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7" d="100"/>
          <a:sy n="107" d="100"/>
        </p:scale>
        <p:origin x="-114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436EA-43A6-4B82-8139-EE1951C14F89}" type="datetimeFigureOut">
              <a:rPr lang="fr-FR" smtClean="0"/>
              <a:t>16/09/2015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248A28-FB53-489D-A98E-FD4A9848A58E}" type="slidenum">
              <a:rPr lang="fr-FR" smtClean="0"/>
              <a:t>‹N°›</a:t>
            </a:fld>
            <a:endParaRPr lang="fr-FR"/>
          </a:p>
        </p:txBody>
      </p:sp>
    </p:spTree>
    <p:extLst>
      <p:ext uri="{BB962C8B-B14F-4D97-AF65-F5344CB8AC3E}">
        <p14:creationId xmlns:p14="http://schemas.microsoft.com/office/powerpoint/2010/main" val="2776812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xfrm>
            <a:off x="457200" y="4343400"/>
            <a:ext cx="6019800" cy="4495800"/>
          </a:xfrm>
          <a:ln/>
          <a:extLst/>
        </p:spPr>
        <p:txBody>
          <a:bodyPr wrap="square" numCol="1" anchor="t" anchorCtr="0" compatLnSpc="1">
            <a:prstTxWarp prst="textNoShape">
              <a:avLst/>
            </a:prstTxWarp>
          </a:bodyPr>
          <a:lstStyle/>
          <a:p>
            <a:pPr defTabSz="912813">
              <a:spcBef>
                <a:spcPct val="0"/>
              </a:spcBef>
            </a:pPr>
            <a:r>
              <a:rPr lang="en-US" sz="900" b="1" smtClean="0">
                <a:solidFill>
                  <a:srgbClr val="000000"/>
                </a:solidFill>
                <a:ea typeface="Calibri" pitchFamily="34" charset="0"/>
                <a:cs typeface="Calibri" pitchFamily="34" charset="0"/>
              </a:rPr>
              <a:t>Transition:  </a:t>
            </a:r>
            <a:r>
              <a:rPr lang="en-US" sz="900" smtClean="0">
                <a:solidFill>
                  <a:srgbClr val="000000"/>
                </a:solidFill>
                <a:ea typeface="Calibri" pitchFamily="34" charset="0"/>
                <a:cs typeface="Calibri" pitchFamily="34" charset="0"/>
              </a:rPr>
              <a:t> This slide shows the study design for the ION-4 trial and the demographics of the patients who were enrolled.</a:t>
            </a:r>
          </a:p>
          <a:p>
            <a:pPr defTabSz="912813">
              <a:spcBef>
                <a:spcPct val="0"/>
              </a:spcBef>
            </a:pPr>
            <a:endParaRPr lang="en-US" sz="900" smtClean="0">
              <a:solidFill>
                <a:srgbClr val="000000"/>
              </a:solidFill>
              <a:ea typeface="Calibri" pitchFamily="34" charset="0"/>
              <a:cs typeface="Calibri" pitchFamily="34" charset="0"/>
            </a:endParaRPr>
          </a:p>
          <a:p>
            <a:pPr defTabSz="912813">
              <a:spcBef>
                <a:spcPct val="0"/>
              </a:spcBef>
            </a:pPr>
            <a:r>
              <a:rPr lang="en-US" sz="900" b="1" smtClean="0">
                <a:solidFill>
                  <a:srgbClr val="000000"/>
                </a:solidFill>
                <a:ea typeface="Calibri" pitchFamily="34" charset="0"/>
                <a:cs typeface="Calibri" pitchFamily="34" charset="0"/>
              </a:rPr>
              <a:t>Main Message:</a:t>
            </a:r>
            <a:r>
              <a:rPr lang="en-US" sz="900" smtClean="0">
                <a:solidFill>
                  <a:srgbClr val="000000"/>
                </a:solidFill>
                <a:ea typeface="Calibri" pitchFamily="34" charset="0"/>
                <a:cs typeface="Calibri" pitchFamily="34" charset="0"/>
              </a:rPr>
              <a:t> </a:t>
            </a:r>
          </a:p>
          <a:p>
            <a:pPr defTabSz="912813">
              <a:spcBef>
                <a:spcPct val="0"/>
              </a:spcBef>
              <a:buFontTx/>
              <a:buChar char="•"/>
            </a:pPr>
            <a:r>
              <a:rPr lang="en-US" sz="900" smtClean="0"/>
              <a:t>In this multicenter, open-label trial, all patients received a fixed-dose combination tablet containing 90 mg of ledipasvir and 400 mg of sofosbuvir, administered orally once daily for 12 weeks. </a:t>
            </a:r>
          </a:p>
          <a:p>
            <a:pPr defTabSz="912813">
              <a:spcBef>
                <a:spcPct val="0"/>
              </a:spcBef>
              <a:buFontTx/>
              <a:buChar char="•"/>
            </a:pPr>
            <a:r>
              <a:rPr lang="en-US" sz="900" smtClean="0"/>
              <a:t>335 GT1 (227) and GT4 patients (8) at 60 sites in the United States, Puerto Rico, Canada, and New Zealand.</a:t>
            </a:r>
          </a:p>
          <a:p>
            <a:pPr defTabSz="912813">
              <a:spcBef>
                <a:spcPct val="0"/>
              </a:spcBef>
              <a:buFontTx/>
              <a:buChar char="•"/>
            </a:pPr>
            <a:r>
              <a:rPr lang="en-US" sz="900" smtClean="0"/>
              <a:t>Patients were required to be on a stable, protocol-approved antiretroviral regimen for at least eight weeks prior to screening and have evidence of HIV viral suppression (HIV RNA &lt;50 copies/mL) with CD4 cell counts above 100 cells/mm</a:t>
            </a:r>
            <a:r>
              <a:rPr lang="en-US" sz="900" baseline="30000" smtClean="0"/>
              <a:t>3</a:t>
            </a:r>
            <a:r>
              <a:rPr lang="en-US" sz="900" smtClean="0"/>
              <a:t>. </a:t>
            </a:r>
          </a:p>
          <a:p>
            <a:pPr defTabSz="912813">
              <a:spcBef>
                <a:spcPct val="0"/>
              </a:spcBef>
              <a:buFontTx/>
              <a:buChar char="•"/>
            </a:pPr>
            <a:r>
              <a:rPr lang="en-US" sz="900" smtClean="0"/>
              <a:t>A minimum creatinine clearance of 60 mL/min was required for enrollment. </a:t>
            </a:r>
          </a:p>
          <a:p>
            <a:pPr defTabSz="912813">
              <a:spcBef>
                <a:spcPct val="0"/>
              </a:spcBef>
              <a:buFontTx/>
              <a:buChar char="•"/>
            </a:pPr>
            <a:r>
              <a:rPr lang="en-US" sz="900" smtClean="0"/>
              <a:t>In the absence of IFN and RBV in the regimen, the hematological inclusion criteria were also lower relative to other co-infection studies which have included RBV +/- IFN.</a:t>
            </a:r>
          </a:p>
          <a:p>
            <a:pPr defTabSz="912813">
              <a:spcBef>
                <a:spcPct val="0"/>
              </a:spcBef>
              <a:buFontTx/>
              <a:buChar char="•"/>
            </a:pPr>
            <a:r>
              <a:rPr lang="en-US" sz="900" smtClean="0"/>
              <a:t>Based on healthy volunteer drug interaction data available at the time of protocol development, allowable antiretroviral drugs (ARV) included emtricitabine and tenofovir disoproxil fumarate plus efavirenz, raltegravir, or rilpivirine. </a:t>
            </a:r>
          </a:p>
          <a:p>
            <a:pPr defTabSz="912813">
              <a:spcBef>
                <a:spcPct val="0"/>
              </a:spcBef>
              <a:buFontTx/>
              <a:buChar char="•"/>
            </a:pPr>
            <a:r>
              <a:rPr lang="en-US" sz="900" smtClean="0"/>
              <a:t>During the study period, switches to other antiretroviral combinations were allowable when medically indicated to prevent interruption of HIV therapy. Planned enrollment included approximately 50% of patients previously treated for HCV and 20% with cirrhosis. </a:t>
            </a:r>
            <a:endParaRPr lang="en-US" sz="900" smtClean="0">
              <a:solidFill>
                <a:srgbClr val="000000"/>
              </a:solidFill>
            </a:endParaRPr>
          </a:p>
          <a:p>
            <a:pPr defTabSz="912813">
              <a:spcBef>
                <a:spcPct val="0"/>
              </a:spcBef>
              <a:buFontTx/>
              <a:buChar char="•"/>
            </a:pPr>
            <a:r>
              <a:rPr lang="en-US" sz="900" smtClean="0">
                <a:solidFill>
                  <a:srgbClr val="000000"/>
                </a:solidFill>
                <a:ea typeface="Calibri" pitchFamily="34" charset="0"/>
                <a:cs typeface="Calibri" pitchFamily="34" charset="0"/>
              </a:rPr>
              <a:t>With no upper limit to age or BMI, patients as old as 72 and with range of BMI from 18-66 were enrolled.</a:t>
            </a:r>
          </a:p>
          <a:p>
            <a:pPr defTabSz="912813">
              <a:spcBef>
                <a:spcPct val="0"/>
              </a:spcBef>
              <a:buFontTx/>
              <a:buChar char="•"/>
            </a:pPr>
            <a:r>
              <a:rPr lang="en-US" sz="900" smtClean="0">
                <a:solidFill>
                  <a:srgbClr val="000000"/>
                </a:solidFill>
                <a:ea typeface="Calibri" pitchFamily="34" charset="0"/>
                <a:cs typeface="Calibri" pitchFamily="34" charset="0"/>
              </a:rPr>
              <a:t>34% of patients were black, 76% had the unfavorable IL28B non-CC genotype and 20% of patients had cirrhosis.</a:t>
            </a:r>
          </a:p>
          <a:p>
            <a:pPr defTabSz="912813">
              <a:spcBef>
                <a:spcPct val="0"/>
              </a:spcBef>
              <a:buFontTx/>
              <a:buChar char="•"/>
            </a:pPr>
            <a:r>
              <a:rPr lang="en-US" sz="900" smtClean="0"/>
              <a:t>55% had received previous treatment for HCV (of whom 36% had received prior DAAs) without achieving sustained virologic response (including 13 patients who were SOF+RBV relapsers from PHOTON-1).</a:t>
            </a:r>
            <a:endParaRPr lang="en-US" sz="900" smtClean="0">
              <a:solidFill>
                <a:srgbClr val="000000"/>
              </a:solidFill>
              <a:ea typeface="Calibri" pitchFamily="34" charset="0"/>
              <a:cs typeface="Calibri" pitchFamily="34" charset="0"/>
            </a:endParaRPr>
          </a:p>
          <a:p>
            <a:pPr defTabSz="912813">
              <a:spcBef>
                <a:spcPct val="0"/>
              </a:spcBef>
              <a:buFontTx/>
              <a:buChar char="•"/>
            </a:pPr>
            <a:r>
              <a:rPr lang="en-US" sz="900" smtClean="0"/>
              <a:t>75% of patients were infected with HCV genotype 1a, 23% with HCV genotype 1b, and 2% with HCV genotype 4. </a:t>
            </a:r>
          </a:p>
          <a:p>
            <a:pPr defTabSz="912813">
              <a:spcBef>
                <a:spcPct val="0"/>
              </a:spcBef>
              <a:buFontTx/>
              <a:buChar char="•"/>
            </a:pPr>
            <a:r>
              <a:rPr lang="en-US" sz="900" smtClean="0"/>
              <a:t>The median CD4 cell count at baseline was 628 cells/µL (with a range of 106 to 2069 cells/µL). </a:t>
            </a:r>
          </a:p>
          <a:p>
            <a:pPr defTabSz="912813">
              <a:spcBef>
                <a:spcPct val="0"/>
              </a:spcBef>
              <a:buFontTx/>
              <a:buChar char="•"/>
            </a:pPr>
            <a:r>
              <a:rPr lang="en-US" sz="900" smtClean="0"/>
              <a:t>All patients were receiving emtricitabine and tenofovir disoproxil fumarate; 48% with efavirenz, 44% with raltegravir, and 9% with rilpivirine. </a:t>
            </a:r>
          </a:p>
          <a:p>
            <a:pPr defTabSz="912813">
              <a:spcBef>
                <a:spcPct val="0"/>
              </a:spcBef>
              <a:buFontTx/>
              <a:buChar char="•"/>
            </a:pPr>
            <a:r>
              <a:rPr lang="en-US" sz="900" smtClean="0"/>
              <a:t>Overall TE = 185/335 (55.2%); DAA + PEG + RBV = 53 (28.6%); PEG + RBV = 113 (61.1%); DAA + RBV = 14 (7.6%) incl. 13 SOF+R relapsers from PHOTON-1 and a single SMV+R; Other = 5 (2.7%) (Data on file)</a:t>
            </a:r>
          </a:p>
          <a:p>
            <a:pPr defTabSz="912813">
              <a:spcBef>
                <a:spcPct val="0"/>
              </a:spcBef>
              <a:buFontTx/>
              <a:buChar char="•"/>
            </a:pPr>
            <a:endParaRPr lang="en-US" sz="900" smtClean="0"/>
          </a:p>
          <a:p>
            <a:pPr defTabSz="912813">
              <a:spcBef>
                <a:spcPct val="0"/>
              </a:spcBef>
              <a:buFontTx/>
              <a:buChar char="•"/>
            </a:pPr>
            <a:endParaRPr lang="en-US" sz="1000" smtClean="0">
              <a:solidFill>
                <a:srgbClr val="000000"/>
              </a:solidFill>
              <a:ea typeface="Calibri" pitchFamily="34" charset="0"/>
              <a:cs typeface="Calibri" pitchFamily="34" charset="0"/>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libri" pitchFamily="34" charset="0"/>
              </a:defRPr>
            </a:lvl1pPr>
            <a:lvl2pPr marL="742950" indent="-285750" defTabSz="930275">
              <a:defRPr>
                <a:solidFill>
                  <a:schemeClr val="tx1"/>
                </a:solidFill>
                <a:latin typeface="Calibri" pitchFamily="34" charset="0"/>
              </a:defRPr>
            </a:lvl2pPr>
            <a:lvl3pPr marL="1143000" indent="-228600" defTabSz="930275">
              <a:defRPr>
                <a:solidFill>
                  <a:schemeClr val="tx1"/>
                </a:solidFill>
                <a:latin typeface="Calibri" pitchFamily="34" charset="0"/>
              </a:defRPr>
            </a:lvl3pPr>
            <a:lvl4pPr marL="1600200" indent="-228600" defTabSz="930275">
              <a:defRPr>
                <a:solidFill>
                  <a:schemeClr val="tx1"/>
                </a:solidFill>
                <a:latin typeface="Calibri" pitchFamily="34" charset="0"/>
              </a:defRPr>
            </a:lvl4pPr>
            <a:lvl5pPr marL="2057400" indent="-228600" defTabSz="930275">
              <a:defRPr>
                <a:solidFill>
                  <a:schemeClr val="tx1"/>
                </a:solidFill>
                <a:latin typeface="Calibri" pitchFamily="34" charset="0"/>
              </a:defRPr>
            </a:lvl5pPr>
            <a:lvl6pPr marL="2514600" indent="-228600" defTabSz="930275" fontAlgn="base">
              <a:spcBef>
                <a:spcPct val="0"/>
              </a:spcBef>
              <a:spcAft>
                <a:spcPct val="0"/>
              </a:spcAft>
              <a:defRPr>
                <a:solidFill>
                  <a:schemeClr val="tx1"/>
                </a:solidFill>
                <a:latin typeface="Calibri" pitchFamily="34" charset="0"/>
              </a:defRPr>
            </a:lvl6pPr>
            <a:lvl7pPr marL="2971800" indent="-228600" defTabSz="930275" fontAlgn="base">
              <a:spcBef>
                <a:spcPct val="0"/>
              </a:spcBef>
              <a:spcAft>
                <a:spcPct val="0"/>
              </a:spcAft>
              <a:defRPr>
                <a:solidFill>
                  <a:schemeClr val="tx1"/>
                </a:solidFill>
                <a:latin typeface="Calibri" pitchFamily="34" charset="0"/>
              </a:defRPr>
            </a:lvl7pPr>
            <a:lvl8pPr marL="3429000" indent="-228600" defTabSz="930275" fontAlgn="base">
              <a:spcBef>
                <a:spcPct val="0"/>
              </a:spcBef>
              <a:spcAft>
                <a:spcPct val="0"/>
              </a:spcAft>
              <a:defRPr>
                <a:solidFill>
                  <a:schemeClr val="tx1"/>
                </a:solidFill>
                <a:latin typeface="Calibri" pitchFamily="34" charset="0"/>
              </a:defRPr>
            </a:lvl8pPr>
            <a:lvl9pPr marL="3886200" indent="-228600" defTabSz="930275" fontAlgn="base">
              <a:spcBef>
                <a:spcPct val="0"/>
              </a:spcBef>
              <a:spcAft>
                <a:spcPct val="0"/>
              </a:spcAft>
              <a:defRPr>
                <a:solidFill>
                  <a:schemeClr val="tx1"/>
                </a:solidFill>
                <a:latin typeface="Calibri" pitchFamily="34" charset="0"/>
              </a:defRPr>
            </a:lvl9pPr>
          </a:lstStyle>
          <a:p>
            <a:fld id="{7FEC5A90-D4B4-43EC-97F5-0D0500017957}" type="slidenum">
              <a:rPr lang="en-US">
                <a:solidFill>
                  <a:srgbClr val="000000"/>
                </a:solidFill>
                <a:latin typeface="Arial" pitchFamily="34" charset="0"/>
                <a:ea typeface="MS PGothic" pitchFamily="34" charset="-128"/>
              </a:rPr>
              <a:pPr/>
              <a:t>2</a:t>
            </a:fld>
            <a:endParaRPr lang="en-US">
              <a:solidFill>
                <a:srgbClr val="000000"/>
              </a:solidFill>
              <a:latin typeface="Arial" pitchFamily="34" charset="0"/>
              <a:ea typeface="MS PGothic"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4EE5D85-A1EA-4189-AD09-389B5306B09B}" type="slidenum">
              <a:rPr lang="fr-FR">
                <a:solidFill>
                  <a:prstClr val="black"/>
                </a:solidFill>
              </a:rPr>
              <a:pPr/>
              <a:t>13</a:t>
            </a:fld>
            <a:endParaRPr lang="fr-FR">
              <a:solidFill>
                <a:prstClr val="black"/>
              </a:solidFill>
            </a:endParaRPr>
          </a:p>
        </p:txBody>
      </p:sp>
      <p:sp>
        <p:nvSpPr>
          <p:cNvPr id="3584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8156" tIns="44078" rIns="88156" bIns="44078" numCol="1" anchor="t" anchorCtr="0" compatLnSpc="1">
            <a:prstTxWarp prst="textNoShape">
              <a:avLst/>
            </a:prstTxWarp>
          </a:bodyPr>
          <a:lstStyle/>
          <a:p>
            <a:pPr>
              <a:spcBef>
                <a:spcPct val="0"/>
              </a:spcBef>
            </a:pPr>
            <a:r>
              <a:rPr lang="fr-FR" smtClean="0">
                <a:latin typeface="Arial" pitchFamily="34" charset="0"/>
                <a:ea typeface="MS PGothic" pitchFamily="34" charset="-128"/>
              </a:rPr>
              <a:t>Quand est-il traitement sans interferon et ribavirine chez ces répondeurs nuls ? </a:t>
            </a:r>
          </a:p>
          <a:p>
            <a:pPr>
              <a:spcBef>
                <a:spcPct val="0"/>
              </a:spcBef>
            </a:pPr>
            <a:r>
              <a:rPr lang="fr-FR" smtClean="0">
                <a:latin typeface="Arial" pitchFamily="34" charset="0"/>
                <a:ea typeface="MS PGothic" pitchFamily="34" charset="-128"/>
              </a:rPr>
              <a:t>Bonne réponse pour génotype 1b avec seulement dacla + asunaprevir</a:t>
            </a:r>
          </a:p>
          <a:p>
            <a:pPr>
              <a:spcBef>
                <a:spcPct val="0"/>
              </a:spcBef>
            </a:pPr>
            <a:r>
              <a:rPr lang="fr-FR" smtClean="0">
                <a:latin typeface="Arial" pitchFamily="34" charset="0"/>
                <a:ea typeface="MS PGothic" pitchFamily="34" charset="-128"/>
              </a:rPr>
              <a:t>Par contre insuffisant RVS 36 % 1a</a:t>
            </a:r>
          </a:p>
          <a:p>
            <a:pPr>
              <a:spcBef>
                <a:spcPct val="0"/>
              </a:spcBef>
            </a:pPr>
            <a:r>
              <a:rPr lang="fr-FR" smtClean="0">
                <a:latin typeface="Arial" pitchFamily="34" charset="0"/>
                <a:ea typeface="MS PGothic" pitchFamily="34" charset="-128"/>
              </a:rPr>
              <a:t>Place réduite dans l’arsenal car utilise interferon autre association possible interressant en sauvetage cirrhotique et geno 4</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i="1" smtClean="0"/>
              <a:t>ART, antiretroviral therapy; GT, genotype; HCV, hepatitis C virus; QD, once daily; TDF, tenofovir disoproxil fumarate.</a:t>
            </a:r>
          </a:p>
          <a:p>
            <a:pPr>
              <a:spcBef>
                <a:spcPct val="0"/>
              </a:spcBef>
            </a:pPr>
            <a:endParaRPr lang="en-US" altLang="en-US" i="1" smtClean="0"/>
          </a:p>
          <a:p>
            <a:pPr>
              <a:spcBef>
                <a:spcPct val="0"/>
              </a:spcBef>
            </a:pPr>
            <a:r>
              <a:rPr lang="fr-FR" altLang="en-US" smtClean="0">
                <a:cs typeface="Arial" pitchFamily="34" charset="0"/>
              </a:rPr>
              <a:t>For more information about this study, go to </a:t>
            </a:r>
            <a:r>
              <a:rPr lang="en-US" altLang="en-US" smtClean="0"/>
              <a:t>http://www.clinicaloptions.com/HIV/Conference%20Coverage/IAS%202015/Other%20Highlights/Capsules/TUAB0206LB.aspx</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0CF60FF-E892-43FA-A88D-9F2AF8F3DFFC}" type="slidenum">
              <a:rPr lang="en-US" altLang="en-US">
                <a:solidFill>
                  <a:prstClr val="black"/>
                </a:solidFill>
              </a:rPr>
              <a:pPr/>
              <a:t>14</a:t>
            </a:fld>
            <a:endParaRPr lang="en-US" alt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a:ln/>
          <a:extLst/>
        </p:spPr>
        <p:txBody>
          <a:bodyPr/>
          <a:lstStyle/>
          <a:p>
            <a:pPr fontAlgn="auto">
              <a:spcBef>
                <a:spcPts val="0"/>
              </a:spcBef>
              <a:spcAft>
                <a:spcPts val="0"/>
              </a:spcAft>
              <a:defRPr/>
            </a:pPr>
            <a:r>
              <a:rPr lang="en-US" altLang="en-US" i="1" dirty="0" smtClean="0">
                <a:latin typeface="Arial" panose="020B0604020202020204" pitchFamily="34" charset="0"/>
              </a:rPr>
              <a:t>AE, adverse event; ART, antiretroviral therapy; EBV,</a:t>
            </a:r>
            <a:r>
              <a:rPr lang="en-US" altLang="en-US" dirty="0" smtClean="0">
                <a:solidFill>
                  <a:schemeClr val="bg2">
                    <a:lumMod val="10000"/>
                  </a:schemeClr>
                </a:solidFill>
              </a:rPr>
              <a:t> </a:t>
            </a:r>
            <a:r>
              <a:rPr lang="en-US" altLang="en-US" i="1" dirty="0" smtClean="0">
                <a:solidFill>
                  <a:schemeClr val="bg2">
                    <a:lumMod val="10000"/>
                  </a:schemeClr>
                </a:solidFill>
              </a:rPr>
              <a:t>elbasvir;</a:t>
            </a:r>
            <a:r>
              <a:rPr lang="en-US" altLang="en-US" i="1" dirty="0" smtClean="0">
                <a:latin typeface="Arial" panose="020B0604020202020204" pitchFamily="34" charset="0"/>
              </a:rPr>
              <a:t> GT, genotype; GZR, grazoprevir; HCV, hepatitis C virus; RAV, resistance associated variant; SVR, sustained virologic response; Tx, treatment.</a:t>
            </a:r>
          </a:p>
          <a:p>
            <a:pPr fontAlgn="auto">
              <a:spcBef>
                <a:spcPts val="0"/>
              </a:spcBef>
              <a:spcAft>
                <a:spcPts val="0"/>
              </a:spcAft>
              <a:defRPr/>
            </a:pPr>
            <a:endParaRPr lang="fr-FR" altLang="en-US" dirty="0" smtClean="0">
              <a:latin typeface="Arial" panose="020B0604020202020204" pitchFamily="34" charset="0"/>
              <a:cs typeface="Arial" panose="020B0604020202020204" pitchFamily="34" charset="0"/>
            </a:endParaRPr>
          </a:p>
          <a:p>
            <a:pPr fontAlgn="auto">
              <a:spcBef>
                <a:spcPts val="0"/>
              </a:spcBef>
              <a:spcAft>
                <a:spcPts val="0"/>
              </a:spcAft>
              <a:defRPr/>
            </a:pPr>
            <a:r>
              <a:rPr lang="fr-FR" altLang="en-US" dirty="0" smtClean="0">
                <a:latin typeface="Arial" panose="020B0604020202020204" pitchFamily="34" charset="0"/>
                <a:cs typeface="Arial" panose="020B0604020202020204" pitchFamily="34" charset="0"/>
              </a:rPr>
              <a:t>For more information about this study, go to </a:t>
            </a:r>
            <a:r>
              <a:rPr lang="en-US" altLang="en-US" dirty="0" smtClean="0">
                <a:latin typeface="Arial" panose="020B0604020202020204" pitchFamily="34" charset="0"/>
              </a:rPr>
              <a:t>http://www.clinicaloptions.com/HIV/Conference%20Coverage/IAS%202015/Other%20Highlights/Capsules/TUAB0206LB.aspx</a:t>
            </a:r>
          </a:p>
          <a:p>
            <a:pPr fontAlgn="auto">
              <a:spcBef>
                <a:spcPts val="0"/>
              </a:spcBef>
              <a:spcAft>
                <a:spcPts val="0"/>
              </a:spcAft>
              <a:defRPr/>
            </a:pPr>
            <a:endParaRPr lang="en-US" altLang="en-US" dirty="0" smtClean="0">
              <a:latin typeface="Arial" panose="020B060402020202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B22167CE-0542-41A7-9025-8E240199D861}" type="slidenum">
              <a:rPr lang="en-US" altLang="en-US">
                <a:solidFill>
                  <a:prstClr val="black"/>
                </a:solidFill>
              </a:rPr>
              <a:pPr/>
              <a:t>15</a:t>
            </a:fld>
            <a:endParaRPr lang="en-US"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smtClean="0"/>
          </a:p>
        </p:txBody>
      </p:sp>
      <p:sp>
        <p:nvSpPr>
          <p:cNvPr id="3891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AAA597C1-A6F5-4757-82BA-371AA87CF649}" type="slidenum">
              <a:rPr lang="fr-FR" altLang="fr-FR">
                <a:solidFill>
                  <a:prstClr val="black"/>
                </a:solidFill>
              </a:rPr>
              <a:pPr/>
              <a:t>16</a:t>
            </a:fld>
            <a:endParaRPr lang="fr-FR" altLang="fr-FR">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18FCC526-240F-4D6C-9D7E-C900AB333318}" type="slidenum">
              <a:rPr lang="fr-FR">
                <a:solidFill>
                  <a:prstClr val="black"/>
                </a:solidFill>
              </a:rPr>
              <a:pPr/>
              <a:t>19</a:t>
            </a:fld>
            <a:endParaRPr lang="fr-FR">
              <a:solidFill>
                <a:prstClr val="black"/>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8156" tIns="44078" rIns="88156" bIns="44078" numCol="1" anchor="t" anchorCtr="0" compatLnSpc="1">
            <a:prstTxWarp prst="textNoShape">
              <a:avLst/>
            </a:prstTxWarp>
          </a:bodyPr>
          <a:lstStyle/>
          <a:p>
            <a:pPr>
              <a:spcBef>
                <a:spcPct val="0"/>
              </a:spcBef>
            </a:pPr>
            <a:r>
              <a:rPr lang="fr-FR" smtClean="0">
                <a:latin typeface="Arial" pitchFamily="34" charset="0"/>
                <a:ea typeface="MS PGothic" pitchFamily="34" charset="-128"/>
              </a:rPr>
              <a:t>Inclusion des patients coinfectés VIH/VHC exclusion transplantés hépatiques</a:t>
            </a:r>
          </a:p>
          <a:p>
            <a:pPr>
              <a:spcBef>
                <a:spcPct val="0"/>
              </a:spcBef>
            </a:pPr>
            <a:r>
              <a:rPr lang="fr-FR" smtClean="0">
                <a:latin typeface="Arial" pitchFamily="34" charset="0"/>
                <a:ea typeface="MS PGothic" pitchFamily="34" charset="-128"/>
              </a:rPr>
              <a:t>Le taux considérablement plus élevé de «rechute » tardive VHC chez les sujets à haut risque ou co-infectés VIH suggère qu</a:t>
            </a:r>
            <a:r>
              <a:rPr lang="ja-JP" altLang="fr-FR" smtClean="0">
                <a:latin typeface="Arial" pitchFamily="34" charset="0"/>
              </a:rPr>
              <a:t>’</a:t>
            </a:r>
            <a:r>
              <a:rPr lang="fr-FR" altLang="ja-JP" smtClean="0">
                <a:latin typeface="Arial" pitchFamily="34" charset="0"/>
              </a:rPr>
              <a:t>il s</a:t>
            </a:r>
            <a:r>
              <a:rPr lang="ja-JP" altLang="fr-FR" smtClean="0">
                <a:latin typeface="Arial" pitchFamily="34" charset="0"/>
              </a:rPr>
              <a:t>’</a:t>
            </a:r>
            <a:r>
              <a:rPr lang="fr-FR" altLang="ja-JP" smtClean="0">
                <a:latin typeface="Arial" pitchFamily="34" charset="0"/>
              </a:rPr>
              <a:t>agit dans la très grande majorité des cas, de réinfection.</a:t>
            </a:r>
          </a:p>
          <a:p>
            <a:pPr>
              <a:spcBef>
                <a:spcPct val="0"/>
              </a:spcBef>
            </a:pPr>
            <a:r>
              <a:rPr lang="fr-FR" smtClean="0">
                <a:latin typeface="Arial" pitchFamily="34" charset="0"/>
                <a:ea typeface="MS PGothic" pitchFamily="34" charset="-128"/>
              </a:rPr>
              <a:t>Groupe co infecté essentiellement étude MSM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defTabSz="912813">
              <a:spcBef>
                <a:spcPct val="0"/>
              </a:spcBef>
            </a:pPr>
            <a:r>
              <a:rPr lang="en-US" sz="1100" b="1" smtClean="0">
                <a:solidFill>
                  <a:srgbClr val="000000"/>
                </a:solidFill>
                <a:ea typeface="Calibri" pitchFamily="34" charset="0"/>
                <a:cs typeface="Calibri" pitchFamily="34" charset="0"/>
              </a:rPr>
              <a:t>Transition:  </a:t>
            </a:r>
            <a:r>
              <a:rPr lang="en-US" sz="1100" smtClean="0">
                <a:solidFill>
                  <a:srgbClr val="000000"/>
                </a:solidFill>
                <a:ea typeface="Calibri" pitchFamily="34" charset="0"/>
                <a:cs typeface="Calibri" pitchFamily="34" charset="0"/>
              </a:rPr>
              <a:t> This slide shows the overall SVR 12 rates for the ION-4 trial as well as response rates by various subgroups.</a:t>
            </a:r>
          </a:p>
          <a:p>
            <a:pPr defTabSz="912813">
              <a:spcBef>
                <a:spcPct val="0"/>
              </a:spcBef>
            </a:pPr>
            <a:endParaRPr lang="en-US" sz="1100" smtClean="0">
              <a:solidFill>
                <a:srgbClr val="000000"/>
              </a:solidFill>
              <a:ea typeface="Calibri" pitchFamily="34" charset="0"/>
              <a:cs typeface="Calibri" pitchFamily="34" charset="0"/>
            </a:endParaRPr>
          </a:p>
          <a:p>
            <a:pPr defTabSz="912813">
              <a:spcBef>
                <a:spcPct val="0"/>
              </a:spcBef>
            </a:pPr>
            <a:r>
              <a:rPr lang="en-US" sz="1100" b="1" smtClean="0">
                <a:solidFill>
                  <a:srgbClr val="000000"/>
                </a:solidFill>
                <a:ea typeface="Calibri" pitchFamily="34" charset="0"/>
                <a:cs typeface="Calibri" pitchFamily="34" charset="0"/>
              </a:rPr>
              <a:t>Main Message:</a:t>
            </a:r>
          </a:p>
          <a:p>
            <a:pPr defTabSz="912813">
              <a:spcBef>
                <a:spcPct val="0"/>
              </a:spcBef>
              <a:buFontTx/>
              <a:buChar char="•"/>
            </a:pPr>
            <a:r>
              <a:rPr lang="en-US" sz="1100" smtClean="0"/>
              <a:t>Among the 335 patients enrolled and treated, 321 (96%) had a sustained virologic response at 12 weeks after the end of treatment.</a:t>
            </a:r>
            <a:r>
              <a:rPr lang="en-US" altLang="en-US" sz="1100" smtClean="0">
                <a:solidFill>
                  <a:srgbClr val="000000"/>
                </a:solidFill>
                <a:latin typeface="Arial Narrow" pitchFamily="34" charset="0"/>
                <a:cs typeface="Arial" pitchFamily="34" charset="0"/>
              </a:rPr>
              <a:t> This response rate in HCV/HIV co-infected patients is </a:t>
            </a:r>
            <a:r>
              <a:rPr lang="en-US" sz="1100" smtClean="0"/>
              <a:t>similar to that seen in</a:t>
            </a:r>
            <a:r>
              <a:rPr lang="en-US" altLang="en-US" sz="1100" smtClean="0">
                <a:solidFill>
                  <a:srgbClr val="000000"/>
                </a:solidFill>
                <a:latin typeface="Arial Narrow" pitchFamily="34" charset="0"/>
                <a:cs typeface="Arial" pitchFamily="34" charset="0"/>
              </a:rPr>
              <a:t> HCV mono-infected patients </a:t>
            </a:r>
            <a:endParaRPr lang="en-US" altLang="en-US" sz="1100" smtClean="0"/>
          </a:p>
          <a:p>
            <a:pPr defTabSz="912813">
              <a:spcBef>
                <a:spcPct val="0"/>
              </a:spcBef>
              <a:buFontTx/>
              <a:buChar char="•"/>
            </a:pPr>
            <a:r>
              <a:rPr lang="en-US" sz="1100" smtClean="0"/>
              <a:t>In total, 14 patients did not achieve a sustained virologic response. One of the 14 patients who did not achieve sustained virologic response was lost to follow-up after post-treatment week 4 and had undetectable HCV RNA at last visit. One patient died after treatment week 4, not related to study drug but related to active injecting drug use. Additionally, two of the 14 patients experienced virologic breakthrough during treatment; both patients were non-adherent, per the investigators. Finally, ten patients had virologic relapse, eight by post-treatment week 4 and two between post-treatment weeks 4 and 12.</a:t>
            </a:r>
          </a:p>
          <a:p>
            <a:pPr defTabSz="912813">
              <a:spcBef>
                <a:spcPct val="0"/>
              </a:spcBef>
              <a:buFontTx/>
              <a:buChar char="•"/>
            </a:pPr>
            <a:r>
              <a:rPr lang="en-US" sz="1100" smtClean="0"/>
              <a:t>The rates of sustained virologic response were similar in treatment-naïve and previously treated patients and in patients with and without cirrhosis, even treatment-experienced with cirrhosis. </a:t>
            </a:r>
          </a:p>
          <a:p>
            <a:pPr defTabSz="912813">
              <a:spcBef>
                <a:spcPct val="0"/>
              </a:spcBef>
              <a:buFontTx/>
              <a:buChar char="•"/>
            </a:pPr>
            <a:r>
              <a:rPr lang="en-US" sz="1100" smtClean="0"/>
              <a:t>All 13 patients who failed a prior sofosbuvir-containing regimen achieved sustained virologic response. </a:t>
            </a:r>
          </a:p>
          <a:p>
            <a:pPr defTabSz="912813">
              <a:spcBef>
                <a:spcPct val="0"/>
              </a:spcBef>
              <a:buFontTx/>
              <a:buChar char="•"/>
            </a:pPr>
            <a:r>
              <a:rPr lang="en-US" sz="1100" smtClean="0">
                <a:solidFill>
                  <a:srgbClr val="000000"/>
                </a:solidFill>
              </a:rPr>
              <a:t>Of the patients who were treatment experienced with cirrhosis 98% (46/47) achieved an SVR12.</a:t>
            </a:r>
          </a:p>
          <a:p>
            <a:pPr defTabSz="912813">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539B228E-83EB-4921-AF42-C4D8495BC58C}" type="slidenum">
              <a:rPr lang="en-US">
                <a:solidFill>
                  <a:srgbClr val="000000"/>
                </a:solidFill>
              </a:rPr>
              <a:pPr/>
              <a:t>3</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xfrm>
            <a:off x="458788" y="4365625"/>
            <a:ext cx="5940425" cy="3683000"/>
          </a:xfrm>
          <a:ln/>
          <a:extLst/>
        </p:spPr>
        <p:txBody>
          <a:bodyPr wrap="square" numCol="1" anchor="t" anchorCtr="0" compatLnSpc="1">
            <a:prstTxWarp prst="textNoShape">
              <a:avLst/>
            </a:prstTxWarp>
          </a:bodyPr>
          <a:lstStyle/>
          <a:p>
            <a:pPr defTabSz="912813">
              <a:spcBef>
                <a:spcPct val="0"/>
              </a:spcBef>
            </a:pPr>
            <a:r>
              <a:rPr lang="en-US" sz="1100" b="1" smtClean="0">
                <a:solidFill>
                  <a:srgbClr val="000000"/>
                </a:solidFill>
                <a:ea typeface="Calibri" pitchFamily="34" charset="0"/>
                <a:cs typeface="Calibri" pitchFamily="34" charset="0"/>
              </a:rPr>
              <a:t>Transition:  </a:t>
            </a:r>
            <a:r>
              <a:rPr lang="en-US" sz="1100" smtClean="0">
                <a:solidFill>
                  <a:srgbClr val="000000"/>
                </a:solidFill>
                <a:ea typeface="Calibri" pitchFamily="34" charset="0"/>
                <a:cs typeface="Calibri" pitchFamily="34" charset="0"/>
              </a:rPr>
              <a:t> This slide shows the  response rates by various subgroups.</a:t>
            </a:r>
          </a:p>
          <a:p>
            <a:pPr defTabSz="912813">
              <a:spcBef>
                <a:spcPct val="0"/>
              </a:spcBef>
            </a:pPr>
            <a:endParaRPr lang="en-US" sz="1100" b="1" smtClean="0">
              <a:solidFill>
                <a:srgbClr val="000000"/>
              </a:solidFill>
              <a:ea typeface="Calibri" pitchFamily="34" charset="0"/>
              <a:cs typeface="Calibri" pitchFamily="34" charset="0"/>
            </a:endParaRPr>
          </a:p>
          <a:p>
            <a:pPr defTabSz="912813">
              <a:spcBef>
                <a:spcPct val="0"/>
              </a:spcBef>
            </a:pPr>
            <a:r>
              <a:rPr lang="en-US" sz="1100" b="1" smtClean="0">
                <a:solidFill>
                  <a:srgbClr val="000000"/>
                </a:solidFill>
                <a:ea typeface="Calibri" pitchFamily="34" charset="0"/>
                <a:cs typeface="Calibri" pitchFamily="34" charset="0"/>
              </a:rPr>
              <a:t>Main Message:</a:t>
            </a:r>
            <a:r>
              <a:rPr lang="en-US" sz="1100" smtClean="0">
                <a:solidFill>
                  <a:srgbClr val="000000"/>
                </a:solidFill>
                <a:ea typeface="Calibri" pitchFamily="34" charset="0"/>
                <a:cs typeface="Calibri" pitchFamily="34" charset="0"/>
              </a:rPr>
              <a:t> </a:t>
            </a:r>
          </a:p>
          <a:p>
            <a:pPr defTabSz="912813">
              <a:spcBef>
                <a:spcPct val="0"/>
              </a:spcBef>
            </a:pPr>
            <a:r>
              <a:rPr lang="en-US" sz="1100" smtClean="0"/>
              <a:t>The rates of sustained virologic response were similar in patients receiving various concomitant HIV antiretroviral regimens, and in patients with baseline CD4 counts above and below 350.</a:t>
            </a:r>
          </a:p>
          <a:p>
            <a:pPr defTabSz="912813">
              <a:spcBef>
                <a:spcPct val="0"/>
              </a:spcBef>
              <a:buClr>
                <a:srgbClr val="A9A9A9"/>
              </a:buClr>
            </a:pPr>
            <a:r>
              <a:rPr lang="en-US" sz="1100" smtClean="0"/>
              <a:t>In the absence of RBV and IFN from the HCV treatment regimen, </a:t>
            </a:r>
            <a:r>
              <a:rPr lang="en-US" sz="1100" smtClean="0">
                <a:solidFill>
                  <a:srgbClr val="000000"/>
                </a:solidFill>
              </a:rPr>
              <a:t>no patient had confirmed HIV virologic rebound and all patients had s</a:t>
            </a:r>
            <a:r>
              <a:rPr lang="en-US" altLang="en-US" sz="1100" smtClean="0">
                <a:solidFill>
                  <a:srgbClr val="000000"/>
                </a:solidFill>
              </a:rPr>
              <a:t>table CD4 counts through treatment and follow-up phase.</a:t>
            </a:r>
            <a:endParaRPr lang="en-US" sz="1100" smtClean="0">
              <a:solidFill>
                <a:srgbClr val="000000"/>
              </a:solidFill>
              <a:ea typeface="Calibri" pitchFamily="34" charset="0"/>
              <a:cs typeface="Calibri" pitchFamily="34" charset="0"/>
            </a:endParaRPr>
          </a:p>
          <a:p>
            <a:pPr defTabSz="912813">
              <a:spcBef>
                <a:spcPct val="0"/>
              </a:spcBef>
            </a:pPr>
            <a:endParaRPr lang="en-US" smtClean="0">
              <a:solidFill>
                <a:srgbClr val="000000"/>
              </a:solidFill>
              <a:ea typeface="Calibri" pitchFamily="34" charset="0"/>
              <a:cs typeface="Calibri" pitchFamily="34" charset="0"/>
            </a:endParaRPr>
          </a:p>
          <a:p>
            <a:pPr defTabSz="912813">
              <a:spcBef>
                <a:spcPct val="0"/>
              </a:spcBef>
              <a:buFontTx/>
              <a:buChar char="•"/>
            </a:pPr>
            <a:endParaRPr lang="pt-PT" altLang="en-US" b="1" smtClean="0">
              <a:latin typeface="Arial" pitchFamily="34" charset="0"/>
              <a:ea typeface="MS PGothic" pitchFamily="34" charset="-128"/>
            </a:endParaRPr>
          </a:p>
        </p:txBody>
      </p:sp>
      <p:sp>
        <p:nvSpPr>
          <p:cNvPr id="28676" name="Slide Number Placeholder 1"/>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E766DF6E-22F4-4024-B177-07BB8E676BE2}" type="slidenum">
              <a:rPr lang="en-US">
                <a:solidFill>
                  <a:srgbClr val="000000"/>
                </a:solidFill>
              </a:rPr>
              <a:pPr/>
              <a:t>4</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latin typeface="Times New Roman" pitchFamily="18"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fld id="{EC2E2D60-E973-4843-BCD0-63075B8E481F}" type="slidenum">
              <a:rPr lang="en-US">
                <a:solidFill>
                  <a:prstClr val="black"/>
                </a:solidFill>
              </a:rPr>
              <a:pPr eaLnBrk="0" hangingPunct="0"/>
              <a:t>7</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latin typeface="Times New Roman" pitchFamily="18"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fld id="{FDC49A56-C6B8-40EB-88F3-4D5BD435DB07}" type="slidenum">
              <a:rPr lang="en-US">
                <a:solidFill>
                  <a:prstClr val="black"/>
                </a:solidFill>
              </a:rPr>
              <a:pPr eaLnBrk="0" hangingPunct="0"/>
              <a:t>8</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latin typeface="Times New Roman" pitchFamily="18"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fld id="{14A6BA24-4FD1-402D-A08D-CC3593780BAA}" type="slidenum">
              <a:rPr lang="en-US">
                <a:solidFill>
                  <a:prstClr val="black"/>
                </a:solidFill>
              </a:rPr>
              <a:pPr eaLnBrk="0" hangingPunct="0"/>
              <a:t>9</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latin typeface="Times New Roman" pitchFamily="18"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fld id="{0CEFF659-944E-472A-8E14-8AFA44D39827}" type="slidenum">
              <a:rPr lang="en-US">
                <a:solidFill>
                  <a:prstClr val="black"/>
                </a:solidFill>
              </a:rPr>
              <a:pPr eaLnBrk="0" hangingPunct="0"/>
              <a:t>10</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latin typeface="Times New Roman" pitchFamily="18" charset="0"/>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fld id="{5949BA04-20BB-4598-AEE1-630CFB3E02C6}" type="slidenum">
              <a:rPr lang="en-US">
                <a:solidFill>
                  <a:prstClr val="black"/>
                </a:solidFill>
              </a:rPr>
              <a:pPr eaLnBrk="0" hangingPunct="0"/>
              <a:t>11</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582A9D3-4D79-4B52-84E9-133B45158A8A}" type="slidenum">
              <a:rPr lang="fr-FR">
                <a:solidFill>
                  <a:prstClr val="black"/>
                </a:solidFill>
              </a:rPr>
              <a:pPr/>
              <a:t>12</a:t>
            </a:fld>
            <a:endParaRPr lang="fr-FR">
              <a:solidFill>
                <a:prstClr val="black"/>
              </a:solidFill>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8156" tIns="44078" rIns="88156" bIns="44078" numCol="1" anchor="t" anchorCtr="0" compatLnSpc="1">
            <a:prstTxWarp prst="textNoShape">
              <a:avLst/>
            </a:prstTxWarp>
          </a:bodyPr>
          <a:lstStyle/>
          <a:p>
            <a:pPr>
              <a:spcBef>
                <a:spcPct val="0"/>
              </a:spcBef>
            </a:pPr>
            <a:r>
              <a:rPr lang="fr-FR" smtClean="0">
                <a:latin typeface="Arial" pitchFamily="34" charset="0"/>
                <a:ea typeface="MS PGothic" pitchFamily="34" charset="-128"/>
              </a:rPr>
              <a:t>Répondeurs nuls à interferon ribavirine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B06F028-A07A-4B37-8D6F-D932318B9173}" type="datetimeFigureOut">
              <a:rPr lang="fr-FR" smtClean="0"/>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4197180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06F028-A07A-4B37-8D6F-D932318B9173}" type="datetimeFigureOut">
              <a:rPr lang="fr-FR" smtClean="0"/>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122489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06F028-A07A-4B37-8D6F-D932318B9173}" type="datetimeFigureOut">
              <a:rPr lang="fr-FR" smtClean="0"/>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2551674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tudy Nam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4"/>
          <p:cNvSpPr>
            <a:spLocks noGrp="1"/>
          </p:cNvSpPr>
          <p:nvPr>
            <p:ph type="body" sz="quarter" idx="13"/>
          </p:nvPr>
        </p:nvSpPr>
        <p:spPr>
          <a:xfrm>
            <a:off x="457200" y="154546"/>
            <a:ext cx="8229600" cy="302654"/>
          </a:xfrm>
        </p:spPr>
        <p:txBody>
          <a:bodyPr anchor="b"/>
          <a:lstStyle>
            <a:lvl1pPr marL="0" indent="0">
              <a:spcBef>
                <a:spcPts val="0"/>
              </a:spcBef>
              <a:buNone/>
              <a:defRPr sz="1600">
                <a:solidFill>
                  <a:schemeClr val="tx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
        <p:nvSpPr>
          <p:cNvPr id="5" name="Date Placeholder 6"/>
          <p:cNvSpPr>
            <a:spLocks noGrp="1"/>
          </p:cNvSpPr>
          <p:nvPr>
            <p:ph type="dt" sz="half" idx="14"/>
          </p:nvPr>
        </p:nvSpPr>
        <p:spPr/>
        <p:txBody>
          <a:bodyPr/>
          <a:lstStyle>
            <a:lvl1pPr>
              <a:defRPr>
                <a:solidFill>
                  <a:prstClr val="black">
                    <a:lumMod val="50000"/>
                    <a:lumOff val="50000"/>
                  </a:prstClr>
                </a:solidFill>
              </a:defRPr>
            </a:lvl1pPr>
          </a:lstStyle>
          <a:p>
            <a:pPr>
              <a:defRPr/>
            </a:pPr>
            <a:endParaRPr lang="en-US"/>
          </a:p>
        </p:txBody>
      </p:sp>
      <p:sp>
        <p:nvSpPr>
          <p:cNvPr id="6" name="Footer Placeholder 7"/>
          <p:cNvSpPr>
            <a:spLocks noGrp="1"/>
          </p:cNvSpPr>
          <p:nvPr>
            <p:ph type="ftr" sz="quarter" idx="15"/>
          </p:nvPr>
        </p:nvSpPr>
        <p:spPr/>
        <p:txBody>
          <a:bodyPr/>
          <a:lstStyle>
            <a:lvl1pPr>
              <a:defRPr dirty="0">
                <a:solidFill>
                  <a:prstClr val="black">
                    <a:lumMod val="50000"/>
                    <a:lumOff val="50000"/>
                  </a:prstClr>
                </a:solidFill>
              </a:defRPr>
            </a:lvl1pPr>
          </a:lstStyle>
          <a:p>
            <a:pPr>
              <a:defRPr/>
            </a:pPr>
            <a:endParaRPr lang="en-US"/>
          </a:p>
        </p:txBody>
      </p:sp>
      <p:sp>
        <p:nvSpPr>
          <p:cNvPr id="7" name="Slide Number Placeholder 8"/>
          <p:cNvSpPr>
            <a:spLocks noGrp="1"/>
          </p:cNvSpPr>
          <p:nvPr>
            <p:ph type="sldNum" sz="quarter" idx="16"/>
          </p:nvPr>
        </p:nvSpPr>
        <p:spPr/>
        <p:txBody>
          <a:bodyPr/>
          <a:lstStyle>
            <a:lvl1pPr>
              <a:defRPr>
                <a:solidFill>
                  <a:prstClr val="black">
                    <a:lumMod val="50000"/>
                    <a:lumOff val="50000"/>
                  </a:prstClr>
                </a:solidFill>
              </a:defRPr>
            </a:lvl1pPr>
          </a:lstStyle>
          <a:p>
            <a:pPr>
              <a:defRPr/>
            </a:pPr>
            <a:fld id="{74ECA214-77AE-4EC5-A460-C61723A6BBF5}" type="slidenum">
              <a:rPr lang="en-US"/>
              <a:pPr>
                <a:defRPr/>
              </a:pPr>
              <a:t>‹N°›</a:t>
            </a:fld>
            <a:endParaRPr lang="en-US"/>
          </a:p>
        </p:txBody>
      </p:sp>
    </p:spTree>
    <p:extLst>
      <p:ext uri="{BB962C8B-B14F-4D97-AF65-F5344CB8AC3E}">
        <p14:creationId xmlns:p14="http://schemas.microsoft.com/office/powerpoint/2010/main" val="3984470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ic 2 Line Title">
    <p:spTree>
      <p:nvGrpSpPr>
        <p:cNvPr id="1" name=""/>
        <p:cNvGrpSpPr/>
        <p:nvPr/>
      </p:nvGrpSpPr>
      <p:grpSpPr>
        <a:xfrm>
          <a:off x="0" y="0"/>
          <a:ext cx="0" cy="0"/>
          <a:chOff x="0" y="0"/>
          <a:chExt cx="0" cy="0"/>
        </a:xfrm>
      </p:grpSpPr>
      <p:pic>
        <p:nvPicPr>
          <p:cNvPr id="4" name="Picture 7"/>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567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9"/>
          <p:cNvSpPr>
            <a:spLocks/>
          </p:cNvSpPr>
          <p:nvPr userDrawn="1"/>
        </p:nvSpPr>
        <p:spPr bwMode="invGray">
          <a:xfrm>
            <a:off x="0" y="-12700"/>
            <a:ext cx="9163050" cy="317500"/>
          </a:xfrm>
          <a:prstGeom prst="rect">
            <a:avLst/>
          </a:prstGeom>
          <a:solidFill>
            <a:srgbClr val="002B3E"/>
          </a:solidFill>
          <a:ln w="9525">
            <a:noFill/>
            <a:miter lim="800000"/>
            <a:headEnd/>
            <a:tailEnd/>
          </a:ln>
        </p:spPr>
        <p:txBody>
          <a:bodyPr anchor="ctr"/>
          <a:lstStyle/>
          <a:p>
            <a:pPr marL="342900" indent="-342900" defTabSz="457200" eaLnBrk="0" hangingPunct="0">
              <a:lnSpc>
                <a:spcPct val="60000"/>
              </a:lnSpc>
              <a:buClr>
                <a:srgbClr val="7592A4"/>
              </a:buClr>
              <a:buFont typeface="Arial" pitchFamily="34" charset="0"/>
              <a:buNone/>
              <a:defRPr/>
            </a:pPr>
            <a:endParaRPr lang="fr-FR" sz="1400">
              <a:solidFill>
                <a:prstClr val="white"/>
              </a:solidFill>
              <a:latin typeface="Arial" pitchFamily="34" charset="0"/>
              <a:ea typeface="MS PGothic" pitchFamily="34" charset="-128"/>
              <a:cs typeface="Arial" pitchFamily="34" charset="0"/>
            </a:endParaRPr>
          </a:p>
        </p:txBody>
      </p:sp>
      <p:cxnSp>
        <p:nvCxnSpPr>
          <p:cNvPr id="7" name="Straight Connector 10"/>
          <p:cNvCxnSpPr/>
          <p:nvPr userDrawn="1"/>
        </p:nvCxnSpPr>
        <p:spPr>
          <a:xfrm>
            <a:off x="0" y="1282700"/>
            <a:ext cx="9158288"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 name="Content Placeholder 4"/>
          <p:cNvSpPr>
            <a:spLocks noGrp="1"/>
          </p:cNvSpPr>
          <p:nvPr>
            <p:ph sz="quarter" idx="13"/>
          </p:nvPr>
        </p:nvSpPr>
        <p:spPr>
          <a:xfrm>
            <a:off x="304801" y="6461760"/>
            <a:ext cx="7382254" cy="320040"/>
          </a:xfrm>
          <a:prstGeom prst="rect">
            <a:avLst/>
          </a:prstGeom>
        </p:spPr>
        <p:txBody>
          <a:bodyPr anchor="ctr"/>
          <a:lstStyle>
            <a:lvl1pPr marL="0" indent="0">
              <a:buNone/>
              <a:defRPr sz="1400" b="1">
                <a:solidFill>
                  <a:srgbClr val="285078"/>
                </a:solidFill>
                <a:latin typeface="Arial"/>
                <a:cs typeface="Arial"/>
              </a:defRPr>
            </a:lvl1pPr>
          </a:lstStyle>
          <a:p>
            <a:pPr lvl="0"/>
            <a:r>
              <a:rPr lang="fr-FR" smtClean="0"/>
              <a:t>Modifiez les styles du texte du masque</a:t>
            </a:r>
          </a:p>
        </p:txBody>
      </p:sp>
      <p:sp>
        <p:nvSpPr>
          <p:cNvPr id="10" name="Title 1"/>
          <p:cNvSpPr>
            <a:spLocks noGrp="1"/>
          </p:cNvSpPr>
          <p:nvPr>
            <p:ph type="title"/>
          </p:nvPr>
        </p:nvSpPr>
        <p:spPr>
          <a:xfrm>
            <a:off x="323850" y="304800"/>
            <a:ext cx="8515350" cy="990600"/>
          </a:xfrm>
          <a:prstGeom prst="rect">
            <a:avLst/>
          </a:prstGeom>
        </p:spPr>
        <p:txBody>
          <a:bodyPr>
            <a:normAutofit/>
          </a:bodyPr>
          <a:lstStyle>
            <a:lvl1pPr>
              <a:defRPr sz="2600" baseline="0">
                <a:solidFill>
                  <a:schemeClr val="bg1"/>
                </a:solidFill>
              </a:defRPr>
            </a:lvl1pPr>
          </a:lstStyle>
          <a:p>
            <a:r>
              <a:rPr lang="fr-FR" smtClean="0"/>
              <a:t>Modifiez le style du titre</a:t>
            </a:r>
            <a:endParaRPr lang="en-US" dirty="0"/>
          </a:p>
        </p:txBody>
      </p:sp>
    </p:spTree>
    <p:extLst>
      <p:ext uri="{BB962C8B-B14F-4D97-AF65-F5344CB8AC3E}">
        <p14:creationId xmlns:p14="http://schemas.microsoft.com/office/powerpoint/2010/main" val="414190958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Graphic 1 Line Title">
    <p:spTree>
      <p:nvGrpSpPr>
        <p:cNvPr id="1" name=""/>
        <p:cNvGrpSpPr/>
        <p:nvPr/>
      </p:nvGrpSpPr>
      <p:grpSpPr>
        <a:xfrm>
          <a:off x="0" y="0"/>
          <a:ext cx="0" cy="0"/>
          <a:chOff x="0" y="0"/>
          <a:chExt cx="0" cy="0"/>
        </a:xfrm>
      </p:grpSpPr>
      <p:pic>
        <p:nvPicPr>
          <p:cNvPr id="4" name="Picture 7"/>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567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9"/>
          <p:cNvSpPr>
            <a:spLocks/>
          </p:cNvSpPr>
          <p:nvPr userDrawn="1"/>
        </p:nvSpPr>
        <p:spPr bwMode="invGray">
          <a:xfrm>
            <a:off x="0" y="-12700"/>
            <a:ext cx="9163050" cy="317500"/>
          </a:xfrm>
          <a:prstGeom prst="rect">
            <a:avLst/>
          </a:prstGeom>
          <a:solidFill>
            <a:srgbClr val="002B3E"/>
          </a:solidFill>
          <a:ln w="9525">
            <a:noFill/>
            <a:miter lim="800000"/>
            <a:headEnd/>
            <a:tailEnd/>
          </a:ln>
        </p:spPr>
        <p:txBody>
          <a:bodyPr anchor="ctr"/>
          <a:lstStyle/>
          <a:p>
            <a:pPr marL="342900" indent="-342900" defTabSz="457200" eaLnBrk="0" hangingPunct="0">
              <a:lnSpc>
                <a:spcPct val="60000"/>
              </a:lnSpc>
              <a:buClr>
                <a:srgbClr val="7592A4"/>
              </a:buClr>
              <a:buFont typeface="Arial" pitchFamily="34" charset="0"/>
              <a:buNone/>
              <a:defRPr/>
            </a:pPr>
            <a:endParaRPr lang="fr-FR" sz="1400">
              <a:solidFill>
                <a:prstClr val="white"/>
              </a:solidFill>
              <a:latin typeface="Arial" pitchFamily="34" charset="0"/>
              <a:ea typeface="MS PGothic" pitchFamily="34" charset="-128"/>
              <a:cs typeface="Arial" pitchFamily="34" charset="0"/>
            </a:endParaRPr>
          </a:p>
        </p:txBody>
      </p:sp>
      <p:cxnSp>
        <p:nvCxnSpPr>
          <p:cNvPr id="7" name="Straight Connector 9"/>
          <p:cNvCxnSpPr/>
          <p:nvPr userDrawn="1"/>
        </p:nvCxnSpPr>
        <p:spPr>
          <a:xfrm>
            <a:off x="0" y="1282700"/>
            <a:ext cx="9158288"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 name="Content Placeholder 4"/>
          <p:cNvSpPr>
            <a:spLocks noGrp="1"/>
          </p:cNvSpPr>
          <p:nvPr>
            <p:ph sz="quarter" idx="13"/>
          </p:nvPr>
        </p:nvSpPr>
        <p:spPr>
          <a:xfrm>
            <a:off x="304801" y="6461760"/>
            <a:ext cx="7382254" cy="320040"/>
          </a:xfrm>
          <a:prstGeom prst="rect">
            <a:avLst/>
          </a:prstGeom>
        </p:spPr>
        <p:txBody>
          <a:bodyPr anchor="ctr"/>
          <a:lstStyle>
            <a:lvl1pPr marL="0" indent="0">
              <a:buNone/>
              <a:defRPr sz="1400" b="1">
                <a:solidFill>
                  <a:srgbClr val="285078"/>
                </a:solidFill>
                <a:latin typeface="Arial"/>
                <a:cs typeface="Arial"/>
              </a:defRPr>
            </a:lvl1pPr>
          </a:lstStyle>
          <a:p>
            <a:pPr lvl="0"/>
            <a:r>
              <a:rPr lang="fr-FR" smtClean="0"/>
              <a:t>Modifiez les styles du texte du masque</a:t>
            </a:r>
          </a:p>
        </p:txBody>
      </p:sp>
      <p:sp>
        <p:nvSpPr>
          <p:cNvPr id="2" name="Title 1"/>
          <p:cNvSpPr>
            <a:spLocks noGrp="1"/>
          </p:cNvSpPr>
          <p:nvPr>
            <p:ph type="title"/>
          </p:nvPr>
        </p:nvSpPr>
        <p:spPr>
          <a:xfrm>
            <a:off x="323850" y="304800"/>
            <a:ext cx="8515350" cy="990600"/>
          </a:xfrm>
          <a:prstGeom prst="rect">
            <a:avLst/>
          </a:prstGeom>
        </p:spPr>
        <p:txBody>
          <a:bodyPr>
            <a:normAutofit/>
          </a:bodyPr>
          <a:lstStyle>
            <a:lvl1pPr>
              <a:defRPr sz="2800">
                <a:solidFill>
                  <a:schemeClr val="bg1"/>
                </a:solidFill>
              </a:defRPr>
            </a:lvl1pPr>
          </a:lstStyle>
          <a:p>
            <a:r>
              <a:rPr lang="fr-FR" smtClean="0"/>
              <a:t>Modifiez le style du titre</a:t>
            </a:r>
            <a:endParaRPr lang="en-US" dirty="0"/>
          </a:p>
        </p:txBody>
      </p:sp>
    </p:spTree>
    <p:extLst>
      <p:ext uri="{BB962C8B-B14F-4D97-AF65-F5344CB8AC3E}">
        <p14:creationId xmlns:p14="http://schemas.microsoft.com/office/powerpoint/2010/main" val="982062879"/>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Graphic C">
    <p:spTree>
      <p:nvGrpSpPr>
        <p:cNvPr id="1" name=""/>
        <p:cNvGrpSpPr/>
        <p:nvPr/>
      </p:nvGrpSpPr>
      <p:grpSpPr>
        <a:xfrm>
          <a:off x="0" y="0"/>
          <a:ext cx="0" cy="0"/>
          <a:chOff x="0" y="0"/>
          <a:chExt cx="0" cy="0"/>
        </a:xfrm>
      </p:grpSpPr>
      <p:pic>
        <p:nvPicPr>
          <p:cNvPr id="5" name="Picture 14"/>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567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9"/>
          <p:cNvSpPr>
            <a:spLocks/>
          </p:cNvSpPr>
          <p:nvPr userDrawn="1"/>
        </p:nvSpPr>
        <p:spPr bwMode="invGray">
          <a:xfrm>
            <a:off x="0" y="-12700"/>
            <a:ext cx="9163050" cy="317500"/>
          </a:xfrm>
          <a:prstGeom prst="rect">
            <a:avLst/>
          </a:prstGeom>
          <a:solidFill>
            <a:srgbClr val="002B3E"/>
          </a:solidFill>
          <a:ln w="9525">
            <a:noFill/>
            <a:miter lim="800000"/>
            <a:headEnd/>
            <a:tailEnd/>
          </a:ln>
        </p:spPr>
        <p:txBody>
          <a:bodyPr anchor="ctr"/>
          <a:lstStyle/>
          <a:p>
            <a:pPr marL="342900" indent="-342900" defTabSz="457200" eaLnBrk="0" hangingPunct="0">
              <a:lnSpc>
                <a:spcPct val="60000"/>
              </a:lnSpc>
              <a:buClr>
                <a:srgbClr val="7592A4"/>
              </a:buClr>
              <a:buFont typeface="Arial" pitchFamily="34" charset="0"/>
              <a:buNone/>
              <a:defRPr/>
            </a:pPr>
            <a:endParaRPr lang="fr-FR" sz="1400">
              <a:solidFill>
                <a:prstClr val="white"/>
              </a:solidFill>
              <a:latin typeface="Arial" pitchFamily="34" charset="0"/>
              <a:ea typeface="MS PGothic" pitchFamily="34" charset="-128"/>
              <a:cs typeface="Arial" pitchFamily="34" charset="0"/>
            </a:endParaRPr>
          </a:p>
        </p:txBody>
      </p:sp>
      <p:sp>
        <p:nvSpPr>
          <p:cNvPr id="7" name="Rectangle 3"/>
          <p:cNvSpPr>
            <a:spLocks noChangeArrowheads="1"/>
          </p:cNvSpPr>
          <p:nvPr/>
        </p:nvSpPr>
        <p:spPr bwMode="invGray">
          <a:xfrm>
            <a:off x="-6350" y="1387475"/>
            <a:ext cx="9163050" cy="365125"/>
          </a:xfrm>
          <a:prstGeom prst="rect">
            <a:avLst/>
          </a:prstGeom>
          <a:solidFill>
            <a:srgbClr val="5A646E"/>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lstStyle/>
          <a:p>
            <a:pPr algn="ctr" defTabSz="457200" eaLnBrk="0" hangingPunct="0">
              <a:lnSpc>
                <a:spcPct val="85000"/>
              </a:lnSpc>
              <a:defRPr/>
            </a:pPr>
            <a:endParaRPr lang="en-US" sz="2000" dirty="0">
              <a:solidFill>
                <a:prstClr val="white"/>
              </a:solidFill>
              <a:ea typeface="ＭＳ Ｐゴシック" pitchFamily="-110" charset="-128"/>
              <a:cs typeface="ＭＳ Ｐゴシック" pitchFamily="-110" charset="-128"/>
            </a:endParaRPr>
          </a:p>
        </p:txBody>
      </p:sp>
      <p:cxnSp>
        <p:nvCxnSpPr>
          <p:cNvPr id="8" name="Straight Connector 10"/>
          <p:cNvCxnSpPr/>
          <p:nvPr userDrawn="1"/>
        </p:nvCxnSpPr>
        <p:spPr>
          <a:xfrm>
            <a:off x="0" y="1282700"/>
            <a:ext cx="9158288"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23850" y="304800"/>
            <a:ext cx="8515350" cy="990600"/>
          </a:xfrm>
          <a:prstGeom prst="rect">
            <a:avLst/>
          </a:prstGeom>
        </p:spPr>
        <p:txBody>
          <a:bodyPr>
            <a:normAutofit/>
          </a:bodyPr>
          <a:lstStyle>
            <a:lvl1pPr>
              <a:defRPr sz="2800">
                <a:solidFill>
                  <a:schemeClr val="bg1"/>
                </a:solidFill>
              </a:defRPr>
            </a:lvl1pPr>
          </a:lstStyle>
          <a:p>
            <a:r>
              <a:rPr lang="fr-FR" smtClean="0"/>
              <a:t>Modifiez le style du titre</a:t>
            </a:r>
            <a:endParaRPr lang="en-US" dirty="0"/>
          </a:p>
        </p:txBody>
      </p:sp>
      <p:sp>
        <p:nvSpPr>
          <p:cNvPr id="9" name="Text Placeholder 2"/>
          <p:cNvSpPr>
            <a:spLocks noGrp="1"/>
          </p:cNvSpPr>
          <p:nvPr>
            <p:ph type="body" idx="10"/>
          </p:nvPr>
        </p:nvSpPr>
        <p:spPr>
          <a:xfrm>
            <a:off x="0" y="1386843"/>
            <a:ext cx="9144000" cy="359663"/>
          </a:xfrm>
          <a:prstGeom prst="rect">
            <a:avLst/>
          </a:prstGeom>
        </p:spPr>
        <p:txBody>
          <a:bodyPr anchor="b">
            <a:noAutofit/>
          </a:bodyPr>
          <a:lstStyle>
            <a:lvl1pPr marL="0" indent="0" algn="ctr">
              <a:buNone/>
              <a:defRPr sz="2000" b="0">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Content Placeholder 4"/>
          <p:cNvSpPr>
            <a:spLocks noGrp="1"/>
          </p:cNvSpPr>
          <p:nvPr>
            <p:ph sz="quarter" idx="13"/>
          </p:nvPr>
        </p:nvSpPr>
        <p:spPr>
          <a:xfrm>
            <a:off x="304818" y="6461760"/>
            <a:ext cx="7388319" cy="320040"/>
          </a:xfrm>
          <a:prstGeom prst="rect">
            <a:avLst/>
          </a:prstGeom>
        </p:spPr>
        <p:txBody>
          <a:bodyPr anchor="ctr"/>
          <a:lstStyle>
            <a:lvl1pPr marL="0" indent="0">
              <a:buNone/>
              <a:defRPr sz="1400" b="1">
                <a:solidFill>
                  <a:srgbClr val="285078"/>
                </a:solidFill>
                <a:latin typeface="Arial"/>
                <a:cs typeface="Arial"/>
              </a:defRPr>
            </a:lvl1pPr>
          </a:lstStyle>
          <a:p>
            <a:pPr lvl="0"/>
            <a:r>
              <a:rPr lang="fr-FR" smtClean="0"/>
              <a:t>Modifiez les styles du texte du masque</a:t>
            </a:r>
          </a:p>
        </p:txBody>
      </p:sp>
    </p:spTree>
    <p:extLst>
      <p:ext uri="{BB962C8B-B14F-4D97-AF65-F5344CB8AC3E}">
        <p14:creationId xmlns:p14="http://schemas.microsoft.com/office/powerpoint/2010/main" val="124936851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06F028-A07A-4B37-8D6F-D932318B9173}" type="datetimeFigureOut">
              <a:rPr lang="fr-FR" smtClean="0"/>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2881066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B06F028-A07A-4B37-8D6F-D932318B9173}" type="datetimeFigureOut">
              <a:rPr lang="fr-FR" smtClean="0"/>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1860454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B06F028-A07A-4B37-8D6F-D932318B9173}" type="datetimeFigureOut">
              <a:rPr lang="fr-FR" smtClean="0"/>
              <a:t>16/09/2015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163432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06F028-A07A-4B37-8D6F-D932318B9173}" type="datetimeFigureOut">
              <a:rPr lang="fr-FR" smtClean="0"/>
              <a:t>16/09/2015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326945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B06F028-A07A-4B37-8D6F-D932318B9173}" type="datetimeFigureOut">
              <a:rPr lang="fr-FR" smtClean="0"/>
              <a:t>16/09/2015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286204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06F028-A07A-4B37-8D6F-D932318B9173}" type="datetimeFigureOut">
              <a:rPr lang="fr-FR" smtClean="0"/>
              <a:t>16/09/2015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264829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06F028-A07A-4B37-8D6F-D932318B9173}" type="datetimeFigureOut">
              <a:rPr lang="fr-FR" smtClean="0"/>
              <a:t>16/09/2015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154344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06F028-A07A-4B37-8D6F-D932318B9173}" type="datetimeFigureOut">
              <a:rPr lang="fr-FR" smtClean="0"/>
              <a:t>16/09/2015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49FB82-6BCE-45B9-8237-773E991850E6}" type="slidenum">
              <a:rPr lang="fr-FR" smtClean="0"/>
              <a:t>‹N°›</a:t>
            </a:fld>
            <a:endParaRPr lang="fr-FR"/>
          </a:p>
        </p:txBody>
      </p:sp>
    </p:spTree>
    <p:extLst>
      <p:ext uri="{BB962C8B-B14F-4D97-AF65-F5344CB8AC3E}">
        <p14:creationId xmlns:p14="http://schemas.microsoft.com/office/powerpoint/2010/main" val="3180222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6F028-A07A-4B37-8D6F-D932318B9173}" type="datetimeFigureOut">
              <a:rPr lang="fr-FR" smtClean="0"/>
              <a:t>16/09/2015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9FB82-6BCE-45B9-8237-773E991850E6}" type="slidenum">
              <a:rPr lang="fr-FR" smtClean="0"/>
              <a:t>‹N°›</a:t>
            </a:fld>
            <a:endParaRPr lang="fr-FR"/>
          </a:p>
        </p:txBody>
      </p:sp>
    </p:spTree>
    <p:extLst>
      <p:ext uri="{BB962C8B-B14F-4D97-AF65-F5344CB8AC3E}">
        <p14:creationId xmlns:p14="http://schemas.microsoft.com/office/powerpoint/2010/main" val="1648831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5.xml"/><Relationship Id="rId1" Type="http://schemas.openxmlformats.org/officeDocument/2006/relationships/vmlDrawing" Target="../drawings/vmlDrawing6.vml"/><Relationship Id="rId5" Type="http://schemas.openxmlformats.org/officeDocument/2006/relationships/image" Target="../media/image10.png"/><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5.xml"/><Relationship Id="rId1" Type="http://schemas.openxmlformats.org/officeDocument/2006/relationships/vmlDrawing" Target="../drawings/vmlDrawing7.vml"/><Relationship Id="rId5" Type="http://schemas.openxmlformats.org/officeDocument/2006/relationships/image" Target="../media/image11.png"/><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hyperlink" Target="http://www.ncbi.nlm.nih.gov/pubmed/?term=piroth+dacaltasvir"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hyperlink" Target="http://www.ncbi.nlm.nih.gov/pubmed/?term=piroth+dacaltasvir" TargetMode="External"/><Relationship Id="rId5" Type="http://schemas.openxmlformats.org/officeDocument/2006/relationships/image" Target="../media/image12.png"/><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oleObject" Target="../embeddings/oleObject1.bin"/><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png"/><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vmlDrawing" Target="../drawings/vmlDrawing3.vml"/><Relationship Id="rId5" Type="http://schemas.openxmlformats.org/officeDocument/2006/relationships/image" Target="../media/image7.png"/><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5.xml"/><Relationship Id="rId1" Type="http://schemas.openxmlformats.org/officeDocument/2006/relationships/vmlDrawing" Target="../drawings/vmlDrawing4.vml"/><Relationship Id="rId5" Type="http://schemas.openxmlformats.org/officeDocument/2006/relationships/image" Target="../media/image8.png"/><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5.xml"/><Relationship Id="rId1" Type="http://schemas.openxmlformats.org/officeDocument/2006/relationships/vmlDrawing" Target="../drawings/vmlDrawing5.vml"/><Relationship Id="rId5" Type="http://schemas.openxmlformats.org/officeDocument/2006/relationships/image" Target="../media/image9.png"/><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smtClean="0">
                <a:solidFill>
                  <a:srgbClr val="C00000"/>
                </a:solidFill>
              </a:rPr>
              <a:t>Les essais thérapeutiques dans la </a:t>
            </a:r>
            <a:r>
              <a:rPr lang="fr-FR" b="1" dirty="0" err="1" smtClean="0">
                <a:solidFill>
                  <a:srgbClr val="C00000"/>
                </a:solidFill>
              </a:rPr>
              <a:t>coinfection</a:t>
            </a:r>
            <a:r>
              <a:rPr lang="fr-FR" b="1" dirty="0" smtClean="0">
                <a:solidFill>
                  <a:srgbClr val="C00000"/>
                </a:solidFill>
              </a:rPr>
              <a:t> VIH VHC 2014 -2015</a:t>
            </a:r>
            <a:endParaRPr lang="fr-FR" b="1" dirty="0">
              <a:solidFill>
                <a:srgbClr val="C00000"/>
              </a:solidFill>
            </a:endParaRPr>
          </a:p>
        </p:txBody>
      </p:sp>
      <p:sp>
        <p:nvSpPr>
          <p:cNvPr id="12291" name="Espace réservé du contenu 2"/>
          <p:cNvSpPr>
            <a:spLocks noGrp="1"/>
          </p:cNvSpPr>
          <p:nvPr>
            <p:ph idx="1"/>
          </p:nvPr>
        </p:nvSpPr>
        <p:spPr>
          <a:xfrm>
            <a:off x="457200" y="2071688"/>
            <a:ext cx="8229600" cy="3197225"/>
          </a:xfrm>
        </p:spPr>
        <p:txBody>
          <a:bodyPr/>
          <a:lstStyle/>
          <a:p>
            <a:pPr algn="ctr"/>
            <a:r>
              <a:rPr lang="fr-FR" dirty="0" smtClean="0"/>
              <a:t>Ion 4</a:t>
            </a:r>
          </a:p>
          <a:p>
            <a:pPr algn="ctr"/>
            <a:r>
              <a:rPr lang="fr-FR" dirty="0" err="1" smtClean="0"/>
              <a:t>Ally</a:t>
            </a:r>
            <a:r>
              <a:rPr lang="fr-FR" dirty="0" smtClean="0"/>
              <a:t> 2</a:t>
            </a:r>
          </a:p>
          <a:p>
            <a:pPr algn="ctr"/>
            <a:r>
              <a:rPr lang="fr-FR" dirty="0" err="1" smtClean="0"/>
              <a:t>Quadrih</a:t>
            </a:r>
            <a:endParaRPr lang="fr-FR" dirty="0" smtClean="0"/>
          </a:p>
          <a:p>
            <a:pPr algn="ctr"/>
            <a:r>
              <a:rPr lang="fr-FR" dirty="0" err="1" smtClean="0"/>
              <a:t>Edge</a:t>
            </a:r>
            <a:r>
              <a:rPr lang="fr-FR" dirty="0" smtClean="0"/>
              <a:t> 4</a:t>
            </a:r>
          </a:p>
        </p:txBody>
      </p:sp>
      <p:sp>
        <p:nvSpPr>
          <p:cNvPr id="4" name="Sous-titre 2"/>
          <p:cNvSpPr txBox="1">
            <a:spLocks/>
          </p:cNvSpPr>
          <p:nvPr/>
        </p:nvSpPr>
        <p:spPr>
          <a:xfrm>
            <a:off x="1371600" y="5576888"/>
            <a:ext cx="6400800" cy="995362"/>
          </a:xfrm>
          <a:prstGeom prst="rect">
            <a:avLst/>
          </a:prstGeom>
        </p:spPr>
        <p:txBody>
          <a:bodyPr>
            <a:normAutofit/>
          </a:bodyPr>
          <a:lstStyle/>
          <a:p>
            <a:pPr marL="342900" indent="-342900" algn="ctr">
              <a:spcBef>
                <a:spcPct val="20000"/>
              </a:spcBef>
              <a:defRPr/>
            </a:pPr>
            <a:r>
              <a:rPr lang="fr-FR" sz="3200" dirty="0" err="1">
                <a:solidFill>
                  <a:prstClr val="white">
                    <a:lumMod val="50000"/>
                  </a:prstClr>
                </a:solidFill>
                <a:cs typeface="Arial" pitchFamily="34" charset="0"/>
              </a:rPr>
              <a:t>Viroteam</a:t>
            </a:r>
            <a:r>
              <a:rPr lang="fr-FR" sz="3200" dirty="0">
                <a:solidFill>
                  <a:prstClr val="white">
                    <a:lumMod val="50000"/>
                  </a:prstClr>
                </a:solidFill>
                <a:cs typeface="Arial" pitchFamily="34" charset="0"/>
              </a:rPr>
              <a:t> 2015</a:t>
            </a:r>
          </a:p>
        </p:txBody>
      </p:sp>
    </p:spTree>
    <p:extLst>
      <p:ext uri="{BB962C8B-B14F-4D97-AF65-F5344CB8AC3E}">
        <p14:creationId xmlns:p14="http://schemas.microsoft.com/office/powerpoint/2010/main" val="2992018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b="1" dirty="0" smtClean="0">
                <a:solidFill>
                  <a:schemeClr val="accent5">
                    <a:lumMod val="20000"/>
                    <a:lumOff val="80000"/>
                  </a:schemeClr>
                </a:solidFill>
              </a:rPr>
              <a:t>Ally 2 : </a:t>
            </a:r>
            <a:r>
              <a:rPr lang="en-US" sz="3600" b="1" dirty="0" err="1" smtClean="0">
                <a:solidFill>
                  <a:schemeClr val="accent5">
                    <a:lumMod val="20000"/>
                    <a:lumOff val="80000"/>
                  </a:schemeClr>
                </a:solidFill>
              </a:rPr>
              <a:t>Daclatasvir</a:t>
            </a:r>
            <a:r>
              <a:rPr lang="en-US" sz="3600" b="1" dirty="0" smtClean="0">
                <a:solidFill>
                  <a:schemeClr val="accent5">
                    <a:lumMod val="20000"/>
                    <a:lumOff val="80000"/>
                  </a:schemeClr>
                </a:solidFill>
              </a:rPr>
              <a:t> + </a:t>
            </a:r>
            <a:r>
              <a:rPr lang="en-US" sz="3600" b="1" dirty="0" err="1" smtClean="0">
                <a:solidFill>
                  <a:schemeClr val="accent5">
                    <a:lumMod val="20000"/>
                    <a:lumOff val="80000"/>
                  </a:schemeClr>
                </a:solidFill>
              </a:rPr>
              <a:t>Sofosbuvir</a:t>
            </a:r>
            <a:r>
              <a:rPr lang="en-US" sz="3600" b="1" dirty="0" smtClean="0">
                <a:solidFill>
                  <a:schemeClr val="accent5">
                    <a:lumMod val="20000"/>
                    <a:lumOff val="80000"/>
                  </a:schemeClr>
                </a:solidFill>
              </a:rPr>
              <a:t> for HCV GT 1-4 and HIV </a:t>
            </a:r>
            <a:r>
              <a:rPr lang="en-US" sz="3600" b="1" dirty="0" err="1" smtClean="0">
                <a:solidFill>
                  <a:schemeClr val="accent5">
                    <a:lumMod val="20000"/>
                    <a:lumOff val="80000"/>
                  </a:schemeClr>
                </a:solidFill>
              </a:rPr>
              <a:t>Coinfection</a:t>
            </a:r>
            <a:endParaRPr lang="en-US" sz="3600" dirty="0"/>
          </a:p>
        </p:txBody>
      </p:sp>
      <p:sp>
        <p:nvSpPr>
          <p:cNvPr id="4100" name="Text Placeholder 8"/>
          <p:cNvSpPr>
            <a:spLocks noGrp="1"/>
          </p:cNvSpPr>
          <p:nvPr>
            <p:ph type="body" idx="10"/>
          </p:nvPr>
        </p:nvSpPr>
        <p:spPr>
          <a:xfrm>
            <a:off x="0" y="1387475"/>
            <a:ext cx="9144000" cy="358775"/>
          </a:xfrm>
        </p:spPr>
        <p:txBody>
          <a:bodyPr/>
          <a:lstStyle/>
          <a:p>
            <a:r>
              <a:rPr lang="en-US" smtClean="0">
                <a:solidFill>
                  <a:schemeClr val="bg1"/>
                </a:solidFill>
                <a:ea typeface="MS PGothic" pitchFamily="34" charset="-128"/>
              </a:rPr>
              <a:t>SVR12, Genotype 3</a:t>
            </a:r>
          </a:p>
        </p:txBody>
      </p:sp>
      <p:sp>
        <p:nvSpPr>
          <p:cNvPr id="4101" name="Content Placeholder 6"/>
          <p:cNvSpPr>
            <a:spLocks noGrp="1"/>
          </p:cNvSpPr>
          <p:nvPr>
            <p:ph sz="quarter" idx="13"/>
          </p:nvPr>
        </p:nvSpPr>
        <p:spPr>
          <a:xfrm>
            <a:off x="304800" y="6461125"/>
            <a:ext cx="7388225" cy="320675"/>
          </a:xfrm>
        </p:spPr>
        <p:txBody>
          <a:bodyPr/>
          <a:lstStyle/>
          <a:p>
            <a:r>
              <a:rPr lang="en-US" smtClean="0">
                <a:latin typeface="Arial" pitchFamily="34" charset="0"/>
                <a:cs typeface="Arial" pitchFamily="34" charset="0"/>
              </a:rPr>
              <a:t>Source: Wyles DL, et al. N Engl J Med. 2015;373:714-25.</a:t>
            </a:r>
          </a:p>
        </p:txBody>
      </p:sp>
      <p:sp>
        <p:nvSpPr>
          <p:cNvPr id="14" name="Rectangle 25"/>
          <p:cNvSpPr>
            <a:spLocks noChangeArrowheads="1"/>
          </p:cNvSpPr>
          <p:nvPr/>
        </p:nvSpPr>
        <p:spPr bwMode="auto">
          <a:xfrm>
            <a:off x="-4763" y="6083300"/>
            <a:ext cx="9161463" cy="274638"/>
          </a:xfrm>
          <a:prstGeom prst="rect">
            <a:avLst/>
          </a:prstGeom>
          <a:solidFill>
            <a:schemeClr val="bg1">
              <a:lumMod val="85000"/>
            </a:schemeClr>
          </a:solidFill>
          <a:ln w="12700">
            <a:noFill/>
            <a:miter lim="800000"/>
            <a:headEnd/>
            <a:tailEnd/>
          </a:ln>
        </p:spPr>
        <p:txBody>
          <a:bodyPr lIns="365760" tIns="45431" rIns="92486" bIns="45431" anchor="ctr"/>
          <a:lstStyle/>
          <a:p>
            <a:pPr eaLnBrk="0" hangingPunct="0">
              <a:defRPr/>
            </a:pPr>
            <a:r>
              <a:rPr lang="en-US" sz="1200" dirty="0">
                <a:solidFill>
                  <a:prstClr val="black"/>
                </a:solidFill>
                <a:latin typeface="Arial"/>
                <a:cs typeface="Arial"/>
              </a:rPr>
              <a:t>Abbreviations: DCV = daclatasvir; SOF = sofosbuvir</a:t>
            </a:r>
          </a:p>
        </p:txBody>
      </p:sp>
      <p:graphicFrame>
        <p:nvGraphicFramePr>
          <p:cNvPr id="4098" name="Chart 14"/>
          <p:cNvGraphicFramePr>
            <a:graphicFrameLocks/>
          </p:cNvGraphicFramePr>
          <p:nvPr/>
        </p:nvGraphicFramePr>
        <p:xfrm>
          <a:off x="407988" y="1778000"/>
          <a:ext cx="8324850" cy="4273550"/>
        </p:xfrm>
        <a:graphic>
          <a:graphicData uri="http://schemas.openxmlformats.org/presentationml/2006/ole">
            <mc:AlternateContent xmlns:mc="http://schemas.openxmlformats.org/markup-compatibility/2006">
              <mc:Choice xmlns:v="urn:schemas-microsoft-com:vml" Requires="v">
                <p:oleObj spid="_x0000_s6146" r:id="rId4" imgW="8327858" imgH="4273666" progId="Excel.Sheet.8">
                  <p:embed/>
                </p:oleObj>
              </mc:Choice>
              <mc:Fallback>
                <p:oleObj r:id="rId4" imgW="8327858" imgH="4273666"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988" y="1778000"/>
                        <a:ext cx="8324850" cy="427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2139950" y="4922838"/>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smtClean="0">
                <a:solidFill>
                  <a:prstClr val="white"/>
                </a:solidFill>
              </a:rPr>
              <a:t>6/6</a:t>
            </a:r>
            <a:endParaRPr lang="en-US" sz="1600" dirty="0">
              <a:solidFill>
                <a:prstClr val="white"/>
              </a:solidFill>
            </a:endParaRPr>
          </a:p>
        </p:txBody>
      </p:sp>
      <p:sp>
        <p:nvSpPr>
          <p:cNvPr id="17" name="Rectangle 16"/>
          <p:cNvSpPr/>
          <p:nvPr/>
        </p:nvSpPr>
        <p:spPr>
          <a:xfrm>
            <a:off x="4567238" y="4911725"/>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smtClean="0">
                <a:solidFill>
                  <a:prstClr val="white"/>
                </a:solidFill>
              </a:rPr>
              <a:t>2/3</a:t>
            </a:r>
            <a:endParaRPr lang="en-US" sz="1600" dirty="0">
              <a:solidFill>
                <a:prstClr val="white"/>
              </a:solidFill>
            </a:endParaRPr>
          </a:p>
        </p:txBody>
      </p:sp>
      <p:sp>
        <p:nvSpPr>
          <p:cNvPr id="22" name="Rectangle 21"/>
          <p:cNvSpPr/>
          <p:nvPr/>
        </p:nvSpPr>
        <p:spPr>
          <a:xfrm>
            <a:off x="6940550" y="4911725"/>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smtClean="0">
                <a:solidFill>
                  <a:prstClr val="white"/>
                </a:solidFill>
              </a:rPr>
              <a:t>4/4</a:t>
            </a:r>
            <a:endParaRPr lang="en-US" sz="1600" dirty="0">
              <a:solidFill>
                <a:prstClr val="white"/>
              </a:solidFill>
            </a:endParaRPr>
          </a:p>
        </p:txBody>
      </p:sp>
    </p:spTree>
    <p:extLst>
      <p:ext uri="{BB962C8B-B14F-4D97-AF65-F5344CB8AC3E}">
        <p14:creationId xmlns:p14="http://schemas.microsoft.com/office/powerpoint/2010/main" val="346646666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b="1" dirty="0" smtClean="0">
                <a:solidFill>
                  <a:schemeClr val="accent5">
                    <a:lumMod val="20000"/>
                    <a:lumOff val="80000"/>
                  </a:schemeClr>
                </a:solidFill>
              </a:rPr>
              <a:t>Ally 2 : </a:t>
            </a:r>
            <a:r>
              <a:rPr lang="en-US" sz="3600" b="1" dirty="0" err="1" smtClean="0">
                <a:solidFill>
                  <a:schemeClr val="accent5">
                    <a:lumMod val="20000"/>
                    <a:lumOff val="80000"/>
                  </a:schemeClr>
                </a:solidFill>
              </a:rPr>
              <a:t>Daclatasvir</a:t>
            </a:r>
            <a:r>
              <a:rPr lang="en-US" sz="3600" b="1" dirty="0" smtClean="0">
                <a:solidFill>
                  <a:schemeClr val="accent5">
                    <a:lumMod val="20000"/>
                    <a:lumOff val="80000"/>
                  </a:schemeClr>
                </a:solidFill>
              </a:rPr>
              <a:t> + </a:t>
            </a:r>
            <a:r>
              <a:rPr lang="en-US" sz="3600" b="1" dirty="0" err="1" smtClean="0">
                <a:solidFill>
                  <a:schemeClr val="accent5">
                    <a:lumMod val="20000"/>
                    <a:lumOff val="80000"/>
                  </a:schemeClr>
                </a:solidFill>
              </a:rPr>
              <a:t>Sofosbuvir</a:t>
            </a:r>
            <a:r>
              <a:rPr lang="en-US" sz="3600" b="1" dirty="0" smtClean="0">
                <a:solidFill>
                  <a:schemeClr val="accent5">
                    <a:lumMod val="20000"/>
                    <a:lumOff val="80000"/>
                  </a:schemeClr>
                </a:solidFill>
              </a:rPr>
              <a:t> for HCV GT 1-4 and HIV </a:t>
            </a:r>
            <a:r>
              <a:rPr lang="en-US" sz="3600" b="1" dirty="0" err="1" smtClean="0">
                <a:solidFill>
                  <a:schemeClr val="accent5">
                    <a:lumMod val="20000"/>
                    <a:lumOff val="80000"/>
                  </a:schemeClr>
                </a:solidFill>
              </a:rPr>
              <a:t>Coinfection</a:t>
            </a:r>
            <a:endParaRPr lang="en-US" sz="3600" dirty="0"/>
          </a:p>
        </p:txBody>
      </p:sp>
      <p:sp>
        <p:nvSpPr>
          <p:cNvPr id="5124" name="Text Placeholder 8"/>
          <p:cNvSpPr>
            <a:spLocks noGrp="1"/>
          </p:cNvSpPr>
          <p:nvPr>
            <p:ph type="body" idx="10"/>
          </p:nvPr>
        </p:nvSpPr>
        <p:spPr>
          <a:xfrm>
            <a:off x="0" y="1387475"/>
            <a:ext cx="9144000" cy="358775"/>
          </a:xfrm>
        </p:spPr>
        <p:txBody>
          <a:bodyPr/>
          <a:lstStyle/>
          <a:p>
            <a:r>
              <a:rPr lang="en-US" smtClean="0">
                <a:solidFill>
                  <a:schemeClr val="bg1"/>
                </a:solidFill>
                <a:ea typeface="MS PGothic" pitchFamily="34" charset="-128"/>
              </a:rPr>
              <a:t>SVR12, Genotype 4</a:t>
            </a:r>
          </a:p>
        </p:txBody>
      </p:sp>
      <p:sp>
        <p:nvSpPr>
          <p:cNvPr id="5125" name="Content Placeholder 6"/>
          <p:cNvSpPr>
            <a:spLocks noGrp="1"/>
          </p:cNvSpPr>
          <p:nvPr>
            <p:ph sz="quarter" idx="13"/>
          </p:nvPr>
        </p:nvSpPr>
        <p:spPr>
          <a:xfrm>
            <a:off x="304800" y="6461125"/>
            <a:ext cx="7388225" cy="320675"/>
          </a:xfrm>
        </p:spPr>
        <p:txBody>
          <a:bodyPr/>
          <a:lstStyle/>
          <a:p>
            <a:r>
              <a:rPr lang="en-US" smtClean="0">
                <a:latin typeface="Arial" pitchFamily="34" charset="0"/>
                <a:cs typeface="Arial" pitchFamily="34" charset="0"/>
              </a:rPr>
              <a:t>Source: Wyles DL, et al. N Engl J Med. 2015;373:714-25.</a:t>
            </a:r>
          </a:p>
        </p:txBody>
      </p:sp>
      <p:sp>
        <p:nvSpPr>
          <p:cNvPr id="14" name="Rectangle 25"/>
          <p:cNvSpPr>
            <a:spLocks noChangeArrowheads="1"/>
          </p:cNvSpPr>
          <p:nvPr/>
        </p:nvSpPr>
        <p:spPr bwMode="auto">
          <a:xfrm>
            <a:off x="-4763" y="6083300"/>
            <a:ext cx="9161463" cy="274638"/>
          </a:xfrm>
          <a:prstGeom prst="rect">
            <a:avLst/>
          </a:prstGeom>
          <a:solidFill>
            <a:schemeClr val="bg1">
              <a:lumMod val="85000"/>
            </a:schemeClr>
          </a:solidFill>
          <a:ln w="12700">
            <a:noFill/>
            <a:miter lim="800000"/>
            <a:headEnd/>
            <a:tailEnd/>
          </a:ln>
        </p:spPr>
        <p:txBody>
          <a:bodyPr lIns="365760" tIns="45431" rIns="92486" bIns="45431" anchor="ctr"/>
          <a:lstStyle/>
          <a:p>
            <a:pPr eaLnBrk="0" hangingPunct="0">
              <a:defRPr/>
            </a:pPr>
            <a:r>
              <a:rPr lang="en-US" sz="1200" dirty="0">
                <a:solidFill>
                  <a:prstClr val="black"/>
                </a:solidFill>
                <a:latin typeface="Arial"/>
                <a:cs typeface="Arial"/>
              </a:rPr>
              <a:t>Abbreviations: DCV = daclatasvir; SOF = sofosbuvir</a:t>
            </a:r>
          </a:p>
        </p:txBody>
      </p:sp>
      <p:graphicFrame>
        <p:nvGraphicFramePr>
          <p:cNvPr id="5122" name="Chart 14"/>
          <p:cNvGraphicFramePr>
            <a:graphicFrameLocks/>
          </p:cNvGraphicFramePr>
          <p:nvPr/>
        </p:nvGraphicFramePr>
        <p:xfrm>
          <a:off x="407988" y="1778000"/>
          <a:ext cx="8324850" cy="4273550"/>
        </p:xfrm>
        <a:graphic>
          <a:graphicData uri="http://schemas.openxmlformats.org/presentationml/2006/ole">
            <mc:AlternateContent xmlns:mc="http://schemas.openxmlformats.org/markup-compatibility/2006">
              <mc:Choice xmlns:v="urn:schemas-microsoft-com:vml" Requires="v">
                <p:oleObj spid="_x0000_s7170" r:id="rId4" imgW="8327858" imgH="4273666" progId="Excel.Sheet.8">
                  <p:embed/>
                </p:oleObj>
              </mc:Choice>
              <mc:Fallback>
                <p:oleObj r:id="rId4" imgW="8327858" imgH="4273666"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988" y="1778000"/>
                        <a:ext cx="8324850" cy="427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2139950" y="4922838"/>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smtClean="0">
                <a:solidFill>
                  <a:prstClr val="white"/>
                </a:solidFill>
              </a:rPr>
              <a:t>1/1</a:t>
            </a:r>
            <a:endParaRPr lang="en-US" sz="1600" dirty="0">
              <a:solidFill>
                <a:prstClr val="white"/>
              </a:solidFill>
            </a:endParaRPr>
          </a:p>
        </p:txBody>
      </p:sp>
      <p:sp>
        <p:nvSpPr>
          <p:cNvPr id="17" name="Rectangle 16"/>
          <p:cNvSpPr/>
          <p:nvPr/>
        </p:nvSpPr>
        <p:spPr>
          <a:xfrm>
            <a:off x="3878263" y="4865688"/>
            <a:ext cx="220980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smtClean="0">
                <a:solidFill>
                  <a:srgbClr val="FF0000"/>
                </a:solidFill>
              </a:rPr>
              <a:t>No GT4  patients enrolled in this arm</a:t>
            </a:r>
            <a:endParaRPr lang="en-US" sz="1600" dirty="0">
              <a:solidFill>
                <a:srgbClr val="FF0000"/>
              </a:solidFill>
            </a:endParaRPr>
          </a:p>
        </p:txBody>
      </p:sp>
      <p:sp>
        <p:nvSpPr>
          <p:cNvPr id="22" name="Rectangle 21"/>
          <p:cNvSpPr/>
          <p:nvPr/>
        </p:nvSpPr>
        <p:spPr>
          <a:xfrm>
            <a:off x="6940550" y="4911725"/>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smtClean="0">
                <a:solidFill>
                  <a:prstClr val="white"/>
                </a:solidFill>
              </a:rPr>
              <a:t>2/2</a:t>
            </a:r>
            <a:endParaRPr lang="en-US" sz="1600" dirty="0">
              <a:solidFill>
                <a:prstClr val="white"/>
              </a:solidFill>
            </a:endParaRPr>
          </a:p>
        </p:txBody>
      </p:sp>
    </p:spTree>
    <p:extLst>
      <p:ext uri="{BB962C8B-B14F-4D97-AF65-F5344CB8AC3E}">
        <p14:creationId xmlns:p14="http://schemas.microsoft.com/office/powerpoint/2010/main" val="3803491640"/>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4"/>
          <p:cNvSpPr>
            <a:spLocks noGrp="1"/>
          </p:cNvSpPr>
          <p:nvPr>
            <p:ph type="title" idx="4294967295"/>
          </p:nvPr>
        </p:nvSpPr>
        <p:spPr>
          <a:xfrm>
            <a:off x="457200" y="274638"/>
            <a:ext cx="8472488" cy="1143000"/>
          </a:xfrm>
        </p:spPr>
        <p:txBody>
          <a:bodyPr>
            <a:normAutofit fontScale="90000"/>
          </a:bodyPr>
          <a:lstStyle/>
          <a:p>
            <a:r>
              <a:rPr lang="fr-FR" sz="3200" b="1" smtClean="0">
                <a:solidFill>
                  <a:srgbClr val="C00000"/>
                </a:solidFill>
              </a:rPr>
              <a:t>Essai ANRS HC30 : daclatasvir + asunaprevir  + PR chez les co-infectés VHC/VIH de génotype 1 ou 4 non répondeurs à une PR antérieure</a:t>
            </a:r>
          </a:p>
        </p:txBody>
      </p:sp>
      <p:sp>
        <p:nvSpPr>
          <p:cNvPr id="23554" name="Espace réservé du contenu 5"/>
          <p:cNvSpPr>
            <a:spLocks noGrp="1"/>
          </p:cNvSpPr>
          <p:nvPr>
            <p:ph idx="4294967295"/>
          </p:nvPr>
        </p:nvSpPr>
        <p:spPr>
          <a:xfrm>
            <a:off x="76200" y="1889125"/>
            <a:ext cx="9067800" cy="5111750"/>
          </a:xfrm>
        </p:spPr>
        <p:txBody>
          <a:bodyPr rtlCol="0">
            <a:normAutofit fontScale="92500" lnSpcReduction="20000"/>
          </a:bodyPr>
          <a:lstStyle/>
          <a:p>
            <a:pPr fontAlgn="auto">
              <a:spcAft>
                <a:spcPts val="0"/>
              </a:spcAft>
              <a:defRPr/>
            </a:pPr>
            <a:r>
              <a:rPr lang="fr-FR" sz="2000" dirty="0" err="1" smtClean="0"/>
              <a:t>Daclatasvir</a:t>
            </a:r>
            <a:r>
              <a:rPr lang="fr-FR" sz="2000" dirty="0" smtClean="0"/>
              <a:t> (DCV)</a:t>
            </a:r>
          </a:p>
          <a:p>
            <a:pPr fontAlgn="auto">
              <a:spcAft>
                <a:spcPts val="0"/>
              </a:spcAft>
              <a:defRPr/>
            </a:pPr>
            <a:r>
              <a:rPr lang="fr-FR" sz="2000" dirty="0" err="1" smtClean="0"/>
              <a:t>Asunaprevir</a:t>
            </a:r>
            <a:r>
              <a:rPr lang="fr-FR" sz="2000" dirty="0" smtClean="0"/>
              <a:t> (ASV) = inhibiteur de protéase du VHC (génotypes 1 et 4)</a:t>
            </a:r>
          </a:p>
          <a:p>
            <a:pPr fontAlgn="auto">
              <a:spcAft>
                <a:spcPts val="0"/>
              </a:spcAft>
              <a:defRPr/>
            </a:pPr>
            <a:endParaRPr lang="fr-FR" sz="1000" dirty="0" smtClean="0"/>
          </a:p>
          <a:p>
            <a:pPr fontAlgn="auto">
              <a:spcAft>
                <a:spcPts val="0"/>
              </a:spcAft>
              <a:defRPr/>
            </a:pPr>
            <a:r>
              <a:rPr lang="fr-FR" sz="2000" dirty="0" smtClean="0"/>
              <a:t>Etude phase 2 pilote, ouverte, simple bras, multicentrique, 75 patients</a:t>
            </a:r>
          </a:p>
          <a:p>
            <a:pPr fontAlgn="auto">
              <a:spcAft>
                <a:spcPts val="0"/>
              </a:spcAft>
              <a:defRPr/>
            </a:pPr>
            <a:endParaRPr lang="fr-FR" sz="2000" dirty="0" smtClean="0"/>
          </a:p>
          <a:p>
            <a:pPr fontAlgn="auto">
              <a:spcAft>
                <a:spcPts val="0"/>
              </a:spcAft>
              <a:defRPr/>
            </a:pPr>
            <a:endParaRPr lang="fr-FR" sz="2000" dirty="0" smtClean="0"/>
          </a:p>
          <a:p>
            <a:pPr fontAlgn="auto">
              <a:spcAft>
                <a:spcPts val="0"/>
              </a:spcAft>
              <a:defRPr/>
            </a:pPr>
            <a:endParaRPr lang="fr-FR" sz="2000" dirty="0" smtClean="0"/>
          </a:p>
          <a:p>
            <a:pPr fontAlgn="auto">
              <a:spcAft>
                <a:spcPts val="0"/>
              </a:spcAft>
              <a:defRPr/>
            </a:pPr>
            <a:endParaRPr lang="fr-FR" sz="2000" dirty="0" smtClean="0"/>
          </a:p>
          <a:p>
            <a:pPr fontAlgn="auto">
              <a:spcAft>
                <a:spcPts val="0"/>
              </a:spcAft>
              <a:buFontTx/>
              <a:buNone/>
              <a:defRPr/>
            </a:pPr>
            <a:endParaRPr lang="fr-FR" sz="1400" dirty="0" smtClean="0"/>
          </a:p>
          <a:p>
            <a:pPr fontAlgn="auto">
              <a:spcAft>
                <a:spcPts val="0"/>
              </a:spcAft>
              <a:buFontTx/>
              <a:buNone/>
              <a:defRPr/>
            </a:pPr>
            <a:endParaRPr lang="fr-FR" sz="1800" dirty="0" smtClean="0"/>
          </a:p>
          <a:p>
            <a:pPr fontAlgn="auto">
              <a:spcAft>
                <a:spcPts val="0"/>
              </a:spcAft>
              <a:buFontTx/>
              <a:buNone/>
              <a:defRPr/>
            </a:pPr>
            <a:endParaRPr lang="fr-FR" sz="1800" dirty="0" smtClean="0"/>
          </a:p>
          <a:p>
            <a:pPr fontAlgn="auto">
              <a:spcAft>
                <a:spcPts val="0"/>
              </a:spcAft>
              <a:defRPr/>
            </a:pPr>
            <a:r>
              <a:rPr lang="fr-FR" sz="2000" dirty="0" smtClean="0"/>
              <a:t>Infection VIH </a:t>
            </a:r>
          </a:p>
          <a:p>
            <a:pPr lvl="1" fontAlgn="auto">
              <a:spcAft>
                <a:spcPts val="0"/>
              </a:spcAft>
              <a:defRPr/>
            </a:pPr>
            <a:r>
              <a:rPr lang="fr-FR" sz="2000" dirty="0" smtClean="0"/>
              <a:t>CV &lt; 400 c/ml depuis au moins 3 mois</a:t>
            </a:r>
          </a:p>
          <a:p>
            <a:pPr lvl="1" fontAlgn="auto">
              <a:spcAft>
                <a:spcPts val="0"/>
              </a:spcAft>
              <a:defRPr/>
            </a:pPr>
            <a:r>
              <a:rPr lang="fr-FR" sz="2000" dirty="0" smtClean="0"/>
              <a:t>Traitement ARV comprenant RAL depuis au moins 1 mois </a:t>
            </a:r>
          </a:p>
          <a:p>
            <a:pPr lvl="1" fontAlgn="auto">
              <a:spcAft>
                <a:spcPts val="0"/>
              </a:spcAft>
              <a:defRPr/>
            </a:pPr>
            <a:endParaRPr lang="fr-FR" sz="1000" dirty="0" smtClean="0"/>
          </a:p>
          <a:p>
            <a:pPr fontAlgn="auto">
              <a:spcAft>
                <a:spcPts val="0"/>
              </a:spcAft>
              <a:defRPr/>
            </a:pPr>
            <a:r>
              <a:rPr lang="fr-FR" sz="2000" dirty="0" smtClean="0"/>
              <a:t>Infection VHC </a:t>
            </a:r>
          </a:p>
          <a:p>
            <a:pPr lvl="1" fontAlgn="auto">
              <a:spcAft>
                <a:spcPts val="0"/>
              </a:spcAft>
              <a:defRPr/>
            </a:pPr>
            <a:r>
              <a:rPr lang="fr-FR" sz="2000" dirty="0" smtClean="0"/>
              <a:t>27 patients avec cirrhose (&gt; 14,5 </a:t>
            </a:r>
            <a:r>
              <a:rPr lang="fr-FR" sz="2000" dirty="0" err="1" smtClean="0"/>
              <a:t>kPa</a:t>
            </a:r>
            <a:r>
              <a:rPr lang="fr-FR" sz="2000" dirty="0" smtClean="0"/>
              <a:t> ou F4)</a:t>
            </a:r>
          </a:p>
          <a:p>
            <a:pPr lvl="1" fontAlgn="auto">
              <a:spcAft>
                <a:spcPts val="0"/>
              </a:spcAft>
              <a:defRPr/>
            </a:pPr>
            <a:endParaRPr lang="fr-FR" sz="1000" dirty="0" smtClean="0"/>
          </a:p>
          <a:p>
            <a:pPr fontAlgn="auto">
              <a:spcAft>
                <a:spcPts val="0"/>
              </a:spcAft>
              <a:defRPr/>
            </a:pPr>
            <a:r>
              <a:rPr lang="fr-FR" sz="2000" dirty="0" smtClean="0"/>
              <a:t>Critère principal = RVS12 </a:t>
            </a:r>
          </a:p>
          <a:p>
            <a:pPr fontAlgn="auto">
              <a:spcAft>
                <a:spcPts val="0"/>
              </a:spcAft>
              <a:defRPr/>
            </a:pPr>
            <a:endParaRPr lang="fr-FR" sz="2000" dirty="0" smtClean="0"/>
          </a:p>
          <a:p>
            <a:pPr fontAlgn="auto">
              <a:spcAft>
                <a:spcPts val="0"/>
              </a:spcAft>
              <a:defRPr/>
            </a:pPr>
            <a:endParaRPr lang="fr-FR" sz="2000" dirty="0" smtClean="0"/>
          </a:p>
        </p:txBody>
      </p:sp>
      <p:sp>
        <p:nvSpPr>
          <p:cNvPr id="23555" name="Text Box 3"/>
          <p:cNvSpPr txBox="1">
            <a:spLocks noChangeArrowheads="1"/>
          </p:cNvSpPr>
          <p:nvPr/>
        </p:nvSpPr>
        <p:spPr bwMode="auto">
          <a:xfrm>
            <a:off x="2928938" y="6583363"/>
            <a:ext cx="6215062" cy="369887"/>
          </a:xfrm>
          <a:prstGeom prst="rect">
            <a:avLst/>
          </a:prstGeom>
          <a:noFill/>
          <a:ln w="9525">
            <a:noFill/>
            <a:miter lim="800000"/>
            <a:headEnd/>
            <a:tailEnd/>
          </a:ln>
        </p:spPr>
        <p:txBody>
          <a:bodyPr>
            <a:spAutoFit/>
          </a:bodyPr>
          <a:lstStyle/>
          <a:p>
            <a:pPr algn="r" eaLnBrk="0" hangingPunct="0">
              <a:defRPr/>
            </a:pPr>
            <a:r>
              <a:rPr lang="en-GB" dirty="0" err="1">
                <a:solidFill>
                  <a:srgbClr val="1F497D"/>
                </a:solidFill>
                <a:cs typeface="Arial" pitchFamily="34" charset="0"/>
              </a:rPr>
              <a:t>Piroth</a:t>
            </a:r>
            <a:r>
              <a:rPr lang="en-GB" dirty="0">
                <a:solidFill>
                  <a:srgbClr val="1F497D"/>
                </a:solidFill>
                <a:cs typeface="Arial" pitchFamily="34" charset="0"/>
              </a:rPr>
              <a:t> L, CROI 2015, A</a:t>
            </a:r>
            <a:r>
              <a:rPr lang="en-US" u="sng" dirty="0">
                <a:solidFill>
                  <a:srgbClr val="1F497D"/>
                </a:solidFill>
                <a:cs typeface="Arial" pitchFamily="34" charset="0"/>
                <a:hlinkClick r:id="rId3" tooltip="Clinical infectious diseases : an official publication of the Infectious Diseases Society of America."/>
              </a:rPr>
              <a:t> </a:t>
            </a:r>
            <a:r>
              <a:rPr lang="en-US" u="sng" dirty="0" err="1">
                <a:solidFill>
                  <a:srgbClr val="1F497D">
                    <a:lumMod val="75000"/>
                  </a:srgbClr>
                </a:solidFill>
                <a:cs typeface="Arial" pitchFamily="34" charset="0"/>
                <a:hlinkClick r:id="rId3" tooltip="Clinical infectious diseases : an official publication of the Infectious Diseases Society of America."/>
              </a:rPr>
              <a:t>Clin</a:t>
            </a:r>
            <a:r>
              <a:rPr lang="en-US" u="sng" dirty="0">
                <a:solidFill>
                  <a:srgbClr val="1F497D">
                    <a:lumMod val="75000"/>
                  </a:srgbClr>
                </a:solidFill>
                <a:cs typeface="Arial" pitchFamily="34" charset="0"/>
                <a:hlinkClick r:id="rId3" tooltip="Clinical infectious diseases : an official publication of the Infectious Diseases Society of America."/>
              </a:rPr>
              <a:t> Infect Dis.</a:t>
            </a:r>
            <a:r>
              <a:rPr lang="en-US" dirty="0">
                <a:solidFill>
                  <a:srgbClr val="1F497D">
                    <a:lumMod val="75000"/>
                  </a:srgbClr>
                </a:solidFill>
                <a:cs typeface="Arial" pitchFamily="34" charset="0"/>
              </a:rPr>
              <a:t> 2015 </a:t>
            </a:r>
            <a:r>
              <a:rPr lang="en-US" dirty="0">
                <a:solidFill>
                  <a:srgbClr val="1F497D"/>
                </a:solidFill>
                <a:cs typeface="Arial" pitchFamily="34" charset="0"/>
              </a:rPr>
              <a:t>Sep 1;61(5):817-25. </a:t>
            </a:r>
            <a:endParaRPr lang="en-GB" i="1" dirty="0">
              <a:solidFill>
                <a:srgbClr val="1F497D"/>
              </a:solidFill>
              <a:cs typeface="Arial" pitchFamily="34" charset="0"/>
            </a:endParaRPr>
          </a:p>
        </p:txBody>
      </p:sp>
      <p:grpSp>
        <p:nvGrpSpPr>
          <p:cNvPr id="2" name="Grouper 1"/>
          <p:cNvGrpSpPr>
            <a:grpSpLocks/>
          </p:cNvGrpSpPr>
          <p:nvPr/>
        </p:nvGrpSpPr>
        <p:grpSpPr bwMode="auto">
          <a:xfrm>
            <a:off x="571472" y="3100395"/>
            <a:ext cx="8007568" cy="1400175"/>
            <a:chOff x="554671" y="3070331"/>
            <a:chExt cx="8007657" cy="1399744"/>
          </a:xfrm>
          <a:noFill/>
        </p:grpSpPr>
        <p:grpSp>
          <p:nvGrpSpPr>
            <p:cNvPr id="3" name="Groupe 14"/>
            <p:cNvGrpSpPr>
              <a:grpSpLocks/>
            </p:cNvGrpSpPr>
            <p:nvPr/>
          </p:nvGrpSpPr>
          <p:grpSpPr bwMode="auto">
            <a:xfrm>
              <a:off x="740780" y="3347330"/>
              <a:ext cx="7569844" cy="162046"/>
              <a:chOff x="740780" y="2546430"/>
              <a:chExt cx="7569844" cy="162046"/>
            </a:xfrm>
            <a:grpFill/>
          </p:grpSpPr>
          <p:cxnSp>
            <p:nvCxnSpPr>
              <p:cNvPr id="23574" name="Connecteur droit 7"/>
              <p:cNvCxnSpPr>
                <a:cxnSpLocks noChangeShapeType="1"/>
              </p:cNvCxnSpPr>
              <p:nvPr/>
            </p:nvCxnSpPr>
            <p:spPr bwMode="auto">
              <a:xfrm>
                <a:off x="740780" y="2708476"/>
                <a:ext cx="7569843" cy="0"/>
              </a:xfrm>
              <a:prstGeom prst="line">
                <a:avLst/>
              </a:prstGeom>
              <a:grpFill/>
              <a:ln w="9525">
                <a:solidFill>
                  <a:schemeClr val="bg1"/>
                </a:solidFill>
                <a:round/>
                <a:headEnd/>
                <a:tailEnd/>
              </a:ln>
            </p:spPr>
          </p:cxnSp>
          <p:cxnSp>
            <p:nvCxnSpPr>
              <p:cNvPr id="23575" name="Connecteur droit 8"/>
              <p:cNvCxnSpPr>
                <a:cxnSpLocks noChangeShapeType="1"/>
              </p:cNvCxnSpPr>
              <p:nvPr/>
            </p:nvCxnSpPr>
            <p:spPr bwMode="auto">
              <a:xfrm flipV="1">
                <a:off x="740780" y="2546430"/>
                <a:ext cx="0" cy="162046"/>
              </a:xfrm>
              <a:prstGeom prst="line">
                <a:avLst/>
              </a:prstGeom>
              <a:grpFill/>
              <a:ln w="9525">
                <a:solidFill>
                  <a:schemeClr val="bg1"/>
                </a:solidFill>
                <a:round/>
                <a:headEnd/>
                <a:tailEnd/>
              </a:ln>
            </p:spPr>
          </p:cxnSp>
          <p:cxnSp>
            <p:nvCxnSpPr>
              <p:cNvPr id="23576" name="Connecteur droit 9"/>
              <p:cNvCxnSpPr>
                <a:cxnSpLocks noChangeShapeType="1"/>
              </p:cNvCxnSpPr>
              <p:nvPr/>
            </p:nvCxnSpPr>
            <p:spPr bwMode="auto">
              <a:xfrm flipV="1">
                <a:off x="1701478" y="2546430"/>
                <a:ext cx="0" cy="162046"/>
              </a:xfrm>
              <a:prstGeom prst="line">
                <a:avLst/>
              </a:prstGeom>
              <a:grpFill/>
              <a:ln w="9525">
                <a:solidFill>
                  <a:schemeClr val="bg1"/>
                </a:solidFill>
                <a:round/>
                <a:headEnd/>
                <a:tailEnd/>
              </a:ln>
            </p:spPr>
          </p:cxnSp>
          <p:cxnSp>
            <p:nvCxnSpPr>
              <p:cNvPr id="23577" name="Connecteur droit 10"/>
              <p:cNvCxnSpPr>
                <a:cxnSpLocks noChangeShapeType="1"/>
              </p:cNvCxnSpPr>
              <p:nvPr/>
            </p:nvCxnSpPr>
            <p:spPr bwMode="auto">
              <a:xfrm flipV="1">
                <a:off x="3353764" y="2546430"/>
                <a:ext cx="0" cy="162046"/>
              </a:xfrm>
              <a:prstGeom prst="line">
                <a:avLst/>
              </a:prstGeom>
              <a:grpFill/>
              <a:ln w="9525">
                <a:solidFill>
                  <a:schemeClr val="bg1"/>
                </a:solidFill>
                <a:round/>
                <a:headEnd/>
                <a:tailEnd/>
              </a:ln>
            </p:spPr>
          </p:cxnSp>
          <p:cxnSp>
            <p:nvCxnSpPr>
              <p:cNvPr id="23578" name="Connecteur droit 11"/>
              <p:cNvCxnSpPr>
                <a:cxnSpLocks noChangeShapeType="1"/>
              </p:cNvCxnSpPr>
              <p:nvPr/>
            </p:nvCxnSpPr>
            <p:spPr bwMode="auto">
              <a:xfrm flipV="1">
                <a:off x="5006050" y="2546430"/>
                <a:ext cx="0" cy="162046"/>
              </a:xfrm>
              <a:prstGeom prst="line">
                <a:avLst/>
              </a:prstGeom>
              <a:grpFill/>
              <a:ln w="9525">
                <a:solidFill>
                  <a:schemeClr val="bg1"/>
                </a:solidFill>
                <a:round/>
                <a:headEnd/>
                <a:tailEnd/>
              </a:ln>
            </p:spPr>
          </p:cxnSp>
          <p:cxnSp>
            <p:nvCxnSpPr>
              <p:cNvPr id="23579" name="Connecteur droit 12"/>
              <p:cNvCxnSpPr>
                <a:cxnSpLocks noChangeShapeType="1"/>
              </p:cNvCxnSpPr>
              <p:nvPr/>
            </p:nvCxnSpPr>
            <p:spPr bwMode="auto">
              <a:xfrm flipV="1">
                <a:off x="6658337" y="2546430"/>
                <a:ext cx="0" cy="162046"/>
              </a:xfrm>
              <a:prstGeom prst="line">
                <a:avLst/>
              </a:prstGeom>
              <a:grpFill/>
              <a:ln w="9525">
                <a:solidFill>
                  <a:schemeClr val="bg1"/>
                </a:solidFill>
                <a:round/>
                <a:headEnd/>
                <a:tailEnd/>
              </a:ln>
            </p:spPr>
          </p:cxnSp>
          <p:cxnSp>
            <p:nvCxnSpPr>
              <p:cNvPr id="23580" name="Connecteur droit 13"/>
              <p:cNvCxnSpPr>
                <a:cxnSpLocks noChangeShapeType="1"/>
              </p:cNvCxnSpPr>
              <p:nvPr/>
            </p:nvCxnSpPr>
            <p:spPr bwMode="auto">
              <a:xfrm flipV="1">
                <a:off x="8310624" y="2546430"/>
                <a:ext cx="0" cy="162046"/>
              </a:xfrm>
              <a:prstGeom prst="line">
                <a:avLst/>
              </a:prstGeom>
              <a:grpFill/>
              <a:ln w="9525">
                <a:solidFill>
                  <a:schemeClr val="bg1"/>
                </a:solidFill>
                <a:round/>
                <a:headEnd/>
                <a:tailEnd/>
              </a:ln>
            </p:spPr>
          </p:cxnSp>
        </p:grpSp>
        <p:sp>
          <p:nvSpPr>
            <p:cNvPr id="23559" name="ZoneTexte 14"/>
            <p:cNvSpPr txBox="1">
              <a:spLocks noChangeArrowheads="1"/>
            </p:cNvSpPr>
            <p:nvPr/>
          </p:nvSpPr>
          <p:spPr bwMode="auto">
            <a:xfrm>
              <a:off x="819807" y="3556203"/>
              <a:ext cx="777786" cy="276914"/>
            </a:xfrm>
            <a:prstGeom prst="rect">
              <a:avLst/>
            </a:prstGeom>
            <a:grpFill/>
            <a:ln w="9525">
              <a:noFill/>
              <a:miter lim="800000"/>
              <a:headEnd/>
              <a:tailEnd/>
            </a:ln>
          </p:spPr>
          <p:txBody>
            <a:bodyPr wrap="none">
              <a:spAutoFit/>
            </a:bodyPr>
            <a:lstStyle/>
            <a:p>
              <a:pPr algn="ctr">
                <a:defRPr/>
              </a:pPr>
              <a:r>
                <a:rPr lang="fr-FR" sz="1200" dirty="0">
                  <a:solidFill>
                    <a:prstClr val="white"/>
                  </a:solidFill>
                  <a:cs typeface="Arial" pitchFamily="34" charset="0"/>
                </a:rPr>
                <a:t>I</a:t>
              </a:r>
              <a:r>
                <a:rPr lang="fr-FR" sz="1200" dirty="0">
                  <a:solidFill>
                    <a:prstClr val="black"/>
                  </a:solidFill>
                  <a:cs typeface="Arial" pitchFamily="34" charset="0"/>
                </a:rPr>
                <a:t>nduction</a:t>
              </a:r>
            </a:p>
          </p:txBody>
        </p:sp>
        <p:sp>
          <p:nvSpPr>
            <p:cNvPr id="23560" name="Rectangle 15"/>
            <p:cNvSpPr>
              <a:spLocks noChangeArrowheads="1"/>
            </p:cNvSpPr>
            <p:nvPr/>
          </p:nvSpPr>
          <p:spPr bwMode="auto">
            <a:xfrm>
              <a:off x="740780" y="4041811"/>
              <a:ext cx="960698" cy="428264"/>
            </a:xfrm>
            <a:prstGeom prst="rect">
              <a:avLst/>
            </a:prstGeom>
            <a:solidFill>
              <a:schemeClr val="tx2">
                <a:lumMod val="75000"/>
              </a:schemeClr>
            </a:solidFill>
            <a:ln w="9525">
              <a:solidFill>
                <a:schemeClr val="tx2">
                  <a:lumMod val="60000"/>
                  <a:lumOff val="40000"/>
                </a:schemeClr>
              </a:solidFill>
              <a:round/>
              <a:headEnd/>
              <a:tailEnd/>
            </a:ln>
          </p:spPr>
          <p:txBody>
            <a:bodyPr anchor="ctr"/>
            <a:lstStyle/>
            <a:p>
              <a:pPr algn="ctr">
                <a:defRPr/>
              </a:pPr>
              <a:r>
                <a:rPr lang="fr-FR" sz="1200" b="1" dirty="0">
                  <a:solidFill>
                    <a:prstClr val="white"/>
                  </a:solidFill>
                  <a:cs typeface="Arial" pitchFamily="34" charset="0"/>
                </a:rPr>
                <a:t>P + R</a:t>
              </a:r>
            </a:p>
          </p:txBody>
        </p:sp>
        <p:sp>
          <p:nvSpPr>
            <p:cNvPr id="23561" name="Rectangle 16"/>
            <p:cNvSpPr>
              <a:spLocks noChangeArrowheads="1"/>
            </p:cNvSpPr>
            <p:nvPr/>
          </p:nvSpPr>
          <p:spPr bwMode="auto">
            <a:xfrm>
              <a:off x="1701478" y="4041811"/>
              <a:ext cx="3304572" cy="428264"/>
            </a:xfrm>
            <a:prstGeom prst="rect">
              <a:avLst/>
            </a:prstGeom>
            <a:solidFill>
              <a:srgbClr val="FF0000"/>
            </a:solidFill>
            <a:ln w="9525">
              <a:noFill/>
              <a:round/>
              <a:headEnd/>
              <a:tailEnd/>
            </a:ln>
          </p:spPr>
          <p:txBody>
            <a:bodyPr anchor="ctr"/>
            <a:lstStyle/>
            <a:p>
              <a:pPr algn="ctr">
                <a:defRPr/>
              </a:pPr>
              <a:r>
                <a:rPr lang="fr-FR" sz="1200" b="1" dirty="0">
                  <a:solidFill>
                    <a:prstClr val="white"/>
                  </a:solidFill>
                  <a:cs typeface="Arial" pitchFamily="34" charset="0"/>
                </a:rPr>
                <a:t>DCV 60 mg </a:t>
              </a:r>
              <a:r>
                <a:rPr lang="fr-FR" sz="1200" b="1" dirty="0" err="1">
                  <a:solidFill>
                    <a:prstClr val="white"/>
                  </a:solidFill>
                  <a:cs typeface="Arial" pitchFamily="34" charset="0"/>
                </a:rPr>
                <a:t>qd</a:t>
              </a:r>
              <a:r>
                <a:rPr lang="fr-FR" sz="1200" b="1" dirty="0">
                  <a:solidFill>
                    <a:prstClr val="white"/>
                  </a:solidFill>
                  <a:cs typeface="Arial" pitchFamily="34" charset="0"/>
                </a:rPr>
                <a:t> + ASV 100 mg </a:t>
              </a:r>
              <a:r>
                <a:rPr lang="fr-FR" sz="1200" b="1" dirty="0" err="1">
                  <a:solidFill>
                    <a:prstClr val="white"/>
                  </a:solidFill>
                  <a:cs typeface="Arial" pitchFamily="34" charset="0"/>
                </a:rPr>
                <a:t>bid</a:t>
              </a:r>
              <a:r>
                <a:rPr lang="fr-FR" sz="1200" b="1" dirty="0">
                  <a:solidFill>
                    <a:prstClr val="white"/>
                  </a:solidFill>
                  <a:cs typeface="Arial" pitchFamily="34" charset="0"/>
                </a:rPr>
                <a:t>+ P + R</a:t>
              </a:r>
            </a:p>
          </p:txBody>
        </p:sp>
        <p:cxnSp>
          <p:nvCxnSpPr>
            <p:cNvPr id="23562" name="Connecteur droit 17"/>
            <p:cNvCxnSpPr>
              <a:cxnSpLocks noChangeShapeType="1"/>
              <a:stCxn id="23561" idx="3"/>
            </p:cNvCxnSpPr>
            <p:nvPr/>
          </p:nvCxnSpPr>
          <p:spPr bwMode="auto">
            <a:xfrm>
              <a:off x="5006050" y="4255943"/>
              <a:ext cx="3304573" cy="0"/>
            </a:xfrm>
            <a:prstGeom prst="line">
              <a:avLst/>
            </a:prstGeom>
            <a:grpFill/>
            <a:ln w="9525">
              <a:solidFill>
                <a:schemeClr val="tx1"/>
              </a:solidFill>
              <a:round/>
              <a:headEnd/>
              <a:tailEnd/>
            </a:ln>
          </p:spPr>
        </p:cxnSp>
        <p:sp>
          <p:nvSpPr>
            <p:cNvPr id="23563" name="Losange 18"/>
            <p:cNvSpPr>
              <a:spLocks noChangeArrowheads="1"/>
            </p:cNvSpPr>
            <p:nvPr/>
          </p:nvSpPr>
          <p:spPr bwMode="auto">
            <a:xfrm>
              <a:off x="6526673" y="4124280"/>
              <a:ext cx="263325" cy="263325"/>
            </a:xfrm>
            <a:prstGeom prst="diamond">
              <a:avLst/>
            </a:prstGeom>
            <a:grpFill/>
            <a:ln w="9525">
              <a:solidFill>
                <a:schemeClr val="tx1"/>
              </a:solidFill>
              <a:round/>
              <a:headEnd/>
              <a:tailEnd/>
            </a:ln>
          </p:spPr>
          <p:txBody>
            <a:bodyPr/>
            <a:lstStyle/>
            <a:p>
              <a:pPr>
                <a:defRPr/>
              </a:pPr>
              <a:endParaRPr lang="fr-FR" sz="2400">
                <a:solidFill>
                  <a:prstClr val="white"/>
                </a:solidFill>
                <a:cs typeface="Arial" pitchFamily="34" charset="0"/>
              </a:endParaRPr>
            </a:p>
          </p:txBody>
        </p:sp>
        <p:sp>
          <p:nvSpPr>
            <p:cNvPr id="23564" name="Losange 19"/>
            <p:cNvSpPr>
              <a:spLocks noChangeArrowheads="1"/>
            </p:cNvSpPr>
            <p:nvPr/>
          </p:nvSpPr>
          <p:spPr bwMode="auto">
            <a:xfrm>
              <a:off x="8178961" y="4124280"/>
              <a:ext cx="263325" cy="263325"/>
            </a:xfrm>
            <a:prstGeom prst="diamond">
              <a:avLst/>
            </a:prstGeom>
            <a:grpFill/>
            <a:ln w="9525">
              <a:solidFill>
                <a:schemeClr val="tx1"/>
              </a:solidFill>
              <a:round/>
              <a:headEnd/>
              <a:tailEnd/>
            </a:ln>
          </p:spPr>
          <p:txBody>
            <a:bodyPr/>
            <a:lstStyle/>
            <a:p>
              <a:pPr>
                <a:defRPr/>
              </a:pPr>
              <a:endParaRPr lang="fr-FR" sz="2400">
                <a:solidFill>
                  <a:prstClr val="white"/>
                </a:solidFill>
                <a:cs typeface="Arial" pitchFamily="34" charset="0"/>
              </a:endParaRPr>
            </a:p>
          </p:txBody>
        </p:sp>
        <p:sp>
          <p:nvSpPr>
            <p:cNvPr id="23565" name="ZoneTexte 20"/>
            <p:cNvSpPr txBox="1">
              <a:spLocks noChangeArrowheads="1"/>
            </p:cNvSpPr>
            <p:nvPr/>
          </p:nvSpPr>
          <p:spPr bwMode="auto">
            <a:xfrm>
              <a:off x="2752432" y="3556203"/>
              <a:ext cx="1135324" cy="276914"/>
            </a:xfrm>
            <a:prstGeom prst="rect">
              <a:avLst/>
            </a:prstGeom>
            <a:grpFill/>
            <a:ln w="9525">
              <a:noFill/>
              <a:miter lim="800000"/>
              <a:headEnd/>
              <a:tailEnd/>
            </a:ln>
          </p:spPr>
          <p:txBody>
            <a:bodyPr wrap="none">
              <a:spAutoFit/>
            </a:bodyPr>
            <a:lstStyle/>
            <a:p>
              <a:pPr algn="ctr">
                <a:defRPr/>
              </a:pPr>
              <a:r>
                <a:rPr lang="fr-FR" sz="1200" dirty="0">
                  <a:solidFill>
                    <a:prstClr val="black"/>
                  </a:solidFill>
                  <a:cs typeface="Arial" pitchFamily="34" charset="0"/>
                </a:rPr>
                <a:t>Quadrithérapie</a:t>
              </a:r>
            </a:p>
          </p:txBody>
        </p:sp>
        <p:sp>
          <p:nvSpPr>
            <p:cNvPr id="23566" name="ZoneTexte 21"/>
            <p:cNvSpPr txBox="1">
              <a:spLocks noChangeArrowheads="1"/>
            </p:cNvSpPr>
            <p:nvPr/>
          </p:nvSpPr>
          <p:spPr bwMode="auto">
            <a:xfrm>
              <a:off x="6323598" y="3847281"/>
              <a:ext cx="579204" cy="276914"/>
            </a:xfrm>
            <a:prstGeom prst="rect">
              <a:avLst/>
            </a:prstGeom>
            <a:grpFill/>
            <a:ln w="9525">
              <a:noFill/>
              <a:miter lim="800000"/>
              <a:headEnd/>
              <a:tailEnd/>
            </a:ln>
          </p:spPr>
          <p:txBody>
            <a:bodyPr wrap="none">
              <a:spAutoFit/>
            </a:bodyPr>
            <a:lstStyle/>
            <a:p>
              <a:pPr algn="ctr">
                <a:defRPr/>
              </a:pPr>
              <a:r>
                <a:rPr lang="fr-FR" sz="1200" dirty="0">
                  <a:solidFill>
                    <a:prstClr val="black"/>
                  </a:solidFill>
                  <a:cs typeface="Arial" pitchFamily="34" charset="0"/>
                </a:rPr>
                <a:t>RVS12</a:t>
              </a:r>
            </a:p>
          </p:txBody>
        </p:sp>
        <p:sp>
          <p:nvSpPr>
            <p:cNvPr id="23567" name="ZoneTexte 22"/>
            <p:cNvSpPr txBox="1">
              <a:spLocks noChangeArrowheads="1"/>
            </p:cNvSpPr>
            <p:nvPr/>
          </p:nvSpPr>
          <p:spPr bwMode="auto">
            <a:xfrm>
              <a:off x="7983124" y="3847281"/>
              <a:ext cx="579204" cy="276914"/>
            </a:xfrm>
            <a:prstGeom prst="rect">
              <a:avLst/>
            </a:prstGeom>
            <a:grpFill/>
            <a:ln w="9525">
              <a:noFill/>
              <a:miter lim="800000"/>
              <a:headEnd/>
              <a:tailEnd/>
            </a:ln>
          </p:spPr>
          <p:txBody>
            <a:bodyPr wrap="none">
              <a:spAutoFit/>
            </a:bodyPr>
            <a:lstStyle/>
            <a:p>
              <a:pPr algn="ctr">
                <a:defRPr/>
              </a:pPr>
              <a:r>
                <a:rPr lang="fr-FR" sz="1200" dirty="0">
                  <a:solidFill>
                    <a:prstClr val="black"/>
                  </a:solidFill>
                  <a:cs typeface="Arial" pitchFamily="34" charset="0"/>
                </a:rPr>
                <a:t>RVS24</a:t>
              </a:r>
            </a:p>
          </p:txBody>
        </p:sp>
        <p:sp>
          <p:nvSpPr>
            <p:cNvPr id="23568" name="ZoneTexte 23"/>
            <p:cNvSpPr txBox="1">
              <a:spLocks noChangeArrowheads="1"/>
            </p:cNvSpPr>
            <p:nvPr/>
          </p:nvSpPr>
          <p:spPr bwMode="auto">
            <a:xfrm>
              <a:off x="554671" y="3070331"/>
              <a:ext cx="333749" cy="276914"/>
            </a:xfrm>
            <a:prstGeom prst="rect">
              <a:avLst/>
            </a:prstGeom>
            <a:grpFill/>
            <a:ln w="9525">
              <a:noFill/>
              <a:miter lim="800000"/>
              <a:headEnd/>
              <a:tailEnd/>
            </a:ln>
          </p:spPr>
          <p:txBody>
            <a:bodyPr wrap="none">
              <a:spAutoFit/>
            </a:bodyPr>
            <a:lstStyle/>
            <a:p>
              <a:pPr algn="ctr">
                <a:defRPr/>
              </a:pPr>
              <a:r>
                <a:rPr lang="fr-FR" sz="1200" dirty="0">
                  <a:solidFill>
                    <a:prstClr val="black"/>
                  </a:solidFill>
                  <a:cs typeface="Arial" pitchFamily="34" charset="0"/>
                </a:rPr>
                <a:t>S0</a:t>
              </a:r>
            </a:p>
          </p:txBody>
        </p:sp>
        <p:sp>
          <p:nvSpPr>
            <p:cNvPr id="23569" name="ZoneTexte 24"/>
            <p:cNvSpPr txBox="1">
              <a:spLocks noChangeArrowheads="1"/>
            </p:cNvSpPr>
            <p:nvPr/>
          </p:nvSpPr>
          <p:spPr bwMode="auto">
            <a:xfrm>
              <a:off x="1515369" y="3070331"/>
              <a:ext cx="333749" cy="276914"/>
            </a:xfrm>
            <a:prstGeom prst="rect">
              <a:avLst/>
            </a:prstGeom>
            <a:grpFill/>
            <a:ln w="9525">
              <a:noFill/>
              <a:miter lim="800000"/>
              <a:headEnd/>
              <a:tailEnd/>
            </a:ln>
          </p:spPr>
          <p:txBody>
            <a:bodyPr wrap="none">
              <a:spAutoFit/>
            </a:bodyPr>
            <a:lstStyle/>
            <a:p>
              <a:pPr algn="ctr">
                <a:defRPr/>
              </a:pPr>
              <a:r>
                <a:rPr lang="fr-FR" sz="1200" dirty="0">
                  <a:solidFill>
                    <a:prstClr val="black"/>
                  </a:solidFill>
                  <a:cs typeface="Arial" pitchFamily="34" charset="0"/>
                </a:rPr>
                <a:t>S4</a:t>
              </a:r>
            </a:p>
          </p:txBody>
        </p:sp>
        <p:sp>
          <p:nvSpPr>
            <p:cNvPr id="23570" name="ZoneTexte 25"/>
            <p:cNvSpPr txBox="1">
              <a:spLocks noChangeArrowheads="1"/>
            </p:cNvSpPr>
            <p:nvPr/>
          </p:nvSpPr>
          <p:spPr bwMode="auto">
            <a:xfrm>
              <a:off x="3125176" y="3070331"/>
              <a:ext cx="412297" cy="276914"/>
            </a:xfrm>
            <a:prstGeom prst="rect">
              <a:avLst/>
            </a:prstGeom>
            <a:grpFill/>
            <a:ln w="9525">
              <a:noFill/>
              <a:miter lim="800000"/>
              <a:headEnd/>
              <a:tailEnd/>
            </a:ln>
          </p:spPr>
          <p:txBody>
            <a:bodyPr wrap="none">
              <a:spAutoFit/>
            </a:bodyPr>
            <a:lstStyle/>
            <a:p>
              <a:pPr algn="ctr">
                <a:defRPr/>
              </a:pPr>
              <a:r>
                <a:rPr lang="fr-FR" sz="1200" dirty="0">
                  <a:solidFill>
                    <a:prstClr val="black"/>
                  </a:solidFill>
                  <a:cs typeface="Arial" pitchFamily="34" charset="0"/>
                </a:rPr>
                <a:t>S16</a:t>
              </a:r>
            </a:p>
          </p:txBody>
        </p:sp>
        <p:sp>
          <p:nvSpPr>
            <p:cNvPr id="23571" name="ZoneTexte 26"/>
            <p:cNvSpPr txBox="1">
              <a:spLocks noChangeArrowheads="1"/>
            </p:cNvSpPr>
            <p:nvPr/>
          </p:nvSpPr>
          <p:spPr bwMode="auto">
            <a:xfrm>
              <a:off x="4777462" y="3070331"/>
              <a:ext cx="412297" cy="276914"/>
            </a:xfrm>
            <a:prstGeom prst="rect">
              <a:avLst/>
            </a:prstGeom>
            <a:grpFill/>
            <a:ln w="9525">
              <a:noFill/>
              <a:miter lim="800000"/>
              <a:headEnd/>
              <a:tailEnd/>
            </a:ln>
          </p:spPr>
          <p:txBody>
            <a:bodyPr wrap="none">
              <a:spAutoFit/>
            </a:bodyPr>
            <a:lstStyle/>
            <a:p>
              <a:pPr algn="ctr">
                <a:defRPr/>
              </a:pPr>
              <a:r>
                <a:rPr lang="fr-FR" sz="1200" dirty="0">
                  <a:solidFill>
                    <a:prstClr val="black"/>
                  </a:solidFill>
                  <a:cs typeface="Arial" pitchFamily="34" charset="0"/>
                </a:rPr>
                <a:t>S28</a:t>
              </a:r>
            </a:p>
          </p:txBody>
        </p:sp>
        <p:sp>
          <p:nvSpPr>
            <p:cNvPr id="23572" name="ZoneTexte 27"/>
            <p:cNvSpPr txBox="1">
              <a:spLocks noChangeArrowheads="1"/>
            </p:cNvSpPr>
            <p:nvPr/>
          </p:nvSpPr>
          <p:spPr bwMode="auto">
            <a:xfrm>
              <a:off x="6429747" y="3070331"/>
              <a:ext cx="412297" cy="276914"/>
            </a:xfrm>
            <a:prstGeom prst="rect">
              <a:avLst/>
            </a:prstGeom>
            <a:grpFill/>
            <a:ln w="9525">
              <a:noFill/>
              <a:miter lim="800000"/>
              <a:headEnd/>
              <a:tailEnd/>
            </a:ln>
          </p:spPr>
          <p:txBody>
            <a:bodyPr wrap="none">
              <a:spAutoFit/>
            </a:bodyPr>
            <a:lstStyle/>
            <a:p>
              <a:pPr algn="ctr">
                <a:defRPr/>
              </a:pPr>
              <a:r>
                <a:rPr lang="fr-FR" sz="1200" dirty="0">
                  <a:solidFill>
                    <a:prstClr val="black"/>
                  </a:solidFill>
                  <a:cs typeface="Arial" pitchFamily="34" charset="0"/>
                </a:rPr>
                <a:t>S40</a:t>
              </a:r>
            </a:p>
          </p:txBody>
        </p:sp>
        <p:sp>
          <p:nvSpPr>
            <p:cNvPr id="23573" name="ZoneTexte 28"/>
            <p:cNvSpPr txBox="1">
              <a:spLocks noChangeArrowheads="1"/>
            </p:cNvSpPr>
            <p:nvPr/>
          </p:nvSpPr>
          <p:spPr bwMode="auto">
            <a:xfrm>
              <a:off x="8082035" y="3070331"/>
              <a:ext cx="412297" cy="276914"/>
            </a:xfrm>
            <a:prstGeom prst="rect">
              <a:avLst/>
            </a:prstGeom>
            <a:grpFill/>
            <a:ln w="9525">
              <a:noFill/>
              <a:miter lim="800000"/>
              <a:headEnd/>
              <a:tailEnd/>
            </a:ln>
          </p:spPr>
          <p:txBody>
            <a:bodyPr wrap="none">
              <a:spAutoFit/>
            </a:bodyPr>
            <a:lstStyle/>
            <a:p>
              <a:pPr algn="ctr">
                <a:defRPr/>
              </a:pPr>
              <a:r>
                <a:rPr lang="fr-FR" sz="1200" dirty="0">
                  <a:solidFill>
                    <a:prstClr val="black"/>
                  </a:solidFill>
                  <a:cs typeface="Arial" pitchFamily="34" charset="0"/>
                </a:rPr>
                <a:t>S52</a:t>
              </a:r>
            </a:p>
          </p:txBody>
        </p:sp>
      </p:grpSp>
      <p:sp>
        <p:nvSpPr>
          <p:cNvPr id="18438" name="Text Box 5"/>
          <p:cNvSpPr txBox="1">
            <a:spLocks noChangeArrowheads="1"/>
          </p:cNvSpPr>
          <p:nvPr/>
        </p:nvSpPr>
        <p:spPr bwMode="auto">
          <a:xfrm>
            <a:off x="8691563" y="46038"/>
            <a:ext cx="396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pPr>
            <a:r>
              <a:rPr lang="fr-FR" sz="1000" smtClean="0">
                <a:solidFill>
                  <a:prstClr val="white"/>
                </a:solidFill>
                <a:cs typeface="Arial" pitchFamily="34" charset="0"/>
              </a:rPr>
              <a:t>134</a:t>
            </a:r>
          </a:p>
        </p:txBody>
      </p:sp>
      <p:cxnSp>
        <p:nvCxnSpPr>
          <p:cNvPr id="18439" name="Connecteur droit 7"/>
          <p:cNvCxnSpPr>
            <a:cxnSpLocks noChangeShapeType="1"/>
          </p:cNvCxnSpPr>
          <p:nvPr/>
        </p:nvCxnSpPr>
        <p:spPr bwMode="auto">
          <a:xfrm>
            <a:off x="739775" y="3357563"/>
            <a:ext cx="7570788" cy="0"/>
          </a:xfrm>
          <a:prstGeom prst="line">
            <a:avLst/>
          </a:prstGeom>
          <a:noFill/>
          <a:ln w="9525">
            <a:solidFill>
              <a:schemeClr val="tx1"/>
            </a:solidFill>
            <a:round/>
            <a:headEnd/>
            <a:tailEnd/>
          </a:ln>
        </p:spPr>
      </p:cxnSp>
    </p:spTree>
    <p:extLst>
      <p:ext uri="{BB962C8B-B14F-4D97-AF65-F5344CB8AC3E}">
        <p14:creationId xmlns:p14="http://schemas.microsoft.com/office/powerpoint/2010/main" val="22992839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p:cNvGraphicFramePr>
          <p:nvPr/>
        </p:nvGraphicFramePr>
        <p:xfrm>
          <a:off x="3289300" y="1770063"/>
          <a:ext cx="5283200" cy="3302000"/>
        </p:xfrm>
        <a:graphic>
          <a:graphicData uri="http://schemas.openxmlformats.org/presentationml/2006/ole">
            <mc:AlternateContent xmlns:mc="http://schemas.openxmlformats.org/markup-compatibility/2006">
              <mc:Choice xmlns:v="urn:schemas-microsoft-com:vml" Requires="v">
                <p:oleObj spid="_x0000_s8194" name="Worksheet" r:id="rId4" imgW="5279594" imgH="3304318" progId="Excel.Sheet.8">
                  <p:embed/>
                </p:oleObj>
              </mc:Choice>
              <mc:Fallback>
                <p:oleObj name="Worksheet" r:id="rId4" imgW="5279594" imgH="3304318"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9300" y="1770063"/>
                        <a:ext cx="5283200" cy="3302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7" name="ZoneTexte 5"/>
          <p:cNvSpPr txBox="1">
            <a:spLocks noChangeArrowheads="1"/>
          </p:cNvSpPr>
          <p:nvPr/>
        </p:nvSpPr>
        <p:spPr bwMode="auto">
          <a:xfrm>
            <a:off x="285750" y="2500313"/>
            <a:ext cx="257175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fr-FR" sz="2400" b="1" smtClean="0">
                <a:solidFill>
                  <a:srgbClr val="C00000"/>
                </a:solidFill>
                <a:cs typeface="Arial" pitchFamily="34" charset="0"/>
              </a:rPr>
              <a:t>RVS12 = 96,0 % (72/75) (IC 95 % = 91,6-100)</a:t>
            </a:r>
          </a:p>
          <a:p>
            <a:pPr algn="ctr" fontAlgn="base">
              <a:spcBef>
                <a:spcPct val="0"/>
              </a:spcBef>
              <a:spcAft>
                <a:spcPct val="0"/>
              </a:spcAft>
            </a:pPr>
            <a:endParaRPr lang="fr-FR" sz="2400" b="1" smtClean="0">
              <a:solidFill>
                <a:srgbClr val="C00000"/>
              </a:solidFill>
              <a:cs typeface="Arial" pitchFamily="34" charset="0"/>
            </a:endParaRPr>
          </a:p>
          <a:p>
            <a:pPr algn="ctr" fontAlgn="base">
              <a:spcBef>
                <a:spcPct val="0"/>
              </a:spcBef>
              <a:spcAft>
                <a:spcPct val="0"/>
              </a:spcAft>
            </a:pPr>
            <a:r>
              <a:rPr lang="fr-FR" sz="2400" b="1" smtClean="0">
                <a:solidFill>
                  <a:srgbClr val="C00000"/>
                </a:solidFill>
                <a:cs typeface="Arial" pitchFamily="34" charset="0"/>
              </a:rPr>
              <a:t>RVS12 = 92,6 % chez les patients avec cirrhose</a:t>
            </a:r>
          </a:p>
        </p:txBody>
      </p:sp>
      <p:sp>
        <p:nvSpPr>
          <p:cNvPr id="6148" name="ZoneTexte 7"/>
          <p:cNvSpPr txBox="1">
            <a:spLocks noChangeArrowheads="1"/>
          </p:cNvSpPr>
          <p:nvPr/>
        </p:nvSpPr>
        <p:spPr bwMode="auto">
          <a:xfrm>
            <a:off x="317500" y="5270500"/>
            <a:ext cx="86487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buClr>
                <a:srgbClr val="FFFF00"/>
              </a:buClr>
              <a:buFont typeface="Arial" pitchFamily="34" charset="0"/>
              <a:buChar char="•"/>
            </a:pPr>
            <a:r>
              <a:rPr lang="fr-FR" smtClean="0">
                <a:solidFill>
                  <a:prstClr val="black"/>
                </a:solidFill>
                <a:cs typeface="Arial" pitchFamily="34" charset="0"/>
              </a:rPr>
              <a:t>2 patients en EV avec sélection de mutations de résistance : </a:t>
            </a:r>
          </a:p>
          <a:p>
            <a:pPr fontAlgn="base">
              <a:spcBef>
                <a:spcPct val="0"/>
              </a:spcBef>
              <a:spcAft>
                <a:spcPct val="0"/>
              </a:spcAft>
              <a:buClr>
                <a:srgbClr val="FFFF00"/>
              </a:buClr>
              <a:buFont typeface="Lucida Grande"/>
              <a:buChar char="­"/>
            </a:pPr>
            <a:r>
              <a:rPr lang="fr-FR" sz="1400" smtClean="0">
                <a:solidFill>
                  <a:prstClr val="black"/>
                </a:solidFill>
                <a:cs typeface="Arial" pitchFamily="34" charset="0"/>
              </a:rPr>
              <a:t> NS3 = R155T/R + D168V et NS5A = R30E</a:t>
            </a:r>
          </a:p>
          <a:p>
            <a:pPr fontAlgn="base">
              <a:spcBef>
                <a:spcPct val="0"/>
              </a:spcBef>
              <a:spcAft>
                <a:spcPct val="0"/>
              </a:spcAft>
              <a:buClr>
                <a:srgbClr val="FFFF00"/>
              </a:buClr>
              <a:buFont typeface="Lucida Grande"/>
              <a:buChar char="­"/>
            </a:pPr>
            <a:r>
              <a:rPr lang="fr-FR" sz="1400" smtClean="0">
                <a:solidFill>
                  <a:prstClr val="black"/>
                </a:solidFill>
                <a:cs typeface="Arial" pitchFamily="34" charset="0"/>
              </a:rPr>
              <a:t> NS3 = D168T et NS5A = Y43N</a:t>
            </a:r>
            <a:endParaRPr lang="fr-FR" sz="400" smtClean="0">
              <a:solidFill>
                <a:prstClr val="black"/>
              </a:solidFill>
              <a:cs typeface="Arial" pitchFamily="34" charset="0"/>
            </a:endParaRPr>
          </a:p>
          <a:p>
            <a:pPr fontAlgn="base">
              <a:spcBef>
                <a:spcPct val="0"/>
              </a:spcBef>
              <a:spcAft>
                <a:spcPct val="0"/>
              </a:spcAft>
              <a:buClr>
                <a:srgbClr val="FFFF00"/>
              </a:buClr>
              <a:buFont typeface="Arial" pitchFamily="34" charset="0"/>
              <a:buChar char="•"/>
            </a:pPr>
            <a:r>
              <a:rPr lang="fr-FR" smtClean="0">
                <a:solidFill>
                  <a:prstClr val="black"/>
                </a:solidFill>
                <a:cs typeface="Arial" pitchFamily="34" charset="0"/>
              </a:rPr>
              <a:t>4 arrêts (5 %) = 3 pour complications infectieuses dont 1 décès et 1 arrêt pour chimiothérapie anti-cancéreuse</a:t>
            </a:r>
          </a:p>
        </p:txBody>
      </p:sp>
      <p:sp>
        <p:nvSpPr>
          <p:cNvPr id="6149" name="Text Box 3"/>
          <p:cNvSpPr txBox="1">
            <a:spLocks noChangeArrowheads="1"/>
          </p:cNvSpPr>
          <p:nvPr/>
        </p:nvSpPr>
        <p:spPr bwMode="auto">
          <a:xfrm>
            <a:off x="6386513" y="6608763"/>
            <a:ext cx="2808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0" fontAlgn="base" hangingPunct="0">
              <a:spcBef>
                <a:spcPct val="0"/>
              </a:spcBef>
              <a:spcAft>
                <a:spcPct val="0"/>
              </a:spcAft>
            </a:pPr>
            <a:r>
              <a:rPr lang="en-GB" sz="1200" i="1" smtClean="0">
                <a:solidFill>
                  <a:prstClr val="white"/>
                </a:solidFill>
                <a:cs typeface="Arial" pitchFamily="34" charset="0"/>
              </a:rPr>
              <a:t>Piroth L, CROI 2015, Abs. 146</a:t>
            </a:r>
          </a:p>
        </p:txBody>
      </p:sp>
      <p:sp>
        <p:nvSpPr>
          <p:cNvPr id="6150" name="Titre 6"/>
          <p:cNvSpPr>
            <a:spLocks noGrp="1"/>
          </p:cNvSpPr>
          <p:nvPr>
            <p:ph type="title" idx="4294967295"/>
          </p:nvPr>
        </p:nvSpPr>
        <p:spPr>
          <a:xfrm>
            <a:off x="285750" y="274638"/>
            <a:ext cx="8643938" cy="1143000"/>
          </a:xfrm>
        </p:spPr>
        <p:txBody>
          <a:bodyPr>
            <a:normAutofit fontScale="90000"/>
          </a:bodyPr>
          <a:lstStyle/>
          <a:p>
            <a:r>
              <a:rPr lang="fr-FR" sz="3600" b="1" smtClean="0">
                <a:solidFill>
                  <a:srgbClr val="C00000"/>
                </a:solidFill>
              </a:rPr>
              <a:t>Essai ANRS HC30 : daclatasvir + asunaprevir  + PR chez les co-infectés VHC/VIH</a:t>
            </a:r>
          </a:p>
        </p:txBody>
      </p:sp>
      <p:sp>
        <p:nvSpPr>
          <p:cNvPr id="6151" name="ZoneTexte 8"/>
          <p:cNvSpPr txBox="1">
            <a:spLocks noChangeArrowheads="1"/>
          </p:cNvSpPr>
          <p:nvPr/>
        </p:nvSpPr>
        <p:spPr bwMode="auto">
          <a:xfrm>
            <a:off x="5310188" y="1416050"/>
            <a:ext cx="1135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fr-FR" smtClean="0">
                <a:solidFill>
                  <a:prstClr val="black"/>
                </a:solidFill>
                <a:cs typeface="Arial" pitchFamily="34" charset="0"/>
              </a:rPr>
              <a:t>RVS12 (%)</a:t>
            </a:r>
          </a:p>
        </p:txBody>
      </p:sp>
      <p:sp>
        <p:nvSpPr>
          <p:cNvPr id="6152" name="Text Box 5"/>
          <p:cNvSpPr txBox="1">
            <a:spLocks noChangeArrowheads="1"/>
          </p:cNvSpPr>
          <p:nvPr/>
        </p:nvSpPr>
        <p:spPr bwMode="auto">
          <a:xfrm>
            <a:off x="8691563" y="46038"/>
            <a:ext cx="396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pPr>
            <a:r>
              <a:rPr lang="fr-FR" sz="1000" smtClean="0">
                <a:solidFill>
                  <a:prstClr val="white"/>
                </a:solidFill>
                <a:cs typeface="Arial" pitchFamily="34" charset="0"/>
              </a:rPr>
              <a:t>135</a:t>
            </a:r>
          </a:p>
        </p:txBody>
      </p:sp>
      <p:sp>
        <p:nvSpPr>
          <p:cNvPr id="6153" name="Text Box 3"/>
          <p:cNvSpPr txBox="1">
            <a:spLocks noChangeArrowheads="1"/>
          </p:cNvSpPr>
          <p:nvPr/>
        </p:nvSpPr>
        <p:spPr bwMode="auto">
          <a:xfrm>
            <a:off x="2928938" y="6583363"/>
            <a:ext cx="6215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0" fontAlgn="base" hangingPunct="0">
              <a:spcBef>
                <a:spcPct val="0"/>
              </a:spcBef>
              <a:spcAft>
                <a:spcPct val="0"/>
              </a:spcAft>
            </a:pPr>
            <a:r>
              <a:rPr lang="en-GB" smtClean="0">
                <a:solidFill>
                  <a:srgbClr val="1F497D"/>
                </a:solidFill>
                <a:cs typeface="Arial" pitchFamily="34" charset="0"/>
              </a:rPr>
              <a:t>Piroth L, CROI 2015, A</a:t>
            </a:r>
            <a:r>
              <a:rPr lang="en-US" u="sng" smtClean="0">
                <a:solidFill>
                  <a:srgbClr val="1F497D"/>
                </a:solidFill>
                <a:cs typeface="Arial" pitchFamily="34" charset="0"/>
                <a:hlinkClick r:id="rId6" tooltip="Clinical infectious diseases : an official publication of the Infectious Diseases Society of America."/>
              </a:rPr>
              <a:t> Clin Infect Dis.</a:t>
            </a:r>
            <a:r>
              <a:rPr lang="en-US" smtClean="0">
                <a:solidFill>
                  <a:srgbClr val="1F497D"/>
                </a:solidFill>
                <a:cs typeface="Arial" pitchFamily="34" charset="0"/>
              </a:rPr>
              <a:t> 2015 Sep 1;61(5):817-25. </a:t>
            </a:r>
            <a:endParaRPr lang="en-GB" i="1" smtClean="0">
              <a:solidFill>
                <a:srgbClr val="1F497D"/>
              </a:solidFill>
              <a:cs typeface="Arial" pitchFamily="34" charset="0"/>
            </a:endParaRPr>
          </a:p>
        </p:txBody>
      </p:sp>
    </p:spTree>
    <p:extLst>
      <p:ext uri="{BB962C8B-B14F-4D97-AF65-F5344CB8AC3E}">
        <p14:creationId xmlns:p14="http://schemas.microsoft.com/office/powerpoint/2010/main" val="266017316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altLang="en-US" sz="3600" b="1" smtClean="0">
                <a:solidFill>
                  <a:srgbClr val="C00000"/>
                </a:solidFill>
              </a:rPr>
              <a:t>C-EDGE Coinfection: Grazoprevir/Elbasvir for Pts Coinfected With HIV/HCV </a:t>
            </a:r>
          </a:p>
        </p:txBody>
      </p:sp>
      <p:sp>
        <p:nvSpPr>
          <p:cNvPr id="19459" name="Rectangle 3"/>
          <p:cNvSpPr>
            <a:spLocks noGrp="1" noChangeArrowheads="1"/>
          </p:cNvSpPr>
          <p:nvPr>
            <p:ph type="body" idx="1"/>
          </p:nvPr>
        </p:nvSpPr>
        <p:spPr/>
        <p:txBody>
          <a:bodyPr/>
          <a:lstStyle/>
          <a:p>
            <a:r>
              <a:rPr lang="en-US" altLang="en-US" sz="1800" smtClean="0"/>
              <a:t>Multicenter, single-arm, open-label phase III trial</a:t>
            </a:r>
          </a:p>
        </p:txBody>
      </p:sp>
      <p:sp>
        <p:nvSpPr>
          <p:cNvPr id="31748" name="Rectangle 60"/>
          <p:cNvSpPr>
            <a:spLocks noChangeArrowheads="1"/>
          </p:cNvSpPr>
          <p:nvPr/>
        </p:nvSpPr>
        <p:spPr bwMode="auto">
          <a:xfrm>
            <a:off x="3478213" y="2508250"/>
            <a:ext cx="4718050" cy="603250"/>
          </a:xfrm>
          <a:prstGeom prst="rect">
            <a:avLst/>
          </a:prstGeom>
          <a:solidFill>
            <a:schemeClr val="accent2"/>
          </a:solidFill>
          <a:ln>
            <a:noFill/>
          </a:ln>
          <a:extLst/>
        </p:spPr>
        <p:txBody>
          <a:bodyPr wrap="none" anchor="ctr"/>
          <a:lstStyle>
            <a:lvl1pPr marL="342900" indent="-342900">
              <a:lnSpc>
                <a:spcPct val="90000"/>
              </a:lnSpc>
              <a:spcBef>
                <a:spcPts val="1000"/>
              </a:spcBef>
              <a:spcAft>
                <a:spcPts val="700"/>
              </a:spcAft>
              <a:buClr>
                <a:srgbClr val="4FAD26"/>
              </a:buClr>
              <a:buFont typeface="Wingdings" pitchFamily="2" charset="2"/>
              <a:buChar char="§"/>
              <a:defRPr sz="2400">
                <a:solidFill>
                  <a:srgbClr val="FEFDDE"/>
                </a:solidFill>
                <a:latin typeface="Arial" charset="0"/>
              </a:defRPr>
            </a:lvl1pPr>
            <a:lvl2pPr>
              <a:lnSpc>
                <a:spcPct val="90000"/>
              </a:lnSpc>
              <a:spcBef>
                <a:spcPts val="1000"/>
              </a:spcBef>
              <a:spcAft>
                <a:spcPts val="700"/>
              </a:spcAft>
              <a:buClr>
                <a:srgbClr val="4FAD26"/>
              </a:buClr>
              <a:buFont typeface="Arial" charset="0"/>
              <a:buChar char="–"/>
              <a:defRPr sz="2200">
                <a:solidFill>
                  <a:srgbClr val="FEFDDE"/>
                </a:solidFill>
                <a:latin typeface="Arial" charset="0"/>
              </a:defRPr>
            </a:lvl2pPr>
            <a:lvl3pPr marL="1143000" indent="-228600">
              <a:lnSpc>
                <a:spcPct val="90000"/>
              </a:lnSpc>
              <a:spcBef>
                <a:spcPts val="1000"/>
              </a:spcBef>
              <a:spcAft>
                <a:spcPts val="700"/>
              </a:spcAft>
              <a:buClr>
                <a:srgbClr val="4FAD26"/>
              </a:buClr>
              <a:buFont typeface="Arial" charset="0"/>
              <a:buChar char="–"/>
              <a:defRPr sz="2000">
                <a:solidFill>
                  <a:srgbClr val="FEFDDE"/>
                </a:solidFill>
                <a:latin typeface="Arial" charset="0"/>
              </a:defRPr>
            </a:lvl3pPr>
            <a:lvl4pPr marL="1600200" indent="-228600">
              <a:lnSpc>
                <a:spcPct val="90000"/>
              </a:lnSpc>
              <a:spcBef>
                <a:spcPts val="1000"/>
              </a:spcBef>
              <a:spcAft>
                <a:spcPts val="700"/>
              </a:spcAft>
              <a:buClr>
                <a:srgbClr val="4FAD26"/>
              </a:buClr>
              <a:buFont typeface="Arial" charset="0"/>
              <a:buChar char="–"/>
              <a:defRPr>
                <a:solidFill>
                  <a:srgbClr val="FEFDDE"/>
                </a:solidFill>
                <a:latin typeface="Arial" charset="0"/>
              </a:defRPr>
            </a:lvl4pPr>
            <a:lvl5pPr marL="2057400" indent="-228600">
              <a:lnSpc>
                <a:spcPct val="90000"/>
              </a:lnSpc>
              <a:spcBef>
                <a:spcPts val="1000"/>
              </a:spcBef>
              <a:spcAft>
                <a:spcPts val="700"/>
              </a:spcAft>
              <a:buClr>
                <a:srgbClr val="4FAD26"/>
              </a:buClr>
              <a:buFont typeface="Arial" charset="0"/>
              <a:buChar char="–"/>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9pPr>
          </a:lstStyle>
          <a:p>
            <a:pPr marL="0" lvl="1" algn="ctr">
              <a:spcBef>
                <a:spcPct val="35000"/>
              </a:spcBef>
              <a:spcAft>
                <a:spcPct val="25000"/>
              </a:spcAft>
              <a:buFont typeface="Arial" charset="0"/>
              <a:buNone/>
              <a:defRPr/>
            </a:pPr>
            <a:r>
              <a:rPr lang="en-US" altLang="en-US" sz="1600" dirty="0" smtClean="0">
                <a:solidFill>
                  <a:srgbClr val="EEECE1">
                    <a:lumMod val="10000"/>
                  </a:srgbClr>
                </a:solidFill>
                <a:cs typeface="Arial" pitchFamily="34" charset="0"/>
              </a:rPr>
              <a:t>Grazoprevir/Elbasvir</a:t>
            </a:r>
            <a:br>
              <a:rPr lang="en-US" altLang="en-US" sz="1600" dirty="0" smtClean="0">
                <a:solidFill>
                  <a:srgbClr val="EEECE1">
                    <a:lumMod val="10000"/>
                  </a:srgbClr>
                </a:solidFill>
                <a:cs typeface="Arial" pitchFamily="34" charset="0"/>
              </a:rPr>
            </a:br>
            <a:r>
              <a:rPr lang="pt-BR" altLang="en-US" sz="1600" dirty="0">
                <a:solidFill>
                  <a:srgbClr val="EEECE1">
                    <a:lumMod val="10000"/>
                  </a:srgbClr>
                </a:solidFill>
                <a:cs typeface="Arial" pitchFamily="34" charset="0"/>
              </a:rPr>
              <a:t>HCV NS3/4A inhibitor/HCV NS5A </a:t>
            </a:r>
            <a:r>
              <a:rPr lang="pt-BR" altLang="en-US" sz="1600" dirty="0" smtClean="0">
                <a:solidFill>
                  <a:srgbClr val="EEECE1">
                    <a:lumMod val="10000"/>
                  </a:srgbClr>
                </a:solidFill>
                <a:cs typeface="Arial" pitchFamily="34" charset="0"/>
              </a:rPr>
              <a:t>inhibitor</a:t>
            </a:r>
            <a:endParaRPr lang="pt-BR" altLang="en-US" sz="1600" dirty="0">
              <a:solidFill>
                <a:srgbClr val="EEECE1">
                  <a:lumMod val="10000"/>
                </a:srgbClr>
              </a:solidFill>
              <a:cs typeface="Arial" pitchFamily="34" charset="0"/>
            </a:endParaRPr>
          </a:p>
        </p:txBody>
      </p:sp>
      <p:sp>
        <p:nvSpPr>
          <p:cNvPr id="19461" name="Text Box 2"/>
          <p:cNvSpPr txBox="1">
            <a:spLocks noChangeArrowheads="1"/>
          </p:cNvSpPr>
          <p:nvPr/>
        </p:nvSpPr>
        <p:spPr bwMode="auto">
          <a:xfrm>
            <a:off x="487363" y="2189163"/>
            <a:ext cx="26273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GB" altLang="en-US" sz="1600" smtClean="0">
                <a:solidFill>
                  <a:prstClr val="black"/>
                </a:solidFill>
                <a:cs typeface="Arial" pitchFamily="34" charset="0"/>
              </a:rPr>
              <a:t>HCV treatment-naive pts c</a:t>
            </a:r>
            <a:r>
              <a:rPr lang="en-US" altLang="en-US" sz="1600" smtClean="0">
                <a:solidFill>
                  <a:prstClr val="black"/>
                </a:solidFill>
                <a:cs typeface="Arial" pitchFamily="34" charset="0"/>
              </a:rPr>
              <a:t>oinfected with HIV and GT1, 4, or 6 HCV; stable on ART ≥ 8 wks</a:t>
            </a:r>
            <a:r>
              <a:rPr lang="en-GB" altLang="en-US" sz="1600" smtClean="0">
                <a:solidFill>
                  <a:prstClr val="black"/>
                </a:solidFill>
                <a:cs typeface="Arial" pitchFamily="34" charset="0"/>
              </a:rPr>
              <a:t/>
            </a:r>
            <a:br>
              <a:rPr lang="en-GB" altLang="en-US" sz="1600" smtClean="0">
                <a:solidFill>
                  <a:prstClr val="black"/>
                </a:solidFill>
                <a:cs typeface="Arial" pitchFamily="34" charset="0"/>
              </a:rPr>
            </a:br>
            <a:r>
              <a:rPr lang="en-US" altLang="en-US" sz="1600" smtClean="0">
                <a:solidFill>
                  <a:prstClr val="black"/>
                </a:solidFill>
                <a:cs typeface="Arial" pitchFamily="34" charset="0"/>
              </a:rPr>
              <a:t>(N = 218)</a:t>
            </a:r>
          </a:p>
        </p:txBody>
      </p:sp>
      <p:sp>
        <p:nvSpPr>
          <p:cNvPr id="8" name="Rectangle 7"/>
          <p:cNvSpPr>
            <a:spLocks noChangeArrowheads="1"/>
          </p:cNvSpPr>
          <p:nvPr/>
        </p:nvSpPr>
        <p:spPr bwMode="auto">
          <a:xfrm>
            <a:off x="7493000" y="1917700"/>
            <a:ext cx="1304925" cy="287338"/>
          </a:xfrm>
          <a:prstGeom prst="rect">
            <a:avLst/>
          </a:prstGeom>
          <a:noFill/>
          <a:ln w="9525">
            <a:noFill/>
            <a:miter lim="800000"/>
            <a:headEnd/>
            <a:tailEnd/>
          </a:ln>
          <a:effectLst/>
          <a:extLst/>
        </p:spPr>
        <p:txBody>
          <a:bodyPr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ct val="35000"/>
              </a:spcBef>
              <a:spcAft>
                <a:spcPct val="25000"/>
              </a:spcAft>
              <a:buClr>
                <a:srgbClr val="600030"/>
              </a:buClr>
              <a:buFont typeface="Wingdings" charset="0"/>
              <a:buNone/>
              <a:tabLst>
                <a:tab pos="228600" algn="l"/>
              </a:tabLst>
              <a:defRPr/>
            </a:pPr>
            <a:r>
              <a:rPr lang="en-US" sz="1400" i="1" dirty="0" smtClean="0">
                <a:solidFill>
                  <a:prstClr val="black"/>
                </a:solidFill>
                <a:cs typeface="Arial"/>
              </a:rPr>
              <a:t>Wk 12</a:t>
            </a:r>
            <a:endParaRPr lang="en-US" sz="1400" i="1" dirty="0">
              <a:solidFill>
                <a:prstClr val="black"/>
              </a:solidFill>
              <a:cs typeface="Arial"/>
            </a:endParaRPr>
          </a:p>
        </p:txBody>
      </p:sp>
      <p:sp>
        <p:nvSpPr>
          <p:cNvPr id="9" name="Line 7"/>
          <p:cNvSpPr>
            <a:spLocks noChangeShapeType="1"/>
          </p:cNvSpPr>
          <p:nvPr/>
        </p:nvSpPr>
        <p:spPr bwMode="auto">
          <a:xfrm>
            <a:off x="8188325" y="2189163"/>
            <a:ext cx="0" cy="277812"/>
          </a:xfrm>
          <a:prstGeom prst="line">
            <a:avLst/>
          </a:prstGeom>
          <a:noFill/>
          <a:ln w="28575">
            <a:solidFill>
              <a:schemeClr val="tx1"/>
            </a:solidFill>
            <a:round/>
            <a:headEnd/>
            <a:tailEnd type="triangle" w="med" len="med"/>
          </a:ln>
          <a:effectLs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buClr>
                <a:srgbClr val="800080"/>
              </a:buClr>
              <a:buFont typeface="Arial" charset="0"/>
              <a:buChar char="•"/>
              <a:defRPr/>
            </a:pPr>
            <a:endParaRPr lang="en-US" sz="1400" dirty="0">
              <a:solidFill>
                <a:prstClr val="black"/>
              </a:solidFill>
              <a:cs typeface="Arial"/>
            </a:endParaRPr>
          </a:p>
        </p:txBody>
      </p:sp>
      <p:sp>
        <p:nvSpPr>
          <p:cNvPr id="19464" name="TextBox 1"/>
          <p:cNvSpPr txBox="1">
            <a:spLocks noChangeArrowheads="1"/>
          </p:cNvSpPr>
          <p:nvPr/>
        </p:nvSpPr>
        <p:spPr bwMode="auto">
          <a:xfrm>
            <a:off x="5286375" y="3116263"/>
            <a:ext cx="358616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Coformulation dosed orally 100/50 mg QD</a:t>
            </a:r>
          </a:p>
        </p:txBody>
      </p:sp>
      <p:sp>
        <p:nvSpPr>
          <p:cNvPr id="6170" name="Text Box 11"/>
          <p:cNvSpPr txBox="1">
            <a:spLocks noChangeArrowheads="1"/>
          </p:cNvSpPr>
          <p:nvPr/>
        </p:nvSpPr>
        <p:spPr bwMode="auto">
          <a:xfrm>
            <a:off x="285750" y="6376988"/>
            <a:ext cx="8561388" cy="276225"/>
          </a:xfrm>
          <a:prstGeom prst="rect">
            <a:avLst/>
          </a:prstGeom>
          <a:noFill/>
          <a:ln w="9525">
            <a:noFill/>
            <a:miter lim="800000"/>
            <a:headEnd/>
            <a:tailEnd/>
          </a:ln>
        </p:spPr>
        <p:txBody>
          <a:bodyPr anchor="b">
            <a:spAutoFit/>
          </a:bodyPr>
          <a:lstStyle/>
          <a:p>
            <a:pPr>
              <a:defRPr/>
            </a:pPr>
            <a:r>
              <a:rPr lang="en-US" altLang="en-US" sz="1200" dirty="0" err="1">
                <a:solidFill>
                  <a:prstClr val="black">
                    <a:lumMod val="50000"/>
                    <a:lumOff val="50000"/>
                  </a:prstClr>
                </a:solidFill>
                <a:cs typeface="Arial" pitchFamily="34" charset="0"/>
              </a:rPr>
              <a:t>Rockstroh</a:t>
            </a:r>
            <a:r>
              <a:rPr lang="en-US" altLang="en-US" sz="1200" dirty="0">
                <a:solidFill>
                  <a:prstClr val="black">
                    <a:lumMod val="50000"/>
                    <a:lumOff val="50000"/>
                  </a:prstClr>
                </a:solidFill>
                <a:cs typeface="Arial" pitchFamily="34" charset="0"/>
              </a:rPr>
              <a:t> JK, et al. IAS 2015. Abstract TUAB0206LB. </a:t>
            </a:r>
            <a:r>
              <a:rPr lang="en-US" altLang="en-US" sz="1200" dirty="0" err="1">
                <a:solidFill>
                  <a:prstClr val="black">
                    <a:lumMod val="50000"/>
                    <a:lumOff val="50000"/>
                  </a:prstClr>
                </a:solidFill>
                <a:cs typeface="Arial" pitchFamily="34" charset="0"/>
              </a:rPr>
              <a:t>Rockstroh</a:t>
            </a:r>
            <a:r>
              <a:rPr lang="en-US" altLang="en-US" sz="1200" dirty="0">
                <a:solidFill>
                  <a:prstClr val="black">
                    <a:lumMod val="50000"/>
                    <a:lumOff val="50000"/>
                  </a:prstClr>
                </a:solidFill>
                <a:cs typeface="Arial" pitchFamily="34" charset="0"/>
              </a:rPr>
              <a:t> JK, et al. Lancet HIV. 2015;2:e319-e327. </a:t>
            </a:r>
          </a:p>
        </p:txBody>
      </p:sp>
      <p:sp>
        <p:nvSpPr>
          <p:cNvPr id="19466" name="Line 12"/>
          <p:cNvSpPr>
            <a:spLocks noChangeShapeType="1"/>
          </p:cNvSpPr>
          <p:nvPr/>
        </p:nvSpPr>
        <p:spPr bwMode="auto">
          <a:xfrm flipV="1">
            <a:off x="3028950" y="2782888"/>
            <a:ext cx="3571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pPr fontAlgn="base">
              <a:spcBef>
                <a:spcPct val="0"/>
              </a:spcBef>
              <a:spcAft>
                <a:spcPct val="0"/>
              </a:spcAft>
            </a:pPr>
            <a:endParaRPr lang="fr-FR" smtClean="0">
              <a:solidFill>
                <a:prstClr val="black"/>
              </a:solidFill>
              <a:latin typeface="Arial" pitchFamily="34" charset="0"/>
              <a:cs typeface="Arial" pitchFamily="34" charset="0"/>
            </a:endParaRPr>
          </a:p>
        </p:txBody>
      </p:sp>
      <p:sp>
        <p:nvSpPr>
          <p:cNvPr id="12" name="Rectangle 3"/>
          <p:cNvSpPr txBox="1">
            <a:spLocks noChangeArrowheads="1"/>
          </p:cNvSpPr>
          <p:nvPr/>
        </p:nvSpPr>
        <p:spPr bwMode="auto">
          <a:xfrm>
            <a:off x="392113" y="3532188"/>
            <a:ext cx="8455025" cy="487362"/>
          </a:xfrm>
          <a:prstGeom prst="rect">
            <a:avLst/>
          </a:prstGeom>
          <a:noFill/>
          <a:ln>
            <a:noFill/>
          </a:ln>
          <a:extLst/>
        </p:spPr>
        <p:txBody>
          <a:bodyPr/>
          <a:lstStyle>
            <a:lvl1pPr marL="342900" indent="-342900" algn="l" rtl="0" eaLnBrk="0" fontAlgn="base" hangingPunct="0">
              <a:lnSpc>
                <a:spcPct val="90000"/>
              </a:lnSpc>
              <a:spcBef>
                <a:spcPts val="1000"/>
              </a:spcBef>
              <a:spcAft>
                <a:spcPts val="700"/>
              </a:spcAft>
              <a:buClr>
                <a:schemeClr val="accent2"/>
              </a:buClr>
              <a:buFont typeface="Wingdings" panose="05000000000000000000" pitchFamily="2" charset="2"/>
              <a:buChar char="§"/>
              <a:defRPr sz="24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chemeClr val="accent2"/>
              </a:buClr>
              <a:buFont typeface="Arial" panose="020B0604020202020204" pitchFamily="34" charset="0"/>
              <a:buChar char="–"/>
              <a:defRPr sz="2200">
                <a:solidFill>
                  <a:srgbClr val="FEFDDE"/>
                </a:solidFill>
                <a:latin typeface="+mn-lt"/>
              </a:defRPr>
            </a:lvl2pPr>
            <a:lvl3pPr marL="1143000" indent="-228600" algn="l" rtl="0" eaLnBrk="0" fontAlgn="base" hangingPunct="0">
              <a:lnSpc>
                <a:spcPct val="90000"/>
              </a:lnSpc>
              <a:spcBef>
                <a:spcPts val="1000"/>
              </a:spcBef>
              <a:spcAft>
                <a:spcPts val="700"/>
              </a:spcAft>
              <a:buClr>
                <a:schemeClr val="accent2"/>
              </a:buClr>
              <a:buFont typeface="Arial" panose="020B0604020202020204" pitchFamily="34" charset="0"/>
              <a:buChar char="–"/>
              <a:defRPr sz="2000">
                <a:solidFill>
                  <a:srgbClr val="FEFDDE"/>
                </a:solidFill>
                <a:latin typeface="+mn-lt"/>
              </a:defRPr>
            </a:lvl3pPr>
            <a:lvl4pPr marL="1600200" indent="-228600" algn="l" rtl="0" eaLnBrk="0" fontAlgn="base" hangingPunct="0">
              <a:lnSpc>
                <a:spcPct val="90000"/>
              </a:lnSpc>
              <a:spcBef>
                <a:spcPts val="1000"/>
              </a:spcBef>
              <a:spcAft>
                <a:spcPts val="700"/>
              </a:spcAft>
              <a:buClr>
                <a:schemeClr val="accent2"/>
              </a:buClr>
              <a:buFont typeface="Arial" panose="020B0604020202020204" pitchFamily="34" charset="0"/>
              <a:buChar char="–"/>
              <a:defRPr>
                <a:solidFill>
                  <a:srgbClr val="FEFDDE"/>
                </a:solidFill>
                <a:latin typeface="+mn-lt"/>
              </a:defRPr>
            </a:lvl4pPr>
            <a:lvl5pPr marL="2057400" indent="-228600" algn="l" rtl="0" eaLnBrk="0" fontAlgn="base" hangingPunct="0">
              <a:lnSpc>
                <a:spcPct val="90000"/>
              </a:lnSpc>
              <a:spcBef>
                <a:spcPts val="1000"/>
              </a:spcBef>
              <a:spcAft>
                <a:spcPts val="700"/>
              </a:spcAft>
              <a:buClr>
                <a:schemeClr val="accent2"/>
              </a:buClr>
              <a:buFont typeface="Arial" panose="020B0604020202020204" pitchFamily="34" charset="0"/>
              <a:buChar char="–"/>
              <a:defRPr sz="1600">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a:buClr>
                <a:srgbClr val="C0504D"/>
              </a:buClr>
              <a:defRPr/>
            </a:pPr>
            <a:r>
              <a:rPr lang="en-US" altLang="en-US" sz="1800" kern="0" dirty="0" smtClean="0">
                <a:solidFill>
                  <a:prstClr val="black"/>
                </a:solidFill>
              </a:rPr>
              <a:t>66% GT1a HCV, 60% had HCV RNA &gt; 800,000 IU/mL, 16% cirrhotic</a:t>
            </a:r>
          </a:p>
          <a:p>
            <a:pPr>
              <a:buClr>
                <a:srgbClr val="C0504D"/>
              </a:buClr>
              <a:defRPr/>
            </a:pPr>
            <a:endParaRPr lang="en-US" altLang="en-US" sz="1800" kern="0" dirty="0" smtClean="0"/>
          </a:p>
          <a:p>
            <a:pPr eaLnBrk="1" hangingPunct="1">
              <a:buClr>
                <a:srgbClr val="C0504D"/>
              </a:buClr>
              <a:defRPr/>
            </a:pPr>
            <a:endParaRPr lang="en-US" altLang="en-US" sz="1800" kern="0" dirty="0" smtClean="0"/>
          </a:p>
        </p:txBody>
      </p:sp>
      <p:graphicFrame>
        <p:nvGraphicFramePr>
          <p:cNvPr id="15" name="Table 1"/>
          <p:cNvGraphicFramePr>
            <a:graphicFrameLocks noGrp="1"/>
          </p:cNvGraphicFramePr>
          <p:nvPr/>
        </p:nvGraphicFramePr>
        <p:xfrm>
          <a:off x="384175" y="3937000"/>
          <a:ext cx="8462963" cy="2293936"/>
        </p:xfrm>
        <a:graphic>
          <a:graphicData uri="http://schemas.openxmlformats.org/drawingml/2006/table">
            <a:tbl>
              <a:tblPr/>
              <a:tblGrid>
                <a:gridCol w="4639964"/>
                <a:gridCol w="3822999"/>
              </a:tblGrid>
              <a:tr h="286742">
                <a:tc>
                  <a:txBody>
                    <a:bodyPr/>
                    <a:lstStyle/>
                    <a:p>
                      <a:pPr algn="l" fontAlgn="t">
                        <a:buFont typeface="Arial"/>
                        <a:buNone/>
                      </a:pPr>
                      <a:r>
                        <a:rPr lang="en-US" sz="1400" b="1" dirty="0" smtClean="0">
                          <a:solidFill>
                            <a:schemeClr val="bg1"/>
                          </a:solidFill>
                          <a:effectLst/>
                        </a:rPr>
                        <a:t>Baseline ART Characteristic, %</a:t>
                      </a:r>
                      <a:endParaRPr lang="en-US" sz="1400" b="1"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t"/>
                      <a:r>
                        <a:rPr lang="en-US" sz="1400" b="1" dirty="0" smtClean="0">
                          <a:solidFill>
                            <a:schemeClr val="bg1"/>
                          </a:solidFill>
                          <a:effectLst/>
                        </a:rPr>
                        <a:t>Grazoprevir/Elbasvir (N</a:t>
                      </a:r>
                      <a:r>
                        <a:rPr lang="en-US" sz="1400" b="1" baseline="0" dirty="0" smtClean="0">
                          <a:solidFill>
                            <a:schemeClr val="bg1"/>
                          </a:solidFill>
                          <a:effectLst/>
                        </a:rPr>
                        <a:t> = 218)</a:t>
                      </a:r>
                      <a:endParaRPr lang="en-US" sz="1400" b="1"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86742">
                <a:tc>
                  <a:txBody>
                    <a:bodyPr/>
                    <a:lstStyle/>
                    <a:p>
                      <a:pPr algn="l" fontAlgn="t">
                        <a:buFont typeface="Arial"/>
                        <a:buNone/>
                      </a:pPr>
                      <a:r>
                        <a:rPr lang="en-US" sz="1400" dirty="0" smtClean="0">
                          <a:solidFill>
                            <a:schemeClr val="bg1"/>
                          </a:solidFill>
                          <a:effectLst/>
                        </a:rPr>
                        <a:t>Undetectable </a:t>
                      </a:r>
                      <a:r>
                        <a:rPr lang="en-US" sz="1400" dirty="0">
                          <a:solidFill>
                            <a:schemeClr val="bg1"/>
                          </a:solidFill>
                          <a:effectLst/>
                        </a:rPr>
                        <a:t>HIV-1 </a:t>
                      </a:r>
                      <a:r>
                        <a:rPr lang="en-US" sz="1400" dirty="0" smtClean="0">
                          <a:solidFill>
                            <a:schemeClr val="bg1"/>
                          </a:solidFill>
                          <a:effectLst/>
                        </a:rPr>
                        <a:t>RNA on ART</a:t>
                      </a:r>
                      <a:endParaRPr lang="en-US" sz="1400"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t"/>
                      <a:r>
                        <a:rPr lang="en-US" sz="1400" b="0" dirty="0">
                          <a:solidFill>
                            <a:schemeClr val="bg1"/>
                          </a:solidFill>
                          <a:effectLst/>
                        </a:rPr>
                        <a:t>96.8</a:t>
                      </a: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86742">
                <a:tc>
                  <a:txBody>
                    <a:bodyPr/>
                    <a:lstStyle/>
                    <a:p>
                      <a:pPr marL="0" lvl="0" indent="-344488" algn="l" fontAlgn="t">
                        <a:buFont typeface="Wingdings" panose="05000000000000000000" pitchFamily="2" charset="2"/>
                        <a:buNone/>
                      </a:pPr>
                      <a:r>
                        <a:rPr lang="en-US" sz="1400" dirty="0" smtClean="0">
                          <a:solidFill>
                            <a:schemeClr val="bg1"/>
                          </a:solidFill>
                          <a:effectLst/>
                        </a:rPr>
                        <a:t>ART regimen</a:t>
                      </a:r>
                      <a:endParaRPr lang="en-US" sz="1400"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t"/>
                      <a:endParaRPr lang="en-US" sz="1400" b="0"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86742">
                <a:tc>
                  <a:txBody>
                    <a:bodyPr/>
                    <a:lstStyle/>
                    <a:p>
                      <a:pPr marL="288925" lvl="1" indent="-176213" algn="l" fontAlgn="t">
                        <a:buFont typeface="Wingdings" panose="05000000000000000000" pitchFamily="2" charset="2"/>
                        <a:buChar char="§"/>
                      </a:pPr>
                      <a:r>
                        <a:rPr lang="en-US" sz="1400" dirty="0" smtClean="0">
                          <a:solidFill>
                            <a:schemeClr val="bg1"/>
                          </a:solidFill>
                          <a:effectLst/>
                        </a:rPr>
                        <a:t>Abacavir</a:t>
                      </a:r>
                      <a:r>
                        <a:rPr lang="en-US" sz="1400" baseline="0" dirty="0" smtClean="0">
                          <a:solidFill>
                            <a:schemeClr val="bg1"/>
                          </a:solidFill>
                          <a:effectLst/>
                        </a:rPr>
                        <a:t> </a:t>
                      </a:r>
                      <a:r>
                        <a:rPr lang="en-US" sz="1400" dirty="0" smtClean="0">
                          <a:solidFill>
                            <a:schemeClr val="bg1"/>
                          </a:solidFill>
                          <a:effectLst/>
                        </a:rPr>
                        <a:t>containing</a:t>
                      </a:r>
                      <a:endParaRPr lang="en-US" sz="1400"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t"/>
                      <a:r>
                        <a:rPr lang="en-US" sz="1400" b="0" dirty="0">
                          <a:solidFill>
                            <a:schemeClr val="bg1"/>
                          </a:solidFill>
                          <a:effectLst/>
                        </a:rPr>
                        <a:t>21.6</a:t>
                      </a: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86742">
                <a:tc>
                  <a:txBody>
                    <a:bodyPr/>
                    <a:lstStyle/>
                    <a:p>
                      <a:pPr marL="288925" lvl="1" indent="-176213" algn="l" fontAlgn="t">
                        <a:buFont typeface="Wingdings" panose="05000000000000000000" pitchFamily="2" charset="2"/>
                        <a:buChar char="§"/>
                      </a:pPr>
                      <a:r>
                        <a:rPr lang="en-US" sz="1400" dirty="0" smtClean="0">
                          <a:solidFill>
                            <a:schemeClr val="bg1"/>
                          </a:solidFill>
                          <a:effectLst/>
                        </a:rPr>
                        <a:t>TDF containing</a:t>
                      </a:r>
                      <a:endParaRPr lang="en-US" sz="1400"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t"/>
                      <a:r>
                        <a:rPr lang="en-US" sz="1400" b="0" dirty="0">
                          <a:solidFill>
                            <a:schemeClr val="bg1"/>
                          </a:solidFill>
                          <a:effectLst/>
                        </a:rPr>
                        <a:t>75.2</a:t>
                      </a: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86742">
                <a:tc>
                  <a:txBody>
                    <a:bodyPr/>
                    <a:lstStyle/>
                    <a:p>
                      <a:pPr marL="288925" lvl="1" indent="-176213" algn="l" fontAlgn="t">
                        <a:buFont typeface="Wingdings" panose="05000000000000000000" pitchFamily="2" charset="2"/>
                        <a:buChar char="§"/>
                      </a:pPr>
                      <a:r>
                        <a:rPr lang="en-US" sz="1400" dirty="0" smtClean="0">
                          <a:solidFill>
                            <a:schemeClr val="bg1"/>
                          </a:solidFill>
                          <a:effectLst/>
                        </a:rPr>
                        <a:t>Raltegravir</a:t>
                      </a:r>
                      <a:endParaRPr lang="en-US" sz="1400"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t"/>
                      <a:r>
                        <a:rPr lang="en-US" sz="1400" b="0" dirty="0">
                          <a:solidFill>
                            <a:schemeClr val="bg1"/>
                          </a:solidFill>
                          <a:effectLst/>
                        </a:rPr>
                        <a:t>51.8</a:t>
                      </a: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86742">
                <a:tc>
                  <a:txBody>
                    <a:bodyPr/>
                    <a:lstStyle/>
                    <a:p>
                      <a:pPr marL="288925" lvl="1" indent="-176213" algn="l" fontAlgn="t">
                        <a:buFont typeface="Wingdings" panose="05000000000000000000" pitchFamily="2" charset="2"/>
                        <a:buChar char="§"/>
                      </a:pPr>
                      <a:r>
                        <a:rPr lang="en-US" sz="1400" dirty="0" smtClean="0">
                          <a:solidFill>
                            <a:schemeClr val="bg1"/>
                          </a:solidFill>
                          <a:effectLst/>
                        </a:rPr>
                        <a:t>Dolutegravir</a:t>
                      </a:r>
                      <a:endParaRPr lang="en-US" sz="1400"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t"/>
                      <a:r>
                        <a:rPr lang="en-US" sz="1400" b="0" dirty="0">
                          <a:solidFill>
                            <a:schemeClr val="bg1"/>
                          </a:solidFill>
                          <a:effectLst/>
                        </a:rPr>
                        <a:t>27.1</a:t>
                      </a:r>
                    </a:p>
                  </a:txBody>
                  <a:tcPr marT="36606" marB="36606">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86742">
                <a:tc>
                  <a:txBody>
                    <a:bodyPr/>
                    <a:lstStyle/>
                    <a:p>
                      <a:pPr marL="288925" lvl="1" indent="-176213" algn="l" fontAlgn="t">
                        <a:buFont typeface="Wingdings" panose="05000000000000000000" pitchFamily="2" charset="2"/>
                        <a:buChar char="§"/>
                      </a:pPr>
                      <a:r>
                        <a:rPr lang="en-US" sz="1400" dirty="0" smtClean="0">
                          <a:solidFill>
                            <a:schemeClr val="bg1"/>
                          </a:solidFill>
                          <a:effectLst/>
                        </a:rPr>
                        <a:t>Rilpivirine</a:t>
                      </a:r>
                      <a:endParaRPr lang="en-US" sz="1400" dirty="0">
                        <a:solidFill>
                          <a:schemeClr val="bg1"/>
                        </a:solidFill>
                        <a:effectLst/>
                      </a:endParaRPr>
                    </a:p>
                  </a:txBody>
                  <a:tcPr marT="36606" marB="36606">
                    <a:lnL>
                      <a:noFill/>
                    </a:lnL>
                    <a:lnR>
                      <a:noFill/>
                    </a:lnR>
                    <a:lnT w="952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tx2"/>
                    </a:solidFill>
                  </a:tcPr>
                </a:tc>
                <a:tc>
                  <a:txBody>
                    <a:bodyPr/>
                    <a:lstStyle/>
                    <a:p>
                      <a:pPr algn="ctr" fontAlgn="t"/>
                      <a:r>
                        <a:rPr lang="en-US" sz="1400" b="0" dirty="0">
                          <a:solidFill>
                            <a:schemeClr val="bg1"/>
                          </a:solidFill>
                          <a:effectLst/>
                        </a:rPr>
                        <a:t>17.4</a:t>
                      </a:r>
                    </a:p>
                  </a:txBody>
                  <a:tcPr marT="36606" marB="36606">
                    <a:lnL>
                      <a:noFill/>
                    </a:lnL>
                    <a:lnR>
                      <a:noFill/>
                    </a:lnR>
                    <a:lnT w="952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tx2"/>
                    </a:solidFill>
                  </a:tcPr>
                </a:tc>
              </a:tr>
            </a:tbl>
          </a:graphicData>
        </a:graphic>
      </p:graphicFrame>
    </p:spTree>
    <p:extLst>
      <p:ext uri="{BB962C8B-B14F-4D97-AF65-F5344CB8AC3E}">
        <p14:creationId xmlns:p14="http://schemas.microsoft.com/office/powerpoint/2010/main" val="4104347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7"/>
          <p:cNvSpPr txBox="1">
            <a:spLocks noChangeArrowheads="1"/>
          </p:cNvSpPr>
          <p:nvPr/>
        </p:nvSpPr>
        <p:spPr bwMode="auto">
          <a:xfrm>
            <a:off x="698500" y="4297363"/>
            <a:ext cx="28416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0</a:t>
            </a:r>
          </a:p>
        </p:txBody>
      </p:sp>
      <p:sp>
        <p:nvSpPr>
          <p:cNvPr id="20483" name="TextBox 5"/>
          <p:cNvSpPr txBox="1">
            <a:spLocks noChangeArrowheads="1"/>
          </p:cNvSpPr>
          <p:nvPr/>
        </p:nvSpPr>
        <p:spPr bwMode="auto">
          <a:xfrm>
            <a:off x="528638" y="2741613"/>
            <a:ext cx="4826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100</a:t>
            </a:r>
          </a:p>
        </p:txBody>
      </p:sp>
      <p:sp>
        <p:nvSpPr>
          <p:cNvPr id="20484" name="TextBox 14"/>
          <p:cNvSpPr txBox="1">
            <a:spLocks noChangeArrowheads="1"/>
          </p:cNvSpPr>
          <p:nvPr/>
        </p:nvSpPr>
        <p:spPr bwMode="auto">
          <a:xfrm>
            <a:off x="614363" y="3041650"/>
            <a:ext cx="3841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80</a:t>
            </a:r>
          </a:p>
        </p:txBody>
      </p:sp>
      <p:sp>
        <p:nvSpPr>
          <p:cNvPr id="20485" name="TextBox 15"/>
          <p:cNvSpPr txBox="1">
            <a:spLocks noChangeArrowheads="1"/>
          </p:cNvSpPr>
          <p:nvPr/>
        </p:nvSpPr>
        <p:spPr bwMode="auto">
          <a:xfrm>
            <a:off x="614363" y="3338513"/>
            <a:ext cx="3841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60</a:t>
            </a:r>
          </a:p>
        </p:txBody>
      </p:sp>
      <p:sp>
        <p:nvSpPr>
          <p:cNvPr id="20486" name="TextBox 16"/>
          <p:cNvSpPr txBox="1">
            <a:spLocks noChangeArrowheads="1"/>
          </p:cNvSpPr>
          <p:nvPr/>
        </p:nvSpPr>
        <p:spPr bwMode="auto">
          <a:xfrm>
            <a:off x="614363" y="3981450"/>
            <a:ext cx="3841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20</a:t>
            </a:r>
          </a:p>
        </p:txBody>
      </p:sp>
      <p:sp>
        <p:nvSpPr>
          <p:cNvPr id="20487" name="Rectangle 2"/>
          <p:cNvSpPr>
            <a:spLocks noGrp="1" noChangeArrowheads="1"/>
          </p:cNvSpPr>
          <p:nvPr>
            <p:ph type="title"/>
          </p:nvPr>
        </p:nvSpPr>
        <p:spPr/>
        <p:txBody>
          <a:bodyPr>
            <a:normAutofit fontScale="90000"/>
          </a:bodyPr>
          <a:lstStyle/>
          <a:p>
            <a:r>
              <a:rPr lang="en-US" altLang="en-US" sz="3600" b="1" smtClean="0">
                <a:solidFill>
                  <a:srgbClr val="C00000"/>
                </a:solidFill>
              </a:rPr>
              <a:t>C-EDGE Coinfection: Grazoprevir/Elbasvir for Pts Coinfected With HIV/HCV </a:t>
            </a:r>
          </a:p>
        </p:txBody>
      </p:sp>
      <p:sp>
        <p:nvSpPr>
          <p:cNvPr id="20488" name="Content Placeholder 1"/>
          <p:cNvSpPr>
            <a:spLocks noGrp="1"/>
          </p:cNvSpPr>
          <p:nvPr>
            <p:ph sz="half" idx="2"/>
          </p:nvPr>
        </p:nvSpPr>
        <p:spPr>
          <a:xfrm>
            <a:off x="4845050" y="1828800"/>
            <a:ext cx="3995738" cy="4546600"/>
          </a:xfrm>
        </p:spPr>
        <p:txBody>
          <a:bodyPr/>
          <a:lstStyle/>
          <a:p>
            <a:r>
              <a:rPr lang="en-US" altLang="en-US" sz="1600" smtClean="0"/>
              <a:t>No subgroup provided efficacy advantage or disadvantage, including ART regimen</a:t>
            </a:r>
          </a:p>
          <a:p>
            <a:r>
              <a:rPr lang="en-US" altLang="en-US" sz="1600" smtClean="0"/>
              <a:t>New NS3, NS5A RAVs detected at failure in 4 of 5 pts who relapsed</a:t>
            </a:r>
          </a:p>
          <a:p>
            <a:r>
              <a:rPr lang="en-US" altLang="en-US" sz="1600" smtClean="0"/>
              <a:t>Short-lived HIV-1 RNA increases in 2 pts on ART during GZR/EBV treatment</a:t>
            </a:r>
          </a:p>
          <a:p>
            <a:pPr lvl="1"/>
            <a:r>
              <a:rPr lang="en-US" altLang="en-US" sz="1400" smtClean="0"/>
              <a:t>Both resuppressed HIV-1 RNA without change of ART</a:t>
            </a:r>
          </a:p>
          <a:p>
            <a:r>
              <a:rPr lang="en-US" altLang="en-US" sz="1600" smtClean="0"/>
              <a:t>During GZR/EBV Tx, no significant changes in CD4+ cell count </a:t>
            </a:r>
          </a:p>
          <a:p>
            <a:r>
              <a:rPr lang="en-US" altLang="en-US" sz="1600" smtClean="0"/>
              <a:t>GZR/EBV well tolerated: no pt discontinued for AEs and no serious treatment-related AEs</a:t>
            </a:r>
          </a:p>
        </p:txBody>
      </p:sp>
      <p:sp>
        <p:nvSpPr>
          <p:cNvPr id="7" name="Rectangle 6"/>
          <p:cNvSpPr/>
          <p:nvPr/>
        </p:nvSpPr>
        <p:spPr bwMode="auto">
          <a:xfrm>
            <a:off x="2433638" y="2954338"/>
            <a:ext cx="511175" cy="1471612"/>
          </a:xfrm>
          <a:prstGeom prst="rect">
            <a:avLst/>
          </a:prstGeom>
          <a:solidFill>
            <a:schemeClr val="tx2"/>
          </a:solidFill>
          <a:ln w="9525" cap="flat" cmpd="sng" algn="ctr">
            <a:solidFill>
              <a:schemeClr val="bg2">
                <a:lumMod val="10000"/>
              </a:schemeClr>
            </a:solidFill>
            <a:prstDash val="solid"/>
            <a:round/>
            <a:headEnd type="none" w="med" len="med"/>
            <a:tailEnd type="none" w="med" len="med"/>
          </a:ln>
          <a:effectLst/>
        </p:spPr>
        <p:txBody>
          <a:bodyPr/>
          <a:lstStyle/>
          <a:p>
            <a:pPr>
              <a:lnSpc>
                <a:spcPct val="90000"/>
              </a:lnSpc>
              <a:spcBef>
                <a:spcPct val="35000"/>
              </a:spcBef>
              <a:spcAft>
                <a:spcPct val="25000"/>
              </a:spcAft>
              <a:buClr>
                <a:srgbClr val="800080"/>
              </a:buClr>
              <a:buFont typeface="Arial" charset="0"/>
              <a:buChar char="•"/>
              <a:defRPr/>
            </a:pPr>
            <a:endParaRPr lang="en-US" sz="1400" dirty="0">
              <a:solidFill>
                <a:prstClr val="black"/>
              </a:solidFill>
              <a:cs typeface="Arial" pitchFamily="34" charset="0"/>
            </a:endParaRPr>
          </a:p>
        </p:txBody>
      </p:sp>
      <p:sp>
        <p:nvSpPr>
          <p:cNvPr id="8" name="Rectangle 7"/>
          <p:cNvSpPr/>
          <p:nvPr/>
        </p:nvSpPr>
        <p:spPr bwMode="auto">
          <a:xfrm>
            <a:off x="3203575" y="2986088"/>
            <a:ext cx="512763" cy="1439862"/>
          </a:xfrm>
          <a:prstGeom prst="rect">
            <a:avLst/>
          </a:prstGeom>
          <a:solidFill>
            <a:schemeClr val="tx2"/>
          </a:solidFill>
          <a:ln w="9525" cap="flat" cmpd="sng" algn="ctr">
            <a:solidFill>
              <a:schemeClr val="bg2">
                <a:lumMod val="10000"/>
              </a:schemeClr>
            </a:solidFill>
            <a:prstDash val="solid"/>
            <a:round/>
            <a:headEnd type="none" w="med" len="med"/>
            <a:tailEnd type="none" w="med" len="med"/>
          </a:ln>
          <a:effectLst/>
        </p:spPr>
        <p:txBody>
          <a:bodyPr/>
          <a:lstStyle/>
          <a:p>
            <a:pPr>
              <a:lnSpc>
                <a:spcPct val="90000"/>
              </a:lnSpc>
              <a:spcBef>
                <a:spcPct val="35000"/>
              </a:spcBef>
              <a:spcAft>
                <a:spcPct val="25000"/>
              </a:spcAft>
              <a:buClr>
                <a:srgbClr val="800080"/>
              </a:buClr>
              <a:buFont typeface="Arial" charset="0"/>
              <a:buChar char="•"/>
              <a:defRPr/>
            </a:pPr>
            <a:endParaRPr lang="en-US" sz="1400" dirty="0">
              <a:solidFill>
                <a:prstClr val="black"/>
              </a:solidFill>
              <a:cs typeface="Arial" pitchFamily="34" charset="0"/>
            </a:endParaRPr>
          </a:p>
        </p:txBody>
      </p:sp>
      <p:sp>
        <p:nvSpPr>
          <p:cNvPr id="9" name="Rectangle 8"/>
          <p:cNvSpPr/>
          <p:nvPr/>
        </p:nvSpPr>
        <p:spPr bwMode="auto">
          <a:xfrm>
            <a:off x="3854450" y="2916238"/>
            <a:ext cx="511175" cy="1509712"/>
          </a:xfrm>
          <a:prstGeom prst="rect">
            <a:avLst/>
          </a:prstGeom>
          <a:solidFill>
            <a:schemeClr val="tx2"/>
          </a:solidFill>
          <a:ln w="9525" cap="flat" cmpd="sng" algn="ctr">
            <a:solidFill>
              <a:schemeClr val="bg2">
                <a:lumMod val="10000"/>
              </a:schemeClr>
            </a:solidFill>
            <a:prstDash val="solid"/>
            <a:round/>
            <a:headEnd type="none" w="med" len="med"/>
            <a:tailEnd type="none" w="med" len="med"/>
          </a:ln>
          <a:effectLst/>
        </p:spPr>
        <p:txBody>
          <a:bodyPr/>
          <a:lstStyle/>
          <a:p>
            <a:pPr>
              <a:lnSpc>
                <a:spcPct val="90000"/>
              </a:lnSpc>
              <a:spcBef>
                <a:spcPct val="35000"/>
              </a:spcBef>
              <a:spcAft>
                <a:spcPct val="25000"/>
              </a:spcAft>
              <a:buClr>
                <a:srgbClr val="800080"/>
              </a:buClr>
              <a:buFont typeface="Arial" charset="0"/>
              <a:buChar char="•"/>
              <a:defRPr/>
            </a:pPr>
            <a:endParaRPr lang="en-US" sz="1400" dirty="0">
              <a:solidFill>
                <a:prstClr val="black"/>
              </a:solidFill>
              <a:cs typeface="Arial" pitchFamily="34" charset="0"/>
            </a:endParaRPr>
          </a:p>
        </p:txBody>
      </p:sp>
      <p:sp>
        <p:nvSpPr>
          <p:cNvPr id="20492" name="TextBox 18"/>
          <p:cNvSpPr txBox="1">
            <a:spLocks noChangeArrowheads="1"/>
          </p:cNvSpPr>
          <p:nvPr/>
        </p:nvSpPr>
        <p:spPr bwMode="auto">
          <a:xfrm rot="-5400000">
            <a:off x="-141288" y="3535363"/>
            <a:ext cx="10826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SVR12 (%)</a:t>
            </a:r>
          </a:p>
        </p:txBody>
      </p:sp>
      <p:sp>
        <p:nvSpPr>
          <p:cNvPr id="35" name="TextBox 34"/>
          <p:cNvSpPr txBox="1"/>
          <p:nvPr/>
        </p:nvSpPr>
        <p:spPr>
          <a:xfrm>
            <a:off x="2411413" y="3929063"/>
            <a:ext cx="554037" cy="479425"/>
          </a:xfrm>
          <a:prstGeom prst="rect">
            <a:avLst/>
          </a:prstGeom>
          <a:noFill/>
        </p:spPr>
        <p:txBody>
          <a:bodyPr>
            <a:spAutoFit/>
          </a:bodyPr>
          <a:lstStyle/>
          <a:p>
            <a:pPr algn="ctr">
              <a:lnSpc>
                <a:spcPct val="90000"/>
              </a:lnSpc>
              <a:spcBef>
                <a:spcPct val="35000"/>
              </a:spcBef>
              <a:spcAft>
                <a:spcPct val="25000"/>
              </a:spcAft>
              <a:buClr>
                <a:srgbClr val="800080"/>
              </a:buClr>
              <a:buFont typeface="Arial" charset="0"/>
              <a:buNone/>
              <a:defRPr/>
            </a:pPr>
            <a:r>
              <a:rPr lang="en-US" sz="1400" dirty="0">
                <a:solidFill>
                  <a:srgbClr val="EEECE1">
                    <a:lumMod val="10000"/>
                  </a:srgbClr>
                </a:solidFill>
                <a:cs typeface="Arial" pitchFamily="34" charset="0"/>
              </a:rPr>
              <a:t>139/</a:t>
            </a:r>
            <a:br>
              <a:rPr lang="en-US" sz="1400" dirty="0">
                <a:solidFill>
                  <a:srgbClr val="EEECE1">
                    <a:lumMod val="10000"/>
                  </a:srgbClr>
                </a:solidFill>
                <a:cs typeface="Arial" pitchFamily="34" charset="0"/>
              </a:rPr>
            </a:br>
            <a:r>
              <a:rPr lang="en-US" sz="1400" dirty="0">
                <a:solidFill>
                  <a:srgbClr val="EEECE1">
                    <a:lumMod val="10000"/>
                  </a:srgbClr>
                </a:solidFill>
                <a:cs typeface="Arial" pitchFamily="34" charset="0"/>
              </a:rPr>
              <a:t>144</a:t>
            </a:r>
          </a:p>
        </p:txBody>
      </p:sp>
      <p:sp>
        <p:nvSpPr>
          <p:cNvPr id="36" name="TextBox 35"/>
          <p:cNvSpPr txBox="1"/>
          <p:nvPr/>
        </p:nvSpPr>
        <p:spPr>
          <a:xfrm>
            <a:off x="3208338" y="3946525"/>
            <a:ext cx="508000" cy="479425"/>
          </a:xfrm>
          <a:prstGeom prst="rect">
            <a:avLst/>
          </a:prstGeom>
          <a:noFill/>
        </p:spPr>
        <p:txBody>
          <a:bodyPr>
            <a:spAutoFit/>
          </a:bodyPr>
          <a:lstStyle/>
          <a:p>
            <a:pPr algn="ctr">
              <a:lnSpc>
                <a:spcPct val="90000"/>
              </a:lnSpc>
              <a:spcBef>
                <a:spcPct val="35000"/>
              </a:spcBef>
              <a:spcAft>
                <a:spcPct val="25000"/>
              </a:spcAft>
              <a:buClr>
                <a:srgbClr val="800080"/>
              </a:buClr>
              <a:buFont typeface="Arial" charset="0"/>
              <a:buNone/>
              <a:defRPr/>
            </a:pPr>
            <a:r>
              <a:rPr lang="en-US" sz="1400" dirty="0">
                <a:solidFill>
                  <a:srgbClr val="EEECE1">
                    <a:lumMod val="10000"/>
                  </a:srgbClr>
                </a:solidFill>
                <a:cs typeface="Arial" pitchFamily="34" charset="0"/>
              </a:rPr>
              <a:t>42/</a:t>
            </a:r>
            <a:br>
              <a:rPr lang="en-US" sz="1400" dirty="0">
                <a:solidFill>
                  <a:srgbClr val="EEECE1">
                    <a:lumMod val="10000"/>
                  </a:srgbClr>
                </a:solidFill>
                <a:cs typeface="Arial" pitchFamily="34" charset="0"/>
              </a:rPr>
            </a:br>
            <a:r>
              <a:rPr lang="en-US" sz="1400" dirty="0">
                <a:solidFill>
                  <a:srgbClr val="EEECE1">
                    <a:lumMod val="10000"/>
                  </a:srgbClr>
                </a:solidFill>
                <a:cs typeface="Arial" pitchFamily="34" charset="0"/>
              </a:rPr>
              <a:t>44</a:t>
            </a:r>
          </a:p>
        </p:txBody>
      </p:sp>
      <p:sp>
        <p:nvSpPr>
          <p:cNvPr id="37" name="TextBox 36"/>
          <p:cNvSpPr txBox="1"/>
          <p:nvPr/>
        </p:nvSpPr>
        <p:spPr>
          <a:xfrm>
            <a:off x="3854450" y="3938588"/>
            <a:ext cx="512763" cy="479425"/>
          </a:xfrm>
          <a:prstGeom prst="rect">
            <a:avLst/>
          </a:prstGeom>
          <a:noFill/>
        </p:spPr>
        <p:txBody>
          <a:bodyPr>
            <a:spAutoFit/>
          </a:bodyPr>
          <a:lstStyle/>
          <a:p>
            <a:pPr algn="ctr">
              <a:lnSpc>
                <a:spcPct val="90000"/>
              </a:lnSpc>
              <a:spcBef>
                <a:spcPct val="35000"/>
              </a:spcBef>
              <a:spcAft>
                <a:spcPct val="25000"/>
              </a:spcAft>
              <a:buClr>
                <a:srgbClr val="800080"/>
              </a:buClr>
              <a:buFont typeface="Arial" charset="0"/>
              <a:buNone/>
              <a:defRPr/>
            </a:pPr>
            <a:r>
              <a:rPr lang="en-US" sz="1400" dirty="0">
                <a:solidFill>
                  <a:srgbClr val="EEECE1">
                    <a:lumMod val="10000"/>
                  </a:srgbClr>
                </a:solidFill>
                <a:cs typeface="Arial" pitchFamily="34" charset="0"/>
              </a:rPr>
              <a:t>27/</a:t>
            </a:r>
            <a:br>
              <a:rPr lang="en-US" sz="1400" dirty="0">
                <a:solidFill>
                  <a:srgbClr val="EEECE1">
                    <a:lumMod val="10000"/>
                  </a:srgbClr>
                </a:solidFill>
                <a:cs typeface="Arial" pitchFamily="34" charset="0"/>
              </a:rPr>
            </a:br>
            <a:r>
              <a:rPr lang="en-US" sz="1400" dirty="0">
                <a:solidFill>
                  <a:srgbClr val="EEECE1">
                    <a:lumMod val="10000"/>
                  </a:srgbClr>
                </a:solidFill>
                <a:cs typeface="Arial" pitchFamily="34" charset="0"/>
              </a:rPr>
              <a:t>28</a:t>
            </a:r>
          </a:p>
        </p:txBody>
      </p:sp>
      <p:grpSp>
        <p:nvGrpSpPr>
          <p:cNvPr id="20496" name="Group 62"/>
          <p:cNvGrpSpPr>
            <a:grpSpLocks/>
          </p:cNvGrpSpPr>
          <p:nvPr/>
        </p:nvGrpSpPr>
        <p:grpSpPr bwMode="auto">
          <a:xfrm>
            <a:off x="2649538" y="2862263"/>
            <a:ext cx="71437" cy="239712"/>
            <a:chOff x="3090672" y="2223889"/>
            <a:chExt cx="116078" cy="139528"/>
          </a:xfrm>
        </p:grpSpPr>
        <p:cxnSp>
          <p:nvCxnSpPr>
            <p:cNvPr id="20555" name="Straight Connector 63"/>
            <p:cNvCxnSpPr>
              <a:cxnSpLocks noChangeShapeType="1"/>
            </p:cNvCxnSpPr>
            <p:nvPr/>
          </p:nvCxnSpPr>
          <p:spPr bwMode="auto">
            <a:xfrm>
              <a:off x="3090672" y="2227232"/>
              <a:ext cx="11607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56" name="Straight Connector 64"/>
            <p:cNvCxnSpPr>
              <a:cxnSpLocks noChangeShapeType="1"/>
            </p:cNvCxnSpPr>
            <p:nvPr/>
          </p:nvCxnSpPr>
          <p:spPr bwMode="auto">
            <a:xfrm>
              <a:off x="3090672" y="2363417"/>
              <a:ext cx="11607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57" name="Straight Connector 65"/>
            <p:cNvCxnSpPr>
              <a:cxnSpLocks noChangeShapeType="1"/>
            </p:cNvCxnSpPr>
            <p:nvPr/>
          </p:nvCxnSpPr>
          <p:spPr bwMode="auto">
            <a:xfrm>
              <a:off x="3148711" y="2223889"/>
              <a:ext cx="0" cy="13952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20497" name="TextBox 21"/>
          <p:cNvSpPr txBox="1">
            <a:spLocks noChangeArrowheads="1"/>
          </p:cNvSpPr>
          <p:nvPr/>
        </p:nvSpPr>
        <p:spPr bwMode="auto">
          <a:xfrm>
            <a:off x="1003300" y="4441825"/>
            <a:ext cx="126841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All Pts</a:t>
            </a:r>
          </a:p>
        </p:txBody>
      </p:sp>
      <p:sp>
        <p:nvSpPr>
          <p:cNvPr id="20498" name="TextBox 22"/>
          <p:cNvSpPr txBox="1">
            <a:spLocks noChangeArrowheads="1"/>
          </p:cNvSpPr>
          <p:nvPr/>
        </p:nvSpPr>
        <p:spPr bwMode="auto">
          <a:xfrm>
            <a:off x="2271713" y="4441825"/>
            <a:ext cx="84931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GT1a</a:t>
            </a:r>
          </a:p>
        </p:txBody>
      </p:sp>
      <p:sp>
        <p:nvSpPr>
          <p:cNvPr id="20499" name="TextBox 23"/>
          <p:cNvSpPr txBox="1">
            <a:spLocks noChangeArrowheads="1"/>
          </p:cNvSpPr>
          <p:nvPr/>
        </p:nvSpPr>
        <p:spPr bwMode="auto">
          <a:xfrm>
            <a:off x="3152775" y="4441825"/>
            <a:ext cx="63658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GT1b</a:t>
            </a:r>
          </a:p>
        </p:txBody>
      </p:sp>
      <p:sp>
        <p:nvSpPr>
          <p:cNvPr id="20500" name="TextBox 24"/>
          <p:cNvSpPr txBox="1">
            <a:spLocks noChangeArrowheads="1"/>
          </p:cNvSpPr>
          <p:nvPr/>
        </p:nvSpPr>
        <p:spPr bwMode="auto">
          <a:xfrm>
            <a:off x="3789363" y="4441825"/>
            <a:ext cx="6159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GT4</a:t>
            </a:r>
          </a:p>
        </p:txBody>
      </p:sp>
      <p:sp>
        <p:nvSpPr>
          <p:cNvPr id="74" name="Rectangle 73"/>
          <p:cNvSpPr/>
          <p:nvPr/>
        </p:nvSpPr>
        <p:spPr bwMode="auto">
          <a:xfrm>
            <a:off x="1338263" y="2982913"/>
            <a:ext cx="595312" cy="1439862"/>
          </a:xfrm>
          <a:prstGeom prst="rect">
            <a:avLst/>
          </a:prstGeom>
          <a:solidFill>
            <a:schemeClr val="accent2"/>
          </a:solidFill>
          <a:ln w="9525" cap="flat" cmpd="sng" algn="ctr">
            <a:solidFill>
              <a:schemeClr val="bg2">
                <a:lumMod val="10000"/>
              </a:schemeClr>
            </a:solidFill>
            <a:prstDash val="solid"/>
            <a:round/>
            <a:headEnd type="none" w="med" len="med"/>
            <a:tailEnd type="none" w="med" len="med"/>
          </a:ln>
          <a:effectLst/>
        </p:spPr>
        <p:txBody>
          <a:bodyPr/>
          <a:lstStyle/>
          <a:p>
            <a:pPr>
              <a:lnSpc>
                <a:spcPct val="90000"/>
              </a:lnSpc>
              <a:spcBef>
                <a:spcPct val="35000"/>
              </a:spcBef>
              <a:spcAft>
                <a:spcPct val="25000"/>
              </a:spcAft>
              <a:buClr>
                <a:srgbClr val="800080"/>
              </a:buClr>
              <a:buFont typeface="Arial" charset="0"/>
              <a:buChar char="•"/>
              <a:defRPr/>
            </a:pPr>
            <a:endParaRPr lang="en-US" sz="1400" dirty="0">
              <a:solidFill>
                <a:prstClr val="black"/>
              </a:solidFill>
              <a:cs typeface="Arial" pitchFamily="34" charset="0"/>
            </a:endParaRPr>
          </a:p>
        </p:txBody>
      </p:sp>
      <p:sp>
        <p:nvSpPr>
          <p:cNvPr id="20502" name="TextBox 26"/>
          <p:cNvSpPr txBox="1">
            <a:spLocks noChangeArrowheads="1"/>
          </p:cNvSpPr>
          <p:nvPr/>
        </p:nvSpPr>
        <p:spPr bwMode="auto">
          <a:xfrm>
            <a:off x="1338263" y="2555875"/>
            <a:ext cx="59531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96.3</a:t>
            </a:r>
          </a:p>
        </p:txBody>
      </p:sp>
      <p:sp>
        <p:nvSpPr>
          <p:cNvPr id="20503" name="TextBox 26"/>
          <p:cNvSpPr txBox="1">
            <a:spLocks noChangeArrowheads="1"/>
          </p:cNvSpPr>
          <p:nvPr/>
        </p:nvSpPr>
        <p:spPr bwMode="auto">
          <a:xfrm>
            <a:off x="2414588" y="2535238"/>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96.5</a:t>
            </a:r>
          </a:p>
        </p:txBody>
      </p:sp>
      <p:sp>
        <p:nvSpPr>
          <p:cNvPr id="20504" name="TextBox 26"/>
          <p:cNvSpPr txBox="1">
            <a:spLocks noChangeArrowheads="1"/>
          </p:cNvSpPr>
          <p:nvPr/>
        </p:nvSpPr>
        <p:spPr bwMode="auto">
          <a:xfrm>
            <a:off x="3197225" y="2563813"/>
            <a:ext cx="5334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95.5</a:t>
            </a:r>
          </a:p>
        </p:txBody>
      </p:sp>
      <p:sp>
        <p:nvSpPr>
          <p:cNvPr id="20505" name="TextBox 26"/>
          <p:cNvSpPr txBox="1">
            <a:spLocks noChangeArrowheads="1"/>
          </p:cNvSpPr>
          <p:nvPr/>
        </p:nvSpPr>
        <p:spPr bwMode="auto">
          <a:xfrm>
            <a:off x="3840163" y="2535238"/>
            <a:ext cx="5334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96.4</a:t>
            </a:r>
          </a:p>
        </p:txBody>
      </p:sp>
      <p:sp>
        <p:nvSpPr>
          <p:cNvPr id="34" name="TextBox 33"/>
          <p:cNvSpPr txBox="1"/>
          <p:nvPr/>
        </p:nvSpPr>
        <p:spPr>
          <a:xfrm>
            <a:off x="1338263" y="3922713"/>
            <a:ext cx="595312" cy="481012"/>
          </a:xfrm>
          <a:prstGeom prst="rect">
            <a:avLst/>
          </a:prstGeom>
          <a:noFill/>
        </p:spPr>
        <p:txBody>
          <a:bodyPr>
            <a:spAutoFit/>
          </a:bodyPr>
          <a:lstStyle/>
          <a:p>
            <a:pPr algn="ctr">
              <a:lnSpc>
                <a:spcPct val="90000"/>
              </a:lnSpc>
              <a:spcBef>
                <a:spcPct val="35000"/>
              </a:spcBef>
              <a:spcAft>
                <a:spcPct val="25000"/>
              </a:spcAft>
              <a:buClr>
                <a:srgbClr val="800080"/>
              </a:buClr>
              <a:buFont typeface="Arial" charset="0"/>
              <a:buNone/>
              <a:defRPr/>
            </a:pPr>
            <a:r>
              <a:rPr lang="en-US" sz="1400" dirty="0">
                <a:solidFill>
                  <a:srgbClr val="EEECE1">
                    <a:lumMod val="10000"/>
                  </a:srgbClr>
                </a:solidFill>
                <a:cs typeface="Arial" pitchFamily="34" charset="0"/>
              </a:rPr>
              <a:t>210/</a:t>
            </a:r>
            <a:br>
              <a:rPr lang="en-US" sz="1400" dirty="0">
                <a:solidFill>
                  <a:srgbClr val="EEECE1">
                    <a:lumMod val="10000"/>
                  </a:srgbClr>
                </a:solidFill>
                <a:cs typeface="Arial" pitchFamily="34" charset="0"/>
              </a:rPr>
            </a:br>
            <a:r>
              <a:rPr lang="en-US" sz="1400" dirty="0">
                <a:solidFill>
                  <a:srgbClr val="EEECE1">
                    <a:lumMod val="10000"/>
                  </a:srgbClr>
                </a:solidFill>
                <a:cs typeface="Arial" pitchFamily="34" charset="0"/>
              </a:rPr>
              <a:t>218</a:t>
            </a:r>
          </a:p>
        </p:txBody>
      </p:sp>
      <p:grpSp>
        <p:nvGrpSpPr>
          <p:cNvPr id="20507" name="Group 54"/>
          <p:cNvGrpSpPr>
            <a:grpSpLocks/>
          </p:cNvGrpSpPr>
          <p:nvPr/>
        </p:nvGrpSpPr>
        <p:grpSpPr bwMode="auto">
          <a:xfrm>
            <a:off x="1598613" y="2873375"/>
            <a:ext cx="74612" cy="184150"/>
            <a:chOff x="3090672" y="2223889"/>
            <a:chExt cx="116078" cy="139528"/>
          </a:xfrm>
        </p:grpSpPr>
        <p:cxnSp>
          <p:nvCxnSpPr>
            <p:cNvPr id="20552" name="Straight Connector 55"/>
            <p:cNvCxnSpPr>
              <a:cxnSpLocks noChangeShapeType="1"/>
            </p:cNvCxnSpPr>
            <p:nvPr/>
          </p:nvCxnSpPr>
          <p:spPr bwMode="auto">
            <a:xfrm>
              <a:off x="3090672" y="2227232"/>
              <a:ext cx="11607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53" name="Straight Connector 56"/>
            <p:cNvCxnSpPr>
              <a:cxnSpLocks noChangeShapeType="1"/>
            </p:cNvCxnSpPr>
            <p:nvPr/>
          </p:nvCxnSpPr>
          <p:spPr bwMode="auto">
            <a:xfrm>
              <a:off x="3090672" y="2363417"/>
              <a:ext cx="11607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54" name="Straight Connector 57"/>
            <p:cNvCxnSpPr>
              <a:cxnSpLocks noChangeShapeType="1"/>
            </p:cNvCxnSpPr>
            <p:nvPr/>
          </p:nvCxnSpPr>
          <p:spPr bwMode="auto">
            <a:xfrm>
              <a:off x="3148711" y="2223889"/>
              <a:ext cx="0" cy="13952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0508" name="Group 3"/>
          <p:cNvGrpSpPr>
            <a:grpSpLocks/>
          </p:cNvGrpSpPr>
          <p:nvPr/>
        </p:nvGrpSpPr>
        <p:grpSpPr bwMode="auto">
          <a:xfrm>
            <a:off x="3425825" y="2874963"/>
            <a:ext cx="71438" cy="239712"/>
            <a:chOff x="3425825" y="2874963"/>
            <a:chExt cx="71438" cy="239712"/>
          </a:xfrm>
        </p:grpSpPr>
        <p:cxnSp>
          <p:nvCxnSpPr>
            <p:cNvPr id="20549" name="Straight Connector 63"/>
            <p:cNvCxnSpPr>
              <a:cxnSpLocks noChangeShapeType="1"/>
            </p:cNvCxnSpPr>
            <p:nvPr/>
          </p:nvCxnSpPr>
          <p:spPr bwMode="auto">
            <a:xfrm>
              <a:off x="3425825" y="2875943"/>
              <a:ext cx="7143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50" name="Straight Connector 64"/>
            <p:cNvCxnSpPr>
              <a:cxnSpLocks noChangeShapeType="1"/>
            </p:cNvCxnSpPr>
            <p:nvPr/>
          </p:nvCxnSpPr>
          <p:spPr bwMode="auto">
            <a:xfrm>
              <a:off x="3425825" y="3114675"/>
              <a:ext cx="7143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51" name="Straight Connector 65"/>
            <p:cNvCxnSpPr>
              <a:cxnSpLocks noChangeShapeType="1"/>
            </p:cNvCxnSpPr>
            <p:nvPr/>
          </p:nvCxnSpPr>
          <p:spPr bwMode="auto">
            <a:xfrm>
              <a:off x="3461544" y="2874963"/>
              <a:ext cx="0" cy="239712"/>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20509" name="Group 2"/>
          <p:cNvGrpSpPr>
            <a:grpSpLocks/>
          </p:cNvGrpSpPr>
          <p:nvPr/>
        </p:nvGrpSpPr>
        <p:grpSpPr bwMode="auto">
          <a:xfrm>
            <a:off x="4073525" y="2847975"/>
            <a:ext cx="71438" cy="344488"/>
            <a:chOff x="4073525" y="2847976"/>
            <a:chExt cx="71438" cy="344487"/>
          </a:xfrm>
        </p:grpSpPr>
        <p:cxnSp>
          <p:nvCxnSpPr>
            <p:cNvPr id="20546" name="Straight Connector 63"/>
            <p:cNvCxnSpPr>
              <a:cxnSpLocks noChangeShapeType="1"/>
            </p:cNvCxnSpPr>
            <p:nvPr/>
          </p:nvCxnSpPr>
          <p:spPr bwMode="auto">
            <a:xfrm>
              <a:off x="4073525" y="2851467"/>
              <a:ext cx="7143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47" name="Straight Connector 64"/>
            <p:cNvCxnSpPr>
              <a:cxnSpLocks noChangeShapeType="1"/>
            </p:cNvCxnSpPr>
            <p:nvPr/>
          </p:nvCxnSpPr>
          <p:spPr bwMode="auto">
            <a:xfrm>
              <a:off x="4073525" y="3187700"/>
              <a:ext cx="7143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48" name="Straight Connector 65"/>
            <p:cNvCxnSpPr>
              <a:cxnSpLocks noChangeShapeType="1"/>
            </p:cNvCxnSpPr>
            <p:nvPr/>
          </p:nvCxnSpPr>
          <p:spPr bwMode="auto">
            <a:xfrm>
              <a:off x="4109244" y="2847976"/>
              <a:ext cx="0" cy="3444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55" name="TextBox 21"/>
          <p:cNvSpPr txBox="1">
            <a:spLocks noChangeArrowheads="1"/>
          </p:cNvSpPr>
          <p:nvPr/>
        </p:nvSpPr>
        <p:spPr bwMode="auto">
          <a:xfrm>
            <a:off x="1201738" y="1866900"/>
            <a:ext cx="3124200" cy="534988"/>
          </a:xfrm>
          <a:prstGeom prst="rect">
            <a:avLst/>
          </a:prstGeom>
          <a:noFill/>
          <a:ln>
            <a:noFill/>
          </a:ln>
          <a:extLst/>
        </p:spPr>
        <p:txBody>
          <a:bodyPr wrap="none">
            <a:spAutoFit/>
          </a:bodyPr>
          <a:lstStyle>
            <a:lvl1pPr>
              <a:lnSpc>
                <a:spcPct val="90000"/>
              </a:lnSpc>
              <a:spcBef>
                <a:spcPts val="1000"/>
              </a:spcBef>
              <a:spcAft>
                <a:spcPts val="700"/>
              </a:spcAft>
              <a:buClr>
                <a:srgbClr val="4FAD26"/>
              </a:buClr>
              <a:buFont typeface="Wingdings" pitchFamily="2" charset="2"/>
              <a:buChar char="§"/>
              <a:defRPr sz="2400">
                <a:solidFill>
                  <a:srgbClr val="FEFDDE"/>
                </a:solidFill>
                <a:latin typeface="Arial" charset="0"/>
              </a:defRPr>
            </a:lvl1pPr>
            <a:lvl2pPr marL="742950" indent="-285750">
              <a:lnSpc>
                <a:spcPct val="90000"/>
              </a:lnSpc>
              <a:spcBef>
                <a:spcPts val="1000"/>
              </a:spcBef>
              <a:spcAft>
                <a:spcPts val="700"/>
              </a:spcAft>
              <a:buClr>
                <a:srgbClr val="4FAD26"/>
              </a:buClr>
              <a:buFont typeface="Arial" charset="0"/>
              <a:buChar char="–"/>
              <a:defRPr sz="2200">
                <a:solidFill>
                  <a:srgbClr val="FEFDDE"/>
                </a:solidFill>
                <a:latin typeface="Arial" charset="0"/>
              </a:defRPr>
            </a:lvl2pPr>
            <a:lvl3pPr marL="1143000" indent="-228600">
              <a:lnSpc>
                <a:spcPct val="90000"/>
              </a:lnSpc>
              <a:spcBef>
                <a:spcPts val="1000"/>
              </a:spcBef>
              <a:spcAft>
                <a:spcPts val="700"/>
              </a:spcAft>
              <a:buClr>
                <a:srgbClr val="4FAD26"/>
              </a:buClr>
              <a:buFont typeface="Arial" charset="0"/>
              <a:buChar char="–"/>
              <a:defRPr sz="2000">
                <a:solidFill>
                  <a:srgbClr val="FEFDDE"/>
                </a:solidFill>
                <a:latin typeface="Arial" charset="0"/>
              </a:defRPr>
            </a:lvl3pPr>
            <a:lvl4pPr marL="1600200" indent="-228600">
              <a:lnSpc>
                <a:spcPct val="90000"/>
              </a:lnSpc>
              <a:spcBef>
                <a:spcPts val="1000"/>
              </a:spcBef>
              <a:spcAft>
                <a:spcPts val="700"/>
              </a:spcAft>
              <a:buClr>
                <a:srgbClr val="4FAD26"/>
              </a:buClr>
              <a:buFont typeface="Arial" charset="0"/>
              <a:buChar char="–"/>
              <a:defRPr>
                <a:solidFill>
                  <a:srgbClr val="FEFDDE"/>
                </a:solidFill>
                <a:latin typeface="Arial" charset="0"/>
              </a:defRPr>
            </a:lvl4pPr>
            <a:lvl5pPr marL="2057400" indent="-228600">
              <a:lnSpc>
                <a:spcPct val="90000"/>
              </a:lnSpc>
              <a:spcBef>
                <a:spcPts val="1000"/>
              </a:spcBef>
              <a:spcAft>
                <a:spcPts val="700"/>
              </a:spcAft>
              <a:buClr>
                <a:srgbClr val="4FAD26"/>
              </a:buClr>
              <a:buFont typeface="Arial" charset="0"/>
              <a:buChar char="–"/>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9pPr>
          </a:lstStyle>
          <a:p>
            <a:pPr algn="ctr">
              <a:spcBef>
                <a:spcPct val="35000"/>
              </a:spcBef>
              <a:spcAft>
                <a:spcPct val="25000"/>
              </a:spcAft>
              <a:buClr>
                <a:srgbClr val="800080"/>
              </a:buClr>
              <a:buFont typeface="Arial" charset="0"/>
              <a:buNone/>
              <a:defRPr/>
            </a:pPr>
            <a:r>
              <a:rPr lang="en-US" altLang="en-US" sz="1600" b="1" dirty="0" smtClean="0">
                <a:solidFill>
                  <a:srgbClr val="9BBB59"/>
                </a:solidFill>
                <a:cs typeface="Arial" pitchFamily="34" charset="0"/>
              </a:rPr>
              <a:t>SVR12 With 12 Wks GZR/EBV </a:t>
            </a:r>
            <a:br>
              <a:rPr lang="en-US" altLang="en-US" sz="1600" b="1" dirty="0" smtClean="0">
                <a:solidFill>
                  <a:srgbClr val="9BBB59"/>
                </a:solidFill>
                <a:cs typeface="Arial" pitchFamily="34" charset="0"/>
              </a:rPr>
            </a:br>
            <a:r>
              <a:rPr lang="en-US" altLang="en-US" sz="1600" b="1" dirty="0" smtClean="0">
                <a:solidFill>
                  <a:srgbClr val="9BBB59"/>
                </a:solidFill>
                <a:cs typeface="Arial" pitchFamily="34" charset="0"/>
              </a:rPr>
              <a:t>According to Genotype</a:t>
            </a:r>
          </a:p>
        </p:txBody>
      </p:sp>
      <p:graphicFrame>
        <p:nvGraphicFramePr>
          <p:cNvPr id="2" name="Table 1"/>
          <p:cNvGraphicFramePr>
            <a:graphicFrameLocks noGrp="1"/>
          </p:cNvGraphicFramePr>
          <p:nvPr/>
        </p:nvGraphicFramePr>
        <p:xfrm>
          <a:off x="117475" y="4805363"/>
          <a:ext cx="4310063" cy="822330"/>
        </p:xfrm>
        <a:graphic>
          <a:graphicData uri="http://schemas.openxmlformats.org/drawingml/2006/table">
            <a:tbl>
              <a:tblPr/>
              <a:tblGrid>
                <a:gridCol w="1135230"/>
                <a:gridCol w="1011863"/>
                <a:gridCol w="828438"/>
                <a:gridCol w="727942"/>
                <a:gridCol w="606590"/>
              </a:tblGrid>
              <a:tr h="27410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Discontinued*</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287338"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1</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0</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1</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0</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r>
              <a:tr h="27410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cap="none" normalizeH="0" baseline="0" dirty="0" smtClean="0">
                          <a:ln>
                            <a:noFill/>
                          </a:ln>
                          <a:solidFill>
                            <a:schemeClr val="bg1"/>
                          </a:solidFill>
                          <a:effectLst/>
                          <a:latin typeface="Arial" charset="0"/>
                        </a:rPr>
                        <a:t>Relapse</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7338"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1"/>
                          </a:solidFill>
                          <a:effectLst/>
                          <a:latin typeface="Arial" charset="0"/>
                        </a:rPr>
                        <a:t>5</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1"/>
                          </a:solidFill>
                          <a:effectLst/>
                          <a:latin typeface="Arial" charset="0"/>
                        </a:rPr>
                        <a:t>4</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1"/>
                          </a:solidFill>
                          <a:effectLst/>
                          <a:latin typeface="Arial" charset="0"/>
                        </a:rPr>
                        <a:t>0</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1"/>
                          </a:solidFill>
                          <a:effectLst/>
                          <a:latin typeface="Arial" charset="0"/>
                        </a:rPr>
                        <a:t>1</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r>
              <a:tr h="27410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Reinfection</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287338"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2</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1</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1</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cap="none" normalizeH="0" baseline="0" dirty="0" smtClean="0">
                          <a:ln>
                            <a:noFill/>
                          </a:ln>
                          <a:solidFill>
                            <a:schemeClr val="bg2">
                              <a:lumMod val="10000"/>
                            </a:schemeClr>
                          </a:solidFill>
                          <a:effectLst/>
                          <a:latin typeface="Arial" charset="0"/>
                        </a:rPr>
                        <a:t>0</a:t>
                      </a:r>
                    </a:p>
                  </a:txBody>
                  <a:tcPr marL="91422" marR="91422" marT="45615" marB="456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r>
            </a:tbl>
          </a:graphicData>
        </a:graphic>
      </p:graphicFrame>
      <p:sp>
        <p:nvSpPr>
          <p:cNvPr id="20527" name="TextBox 6"/>
          <p:cNvSpPr txBox="1">
            <a:spLocks noChangeArrowheads="1"/>
          </p:cNvSpPr>
          <p:nvPr/>
        </p:nvSpPr>
        <p:spPr bwMode="auto">
          <a:xfrm>
            <a:off x="384175" y="5684838"/>
            <a:ext cx="28749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35000"/>
              </a:spcBef>
              <a:spcAft>
                <a:spcPct val="25000"/>
              </a:spcAft>
              <a:buClr>
                <a:srgbClr val="800080"/>
              </a:buClr>
              <a:buFont typeface="Arial" pitchFamily="34" charset="0"/>
              <a:buNone/>
            </a:pPr>
            <a:r>
              <a:rPr lang="en-US" altLang="en-US" sz="1200" smtClean="0">
                <a:solidFill>
                  <a:prstClr val="black"/>
                </a:solidFill>
                <a:cs typeface="Arial" pitchFamily="34" charset="0"/>
              </a:rPr>
              <a:t>*Unrelated to virologic failure. </a:t>
            </a:r>
          </a:p>
        </p:txBody>
      </p:sp>
      <p:sp>
        <p:nvSpPr>
          <p:cNvPr id="20528" name="TextBox 1"/>
          <p:cNvSpPr txBox="1">
            <a:spLocks noChangeArrowheads="1"/>
          </p:cNvSpPr>
          <p:nvPr/>
        </p:nvSpPr>
        <p:spPr bwMode="auto">
          <a:xfrm>
            <a:off x="317500" y="4135438"/>
            <a:ext cx="6175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400" smtClean="0">
                <a:solidFill>
                  <a:prstClr val="black"/>
                </a:solidFill>
                <a:cs typeface="Arial" pitchFamily="34" charset="0"/>
              </a:rPr>
              <a:t>n/N =</a:t>
            </a:r>
          </a:p>
        </p:txBody>
      </p:sp>
      <p:sp>
        <p:nvSpPr>
          <p:cNvPr id="20529" name="TextBox 15"/>
          <p:cNvSpPr txBox="1">
            <a:spLocks noChangeArrowheads="1"/>
          </p:cNvSpPr>
          <p:nvPr/>
        </p:nvSpPr>
        <p:spPr bwMode="auto">
          <a:xfrm>
            <a:off x="614363" y="3659188"/>
            <a:ext cx="3841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35000"/>
              </a:spcBef>
              <a:spcAft>
                <a:spcPct val="25000"/>
              </a:spcAft>
              <a:buClr>
                <a:srgbClr val="800080"/>
              </a:buClr>
              <a:buFont typeface="Arial" pitchFamily="34" charset="0"/>
              <a:buNone/>
            </a:pPr>
            <a:r>
              <a:rPr lang="en-US" altLang="en-US" sz="1400" smtClean="0">
                <a:solidFill>
                  <a:prstClr val="black"/>
                </a:solidFill>
                <a:cs typeface="Arial" pitchFamily="34" charset="0"/>
              </a:rPr>
              <a:t>40</a:t>
            </a:r>
          </a:p>
        </p:txBody>
      </p:sp>
      <p:grpSp>
        <p:nvGrpSpPr>
          <p:cNvPr id="20530" name="Group 56"/>
          <p:cNvGrpSpPr>
            <a:grpSpLocks/>
          </p:cNvGrpSpPr>
          <p:nvPr/>
        </p:nvGrpSpPr>
        <p:grpSpPr bwMode="auto">
          <a:xfrm>
            <a:off x="925513" y="2857500"/>
            <a:ext cx="3527425" cy="1643063"/>
            <a:chOff x="2274888" y="2019300"/>
            <a:chExt cx="3527488" cy="1643770"/>
          </a:xfrm>
        </p:grpSpPr>
        <p:cxnSp>
          <p:nvCxnSpPr>
            <p:cNvPr id="20532" name="Straight Connector 5"/>
            <p:cNvCxnSpPr>
              <a:cxnSpLocks noChangeShapeType="1"/>
            </p:cNvCxnSpPr>
            <p:nvPr/>
          </p:nvCxnSpPr>
          <p:spPr bwMode="auto">
            <a:xfrm>
              <a:off x="2336800" y="3582988"/>
              <a:ext cx="3465576"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nvGrpSpPr>
            <p:cNvPr id="20533" name="Group 58"/>
            <p:cNvGrpSpPr>
              <a:grpSpLocks/>
            </p:cNvGrpSpPr>
            <p:nvPr/>
          </p:nvGrpSpPr>
          <p:grpSpPr bwMode="auto">
            <a:xfrm>
              <a:off x="2274888" y="2019300"/>
              <a:ext cx="3505738" cy="1643770"/>
              <a:chOff x="2274888" y="2019300"/>
              <a:chExt cx="3505738" cy="1643770"/>
            </a:xfrm>
          </p:grpSpPr>
          <p:cxnSp>
            <p:nvCxnSpPr>
              <p:cNvPr id="20534" name="Straight Connector 3"/>
              <p:cNvCxnSpPr>
                <a:cxnSpLocks noChangeShapeType="1"/>
              </p:cNvCxnSpPr>
              <p:nvPr/>
            </p:nvCxnSpPr>
            <p:spPr bwMode="auto">
              <a:xfrm>
                <a:off x="2352675" y="2019300"/>
                <a:ext cx="0" cy="156368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35" name="Straight Connector 10"/>
              <p:cNvCxnSpPr>
                <a:cxnSpLocks noChangeShapeType="1"/>
              </p:cNvCxnSpPr>
              <p:nvPr/>
            </p:nvCxnSpPr>
            <p:spPr bwMode="auto">
              <a:xfrm>
                <a:off x="2278063" y="2033588"/>
                <a:ext cx="635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36" name="Straight Connector 11"/>
              <p:cNvCxnSpPr>
                <a:cxnSpLocks noChangeShapeType="1"/>
              </p:cNvCxnSpPr>
              <p:nvPr/>
            </p:nvCxnSpPr>
            <p:spPr bwMode="auto">
              <a:xfrm>
                <a:off x="2278063" y="2332038"/>
                <a:ext cx="635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37" name="Straight Connector 12"/>
              <p:cNvCxnSpPr>
                <a:cxnSpLocks noChangeShapeType="1"/>
              </p:cNvCxnSpPr>
              <p:nvPr/>
            </p:nvCxnSpPr>
            <p:spPr bwMode="auto">
              <a:xfrm>
                <a:off x="2278063" y="2630488"/>
                <a:ext cx="635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38" name="Straight Connector 13"/>
              <p:cNvCxnSpPr>
                <a:cxnSpLocks noChangeShapeType="1"/>
              </p:cNvCxnSpPr>
              <p:nvPr/>
            </p:nvCxnSpPr>
            <p:spPr bwMode="auto">
              <a:xfrm>
                <a:off x="2278063" y="2944813"/>
                <a:ext cx="635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39" name="Straight Connector 14"/>
              <p:cNvCxnSpPr>
                <a:cxnSpLocks noChangeShapeType="1"/>
              </p:cNvCxnSpPr>
              <p:nvPr/>
            </p:nvCxnSpPr>
            <p:spPr bwMode="auto">
              <a:xfrm>
                <a:off x="2274888" y="3583343"/>
                <a:ext cx="635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40" name="Straight Connector 15"/>
              <p:cNvCxnSpPr>
                <a:cxnSpLocks noChangeShapeType="1"/>
              </p:cNvCxnSpPr>
              <p:nvPr/>
            </p:nvCxnSpPr>
            <p:spPr bwMode="auto">
              <a:xfrm>
                <a:off x="2274888" y="3267075"/>
                <a:ext cx="635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41" name="Straight Connector 66"/>
              <p:cNvCxnSpPr>
                <a:cxnSpLocks noChangeShapeType="1"/>
              </p:cNvCxnSpPr>
              <p:nvPr/>
            </p:nvCxnSpPr>
            <p:spPr bwMode="auto">
              <a:xfrm>
                <a:off x="2352200" y="3599062"/>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42" name="Straight Connector 69"/>
              <p:cNvCxnSpPr>
                <a:cxnSpLocks noChangeShapeType="1"/>
              </p:cNvCxnSpPr>
              <p:nvPr/>
            </p:nvCxnSpPr>
            <p:spPr bwMode="auto">
              <a:xfrm>
                <a:off x="3621193" y="3599062"/>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43" name="Straight Connector 70"/>
              <p:cNvCxnSpPr>
                <a:cxnSpLocks noChangeShapeType="1"/>
              </p:cNvCxnSpPr>
              <p:nvPr/>
            </p:nvCxnSpPr>
            <p:spPr bwMode="auto">
              <a:xfrm>
                <a:off x="4470546" y="3599062"/>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44" name="Straight Connector 71"/>
              <p:cNvCxnSpPr>
                <a:cxnSpLocks noChangeShapeType="1"/>
              </p:cNvCxnSpPr>
              <p:nvPr/>
            </p:nvCxnSpPr>
            <p:spPr bwMode="auto">
              <a:xfrm>
                <a:off x="5138651" y="3599062"/>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545" name="Straight Connector 72"/>
              <p:cNvCxnSpPr>
                <a:cxnSpLocks noChangeShapeType="1"/>
              </p:cNvCxnSpPr>
              <p:nvPr/>
            </p:nvCxnSpPr>
            <p:spPr bwMode="auto">
              <a:xfrm>
                <a:off x="5780626" y="3599062"/>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grpSp>
      <p:sp>
        <p:nvSpPr>
          <p:cNvPr id="7219" name="Text Box 11"/>
          <p:cNvSpPr txBox="1">
            <a:spLocks noChangeArrowheads="1"/>
          </p:cNvSpPr>
          <p:nvPr/>
        </p:nvSpPr>
        <p:spPr bwMode="auto">
          <a:xfrm>
            <a:off x="285750" y="6191250"/>
            <a:ext cx="8561388" cy="276225"/>
          </a:xfrm>
          <a:prstGeom prst="rect">
            <a:avLst/>
          </a:prstGeom>
          <a:noFill/>
          <a:ln w="9525">
            <a:noFill/>
            <a:miter lim="800000"/>
            <a:headEnd/>
            <a:tailEnd/>
          </a:ln>
        </p:spPr>
        <p:txBody>
          <a:bodyPr anchor="b">
            <a:spAutoFit/>
          </a:bodyPr>
          <a:lstStyle/>
          <a:p>
            <a:pPr>
              <a:defRPr/>
            </a:pPr>
            <a:r>
              <a:rPr lang="en-US" altLang="en-US" sz="1200" dirty="0" err="1">
                <a:solidFill>
                  <a:srgbClr val="EEECE1">
                    <a:lumMod val="50000"/>
                  </a:srgbClr>
                </a:solidFill>
                <a:cs typeface="Arial" pitchFamily="34" charset="0"/>
              </a:rPr>
              <a:t>Rockstroh</a:t>
            </a:r>
            <a:r>
              <a:rPr lang="en-US" altLang="en-US" sz="1200" dirty="0">
                <a:solidFill>
                  <a:srgbClr val="EEECE1">
                    <a:lumMod val="50000"/>
                  </a:srgbClr>
                </a:solidFill>
                <a:cs typeface="Arial" pitchFamily="34" charset="0"/>
              </a:rPr>
              <a:t> JK, et al. IAS 2015. Abstract TUAB0206LB. </a:t>
            </a:r>
            <a:r>
              <a:rPr lang="en-US" altLang="en-US" sz="1200" dirty="0" err="1">
                <a:solidFill>
                  <a:srgbClr val="EEECE1">
                    <a:lumMod val="50000"/>
                  </a:srgbClr>
                </a:solidFill>
                <a:cs typeface="Arial" pitchFamily="34" charset="0"/>
              </a:rPr>
              <a:t>Rockstroh</a:t>
            </a:r>
            <a:r>
              <a:rPr lang="en-US" altLang="en-US" sz="1200" dirty="0">
                <a:solidFill>
                  <a:srgbClr val="EEECE1">
                    <a:lumMod val="50000"/>
                  </a:srgbClr>
                </a:solidFill>
                <a:cs typeface="Arial" pitchFamily="34" charset="0"/>
              </a:rPr>
              <a:t> JK, et al. Lancet HIV. 2015;2:e319-e327. Reproduced with permission. </a:t>
            </a:r>
          </a:p>
        </p:txBody>
      </p:sp>
    </p:spTree>
    <p:extLst>
      <p:ext uri="{BB962C8B-B14F-4D97-AF65-F5344CB8AC3E}">
        <p14:creationId xmlns:p14="http://schemas.microsoft.com/office/powerpoint/2010/main" val="3746229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612775" y="228600"/>
            <a:ext cx="8153400" cy="990600"/>
          </a:xfrm>
        </p:spPr>
        <p:txBody>
          <a:bodyPr/>
          <a:lstStyle/>
          <a:p>
            <a:r>
              <a:rPr lang="fr-FR" altLang="fr-FR" sz="3600" b="1" smtClean="0">
                <a:solidFill>
                  <a:srgbClr val="C00000"/>
                </a:solidFill>
              </a:rPr>
              <a:t>Bénéfices du traitement sur l’élastométrie</a:t>
            </a:r>
          </a:p>
        </p:txBody>
      </p:sp>
      <p:sp>
        <p:nvSpPr>
          <p:cNvPr id="4" name="ZoneTexte 8"/>
          <p:cNvSpPr txBox="1">
            <a:spLocks noChangeArrowheads="1"/>
          </p:cNvSpPr>
          <p:nvPr/>
        </p:nvSpPr>
        <p:spPr bwMode="auto">
          <a:xfrm>
            <a:off x="282575" y="1500188"/>
            <a:ext cx="8523288" cy="1200150"/>
          </a:xfrm>
          <a:prstGeom prst="rect">
            <a:avLst/>
          </a:prstGeom>
          <a:noFill/>
          <a:ln>
            <a:noFill/>
          </a:ln>
          <a:extLst/>
        </p:spPr>
        <p:txBody>
          <a:bodyPr>
            <a:spAutoFit/>
          </a:bodyPr>
          <a:lstStyle>
            <a:lvl1pPr marL="285750" indent="-2857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fontAlgn="base">
              <a:spcBef>
                <a:spcPct val="0"/>
              </a:spcBef>
              <a:spcAft>
                <a:spcPct val="0"/>
              </a:spcAft>
              <a:buFont typeface="Arial" pitchFamily="34" charset="0"/>
              <a:buChar char="•"/>
            </a:pPr>
            <a:r>
              <a:rPr lang="fr-FR" altLang="fr-FR" sz="2000" smtClean="0">
                <a:solidFill>
                  <a:prstClr val="black"/>
                </a:solidFill>
                <a:ea typeface="MS PGothic" pitchFamily="34" charset="-128"/>
                <a:cs typeface="Arial" pitchFamily="34" charset="0"/>
              </a:rPr>
              <a:t>98 HIV/HCV co-infected patients followed by Elastometry after Interferon α based regimen)</a:t>
            </a:r>
          </a:p>
          <a:p>
            <a:pPr algn="just" fontAlgn="base">
              <a:spcBef>
                <a:spcPct val="0"/>
              </a:spcBef>
              <a:spcAft>
                <a:spcPct val="0"/>
              </a:spcAft>
              <a:buFont typeface="Arial" pitchFamily="34" charset="0"/>
              <a:buChar char="•"/>
            </a:pPr>
            <a:r>
              <a:rPr lang="fr-FR" altLang="fr-FR" sz="2000" smtClean="0">
                <a:solidFill>
                  <a:prstClr val="black"/>
                </a:solidFill>
                <a:ea typeface="MS PGothic" pitchFamily="34" charset="-128"/>
                <a:cs typeface="Arial" pitchFamily="34" charset="0"/>
              </a:rPr>
              <a:t>Those with SVR had significantly more often a decrease in liver stiffness </a:t>
            </a:r>
          </a:p>
          <a:p>
            <a:pPr algn="just" fontAlgn="base">
              <a:spcBef>
                <a:spcPct val="0"/>
              </a:spcBef>
              <a:spcAft>
                <a:spcPct val="0"/>
              </a:spcAft>
            </a:pPr>
            <a:r>
              <a:rPr lang="fr-FR" altLang="fr-FR" sz="1200" b="1" smtClean="0">
                <a:solidFill>
                  <a:prstClr val="black"/>
                </a:solidFill>
                <a:ea typeface="MS PGothic" pitchFamily="34" charset="-128"/>
                <a:cs typeface="Arial" pitchFamily="34" charset="0"/>
              </a:rPr>
              <a:t>       </a:t>
            </a:r>
            <a:endParaRPr lang="fr-FR" altLang="fr-FR" sz="1000" b="1" smtClean="0">
              <a:solidFill>
                <a:prstClr val="black"/>
              </a:solidFill>
              <a:ea typeface="MS PGothic" pitchFamily="34" charset="-128"/>
              <a:cs typeface="Arial" pitchFamily="34" charset="0"/>
            </a:endParaRPr>
          </a:p>
        </p:txBody>
      </p:sp>
      <p:grpSp>
        <p:nvGrpSpPr>
          <p:cNvPr id="21508" name="Grouper 9"/>
          <p:cNvGrpSpPr>
            <a:grpSpLocks/>
          </p:cNvGrpSpPr>
          <p:nvPr/>
        </p:nvGrpSpPr>
        <p:grpSpPr bwMode="auto">
          <a:xfrm>
            <a:off x="338138" y="2444750"/>
            <a:ext cx="8229600" cy="4368800"/>
            <a:chOff x="337483" y="1916835"/>
            <a:chExt cx="8229975" cy="4536501"/>
          </a:xfrm>
        </p:grpSpPr>
        <p:pic>
          <p:nvPicPr>
            <p:cNvPr id="21514" name="Picture 14" descr="SGRender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039950"/>
              <a:ext cx="5926281" cy="405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rocessus 11"/>
            <p:cNvSpPr/>
            <p:nvPr/>
          </p:nvSpPr>
          <p:spPr>
            <a:xfrm>
              <a:off x="1404332" y="2025632"/>
              <a:ext cx="6336001" cy="44508"/>
            </a:xfrm>
            <a:prstGeom prst="flowChartProcess">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solidFill>
                  <a:prstClr val="white"/>
                </a:solidFill>
              </a:endParaRPr>
            </a:p>
          </p:txBody>
        </p:sp>
        <p:sp>
          <p:nvSpPr>
            <p:cNvPr id="8" name="Processus 12"/>
            <p:cNvSpPr/>
            <p:nvPr/>
          </p:nvSpPr>
          <p:spPr>
            <a:xfrm>
              <a:off x="1331303" y="6069250"/>
              <a:ext cx="6337589" cy="44507"/>
            </a:xfrm>
            <a:prstGeom prst="flowChartProcess">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solidFill>
                  <a:prstClr val="white"/>
                </a:solidFill>
              </a:endParaRPr>
            </a:p>
          </p:txBody>
        </p:sp>
        <p:sp>
          <p:nvSpPr>
            <p:cNvPr id="9" name="Processus 13"/>
            <p:cNvSpPr/>
            <p:nvPr/>
          </p:nvSpPr>
          <p:spPr>
            <a:xfrm rot="5400000">
              <a:off x="5293777" y="4077628"/>
              <a:ext cx="4391438" cy="69853"/>
            </a:xfrm>
            <a:prstGeom prst="flowChartProcess">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solidFill>
                  <a:prstClr val="white"/>
                </a:solidFill>
              </a:endParaRPr>
            </a:p>
          </p:txBody>
        </p:sp>
        <p:sp>
          <p:nvSpPr>
            <p:cNvPr id="10" name="Processus 14"/>
            <p:cNvSpPr/>
            <p:nvPr/>
          </p:nvSpPr>
          <p:spPr>
            <a:xfrm rot="5400000">
              <a:off x="-635806" y="4222690"/>
              <a:ext cx="4391438" cy="69853"/>
            </a:xfrm>
            <a:prstGeom prst="flowChartProcess">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solidFill>
                  <a:prstClr val="white"/>
                </a:solidFill>
              </a:endParaRPr>
            </a:p>
          </p:txBody>
        </p:sp>
        <p:sp>
          <p:nvSpPr>
            <p:cNvPr id="11" name="Processus 15"/>
            <p:cNvSpPr/>
            <p:nvPr/>
          </p:nvSpPr>
          <p:spPr>
            <a:xfrm>
              <a:off x="2231456" y="2129484"/>
              <a:ext cx="6336002" cy="46156"/>
            </a:xfrm>
            <a:prstGeom prst="flowChartProcess">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solidFill>
                  <a:prstClr val="white"/>
                </a:solidFill>
              </a:endParaRPr>
            </a:p>
          </p:txBody>
        </p:sp>
        <p:sp>
          <p:nvSpPr>
            <p:cNvPr id="12" name="ZoneTexte 16"/>
            <p:cNvSpPr txBox="1">
              <a:spLocks noChangeArrowheads="1"/>
            </p:cNvSpPr>
            <p:nvPr/>
          </p:nvSpPr>
          <p:spPr bwMode="auto">
            <a:xfrm>
              <a:off x="337483" y="2709734"/>
              <a:ext cx="1439928" cy="1477000"/>
            </a:xfrm>
            <a:prstGeom prst="rect">
              <a:avLst/>
            </a:prstGeom>
            <a:solidFill>
              <a:srgbClr val="FFFFFF"/>
            </a:solidFill>
            <a:ln>
              <a:noFill/>
            </a:ln>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dirty="0" smtClean="0">
                  <a:solidFill>
                    <a:prstClr val="black"/>
                  </a:solidFill>
                  <a:latin typeface="Calibri"/>
                  <a:cs typeface="Arial" pitchFamily="34" charset="0"/>
                </a:rPr>
                <a:t>Cumulative </a:t>
              </a:r>
              <a:r>
                <a:rPr lang="fr-FR" altLang="fr-FR" sz="1800" dirty="0" err="1" smtClean="0">
                  <a:solidFill>
                    <a:prstClr val="black"/>
                  </a:solidFill>
                  <a:latin typeface="Calibri"/>
                  <a:cs typeface="Arial" pitchFamily="34" charset="0"/>
                </a:rPr>
                <a:t>probability</a:t>
              </a:r>
              <a:r>
                <a:rPr lang="fr-FR" altLang="fr-FR" sz="1800" dirty="0" smtClean="0">
                  <a:solidFill>
                    <a:prstClr val="black"/>
                  </a:solidFill>
                  <a:latin typeface="Calibri"/>
                  <a:cs typeface="Arial" pitchFamily="34" charset="0"/>
                </a:rPr>
                <a:t> of </a:t>
              </a:r>
              <a:r>
                <a:rPr lang="fr-FR" altLang="fr-FR" sz="1800" dirty="0" err="1" smtClean="0">
                  <a:solidFill>
                    <a:prstClr val="black"/>
                  </a:solidFill>
                  <a:latin typeface="Calibri"/>
                  <a:cs typeface="Arial" pitchFamily="34" charset="0"/>
                </a:rPr>
                <a:t>achieving</a:t>
              </a:r>
              <a:r>
                <a:rPr lang="fr-FR" altLang="fr-FR" sz="1800" dirty="0" smtClean="0">
                  <a:solidFill>
                    <a:prstClr val="black"/>
                  </a:solidFill>
                  <a:latin typeface="Calibri"/>
                  <a:cs typeface="Arial" pitchFamily="34" charset="0"/>
                </a:rPr>
                <a:t> a </a:t>
              </a:r>
              <a:r>
                <a:rPr lang="fr-FR" altLang="fr-FR" sz="1800" dirty="0" err="1" smtClean="0">
                  <a:solidFill>
                    <a:prstClr val="black"/>
                  </a:solidFill>
                  <a:latin typeface="Calibri"/>
                  <a:cs typeface="Arial" pitchFamily="34" charset="0"/>
                </a:rPr>
                <a:t>decrease</a:t>
              </a:r>
              <a:r>
                <a:rPr lang="fr-FR" altLang="fr-FR" sz="1800" dirty="0" smtClean="0">
                  <a:solidFill>
                    <a:prstClr val="black"/>
                  </a:solidFill>
                  <a:latin typeface="Calibri"/>
                  <a:cs typeface="Arial" pitchFamily="34" charset="0"/>
                </a:rPr>
                <a:t> of </a:t>
              </a:r>
              <a:r>
                <a:rPr lang="fr-FR" altLang="fr-FR" sz="1800" dirty="0" err="1" smtClean="0">
                  <a:solidFill>
                    <a:prstClr val="black"/>
                  </a:solidFill>
                  <a:latin typeface="Calibri"/>
                  <a:cs typeface="Arial" pitchFamily="34" charset="0"/>
                </a:rPr>
                <a:t>liver</a:t>
              </a:r>
              <a:r>
                <a:rPr lang="fr-FR" altLang="fr-FR" sz="1800" dirty="0" smtClean="0">
                  <a:solidFill>
                    <a:prstClr val="black"/>
                  </a:solidFill>
                  <a:latin typeface="Calibri"/>
                  <a:cs typeface="Arial" pitchFamily="34" charset="0"/>
                </a:rPr>
                <a:t> </a:t>
              </a:r>
              <a:r>
                <a:rPr lang="fr-FR" altLang="fr-FR" sz="1800" dirty="0" err="1" smtClean="0">
                  <a:solidFill>
                    <a:prstClr val="black"/>
                  </a:solidFill>
                  <a:latin typeface="Calibri"/>
                  <a:cs typeface="Arial" pitchFamily="34" charset="0"/>
                </a:rPr>
                <a:t>stiffness</a:t>
              </a:r>
              <a:endParaRPr lang="fr-FR" altLang="fr-FR" sz="1800" dirty="0" smtClean="0">
                <a:solidFill>
                  <a:prstClr val="black"/>
                </a:solidFill>
                <a:latin typeface="Calibri"/>
                <a:cs typeface="Arial" pitchFamily="34" charset="0"/>
              </a:endParaRPr>
            </a:p>
          </p:txBody>
        </p:sp>
        <p:sp>
          <p:nvSpPr>
            <p:cNvPr id="13" name="ZoneTexte 17"/>
            <p:cNvSpPr txBox="1">
              <a:spLocks noChangeArrowheads="1"/>
            </p:cNvSpPr>
            <p:nvPr/>
          </p:nvSpPr>
          <p:spPr bwMode="auto">
            <a:xfrm>
              <a:off x="2179067" y="1962991"/>
              <a:ext cx="638204" cy="262102"/>
            </a:xfrm>
            <a:prstGeom prst="rect">
              <a:avLst/>
            </a:prstGeom>
            <a:no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100" smtClean="0">
                  <a:solidFill>
                    <a:prstClr val="black"/>
                  </a:solidFill>
                  <a:latin typeface="Calibri"/>
                  <a:cs typeface="Arial" pitchFamily="34" charset="0"/>
                </a:rPr>
                <a:t>Logrank</a:t>
              </a:r>
            </a:p>
          </p:txBody>
        </p:sp>
        <p:sp>
          <p:nvSpPr>
            <p:cNvPr id="14" name="ZoneTexte 18"/>
            <p:cNvSpPr txBox="1">
              <a:spLocks noChangeArrowheads="1"/>
            </p:cNvSpPr>
            <p:nvPr/>
          </p:nvSpPr>
          <p:spPr bwMode="auto">
            <a:xfrm>
              <a:off x="3787277" y="5263164"/>
              <a:ext cx="2052732"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Follow-up (months)</a:t>
              </a:r>
            </a:p>
          </p:txBody>
        </p:sp>
        <p:sp>
          <p:nvSpPr>
            <p:cNvPr id="15" name="ZoneTexte 19"/>
            <p:cNvSpPr txBox="1">
              <a:spLocks noChangeArrowheads="1"/>
            </p:cNvSpPr>
            <p:nvPr/>
          </p:nvSpPr>
          <p:spPr bwMode="auto">
            <a:xfrm>
              <a:off x="2155253" y="5248328"/>
              <a:ext cx="303227"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0</a:t>
              </a:r>
            </a:p>
          </p:txBody>
        </p:sp>
        <p:sp>
          <p:nvSpPr>
            <p:cNvPr id="16" name="ZoneTexte 20"/>
            <p:cNvSpPr txBox="1">
              <a:spLocks noChangeArrowheads="1"/>
            </p:cNvSpPr>
            <p:nvPr/>
          </p:nvSpPr>
          <p:spPr bwMode="auto">
            <a:xfrm>
              <a:off x="3387209" y="5276351"/>
              <a:ext cx="304814"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6</a:t>
              </a:r>
            </a:p>
          </p:txBody>
        </p:sp>
        <p:sp>
          <p:nvSpPr>
            <p:cNvPr id="17" name="ZoneTexte 21"/>
            <p:cNvSpPr txBox="1">
              <a:spLocks noChangeArrowheads="1"/>
            </p:cNvSpPr>
            <p:nvPr/>
          </p:nvSpPr>
          <p:spPr bwMode="auto">
            <a:xfrm>
              <a:off x="5838421" y="5284594"/>
              <a:ext cx="417532"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18</a:t>
              </a:r>
            </a:p>
          </p:txBody>
        </p:sp>
        <p:sp>
          <p:nvSpPr>
            <p:cNvPr id="18" name="ZoneTexte 22"/>
            <p:cNvSpPr txBox="1">
              <a:spLocks noChangeArrowheads="1"/>
            </p:cNvSpPr>
            <p:nvPr/>
          </p:nvSpPr>
          <p:spPr bwMode="auto">
            <a:xfrm>
              <a:off x="7118004" y="5292836"/>
              <a:ext cx="420707"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24</a:t>
              </a:r>
            </a:p>
          </p:txBody>
        </p:sp>
        <p:sp>
          <p:nvSpPr>
            <p:cNvPr id="19" name="ZoneTexte 23"/>
            <p:cNvSpPr txBox="1">
              <a:spLocks noChangeArrowheads="1"/>
            </p:cNvSpPr>
            <p:nvPr/>
          </p:nvSpPr>
          <p:spPr bwMode="auto">
            <a:xfrm>
              <a:off x="1836151" y="4941719"/>
              <a:ext cx="303226"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0</a:t>
              </a:r>
            </a:p>
          </p:txBody>
        </p:sp>
        <p:sp>
          <p:nvSpPr>
            <p:cNvPr id="20" name="ZoneTexte 24"/>
            <p:cNvSpPr txBox="1">
              <a:spLocks noChangeArrowheads="1"/>
            </p:cNvSpPr>
            <p:nvPr/>
          </p:nvSpPr>
          <p:spPr bwMode="auto">
            <a:xfrm>
              <a:off x="1707557" y="4364766"/>
              <a:ext cx="415944"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20</a:t>
              </a:r>
            </a:p>
          </p:txBody>
        </p:sp>
        <p:sp>
          <p:nvSpPr>
            <p:cNvPr id="21" name="ZoneTexte 25"/>
            <p:cNvSpPr txBox="1">
              <a:spLocks noChangeArrowheads="1"/>
            </p:cNvSpPr>
            <p:nvPr/>
          </p:nvSpPr>
          <p:spPr bwMode="auto">
            <a:xfrm>
              <a:off x="1705970" y="3741656"/>
              <a:ext cx="422294"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40</a:t>
              </a:r>
            </a:p>
          </p:txBody>
        </p:sp>
        <p:sp>
          <p:nvSpPr>
            <p:cNvPr id="22" name="ZoneTexte 26"/>
            <p:cNvSpPr txBox="1">
              <a:spLocks noChangeArrowheads="1"/>
            </p:cNvSpPr>
            <p:nvPr/>
          </p:nvSpPr>
          <p:spPr bwMode="auto">
            <a:xfrm>
              <a:off x="1702795" y="3149867"/>
              <a:ext cx="423881"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60</a:t>
              </a:r>
            </a:p>
          </p:txBody>
        </p:sp>
        <p:sp>
          <p:nvSpPr>
            <p:cNvPr id="23" name="ZoneTexte 27"/>
            <p:cNvSpPr txBox="1">
              <a:spLocks noChangeArrowheads="1"/>
            </p:cNvSpPr>
            <p:nvPr/>
          </p:nvSpPr>
          <p:spPr bwMode="auto">
            <a:xfrm>
              <a:off x="1705970" y="2577859"/>
              <a:ext cx="422294"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80</a:t>
              </a:r>
            </a:p>
          </p:txBody>
        </p:sp>
        <p:sp>
          <p:nvSpPr>
            <p:cNvPr id="24" name="ZoneTexte 28"/>
            <p:cNvSpPr txBox="1">
              <a:spLocks noChangeArrowheads="1"/>
            </p:cNvSpPr>
            <p:nvPr/>
          </p:nvSpPr>
          <p:spPr bwMode="auto">
            <a:xfrm>
              <a:off x="1632942" y="2010796"/>
              <a:ext cx="536599" cy="369250"/>
            </a:xfrm>
            <a:prstGeom prst="rect">
              <a:avLst/>
            </a:prstGeom>
            <a:solidFill>
              <a:srgbClr val="FFFFFF"/>
            </a:solid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100</a:t>
              </a:r>
            </a:p>
          </p:txBody>
        </p:sp>
        <p:sp>
          <p:nvSpPr>
            <p:cNvPr id="25" name="Rectangle 24"/>
            <p:cNvSpPr/>
            <p:nvPr/>
          </p:nvSpPr>
          <p:spPr>
            <a:xfrm>
              <a:off x="7345027" y="2084976"/>
              <a:ext cx="288938" cy="3097415"/>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solidFill>
                  <a:prstClr val="white"/>
                </a:solidFill>
              </a:endParaRPr>
            </a:p>
          </p:txBody>
        </p:sp>
      </p:grpSp>
      <p:sp>
        <p:nvSpPr>
          <p:cNvPr id="26" name="Rectangle 25"/>
          <p:cNvSpPr/>
          <p:nvPr/>
        </p:nvSpPr>
        <p:spPr>
          <a:xfrm>
            <a:off x="1522413" y="6005513"/>
            <a:ext cx="6264275" cy="3587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solidFill>
                <a:prstClr val="white"/>
              </a:solidFill>
            </a:endParaRPr>
          </a:p>
        </p:txBody>
      </p:sp>
      <p:sp>
        <p:nvSpPr>
          <p:cNvPr id="27" name="ZoneTexte 31"/>
          <p:cNvSpPr txBox="1">
            <a:spLocks noChangeArrowheads="1"/>
          </p:cNvSpPr>
          <p:nvPr/>
        </p:nvSpPr>
        <p:spPr bwMode="auto">
          <a:xfrm>
            <a:off x="7596188" y="3211513"/>
            <a:ext cx="546100" cy="369887"/>
          </a:xfrm>
          <a:prstGeom prst="rect">
            <a:avLst/>
          </a:prstGeom>
          <a:no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SVR</a:t>
            </a:r>
          </a:p>
        </p:txBody>
      </p:sp>
      <p:sp>
        <p:nvSpPr>
          <p:cNvPr id="28" name="ZoneTexte 32"/>
          <p:cNvSpPr txBox="1">
            <a:spLocks noChangeArrowheads="1"/>
          </p:cNvSpPr>
          <p:nvPr/>
        </p:nvSpPr>
        <p:spPr bwMode="auto">
          <a:xfrm>
            <a:off x="7596188" y="4498975"/>
            <a:ext cx="1209675" cy="646113"/>
          </a:xfrm>
          <a:prstGeom prst="rect">
            <a:avLst/>
          </a:prstGeom>
          <a:noFill/>
          <a:ln>
            <a:noFill/>
          </a:ln>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r>
              <a:rPr lang="fr-FR" altLang="fr-FR" sz="1800" smtClean="0">
                <a:solidFill>
                  <a:prstClr val="black"/>
                </a:solidFill>
                <a:latin typeface="Calibri"/>
                <a:cs typeface="Arial" pitchFamily="34" charset="0"/>
              </a:rPr>
              <a:t>Treatment </a:t>
            </a:r>
          </a:p>
          <a:p>
            <a:pPr eaLnBrk="1" hangingPunct="1">
              <a:spcBef>
                <a:spcPct val="0"/>
              </a:spcBef>
              <a:buFontTx/>
              <a:buNone/>
              <a:defRPr/>
            </a:pPr>
            <a:r>
              <a:rPr lang="fr-FR" altLang="fr-FR" sz="1800" smtClean="0">
                <a:solidFill>
                  <a:prstClr val="black"/>
                </a:solidFill>
                <a:latin typeface="Calibri"/>
                <a:cs typeface="Arial" pitchFamily="34" charset="0"/>
              </a:rPr>
              <a:t>Failure</a:t>
            </a:r>
          </a:p>
        </p:txBody>
      </p:sp>
      <p:sp>
        <p:nvSpPr>
          <p:cNvPr id="32" name="Espace réservé du numéro de diapositive 31"/>
          <p:cNvSpPr>
            <a:spLocks noGrp="1"/>
          </p:cNvSpPr>
          <p:nvPr>
            <p:ph type="sldNum" sz="quarter" idx="12"/>
          </p:nvPr>
        </p:nvSpPr>
        <p:spPr/>
        <p:txBody>
          <a:bodyPr>
            <a:normAutofit/>
          </a:bodyPr>
          <a:lstStyle/>
          <a:p>
            <a:pPr>
              <a:defRPr/>
            </a:pPr>
            <a:fld id="{0B41D91E-5854-404D-B65B-73097ADCCA98}" type="slidenum">
              <a:rPr lang="fr-FR">
                <a:solidFill>
                  <a:prstClr val="black">
                    <a:tint val="75000"/>
                  </a:prstClr>
                </a:solidFill>
              </a:rPr>
              <a:pPr>
                <a:defRPr/>
              </a:pPr>
              <a:t>16</a:t>
            </a:fld>
            <a:endParaRPr lang="fr-FR">
              <a:solidFill>
                <a:prstClr val="black">
                  <a:tint val="75000"/>
                </a:prstClr>
              </a:solidFill>
            </a:endParaRPr>
          </a:p>
        </p:txBody>
      </p:sp>
      <p:sp>
        <p:nvSpPr>
          <p:cNvPr id="21513" name="Content Placeholder 6"/>
          <p:cNvSpPr>
            <a:spLocks noGrp="1"/>
          </p:cNvSpPr>
          <p:nvPr>
            <p:ph sz="quarter" idx="4294967295"/>
          </p:nvPr>
        </p:nvSpPr>
        <p:spPr>
          <a:xfrm>
            <a:off x="304800" y="6461125"/>
            <a:ext cx="7481888" cy="396875"/>
          </a:xfrm>
        </p:spPr>
        <p:txBody>
          <a:bodyPr/>
          <a:lstStyle/>
          <a:p>
            <a:pPr>
              <a:buFont typeface="Arial" pitchFamily="34" charset="0"/>
              <a:buNone/>
            </a:pPr>
            <a:r>
              <a:rPr lang="en-US" sz="1400" smtClean="0">
                <a:solidFill>
                  <a:schemeClr val="tx2"/>
                </a:solidFill>
                <a:latin typeface="Arial" pitchFamily="34" charset="0"/>
                <a:cs typeface="Arial" pitchFamily="34" charset="0"/>
              </a:rPr>
              <a:t>Salmon  D. Hepavih, AIDS september 2015  </a:t>
            </a:r>
            <a:endParaRPr lang="en-US" sz="1400" smtClean="0">
              <a:latin typeface="Arial" pitchFamily="34" charset="0"/>
              <a:cs typeface="Arial" pitchFamily="34" charset="0"/>
            </a:endParaRPr>
          </a:p>
        </p:txBody>
      </p:sp>
    </p:spTree>
    <p:extLst>
      <p:ext uri="{BB962C8B-B14F-4D97-AF65-F5344CB8AC3E}">
        <p14:creationId xmlns:p14="http://schemas.microsoft.com/office/powerpoint/2010/main" val="1229937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228600" y="423863"/>
            <a:ext cx="8915400" cy="719137"/>
          </a:xfrm>
        </p:spPr>
        <p:txBody>
          <a:bodyPr>
            <a:normAutofit fontScale="90000"/>
          </a:bodyPr>
          <a:lstStyle/>
          <a:p>
            <a:r>
              <a:rPr lang="fr-FR" altLang="fr-FR" sz="3600" b="1" smtClean="0">
                <a:solidFill>
                  <a:srgbClr val="C00000"/>
                </a:solidFill>
              </a:rPr>
              <a:t>Risque résiduel d’évènements hépatiques après RVS chez les patients coinfectés VIH VHC</a:t>
            </a:r>
          </a:p>
        </p:txBody>
      </p:sp>
      <p:sp>
        <p:nvSpPr>
          <p:cNvPr id="22531" name="Espace réservé du contenu 2"/>
          <p:cNvSpPr>
            <a:spLocks noGrp="1"/>
          </p:cNvSpPr>
          <p:nvPr>
            <p:ph idx="1"/>
          </p:nvPr>
        </p:nvSpPr>
        <p:spPr>
          <a:xfrm>
            <a:off x="539750" y="1411288"/>
            <a:ext cx="7772400" cy="4114800"/>
          </a:xfrm>
        </p:spPr>
        <p:txBody>
          <a:bodyPr/>
          <a:lstStyle/>
          <a:p>
            <a:r>
              <a:rPr lang="fr-FR" altLang="fr-FR" sz="1800" smtClean="0"/>
              <a:t>Parmi 326 patients dont 75 cirrhotiques, suivi en médiane 3,5 ans après la RVS, six patients ont développé un évènement hépatique</a:t>
            </a:r>
          </a:p>
          <a:p>
            <a:r>
              <a:rPr lang="fr-FR" altLang="fr-FR" sz="1800" smtClean="0"/>
              <a:t>Délai médian de survenue: 7 mois après la RVS</a:t>
            </a:r>
            <a:endParaRPr lang="fr-FR" altLang="fr-FR" sz="2000" smtClean="0"/>
          </a:p>
        </p:txBody>
      </p:sp>
      <p:sp>
        <p:nvSpPr>
          <p:cNvPr id="11268" name="Espace réservé du numéro de diapositive 3"/>
          <p:cNvSpPr>
            <a:spLocks noGrp="1"/>
          </p:cNvSpPr>
          <p:nvPr>
            <p:ph type="sldNum" sz="quarter" idx="12"/>
          </p:nvPr>
        </p:nvSpPr>
        <p:spPr>
          <a:xfrm>
            <a:off x="457200" y="6356350"/>
            <a:ext cx="2133600" cy="365125"/>
          </a:xfrm>
          <a:ln>
            <a:miter lim="800000"/>
            <a:headEnd/>
            <a:tailEnd/>
          </a:ln>
        </p:spPr>
        <p:txBody>
          <a:bodyPr/>
          <a:lstStyle/>
          <a:p>
            <a:pPr algn="l">
              <a:defRPr/>
            </a:pPr>
            <a:fld id="{5305506A-B5D3-4E48-86EB-8FB7AFCFDFB6}" type="slidenum">
              <a:rPr lang="fr-FR" altLang="fr-FR">
                <a:solidFill>
                  <a:prstClr val="black">
                    <a:tint val="75000"/>
                  </a:prstClr>
                </a:solidFill>
                <a:ea typeface="MS PGothic" pitchFamily="34" charset="-128"/>
              </a:rPr>
              <a:pPr algn="l">
                <a:defRPr/>
              </a:pPr>
              <a:t>17</a:t>
            </a:fld>
            <a:endParaRPr lang="fr-FR" altLang="fr-FR">
              <a:solidFill>
                <a:prstClr val="black">
                  <a:tint val="75000"/>
                </a:prstClr>
              </a:solidFill>
              <a:ea typeface="MS PGothic" pitchFamily="34" charset="-128"/>
            </a:endParaRPr>
          </a:p>
        </p:txBody>
      </p:sp>
      <p:sp>
        <p:nvSpPr>
          <p:cNvPr id="6" name="ZoneTexte 5"/>
          <p:cNvSpPr txBox="1"/>
          <p:nvPr/>
        </p:nvSpPr>
        <p:spPr>
          <a:xfrm>
            <a:off x="1143000" y="2500313"/>
            <a:ext cx="8569325" cy="3786187"/>
          </a:xfrm>
          <a:prstGeom prst="rect">
            <a:avLst/>
          </a:prstGeom>
          <a:noFill/>
        </p:spPr>
        <p:txBody>
          <a:bodyPr>
            <a:spAutoFit/>
          </a:bodyPr>
          <a:lstStyle/>
          <a:p>
            <a:pPr>
              <a:defRPr/>
            </a:pPr>
            <a:r>
              <a:rPr lang="fr-FR" dirty="0">
                <a:solidFill>
                  <a:prstClr val="black"/>
                </a:solidFill>
                <a:latin typeface="Times" pitchFamily="18" charset="0"/>
                <a:ea typeface="ＭＳ Ｐゴシック" pitchFamily="34" charset="-128"/>
                <a:cs typeface="Arial" pitchFamily="34" charset="0"/>
              </a:rPr>
              <a:t> </a:t>
            </a:r>
          </a:p>
          <a:p>
            <a:pPr>
              <a:defRPr/>
            </a:pPr>
            <a:r>
              <a:rPr lang="fr-FR" dirty="0">
                <a:solidFill>
                  <a:srgbClr val="F79646">
                    <a:lumMod val="75000"/>
                  </a:srgbClr>
                </a:solidFill>
                <a:latin typeface="Times" pitchFamily="18" charset="0"/>
                <a:ea typeface="ＭＳ Ｐゴシック" pitchFamily="34" charset="-128"/>
                <a:cs typeface="Arial" pitchFamily="34" charset="0"/>
              </a:rPr>
              <a:t>Patient 1</a:t>
            </a:r>
            <a:r>
              <a:rPr lang="fr-FR" dirty="0">
                <a:solidFill>
                  <a:prstClr val="black"/>
                </a:solidFill>
                <a:latin typeface="Times" pitchFamily="18" charset="0"/>
                <a:ea typeface="ＭＳ Ｐゴシック" pitchFamily="34" charset="-128"/>
                <a:cs typeface="Arial" pitchFamily="34" charset="0"/>
              </a:rPr>
              <a:t> : </a:t>
            </a:r>
          </a:p>
          <a:p>
            <a:pPr>
              <a:defRPr/>
            </a:pPr>
            <a:endParaRPr lang="fr-FR" dirty="0">
              <a:solidFill>
                <a:prstClr val="black"/>
              </a:solidFill>
              <a:latin typeface="Times" pitchFamily="18" charset="0"/>
              <a:ea typeface="ＭＳ Ｐゴシック" pitchFamily="34" charset="-128"/>
              <a:cs typeface="Arial" pitchFamily="34" charset="0"/>
            </a:endParaRPr>
          </a:p>
          <a:p>
            <a:pPr>
              <a:defRPr/>
            </a:pPr>
            <a:r>
              <a:rPr lang="fr-FR" dirty="0">
                <a:solidFill>
                  <a:srgbClr val="F79646">
                    <a:lumMod val="75000"/>
                  </a:srgbClr>
                </a:solidFill>
                <a:latin typeface="Times" pitchFamily="18" charset="0"/>
                <a:ea typeface="ＭＳ Ｐゴシック" pitchFamily="34" charset="-128"/>
                <a:cs typeface="Arial" pitchFamily="34" charset="0"/>
              </a:rPr>
              <a:t>Patient 2</a:t>
            </a:r>
            <a:r>
              <a:rPr lang="fr-FR" dirty="0">
                <a:solidFill>
                  <a:prstClr val="black"/>
                </a:solidFill>
                <a:latin typeface="Times" pitchFamily="18" charset="0"/>
                <a:ea typeface="ＭＳ Ｐゴシック" pitchFamily="34" charset="-128"/>
                <a:cs typeface="Arial" pitchFamily="34" charset="0"/>
              </a:rPr>
              <a:t> : </a:t>
            </a:r>
          </a:p>
          <a:p>
            <a:pPr>
              <a:defRPr/>
            </a:pPr>
            <a:endParaRPr lang="fr-FR" dirty="0">
              <a:solidFill>
                <a:prstClr val="black"/>
              </a:solidFill>
              <a:latin typeface="Times" pitchFamily="18" charset="0"/>
              <a:ea typeface="ＭＳ Ｐゴシック" pitchFamily="34" charset="-128"/>
              <a:cs typeface="Arial" pitchFamily="34" charset="0"/>
            </a:endParaRPr>
          </a:p>
          <a:p>
            <a:pPr>
              <a:defRPr/>
            </a:pPr>
            <a:r>
              <a:rPr lang="fr-FR" dirty="0">
                <a:solidFill>
                  <a:prstClr val="black"/>
                </a:solidFill>
                <a:latin typeface="Times" pitchFamily="18" charset="0"/>
                <a:ea typeface="ＭＳ Ｐゴシック" pitchFamily="34" charset="-128"/>
                <a:cs typeface="Arial" pitchFamily="34" charset="0"/>
              </a:rPr>
              <a:t>Patient 3 : </a:t>
            </a:r>
          </a:p>
          <a:p>
            <a:pPr>
              <a:defRPr/>
            </a:pPr>
            <a:endParaRPr lang="fr-FR" sz="1000" dirty="0">
              <a:solidFill>
                <a:prstClr val="black"/>
              </a:solidFill>
              <a:latin typeface="Times" pitchFamily="18" charset="0"/>
              <a:ea typeface="ＭＳ Ｐゴシック" pitchFamily="34" charset="-128"/>
              <a:cs typeface="Arial" pitchFamily="34" charset="0"/>
            </a:endParaRPr>
          </a:p>
          <a:p>
            <a:pPr>
              <a:defRPr/>
            </a:pPr>
            <a:r>
              <a:rPr lang="fr-FR" dirty="0">
                <a:solidFill>
                  <a:prstClr val="black"/>
                </a:solidFill>
                <a:latin typeface="Times" pitchFamily="18" charset="0"/>
                <a:ea typeface="ＭＳ Ｐゴシック" pitchFamily="34" charset="-128"/>
                <a:cs typeface="Arial" pitchFamily="34" charset="0"/>
              </a:rPr>
              <a:t>Patient 4 : </a:t>
            </a:r>
          </a:p>
          <a:p>
            <a:pPr>
              <a:defRPr/>
            </a:pPr>
            <a:endParaRPr lang="fr-FR" dirty="0">
              <a:solidFill>
                <a:prstClr val="black"/>
              </a:solidFill>
              <a:latin typeface="Times" pitchFamily="18" charset="0"/>
              <a:ea typeface="ＭＳ Ｐゴシック" pitchFamily="34" charset="-128"/>
              <a:cs typeface="Arial" pitchFamily="34" charset="0"/>
            </a:endParaRPr>
          </a:p>
          <a:p>
            <a:pPr>
              <a:defRPr/>
            </a:pPr>
            <a:endParaRPr lang="fr-FR" sz="800" dirty="0">
              <a:solidFill>
                <a:prstClr val="black"/>
              </a:solidFill>
              <a:latin typeface="Times" pitchFamily="18" charset="0"/>
              <a:ea typeface="ＭＳ Ｐゴシック" pitchFamily="34" charset="-128"/>
              <a:cs typeface="Arial" pitchFamily="34" charset="0"/>
            </a:endParaRPr>
          </a:p>
          <a:p>
            <a:pPr>
              <a:defRPr/>
            </a:pPr>
            <a:r>
              <a:rPr lang="fr-FR" dirty="0">
                <a:solidFill>
                  <a:prstClr val="black"/>
                </a:solidFill>
                <a:latin typeface="Times" pitchFamily="18" charset="0"/>
                <a:ea typeface="ＭＳ Ｐゴシック" pitchFamily="34" charset="-128"/>
                <a:cs typeface="Arial" pitchFamily="34" charset="0"/>
              </a:rPr>
              <a:t>Patient 5 : </a:t>
            </a:r>
          </a:p>
          <a:p>
            <a:pPr>
              <a:defRPr/>
            </a:pPr>
            <a:endParaRPr lang="fr-FR" dirty="0">
              <a:solidFill>
                <a:prstClr val="black"/>
              </a:solidFill>
              <a:latin typeface="Times" pitchFamily="18" charset="0"/>
              <a:ea typeface="ＭＳ Ｐゴシック" pitchFamily="34" charset="-128"/>
              <a:cs typeface="Arial" pitchFamily="34" charset="0"/>
            </a:endParaRPr>
          </a:p>
          <a:p>
            <a:pPr>
              <a:defRPr/>
            </a:pPr>
            <a:endParaRPr lang="fr-FR" sz="600" dirty="0">
              <a:solidFill>
                <a:prstClr val="black"/>
              </a:solidFill>
              <a:latin typeface="Times" pitchFamily="18" charset="0"/>
              <a:ea typeface="ＭＳ Ｐゴシック" pitchFamily="34" charset="-128"/>
              <a:cs typeface="Arial" pitchFamily="34" charset="0"/>
            </a:endParaRPr>
          </a:p>
          <a:p>
            <a:pPr>
              <a:defRPr/>
            </a:pPr>
            <a:r>
              <a:rPr lang="fr-FR" dirty="0">
                <a:solidFill>
                  <a:prstClr val="black"/>
                </a:solidFill>
                <a:latin typeface="Times" pitchFamily="18" charset="0"/>
                <a:ea typeface="ＭＳ Ｐゴシック" pitchFamily="34" charset="-128"/>
                <a:cs typeface="Arial" pitchFamily="34" charset="0"/>
              </a:rPr>
              <a:t>Patient 6 : </a:t>
            </a:r>
          </a:p>
          <a:p>
            <a:pPr>
              <a:defRPr/>
            </a:pPr>
            <a:endParaRPr lang="fr-FR" dirty="0">
              <a:solidFill>
                <a:prstClr val="black"/>
              </a:solidFill>
              <a:latin typeface="Times" pitchFamily="18" charset="0"/>
              <a:ea typeface="ＭＳ Ｐゴシック" pitchFamily="34" charset="-128"/>
              <a:cs typeface="Arial" pitchFamily="34" charset="0"/>
            </a:endParaRPr>
          </a:p>
        </p:txBody>
      </p:sp>
      <p:cxnSp>
        <p:nvCxnSpPr>
          <p:cNvPr id="7" name="Connecteur droit 6"/>
          <p:cNvCxnSpPr/>
          <p:nvPr/>
        </p:nvCxnSpPr>
        <p:spPr>
          <a:xfrm>
            <a:off x="2501900" y="2965450"/>
            <a:ext cx="545465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flipV="1">
            <a:off x="2501900" y="3525838"/>
            <a:ext cx="545465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2501900" y="4090988"/>
            <a:ext cx="545465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2501900" y="4656138"/>
            <a:ext cx="5383213" cy="1111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2501900" y="5789613"/>
            <a:ext cx="545465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2501900" y="5238750"/>
            <a:ext cx="538321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717800" y="2868613"/>
            <a:ext cx="0" cy="19208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4237038" y="5700713"/>
            <a:ext cx="0" cy="19050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2717800" y="5141913"/>
            <a:ext cx="0" cy="19208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2717800" y="4560888"/>
            <a:ext cx="0" cy="19050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3386138" y="3989388"/>
            <a:ext cx="0" cy="19367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2717800" y="3430588"/>
            <a:ext cx="0" cy="193675"/>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46" name="ZoneTexte 18"/>
          <p:cNvSpPr txBox="1">
            <a:spLocks noChangeArrowheads="1"/>
          </p:cNvSpPr>
          <p:nvPr/>
        </p:nvSpPr>
        <p:spPr bwMode="auto">
          <a:xfrm>
            <a:off x="2514600" y="2970213"/>
            <a:ext cx="628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RVS</a:t>
            </a:r>
          </a:p>
        </p:txBody>
      </p:sp>
      <p:sp>
        <p:nvSpPr>
          <p:cNvPr id="22547" name="ZoneTexte 19"/>
          <p:cNvSpPr txBox="1">
            <a:spLocks noChangeArrowheads="1"/>
          </p:cNvSpPr>
          <p:nvPr/>
        </p:nvSpPr>
        <p:spPr bwMode="auto">
          <a:xfrm>
            <a:off x="4056063" y="5816600"/>
            <a:ext cx="658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RVS</a:t>
            </a:r>
          </a:p>
        </p:txBody>
      </p:sp>
      <p:sp>
        <p:nvSpPr>
          <p:cNvPr id="22548" name="ZoneTexte 20"/>
          <p:cNvSpPr txBox="1">
            <a:spLocks noChangeArrowheads="1"/>
          </p:cNvSpPr>
          <p:nvPr/>
        </p:nvSpPr>
        <p:spPr bwMode="auto">
          <a:xfrm>
            <a:off x="2517775" y="5243513"/>
            <a:ext cx="62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RVS</a:t>
            </a:r>
          </a:p>
        </p:txBody>
      </p:sp>
      <p:sp>
        <p:nvSpPr>
          <p:cNvPr id="22549" name="ZoneTexte 21"/>
          <p:cNvSpPr txBox="1">
            <a:spLocks noChangeArrowheads="1"/>
          </p:cNvSpPr>
          <p:nvPr/>
        </p:nvSpPr>
        <p:spPr bwMode="auto">
          <a:xfrm>
            <a:off x="2517775" y="4646613"/>
            <a:ext cx="62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RVS</a:t>
            </a:r>
          </a:p>
        </p:txBody>
      </p:sp>
      <p:sp>
        <p:nvSpPr>
          <p:cNvPr id="22550" name="ZoneTexte 22"/>
          <p:cNvSpPr txBox="1">
            <a:spLocks noChangeArrowheads="1"/>
          </p:cNvSpPr>
          <p:nvPr/>
        </p:nvSpPr>
        <p:spPr bwMode="auto">
          <a:xfrm>
            <a:off x="3200400" y="4102100"/>
            <a:ext cx="7286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RVS</a:t>
            </a:r>
          </a:p>
        </p:txBody>
      </p:sp>
      <p:sp>
        <p:nvSpPr>
          <p:cNvPr id="22551" name="ZoneTexte 23"/>
          <p:cNvSpPr txBox="1">
            <a:spLocks noChangeArrowheads="1"/>
          </p:cNvSpPr>
          <p:nvPr/>
        </p:nvSpPr>
        <p:spPr bwMode="auto">
          <a:xfrm>
            <a:off x="2517775" y="3525838"/>
            <a:ext cx="5540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RVS</a:t>
            </a:r>
          </a:p>
        </p:txBody>
      </p:sp>
      <p:cxnSp>
        <p:nvCxnSpPr>
          <p:cNvPr id="25" name="Connecteur droit 24"/>
          <p:cNvCxnSpPr/>
          <p:nvPr/>
        </p:nvCxnSpPr>
        <p:spPr>
          <a:xfrm>
            <a:off x="3930650" y="2855913"/>
            <a:ext cx="0" cy="19050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53" name="ZoneTexte 25"/>
          <p:cNvSpPr txBox="1">
            <a:spLocks noChangeArrowheads="1"/>
          </p:cNvSpPr>
          <p:nvPr/>
        </p:nvSpPr>
        <p:spPr bwMode="auto">
          <a:xfrm>
            <a:off x="3725863" y="2957513"/>
            <a:ext cx="631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b="1" smtClean="0">
                <a:solidFill>
                  <a:srgbClr val="1F497D"/>
                </a:solidFill>
                <a:latin typeface="Times"/>
                <a:cs typeface="Arial" pitchFamily="34" charset="0"/>
              </a:rPr>
              <a:t>CHC</a:t>
            </a:r>
          </a:p>
        </p:txBody>
      </p:sp>
      <p:cxnSp>
        <p:nvCxnSpPr>
          <p:cNvPr id="27" name="Connecteur droit 26"/>
          <p:cNvCxnSpPr/>
          <p:nvPr/>
        </p:nvCxnSpPr>
        <p:spPr>
          <a:xfrm>
            <a:off x="3938588" y="3424238"/>
            <a:ext cx="0" cy="193675"/>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55" name="ZoneTexte 27"/>
          <p:cNvSpPr txBox="1">
            <a:spLocks noChangeArrowheads="1"/>
          </p:cNvSpPr>
          <p:nvPr/>
        </p:nvSpPr>
        <p:spPr bwMode="auto">
          <a:xfrm>
            <a:off x="3733800" y="3525838"/>
            <a:ext cx="6238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b="1" smtClean="0">
                <a:solidFill>
                  <a:srgbClr val="1F497D"/>
                </a:solidFill>
                <a:latin typeface="Times"/>
                <a:cs typeface="Arial" pitchFamily="34" charset="0"/>
              </a:rPr>
              <a:t>CHC</a:t>
            </a:r>
          </a:p>
        </p:txBody>
      </p:sp>
      <p:cxnSp>
        <p:nvCxnSpPr>
          <p:cNvPr id="29" name="Connecteur droit 28"/>
          <p:cNvCxnSpPr/>
          <p:nvPr/>
        </p:nvCxnSpPr>
        <p:spPr>
          <a:xfrm>
            <a:off x="4578350" y="4006850"/>
            <a:ext cx="0" cy="19050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57" name="ZoneTexte 29"/>
          <p:cNvSpPr txBox="1">
            <a:spLocks noChangeArrowheads="1"/>
          </p:cNvSpPr>
          <p:nvPr/>
        </p:nvSpPr>
        <p:spPr bwMode="auto">
          <a:xfrm>
            <a:off x="4375150" y="4106863"/>
            <a:ext cx="768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DCP</a:t>
            </a:r>
          </a:p>
        </p:txBody>
      </p:sp>
      <p:cxnSp>
        <p:nvCxnSpPr>
          <p:cNvPr id="31" name="Connecteur droit 30"/>
          <p:cNvCxnSpPr/>
          <p:nvPr/>
        </p:nvCxnSpPr>
        <p:spPr>
          <a:xfrm>
            <a:off x="3948113" y="4565650"/>
            <a:ext cx="0" cy="19050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59" name="ZoneTexte 31"/>
          <p:cNvSpPr txBox="1">
            <a:spLocks noChangeArrowheads="1"/>
          </p:cNvSpPr>
          <p:nvPr/>
        </p:nvSpPr>
        <p:spPr bwMode="auto">
          <a:xfrm>
            <a:off x="3744913" y="4667250"/>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DCP</a:t>
            </a:r>
          </a:p>
        </p:txBody>
      </p:sp>
      <p:cxnSp>
        <p:nvCxnSpPr>
          <p:cNvPr id="33" name="Connecteur droit 32"/>
          <p:cNvCxnSpPr/>
          <p:nvPr/>
        </p:nvCxnSpPr>
        <p:spPr>
          <a:xfrm>
            <a:off x="6162675" y="5124450"/>
            <a:ext cx="0" cy="192088"/>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61" name="ZoneTexte 33"/>
          <p:cNvSpPr txBox="1">
            <a:spLocks noChangeArrowheads="1"/>
          </p:cNvSpPr>
          <p:nvPr/>
        </p:nvSpPr>
        <p:spPr bwMode="auto">
          <a:xfrm>
            <a:off x="5959475" y="5226050"/>
            <a:ext cx="684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DCP</a:t>
            </a:r>
          </a:p>
        </p:txBody>
      </p:sp>
      <p:cxnSp>
        <p:nvCxnSpPr>
          <p:cNvPr id="35" name="Connecteur droit 34"/>
          <p:cNvCxnSpPr/>
          <p:nvPr/>
        </p:nvCxnSpPr>
        <p:spPr>
          <a:xfrm>
            <a:off x="5083175" y="2865438"/>
            <a:ext cx="0" cy="193675"/>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63" name="ZoneTexte 35"/>
          <p:cNvSpPr txBox="1">
            <a:spLocks noChangeArrowheads="1"/>
          </p:cNvSpPr>
          <p:nvPr/>
        </p:nvSpPr>
        <p:spPr bwMode="auto">
          <a:xfrm>
            <a:off x="4878388" y="2967038"/>
            <a:ext cx="622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DCP</a:t>
            </a:r>
          </a:p>
        </p:txBody>
      </p:sp>
      <p:cxnSp>
        <p:nvCxnSpPr>
          <p:cNvPr id="37" name="Connecteur droit 36"/>
          <p:cNvCxnSpPr/>
          <p:nvPr/>
        </p:nvCxnSpPr>
        <p:spPr>
          <a:xfrm>
            <a:off x="5072063" y="3421063"/>
            <a:ext cx="0" cy="19050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65" name="ZoneTexte 37"/>
          <p:cNvSpPr txBox="1">
            <a:spLocks noChangeArrowheads="1"/>
          </p:cNvSpPr>
          <p:nvPr/>
        </p:nvSpPr>
        <p:spPr bwMode="auto">
          <a:xfrm>
            <a:off x="4867275" y="3522663"/>
            <a:ext cx="561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DCP</a:t>
            </a:r>
          </a:p>
        </p:txBody>
      </p:sp>
      <p:cxnSp>
        <p:nvCxnSpPr>
          <p:cNvPr id="39" name="Connecteur droit 38"/>
          <p:cNvCxnSpPr/>
          <p:nvPr/>
        </p:nvCxnSpPr>
        <p:spPr>
          <a:xfrm>
            <a:off x="6883400" y="2868613"/>
            <a:ext cx="0" cy="192087"/>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67" name="ZoneTexte 39"/>
          <p:cNvSpPr txBox="1">
            <a:spLocks noChangeArrowheads="1"/>
          </p:cNvSpPr>
          <p:nvPr/>
        </p:nvSpPr>
        <p:spPr bwMode="auto">
          <a:xfrm>
            <a:off x="6132513" y="2970213"/>
            <a:ext cx="2368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Décès  cause hépatique</a:t>
            </a:r>
          </a:p>
        </p:txBody>
      </p:sp>
      <p:cxnSp>
        <p:nvCxnSpPr>
          <p:cNvPr id="41" name="Connecteur droit 40"/>
          <p:cNvCxnSpPr/>
          <p:nvPr/>
        </p:nvCxnSpPr>
        <p:spPr>
          <a:xfrm>
            <a:off x="6883400" y="3424238"/>
            <a:ext cx="0" cy="193675"/>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69" name="ZoneTexte 41"/>
          <p:cNvSpPr txBox="1">
            <a:spLocks noChangeArrowheads="1"/>
          </p:cNvSpPr>
          <p:nvPr/>
        </p:nvSpPr>
        <p:spPr bwMode="auto">
          <a:xfrm>
            <a:off x="6132513" y="3525838"/>
            <a:ext cx="2297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Décès  cause hépatique</a:t>
            </a:r>
          </a:p>
        </p:txBody>
      </p:sp>
      <p:cxnSp>
        <p:nvCxnSpPr>
          <p:cNvPr id="43" name="Connecteur droit 42"/>
          <p:cNvCxnSpPr/>
          <p:nvPr/>
        </p:nvCxnSpPr>
        <p:spPr>
          <a:xfrm>
            <a:off x="5137150" y="5688013"/>
            <a:ext cx="0" cy="192087"/>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2571" name="ZoneTexte 43"/>
          <p:cNvSpPr txBox="1">
            <a:spLocks noChangeArrowheads="1"/>
          </p:cNvSpPr>
          <p:nvPr/>
        </p:nvSpPr>
        <p:spPr bwMode="auto">
          <a:xfrm>
            <a:off x="4932363" y="5789613"/>
            <a:ext cx="6397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fr-FR" altLang="fr-FR" sz="1400" smtClean="0">
                <a:solidFill>
                  <a:prstClr val="black"/>
                </a:solidFill>
                <a:latin typeface="Times"/>
                <a:cs typeface="Arial" pitchFamily="34" charset="0"/>
              </a:rPr>
              <a:t>DCP</a:t>
            </a:r>
          </a:p>
        </p:txBody>
      </p:sp>
      <p:sp>
        <p:nvSpPr>
          <p:cNvPr id="22572" name="Content Placeholder 6"/>
          <p:cNvSpPr txBox="1">
            <a:spLocks/>
          </p:cNvSpPr>
          <p:nvPr/>
        </p:nvSpPr>
        <p:spPr bwMode="auto">
          <a:xfrm>
            <a:off x="304800" y="6461125"/>
            <a:ext cx="748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20000"/>
              </a:spcBef>
              <a:spcAft>
                <a:spcPct val="0"/>
              </a:spcAft>
              <a:buFont typeface="Arial" pitchFamily="34" charset="0"/>
              <a:buNone/>
            </a:pPr>
            <a:r>
              <a:rPr lang="en-US" sz="1400" b="1" smtClean="0">
                <a:solidFill>
                  <a:srgbClr val="1F497D"/>
                </a:solidFill>
                <a:latin typeface="Arial" pitchFamily="34" charset="0"/>
                <a:cs typeface="Arial" pitchFamily="34" charset="0"/>
              </a:rPr>
              <a:t>Salmon  D. JNI 2015  </a:t>
            </a:r>
            <a:endParaRPr lang="en-US" sz="1400" b="1"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2292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133350" y="638175"/>
            <a:ext cx="9144000" cy="719138"/>
          </a:xfrm>
        </p:spPr>
        <p:txBody>
          <a:bodyPr rtlCol="0">
            <a:normAutofit fontScale="90000"/>
          </a:bodyPr>
          <a:lstStyle/>
          <a:p>
            <a:pPr fontAlgn="auto">
              <a:spcAft>
                <a:spcPts val="0"/>
              </a:spcAft>
              <a:defRPr/>
            </a:pPr>
            <a:r>
              <a:rPr lang="fr-FR" altLang="fr-FR" b="1" dirty="0" smtClean="0">
                <a:solidFill>
                  <a:srgbClr val="C00000"/>
                </a:solidFill>
              </a:rPr>
              <a:t>Incidence d’évènements hépatiques chez les patients </a:t>
            </a:r>
            <a:r>
              <a:rPr lang="fr-FR" altLang="fr-FR" b="1" dirty="0" err="1" smtClean="0">
                <a:solidFill>
                  <a:srgbClr val="C00000"/>
                </a:solidFill>
              </a:rPr>
              <a:t>coinfectés</a:t>
            </a:r>
            <a:r>
              <a:rPr lang="fr-FR" altLang="fr-FR" b="1" dirty="0" smtClean="0">
                <a:solidFill>
                  <a:srgbClr val="C00000"/>
                </a:solidFill>
              </a:rPr>
              <a:t> VIH VHC</a:t>
            </a:r>
            <a:br>
              <a:rPr lang="fr-FR" altLang="fr-FR" b="1" dirty="0" smtClean="0">
                <a:solidFill>
                  <a:srgbClr val="C00000"/>
                </a:solidFill>
              </a:rPr>
            </a:br>
            <a:endParaRPr lang="fr-FR" altLang="fr-FR" dirty="0" smtClean="0">
              <a:solidFill>
                <a:srgbClr val="C00000"/>
              </a:solidFill>
            </a:endParaRPr>
          </a:p>
        </p:txBody>
      </p:sp>
      <p:graphicFrame>
        <p:nvGraphicFramePr>
          <p:cNvPr id="5" name="Espace réservé du contenu 4"/>
          <p:cNvGraphicFramePr>
            <a:graphicFrameLocks noGrp="1"/>
          </p:cNvGraphicFramePr>
          <p:nvPr>
            <p:ph idx="1"/>
          </p:nvPr>
        </p:nvGraphicFramePr>
        <p:xfrm>
          <a:off x="533400" y="2217738"/>
          <a:ext cx="8215313" cy="3414712"/>
        </p:xfrm>
        <a:graphic>
          <a:graphicData uri="http://schemas.openxmlformats.org/drawingml/2006/table">
            <a:tbl>
              <a:tblPr firstRow="1" bandRow="1">
                <a:tableStyleId>{5C22544A-7EE6-4342-B048-85BDC9FD1C3A}</a:tableStyleId>
              </a:tblPr>
              <a:tblGrid>
                <a:gridCol w="2590879"/>
                <a:gridCol w="2744027"/>
                <a:gridCol w="2880407"/>
              </a:tblGrid>
              <a:tr h="853670">
                <a:tc>
                  <a:txBody>
                    <a:bodyPr/>
                    <a:lstStyle/>
                    <a:p>
                      <a:endParaRPr lang="fr-FR" sz="2400" dirty="0"/>
                    </a:p>
                  </a:txBody>
                  <a:tcPr marL="91443" marR="91443" marT="61011" marB="61011"/>
                </a:tc>
                <a:tc>
                  <a:txBody>
                    <a:bodyPr/>
                    <a:lstStyle/>
                    <a:p>
                      <a:r>
                        <a:rPr lang="fr-FR" sz="2400" dirty="0" smtClean="0">
                          <a:solidFill>
                            <a:schemeClr val="bg1"/>
                          </a:solidFill>
                        </a:rPr>
                        <a:t>Nombre de patients-années</a:t>
                      </a:r>
                      <a:endParaRPr lang="fr-FR" sz="2400" dirty="0">
                        <a:solidFill>
                          <a:schemeClr val="bg1"/>
                        </a:solidFill>
                      </a:endParaRPr>
                    </a:p>
                  </a:txBody>
                  <a:tcPr marL="91443" marR="91443" marT="61011" marB="61011"/>
                </a:tc>
                <a:tc>
                  <a:txBody>
                    <a:bodyPr/>
                    <a:lstStyle/>
                    <a:p>
                      <a:r>
                        <a:rPr lang="fr-FR" sz="2400" dirty="0" smtClean="0">
                          <a:solidFill>
                            <a:schemeClr val="bg1"/>
                          </a:solidFill>
                        </a:rPr>
                        <a:t>Taux d’incidence /1000 PA (IC)</a:t>
                      </a:r>
                      <a:endParaRPr lang="fr-FR" sz="2400" dirty="0">
                        <a:solidFill>
                          <a:schemeClr val="bg1"/>
                        </a:solidFill>
                      </a:endParaRPr>
                    </a:p>
                  </a:txBody>
                  <a:tcPr marL="91443" marR="91443" marT="61011" marB="61011"/>
                </a:tc>
              </a:tr>
              <a:tr h="853686">
                <a:tc>
                  <a:txBody>
                    <a:bodyPr/>
                    <a:lstStyle/>
                    <a:p>
                      <a:r>
                        <a:rPr lang="fr-FR" sz="2400" dirty="0" smtClean="0"/>
                        <a:t>Population globale (n=324)</a:t>
                      </a:r>
                      <a:endParaRPr lang="fr-FR" sz="2400" dirty="0"/>
                    </a:p>
                  </a:txBody>
                  <a:tcPr marL="91443" marR="91443" marT="61011" marB="61011"/>
                </a:tc>
                <a:tc>
                  <a:txBody>
                    <a:bodyPr/>
                    <a:lstStyle/>
                    <a:p>
                      <a:r>
                        <a:rPr lang="fr-FR" sz="2400" dirty="0" smtClean="0"/>
                        <a:t>1437,37</a:t>
                      </a:r>
                      <a:endParaRPr lang="fr-FR" sz="2400" dirty="0"/>
                    </a:p>
                  </a:txBody>
                  <a:tcPr marL="91443" marR="91443" marT="61011" marB="61011"/>
                </a:tc>
                <a:tc>
                  <a:txBody>
                    <a:bodyPr/>
                    <a:lstStyle/>
                    <a:p>
                      <a:r>
                        <a:rPr lang="fr-FR" sz="2400" dirty="0" smtClean="0"/>
                        <a:t>4,17 (0,83-7,51)</a:t>
                      </a:r>
                    </a:p>
                    <a:p>
                      <a:endParaRPr lang="fr-FR" sz="2400" dirty="0"/>
                    </a:p>
                  </a:txBody>
                  <a:tcPr marL="91443" marR="91443" marT="61011" marB="61011"/>
                </a:tc>
              </a:tr>
              <a:tr h="853686">
                <a:tc>
                  <a:txBody>
                    <a:bodyPr/>
                    <a:lstStyle/>
                    <a:p>
                      <a:r>
                        <a:rPr lang="fr-FR" sz="2400" dirty="0" smtClean="0"/>
                        <a:t>Patients F3/F4 (n=75)</a:t>
                      </a:r>
                      <a:endParaRPr lang="fr-FR" sz="2400" dirty="0"/>
                    </a:p>
                  </a:txBody>
                  <a:tcPr marL="91443" marR="91443" marT="61011" marB="61011"/>
                </a:tc>
                <a:tc>
                  <a:txBody>
                    <a:bodyPr/>
                    <a:lstStyle/>
                    <a:p>
                      <a:r>
                        <a:rPr lang="fr-FR" sz="2400" dirty="0" smtClean="0"/>
                        <a:t>263,55</a:t>
                      </a:r>
                      <a:endParaRPr lang="fr-FR" sz="2400" dirty="0"/>
                    </a:p>
                  </a:txBody>
                  <a:tcPr marL="91443" marR="91443" marT="61011" marB="61011"/>
                </a:tc>
                <a:tc>
                  <a:txBody>
                    <a:bodyPr/>
                    <a:lstStyle/>
                    <a:p>
                      <a:r>
                        <a:rPr lang="fr-FR" sz="2400" dirty="0" smtClean="0"/>
                        <a:t>11,38 (0,50-22,26)</a:t>
                      </a:r>
                    </a:p>
                    <a:p>
                      <a:endParaRPr lang="fr-FR" sz="2400" dirty="0"/>
                    </a:p>
                  </a:txBody>
                  <a:tcPr marL="91443" marR="91443" marT="61011" marB="61011"/>
                </a:tc>
              </a:tr>
              <a:tr h="853670">
                <a:tc>
                  <a:txBody>
                    <a:bodyPr/>
                    <a:lstStyle/>
                    <a:p>
                      <a:r>
                        <a:rPr lang="fr-FR" sz="2400" dirty="0" smtClean="0"/>
                        <a:t>Patients F0/F1/F2 (n=222)</a:t>
                      </a:r>
                      <a:endParaRPr lang="fr-FR" sz="2400" dirty="0"/>
                    </a:p>
                  </a:txBody>
                  <a:tcPr marL="91443" marR="91443" marT="61011" marB="61011"/>
                </a:tc>
                <a:tc>
                  <a:txBody>
                    <a:bodyPr/>
                    <a:lstStyle/>
                    <a:p>
                      <a:r>
                        <a:rPr lang="fr-FR" sz="2400" dirty="0" smtClean="0"/>
                        <a:t>991,06</a:t>
                      </a:r>
                      <a:endParaRPr lang="fr-FR" sz="2400" dirty="0"/>
                    </a:p>
                  </a:txBody>
                  <a:tcPr marL="91443" marR="91443" marT="61011" marB="61011"/>
                </a:tc>
                <a:tc>
                  <a:txBody>
                    <a:bodyPr/>
                    <a:lstStyle/>
                    <a:p>
                      <a:r>
                        <a:rPr lang="fr-FR" sz="2400" dirty="0" smtClean="0"/>
                        <a:t>2,02 (0,78-3,26)</a:t>
                      </a:r>
                      <a:endParaRPr lang="fr-FR" sz="2400" dirty="0"/>
                    </a:p>
                  </a:txBody>
                  <a:tcPr marL="91443" marR="91443" marT="61011" marB="61011"/>
                </a:tc>
              </a:tr>
            </a:tbl>
          </a:graphicData>
        </a:graphic>
      </p:graphicFrame>
      <p:sp>
        <p:nvSpPr>
          <p:cNvPr id="12313" name="Espace réservé du numéro de diapositive 3"/>
          <p:cNvSpPr>
            <a:spLocks noGrp="1"/>
          </p:cNvSpPr>
          <p:nvPr>
            <p:ph type="sldNum" sz="quarter" idx="12"/>
          </p:nvPr>
        </p:nvSpPr>
        <p:spPr>
          <a:xfrm>
            <a:off x="457200" y="6356350"/>
            <a:ext cx="2133600" cy="365125"/>
          </a:xfrm>
          <a:ln>
            <a:miter lim="800000"/>
            <a:headEnd/>
            <a:tailEnd/>
          </a:ln>
        </p:spPr>
        <p:txBody>
          <a:bodyPr/>
          <a:lstStyle/>
          <a:p>
            <a:pPr algn="l">
              <a:defRPr/>
            </a:pPr>
            <a:fld id="{C45811EC-EA34-4A82-8F69-C933490F1166}" type="slidenum">
              <a:rPr lang="fr-FR" altLang="fr-FR">
                <a:solidFill>
                  <a:prstClr val="black">
                    <a:tint val="75000"/>
                  </a:prstClr>
                </a:solidFill>
                <a:ea typeface="MS PGothic" pitchFamily="34" charset="-128"/>
              </a:rPr>
              <a:pPr algn="l">
                <a:defRPr/>
              </a:pPr>
              <a:t>18</a:t>
            </a:fld>
            <a:endParaRPr lang="fr-FR" altLang="fr-FR">
              <a:solidFill>
                <a:prstClr val="black">
                  <a:tint val="75000"/>
                </a:prstClr>
              </a:solidFill>
              <a:ea typeface="MS PGothic" pitchFamily="34" charset="-128"/>
            </a:endParaRPr>
          </a:p>
        </p:txBody>
      </p:sp>
      <p:sp>
        <p:nvSpPr>
          <p:cNvPr id="23578" name="Content Placeholder 6"/>
          <p:cNvSpPr txBox="1">
            <a:spLocks/>
          </p:cNvSpPr>
          <p:nvPr/>
        </p:nvSpPr>
        <p:spPr bwMode="auto">
          <a:xfrm>
            <a:off x="304800" y="6461125"/>
            <a:ext cx="748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20000"/>
              </a:spcBef>
              <a:spcAft>
                <a:spcPct val="0"/>
              </a:spcAft>
              <a:buFont typeface="Arial" pitchFamily="34" charset="0"/>
              <a:buNone/>
            </a:pPr>
            <a:r>
              <a:rPr lang="en-US" sz="1400" b="1" smtClean="0">
                <a:solidFill>
                  <a:srgbClr val="1F497D"/>
                </a:solidFill>
                <a:latin typeface="Arial" pitchFamily="34" charset="0"/>
                <a:cs typeface="Arial" pitchFamily="34" charset="0"/>
              </a:rPr>
              <a:t>Salmon  D. JNI 2015  </a:t>
            </a:r>
            <a:endParaRPr lang="en-US" sz="1400" b="1"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960095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4"/>
          <p:cNvSpPr>
            <a:spLocks noGrp="1"/>
          </p:cNvSpPr>
          <p:nvPr>
            <p:ph type="title" idx="4294967295"/>
          </p:nvPr>
        </p:nvSpPr>
        <p:spPr>
          <a:xfrm>
            <a:off x="285750" y="274638"/>
            <a:ext cx="8643938" cy="1143000"/>
          </a:xfrm>
        </p:spPr>
        <p:txBody>
          <a:bodyPr>
            <a:normAutofit fontScale="90000"/>
          </a:bodyPr>
          <a:lstStyle/>
          <a:p>
            <a:r>
              <a:rPr lang="fr-FR" sz="3600" b="1" smtClean="0">
                <a:solidFill>
                  <a:srgbClr val="C00000"/>
                </a:solidFill>
              </a:rPr>
              <a:t>Rechute tardive ou ré-infection VHC : </a:t>
            </a:r>
            <a:br>
              <a:rPr lang="fr-FR" sz="3600" b="1" smtClean="0">
                <a:solidFill>
                  <a:srgbClr val="C00000"/>
                </a:solidFill>
              </a:rPr>
            </a:br>
            <a:r>
              <a:rPr lang="fr-FR" sz="3600" b="1" smtClean="0">
                <a:solidFill>
                  <a:srgbClr val="C00000"/>
                </a:solidFill>
              </a:rPr>
              <a:t>méta-analyse </a:t>
            </a:r>
          </a:p>
        </p:txBody>
      </p:sp>
      <p:sp>
        <p:nvSpPr>
          <p:cNvPr id="24579" name="Espace réservé du contenu 5"/>
          <p:cNvSpPr>
            <a:spLocks noGrp="1"/>
          </p:cNvSpPr>
          <p:nvPr>
            <p:ph idx="4294967295"/>
          </p:nvPr>
        </p:nvSpPr>
        <p:spPr>
          <a:xfrm>
            <a:off x="457200" y="1341438"/>
            <a:ext cx="8507413" cy="730250"/>
          </a:xfrm>
        </p:spPr>
        <p:txBody>
          <a:bodyPr/>
          <a:lstStyle/>
          <a:p>
            <a:pPr>
              <a:buFont typeface="Arial" pitchFamily="34" charset="0"/>
              <a:buNone/>
            </a:pPr>
            <a:r>
              <a:rPr lang="fr-FR" sz="1800" smtClean="0"/>
              <a:t>	Base de données MEDLINE et EMBASE : 11 071 patients (66 études) avec RVS24 et suivi &gt; 6 mois (la grande majorité traités par PEG-IFN + RBV)</a:t>
            </a:r>
          </a:p>
        </p:txBody>
      </p:sp>
      <p:sp>
        <p:nvSpPr>
          <p:cNvPr id="5123" name="Text Box 3"/>
          <p:cNvSpPr txBox="1">
            <a:spLocks noChangeArrowheads="1"/>
          </p:cNvSpPr>
          <p:nvPr/>
        </p:nvSpPr>
        <p:spPr bwMode="auto">
          <a:xfrm>
            <a:off x="6335713" y="6583363"/>
            <a:ext cx="2808287" cy="369887"/>
          </a:xfrm>
          <a:prstGeom prst="rect">
            <a:avLst/>
          </a:prstGeom>
          <a:noFill/>
          <a:ln w="9525">
            <a:noFill/>
            <a:miter lim="800000"/>
            <a:headEnd/>
            <a:tailEnd/>
          </a:ln>
        </p:spPr>
        <p:txBody>
          <a:bodyPr>
            <a:spAutoFit/>
          </a:bodyPr>
          <a:lstStyle/>
          <a:p>
            <a:pPr algn="r" eaLnBrk="0" hangingPunct="0">
              <a:defRPr/>
            </a:pPr>
            <a:r>
              <a:rPr lang="fr-FR" b="1" i="1" dirty="0">
                <a:solidFill>
                  <a:srgbClr val="1F497D">
                    <a:lumMod val="50000"/>
                  </a:srgbClr>
                </a:solidFill>
                <a:cs typeface="Arial" pitchFamily="34" charset="0"/>
              </a:rPr>
              <a:t>Hill A, CROI 2015, Abs. 654</a:t>
            </a:r>
          </a:p>
        </p:txBody>
      </p:sp>
      <p:grpSp>
        <p:nvGrpSpPr>
          <p:cNvPr id="2" name="Groupe 34"/>
          <p:cNvGrpSpPr>
            <a:grpSpLocks/>
          </p:cNvGrpSpPr>
          <p:nvPr/>
        </p:nvGrpSpPr>
        <p:grpSpPr bwMode="auto">
          <a:xfrm>
            <a:off x="612775" y="2428898"/>
            <a:ext cx="7780338" cy="4286250"/>
            <a:chOff x="930275" y="2320925"/>
            <a:chExt cx="7780338" cy="4286250"/>
          </a:xfrm>
          <a:solidFill>
            <a:schemeClr val="tx2">
              <a:lumMod val="75000"/>
            </a:schemeClr>
          </a:solidFill>
        </p:grpSpPr>
        <p:grpSp>
          <p:nvGrpSpPr>
            <p:cNvPr id="3" name="Groupe 30"/>
            <p:cNvGrpSpPr>
              <a:grpSpLocks/>
            </p:cNvGrpSpPr>
            <p:nvPr/>
          </p:nvGrpSpPr>
          <p:grpSpPr bwMode="auto">
            <a:xfrm>
              <a:off x="1214438" y="2989263"/>
              <a:ext cx="7421562" cy="3479800"/>
              <a:chOff x="2908301" y="2301876"/>
              <a:chExt cx="4349750" cy="3479800"/>
            </a:xfrm>
            <a:grpFill/>
          </p:grpSpPr>
          <p:sp>
            <p:nvSpPr>
              <p:cNvPr id="5140" name="Freeform 9"/>
              <p:cNvSpPr>
                <a:spLocks/>
              </p:cNvSpPr>
              <p:nvPr/>
            </p:nvSpPr>
            <p:spPr bwMode="auto">
              <a:xfrm>
                <a:off x="2989263" y="2301876"/>
                <a:ext cx="4268788" cy="3479800"/>
              </a:xfrm>
              <a:custGeom>
                <a:avLst/>
                <a:gdLst>
                  <a:gd name="T0" fmla="*/ 0 w 2689"/>
                  <a:gd name="T1" fmla="*/ 0 h 2192"/>
                  <a:gd name="T2" fmla="*/ 0 w 2689"/>
                  <a:gd name="T3" fmla="*/ 2147483647 h 2192"/>
                  <a:gd name="T4" fmla="*/ 2147483647 w 2689"/>
                  <a:gd name="T5" fmla="*/ 2147483647 h 2192"/>
                  <a:gd name="T6" fmla="*/ 0 60000 65536"/>
                  <a:gd name="T7" fmla="*/ 0 60000 65536"/>
                  <a:gd name="T8" fmla="*/ 0 60000 65536"/>
                  <a:gd name="T9" fmla="*/ 0 w 2689"/>
                  <a:gd name="T10" fmla="*/ 0 h 2192"/>
                  <a:gd name="T11" fmla="*/ 2689 w 2689"/>
                  <a:gd name="T12" fmla="*/ 2192 h 2192"/>
                </a:gdLst>
                <a:ahLst/>
                <a:cxnLst>
                  <a:cxn ang="T6">
                    <a:pos x="T0" y="T1"/>
                  </a:cxn>
                  <a:cxn ang="T7">
                    <a:pos x="T2" y="T3"/>
                  </a:cxn>
                  <a:cxn ang="T8">
                    <a:pos x="T4" y="T5"/>
                  </a:cxn>
                </a:cxnLst>
                <a:rect l="T9" t="T10" r="T11" b="T12"/>
                <a:pathLst>
                  <a:path w="2689" h="2192">
                    <a:moveTo>
                      <a:pt x="0" y="0"/>
                    </a:moveTo>
                    <a:lnTo>
                      <a:pt x="0" y="2192"/>
                    </a:lnTo>
                    <a:lnTo>
                      <a:pt x="2689" y="2192"/>
                    </a:lnTo>
                  </a:path>
                </a:pathLst>
              </a:custGeom>
              <a:grpFill/>
              <a:ln w="6350">
                <a:solidFill>
                  <a:srgbClr val="FFFFFF"/>
                </a:solidFill>
                <a:prstDash val="solid"/>
                <a:round/>
                <a:headEnd/>
                <a:tailEnd/>
              </a:ln>
            </p:spPr>
            <p:txBody>
              <a:bodyPr/>
              <a:lstStyle/>
              <a:p>
                <a:pPr>
                  <a:defRPr/>
                </a:pPr>
                <a:endParaRPr lang="fr-FR">
                  <a:solidFill>
                    <a:prstClr val="black"/>
                  </a:solidFill>
                  <a:cs typeface="Arial" pitchFamily="34" charset="0"/>
                </a:endParaRPr>
              </a:p>
            </p:txBody>
          </p:sp>
          <p:sp>
            <p:nvSpPr>
              <p:cNvPr id="5141" name="Line 10"/>
              <p:cNvSpPr>
                <a:spLocks noChangeShapeType="1"/>
              </p:cNvSpPr>
              <p:nvPr/>
            </p:nvSpPr>
            <p:spPr bwMode="auto">
              <a:xfrm>
                <a:off x="2908301" y="2905126"/>
                <a:ext cx="80963" cy="0"/>
              </a:xfrm>
              <a:prstGeom prst="line">
                <a:avLst/>
              </a:prstGeom>
              <a:grpFill/>
              <a:ln w="6350">
                <a:solidFill>
                  <a:srgbClr val="FFFFFF"/>
                </a:solidFill>
                <a:round/>
                <a:headEnd/>
                <a:tailEnd/>
              </a:ln>
            </p:spPr>
            <p:txBody>
              <a:bodyPr/>
              <a:lstStyle/>
              <a:p>
                <a:pPr>
                  <a:defRPr/>
                </a:pPr>
                <a:endParaRPr lang="fr-FR">
                  <a:solidFill>
                    <a:prstClr val="black"/>
                  </a:solidFill>
                  <a:cs typeface="Arial" pitchFamily="34" charset="0"/>
                </a:endParaRPr>
              </a:p>
            </p:txBody>
          </p:sp>
          <p:sp>
            <p:nvSpPr>
              <p:cNvPr id="5142" name="Line 11"/>
              <p:cNvSpPr>
                <a:spLocks noChangeShapeType="1"/>
              </p:cNvSpPr>
              <p:nvPr/>
            </p:nvSpPr>
            <p:spPr bwMode="auto">
              <a:xfrm>
                <a:off x="2908301" y="3479801"/>
                <a:ext cx="80963" cy="0"/>
              </a:xfrm>
              <a:prstGeom prst="line">
                <a:avLst/>
              </a:prstGeom>
              <a:grpFill/>
              <a:ln w="6350">
                <a:solidFill>
                  <a:srgbClr val="FFFFFF"/>
                </a:solidFill>
                <a:round/>
                <a:headEnd/>
                <a:tailEnd/>
              </a:ln>
            </p:spPr>
            <p:txBody>
              <a:bodyPr/>
              <a:lstStyle/>
              <a:p>
                <a:pPr>
                  <a:defRPr/>
                </a:pPr>
                <a:endParaRPr lang="fr-FR">
                  <a:solidFill>
                    <a:prstClr val="black"/>
                  </a:solidFill>
                  <a:cs typeface="Arial" pitchFamily="34" charset="0"/>
                </a:endParaRPr>
              </a:p>
            </p:txBody>
          </p:sp>
          <p:sp>
            <p:nvSpPr>
              <p:cNvPr id="5143" name="Line 12"/>
              <p:cNvSpPr>
                <a:spLocks noChangeShapeType="1"/>
              </p:cNvSpPr>
              <p:nvPr/>
            </p:nvSpPr>
            <p:spPr bwMode="auto">
              <a:xfrm>
                <a:off x="2908301" y="4056063"/>
                <a:ext cx="80963" cy="0"/>
              </a:xfrm>
              <a:prstGeom prst="line">
                <a:avLst/>
              </a:prstGeom>
              <a:grpFill/>
              <a:ln w="6350">
                <a:solidFill>
                  <a:srgbClr val="FFFFFF"/>
                </a:solidFill>
                <a:round/>
                <a:headEnd/>
                <a:tailEnd/>
              </a:ln>
            </p:spPr>
            <p:txBody>
              <a:bodyPr/>
              <a:lstStyle/>
              <a:p>
                <a:pPr>
                  <a:defRPr/>
                </a:pPr>
                <a:endParaRPr lang="fr-FR">
                  <a:solidFill>
                    <a:prstClr val="black"/>
                  </a:solidFill>
                  <a:cs typeface="Arial" pitchFamily="34" charset="0"/>
                </a:endParaRPr>
              </a:p>
            </p:txBody>
          </p:sp>
          <p:sp>
            <p:nvSpPr>
              <p:cNvPr id="5144" name="Line 13"/>
              <p:cNvSpPr>
                <a:spLocks noChangeShapeType="1"/>
              </p:cNvSpPr>
              <p:nvPr/>
            </p:nvSpPr>
            <p:spPr bwMode="auto">
              <a:xfrm>
                <a:off x="2908301" y="4630738"/>
                <a:ext cx="80963" cy="0"/>
              </a:xfrm>
              <a:prstGeom prst="line">
                <a:avLst/>
              </a:prstGeom>
              <a:grpFill/>
              <a:ln w="6350">
                <a:solidFill>
                  <a:srgbClr val="FFFFFF"/>
                </a:solidFill>
                <a:round/>
                <a:headEnd/>
                <a:tailEnd/>
              </a:ln>
            </p:spPr>
            <p:txBody>
              <a:bodyPr/>
              <a:lstStyle/>
              <a:p>
                <a:pPr>
                  <a:defRPr/>
                </a:pPr>
                <a:endParaRPr lang="fr-FR">
                  <a:solidFill>
                    <a:prstClr val="black"/>
                  </a:solidFill>
                  <a:cs typeface="Arial" pitchFamily="34" charset="0"/>
                </a:endParaRPr>
              </a:p>
            </p:txBody>
          </p:sp>
          <p:sp>
            <p:nvSpPr>
              <p:cNvPr id="5145" name="Line 14"/>
              <p:cNvSpPr>
                <a:spLocks noChangeShapeType="1"/>
              </p:cNvSpPr>
              <p:nvPr/>
            </p:nvSpPr>
            <p:spPr bwMode="auto">
              <a:xfrm>
                <a:off x="2908301" y="5205413"/>
                <a:ext cx="80963" cy="0"/>
              </a:xfrm>
              <a:prstGeom prst="line">
                <a:avLst/>
              </a:prstGeom>
              <a:grpFill/>
              <a:ln w="6350">
                <a:solidFill>
                  <a:srgbClr val="FFFFFF"/>
                </a:solidFill>
                <a:round/>
                <a:headEnd/>
                <a:tailEnd/>
              </a:ln>
            </p:spPr>
            <p:txBody>
              <a:bodyPr/>
              <a:lstStyle/>
              <a:p>
                <a:pPr>
                  <a:defRPr/>
                </a:pPr>
                <a:endParaRPr lang="fr-FR">
                  <a:solidFill>
                    <a:prstClr val="black"/>
                  </a:solidFill>
                  <a:cs typeface="Arial" pitchFamily="34" charset="0"/>
                </a:endParaRPr>
              </a:p>
            </p:txBody>
          </p:sp>
          <p:sp>
            <p:nvSpPr>
              <p:cNvPr id="5146" name="Line 15"/>
              <p:cNvSpPr>
                <a:spLocks noChangeShapeType="1"/>
              </p:cNvSpPr>
              <p:nvPr/>
            </p:nvSpPr>
            <p:spPr bwMode="auto">
              <a:xfrm>
                <a:off x="2908301" y="5781676"/>
                <a:ext cx="80963" cy="0"/>
              </a:xfrm>
              <a:prstGeom prst="line">
                <a:avLst/>
              </a:prstGeom>
              <a:grpFill/>
              <a:ln w="6350">
                <a:solidFill>
                  <a:srgbClr val="FFFFFF"/>
                </a:solidFill>
                <a:round/>
                <a:headEnd/>
                <a:tailEnd/>
              </a:ln>
            </p:spPr>
            <p:txBody>
              <a:bodyPr/>
              <a:lstStyle/>
              <a:p>
                <a:pPr>
                  <a:defRPr/>
                </a:pPr>
                <a:endParaRPr lang="fr-FR">
                  <a:solidFill>
                    <a:prstClr val="black"/>
                  </a:solidFill>
                  <a:cs typeface="Arial" pitchFamily="34" charset="0"/>
                </a:endParaRPr>
              </a:p>
            </p:txBody>
          </p:sp>
          <p:sp>
            <p:nvSpPr>
              <p:cNvPr id="5147" name="Line 16"/>
              <p:cNvSpPr>
                <a:spLocks noChangeShapeType="1"/>
              </p:cNvSpPr>
              <p:nvPr/>
            </p:nvSpPr>
            <p:spPr bwMode="auto">
              <a:xfrm>
                <a:off x="2908301" y="2327276"/>
                <a:ext cx="80963" cy="0"/>
              </a:xfrm>
              <a:prstGeom prst="line">
                <a:avLst/>
              </a:prstGeom>
              <a:grpFill/>
              <a:ln w="6350">
                <a:solidFill>
                  <a:srgbClr val="FFFFFF"/>
                </a:solidFill>
                <a:round/>
                <a:headEnd/>
                <a:tailEnd/>
              </a:ln>
            </p:spPr>
            <p:txBody>
              <a:bodyPr/>
              <a:lstStyle/>
              <a:p>
                <a:pPr>
                  <a:defRPr/>
                </a:pPr>
                <a:endParaRPr lang="fr-FR">
                  <a:solidFill>
                    <a:prstClr val="black"/>
                  </a:solidFill>
                  <a:cs typeface="Arial" pitchFamily="34" charset="0"/>
                </a:endParaRPr>
              </a:p>
            </p:txBody>
          </p:sp>
          <p:sp>
            <p:nvSpPr>
              <p:cNvPr id="5148" name="Rectangle 17"/>
              <p:cNvSpPr>
                <a:spLocks noChangeArrowheads="1"/>
              </p:cNvSpPr>
              <p:nvPr/>
            </p:nvSpPr>
            <p:spPr bwMode="auto">
              <a:xfrm>
                <a:off x="4826001" y="4256088"/>
                <a:ext cx="549275" cy="1525588"/>
              </a:xfrm>
              <a:prstGeom prst="rect">
                <a:avLst/>
              </a:prstGeom>
              <a:solidFill>
                <a:srgbClr val="008000"/>
              </a:solidFill>
              <a:ln w="0">
                <a:solidFill>
                  <a:srgbClr val="00CC66"/>
                </a:solidFill>
                <a:miter lim="800000"/>
                <a:headEnd/>
                <a:tailEnd/>
              </a:ln>
            </p:spPr>
            <p:txBody>
              <a:bodyPr/>
              <a:lstStyle/>
              <a:p>
                <a:pPr>
                  <a:defRPr/>
                </a:pPr>
                <a:endParaRPr lang="fr-FR" dirty="0">
                  <a:solidFill>
                    <a:srgbClr val="008000"/>
                  </a:solidFill>
                  <a:cs typeface="Arial" pitchFamily="34" charset="0"/>
                </a:endParaRPr>
              </a:p>
            </p:txBody>
          </p:sp>
          <p:sp>
            <p:nvSpPr>
              <p:cNvPr id="5149" name="Freeform 18"/>
              <p:cNvSpPr>
                <a:spLocks/>
              </p:cNvSpPr>
              <p:nvPr/>
            </p:nvSpPr>
            <p:spPr bwMode="auto">
              <a:xfrm>
                <a:off x="6229351" y="3287713"/>
                <a:ext cx="550863" cy="2493963"/>
              </a:xfrm>
              <a:custGeom>
                <a:avLst/>
                <a:gdLst>
                  <a:gd name="T0" fmla="*/ 2147483647 w 347"/>
                  <a:gd name="T1" fmla="*/ 0 h 1571"/>
                  <a:gd name="T2" fmla="*/ 0 w 347"/>
                  <a:gd name="T3" fmla="*/ 0 h 1571"/>
                  <a:gd name="T4" fmla="*/ 0 w 347"/>
                  <a:gd name="T5" fmla="*/ 2147483647 h 1571"/>
                  <a:gd name="T6" fmla="*/ 2147483647 w 347"/>
                  <a:gd name="T7" fmla="*/ 2147483647 h 1571"/>
                  <a:gd name="T8" fmla="*/ 2147483647 w 347"/>
                  <a:gd name="T9" fmla="*/ 0 h 1571"/>
                  <a:gd name="T10" fmla="*/ 2147483647 w 347"/>
                  <a:gd name="T11" fmla="*/ 0 h 1571"/>
                  <a:gd name="T12" fmla="*/ 0 60000 65536"/>
                  <a:gd name="T13" fmla="*/ 0 60000 65536"/>
                  <a:gd name="T14" fmla="*/ 0 60000 65536"/>
                  <a:gd name="T15" fmla="*/ 0 60000 65536"/>
                  <a:gd name="T16" fmla="*/ 0 60000 65536"/>
                  <a:gd name="T17" fmla="*/ 0 60000 65536"/>
                  <a:gd name="T18" fmla="*/ 0 w 347"/>
                  <a:gd name="T19" fmla="*/ 0 h 1571"/>
                  <a:gd name="T20" fmla="*/ 347 w 347"/>
                  <a:gd name="T21" fmla="*/ 1571 h 1571"/>
                </a:gdLst>
                <a:ahLst/>
                <a:cxnLst>
                  <a:cxn ang="T12">
                    <a:pos x="T0" y="T1"/>
                  </a:cxn>
                  <a:cxn ang="T13">
                    <a:pos x="T2" y="T3"/>
                  </a:cxn>
                  <a:cxn ang="T14">
                    <a:pos x="T4" y="T5"/>
                  </a:cxn>
                  <a:cxn ang="T15">
                    <a:pos x="T6" y="T7"/>
                  </a:cxn>
                  <a:cxn ang="T16">
                    <a:pos x="T8" y="T9"/>
                  </a:cxn>
                  <a:cxn ang="T17">
                    <a:pos x="T10" y="T11"/>
                  </a:cxn>
                </a:cxnLst>
                <a:rect l="T18" t="T19" r="T20" b="T21"/>
                <a:pathLst>
                  <a:path w="347" h="1571">
                    <a:moveTo>
                      <a:pt x="347" y="0"/>
                    </a:moveTo>
                    <a:lnTo>
                      <a:pt x="0" y="0"/>
                    </a:lnTo>
                    <a:lnTo>
                      <a:pt x="0" y="1571"/>
                    </a:lnTo>
                    <a:lnTo>
                      <a:pt x="347" y="1571"/>
                    </a:lnTo>
                    <a:lnTo>
                      <a:pt x="347" y="0"/>
                    </a:lnTo>
                    <a:close/>
                  </a:path>
                </a:pathLst>
              </a:custGeom>
              <a:solidFill>
                <a:srgbClr val="008000"/>
              </a:solidFill>
              <a:ln w="0">
                <a:solidFill>
                  <a:srgbClr val="00CC66"/>
                </a:solidFill>
                <a:prstDash val="solid"/>
                <a:round/>
                <a:headEnd/>
                <a:tailEnd/>
              </a:ln>
            </p:spPr>
            <p:txBody>
              <a:bodyPr/>
              <a:lstStyle/>
              <a:p>
                <a:pPr>
                  <a:defRPr/>
                </a:pPr>
                <a:endParaRPr lang="fr-FR">
                  <a:solidFill>
                    <a:prstClr val="black"/>
                  </a:solidFill>
                  <a:cs typeface="Arial" pitchFamily="34" charset="0"/>
                </a:endParaRPr>
              </a:p>
            </p:txBody>
          </p:sp>
          <p:sp>
            <p:nvSpPr>
              <p:cNvPr id="5150" name="Rectangle 19"/>
              <p:cNvSpPr>
                <a:spLocks noChangeArrowheads="1"/>
              </p:cNvSpPr>
              <p:nvPr/>
            </p:nvSpPr>
            <p:spPr bwMode="auto">
              <a:xfrm>
                <a:off x="3414713" y="5667376"/>
                <a:ext cx="550863" cy="114300"/>
              </a:xfrm>
              <a:prstGeom prst="rect">
                <a:avLst/>
              </a:prstGeom>
              <a:solidFill>
                <a:srgbClr val="008000"/>
              </a:solidFill>
              <a:ln w="0">
                <a:solidFill>
                  <a:srgbClr val="00CC66"/>
                </a:solidFill>
                <a:miter lim="800000"/>
                <a:headEnd/>
                <a:tailEnd/>
              </a:ln>
            </p:spPr>
            <p:txBody>
              <a:bodyPr/>
              <a:lstStyle/>
              <a:p>
                <a:pPr>
                  <a:defRPr/>
                </a:pPr>
                <a:endParaRPr lang="fr-FR">
                  <a:solidFill>
                    <a:prstClr val="white"/>
                  </a:solidFill>
                  <a:cs typeface="Arial" pitchFamily="34" charset="0"/>
                </a:endParaRPr>
              </a:p>
            </p:txBody>
          </p:sp>
          <p:sp>
            <p:nvSpPr>
              <p:cNvPr id="5151" name="Line 20"/>
              <p:cNvSpPr>
                <a:spLocks noChangeShapeType="1"/>
              </p:cNvSpPr>
              <p:nvPr/>
            </p:nvSpPr>
            <p:spPr bwMode="auto">
              <a:xfrm flipV="1">
                <a:off x="5100638" y="3802063"/>
                <a:ext cx="0" cy="835025"/>
              </a:xfrm>
              <a:prstGeom prst="line">
                <a:avLst/>
              </a:prstGeom>
              <a:grpFill/>
              <a:ln w="12700">
                <a:solidFill>
                  <a:srgbClr val="FFFFFF"/>
                </a:solidFill>
                <a:round/>
                <a:headEnd/>
                <a:tailEnd/>
              </a:ln>
            </p:spPr>
            <p:txBody>
              <a:bodyPr/>
              <a:lstStyle/>
              <a:p>
                <a:pPr>
                  <a:defRPr/>
                </a:pPr>
                <a:endParaRPr lang="fr-FR">
                  <a:solidFill>
                    <a:prstClr val="black"/>
                  </a:solidFill>
                  <a:cs typeface="Arial" pitchFamily="34" charset="0"/>
                </a:endParaRPr>
              </a:p>
            </p:txBody>
          </p:sp>
          <p:sp>
            <p:nvSpPr>
              <p:cNvPr id="5152" name="Line 21"/>
              <p:cNvSpPr>
                <a:spLocks noChangeShapeType="1"/>
              </p:cNvSpPr>
              <p:nvPr/>
            </p:nvSpPr>
            <p:spPr bwMode="auto">
              <a:xfrm flipV="1">
                <a:off x="3695701" y="5618163"/>
                <a:ext cx="0" cy="71438"/>
              </a:xfrm>
              <a:prstGeom prst="line">
                <a:avLst/>
              </a:prstGeom>
              <a:grpFill/>
              <a:ln w="12700">
                <a:solidFill>
                  <a:srgbClr val="FFFFFF"/>
                </a:solidFill>
                <a:round/>
                <a:headEnd/>
                <a:tailEnd/>
              </a:ln>
            </p:spPr>
            <p:txBody>
              <a:bodyPr/>
              <a:lstStyle/>
              <a:p>
                <a:pPr>
                  <a:defRPr/>
                </a:pPr>
                <a:endParaRPr lang="fr-FR">
                  <a:solidFill>
                    <a:prstClr val="black"/>
                  </a:solidFill>
                  <a:cs typeface="Arial" pitchFamily="34" charset="0"/>
                </a:endParaRPr>
              </a:p>
            </p:txBody>
          </p:sp>
          <p:sp>
            <p:nvSpPr>
              <p:cNvPr id="5153" name="Line 22"/>
              <p:cNvSpPr>
                <a:spLocks noChangeShapeType="1"/>
              </p:cNvSpPr>
              <p:nvPr/>
            </p:nvSpPr>
            <p:spPr bwMode="auto">
              <a:xfrm flipV="1">
                <a:off x="6503988" y="2851151"/>
                <a:ext cx="0" cy="819150"/>
              </a:xfrm>
              <a:prstGeom prst="line">
                <a:avLst/>
              </a:prstGeom>
              <a:grpFill/>
              <a:ln w="12700">
                <a:solidFill>
                  <a:srgbClr val="FFFFFF"/>
                </a:solidFill>
                <a:round/>
                <a:headEnd/>
                <a:tailEnd/>
              </a:ln>
            </p:spPr>
            <p:txBody>
              <a:bodyPr/>
              <a:lstStyle/>
              <a:p>
                <a:pPr>
                  <a:defRPr/>
                </a:pPr>
                <a:endParaRPr lang="fr-FR">
                  <a:solidFill>
                    <a:prstClr val="black"/>
                  </a:solidFill>
                  <a:cs typeface="Arial" pitchFamily="34" charset="0"/>
                </a:endParaRPr>
              </a:p>
            </p:txBody>
          </p:sp>
        </p:grpSp>
        <p:sp>
          <p:nvSpPr>
            <p:cNvPr id="5127" name="TextBox 2"/>
            <p:cNvSpPr txBox="1">
              <a:spLocks noChangeArrowheads="1"/>
            </p:cNvSpPr>
            <p:nvPr/>
          </p:nvSpPr>
          <p:spPr bwMode="auto">
            <a:xfrm>
              <a:off x="1352550" y="2320925"/>
              <a:ext cx="2603500" cy="1600200"/>
            </a:xfrm>
            <a:prstGeom prst="rect">
              <a:avLst/>
            </a:prstGeom>
            <a:grpFill/>
            <a:ln w="9525">
              <a:noFill/>
              <a:miter lim="800000"/>
              <a:headEnd/>
              <a:tailEnd/>
            </a:ln>
          </p:spPr>
          <p:txBody>
            <a:bodyPr>
              <a:spAutoFit/>
            </a:bodyPr>
            <a:lstStyle/>
            <a:p>
              <a:pPr algn="ctr">
                <a:defRPr/>
              </a:pPr>
              <a:r>
                <a:rPr lang="fr-FR" sz="1400">
                  <a:solidFill>
                    <a:prstClr val="white"/>
                  </a:solidFill>
                  <a:cs typeface="Arial" pitchFamily="34" charset="0"/>
                </a:rPr>
                <a:t>Faible risque</a:t>
              </a:r>
            </a:p>
            <a:p>
              <a:pPr algn="ctr">
                <a:defRPr/>
              </a:pPr>
              <a:r>
                <a:rPr lang="fr-FR" sz="1400">
                  <a:solidFill>
                    <a:prstClr val="white"/>
                  </a:solidFill>
                  <a:cs typeface="Arial" pitchFamily="34" charset="0"/>
                </a:rPr>
                <a:t>(mono-infectés VHC</a:t>
              </a:r>
            </a:p>
            <a:p>
              <a:pPr algn="ctr">
                <a:defRPr/>
              </a:pPr>
              <a:r>
                <a:rPr lang="fr-FR" sz="1400">
                  <a:solidFill>
                    <a:prstClr val="white"/>
                  </a:solidFill>
                  <a:cs typeface="Arial" pitchFamily="34" charset="0"/>
                </a:rPr>
                <a:t>non UDIV et non</a:t>
              </a:r>
            </a:p>
            <a:p>
              <a:pPr algn="ctr">
                <a:defRPr/>
              </a:pPr>
              <a:r>
                <a:rPr lang="fr-FR" sz="1400">
                  <a:solidFill>
                    <a:prstClr val="white"/>
                  </a:solidFill>
                  <a:cs typeface="Arial" pitchFamily="34" charset="0"/>
                </a:rPr>
                <a:t>prisonniers)</a:t>
              </a:r>
            </a:p>
            <a:p>
              <a:pPr algn="ctr">
                <a:defRPr/>
              </a:pPr>
              <a:r>
                <a:rPr lang="fr-FR" sz="1400">
                  <a:solidFill>
                    <a:prstClr val="white"/>
                  </a:solidFill>
                  <a:cs typeface="Arial" pitchFamily="34" charset="0"/>
                </a:rPr>
                <a:t>43 études, n = 9 419</a:t>
              </a:r>
            </a:p>
            <a:p>
              <a:pPr algn="ctr">
                <a:defRPr/>
              </a:pPr>
              <a:r>
                <a:rPr lang="fr-FR" sz="1400">
                  <a:solidFill>
                    <a:prstClr val="white"/>
                  </a:solidFill>
                  <a:cs typeface="Arial" pitchFamily="34" charset="0"/>
                </a:rPr>
                <a:t>Suivi moyen = 4,1 </a:t>
              </a:r>
              <a:r>
                <a:rPr lang="fr-FR" sz="1400" u="sng">
                  <a:solidFill>
                    <a:prstClr val="white"/>
                  </a:solidFill>
                  <a:cs typeface="Arial" pitchFamily="34" charset="0"/>
                </a:rPr>
                <a:t>+</a:t>
              </a:r>
              <a:r>
                <a:rPr lang="fr-FR" sz="1400">
                  <a:solidFill>
                    <a:prstClr val="white"/>
                  </a:solidFill>
                  <a:cs typeface="Arial" pitchFamily="34" charset="0"/>
                </a:rPr>
                <a:t> 2,1 ans</a:t>
              </a:r>
            </a:p>
            <a:p>
              <a:pPr algn="ctr">
                <a:defRPr/>
              </a:pPr>
              <a:endParaRPr lang="fr-FR" sz="1400">
                <a:solidFill>
                  <a:prstClr val="white"/>
                </a:solidFill>
                <a:cs typeface="Arial" pitchFamily="34" charset="0"/>
              </a:endParaRPr>
            </a:p>
          </p:txBody>
        </p:sp>
        <p:sp>
          <p:nvSpPr>
            <p:cNvPr id="5128" name="TextBox 38"/>
            <p:cNvSpPr txBox="1">
              <a:spLocks noChangeArrowheads="1"/>
            </p:cNvSpPr>
            <p:nvPr/>
          </p:nvSpPr>
          <p:spPr bwMode="auto">
            <a:xfrm>
              <a:off x="3594100" y="2320925"/>
              <a:ext cx="2530475" cy="954088"/>
            </a:xfrm>
            <a:prstGeom prst="rect">
              <a:avLst/>
            </a:prstGeom>
            <a:grpFill/>
            <a:ln w="9525">
              <a:noFill/>
              <a:miter lim="800000"/>
              <a:headEnd/>
              <a:tailEnd/>
            </a:ln>
          </p:spPr>
          <p:txBody>
            <a:bodyPr>
              <a:spAutoFit/>
            </a:bodyPr>
            <a:lstStyle/>
            <a:p>
              <a:pPr algn="ctr">
                <a:defRPr/>
              </a:pPr>
              <a:r>
                <a:rPr lang="fr-FR" sz="1400" dirty="0">
                  <a:solidFill>
                    <a:prstClr val="white"/>
                  </a:solidFill>
                  <a:cs typeface="Arial" pitchFamily="34" charset="0"/>
                </a:rPr>
                <a:t>Risque élevé </a:t>
              </a:r>
            </a:p>
            <a:p>
              <a:pPr algn="ctr">
                <a:defRPr/>
              </a:pPr>
              <a:r>
                <a:rPr lang="fr-FR" sz="1400" dirty="0">
                  <a:solidFill>
                    <a:prstClr val="white"/>
                  </a:solidFill>
                  <a:cs typeface="Arial" pitchFamily="34" charset="0"/>
                </a:rPr>
                <a:t>(UDIV ou prisonniers)</a:t>
              </a:r>
            </a:p>
            <a:p>
              <a:pPr algn="ctr">
                <a:defRPr/>
              </a:pPr>
              <a:r>
                <a:rPr lang="fr-FR" sz="1400" dirty="0">
                  <a:solidFill>
                    <a:prstClr val="white"/>
                  </a:solidFill>
                  <a:cs typeface="Arial" pitchFamily="34" charset="0"/>
                </a:rPr>
                <a:t>16 études, n = 819</a:t>
              </a:r>
            </a:p>
            <a:p>
              <a:pPr algn="ctr">
                <a:defRPr/>
              </a:pPr>
              <a:r>
                <a:rPr lang="fr-FR" sz="1400" dirty="0">
                  <a:solidFill>
                    <a:prstClr val="white"/>
                  </a:solidFill>
                  <a:cs typeface="Arial" pitchFamily="34" charset="0"/>
                </a:rPr>
                <a:t>Suivi moyen =  2,9 </a:t>
              </a:r>
              <a:r>
                <a:rPr lang="fr-FR" sz="1400" u="sng" dirty="0">
                  <a:solidFill>
                    <a:prstClr val="white"/>
                  </a:solidFill>
                  <a:cs typeface="Arial" pitchFamily="34" charset="0"/>
                </a:rPr>
                <a:t>+</a:t>
              </a:r>
              <a:r>
                <a:rPr lang="fr-FR" sz="1400" dirty="0">
                  <a:solidFill>
                    <a:prstClr val="white"/>
                  </a:solidFill>
                  <a:cs typeface="Arial" pitchFamily="34" charset="0"/>
                </a:rPr>
                <a:t> 1,6 ans</a:t>
              </a:r>
            </a:p>
          </p:txBody>
        </p:sp>
        <p:sp>
          <p:nvSpPr>
            <p:cNvPr id="5129" name="TextBox 39"/>
            <p:cNvSpPr txBox="1">
              <a:spLocks noChangeArrowheads="1"/>
            </p:cNvSpPr>
            <p:nvPr/>
          </p:nvSpPr>
          <p:spPr bwMode="auto">
            <a:xfrm>
              <a:off x="5981700" y="2320925"/>
              <a:ext cx="2728913" cy="738188"/>
            </a:xfrm>
            <a:prstGeom prst="rect">
              <a:avLst/>
            </a:prstGeom>
            <a:grpFill/>
            <a:ln w="9525">
              <a:noFill/>
              <a:miter lim="800000"/>
              <a:headEnd/>
              <a:tailEnd/>
            </a:ln>
          </p:spPr>
          <p:txBody>
            <a:bodyPr>
              <a:spAutoFit/>
            </a:bodyPr>
            <a:lstStyle/>
            <a:p>
              <a:pPr algn="ctr">
                <a:defRPr/>
              </a:pPr>
              <a:r>
                <a:rPr lang="fr-FR" sz="1400">
                  <a:solidFill>
                    <a:prstClr val="white"/>
                  </a:solidFill>
                  <a:cs typeface="Arial" pitchFamily="34" charset="0"/>
                </a:rPr>
                <a:t>Co-infectés VIH/VHC</a:t>
              </a:r>
            </a:p>
            <a:p>
              <a:pPr algn="ctr">
                <a:defRPr/>
              </a:pPr>
              <a:r>
                <a:rPr lang="fr-FR" sz="1400">
                  <a:solidFill>
                    <a:prstClr val="white"/>
                  </a:solidFill>
                  <a:cs typeface="Arial" pitchFamily="34" charset="0"/>
                </a:rPr>
                <a:t>7 études, n = 833</a:t>
              </a:r>
            </a:p>
            <a:p>
              <a:pPr algn="ctr">
                <a:defRPr/>
              </a:pPr>
              <a:r>
                <a:rPr lang="fr-FR" sz="1400">
                  <a:solidFill>
                    <a:prstClr val="white"/>
                  </a:solidFill>
                  <a:cs typeface="Arial" pitchFamily="34" charset="0"/>
                </a:rPr>
                <a:t>Suivi moyen = 3,1 </a:t>
              </a:r>
              <a:r>
                <a:rPr lang="fr-FR" sz="1400" u="sng">
                  <a:solidFill>
                    <a:prstClr val="white"/>
                  </a:solidFill>
                  <a:cs typeface="Arial" pitchFamily="34" charset="0"/>
                </a:rPr>
                <a:t>+</a:t>
              </a:r>
              <a:r>
                <a:rPr lang="fr-FR" sz="1400">
                  <a:solidFill>
                    <a:prstClr val="white"/>
                  </a:solidFill>
                  <a:cs typeface="Arial" pitchFamily="34" charset="0"/>
                </a:rPr>
                <a:t> 1,2 ans</a:t>
              </a:r>
            </a:p>
          </p:txBody>
        </p:sp>
        <p:sp>
          <p:nvSpPr>
            <p:cNvPr id="5130" name="ZoneTexte 2047"/>
            <p:cNvSpPr txBox="1">
              <a:spLocks noChangeArrowheads="1"/>
            </p:cNvSpPr>
            <p:nvPr/>
          </p:nvSpPr>
          <p:spPr bwMode="auto">
            <a:xfrm>
              <a:off x="1016000" y="6329363"/>
              <a:ext cx="269875" cy="277812"/>
            </a:xfrm>
            <a:prstGeom prst="rect">
              <a:avLst/>
            </a:prstGeom>
            <a:grpFill/>
            <a:ln w="9525">
              <a:noFill/>
              <a:miter lim="800000"/>
              <a:headEnd/>
              <a:tailEnd/>
            </a:ln>
          </p:spPr>
          <p:txBody>
            <a:bodyPr wrap="none">
              <a:spAutoFit/>
            </a:bodyPr>
            <a:lstStyle/>
            <a:p>
              <a:pPr algn="r">
                <a:defRPr/>
              </a:pPr>
              <a:r>
                <a:rPr lang="fr-FR" sz="1200">
                  <a:solidFill>
                    <a:prstClr val="white"/>
                  </a:solidFill>
                  <a:cs typeface="Arial" pitchFamily="34" charset="0"/>
                </a:rPr>
                <a:t>0</a:t>
              </a:r>
            </a:p>
          </p:txBody>
        </p:sp>
        <p:sp>
          <p:nvSpPr>
            <p:cNvPr id="5131" name="ZoneTexte 38"/>
            <p:cNvSpPr txBox="1">
              <a:spLocks noChangeArrowheads="1"/>
            </p:cNvSpPr>
            <p:nvPr/>
          </p:nvSpPr>
          <p:spPr bwMode="auto">
            <a:xfrm>
              <a:off x="1016000" y="5754688"/>
              <a:ext cx="269875" cy="276225"/>
            </a:xfrm>
            <a:prstGeom prst="rect">
              <a:avLst/>
            </a:prstGeom>
            <a:grpFill/>
            <a:ln w="9525">
              <a:noFill/>
              <a:miter lim="800000"/>
              <a:headEnd/>
              <a:tailEnd/>
            </a:ln>
          </p:spPr>
          <p:txBody>
            <a:bodyPr wrap="none">
              <a:spAutoFit/>
            </a:bodyPr>
            <a:lstStyle/>
            <a:p>
              <a:pPr algn="r">
                <a:defRPr/>
              </a:pPr>
              <a:r>
                <a:rPr lang="fr-FR" sz="1200">
                  <a:solidFill>
                    <a:prstClr val="white"/>
                  </a:solidFill>
                  <a:cs typeface="Arial" pitchFamily="34" charset="0"/>
                </a:rPr>
                <a:t>5</a:t>
              </a:r>
            </a:p>
          </p:txBody>
        </p:sp>
        <p:sp>
          <p:nvSpPr>
            <p:cNvPr id="5132" name="ZoneTexte 39"/>
            <p:cNvSpPr txBox="1">
              <a:spLocks noChangeArrowheads="1"/>
            </p:cNvSpPr>
            <p:nvPr/>
          </p:nvSpPr>
          <p:spPr bwMode="auto">
            <a:xfrm>
              <a:off x="930275" y="5178425"/>
              <a:ext cx="355600" cy="277813"/>
            </a:xfrm>
            <a:prstGeom prst="rect">
              <a:avLst/>
            </a:prstGeom>
            <a:grpFill/>
            <a:ln w="9525">
              <a:noFill/>
              <a:miter lim="800000"/>
              <a:headEnd/>
              <a:tailEnd/>
            </a:ln>
          </p:spPr>
          <p:txBody>
            <a:bodyPr wrap="none">
              <a:spAutoFit/>
            </a:bodyPr>
            <a:lstStyle/>
            <a:p>
              <a:pPr algn="r">
                <a:defRPr/>
              </a:pPr>
              <a:r>
                <a:rPr lang="fr-FR" sz="1200">
                  <a:solidFill>
                    <a:prstClr val="white"/>
                  </a:solidFill>
                  <a:cs typeface="Arial" pitchFamily="34" charset="0"/>
                </a:rPr>
                <a:t>10</a:t>
              </a:r>
            </a:p>
          </p:txBody>
        </p:sp>
        <p:sp>
          <p:nvSpPr>
            <p:cNvPr id="5133" name="ZoneTexte 40"/>
            <p:cNvSpPr txBox="1">
              <a:spLocks noChangeArrowheads="1"/>
            </p:cNvSpPr>
            <p:nvPr/>
          </p:nvSpPr>
          <p:spPr bwMode="auto">
            <a:xfrm>
              <a:off x="930275" y="4603750"/>
              <a:ext cx="355600" cy="276225"/>
            </a:xfrm>
            <a:prstGeom prst="rect">
              <a:avLst/>
            </a:prstGeom>
            <a:grpFill/>
            <a:ln w="9525">
              <a:noFill/>
              <a:miter lim="800000"/>
              <a:headEnd/>
              <a:tailEnd/>
            </a:ln>
          </p:spPr>
          <p:txBody>
            <a:bodyPr wrap="none">
              <a:spAutoFit/>
            </a:bodyPr>
            <a:lstStyle/>
            <a:p>
              <a:pPr algn="r">
                <a:defRPr/>
              </a:pPr>
              <a:r>
                <a:rPr lang="fr-FR" sz="1200">
                  <a:solidFill>
                    <a:prstClr val="white"/>
                  </a:solidFill>
                  <a:cs typeface="Arial" pitchFamily="34" charset="0"/>
                </a:rPr>
                <a:t>15</a:t>
              </a:r>
            </a:p>
          </p:txBody>
        </p:sp>
        <p:sp>
          <p:nvSpPr>
            <p:cNvPr id="5134" name="ZoneTexte 41"/>
            <p:cNvSpPr txBox="1">
              <a:spLocks noChangeArrowheads="1"/>
            </p:cNvSpPr>
            <p:nvPr/>
          </p:nvSpPr>
          <p:spPr bwMode="auto">
            <a:xfrm>
              <a:off x="930275" y="4027488"/>
              <a:ext cx="355600" cy="276225"/>
            </a:xfrm>
            <a:prstGeom prst="rect">
              <a:avLst/>
            </a:prstGeom>
            <a:grpFill/>
            <a:ln w="9525">
              <a:noFill/>
              <a:miter lim="800000"/>
              <a:headEnd/>
              <a:tailEnd/>
            </a:ln>
          </p:spPr>
          <p:txBody>
            <a:bodyPr wrap="none">
              <a:spAutoFit/>
            </a:bodyPr>
            <a:lstStyle/>
            <a:p>
              <a:pPr algn="r">
                <a:defRPr/>
              </a:pPr>
              <a:r>
                <a:rPr lang="fr-FR" sz="1200">
                  <a:solidFill>
                    <a:prstClr val="white"/>
                  </a:solidFill>
                  <a:cs typeface="Arial" pitchFamily="34" charset="0"/>
                </a:rPr>
                <a:t>20</a:t>
              </a:r>
            </a:p>
          </p:txBody>
        </p:sp>
        <p:sp>
          <p:nvSpPr>
            <p:cNvPr id="5135" name="ZoneTexte 42"/>
            <p:cNvSpPr txBox="1">
              <a:spLocks noChangeArrowheads="1"/>
            </p:cNvSpPr>
            <p:nvPr/>
          </p:nvSpPr>
          <p:spPr bwMode="auto">
            <a:xfrm>
              <a:off x="930275" y="3451225"/>
              <a:ext cx="355600" cy="277813"/>
            </a:xfrm>
            <a:prstGeom prst="rect">
              <a:avLst/>
            </a:prstGeom>
            <a:grpFill/>
            <a:ln w="9525">
              <a:noFill/>
              <a:miter lim="800000"/>
              <a:headEnd/>
              <a:tailEnd/>
            </a:ln>
          </p:spPr>
          <p:txBody>
            <a:bodyPr wrap="none">
              <a:spAutoFit/>
            </a:bodyPr>
            <a:lstStyle/>
            <a:p>
              <a:pPr algn="r">
                <a:defRPr/>
              </a:pPr>
              <a:r>
                <a:rPr lang="fr-FR" sz="1200">
                  <a:solidFill>
                    <a:prstClr val="white"/>
                  </a:solidFill>
                  <a:cs typeface="Arial" pitchFamily="34" charset="0"/>
                </a:rPr>
                <a:t>25</a:t>
              </a:r>
            </a:p>
          </p:txBody>
        </p:sp>
        <p:sp>
          <p:nvSpPr>
            <p:cNvPr id="5136" name="ZoneTexte 43"/>
            <p:cNvSpPr txBox="1">
              <a:spLocks noChangeArrowheads="1"/>
            </p:cNvSpPr>
            <p:nvPr/>
          </p:nvSpPr>
          <p:spPr bwMode="auto">
            <a:xfrm>
              <a:off x="930275" y="2876550"/>
              <a:ext cx="355600" cy="276225"/>
            </a:xfrm>
            <a:prstGeom prst="rect">
              <a:avLst/>
            </a:prstGeom>
            <a:grpFill/>
            <a:ln w="9525">
              <a:noFill/>
              <a:miter lim="800000"/>
              <a:headEnd/>
              <a:tailEnd/>
            </a:ln>
          </p:spPr>
          <p:txBody>
            <a:bodyPr wrap="none">
              <a:spAutoFit/>
            </a:bodyPr>
            <a:lstStyle/>
            <a:p>
              <a:pPr algn="r">
                <a:defRPr/>
              </a:pPr>
              <a:r>
                <a:rPr lang="fr-FR" sz="1200">
                  <a:solidFill>
                    <a:prstClr val="white"/>
                  </a:solidFill>
                  <a:cs typeface="Arial" pitchFamily="34" charset="0"/>
                </a:rPr>
                <a:t>30</a:t>
              </a:r>
            </a:p>
          </p:txBody>
        </p:sp>
        <p:sp>
          <p:nvSpPr>
            <p:cNvPr id="5137" name="TextBox 1"/>
            <p:cNvSpPr txBox="1">
              <a:spLocks noChangeArrowheads="1"/>
            </p:cNvSpPr>
            <p:nvPr/>
          </p:nvSpPr>
          <p:spPr bwMode="auto">
            <a:xfrm>
              <a:off x="1357313" y="5832475"/>
              <a:ext cx="2192337" cy="341313"/>
            </a:xfrm>
            <a:prstGeom prst="rect">
              <a:avLst/>
            </a:prstGeom>
            <a:grpFill/>
            <a:ln w="9525">
              <a:noFill/>
              <a:miter lim="800000"/>
              <a:headEnd/>
              <a:tailEnd/>
            </a:ln>
          </p:spPr>
          <p:txBody>
            <a:bodyPr anchor="ctr"/>
            <a:lstStyle/>
            <a:p>
              <a:pPr algn="ctr">
                <a:defRPr/>
              </a:pPr>
              <a:r>
                <a:rPr lang="fr-FR" sz="1400" b="1" dirty="0">
                  <a:solidFill>
                    <a:prstClr val="white"/>
                  </a:solidFill>
                  <a:cs typeface="Arial" pitchFamily="34" charset="0"/>
                </a:rPr>
                <a:t>1,1% </a:t>
              </a:r>
            </a:p>
            <a:p>
              <a:pPr algn="ctr">
                <a:defRPr/>
              </a:pPr>
              <a:r>
                <a:rPr lang="fr-FR" sz="1400" b="1" dirty="0">
                  <a:solidFill>
                    <a:prstClr val="white"/>
                  </a:solidFill>
                  <a:cs typeface="Arial" pitchFamily="34" charset="0"/>
                </a:rPr>
                <a:t>(IC 95 % 0,9-1,4%)</a:t>
              </a:r>
            </a:p>
          </p:txBody>
        </p:sp>
        <p:sp>
          <p:nvSpPr>
            <p:cNvPr id="5138" name="TextBox 1"/>
            <p:cNvSpPr txBox="1">
              <a:spLocks noChangeArrowheads="1"/>
            </p:cNvSpPr>
            <p:nvPr/>
          </p:nvSpPr>
          <p:spPr bwMode="auto">
            <a:xfrm>
              <a:off x="3789363" y="4027488"/>
              <a:ext cx="2319337" cy="341312"/>
            </a:xfrm>
            <a:prstGeom prst="rect">
              <a:avLst/>
            </a:prstGeom>
            <a:grpFill/>
            <a:ln w="9525">
              <a:noFill/>
              <a:miter lim="800000"/>
              <a:headEnd/>
              <a:tailEnd/>
            </a:ln>
          </p:spPr>
          <p:txBody>
            <a:bodyPr anchor="ctr"/>
            <a:lstStyle/>
            <a:p>
              <a:pPr algn="ctr">
                <a:defRPr/>
              </a:pPr>
              <a:r>
                <a:rPr lang="fr-FR" sz="1400" b="1">
                  <a:solidFill>
                    <a:prstClr val="white"/>
                  </a:solidFill>
                  <a:cs typeface="Arial" pitchFamily="34" charset="0"/>
                </a:rPr>
                <a:t>13,2% </a:t>
              </a:r>
            </a:p>
            <a:p>
              <a:pPr algn="ctr">
                <a:defRPr/>
              </a:pPr>
              <a:r>
                <a:rPr lang="fr-FR" sz="1400" b="1">
                  <a:solidFill>
                    <a:prstClr val="white"/>
                  </a:solidFill>
                  <a:cs typeface="Arial" pitchFamily="34" charset="0"/>
                </a:rPr>
                <a:t>(IC 95 % 9,9-17,2%)</a:t>
              </a:r>
            </a:p>
          </p:txBody>
        </p:sp>
        <p:sp>
          <p:nvSpPr>
            <p:cNvPr id="5139" name="TextBox 1"/>
            <p:cNvSpPr txBox="1">
              <a:spLocks noChangeArrowheads="1"/>
            </p:cNvSpPr>
            <p:nvPr/>
          </p:nvSpPr>
          <p:spPr bwMode="auto">
            <a:xfrm>
              <a:off x="6062663" y="3144838"/>
              <a:ext cx="2606675" cy="447675"/>
            </a:xfrm>
            <a:prstGeom prst="rect">
              <a:avLst/>
            </a:prstGeom>
            <a:grpFill/>
            <a:ln w="9525">
              <a:noFill/>
              <a:miter lim="800000"/>
              <a:headEnd/>
              <a:tailEnd/>
            </a:ln>
          </p:spPr>
          <p:txBody>
            <a:bodyPr anchor="ctr"/>
            <a:lstStyle/>
            <a:p>
              <a:pPr algn="ctr">
                <a:defRPr/>
              </a:pPr>
              <a:r>
                <a:rPr lang="fr-FR" sz="1400" b="1" dirty="0">
                  <a:solidFill>
                    <a:prstClr val="white"/>
                  </a:solidFill>
                  <a:cs typeface="Arial" pitchFamily="34" charset="0"/>
                </a:rPr>
                <a:t>21,7 % </a:t>
              </a:r>
            </a:p>
            <a:p>
              <a:pPr algn="ctr">
                <a:defRPr/>
              </a:pPr>
              <a:r>
                <a:rPr lang="fr-FR" sz="1400" b="1" dirty="0">
                  <a:solidFill>
                    <a:prstClr val="white"/>
                  </a:solidFill>
                  <a:cs typeface="Arial" pitchFamily="34" charset="0"/>
                </a:rPr>
                <a:t>(IC 95 % 18,3-25,5%)</a:t>
              </a:r>
            </a:p>
          </p:txBody>
        </p:sp>
      </p:grpSp>
      <p:sp>
        <p:nvSpPr>
          <p:cNvPr id="24582" name="ZoneTexte 50"/>
          <p:cNvSpPr txBox="1">
            <a:spLocks noChangeArrowheads="1"/>
          </p:cNvSpPr>
          <p:nvPr/>
        </p:nvSpPr>
        <p:spPr bwMode="auto">
          <a:xfrm>
            <a:off x="2057400" y="1957388"/>
            <a:ext cx="5310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fr-FR" sz="2000" b="1" smtClean="0">
                <a:solidFill>
                  <a:srgbClr val="C00000"/>
                </a:solidFill>
                <a:cs typeface="Arial" pitchFamily="34" charset="0"/>
              </a:rPr>
              <a:t>Incidence récurrence VHC 5 ans après RVS24 (%)</a:t>
            </a:r>
          </a:p>
        </p:txBody>
      </p:sp>
    </p:spTree>
    <p:extLst>
      <p:ext uri="{BB962C8B-B14F-4D97-AF65-F5344CB8AC3E}">
        <p14:creationId xmlns:p14="http://schemas.microsoft.com/office/powerpoint/2010/main" val="242079503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2"/>
          <p:cNvSpPr>
            <a:spLocks noGrp="1"/>
          </p:cNvSpPr>
          <p:nvPr>
            <p:ph type="title"/>
          </p:nvPr>
        </p:nvSpPr>
        <p:spPr>
          <a:xfrm>
            <a:off x="500063" y="285750"/>
            <a:ext cx="8186737" cy="917575"/>
          </a:xfrm>
        </p:spPr>
        <p:txBody>
          <a:bodyPr>
            <a:normAutofit fontScale="90000"/>
          </a:bodyPr>
          <a:lstStyle/>
          <a:p>
            <a:r>
              <a:rPr lang="en-US" sz="3600" b="1" smtClean="0">
                <a:solidFill>
                  <a:srgbClr val="C00000"/>
                </a:solidFill>
              </a:rPr>
              <a:t>ION-4: LDV/SOF x 12 weeks in HCV/HIV Co-infection</a:t>
            </a:r>
          </a:p>
        </p:txBody>
      </p:sp>
      <p:sp>
        <p:nvSpPr>
          <p:cNvPr id="4" name="Content Placeholder 3"/>
          <p:cNvSpPr>
            <a:spLocks noGrp="1"/>
          </p:cNvSpPr>
          <p:nvPr>
            <p:ph idx="1"/>
          </p:nvPr>
        </p:nvSpPr>
        <p:spPr>
          <a:xfrm>
            <a:off x="457200" y="1325563"/>
            <a:ext cx="8458200" cy="2230437"/>
          </a:xfrm>
        </p:spPr>
        <p:txBody>
          <a:bodyPr rtlCol="0">
            <a:normAutofit/>
          </a:bodyPr>
          <a:lstStyle/>
          <a:p>
            <a:pPr fontAlgn="auto">
              <a:spcAft>
                <a:spcPts val="0"/>
              </a:spcAft>
              <a:defRPr/>
            </a:pPr>
            <a:r>
              <a:rPr lang="en-US" sz="1800" dirty="0" smtClean="0"/>
              <a:t>Phase 3, multicenter,</a:t>
            </a:r>
            <a:endParaRPr lang="en-US" altLang="en-US" sz="1800" dirty="0" smtClean="0"/>
          </a:p>
          <a:p>
            <a:pPr fontAlgn="auto">
              <a:spcAft>
                <a:spcPts val="0"/>
              </a:spcAft>
              <a:defRPr/>
            </a:pPr>
            <a:endParaRPr lang="en-US" altLang="en-US" sz="1600" dirty="0"/>
          </a:p>
          <a:p>
            <a:pPr fontAlgn="auto">
              <a:spcAft>
                <a:spcPts val="0"/>
              </a:spcAft>
              <a:defRPr/>
            </a:pPr>
            <a:endParaRPr lang="en-US" altLang="en-US" sz="1600" dirty="0" smtClean="0"/>
          </a:p>
          <a:p>
            <a:pPr marL="0" indent="0" fontAlgn="auto">
              <a:spcAft>
                <a:spcPts val="600"/>
              </a:spcAft>
              <a:buFont typeface="Arial" pitchFamily="34" charset="0"/>
              <a:buNone/>
              <a:defRPr/>
            </a:pPr>
            <a:endParaRPr lang="en-US" altLang="en-US" sz="1600" dirty="0" smtClean="0"/>
          </a:p>
          <a:p>
            <a:pPr marL="0" indent="0" fontAlgn="auto">
              <a:spcAft>
                <a:spcPts val="600"/>
              </a:spcAft>
              <a:buFont typeface="Arial" pitchFamily="34" charset="0"/>
              <a:buNone/>
              <a:defRPr/>
            </a:pPr>
            <a:endParaRPr lang="en-US" altLang="en-US" sz="1600" dirty="0"/>
          </a:p>
          <a:p>
            <a:pPr lvl="1" fontAlgn="auto">
              <a:spcBef>
                <a:spcPts val="300"/>
              </a:spcBef>
              <a:spcAft>
                <a:spcPts val="0"/>
              </a:spcAft>
              <a:defRPr/>
            </a:pPr>
            <a:r>
              <a:rPr lang="en-US" altLang="en-US" sz="1400" dirty="0" smtClean="0"/>
              <a:t>Platelets </a:t>
            </a:r>
            <a:r>
              <a:rPr lang="en-US" sz="1400" dirty="0">
                <a:cs typeface="Arial" pitchFamily="34" charset="0"/>
              </a:rPr>
              <a:t>≥</a:t>
            </a:r>
            <a:r>
              <a:rPr lang="en-US" sz="1400" dirty="0" smtClean="0">
                <a:cs typeface="Arial" pitchFamily="34" charset="0"/>
              </a:rPr>
              <a:t>5</a:t>
            </a:r>
            <a:r>
              <a:rPr lang="en-US" sz="1400" dirty="0" smtClean="0"/>
              <a:t>0,000/mm</a:t>
            </a:r>
            <a:r>
              <a:rPr lang="en-US" sz="1400" baseline="30000" dirty="0" smtClean="0"/>
              <a:t>3</a:t>
            </a:r>
            <a:r>
              <a:rPr lang="en-US" sz="1400" dirty="0"/>
              <a:t>,</a:t>
            </a:r>
            <a:r>
              <a:rPr lang="en-US" sz="1400" dirty="0" smtClean="0"/>
              <a:t> </a:t>
            </a:r>
            <a:r>
              <a:rPr lang="en-US" sz="1400" dirty="0"/>
              <a:t>h</a:t>
            </a:r>
            <a:r>
              <a:rPr lang="en-US" altLang="en-US" sz="1400" dirty="0"/>
              <a:t>emoglobin ≥10 </a:t>
            </a:r>
            <a:r>
              <a:rPr lang="en-US" altLang="en-US" sz="1400" dirty="0" smtClean="0"/>
              <a:t>g/dL</a:t>
            </a:r>
            <a:r>
              <a:rPr lang="en-US" altLang="en-US" sz="1400" dirty="0"/>
              <a:t>, CrCl ≥60 mL/min</a:t>
            </a:r>
          </a:p>
          <a:p>
            <a:pPr lvl="1" fontAlgn="auto">
              <a:spcBef>
                <a:spcPts val="300"/>
              </a:spcBef>
              <a:spcAft>
                <a:spcPts val="0"/>
              </a:spcAft>
              <a:defRPr/>
            </a:pPr>
            <a:r>
              <a:rPr lang="en-US" sz="1400" dirty="0"/>
              <a:t>HIV-1 positive, HIV RNA &lt;50 copies/mL; CD4 cell count &gt;100 cells/mm</a:t>
            </a:r>
            <a:r>
              <a:rPr lang="en-US" sz="1400" baseline="30000" dirty="0"/>
              <a:t>3</a:t>
            </a:r>
            <a:r>
              <a:rPr lang="en-US" altLang="en-US" sz="1400" dirty="0"/>
              <a:t>  </a:t>
            </a:r>
          </a:p>
          <a:p>
            <a:pPr fontAlgn="auto">
              <a:spcBef>
                <a:spcPts val="0"/>
              </a:spcBef>
              <a:spcAft>
                <a:spcPts val="0"/>
              </a:spcAft>
              <a:defRPr/>
            </a:pPr>
            <a:endParaRPr lang="en-US" altLang="en-US" dirty="0" smtClean="0"/>
          </a:p>
          <a:p>
            <a:pPr fontAlgn="auto">
              <a:spcBef>
                <a:spcPts val="0"/>
              </a:spcBef>
              <a:spcAft>
                <a:spcPts val="0"/>
              </a:spcAft>
              <a:defRPr/>
            </a:pPr>
            <a:endParaRPr lang="en-US" altLang="en-US" dirty="0" smtClean="0"/>
          </a:p>
          <a:p>
            <a:pPr fontAlgn="auto">
              <a:spcBef>
                <a:spcPts val="0"/>
              </a:spcBef>
              <a:spcAft>
                <a:spcPts val="0"/>
              </a:spcAft>
              <a:defRPr/>
            </a:pPr>
            <a:endParaRPr lang="en-US" altLang="en-US" dirty="0" smtClean="0"/>
          </a:p>
          <a:p>
            <a:pPr fontAlgn="auto">
              <a:spcBef>
                <a:spcPts val="0"/>
              </a:spcBef>
              <a:spcAft>
                <a:spcPts val="0"/>
              </a:spcAft>
              <a:defRPr/>
            </a:pPr>
            <a:endParaRPr lang="en-US" altLang="en-US" dirty="0" smtClean="0"/>
          </a:p>
        </p:txBody>
      </p:sp>
      <p:graphicFrame>
        <p:nvGraphicFramePr>
          <p:cNvPr id="30" name="Table 29"/>
          <p:cNvGraphicFramePr>
            <a:graphicFrameLocks noGrp="1"/>
          </p:cNvGraphicFramePr>
          <p:nvPr/>
        </p:nvGraphicFramePr>
        <p:xfrm>
          <a:off x="331788" y="3619500"/>
          <a:ext cx="4206875" cy="2790821"/>
        </p:xfrm>
        <a:graphic>
          <a:graphicData uri="http://schemas.openxmlformats.org/drawingml/2006/table">
            <a:tbl>
              <a:tblPr firstRow="1" bandRow="1">
                <a:effectLst/>
                <a:tableStyleId>{5C22544A-7EE6-4342-B048-85BDC9FD1C3A}</a:tableStyleId>
              </a:tblPr>
              <a:tblGrid>
                <a:gridCol w="2922387"/>
                <a:gridCol w="1284488"/>
              </a:tblGrid>
              <a:tr h="411266">
                <a:tc>
                  <a:txBody>
                    <a:bodyPr/>
                    <a:lstStyle/>
                    <a:p>
                      <a:pPr marL="0" marR="0" lvl="0" indent="0" algn="l" defTabSz="457200" rtl="0" eaLnBrk="1" fontAlgn="base" latinLnBrk="0" hangingPunct="1">
                        <a:lnSpc>
                          <a:spcPct val="100000"/>
                        </a:lnSpc>
                        <a:spcBef>
                          <a:spcPts val="600"/>
                        </a:spcBef>
                        <a:spcAft>
                          <a:spcPct val="0"/>
                        </a:spcAft>
                        <a:buClrTx/>
                        <a:buSzTx/>
                        <a:buFontTx/>
                        <a:buNone/>
                        <a:tabLst/>
                        <a:defRPr/>
                      </a:pPr>
                      <a:r>
                        <a:rPr kumimoji="0" lang="en-US" altLang="en-US" sz="1400" b="1" i="0" u="none" strike="noStrike" kern="1200" cap="none" spc="0" normalizeH="0" baseline="0" noProof="0" dirty="0" smtClean="0">
                          <a:ln>
                            <a:noFill/>
                          </a:ln>
                          <a:solidFill>
                            <a:prstClr val="black"/>
                          </a:solidFill>
                          <a:effectLst/>
                          <a:uLnTx/>
                          <a:uFillTx/>
                          <a:latin typeface="+mn-lt"/>
                          <a:ea typeface="ＭＳ Ｐゴシック" panose="020B0600070205080204" pitchFamily="34" charset="-128"/>
                          <a:cs typeface="+mn-cs"/>
                        </a:rPr>
                        <a:t>Demographics</a:t>
                      </a:r>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1" u="none" dirty="0" smtClean="0">
                        <a:solidFill>
                          <a:schemeClr val="bg1"/>
                        </a:solidFill>
                      </a:endParaRPr>
                    </a:p>
                  </a:txBody>
                  <a:tcPr marL="45719" marR="45719" marT="9143" marB="9143" anchor="b">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64395">
                <a:tc>
                  <a:txBody>
                    <a:bodyPr/>
                    <a:lstStyle/>
                    <a:p>
                      <a:r>
                        <a:rPr lang="en-US" sz="1400" dirty="0" smtClean="0"/>
                        <a:t>Median age, </a:t>
                      </a:r>
                      <a:r>
                        <a:rPr lang="en-US" sz="1400" dirty="0" err="1" smtClean="0"/>
                        <a:t>yr</a:t>
                      </a:r>
                      <a:r>
                        <a:rPr lang="en-US" sz="1400" dirty="0" smtClean="0"/>
                        <a:t> (IQR)</a:t>
                      </a:r>
                      <a:endParaRPr lang="en-US" sz="1400" dirty="0"/>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r>
                        <a:rPr lang="en-US" sz="1400" kern="1200" dirty="0" smtClean="0">
                          <a:solidFill>
                            <a:schemeClr val="tx1"/>
                          </a:solidFill>
                          <a:latin typeface="+mn-lt"/>
                          <a:ea typeface="+mn-ea"/>
                          <a:cs typeface="+mn-cs"/>
                        </a:rPr>
                        <a:t>52 (48-58)</a:t>
                      </a:r>
                      <a:endParaRPr lang="en-US" sz="1400" kern="1200" dirty="0">
                        <a:solidFill>
                          <a:schemeClr val="tx1"/>
                        </a:solidFill>
                        <a:latin typeface="+mn-lt"/>
                        <a:ea typeface="+mn-ea"/>
                        <a:cs typeface="+mn-cs"/>
                      </a:endParaRPr>
                    </a:p>
                  </a:txBody>
                  <a:tcPr marL="91438" marR="91438" marT="9143" marB="9143"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r>
              <a:tr h="264395">
                <a:tc>
                  <a:txBody>
                    <a:bodyPr/>
                    <a:lstStyle/>
                    <a:p>
                      <a:r>
                        <a:rPr lang="en-US" sz="1400" dirty="0" smtClean="0"/>
                        <a:t>Male, n (%)</a:t>
                      </a:r>
                      <a:endParaRPr lang="en-US" sz="1400" dirty="0"/>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kern="1200" dirty="0" smtClean="0">
                          <a:solidFill>
                            <a:schemeClr val="tx1"/>
                          </a:solidFill>
                          <a:latin typeface="+mn-lt"/>
                          <a:ea typeface="+mn-ea"/>
                          <a:cs typeface="+mn-cs"/>
                        </a:rPr>
                        <a:t>276 (82)</a:t>
                      </a:r>
                      <a:endParaRPr lang="en-US" sz="1400" kern="1200" dirty="0">
                        <a:solidFill>
                          <a:schemeClr val="tx1"/>
                        </a:solidFill>
                        <a:latin typeface="+mn-lt"/>
                        <a:ea typeface="+mn-ea"/>
                        <a:cs typeface="+mn-cs"/>
                      </a:endParaRPr>
                    </a:p>
                  </a:txBody>
                  <a:tcPr marL="0" marR="0" marT="9143" marB="9143"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264395">
                <a:tc>
                  <a:txBody>
                    <a:bodyPr/>
                    <a:lstStyle/>
                    <a:p>
                      <a:r>
                        <a:rPr lang="en-US" sz="1400" dirty="0" smtClean="0"/>
                        <a:t>Black, n (%)</a:t>
                      </a:r>
                      <a:endParaRPr lang="en-US" sz="1400" dirty="0"/>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algn="ctr">
                        <a:spcBef>
                          <a:spcPts val="0"/>
                        </a:spcBef>
                        <a:spcAft>
                          <a:spcPts val="0"/>
                        </a:spcAft>
                      </a:pPr>
                      <a:r>
                        <a:rPr lang="en-US" sz="1400" kern="1200" dirty="0" smtClean="0">
                          <a:solidFill>
                            <a:schemeClr val="tx1"/>
                          </a:solidFill>
                          <a:latin typeface="+mn-lt"/>
                          <a:ea typeface="+mn-ea"/>
                          <a:cs typeface="+mn-cs"/>
                        </a:rPr>
                        <a:t>115 (34)</a:t>
                      </a:r>
                      <a:endParaRPr lang="en-US" sz="1400" kern="1200" dirty="0">
                        <a:solidFill>
                          <a:schemeClr val="tx1"/>
                        </a:solidFill>
                        <a:latin typeface="+mn-lt"/>
                        <a:ea typeface="+mn-ea"/>
                        <a:cs typeface="+mn-cs"/>
                      </a:endParaRPr>
                    </a:p>
                  </a:txBody>
                  <a:tcPr marL="0" marR="0" marT="9143" marB="9143"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r>
              <a:tr h="264395">
                <a:tc>
                  <a:txBody>
                    <a:bodyPr/>
                    <a:lstStyle/>
                    <a:p>
                      <a:r>
                        <a:rPr lang="en-US" sz="1400" dirty="0" smtClean="0"/>
                        <a:t>Mean</a:t>
                      </a:r>
                      <a:r>
                        <a:rPr lang="en-US" sz="1400" baseline="0" dirty="0" smtClean="0"/>
                        <a:t> </a:t>
                      </a:r>
                      <a:r>
                        <a:rPr lang="en-US" sz="1400" dirty="0" smtClean="0"/>
                        <a:t>BMI, kg/m</a:t>
                      </a:r>
                      <a:r>
                        <a:rPr lang="en-US" sz="1400" baseline="30000" dirty="0" smtClean="0"/>
                        <a:t>2</a:t>
                      </a:r>
                      <a:r>
                        <a:rPr lang="en-US" sz="1400" dirty="0" smtClean="0"/>
                        <a:t> </a:t>
                      </a:r>
                      <a:r>
                        <a:rPr lang="en-US" sz="1400" dirty="0" smtClean="0">
                          <a:solidFill>
                            <a:schemeClr val="tx1"/>
                          </a:solidFill>
                        </a:rPr>
                        <a:t>(range)</a:t>
                      </a:r>
                      <a:r>
                        <a:rPr lang="en-US" sz="1400" baseline="30000" dirty="0" smtClean="0">
                          <a:solidFill>
                            <a:schemeClr val="tx1"/>
                          </a:solidFill>
                        </a:rPr>
                        <a:t>2</a:t>
                      </a:r>
                      <a:endParaRPr lang="en-US" sz="1400" baseline="30000" dirty="0">
                        <a:solidFill>
                          <a:schemeClr val="tx1"/>
                        </a:solidFill>
                      </a:endParaRPr>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r>
                        <a:rPr lang="en-US" sz="1400" kern="1200" dirty="0" smtClean="0">
                          <a:solidFill>
                            <a:schemeClr val="tx1"/>
                          </a:solidFill>
                          <a:latin typeface="+mn-lt"/>
                          <a:ea typeface="+mn-ea"/>
                          <a:cs typeface="+mn-cs"/>
                        </a:rPr>
                        <a:t>27 (18-66)</a:t>
                      </a:r>
                      <a:endParaRPr lang="en-US" sz="1400" kern="1200" dirty="0">
                        <a:solidFill>
                          <a:schemeClr val="tx1"/>
                        </a:solidFill>
                        <a:latin typeface="+mn-lt"/>
                        <a:ea typeface="+mn-ea"/>
                        <a:cs typeface="+mn-cs"/>
                      </a:endParaRPr>
                    </a:p>
                  </a:txBody>
                  <a:tcPr marL="91438" marR="91438" marT="9143" marB="9143"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r>
              <a:tr h="264395">
                <a:tc>
                  <a:txBody>
                    <a:bodyPr/>
                    <a:lstStyle/>
                    <a:p>
                      <a:r>
                        <a:rPr lang="en-US" sz="1400" dirty="0" smtClean="0"/>
                        <a:t>IL28B CC, n (%)</a:t>
                      </a:r>
                      <a:endParaRPr lang="en-US" sz="1400" dirty="0"/>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kern="1200" dirty="0" smtClean="0">
                          <a:solidFill>
                            <a:schemeClr val="tx1"/>
                          </a:solidFill>
                          <a:latin typeface="+mn-lt"/>
                          <a:ea typeface="+mn-ea"/>
                          <a:cs typeface="+mn-cs"/>
                        </a:rPr>
                        <a:t>81 (24)</a:t>
                      </a:r>
                      <a:endParaRPr lang="en-US" sz="1400" kern="1200" dirty="0">
                        <a:solidFill>
                          <a:schemeClr val="tx1"/>
                        </a:solidFill>
                        <a:latin typeface="+mn-lt"/>
                        <a:ea typeface="+mn-ea"/>
                        <a:cs typeface="+mn-cs"/>
                      </a:endParaRPr>
                    </a:p>
                  </a:txBody>
                  <a:tcPr marL="91438" marR="91438" marT="9143" marB="9143"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264395">
                <a:tc>
                  <a:txBody>
                    <a:bodyPr/>
                    <a:lstStyle/>
                    <a:p>
                      <a:r>
                        <a:rPr lang="en-US" sz="1400" dirty="0" smtClean="0"/>
                        <a:t>GT 1a, n (%)</a:t>
                      </a:r>
                      <a:endParaRPr lang="en-US" sz="1400" dirty="0"/>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250 (75) </a:t>
                      </a:r>
                    </a:p>
                  </a:txBody>
                  <a:tcPr marL="91438" marR="91438" marT="9143" marB="9143"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r>
              <a:tr h="264395">
                <a:tc>
                  <a:txBody>
                    <a:bodyPr/>
                    <a:lstStyle/>
                    <a:p>
                      <a:r>
                        <a:rPr lang="en-US" sz="1400" dirty="0" smtClean="0"/>
                        <a:t>GT 1b, n (%)</a:t>
                      </a:r>
                      <a:endParaRPr lang="en-US" sz="1400" dirty="0"/>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77 (23) </a:t>
                      </a:r>
                    </a:p>
                  </a:txBody>
                  <a:tcPr marL="91438" marR="91438" marT="9143" marB="9143"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264395">
                <a:tc>
                  <a:txBody>
                    <a:bodyPr/>
                    <a:lstStyle/>
                    <a:p>
                      <a:r>
                        <a:rPr lang="en-US" sz="1400" dirty="0" smtClean="0"/>
                        <a:t>HCV</a:t>
                      </a:r>
                      <a:r>
                        <a:rPr lang="en-US" sz="1400" baseline="0" dirty="0" smtClean="0"/>
                        <a:t> treatment experienced, n (%)</a:t>
                      </a:r>
                      <a:endParaRPr lang="en-US" sz="1400" dirty="0"/>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kern="1200" dirty="0" smtClean="0">
                          <a:solidFill>
                            <a:schemeClr val="tx1"/>
                          </a:solidFill>
                          <a:latin typeface="+mn-lt"/>
                          <a:ea typeface="+mn-ea"/>
                          <a:cs typeface="+mn-cs"/>
                        </a:rPr>
                        <a:t>185 (55)</a:t>
                      </a:r>
                      <a:endParaRPr lang="en-US" sz="1400" kern="1200" dirty="0">
                        <a:solidFill>
                          <a:schemeClr val="tx1"/>
                        </a:solidFill>
                        <a:latin typeface="+mn-lt"/>
                        <a:ea typeface="+mn-ea"/>
                        <a:cs typeface="+mn-cs"/>
                      </a:endParaRPr>
                    </a:p>
                  </a:txBody>
                  <a:tcPr marL="45719" marR="45719" marT="9143" marB="9143"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264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Cirrhosis, n (%)</a:t>
                      </a:r>
                    </a:p>
                  </a:txBody>
                  <a:tcPr marL="91438" marR="91438" marT="9143" marB="9143"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r>
                        <a:rPr lang="en-US" sz="1400" kern="1200" dirty="0" smtClean="0">
                          <a:solidFill>
                            <a:schemeClr val="tx1"/>
                          </a:solidFill>
                          <a:latin typeface="+mn-lt"/>
                          <a:ea typeface="+mn-ea"/>
                          <a:cs typeface="+mn-cs"/>
                        </a:rPr>
                        <a:t>67 (20)</a:t>
                      </a:r>
                      <a:endParaRPr lang="en-US" sz="1400" kern="1200" dirty="0">
                        <a:solidFill>
                          <a:schemeClr val="tx1"/>
                        </a:solidFill>
                        <a:latin typeface="+mn-lt"/>
                        <a:ea typeface="+mn-ea"/>
                        <a:cs typeface="+mn-cs"/>
                      </a:endParaRPr>
                    </a:p>
                  </a:txBody>
                  <a:tcPr marL="91438" marR="91438" marT="9143" marB="9143"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r>
            </a:tbl>
          </a:graphicData>
        </a:graphic>
      </p:graphicFrame>
      <p:graphicFrame>
        <p:nvGraphicFramePr>
          <p:cNvPr id="31" name="Table 30"/>
          <p:cNvGraphicFramePr>
            <a:graphicFrameLocks noGrp="1"/>
          </p:cNvGraphicFramePr>
          <p:nvPr/>
        </p:nvGraphicFramePr>
        <p:xfrm>
          <a:off x="4708525" y="3619500"/>
          <a:ext cx="4206875" cy="2178133"/>
        </p:xfrm>
        <a:graphic>
          <a:graphicData uri="http://schemas.openxmlformats.org/drawingml/2006/table">
            <a:tbl>
              <a:tblPr firstRow="1" bandRow="1">
                <a:effectLst/>
                <a:tableStyleId>{5C22544A-7EE6-4342-B048-85BDC9FD1C3A}</a:tableStyleId>
              </a:tblPr>
              <a:tblGrid>
                <a:gridCol w="2759103"/>
                <a:gridCol w="1447772"/>
              </a:tblGrid>
              <a:tr h="411239">
                <a:tc>
                  <a:txBody>
                    <a:bodyPr/>
                    <a:lstStyle/>
                    <a:p>
                      <a:pPr marL="0" marR="0" lvl="0" indent="0" algn="l" defTabSz="457200" rtl="0" eaLnBrk="1" fontAlgn="base" latinLnBrk="0" hangingPunct="1">
                        <a:lnSpc>
                          <a:spcPct val="100000"/>
                        </a:lnSpc>
                        <a:spcBef>
                          <a:spcPts val="600"/>
                        </a:spcBef>
                        <a:spcAft>
                          <a:spcPct val="0"/>
                        </a:spcAft>
                        <a:buClrTx/>
                        <a:buSzTx/>
                        <a:buFontTx/>
                        <a:buNone/>
                        <a:tabLst/>
                        <a:defRPr/>
                      </a:pPr>
                      <a:r>
                        <a:rPr kumimoji="0" lang="en-US" altLang="en-US" sz="1400" b="1" i="0" u="none" strike="noStrike" kern="1200" cap="none" spc="0" normalizeH="0" baseline="0" noProof="0" dirty="0" smtClean="0">
                          <a:ln>
                            <a:noFill/>
                          </a:ln>
                          <a:solidFill>
                            <a:prstClr val="black"/>
                          </a:solidFill>
                          <a:effectLst/>
                          <a:uLnTx/>
                          <a:uFillTx/>
                          <a:latin typeface="+mn-lt"/>
                          <a:ea typeface="ＭＳ Ｐゴシック" panose="020B0600070205080204" pitchFamily="34" charset="-128"/>
                          <a:cs typeface="+mn-cs"/>
                        </a:rPr>
                        <a:t>Demographics</a:t>
                      </a:r>
                    </a:p>
                  </a:txBody>
                  <a:tcPr marL="91438" marR="91438" marT="9142" marB="9142"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1" u="none" dirty="0" smtClean="0">
                        <a:solidFill>
                          <a:schemeClr val="bg1"/>
                        </a:solidFill>
                      </a:endParaRPr>
                    </a:p>
                  </a:txBody>
                  <a:tcPr marL="45719" marR="45719" marT="9142" marB="9142" anchor="b">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64378">
                <a:tc>
                  <a:txBody>
                    <a:bodyPr/>
                    <a:lstStyle/>
                    <a:p>
                      <a:r>
                        <a:rPr lang="en-US" sz="1400" dirty="0" smtClean="0"/>
                        <a:t>Median</a:t>
                      </a:r>
                      <a:r>
                        <a:rPr lang="en-US" sz="1400" baseline="0" dirty="0" smtClean="0"/>
                        <a:t> HCV RNA, log</a:t>
                      </a:r>
                      <a:r>
                        <a:rPr lang="en-US" sz="1400" baseline="-25000" dirty="0" smtClean="0"/>
                        <a:t>10</a:t>
                      </a:r>
                      <a:r>
                        <a:rPr lang="en-US" sz="1400" baseline="0" dirty="0" smtClean="0"/>
                        <a:t> IU/mL (IQR)</a:t>
                      </a:r>
                      <a:endParaRPr lang="en-US" sz="1400" dirty="0"/>
                    </a:p>
                  </a:txBody>
                  <a:tcPr marL="91438" marR="91438" marT="9142" marB="9142"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r>
                        <a:rPr lang="en-US" sz="1400" kern="1200" dirty="0" smtClean="0">
                          <a:solidFill>
                            <a:schemeClr val="tx1"/>
                          </a:solidFill>
                          <a:latin typeface="+mn-lt"/>
                          <a:ea typeface="+mn-ea"/>
                          <a:cs typeface="+mn-cs"/>
                        </a:rPr>
                        <a:t>6.9</a:t>
                      </a:r>
                      <a:r>
                        <a:rPr lang="en-US" sz="1400" kern="1200" baseline="0" dirty="0" smtClean="0">
                          <a:solidFill>
                            <a:schemeClr val="tx1"/>
                          </a:solidFill>
                          <a:latin typeface="+mn-lt"/>
                          <a:ea typeface="+mn-ea"/>
                          <a:cs typeface="+mn-cs"/>
                        </a:rPr>
                        <a:t> (6.3-7.2)</a:t>
                      </a:r>
                      <a:endParaRPr lang="en-US" sz="1400" kern="1200" dirty="0">
                        <a:solidFill>
                          <a:schemeClr val="tx1"/>
                        </a:solidFill>
                        <a:latin typeface="+mn-lt"/>
                        <a:ea typeface="+mn-ea"/>
                        <a:cs typeface="+mn-cs"/>
                      </a:endParaRPr>
                    </a:p>
                  </a:txBody>
                  <a:tcPr marL="45719" marR="45719" marT="9142" marB="9142"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r>
              <a:tr h="4449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Median</a:t>
                      </a:r>
                      <a:r>
                        <a:rPr lang="en-US" sz="1400" baseline="0" dirty="0" smtClean="0">
                          <a:solidFill>
                            <a:schemeClr val="tx1"/>
                          </a:solidFill>
                        </a:rPr>
                        <a:t> </a:t>
                      </a:r>
                      <a:r>
                        <a:rPr lang="en-US" sz="1400" dirty="0" smtClean="0">
                          <a:solidFill>
                            <a:schemeClr val="tx1"/>
                          </a:solidFill>
                        </a:rPr>
                        <a:t>CD4 cell count,</a:t>
                      </a:r>
                      <a:r>
                        <a:rPr lang="en-US" sz="1400" baseline="0" dirty="0" smtClean="0"/>
                        <a:t> </a:t>
                      </a:r>
                      <a:r>
                        <a:rPr lang="en-US" sz="1400" dirty="0" smtClean="0">
                          <a:solidFill>
                            <a:schemeClr val="tx1"/>
                          </a:solidFill>
                        </a:rPr>
                        <a:t>cells/mm</a:t>
                      </a:r>
                      <a:r>
                        <a:rPr lang="en-US" sz="1400" baseline="30000" dirty="0" smtClean="0">
                          <a:solidFill>
                            <a:schemeClr val="tx1"/>
                          </a:solidFill>
                        </a:rPr>
                        <a:t>3</a:t>
                      </a:r>
                      <a:r>
                        <a:rPr lang="en-US" sz="1400" dirty="0" smtClean="0">
                          <a:solidFill>
                            <a:schemeClr val="tx1"/>
                          </a:solidFill>
                        </a:rPr>
                        <a:t> (IQR)</a:t>
                      </a:r>
                    </a:p>
                  </a:txBody>
                  <a:tcPr marL="91438" marR="91438" marT="9142" marB="9142"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kern="1200" dirty="0" smtClean="0">
                          <a:solidFill>
                            <a:schemeClr val="tx1"/>
                          </a:solidFill>
                          <a:latin typeface="+mn-lt"/>
                          <a:ea typeface="+mn-ea"/>
                          <a:cs typeface="+mn-cs"/>
                        </a:rPr>
                        <a:t>628</a:t>
                      </a:r>
                      <a:r>
                        <a:rPr lang="en-US" sz="1400" kern="1200" baseline="0" dirty="0" smtClean="0">
                          <a:solidFill>
                            <a:schemeClr val="tx1"/>
                          </a:solidFill>
                          <a:latin typeface="+mn-lt"/>
                          <a:ea typeface="+mn-ea"/>
                          <a:cs typeface="+mn-cs"/>
                        </a:rPr>
                        <a:t> (469-823)</a:t>
                      </a:r>
                      <a:endParaRPr lang="en-US" sz="1400" kern="1200" dirty="0">
                        <a:solidFill>
                          <a:srgbClr val="FF0000"/>
                        </a:solidFill>
                        <a:latin typeface="+mn-lt"/>
                        <a:ea typeface="+mn-ea"/>
                        <a:cs typeface="+mn-cs"/>
                      </a:endParaRPr>
                    </a:p>
                  </a:txBody>
                  <a:tcPr marL="91438" marR="91438" marT="9142" marB="9142"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264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HIV ART, n (%)</a:t>
                      </a:r>
                    </a:p>
                  </a:txBody>
                  <a:tcPr marL="91438" marR="91438" marT="9142" marB="9142"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endParaRPr lang="en-US" sz="1400" kern="1200" dirty="0">
                        <a:solidFill>
                          <a:srgbClr val="FF0000"/>
                        </a:solidFill>
                        <a:latin typeface="+mn-lt"/>
                        <a:ea typeface="+mn-ea"/>
                        <a:cs typeface="+mn-cs"/>
                      </a:endParaRPr>
                    </a:p>
                  </a:txBody>
                  <a:tcPr marL="91438" marR="91438" marT="9142" marB="9142"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r>
              <a:tr h="264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Efavirenz + FTC + TDF</a:t>
                      </a:r>
                    </a:p>
                  </a:txBody>
                  <a:tcPr marL="91438" marR="91438" marT="9142" marB="9142"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kern="1200" dirty="0" smtClean="0">
                          <a:solidFill>
                            <a:schemeClr val="tx1"/>
                          </a:solidFill>
                          <a:latin typeface="+mn-lt"/>
                          <a:ea typeface="+mn-ea"/>
                          <a:cs typeface="+mn-cs"/>
                        </a:rPr>
                        <a:t>160</a:t>
                      </a:r>
                      <a:r>
                        <a:rPr lang="en-US" sz="1400" kern="1200" baseline="0" dirty="0" smtClean="0">
                          <a:solidFill>
                            <a:schemeClr val="tx1"/>
                          </a:solidFill>
                          <a:latin typeface="+mn-lt"/>
                          <a:ea typeface="+mn-ea"/>
                          <a:cs typeface="+mn-cs"/>
                        </a:rPr>
                        <a:t> (48)</a:t>
                      </a:r>
                      <a:endParaRPr lang="en-US" sz="1400" kern="1200" dirty="0">
                        <a:solidFill>
                          <a:schemeClr val="tx1"/>
                        </a:solidFill>
                        <a:latin typeface="+mn-lt"/>
                        <a:ea typeface="+mn-ea"/>
                        <a:cs typeface="+mn-cs"/>
                      </a:endParaRPr>
                    </a:p>
                  </a:txBody>
                  <a:tcPr marL="91438" marR="91438" marT="9142" marB="9142"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264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Raltegravir + FTC + TDF </a:t>
                      </a:r>
                    </a:p>
                  </a:txBody>
                  <a:tcPr marL="91438" marR="91438" marT="9142" marB="9142"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r>
                        <a:rPr lang="en-US" sz="1400" kern="1200" dirty="0" smtClean="0">
                          <a:solidFill>
                            <a:schemeClr val="tx1"/>
                          </a:solidFill>
                          <a:latin typeface="+mn-lt"/>
                          <a:ea typeface="+mn-ea"/>
                          <a:cs typeface="+mn-cs"/>
                        </a:rPr>
                        <a:t>146 (44)</a:t>
                      </a:r>
                      <a:endParaRPr lang="en-US" sz="1400" kern="1200" dirty="0">
                        <a:solidFill>
                          <a:schemeClr val="tx1"/>
                        </a:solidFill>
                        <a:latin typeface="+mn-lt"/>
                        <a:ea typeface="+mn-ea"/>
                        <a:cs typeface="+mn-cs"/>
                      </a:endParaRPr>
                    </a:p>
                  </a:txBody>
                  <a:tcPr marL="91438" marR="91438" marT="9142" marB="9142"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r>
              <a:tr h="264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Rilpivirine</a:t>
                      </a:r>
                      <a:r>
                        <a:rPr lang="en-US" sz="1400" baseline="0" dirty="0" smtClean="0">
                          <a:solidFill>
                            <a:schemeClr val="tx1"/>
                          </a:solidFill>
                        </a:rPr>
                        <a:t> + FTC + TDF  </a:t>
                      </a:r>
                      <a:endParaRPr lang="en-US" sz="1400" dirty="0" smtClean="0">
                        <a:solidFill>
                          <a:schemeClr val="tx1"/>
                        </a:solidFill>
                      </a:endParaRPr>
                    </a:p>
                  </a:txBody>
                  <a:tcPr marL="91438" marR="91438" marT="9142" marB="9142"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kern="1200" dirty="0" smtClean="0">
                          <a:solidFill>
                            <a:schemeClr val="tx1"/>
                          </a:solidFill>
                          <a:latin typeface="+mn-lt"/>
                          <a:ea typeface="+mn-ea"/>
                          <a:cs typeface="+mn-cs"/>
                        </a:rPr>
                        <a:t>29 (9)</a:t>
                      </a:r>
                      <a:endParaRPr lang="en-US" sz="1400" kern="1200" dirty="0">
                        <a:solidFill>
                          <a:schemeClr val="tx1"/>
                        </a:solidFill>
                        <a:latin typeface="+mn-lt"/>
                        <a:ea typeface="+mn-ea"/>
                        <a:cs typeface="+mn-cs"/>
                      </a:endParaRPr>
                    </a:p>
                  </a:txBody>
                  <a:tcPr marL="91438" marR="91438" marT="9142" marB="9142"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2" name="Rectangle 31"/>
          <p:cNvSpPr>
            <a:spLocks noChangeArrowheads="1"/>
          </p:cNvSpPr>
          <p:nvPr/>
        </p:nvSpPr>
        <p:spPr bwMode="auto">
          <a:xfrm>
            <a:off x="304800" y="4551363"/>
            <a:ext cx="4217988" cy="287337"/>
          </a:xfrm>
          <a:prstGeom prst="rect">
            <a:avLst/>
          </a:prstGeom>
          <a:noFill/>
          <a:ln w="412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25000"/>
              </a:spcAft>
              <a:buFontTx/>
              <a:buChar char="•"/>
            </a:pPr>
            <a:endParaRPr lang="en-US" sz="3600" b="1" baseline="-25000" smtClean="0">
              <a:solidFill>
                <a:srgbClr val="000000"/>
              </a:solidFill>
              <a:cs typeface="Arial" pitchFamily="34" charset="0"/>
            </a:endParaRPr>
          </a:p>
        </p:txBody>
      </p:sp>
      <p:sp>
        <p:nvSpPr>
          <p:cNvPr id="33" name="Rectangle 32"/>
          <p:cNvSpPr>
            <a:spLocks noChangeArrowheads="1"/>
          </p:cNvSpPr>
          <p:nvPr/>
        </p:nvSpPr>
        <p:spPr bwMode="auto">
          <a:xfrm>
            <a:off x="304800" y="5321300"/>
            <a:ext cx="4217988" cy="1117600"/>
          </a:xfrm>
          <a:prstGeom prst="rect">
            <a:avLst/>
          </a:prstGeom>
          <a:noFill/>
          <a:ln w="412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25000"/>
              </a:spcAft>
              <a:buFontTx/>
              <a:buChar char="•"/>
            </a:pPr>
            <a:endParaRPr lang="en-US" sz="3600" b="1" baseline="-25000" smtClean="0">
              <a:solidFill>
                <a:srgbClr val="000000"/>
              </a:solidFill>
              <a:cs typeface="Arial" pitchFamily="34" charset="0"/>
            </a:endParaRPr>
          </a:p>
        </p:txBody>
      </p:sp>
      <p:sp>
        <p:nvSpPr>
          <p:cNvPr id="34" name="Rectangle 33"/>
          <p:cNvSpPr>
            <a:spLocks noChangeArrowheads="1"/>
          </p:cNvSpPr>
          <p:nvPr/>
        </p:nvSpPr>
        <p:spPr bwMode="auto">
          <a:xfrm>
            <a:off x="4743450" y="4932363"/>
            <a:ext cx="4217988" cy="1117600"/>
          </a:xfrm>
          <a:prstGeom prst="rect">
            <a:avLst/>
          </a:prstGeom>
          <a:noFill/>
          <a:ln w="412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25000"/>
              </a:spcAft>
              <a:buFontTx/>
              <a:buChar char="•"/>
            </a:pPr>
            <a:endParaRPr lang="en-US" sz="3600" b="1" baseline="-25000" smtClean="0">
              <a:solidFill>
                <a:srgbClr val="000000"/>
              </a:solidFill>
              <a:cs typeface="Arial" pitchFamily="34" charset="0"/>
            </a:endParaRPr>
          </a:p>
        </p:txBody>
      </p:sp>
      <p:sp>
        <p:nvSpPr>
          <p:cNvPr id="13376"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C14AB1F-5B67-43D3-B915-D7473DBC30E1}" type="slidenum">
              <a:rPr lang="en-US">
                <a:solidFill>
                  <a:srgbClr val="7F7F7F"/>
                </a:solidFill>
              </a:rPr>
              <a:pPr fontAlgn="base">
                <a:spcBef>
                  <a:spcPct val="0"/>
                </a:spcBef>
                <a:spcAft>
                  <a:spcPct val="0"/>
                </a:spcAft>
              </a:pPr>
              <a:t>2</a:t>
            </a:fld>
            <a:endParaRPr lang="en-US">
              <a:solidFill>
                <a:srgbClr val="7F7F7F"/>
              </a:solidFill>
            </a:endParaRPr>
          </a:p>
        </p:txBody>
      </p:sp>
      <p:sp>
        <p:nvSpPr>
          <p:cNvPr id="35" name="TextBox 34"/>
          <p:cNvSpPr txBox="1">
            <a:spLocks noChangeArrowheads="1"/>
          </p:cNvSpPr>
          <p:nvPr/>
        </p:nvSpPr>
        <p:spPr bwMode="auto">
          <a:xfrm>
            <a:off x="4743450" y="6094413"/>
            <a:ext cx="415925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0"/>
              </a:spcBef>
              <a:spcAft>
                <a:spcPct val="0"/>
              </a:spcAft>
            </a:pPr>
            <a:r>
              <a:rPr lang="en-US" sz="1000" smtClean="0">
                <a:solidFill>
                  <a:srgbClr val="000000"/>
                </a:solidFill>
                <a:cs typeface="Arial" pitchFamily="34" charset="0"/>
              </a:rPr>
              <a:t>FTC, emtricitabine; TDF, tenofovir  disoproxil fumarate</a:t>
            </a:r>
          </a:p>
          <a:p>
            <a:pPr fontAlgn="base">
              <a:lnSpc>
                <a:spcPct val="90000"/>
              </a:lnSpc>
              <a:spcBef>
                <a:spcPct val="0"/>
              </a:spcBef>
              <a:spcAft>
                <a:spcPct val="0"/>
              </a:spcAft>
            </a:pPr>
            <a:r>
              <a:rPr lang="en-US" sz="1000" smtClean="0">
                <a:solidFill>
                  <a:srgbClr val="000000"/>
                </a:solidFill>
                <a:cs typeface="Arial" pitchFamily="34" charset="0"/>
              </a:rPr>
              <a:t>TN, treatment naïve; TE, treatment experienced</a:t>
            </a:r>
          </a:p>
        </p:txBody>
      </p:sp>
      <p:sp>
        <p:nvSpPr>
          <p:cNvPr id="13378" name="Footer Placeholder 3"/>
          <p:cNvSpPr txBox="1">
            <a:spLocks/>
          </p:cNvSpPr>
          <p:nvPr/>
        </p:nvSpPr>
        <p:spPr bwMode="auto">
          <a:xfrm>
            <a:off x="144463" y="6438900"/>
            <a:ext cx="742473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0"/>
              </a:spcBef>
              <a:spcAft>
                <a:spcPct val="0"/>
              </a:spcAft>
              <a:buClr>
                <a:srgbClr val="A9A9A9"/>
              </a:buClr>
              <a:buSzPct val="90000"/>
              <a:buFont typeface="Wingdings" pitchFamily="2" charset="2"/>
              <a:buNone/>
            </a:pPr>
            <a:r>
              <a:rPr lang="en-US" altLang="en-US" sz="900" smtClean="0">
                <a:solidFill>
                  <a:srgbClr val="000000"/>
                </a:solidFill>
                <a:cs typeface="Arial" pitchFamily="34" charset="0"/>
              </a:rPr>
              <a:t>1. Naggie S, et al. </a:t>
            </a:r>
            <a:r>
              <a:rPr lang="en-US" sz="900" smtClean="0">
                <a:solidFill>
                  <a:srgbClr val="000000"/>
                </a:solidFill>
                <a:cs typeface="Arial" pitchFamily="34" charset="0"/>
              </a:rPr>
              <a:t>NEJM July 2</a:t>
            </a:r>
            <a:r>
              <a:rPr lang="en-US" altLang="en-US" sz="900" smtClean="0">
                <a:solidFill>
                  <a:srgbClr val="000000"/>
                </a:solidFill>
                <a:cs typeface="Arial" pitchFamily="34" charset="0"/>
              </a:rPr>
              <a:t>015. DOI: 10.1056/NEJMoa15011</a:t>
            </a:r>
          </a:p>
          <a:p>
            <a:pPr fontAlgn="base">
              <a:lnSpc>
                <a:spcPct val="90000"/>
              </a:lnSpc>
              <a:spcBef>
                <a:spcPct val="0"/>
              </a:spcBef>
              <a:spcAft>
                <a:spcPct val="0"/>
              </a:spcAft>
              <a:buClr>
                <a:srgbClr val="A9A9A9"/>
              </a:buClr>
              <a:buSzPct val="90000"/>
              <a:buFont typeface="Wingdings" pitchFamily="2" charset="2"/>
              <a:buNone/>
            </a:pPr>
            <a:r>
              <a:rPr lang="en-US" altLang="en-US" sz="900" smtClean="0">
                <a:solidFill>
                  <a:srgbClr val="000000"/>
                </a:solidFill>
                <a:cs typeface="Arial" pitchFamily="34" charset="0"/>
              </a:rPr>
              <a:t>2. Naggie S, et al. IAS 2015, Vancouver, Canada. Oral # TUAB0202</a:t>
            </a:r>
          </a:p>
        </p:txBody>
      </p:sp>
      <p:grpSp>
        <p:nvGrpSpPr>
          <p:cNvPr id="13379" name="Group 36"/>
          <p:cNvGrpSpPr>
            <a:grpSpLocks/>
          </p:cNvGrpSpPr>
          <p:nvPr/>
        </p:nvGrpSpPr>
        <p:grpSpPr bwMode="auto">
          <a:xfrm>
            <a:off x="914400" y="1647825"/>
            <a:ext cx="7405688" cy="1125538"/>
            <a:chOff x="914400" y="1648269"/>
            <a:chExt cx="7405735" cy="1124646"/>
          </a:xfrm>
        </p:grpSpPr>
        <p:cxnSp>
          <p:nvCxnSpPr>
            <p:cNvPr id="13380" name="Straight Connector 42"/>
            <p:cNvCxnSpPr>
              <a:cxnSpLocks noChangeShapeType="1"/>
            </p:cNvCxnSpPr>
            <p:nvPr/>
          </p:nvCxnSpPr>
          <p:spPr bwMode="auto">
            <a:xfrm flipV="1">
              <a:off x="4732025" y="1982777"/>
              <a:ext cx="2523744" cy="0"/>
            </a:xfrm>
            <a:prstGeom prst="line">
              <a:avLst/>
            </a:prstGeom>
            <a:noFill/>
            <a:ln w="19050" algn="ctr">
              <a:solidFill>
                <a:schemeClr val="tx1"/>
              </a:solidFill>
              <a:round/>
              <a:headEnd/>
              <a:tailEnd type="diamond" w="lg" len="lg"/>
            </a:ln>
            <a:extLst>
              <a:ext uri="{909E8E84-426E-40DD-AFC4-6F175D3DCCD1}">
                <a14:hiddenFill xmlns:a14="http://schemas.microsoft.com/office/drawing/2010/main">
                  <a:noFill/>
                </a14:hiddenFill>
              </a:ext>
            </a:extLst>
          </p:spPr>
        </p:cxnSp>
        <p:sp>
          <p:nvSpPr>
            <p:cNvPr id="13381" name="Text Box 23"/>
            <p:cNvSpPr txBox="1">
              <a:spLocks noChangeArrowheads="1"/>
            </p:cNvSpPr>
            <p:nvPr/>
          </p:nvSpPr>
          <p:spPr bwMode="auto">
            <a:xfrm>
              <a:off x="1738109" y="2468115"/>
              <a:ext cx="10125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50000"/>
                </a:spcBef>
                <a:spcAft>
                  <a:spcPct val="0"/>
                </a:spcAft>
              </a:pPr>
              <a:r>
                <a:rPr lang="en-US" sz="1400" b="1" smtClean="0">
                  <a:solidFill>
                    <a:srgbClr val="7F7F7F"/>
                  </a:solidFill>
                  <a:cs typeface="Arial" pitchFamily="34" charset="0"/>
                </a:rPr>
                <a:t>Wk 0</a:t>
              </a:r>
            </a:p>
          </p:txBody>
        </p:sp>
        <p:sp>
          <p:nvSpPr>
            <p:cNvPr id="13382" name="Text Box 23"/>
            <p:cNvSpPr txBox="1">
              <a:spLocks noChangeArrowheads="1"/>
            </p:cNvSpPr>
            <p:nvPr/>
          </p:nvSpPr>
          <p:spPr bwMode="auto">
            <a:xfrm>
              <a:off x="4346953" y="2464940"/>
              <a:ext cx="10125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50000"/>
                </a:spcBef>
                <a:spcAft>
                  <a:spcPct val="0"/>
                </a:spcAft>
              </a:pPr>
              <a:r>
                <a:rPr lang="en-US" sz="1400" b="1" smtClean="0">
                  <a:solidFill>
                    <a:srgbClr val="7F7F7F"/>
                  </a:solidFill>
                  <a:cs typeface="Arial" pitchFamily="34" charset="0"/>
                </a:rPr>
                <a:t>Wk 12</a:t>
              </a:r>
            </a:p>
          </p:txBody>
        </p:sp>
        <p:sp>
          <p:nvSpPr>
            <p:cNvPr id="41" name="Freeform 66"/>
            <p:cNvSpPr>
              <a:spLocks/>
            </p:cNvSpPr>
            <p:nvPr/>
          </p:nvSpPr>
          <p:spPr bwMode="auto">
            <a:xfrm>
              <a:off x="2236337" y="2372180"/>
              <a:ext cx="2507263" cy="127001"/>
            </a:xfrm>
            <a:custGeom>
              <a:avLst/>
              <a:gdLst>
                <a:gd name="T0" fmla="*/ 316236 w 2663825"/>
                <a:gd name="T1" fmla="*/ 0 h 127000"/>
                <a:gd name="T2" fmla="*/ 316236 w 2663825"/>
                <a:gd name="T3" fmla="*/ 127000 h 127000"/>
                <a:gd name="T4" fmla="*/ 0 w 2663825"/>
                <a:gd name="T5" fmla="*/ 127000 h 127000"/>
                <a:gd name="T6" fmla="*/ 0 w 2663825"/>
                <a:gd name="T7" fmla="*/ 3175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25400" cap="flat" cmpd="sng" algn="ctr">
              <a:solidFill>
                <a:schemeClr val="bg1">
                  <a:lumMod val="65000"/>
                </a:schemeClr>
              </a:solidFill>
              <a:prstDash val="solid"/>
              <a:round/>
              <a:headEnd type="none" w="med" len="med"/>
              <a:tailEnd type="none" w="med" len="med"/>
            </a:ln>
            <a:scene3d>
              <a:camera prst="orthographicFront">
                <a:rot lat="10800000" lon="0" rev="0"/>
              </a:camera>
              <a:lightRig rig="threePt" dir="t"/>
            </a:scene3d>
          </p:spPr>
          <p:txBody>
            <a:bodyPr/>
            <a:lstStyle/>
            <a:p>
              <a:pPr fontAlgn="base">
                <a:spcBef>
                  <a:spcPct val="0"/>
                </a:spcBef>
                <a:spcAft>
                  <a:spcPct val="0"/>
                </a:spcAft>
                <a:defRPr/>
              </a:pPr>
              <a:endParaRPr lang="en-US" dirty="0">
                <a:solidFill>
                  <a:srgbClr val="000000"/>
                </a:solidFill>
                <a:cs typeface="Arial" pitchFamily="34" charset="0"/>
              </a:endParaRPr>
            </a:p>
          </p:txBody>
        </p:sp>
        <p:sp>
          <p:nvSpPr>
            <p:cNvPr id="42" name="Freeform 66"/>
            <p:cNvSpPr>
              <a:spLocks/>
            </p:cNvSpPr>
            <p:nvPr/>
          </p:nvSpPr>
          <p:spPr bwMode="auto">
            <a:xfrm>
              <a:off x="2236337" y="2372180"/>
              <a:ext cx="5014527" cy="127000"/>
            </a:xfrm>
            <a:custGeom>
              <a:avLst/>
              <a:gdLst>
                <a:gd name="T0" fmla="*/ 316236 w 2663825"/>
                <a:gd name="T1" fmla="*/ 0 h 127000"/>
                <a:gd name="T2" fmla="*/ 316236 w 2663825"/>
                <a:gd name="T3" fmla="*/ 127000 h 127000"/>
                <a:gd name="T4" fmla="*/ 0 w 2663825"/>
                <a:gd name="T5" fmla="*/ 127000 h 127000"/>
                <a:gd name="T6" fmla="*/ 0 w 2663825"/>
                <a:gd name="T7" fmla="*/ 3175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25400" cap="flat" cmpd="sng" algn="ctr">
              <a:solidFill>
                <a:schemeClr val="bg1">
                  <a:lumMod val="65000"/>
                </a:schemeClr>
              </a:solidFill>
              <a:prstDash val="solid"/>
              <a:round/>
              <a:headEnd type="none" w="med" len="med"/>
              <a:tailEnd type="none" w="med" len="med"/>
            </a:ln>
            <a:scene3d>
              <a:camera prst="orthographicFront">
                <a:rot lat="10800000" lon="0" rev="0"/>
              </a:camera>
              <a:lightRig rig="threePt" dir="t"/>
            </a:scene3d>
          </p:spPr>
          <p:txBody>
            <a:bodyPr/>
            <a:lstStyle/>
            <a:p>
              <a:pPr fontAlgn="base">
                <a:spcBef>
                  <a:spcPct val="0"/>
                </a:spcBef>
                <a:spcAft>
                  <a:spcPct val="0"/>
                </a:spcAft>
                <a:defRPr/>
              </a:pPr>
              <a:endParaRPr lang="en-US" dirty="0">
                <a:solidFill>
                  <a:srgbClr val="000000"/>
                </a:solidFill>
                <a:cs typeface="Arial" pitchFamily="34" charset="0"/>
              </a:endParaRPr>
            </a:p>
          </p:txBody>
        </p:sp>
        <p:sp>
          <p:nvSpPr>
            <p:cNvPr id="13385" name="Text Box 23"/>
            <p:cNvSpPr txBox="1">
              <a:spLocks noChangeArrowheads="1"/>
            </p:cNvSpPr>
            <p:nvPr/>
          </p:nvSpPr>
          <p:spPr bwMode="auto">
            <a:xfrm>
              <a:off x="6757473" y="2464940"/>
              <a:ext cx="101258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50000"/>
                </a:spcBef>
                <a:spcAft>
                  <a:spcPct val="0"/>
                </a:spcAft>
              </a:pPr>
              <a:r>
                <a:rPr lang="en-US" sz="1400" b="1" smtClean="0">
                  <a:solidFill>
                    <a:srgbClr val="7F7F7F"/>
                  </a:solidFill>
                  <a:cs typeface="Arial" pitchFamily="34" charset="0"/>
                </a:rPr>
                <a:t>Wk 24</a:t>
              </a:r>
            </a:p>
          </p:txBody>
        </p:sp>
        <p:sp>
          <p:nvSpPr>
            <p:cNvPr id="13386" name="TextBox 24"/>
            <p:cNvSpPr txBox="1">
              <a:spLocks noChangeArrowheads="1"/>
            </p:cNvSpPr>
            <p:nvPr/>
          </p:nvSpPr>
          <p:spPr bwMode="auto">
            <a:xfrm>
              <a:off x="7391400" y="1846252"/>
              <a:ext cx="92873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sz="1600" b="1" smtClean="0">
                  <a:solidFill>
                    <a:srgbClr val="000000"/>
                  </a:solidFill>
                  <a:cs typeface="Arial" pitchFamily="34" charset="0"/>
                </a:rPr>
                <a:t>SVR12</a:t>
              </a:r>
            </a:p>
          </p:txBody>
        </p:sp>
        <p:sp>
          <p:nvSpPr>
            <p:cNvPr id="45" name="AutoShape 8"/>
            <p:cNvSpPr>
              <a:spLocks noChangeArrowheads="1"/>
            </p:cNvSpPr>
            <p:nvPr/>
          </p:nvSpPr>
          <p:spPr bwMode="auto">
            <a:xfrm>
              <a:off x="2236470" y="1648269"/>
              <a:ext cx="2507505" cy="681373"/>
            </a:xfrm>
            <a:prstGeom prst="rect">
              <a:avLst/>
            </a:prstGeom>
            <a:solidFill>
              <a:schemeClr val="accent2"/>
            </a:solidFill>
            <a:ln w="9525">
              <a:noFill/>
              <a:miter lim="800000"/>
              <a:headEnd/>
              <a:tailEnd/>
            </a:ln>
            <a:scene3d>
              <a:camera prst="orthographicFront"/>
              <a:lightRig rig="threePt" dir="t"/>
            </a:scene3d>
            <a:sp3d>
              <a:bevelT/>
            </a:sp3d>
          </p:spPr>
          <p:txBody>
            <a:bodyPr wrap="none" tIns="91440" bIns="91440" anchor="ctr"/>
            <a:lstStyle/>
            <a:p>
              <a:pPr algn="ctr" fontAlgn="base">
                <a:spcBef>
                  <a:spcPct val="0"/>
                </a:spcBef>
                <a:spcAft>
                  <a:spcPct val="0"/>
                </a:spcAft>
                <a:defRPr/>
              </a:pPr>
              <a:r>
                <a:rPr lang="en-US" sz="1600" dirty="0">
                  <a:solidFill>
                    <a:srgbClr val="000000"/>
                  </a:solidFill>
                  <a:cs typeface="Arial" pitchFamily="34" charset="0"/>
                </a:rPr>
                <a:t> </a:t>
              </a:r>
              <a:r>
                <a:rPr lang="en-US" sz="1600" b="1" dirty="0">
                  <a:solidFill>
                    <a:prstClr val="white"/>
                  </a:solidFill>
                  <a:cs typeface="Arial" pitchFamily="34" charset="0"/>
                </a:rPr>
                <a:t>LDV/SOF</a:t>
              </a:r>
            </a:p>
          </p:txBody>
        </p:sp>
        <p:sp>
          <p:nvSpPr>
            <p:cNvPr id="46" name="AutoShape 8"/>
            <p:cNvSpPr>
              <a:spLocks noChangeArrowheads="1"/>
            </p:cNvSpPr>
            <p:nvPr/>
          </p:nvSpPr>
          <p:spPr bwMode="auto">
            <a:xfrm>
              <a:off x="914400" y="1648269"/>
              <a:ext cx="1248928" cy="681373"/>
            </a:xfrm>
            <a:prstGeom prst="rect">
              <a:avLst/>
            </a:prstGeom>
            <a:solidFill>
              <a:srgbClr val="B8B8B8"/>
            </a:solidFill>
            <a:ln w="9525">
              <a:noFill/>
              <a:miter lim="800000"/>
              <a:headEnd/>
              <a:tailEnd/>
            </a:ln>
            <a:scene3d>
              <a:camera prst="orthographicFront"/>
              <a:lightRig rig="threePt" dir="t"/>
            </a:scene3d>
            <a:sp3d>
              <a:bevelT/>
            </a:sp3d>
          </p:spPr>
          <p:txBody>
            <a:bodyPr wrap="none" tIns="91440" bIns="91440" anchor="ctr"/>
            <a:lstStyle/>
            <a:p>
              <a:pPr algn="ctr" fontAlgn="base">
                <a:lnSpc>
                  <a:spcPct val="90000"/>
                </a:lnSpc>
                <a:spcBef>
                  <a:spcPct val="0"/>
                </a:spcBef>
                <a:spcAft>
                  <a:spcPct val="0"/>
                </a:spcAft>
                <a:defRPr/>
              </a:pPr>
              <a:r>
                <a:rPr lang="en-US" sz="1400" b="1" dirty="0">
                  <a:solidFill>
                    <a:prstClr val="black"/>
                  </a:solidFill>
                  <a:cs typeface="Arial" pitchFamily="34" charset="0"/>
                </a:rPr>
                <a:t>GT 1 and 4</a:t>
              </a:r>
            </a:p>
            <a:p>
              <a:pPr algn="ctr" fontAlgn="base">
                <a:lnSpc>
                  <a:spcPct val="90000"/>
                </a:lnSpc>
                <a:spcBef>
                  <a:spcPct val="0"/>
                </a:spcBef>
                <a:spcAft>
                  <a:spcPct val="0"/>
                </a:spcAft>
                <a:defRPr/>
              </a:pPr>
              <a:r>
                <a:rPr lang="en-US" sz="1400" b="1" dirty="0">
                  <a:solidFill>
                    <a:prstClr val="black"/>
                  </a:solidFill>
                  <a:cs typeface="Arial" pitchFamily="34" charset="0"/>
                </a:rPr>
                <a:t>TN and TE</a:t>
              </a:r>
            </a:p>
            <a:p>
              <a:pPr algn="ctr" fontAlgn="base">
                <a:lnSpc>
                  <a:spcPct val="90000"/>
                </a:lnSpc>
                <a:spcBef>
                  <a:spcPct val="0"/>
                </a:spcBef>
                <a:spcAft>
                  <a:spcPct val="0"/>
                </a:spcAft>
                <a:defRPr/>
              </a:pPr>
              <a:r>
                <a:rPr lang="en-US" sz="1400" b="1" dirty="0">
                  <a:solidFill>
                    <a:prstClr val="black"/>
                  </a:solidFill>
                  <a:cs typeface="Arial" pitchFamily="34" charset="0"/>
                </a:rPr>
                <a:t>N=335</a:t>
              </a:r>
            </a:p>
          </p:txBody>
        </p:sp>
      </p:grpSp>
    </p:spTree>
    <p:extLst>
      <p:ext uri="{BB962C8B-B14F-4D97-AF65-F5344CB8AC3E}">
        <p14:creationId xmlns:p14="http://schemas.microsoft.com/office/powerpoint/2010/main" val="24426135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2"/>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33"/>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3" grpId="0" animBg="1"/>
      <p:bldP spid="33" grpId="1" animBg="1"/>
      <p:bldP spid="34" grpId="0" animBg="1"/>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65348" y="1371600"/>
            <a:ext cx="2423160" cy="365760"/>
          </a:xfrm>
          <a:prstGeom prst="rect">
            <a:avLst/>
          </a:prstGeom>
          <a:solidFill>
            <a:schemeClr val="accent2"/>
          </a:solidFill>
          <a:scene3d>
            <a:camera prst="orthographicFront"/>
            <a:lightRig rig="threePt" dir="t"/>
          </a:scene3d>
          <a:sp3d>
            <a:bevelT/>
          </a:sp3d>
        </p:spPr>
        <p:txBody>
          <a:bodyPr anchor="ctr"/>
          <a:lstStyle/>
          <a:p>
            <a:pPr algn="ctr" fontAlgn="base">
              <a:spcBef>
                <a:spcPct val="0"/>
              </a:spcBef>
              <a:spcAft>
                <a:spcPct val="0"/>
              </a:spcAft>
              <a:defRPr/>
            </a:pPr>
            <a:r>
              <a:rPr lang="en-US" sz="1400" b="1" dirty="0">
                <a:solidFill>
                  <a:srgbClr val="FFFFFF"/>
                </a:solidFill>
                <a:cs typeface="Arial" pitchFamily="34" charset="0"/>
              </a:rPr>
              <a:t>Naïve vs Experienced</a:t>
            </a:r>
            <a:r>
              <a:rPr lang="en-US" sz="1400" b="1" baseline="30000" dirty="0">
                <a:solidFill>
                  <a:srgbClr val="FFFFFF"/>
                </a:solidFill>
                <a:cs typeface="Arial" pitchFamily="34" charset="0"/>
              </a:rPr>
              <a:t>2,3</a:t>
            </a:r>
          </a:p>
        </p:txBody>
      </p:sp>
      <p:sp>
        <p:nvSpPr>
          <p:cNvPr id="10" name="TextBox 9"/>
          <p:cNvSpPr txBox="1"/>
          <p:nvPr/>
        </p:nvSpPr>
        <p:spPr>
          <a:xfrm>
            <a:off x="6172200" y="1371600"/>
            <a:ext cx="2423160" cy="365760"/>
          </a:xfrm>
          <a:prstGeom prst="rect">
            <a:avLst/>
          </a:prstGeom>
          <a:solidFill>
            <a:schemeClr val="accent2"/>
          </a:solidFill>
          <a:scene3d>
            <a:camera prst="orthographicFront"/>
            <a:lightRig rig="threePt" dir="t"/>
          </a:scene3d>
          <a:sp3d>
            <a:bevelT/>
          </a:sp3d>
        </p:spPr>
        <p:txBody>
          <a:bodyPr anchor="ctr"/>
          <a:lstStyle/>
          <a:p>
            <a:pPr algn="ctr" fontAlgn="base">
              <a:spcBef>
                <a:spcPct val="0"/>
              </a:spcBef>
              <a:spcAft>
                <a:spcPct val="0"/>
              </a:spcAft>
              <a:defRPr/>
            </a:pPr>
            <a:r>
              <a:rPr lang="en-US" sz="1400" b="1" dirty="0">
                <a:solidFill>
                  <a:srgbClr val="FFFFFF"/>
                </a:solidFill>
                <a:cs typeface="Arial" pitchFamily="34" charset="0"/>
              </a:rPr>
              <a:t>Cirrhosis Status</a:t>
            </a:r>
            <a:r>
              <a:rPr lang="en-US" sz="1400" b="1" baseline="30000" dirty="0">
                <a:solidFill>
                  <a:srgbClr val="FFFFFF"/>
                </a:solidFill>
                <a:cs typeface="Arial" pitchFamily="34" charset="0"/>
              </a:rPr>
              <a:t>2,3</a:t>
            </a:r>
          </a:p>
        </p:txBody>
      </p:sp>
      <p:sp>
        <p:nvSpPr>
          <p:cNvPr id="21" name="TextBox 26"/>
          <p:cNvSpPr txBox="1">
            <a:spLocks noChangeArrowheads="1"/>
          </p:cNvSpPr>
          <p:nvPr/>
        </p:nvSpPr>
        <p:spPr bwMode="auto">
          <a:xfrm rot="16200000">
            <a:off x="-496094" y="3380582"/>
            <a:ext cx="2708275" cy="369888"/>
          </a:xfrm>
          <a:prstGeom prst="rect">
            <a:avLst/>
          </a:prstGeom>
          <a:noFill/>
          <a:ln>
            <a:noFill/>
          </a:ln>
          <a:extLst/>
        </p:spPr>
        <p:txBody>
          <a:bodyPr anchor="ctr">
            <a:spAutoFit/>
          </a:bodyPr>
          <a:lstStyle>
            <a:lvl1pPr eaLnBrk="0" hangingPunct="0">
              <a:defRPr sz="2200" b="1">
                <a:solidFill>
                  <a:schemeClr val="tx1"/>
                </a:solidFill>
                <a:latin typeface="Arial" pitchFamily="34" charset="0"/>
                <a:cs typeface="Arial" pitchFamily="34" charset="0"/>
              </a:defRPr>
            </a:lvl1pPr>
            <a:lvl2pPr marL="742950" indent="-285750" eaLnBrk="0" hangingPunct="0">
              <a:defRPr sz="2200" b="1">
                <a:solidFill>
                  <a:schemeClr val="tx1"/>
                </a:solidFill>
                <a:latin typeface="Arial" pitchFamily="34" charset="0"/>
                <a:cs typeface="Arial" pitchFamily="34" charset="0"/>
              </a:defRPr>
            </a:lvl2pPr>
            <a:lvl3pPr marL="1143000" indent="-228600" eaLnBrk="0" hangingPunct="0">
              <a:defRPr sz="2200" b="1">
                <a:solidFill>
                  <a:schemeClr val="tx1"/>
                </a:solidFill>
                <a:latin typeface="Arial" pitchFamily="34" charset="0"/>
                <a:cs typeface="Arial" pitchFamily="34" charset="0"/>
              </a:defRPr>
            </a:lvl3pPr>
            <a:lvl4pPr marL="1600200" indent="-228600" eaLnBrk="0" hangingPunct="0">
              <a:defRPr sz="2200" b="1">
                <a:solidFill>
                  <a:schemeClr val="tx1"/>
                </a:solidFill>
                <a:latin typeface="Arial" pitchFamily="34" charset="0"/>
                <a:cs typeface="Arial" pitchFamily="34" charset="0"/>
              </a:defRPr>
            </a:lvl4pPr>
            <a:lvl5pPr marL="2057400" indent="-228600" eaLnBrk="0" hangingPunct="0">
              <a:defRPr sz="22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2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2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2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200" b="1">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sz="1800" kern="0" dirty="0" smtClean="0">
                <a:solidFill>
                  <a:srgbClr val="000000"/>
                </a:solidFill>
              </a:rPr>
              <a:t>SVR12 (%)</a:t>
            </a:r>
          </a:p>
        </p:txBody>
      </p:sp>
      <p:graphicFrame>
        <p:nvGraphicFramePr>
          <p:cNvPr id="14345" name="Chart 2"/>
          <p:cNvGraphicFramePr>
            <a:graphicFrameLocks/>
          </p:cNvGraphicFramePr>
          <p:nvPr/>
        </p:nvGraphicFramePr>
        <p:xfrm>
          <a:off x="2757488" y="1843088"/>
          <a:ext cx="2971800" cy="3613150"/>
        </p:xfrm>
        <a:graphic>
          <a:graphicData uri="http://schemas.openxmlformats.org/presentationml/2006/ole">
            <mc:AlternateContent xmlns:mc="http://schemas.openxmlformats.org/markup-compatibility/2006">
              <mc:Choice xmlns:v="urn:schemas-microsoft-com:vml" Requires="v">
                <p:oleObj spid="_x0000_s1026" r:id="rId4" imgW="2975106" imgH="3615241" progId="Excel.Chart.8">
                  <p:embed/>
                </p:oleObj>
              </mc:Choice>
              <mc:Fallback>
                <p:oleObj r:id="rId4" imgW="2975106" imgH="3615241"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1843088"/>
                        <a:ext cx="2971800" cy="3613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6" name="Chart 2"/>
          <p:cNvGraphicFramePr>
            <a:graphicFrameLocks/>
          </p:cNvGraphicFramePr>
          <p:nvPr/>
        </p:nvGraphicFramePr>
        <p:xfrm>
          <a:off x="5672138" y="1816100"/>
          <a:ext cx="3108325" cy="3641725"/>
        </p:xfrm>
        <a:graphic>
          <a:graphicData uri="http://schemas.openxmlformats.org/presentationml/2006/ole">
            <mc:AlternateContent xmlns:mc="http://schemas.openxmlformats.org/markup-compatibility/2006">
              <mc:Choice xmlns:v="urn:schemas-microsoft-com:vml" Requires="v">
                <p:oleObj spid="_x0000_s1027" r:id="rId6" imgW="3103133" imgH="3639627" progId="Excel.Chart.8">
                  <p:embed/>
                </p:oleObj>
              </mc:Choice>
              <mc:Fallback>
                <p:oleObj r:id="rId6" imgW="3103133" imgH="3639627" progId="Excel.Char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72138" y="1816100"/>
                        <a:ext cx="3108325" cy="364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7" name="Chart 2"/>
          <p:cNvGraphicFramePr>
            <a:graphicFrameLocks/>
          </p:cNvGraphicFramePr>
          <p:nvPr/>
        </p:nvGraphicFramePr>
        <p:xfrm>
          <a:off x="857250" y="1843088"/>
          <a:ext cx="1995488" cy="3641725"/>
        </p:xfrm>
        <a:graphic>
          <a:graphicData uri="http://schemas.openxmlformats.org/presentationml/2006/ole">
            <mc:AlternateContent xmlns:mc="http://schemas.openxmlformats.org/markup-compatibility/2006">
              <mc:Choice xmlns:v="urn:schemas-microsoft-com:vml" Requires="v">
                <p:oleObj spid="_x0000_s1028" r:id="rId8" imgW="1993565" imgH="3645724" progId="Excel.Chart.8">
                  <p:embed/>
                </p:oleObj>
              </mc:Choice>
              <mc:Fallback>
                <p:oleObj r:id="rId8" imgW="1993565" imgH="3645724" progId="Excel.Chart.8">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7250" y="1843088"/>
                        <a:ext cx="1995488" cy="364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17"/>
          <p:cNvSpPr txBox="1"/>
          <p:nvPr/>
        </p:nvSpPr>
        <p:spPr>
          <a:xfrm>
            <a:off x="1274763" y="5346700"/>
            <a:ext cx="1773237" cy="523875"/>
          </a:xfrm>
          <a:prstGeom prst="rect">
            <a:avLst/>
          </a:prstGeom>
          <a:solidFill>
            <a:schemeClr val="bg1"/>
          </a:solid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r>
              <a:rPr lang="en-US" sz="1400" b="1" kern="0" dirty="0" smtClean="0">
                <a:solidFill>
                  <a:sysClr val="windowText" lastClr="000000"/>
                </a:solidFill>
                <a:cs typeface="Arial" pitchFamily="34" charset="0"/>
              </a:rPr>
              <a:t>LDV/SOF </a:t>
            </a:r>
            <a:br>
              <a:rPr lang="en-US" sz="1400" b="1" kern="0" dirty="0" smtClean="0">
                <a:solidFill>
                  <a:sysClr val="windowText" lastClr="000000"/>
                </a:solidFill>
                <a:cs typeface="Arial" pitchFamily="34" charset="0"/>
              </a:rPr>
            </a:br>
            <a:r>
              <a:rPr lang="en-US" sz="1400" b="1" kern="0" dirty="0" smtClean="0">
                <a:solidFill>
                  <a:sysClr val="windowText" lastClr="000000"/>
                </a:solidFill>
                <a:cs typeface="Arial" pitchFamily="34" charset="0"/>
              </a:rPr>
              <a:t>12 Weeks</a:t>
            </a:r>
            <a:endParaRPr lang="en-US" sz="1400" b="1" kern="0" dirty="0">
              <a:solidFill>
                <a:sysClr val="windowText" lastClr="000000"/>
              </a:solidFill>
              <a:cs typeface="Arial" pitchFamily="34" charset="0"/>
            </a:endParaRPr>
          </a:p>
        </p:txBody>
      </p:sp>
      <p:sp>
        <p:nvSpPr>
          <p:cNvPr id="34" name="TextBox 33"/>
          <p:cNvSpPr txBox="1">
            <a:spLocks noChangeArrowheads="1"/>
          </p:cNvSpPr>
          <p:nvPr/>
        </p:nvSpPr>
        <p:spPr bwMode="auto">
          <a:xfrm>
            <a:off x="4333875" y="5346700"/>
            <a:ext cx="1338263" cy="307975"/>
          </a:xfrm>
          <a:prstGeom prst="rect">
            <a:avLst/>
          </a:prstGeom>
          <a:noFill/>
          <a:ln>
            <a:noFill/>
          </a:ln>
          <a:extLst/>
        </p:spPr>
        <p:txBody>
          <a:bodyPr anchor="ctr">
            <a:spAutoFit/>
          </a:bodyPr>
          <a:lstStyle>
            <a:lvl1pPr eaLnBrk="0" hangingPunct="0">
              <a:defRPr sz="2200" b="1">
                <a:solidFill>
                  <a:schemeClr val="tx1"/>
                </a:solidFill>
                <a:latin typeface="Arial" pitchFamily="34" charset="0"/>
                <a:cs typeface="Arial" pitchFamily="34" charset="0"/>
              </a:defRPr>
            </a:lvl1pPr>
            <a:lvl2pPr marL="742950" indent="-285750" eaLnBrk="0" hangingPunct="0">
              <a:defRPr sz="2200" b="1">
                <a:solidFill>
                  <a:schemeClr val="tx1"/>
                </a:solidFill>
                <a:latin typeface="Arial" pitchFamily="34" charset="0"/>
                <a:cs typeface="Arial" pitchFamily="34" charset="0"/>
              </a:defRPr>
            </a:lvl2pPr>
            <a:lvl3pPr marL="1143000" indent="-228600" eaLnBrk="0" hangingPunct="0">
              <a:defRPr sz="2200" b="1">
                <a:solidFill>
                  <a:schemeClr val="tx1"/>
                </a:solidFill>
                <a:latin typeface="Arial" pitchFamily="34" charset="0"/>
                <a:cs typeface="Arial" pitchFamily="34" charset="0"/>
              </a:defRPr>
            </a:lvl3pPr>
            <a:lvl4pPr marL="1600200" indent="-228600" eaLnBrk="0" hangingPunct="0">
              <a:defRPr sz="2200" b="1">
                <a:solidFill>
                  <a:schemeClr val="tx1"/>
                </a:solidFill>
                <a:latin typeface="Arial" pitchFamily="34" charset="0"/>
                <a:cs typeface="Arial" pitchFamily="34" charset="0"/>
              </a:defRPr>
            </a:lvl4pPr>
            <a:lvl5pPr marL="2057400" indent="-228600" eaLnBrk="0" hangingPunct="0">
              <a:defRPr sz="22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2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2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2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200" b="1">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altLang="en-US" sz="1400" kern="0" dirty="0" smtClean="0">
                <a:solidFill>
                  <a:srgbClr val="000000"/>
                </a:solidFill>
              </a:rPr>
              <a:t>Experienced</a:t>
            </a:r>
          </a:p>
        </p:txBody>
      </p:sp>
      <p:sp>
        <p:nvSpPr>
          <p:cNvPr id="35" name="TextBox 23"/>
          <p:cNvSpPr txBox="1">
            <a:spLocks noChangeArrowheads="1"/>
          </p:cNvSpPr>
          <p:nvPr/>
        </p:nvSpPr>
        <p:spPr bwMode="auto">
          <a:xfrm>
            <a:off x="3652838" y="5346700"/>
            <a:ext cx="690562" cy="307975"/>
          </a:xfrm>
          <a:prstGeom prst="rect">
            <a:avLst/>
          </a:prstGeom>
          <a:noFill/>
          <a:ln>
            <a:noFill/>
          </a:ln>
          <a:extLst/>
        </p:spPr>
        <p:txBody>
          <a:bodyPr anchor="ctr">
            <a:spAutoFit/>
          </a:bodyPr>
          <a:lstStyle>
            <a:lvl1pPr eaLnBrk="0" hangingPunct="0">
              <a:defRPr sz="2200" b="1">
                <a:solidFill>
                  <a:schemeClr val="tx1"/>
                </a:solidFill>
                <a:latin typeface="Arial" pitchFamily="34" charset="0"/>
                <a:cs typeface="Arial" pitchFamily="34" charset="0"/>
              </a:defRPr>
            </a:lvl1pPr>
            <a:lvl2pPr marL="742950" indent="-285750" eaLnBrk="0" hangingPunct="0">
              <a:defRPr sz="2200" b="1">
                <a:solidFill>
                  <a:schemeClr val="tx1"/>
                </a:solidFill>
                <a:latin typeface="Arial" pitchFamily="34" charset="0"/>
                <a:cs typeface="Arial" pitchFamily="34" charset="0"/>
              </a:defRPr>
            </a:lvl2pPr>
            <a:lvl3pPr marL="1143000" indent="-228600" eaLnBrk="0" hangingPunct="0">
              <a:defRPr sz="2200" b="1">
                <a:solidFill>
                  <a:schemeClr val="tx1"/>
                </a:solidFill>
                <a:latin typeface="Arial" pitchFamily="34" charset="0"/>
                <a:cs typeface="Arial" pitchFamily="34" charset="0"/>
              </a:defRPr>
            </a:lvl3pPr>
            <a:lvl4pPr marL="1600200" indent="-228600" eaLnBrk="0" hangingPunct="0">
              <a:defRPr sz="2200" b="1">
                <a:solidFill>
                  <a:schemeClr val="tx1"/>
                </a:solidFill>
                <a:latin typeface="Arial" pitchFamily="34" charset="0"/>
                <a:cs typeface="Arial" pitchFamily="34" charset="0"/>
              </a:defRPr>
            </a:lvl4pPr>
            <a:lvl5pPr marL="2057400" indent="-228600" eaLnBrk="0" hangingPunct="0">
              <a:defRPr sz="22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2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2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2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200" b="1">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altLang="en-US" sz="1400" kern="0" dirty="0" smtClean="0">
                <a:solidFill>
                  <a:srgbClr val="000000"/>
                </a:solidFill>
              </a:rPr>
              <a:t>Naïve</a:t>
            </a:r>
          </a:p>
        </p:txBody>
      </p:sp>
      <p:sp>
        <p:nvSpPr>
          <p:cNvPr id="36" name="TextBox 23"/>
          <p:cNvSpPr txBox="1">
            <a:spLocks noChangeArrowheads="1"/>
          </p:cNvSpPr>
          <p:nvPr/>
        </p:nvSpPr>
        <p:spPr bwMode="auto">
          <a:xfrm>
            <a:off x="6372225" y="5346700"/>
            <a:ext cx="1247775" cy="307975"/>
          </a:xfrm>
          <a:prstGeom prst="rect">
            <a:avLst/>
          </a:prstGeom>
          <a:noFill/>
          <a:ln>
            <a:noFill/>
          </a:ln>
          <a:extLst/>
        </p:spPr>
        <p:txBody>
          <a:bodyPr anchor="ctr">
            <a:spAutoFit/>
          </a:bodyPr>
          <a:lstStyle>
            <a:lvl1pPr eaLnBrk="0" hangingPunct="0">
              <a:defRPr sz="2200" b="1">
                <a:solidFill>
                  <a:schemeClr val="tx1"/>
                </a:solidFill>
                <a:latin typeface="Arial" pitchFamily="34" charset="0"/>
                <a:cs typeface="Arial" pitchFamily="34" charset="0"/>
              </a:defRPr>
            </a:lvl1pPr>
            <a:lvl2pPr marL="742950" indent="-285750" eaLnBrk="0" hangingPunct="0">
              <a:defRPr sz="2200" b="1">
                <a:solidFill>
                  <a:schemeClr val="tx1"/>
                </a:solidFill>
                <a:latin typeface="Arial" pitchFamily="34" charset="0"/>
                <a:cs typeface="Arial" pitchFamily="34" charset="0"/>
              </a:defRPr>
            </a:lvl2pPr>
            <a:lvl3pPr marL="1143000" indent="-228600" eaLnBrk="0" hangingPunct="0">
              <a:defRPr sz="2200" b="1">
                <a:solidFill>
                  <a:schemeClr val="tx1"/>
                </a:solidFill>
                <a:latin typeface="Arial" pitchFamily="34" charset="0"/>
                <a:cs typeface="Arial" pitchFamily="34" charset="0"/>
              </a:defRPr>
            </a:lvl3pPr>
            <a:lvl4pPr marL="1600200" indent="-228600" eaLnBrk="0" hangingPunct="0">
              <a:defRPr sz="2200" b="1">
                <a:solidFill>
                  <a:schemeClr val="tx1"/>
                </a:solidFill>
                <a:latin typeface="Arial" pitchFamily="34" charset="0"/>
                <a:cs typeface="Arial" pitchFamily="34" charset="0"/>
              </a:defRPr>
            </a:lvl4pPr>
            <a:lvl5pPr marL="2057400" indent="-228600" eaLnBrk="0" hangingPunct="0">
              <a:defRPr sz="22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2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2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2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200" b="1">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altLang="en-US" sz="1400" kern="0" dirty="0" smtClean="0">
                <a:solidFill>
                  <a:srgbClr val="000000"/>
                </a:solidFill>
              </a:rPr>
              <a:t>No Cirrhosis</a:t>
            </a:r>
          </a:p>
        </p:txBody>
      </p:sp>
      <p:sp>
        <p:nvSpPr>
          <p:cNvPr id="37" name="TextBox 23"/>
          <p:cNvSpPr txBox="1">
            <a:spLocks noChangeArrowheads="1"/>
          </p:cNvSpPr>
          <p:nvPr/>
        </p:nvSpPr>
        <p:spPr bwMode="auto">
          <a:xfrm>
            <a:off x="7539038" y="5346700"/>
            <a:ext cx="1112837" cy="307975"/>
          </a:xfrm>
          <a:prstGeom prst="rect">
            <a:avLst/>
          </a:prstGeom>
          <a:noFill/>
          <a:ln>
            <a:noFill/>
          </a:ln>
          <a:extLst/>
        </p:spPr>
        <p:txBody>
          <a:bodyPr anchor="ctr">
            <a:spAutoFit/>
          </a:bodyPr>
          <a:lstStyle>
            <a:lvl1pPr eaLnBrk="0" hangingPunct="0">
              <a:defRPr sz="2200" b="1">
                <a:solidFill>
                  <a:schemeClr val="tx1"/>
                </a:solidFill>
                <a:latin typeface="Arial" pitchFamily="34" charset="0"/>
                <a:cs typeface="Arial" pitchFamily="34" charset="0"/>
              </a:defRPr>
            </a:lvl1pPr>
            <a:lvl2pPr marL="742950" indent="-285750" eaLnBrk="0" hangingPunct="0">
              <a:defRPr sz="2200" b="1">
                <a:solidFill>
                  <a:schemeClr val="tx1"/>
                </a:solidFill>
                <a:latin typeface="Arial" pitchFamily="34" charset="0"/>
                <a:cs typeface="Arial" pitchFamily="34" charset="0"/>
              </a:defRPr>
            </a:lvl2pPr>
            <a:lvl3pPr marL="1143000" indent="-228600" eaLnBrk="0" hangingPunct="0">
              <a:defRPr sz="2200" b="1">
                <a:solidFill>
                  <a:schemeClr val="tx1"/>
                </a:solidFill>
                <a:latin typeface="Arial" pitchFamily="34" charset="0"/>
                <a:cs typeface="Arial" pitchFamily="34" charset="0"/>
              </a:defRPr>
            </a:lvl3pPr>
            <a:lvl4pPr marL="1600200" indent="-228600" eaLnBrk="0" hangingPunct="0">
              <a:defRPr sz="2200" b="1">
                <a:solidFill>
                  <a:schemeClr val="tx1"/>
                </a:solidFill>
                <a:latin typeface="Arial" pitchFamily="34" charset="0"/>
                <a:cs typeface="Arial" pitchFamily="34" charset="0"/>
              </a:defRPr>
            </a:lvl4pPr>
            <a:lvl5pPr marL="2057400" indent="-228600" eaLnBrk="0" hangingPunct="0">
              <a:defRPr sz="22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2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2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2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200" b="1">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altLang="en-US" sz="1400" kern="0" dirty="0" smtClean="0">
                <a:solidFill>
                  <a:srgbClr val="000000"/>
                </a:solidFill>
              </a:rPr>
              <a:t>Cirrhosis</a:t>
            </a:r>
          </a:p>
        </p:txBody>
      </p:sp>
      <p:sp>
        <p:nvSpPr>
          <p:cNvPr id="14353" name="TextBox 7"/>
          <p:cNvSpPr txBox="1">
            <a:spLocks noChangeArrowheads="1"/>
          </p:cNvSpPr>
          <p:nvPr/>
        </p:nvSpPr>
        <p:spPr bwMode="auto">
          <a:xfrm>
            <a:off x="1574800" y="4702175"/>
            <a:ext cx="101600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400" b="1" smtClean="0">
                <a:solidFill>
                  <a:srgbClr val="FFFFFF"/>
                </a:solidFill>
                <a:latin typeface="Arial" pitchFamily="34" charset="0"/>
                <a:cs typeface="Arial" pitchFamily="34" charset="0"/>
              </a:rPr>
              <a:t>321/335</a:t>
            </a:r>
          </a:p>
        </p:txBody>
      </p:sp>
      <p:sp>
        <p:nvSpPr>
          <p:cNvPr id="14354" name="TextBox 7"/>
          <p:cNvSpPr txBox="1">
            <a:spLocks noChangeArrowheads="1"/>
          </p:cNvSpPr>
          <p:nvPr/>
        </p:nvSpPr>
        <p:spPr bwMode="auto">
          <a:xfrm>
            <a:off x="3429000" y="4733925"/>
            <a:ext cx="10144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400" b="1" smtClean="0">
                <a:solidFill>
                  <a:srgbClr val="FFFFFF"/>
                </a:solidFill>
                <a:latin typeface="Arial" pitchFamily="34" charset="0"/>
                <a:cs typeface="Arial" pitchFamily="34" charset="0"/>
              </a:rPr>
              <a:t>143/150</a:t>
            </a:r>
          </a:p>
        </p:txBody>
      </p:sp>
      <p:sp>
        <p:nvSpPr>
          <p:cNvPr id="14355" name="TextBox 7"/>
          <p:cNvSpPr txBox="1">
            <a:spLocks noChangeArrowheads="1"/>
          </p:cNvSpPr>
          <p:nvPr/>
        </p:nvSpPr>
        <p:spPr bwMode="auto">
          <a:xfrm>
            <a:off x="4548188" y="4724400"/>
            <a:ext cx="1014412"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400" b="1" smtClean="0">
                <a:solidFill>
                  <a:srgbClr val="FFFFFF"/>
                </a:solidFill>
                <a:latin typeface="Arial" pitchFamily="34" charset="0"/>
                <a:cs typeface="Arial" pitchFamily="34" charset="0"/>
              </a:rPr>
              <a:t>179/185</a:t>
            </a:r>
          </a:p>
        </p:txBody>
      </p:sp>
      <p:sp>
        <p:nvSpPr>
          <p:cNvPr id="14356" name="TextBox 40"/>
          <p:cNvSpPr txBox="1">
            <a:spLocks noChangeArrowheads="1"/>
          </p:cNvSpPr>
          <p:nvPr/>
        </p:nvSpPr>
        <p:spPr bwMode="auto">
          <a:xfrm>
            <a:off x="7572375" y="4856163"/>
            <a:ext cx="1014413"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sz="1400" b="1" smtClean="0">
                <a:solidFill>
                  <a:srgbClr val="FFFFFF"/>
                </a:solidFill>
                <a:cs typeface="Arial" pitchFamily="34" charset="0"/>
              </a:rPr>
              <a:t>63/67</a:t>
            </a:r>
          </a:p>
        </p:txBody>
      </p:sp>
      <p:sp>
        <p:nvSpPr>
          <p:cNvPr id="14357" name="TextBox 41"/>
          <p:cNvSpPr txBox="1">
            <a:spLocks noChangeArrowheads="1"/>
          </p:cNvSpPr>
          <p:nvPr/>
        </p:nvSpPr>
        <p:spPr bwMode="auto">
          <a:xfrm>
            <a:off x="6400800" y="4843463"/>
            <a:ext cx="1014413"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sz="1400" b="1" smtClean="0">
                <a:solidFill>
                  <a:srgbClr val="FFFFFF"/>
                </a:solidFill>
                <a:cs typeface="Arial" pitchFamily="34" charset="0"/>
              </a:rPr>
              <a:t>259/268</a:t>
            </a:r>
          </a:p>
        </p:txBody>
      </p:sp>
      <p:sp>
        <p:nvSpPr>
          <p:cNvPr id="14358" name="Content Placeholder 2"/>
          <p:cNvSpPr txBox="1">
            <a:spLocks/>
          </p:cNvSpPr>
          <p:nvPr/>
        </p:nvSpPr>
        <p:spPr bwMode="auto">
          <a:xfrm>
            <a:off x="550863" y="5816600"/>
            <a:ext cx="8229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ts val="1200"/>
              </a:spcBef>
              <a:spcAft>
                <a:spcPct val="0"/>
              </a:spcAft>
              <a:buClr>
                <a:srgbClr val="A9A9A9"/>
              </a:buClr>
              <a:buSzPct val="90000"/>
              <a:buFont typeface="Wingdings" pitchFamily="2" charset="2"/>
              <a:buChar char="§"/>
            </a:pPr>
            <a:r>
              <a:rPr lang="en-US" sz="2000" smtClean="0">
                <a:solidFill>
                  <a:srgbClr val="000000"/>
                </a:solidFill>
                <a:cs typeface="Arial" pitchFamily="34" charset="0"/>
              </a:rPr>
              <a:t>Among those who were treatment-experienced with cirrhosis, 98% (46/47) achieved an SVR12</a:t>
            </a:r>
            <a:r>
              <a:rPr lang="en-US" sz="2000" baseline="30000" smtClean="0">
                <a:solidFill>
                  <a:srgbClr val="000000"/>
                </a:solidFill>
                <a:cs typeface="Arial" pitchFamily="34" charset="0"/>
              </a:rPr>
              <a:t>2</a:t>
            </a:r>
          </a:p>
        </p:txBody>
      </p:sp>
      <p:sp>
        <p:nvSpPr>
          <p:cNvPr id="14359" name="Title 1"/>
          <p:cNvSpPr>
            <a:spLocks noGrp="1"/>
          </p:cNvSpPr>
          <p:nvPr>
            <p:ph type="title"/>
          </p:nvPr>
        </p:nvSpPr>
        <p:spPr>
          <a:xfrm>
            <a:off x="457200" y="142875"/>
            <a:ext cx="8229600" cy="1143000"/>
          </a:xfrm>
        </p:spPr>
        <p:txBody>
          <a:bodyPr>
            <a:normAutofit fontScale="90000"/>
          </a:bodyPr>
          <a:lstStyle/>
          <a:p>
            <a:r>
              <a:rPr lang="en-US" sz="3600" b="1" smtClean="0">
                <a:solidFill>
                  <a:srgbClr val="C00000"/>
                </a:solidFill>
              </a:rPr>
              <a:t>ION-4: LDV/SOF x 12 weeks in HCV/HIV Co-infection</a:t>
            </a:r>
            <a:endParaRPr lang="en-US" sz="3600" baseline="30000" smtClean="0"/>
          </a:p>
        </p:txBody>
      </p:sp>
      <p:sp>
        <p:nvSpPr>
          <p:cNvPr id="25" name="TextBox 24"/>
          <p:cNvSpPr txBox="1"/>
          <p:nvPr/>
        </p:nvSpPr>
        <p:spPr>
          <a:xfrm>
            <a:off x="1650128" y="1371600"/>
            <a:ext cx="903890" cy="365760"/>
          </a:xfrm>
          <a:prstGeom prst="rect">
            <a:avLst/>
          </a:prstGeom>
          <a:solidFill>
            <a:schemeClr val="accent2"/>
          </a:solidFill>
          <a:scene3d>
            <a:camera prst="orthographicFront"/>
            <a:lightRig rig="threePt" dir="t"/>
          </a:scene3d>
          <a:sp3d>
            <a:bevelT/>
          </a:sp3d>
        </p:spPr>
        <p:txBody>
          <a:bodyPr anchor="ctr"/>
          <a:lstStyle/>
          <a:p>
            <a:pPr algn="ctr" fontAlgn="base">
              <a:spcBef>
                <a:spcPct val="0"/>
              </a:spcBef>
              <a:spcAft>
                <a:spcPct val="0"/>
              </a:spcAft>
              <a:defRPr/>
            </a:pPr>
            <a:r>
              <a:rPr lang="en-US" sz="1400" b="1" dirty="0">
                <a:solidFill>
                  <a:srgbClr val="FFFFFF"/>
                </a:solidFill>
                <a:cs typeface="Arial" pitchFamily="34" charset="0"/>
              </a:rPr>
              <a:t>Overall</a:t>
            </a:r>
          </a:p>
        </p:txBody>
      </p:sp>
      <p:sp>
        <p:nvSpPr>
          <p:cNvPr id="14363"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2902502-C819-465B-956D-102F9875E365}" type="slidenum">
              <a:rPr lang="en-US">
                <a:solidFill>
                  <a:srgbClr val="7F7F7F"/>
                </a:solidFill>
              </a:rPr>
              <a:pPr fontAlgn="base">
                <a:spcBef>
                  <a:spcPct val="0"/>
                </a:spcBef>
                <a:spcAft>
                  <a:spcPct val="0"/>
                </a:spcAft>
              </a:pPr>
              <a:t>3</a:t>
            </a:fld>
            <a:endParaRPr lang="en-US">
              <a:solidFill>
                <a:srgbClr val="7F7F7F"/>
              </a:solidFill>
            </a:endParaRPr>
          </a:p>
        </p:txBody>
      </p:sp>
      <p:sp>
        <p:nvSpPr>
          <p:cNvPr id="14364" name="Footer Placeholder 3"/>
          <p:cNvSpPr txBox="1">
            <a:spLocks/>
          </p:cNvSpPr>
          <p:nvPr/>
        </p:nvSpPr>
        <p:spPr bwMode="auto">
          <a:xfrm>
            <a:off x="144463" y="6438900"/>
            <a:ext cx="742473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0"/>
              </a:spcBef>
              <a:spcAft>
                <a:spcPct val="0"/>
              </a:spcAft>
              <a:buClr>
                <a:srgbClr val="A9A9A9"/>
              </a:buClr>
              <a:buSzPct val="90000"/>
              <a:buFont typeface="Wingdings" pitchFamily="2" charset="2"/>
              <a:buNone/>
            </a:pPr>
            <a:r>
              <a:rPr lang="en-US" altLang="en-US" sz="900" smtClean="0">
                <a:solidFill>
                  <a:srgbClr val="000000"/>
                </a:solidFill>
                <a:cs typeface="Arial" pitchFamily="34" charset="0"/>
              </a:rPr>
              <a:t>1. Naggie S, et al. </a:t>
            </a:r>
            <a:r>
              <a:rPr lang="en-US" sz="900" smtClean="0">
                <a:solidFill>
                  <a:srgbClr val="000000"/>
                </a:solidFill>
                <a:cs typeface="Arial" pitchFamily="34" charset="0"/>
              </a:rPr>
              <a:t>NEJM July 2</a:t>
            </a:r>
            <a:r>
              <a:rPr lang="en-US" altLang="en-US" sz="900" smtClean="0">
                <a:solidFill>
                  <a:srgbClr val="000000"/>
                </a:solidFill>
                <a:cs typeface="Arial" pitchFamily="34" charset="0"/>
              </a:rPr>
              <a:t>015. DOI: 10.1056/NEJMoa15011</a:t>
            </a:r>
          </a:p>
          <a:p>
            <a:pPr fontAlgn="base">
              <a:lnSpc>
                <a:spcPct val="90000"/>
              </a:lnSpc>
              <a:spcBef>
                <a:spcPct val="0"/>
              </a:spcBef>
              <a:spcAft>
                <a:spcPct val="0"/>
              </a:spcAft>
              <a:buClr>
                <a:srgbClr val="A9A9A9"/>
              </a:buClr>
              <a:buSzPct val="90000"/>
              <a:buFont typeface="Wingdings" pitchFamily="2" charset="2"/>
              <a:buNone/>
            </a:pPr>
            <a:r>
              <a:rPr lang="en-US" altLang="en-US" sz="900" smtClean="0">
                <a:solidFill>
                  <a:srgbClr val="000000"/>
                </a:solidFill>
                <a:cs typeface="Arial" pitchFamily="34" charset="0"/>
              </a:rPr>
              <a:t>2. Supplement to : Naggie S, et al. </a:t>
            </a:r>
            <a:r>
              <a:rPr lang="en-US" sz="900" smtClean="0">
                <a:solidFill>
                  <a:srgbClr val="000000"/>
                </a:solidFill>
                <a:cs typeface="Arial" pitchFamily="34" charset="0"/>
              </a:rPr>
              <a:t>NEJM July 2</a:t>
            </a:r>
            <a:r>
              <a:rPr lang="en-US" altLang="en-US" sz="900" smtClean="0">
                <a:solidFill>
                  <a:srgbClr val="000000"/>
                </a:solidFill>
                <a:cs typeface="Arial" pitchFamily="34" charset="0"/>
              </a:rPr>
              <a:t>015. DOI: 10.1056/NEJMoa15011</a:t>
            </a:r>
          </a:p>
          <a:p>
            <a:pPr fontAlgn="base">
              <a:lnSpc>
                <a:spcPct val="90000"/>
              </a:lnSpc>
              <a:spcBef>
                <a:spcPct val="0"/>
              </a:spcBef>
              <a:spcAft>
                <a:spcPct val="0"/>
              </a:spcAft>
              <a:buClr>
                <a:srgbClr val="A9A9A9"/>
              </a:buClr>
              <a:buSzPct val="90000"/>
              <a:buFont typeface="Wingdings" pitchFamily="2" charset="2"/>
              <a:buNone/>
            </a:pPr>
            <a:r>
              <a:rPr lang="en-US" altLang="en-US" sz="900" smtClean="0">
                <a:solidFill>
                  <a:srgbClr val="000000"/>
                </a:solidFill>
                <a:cs typeface="Arial" pitchFamily="34" charset="0"/>
              </a:rPr>
              <a:t>3. Naggie S, et al. IAS 2015, Vancouver, Canada. Oral # TUAB0202</a:t>
            </a:r>
          </a:p>
        </p:txBody>
      </p:sp>
    </p:spTree>
    <p:extLst>
      <p:ext uri="{BB962C8B-B14F-4D97-AF65-F5344CB8AC3E}">
        <p14:creationId xmlns:p14="http://schemas.microsoft.com/office/powerpoint/2010/main" val="35180015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Chart 2"/>
          <p:cNvGraphicFramePr>
            <a:graphicFrameLocks/>
          </p:cNvGraphicFramePr>
          <p:nvPr/>
        </p:nvGraphicFramePr>
        <p:xfrm>
          <a:off x="782638" y="1803400"/>
          <a:ext cx="5629275" cy="3948113"/>
        </p:xfrm>
        <a:graphic>
          <a:graphicData uri="http://schemas.openxmlformats.org/presentationml/2006/ole">
            <mc:AlternateContent xmlns:mc="http://schemas.openxmlformats.org/markup-compatibility/2006">
              <mc:Choice xmlns:v="urn:schemas-microsoft-com:vml" Requires="v">
                <p:oleObj spid="_x0000_s2050" r:id="rId4" imgW="5633192" imgH="3944454" progId="Excel.Chart.8">
                  <p:embed/>
                </p:oleObj>
              </mc:Choice>
              <mc:Fallback>
                <p:oleObj r:id="rId4" imgW="5633192" imgH="3944454"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638" y="1803400"/>
                        <a:ext cx="5629275" cy="3948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3" name="TextBox 26"/>
          <p:cNvSpPr txBox="1">
            <a:spLocks noChangeArrowheads="1"/>
          </p:cNvSpPr>
          <p:nvPr/>
        </p:nvSpPr>
        <p:spPr bwMode="auto">
          <a:xfrm rot="-5400000">
            <a:off x="-1152525" y="3608388"/>
            <a:ext cx="3516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b="1" smtClean="0">
                <a:solidFill>
                  <a:srgbClr val="000000"/>
                </a:solidFill>
                <a:latin typeface="Arial" pitchFamily="34" charset="0"/>
                <a:cs typeface="Arial" pitchFamily="34" charset="0"/>
              </a:rPr>
              <a:t>SVR12 (%)</a:t>
            </a:r>
          </a:p>
        </p:txBody>
      </p:sp>
      <p:sp>
        <p:nvSpPr>
          <p:cNvPr id="15364" name="Rectangle 2"/>
          <p:cNvSpPr>
            <a:spLocks noChangeArrowheads="1"/>
          </p:cNvSpPr>
          <p:nvPr/>
        </p:nvSpPr>
        <p:spPr bwMode="auto">
          <a:xfrm>
            <a:off x="1644650" y="4795838"/>
            <a:ext cx="6953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1100" b="1" smtClean="0">
                <a:solidFill>
                  <a:srgbClr val="FFFFFF"/>
                </a:solidFill>
                <a:cs typeface="Arial" pitchFamily="34" charset="0"/>
              </a:rPr>
              <a:t>322/335</a:t>
            </a:r>
          </a:p>
        </p:txBody>
      </p:sp>
      <p:sp>
        <p:nvSpPr>
          <p:cNvPr id="15365" name="Rectangle 7"/>
          <p:cNvSpPr>
            <a:spLocks noChangeArrowheads="1"/>
          </p:cNvSpPr>
          <p:nvPr/>
        </p:nvSpPr>
        <p:spPr bwMode="auto">
          <a:xfrm>
            <a:off x="2886075" y="4829175"/>
            <a:ext cx="6953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1100" b="1" smtClean="0">
                <a:solidFill>
                  <a:srgbClr val="FFFFFF"/>
                </a:solidFill>
                <a:cs typeface="Arial" pitchFamily="34" charset="0"/>
              </a:rPr>
              <a:t>151/160</a:t>
            </a:r>
          </a:p>
        </p:txBody>
      </p:sp>
      <p:sp>
        <p:nvSpPr>
          <p:cNvPr id="15366" name="Rectangle 8"/>
          <p:cNvSpPr>
            <a:spLocks noChangeArrowheads="1"/>
          </p:cNvSpPr>
          <p:nvPr/>
        </p:nvSpPr>
        <p:spPr bwMode="auto">
          <a:xfrm>
            <a:off x="4213225" y="4835525"/>
            <a:ext cx="5381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1100" b="1" smtClean="0">
                <a:solidFill>
                  <a:srgbClr val="000000"/>
                </a:solidFill>
                <a:cs typeface="Arial" pitchFamily="34" charset="0"/>
              </a:rPr>
              <a:t>28/29</a:t>
            </a:r>
          </a:p>
        </p:txBody>
      </p:sp>
      <p:sp>
        <p:nvSpPr>
          <p:cNvPr id="15367" name="Rectangle 9"/>
          <p:cNvSpPr>
            <a:spLocks noChangeArrowheads="1"/>
          </p:cNvSpPr>
          <p:nvPr/>
        </p:nvSpPr>
        <p:spPr bwMode="auto">
          <a:xfrm>
            <a:off x="5383213" y="4829175"/>
            <a:ext cx="6937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1100" b="1" smtClean="0">
                <a:solidFill>
                  <a:srgbClr val="FFFFFF"/>
                </a:solidFill>
                <a:cs typeface="Arial" pitchFamily="34" charset="0"/>
              </a:rPr>
              <a:t>143/146</a:t>
            </a:r>
          </a:p>
        </p:txBody>
      </p:sp>
      <p:grpSp>
        <p:nvGrpSpPr>
          <p:cNvPr id="5" name="Group 4"/>
          <p:cNvGrpSpPr>
            <a:grpSpLocks/>
          </p:cNvGrpSpPr>
          <p:nvPr/>
        </p:nvGrpSpPr>
        <p:grpSpPr bwMode="auto">
          <a:xfrm>
            <a:off x="6338888" y="1727200"/>
            <a:ext cx="2643187" cy="3932238"/>
            <a:chOff x="6338978" y="1447799"/>
            <a:chExt cx="2642462" cy="3931597"/>
          </a:xfrm>
        </p:grpSpPr>
        <p:graphicFrame>
          <p:nvGraphicFramePr>
            <p:cNvPr id="15387" name="Chart 2"/>
            <p:cNvGraphicFramePr>
              <a:graphicFrameLocks/>
            </p:cNvGraphicFramePr>
            <p:nvPr/>
          </p:nvGraphicFramePr>
          <p:xfrm>
            <a:off x="6563360" y="1447799"/>
            <a:ext cx="2418080" cy="3794761"/>
          </p:xfrm>
          <a:graphic>
            <a:graphicData uri="http://schemas.openxmlformats.org/presentationml/2006/ole">
              <mc:AlternateContent xmlns:mc="http://schemas.openxmlformats.org/markup-compatibility/2006">
                <mc:Choice xmlns:v="urn:schemas-microsoft-com:vml" Requires="v">
                  <p:oleObj spid="_x0000_s2051" r:id="rId6" imgW="2414225" imgH="3798137" progId="Excel.Chart.8">
                    <p:embed/>
                  </p:oleObj>
                </mc:Choice>
                <mc:Fallback>
                  <p:oleObj r:id="rId6" imgW="2414225" imgH="3798137" progId="Excel.Char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63360" y="1447799"/>
                          <a:ext cx="2418080" cy="37947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6338978" y="3036648"/>
              <a:ext cx="228600" cy="914400"/>
            </a:xfrm>
            <a:prstGeom prst="rect">
              <a:avLst/>
            </a:prstGeom>
            <a:noFill/>
            <a:scene3d>
              <a:camera prst="orthographicFront"/>
              <a:lightRig rig="threePt" dir="t"/>
            </a:scene3d>
            <a:sp3d>
              <a:bevelT/>
            </a:sp3d>
          </p:spPr>
          <p:txBody>
            <a:bodyPr vert="vert270" wrap="none" lIns="0" tIns="0" rIns="0" bIns="0"/>
            <a:lstStyle/>
            <a:p>
              <a:pPr fontAlgn="base">
                <a:lnSpc>
                  <a:spcPct val="90000"/>
                </a:lnSpc>
                <a:spcBef>
                  <a:spcPct val="0"/>
                </a:spcBef>
                <a:spcAft>
                  <a:spcPct val="0"/>
                </a:spcAft>
                <a:defRPr/>
              </a:pPr>
              <a:r>
                <a:rPr lang="en-US" b="1" dirty="0">
                  <a:solidFill>
                    <a:prstClr val="black"/>
                  </a:solidFill>
                  <a:cs typeface="Arial" pitchFamily="34" charset="0"/>
                </a:rPr>
                <a:t>SVR12 (%)</a:t>
              </a:r>
            </a:p>
          </p:txBody>
        </p:sp>
        <p:sp>
          <p:nvSpPr>
            <p:cNvPr id="16" name="TextBox 15"/>
            <p:cNvSpPr txBox="1"/>
            <p:nvPr/>
          </p:nvSpPr>
          <p:spPr>
            <a:xfrm>
              <a:off x="7192121" y="5145932"/>
              <a:ext cx="869689" cy="233464"/>
            </a:xfrm>
            <a:prstGeom prst="rect">
              <a:avLst/>
            </a:prstGeom>
            <a:noFill/>
            <a:scene3d>
              <a:camera prst="orthographicFront"/>
              <a:lightRig rig="threePt" dir="t"/>
            </a:scene3d>
            <a:sp3d>
              <a:bevelT/>
            </a:sp3d>
          </p:spPr>
          <p:txBody>
            <a:bodyPr lIns="0" tIns="0" rIns="0" bIns="0"/>
            <a:lstStyle/>
            <a:p>
              <a:pPr algn="ctr" fontAlgn="base">
                <a:lnSpc>
                  <a:spcPct val="90000"/>
                </a:lnSpc>
                <a:spcBef>
                  <a:spcPct val="0"/>
                </a:spcBef>
                <a:spcAft>
                  <a:spcPct val="0"/>
                </a:spcAft>
                <a:defRPr/>
              </a:pPr>
              <a:r>
                <a:rPr lang="en-US" sz="1400" b="1" dirty="0">
                  <a:solidFill>
                    <a:prstClr val="black"/>
                  </a:solidFill>
                  <a:cs typeface="Arial" pitchFamily="34" charset="0"/>
                </a:rPr>
                <a:t>BL CD4 &lt;350</a:t>
              </a:r>
            </a:p>
          </p:txBody>
        </p:sp>
        <p:sp>
          <p:nvSpPr>
            <p:cNvPr id="17" name="TextBox 16"/>
            <p:cNvSpPr txBox="1"/>
            <p:nvPr/>
          </p:nvSpPr>
          <p:spPr>
            <a:xfrm>
              <a:off x="7923719" y="5145932"/>
              <a:ext cx="869689" cy="233464"/>
            </a:xfrm>
            <a:prstGeom prst="rect">
              <a:avLst/>
            </a:prstGeom>
            <a:noFill/>
            <a:scene3d>
              <a:camera prst="orthographicFront"/>
              <a:lightRig rig="threePt" dir="t"/>
            </a:scene3d>
            <a:sp3d>
              <a:bevelT/>
            </a:sp3d>
          </p:spPr>
          <p:txBody>
            <a:bodyPr lIns="0" tIns="0" rIns="0" bIns="0"/>
            <a:lstStyle/>
            <a:p>
              <a:pPr algn="ctr" fontAlgn="base">
                <a:lnSpc>
                  <a:spcPct val="90000"/>
                </a:lnSpc>
                <a:spcBef>
                  <a:spcPct val="0"/>
                </a:spcBef>
                <a:spcAft>
                  <a:spcPct val="0"/>
                </a:spcAft>
                <a:defRPr/>
              </a:pPr>
              <a:r>
                <a:rPr lang="en-US" sz="1400" b="1" dirty="0">
                  <a:solidFill>
                    <a:prstClr val="black"/>
                  </a:solidFill>
                  <a:cs typeface="Arial" pitchFamily="34" charset="0"/>
                </a:rPr>
                <a:t>BL CD4 ≥350</a:t>
              </a:r>
            </a:p>
          </p:txBody>
        </p:sp>
        <p:sp>
          <p:nvSpPr>
            <p:cNvPr id="18" name="TextBox 1"/>
            <p:cNvSpPr txBox="1"/>
            <p:nvPr/>
          </p:nvSpPr>
          <p:spPr>
            <a:xfrm>
              <a:off x="7387252" y="4802200"/>
              <a:ext cx="520065" cy="225136"/>
            </a:xfrm>
            <a:prstGeom prst="rect">
              <a:avLst/>
            </a:prstGeom>
            <a:noFill/>
            <a:scene3d>
              <a:camera prst="orthographicFront"/>
              <a:lightRig rig="threePt" dir="t"/>
            </a:scene3d>
            <a:sp3d>
              <a:bevelT/>
            </a:sp3d>
          </p:spPr>
          <p:txBody>
            <a:bodyPr wrap="none" lIns="0" tIns="0" rIns="0" bIns="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lnSpc>
                  <a:spcPct val="90000"/>
                </a:lnSpc>
                <a:spcBef>
                  <a:spcPct val="0"/>
                </a:spcBef>
                <a:spcAft>
                  <a:spcPct val="0"/>
                </a:spcAft>
                <a:defRPr/>
              </a:pPr>
              <a:r>
                <a:rPr lang="en-US" b="1" dirty="0" smtClean="0">
                  <a:solidFill>
                    <a:prstClr val="white"/>
                  </a:solidFill>
                </a:rPr>
                <a:t>35/37</a:t>
              </a:r>
            </a:p>
          </p:txBody>
        </p:sp>
        <p:sp>
          <p:nvSpPr>
            <p:cNvPr id="19" name="TextBox 1"/>
            <p:cNvSpPr txBox="1"/>
            <p:nvPr/>
          </p:nvSpPr>
          <p:spPr>
            <a:xfrm>
              <a:off x="8174666" y="4812032"/>
              <a:ext cx="520065" cy="268508"/>
            </a:xfrm>
            <a:prstGeom prst="rect">
              <a:avLst/>
            </a:prstGeom>
            <a:noFill/>
            <a:scene3d>
              <a:camera prst="orthographicFront"/>
              <a:lightRig rig="threePt" dir="t"/>
            </a:scene3d>
            <a:sp3d>
              <a:bevelT/>
            </a:sp3d>
          </p:spPr>
          <p:txBody>
            <a:bodyPr wrap="none" lIns="0" tIns="0" rIns="0" bIns="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lnSpc>
                  <a:spcPct val="90000"/>
                </a:lnSpc>
                <a:spcBef>
                  <a:spcPct val="0"/>
                </a:spcBef>
                <a:spcAft>
                  <a:spcPct val="0"/>
                </a:spcAft>
                <a:defRPr/>
              </a:pPr>
              <a:r>
                <a:rPr lang="en-US" b="1" dirty="0" smtClean="0">
                  <a:solidFill>
                    <a:prstClr val="white"/>
                  </a:solidFill>
                </a:rPr>
                <a:t>287/298</a:t>
              </a:r>
            </a:p>
          </p:txBody>
        </p:sp>
      </p:grpSp>
      <p:sp>
        <p:nvSpPr>
          <p:cNvPr id="21" name="Content Placeholder 2"/>
          <p:cNvSpPr txBox="1">
            <a:spLocks/>
          </p:cNvSpPr>
          <p:nvPr/>
        </p:nvSpPr>
        <p:spPr>
          <a:xfrm>
            <a:off x="533400" y="5645150"/>
            <a:ext cx="8540750" cy="1143000"/>
          </a:xfrm>
          <a:prstGeom prst="rect">
            <a:avLst/>
          </a:prstGeom>
        </p:spPr>
        <p:txBody>
          <a:bodyPr/>
          <a:lstStyle>
            <a:lvl1pPr marL="228600" indent="-228600" algn="l" defTabSz="914400" rtl="0" eaLnBrk="1" latinLnBrk="0" hangingPunct="1">
              <a:lnSpc>
                <a:spcPct val="90000"/>
              </a:lnSpc>
              <a:spcBef>
                <a:spcPts val="1200"/>
              </a:spcBef>
              <a:buClr>
                <a:schemeClr val="bg2">
                  <a:lumMod val="75000"/>
                </a:schemeClr>
              </a:buClr>
              <a:buSzPct val="90000"/>
              <a:buFont typeface="Wingdings" panose="05000000000000000000" pitchFamily="2" charset="2"/>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800"/>
              </a:spcBef>
              <a:buClr>
                <a:schemeClr val="bg2">
                  <a:lumMod val="75000"/>
                </a:schemeClr>
              </a:buClr>
              <a:buSzPct val="90000"/>
              <a:buFont typeface="Arial" panose="020B0604020202020204"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bg2">
                  <a:lumMod val="75000"/>
                </a:schemeClr>
              </a:buClr>
              <a:buSzPct val="90000"/>
              <a:buFont typeface="Arial" panose="020B0604020202020204" pitchFamily="34" charset="0"/>
              <a:buChar char="–"/>
              <a:defRPr sz="1400" kern="1200">
                <a:solidFill>
                  <a:schemeClr val="tx1"/>
                </a:solidFill>
                <a:latin typeface="+mn-lt"/>
                <a:ea typeface="+mn-ea"/>
                <a:cs typeface="+mn-cs"/>
              </a:defRPr>
            </a:lvl4pPr>
            <a:lvl5pPr marL="11887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400" kern="1200">
                <a:solidFill>
                  <a:schemeClr val="tx1"/>
                </a:solidFill>
                <a:latin typeface="+mn-lt"/>
                <a:ea typeface="+mn-ea"/>
                <a:cs typeface="+mn-cs"/>
              </a:defRPr>
            </a:lvl5pPr>
            <a:lvl6pPr marL="1417320" indent="-182880" algn="l" defTabSz="914400" rtl="0" eaLnBrk="1" latinLnBrk="0" hangingPunct="1">
              <a:lnSpc>
                <a:spcPct val="90000"/>
              </a:lnSpc>
              <a:spcBef>
                <a:spcPts val="600"/>
              </a:spcBef>
              <a:buClr>
                <a:schemeClr val="bg2">
                  <a:lumMod val="75000"/>
                </a:schemeClr>
              </a:buClr>
              <a:buSzPct val="90000"/>
              <a:buFont typeface="Arial" panose="020B0604020202020204" pitchFamily="34" charset="0"/>
              <a:buChar char="–"/>
              <a:defRPr sz="1400" kern="1200">
                <a:solidFill>
                  <a:schemeClr val="tx1"/>
                </a:solidFill>
                <a:latin typeface="+mn-lt"/>
                <a:ea typeface="+mn-ea"/>
                <a:cs typeface="+mn-cs"/>
              </a:defRPr>
            </a:lvl6pPr>
            <a:lvl7pPr marL="16459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400" kern="1200">
                <a:solidFill>
                  <a:schemeClr val="tx1"/>
                </a:solidFill>
                <a:latin typeface="+mn-lt"/>
                <a:ea typeface="+mn-ea"/>
                <a:cs typeface="+mn-cs"/>
              </a:defRPr>
            </a:lvl7pPr>
            <a:lvl8pPr marL="1874520" indent="-182880" algn="l" defTabSz="914400" rtl="0" eaLnBrk="1" latinLnBrk="0" hangingPunct="1">
              <a:lnSpc>
                <a:spcPct val="90000"/>
              </a:lnSpc>
              <a:spcBef>
                <a:spcPts val="600"/>
              </a:spcBef>
              <a:buClr>
                <a:schemeClr val="bg2">
                  <a:lumMod val="75000"/>
                </a:schemeClr>
              </a:buClr>
              <a:buSzPct val="90000"/>
              <a:buFont typeface="Arial" panose="020B0604020202020204" pitchFamily="34" charset="0"/>
              <a:buChar char="–"/>
              <a:defRPr sz="1400" kern="1200">
                <a:solidFill>
                  <a:schemeClr val="tx1"/>
                </a:solidFill>
                <a:latin typeface="+mn-lt"/>
                <a:ea typeface="+mn-ea"/>
                <a:cs typeface="+mn-cs"/>
              </a:defRPr>
            </a:lvl8pPr>
            <a:lvl9pPr marL="21031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400" kern="1200">
                <a:solidFill>
                  <a:schemeClr val="tx1"/>
                </a:solidFill>
                <a:latin typeface="+mn-lt"/>
                <a:ea typeface="+mn-ea"/>
                <a:cs typeface="+mn-cs"/>
              </a:defRPr>
            </a:lvl9pPr>
          </a:lstStyle>
          <a:p>
            <a:pPr fontAlgn="base">
              <a:lnSpc>
                <a:spcPct val="100000"/>
              </a:lnSpc>
              <a:spcBef>
                <a:spcPts val="0"/>
              </a:spcBef>
              <a:spcAft>
                <a:spcPct val="0"/>
              </a:spcAft>
              <a:buClr>
                <a:srgbClr val="E2E2E2">
                  <a:lumMod val="75000"/>
                </a:srgbClr>
              </a:buClr>
              <a:defRPr/>
            </a:pPr>
            <a:r>
              <a:rPr lang="en-US" dirty="0" smtClean="0">
                <a:solidFill>
                  <a:prstClr val="black"/>
                </a:solidFill>
              </a:rPr>
              <a:t>No patient had confirmed HIV virologic rebound</a:t>
            </a:r>
            <a:r>
              <a:rPr lang="en-US" baseline="30000" dirty="0" smtClean="0">
                <a:solidFill>
                  <a:prstClr val="black"/>
                </a:solidFill>
              </a:rPr>
              <a:t>1</a:t>
            </a:r>
          </a:p>
          <a:p>
            <a:pPr fontAlgn="base">
              <a:lnSpc>
                <a:spcPct val="100000"/>
              </a:lnSpc>
              <a:spcBef>
                <a:spcPts val="0"/>
              </a:spcBef>
              <a:spcAft>
                <a:spcPct val="0"/>
              </a:spcAft>
              <a:buClr>
                <a:srgbClr val="E2E2E2">
                  <a:lumMod val="75000"/>
                </a:srgbClr>
              </a:buClr>
              <a:defRPr/>
            </a:pPr>
            <a:r>
              <a:rPr lang="en-US" altLang="en-US" kern="0" dirty="0" smtClean="0">
                <a:solidFill>
                  <a:prstClr val="black"/>
                </a:solidFill>
              </a:rPr>
              <a:t>Stable </a:t>
            </a:r>
            <a:r>
              <a:rPr lang="en-US" altLang="en-US" kern="0" dirty="0">
                <a:solidFill>
                  <a:prstClr val="black"/>
                </a:solidFill>
              </a:rPr>
              <a:t>CD4 counts through </a:t>
            </a:r>
            <a:r>
              <a:rPr lang="en-US" altLang="en-US" kern="0" dirty="0" smtClean="0">
                <a:solidFill>
                  <a:prstClr val="black"/>
                </a:solidFill>
              </a:rPr>
              <a:t>treatment</a:t>
            </a:r>
            <a:r>
              <a:rPr lang="en-US" altLang="en-US" kern="0" baseline="30000" dirty="0" smtClean="0">
                <a:solidFill>
                  <a:prstClr val="black"/>
                </a:solidFill>
              </a:rPr>
              <a:t>1</a:t>
            </a:r>
            <a:r>
              <a:rPr lang="en-US" altLang="en-US" kern="0" dirty="0" smtClean="0">
                <a:solidFill>
                  <a:prstClr val="black"/>
                </a:solidFill>
              </a:rPr>
              <a:t> </a:t>
            </a:r>
            <a:r>
              <a:rPr lang="en-US" altLang="en-US" kern="0" dirty="0">
                <a:solidFill>
                  <a:prstClr val="black"/>
                </a:solidFill>
              </a:rPr>
              <a:t>and follow-up </a:t>
            </a:r>
            <a:r>
              <a:rPr lang="en-US" altLang="en-US" kern="0" dirty="0" smtClean="0">
                <a:solidFill>
                  <a:prstClr val="black"/>
                </a:solidFill>
              </a:rPr>
              <a:t>phase</a:t>
            </a:r>
            <a:r>
              <a:rPr lang="en-US" altLang="en-US" kern="0" baseline="30000" dirty="0" smtClean="0">
                <a:solidFill>
                  <a:prstClr val="black"/>
                </a:solidFill>
              </a:rPr>
              <a:t>3</a:t>
            </a:r>
            <a:endParaRPr lang="en-US" altLang="en-US" kern="0" baseline="30000" dirty="0">
              <a:solidFill>
                <a:prstClr val="black"/>
              </a:solidFill>
            </a:endParaRPr>
          </a:p>
        </p:txBody>
      </p:sp>
      <p:sp>
        <p:nvSpPr>
          <p:cNvPr id="15370" name="Title 3"/>
          <p:cNvSpPr>
            <a:spLocks noGrp="1"/>
          </p:cNvSpPr>
          <p:nvPr>
            <p:ph type="title"/>
          </p:nvPr>
        </p:nvSpPr>
        <p:spPr>
          <a:xfrm>
            <a:off x="457200" y="142875"/>
            <a:ext cx="8229600" cy="1143000"/>
          </a:xfrm>
        </p:spPr>
        <p:txBody>
          <a:bodyPr>
            <a:normAutofit fontScale="90000"/>
          </a:bodyPr>
          <a:lstStyle/>
          <a:p>
            <a:r>
              <a:rPr lang="en-US" sz="3600" b="1" smtClean="0">
                <a:solidFill>
                  <a:srgbClr val="C00000"/>
                </a:solidFill>
              </a:rPr>
              <a:t>ION-4: LDV/SOF x 12 weeks in HCV/HIV Co-infection</a:t>
            </a:r>
            <a:endParaRPr lang="en-US" sz="3600" smtClean="0"/>
          </a:p>
        </p:txBody>
      </p:sp>
      <p:sp>
        <p:nvSpPr>
          <p:cNvPr id="15371" name="TextBox 22"/>
          <p:cNvSpPr txBox="1">
            <a:spLocks noChangeArrowheads="1"/>
          </p:cNvSpPr>
          <p:nvPr/>
        </p:nvSpPr>
        <p:spPr bwMode="auto">
          <a:xfrm>
            <a:off x="1568450" y="5245100"/>
            <a:ext cx="86995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0"/>
              </a:spcBef>
              <a:spcAft>
                <a:spcPct val="0"/>
              </a:spcAft>
            </a:pPr>
            <a:r>
              <a:rPr lang="en-US" sz="1400" b="1" smtClean="0">
                <a:solidFill>
                  <a:srgbClr val="000000"/>
                </a:solidFill>
                <a:cs typeface="Arial" pitchFamily="34" charset="0"/>
              </a:rPr>
              <a:t>Overall</a:t>
            </a:r>
          </a:p>
        </p:txBody>
      </p:sp>
      <p:sp>
        <p:nvSpPr>
          <p:cNvPr id="15372" name="TextBox 23"/>
          <p:cNvSpPr txBox="1">
            <a:spLocks noChangeArrowheads="1"/>
          </p:cNvSpPr>
          <p:nvPr/>
        </p:nvSpPr>
        <p:spPr bwMode="auto">
          <a:xfrm>
            <a:off x="2819400" y="5245100"/>
            <a:ext cx="9144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0"/>
              </a:spcBef>
              <a:spcAft>
                <a:spcPct val="0"/>
              </a:spcAft>
            </a:pPr>
            <a:r>
              <a:rPr lang="en-US" sz="1400" b="1" smtClean="0">
                <a:solidFill>
                  <a:srgbClr val="000000"/>
                </a:solidFill>
                <a:cs typeface="Arial" pitchFamily="34" charset="0"/>
              </a:rPr>
              <a:t>EFV + </a:t>
            </a:r>
          </a:p>
          <a:p>
            <a:pPr algn="ctr" fontAlgn="base">
              <a:lnSpc>
                <a:spcPct val="90000"/>
              </a:lnSpc>
              <a:spcBef>
                <a:spcPct val="0"/>
              </a:spcBef>
              <a:spcAft>
                <a:spcPct val="0"/>
              </a:spcAft>
            </a:pPr>
            <a:r>
              <a:rPr lang="en-US" sz="1400" b="1" smtClean="0">
                <a:solidFill>
                  <a:srgbClr val="000000"/>
                </a:solidFill>
                <a:cs typeface="Arial" pitchFamily="34" charset="0"/>
              </a:rPr>
              <a:t>FTC + TDF</a:t>
            </a:r>
          </a:p>
        </p:txBody>
      </p:sp>
      <p:sp>
        <p:nvSpPr>
          <p:cNvPr id="15373" name="TextBox 24"/>
          <p:cNvSpPr txBox="1">
            <a:spLocks noChangeArrowheads="1"/>
          </p:cNvSpPr>
          <p:nvPr/>
        </p:nvSpPr>
        <p:spPr bwMode="auto">
          <a:xfrm>
            <a:off x="4038600" y="5245100"/>
            <a:ext cx="9144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0"/>
              </a:spcBef>
              <a:spcAft>
                <a:spcPct val="0"/>
              </a:spcAft>
            </a:pPr>
            <a:r>
              <a:rPr lang="en-US" sz="1400" b="1" smtClean="0">
                <a:solidFill>
                  <a:srgbClr val="000000"/>
                </a:solidFill>
                <a:cs typeface="Arial" pitchFamily="34" charset="0"/>
              </a:rPr>
              <a:t>RPV + </a:t>
            </a:r>
          </a:p>
          <a:p>
            <a:pPr algn="ctr" fontAlgn="base">
              <a:lnSpc>
                <a:spcPct val="90000"/>
              </a:lnSpc>
              <a:spcBef>
                <a:spcPct val="0"/>
              </a:spcBef>
              <a:spcAft>
                <a:spcPct val="0"/>
              </a:spcAft>
            </a:pPr>
            <a:r>
              <a:rPr lang="en-US" sz="1400" b="1" smtClean="0">
                <a:solidFill>
                  <a:srgbClr val="000000"/>
                </a:solidFill>
                <a:cs typeface="Arial" pitchFamily="34" charset="0"/>
              </a:rPr>
              <a:t>FTC + TDF</a:t>
            </a:r>
          </a:p>
        </p:txBody>
      </p:sp>
      <p:sp>
        <p:nvSpPr>
          <p:cNvPr id="15374" name="TextBox 25"/>
          <p:cNvSpPr txBox="1">
            <a:spLocks noChangeArrowheads="1"/>
          </p:cNvSpPr>
          <p:nvPr/>
        </p:nvSpPr>
        <p:spPr bwMode="auto">
          <a:xfrm>
            <a:off x="5334000" y="5245100"/>
            <a:ext cx="9144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lnSpc>
                <a:spcPct val="90000"/>
              </a:lnSpc>
              <a:spcBef>
                <a:spcPct val="0"/>
              </a:spcBef>
              <a:spcAft>
                <a:spcPct val="0"/>
              </a:spcAft>
            </a:pPr>
            <a:r>
              <a:rPr lang="en-US" sz="1400" b="1" smtClean="0">
                <a:solidFill>
                  <a:srgbClr val="000000"/>
                </a:solidFill>
                <a:cs typeface="Arial" pitchFamily="34" charset="0"/>
              </a:rPr>
              <a:t>RAL + </a:t>
            </a:r>
          </a:p>
          <a:p>
            <a:pPr algn="ctr" fontAlgn="base">
              <a:lnSpc>
                <a:spcPct val="90000"/>
              </a:lnSpc>
              <a:spcBef>
                <a:spcPct val="0"/>
              </a:spcBef>
              <a:spcAft>
                <a:spcPct val="0"/>
              </a:spcAft>
            </a:pPr>
            <a:r>
              <a:rPr lang="en-US" sz="1400" b="1" smtClean="0">
                <a:solidFill>
                  <a:srgbClr val="000000"/>
                </a:solidFill>
                <a:cs typeface="Arial" pitchFamily="34" charset="0"/>
              </a:rPr>
              <a:t>FTC + TDF</a:t>
            </a:r>
          </a:p>
        </p:txBody>
      </p:sp>
      <p:sp>
        <p:nvSpPr>
          <p:cNvPr id="15375" name="TextBox 26"/>
          <p:cNvSpPr txBox="1">
            <a:spLocks noChangeArrowheads="1"/>
          </p:cNvSpPr>
          <p:nvPr/>
        </p:nvSpPr>
        <p:spPr bwMode="auto">
          <a:xfrm>
            <a:off x="4751388" y="6345238"/>
            <a:ext cx="423386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0"/>
              </a:spcBef>
              <a:spcAft>
                <a:spcPct val="0"/>
              </a:spcAft>
            </a:pPr>
            <a:r>
              <a:rPr lang="en-US" sz="1000" smtClean="0">
                <a:solidFill>
                  <a:srgbClr val="000000"/>
                </a:solidFill>
                <a:cs typeface="Arial" pitchFamily="34" charset="0"/>
              </a:rPr>
              <a:t>EFV= efavirenz; FTC= emtricitabine; RAL= raltegravir; RPV= rilpivirine; TDF= tenofovir  disoproxil fumarate</a:t>
            </a:r>
          </a:p>
        </p:txBody>
      </p:sp>
      <p:sp>
        <p:nvSpPr>
          <p:cNvPr id="15376" name="Slide Number Placeholder 12"/>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67391EC-2948-426B-8D86-D7DC3549DFC3}" type="slidenum">
              <a:rPr lang="en-US">
                <a:solidFill>
                  <a:srgbClr val="7F7F7F"/>
                </a:solidFill>
              </a:rPr>
              <a:pPr fontAlgn="base">
                <a:spcBef>
                  <a:spcPct val="0"/>
                </a:spcBef>
                <a:spcAft>
                  <a:spcPct val="0"/>
                </a:spcAft>
              </a:pPr>
              <a:t>4</a:t>
            </a:fld>
            <a:endParaRPr lang="en-US">
              <a:solidFill>
                <a:srgbClr val="7F7F7F"/>
              </a:solidFill>
            </a:endParaRPr>
          </a:p>
        </p:txBody>
      </p:sp>
      <p:sp>
        <p:nvSpPr>
          <p:cNvPr id="15377" name="Footer Placeholder 3"/>
          <p:cNvSpPr txBox="1">
            <a:spLocks/>
          </p:cNvSpPr>
          <p:nvPr/>
        </p:nvSpPr>
        <p:spPr bwMode="auto">
          <a:xfrm>
            <a:off x="144463" y="6438900"/>
            <a:ext cx="742473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lnSpc>
                <a:spcPct val="90000"/>
              </a:lnSpc>
              <a:spcBef>
                <a:spcPct val="0"/>
              </a:spcBef>
              <a:spcAft>
                <a:spcPct val="0"/>
              </a:spcAft>
              <a:buClr>
                <a:srgbClr val="A9A9A9"/>
              </a:buClr>
              <a:buSzPct val="90000"/>
              <a:buFont typeface="Wingdings" pitchFamily="2" charset="2"/>
              <a:buNone/>
            </a:pPr>
            <a:r>
              <a:rPr lang="en-US" altLang="en-US" sz="900" smtClean="0">
                <a:solidFill>
                  <a:srgbClr val="000000"/>
                </a:solidFill>
                <a:cs typeface="Arial" pitchFamily="34" charset="0"/>
              </a:rPr>
              <a:t>1. Naggie S, et al. </a:t>
            </a:r>
            <a:r>
              <a:rPr lang="en-US" sz="900" smtClean="0">
                <a:solidFill>
                  <a:srgbClr val="000000"/>
                </a:solidFill>
                <a:cs typeface="Arial" pitchFamily="34" charset="0"/>
              </a:rPr>
              <a:t>NEJM July 2</a:t>
            </a:r>
            <a:r>
              <a:rPr lang="en-US" altLang="en-US" sz="900" smtClean="0">
                <a:solidFill>
                  <a:srgbClr val="000000"/>
                </a:solidFill>
                <a:cs typeface="Arial" pitchFamily="34" charset="0"/>
              </a:rPr>
              <a:t>015. DOI: 10.1056/NEJMoa15011</a:t>
            </a:r>
          </a:p>
          <a:p>
            <a:pPr fontAlgn="base">
              <a:lnSpc>
                <a:spcPct val="90000"/>
              </a:lnSpc>
              <a:spcBef>
                <a:spcPct val="0"/>
              </a:spcBef>
              <a:spcAft>
                <a:spcPct val="0"/>
              </a:spcAft>
              <a:buClr>
                <a:srgbClr val="A9A9A9"/>
              </a:buClr>
              <a:buSzPct val="90000"/>
              <a:buFont typeface="Wingdings" pitchFamily="2" charset="2"/>
              <a:buNone/>
            </a:pPr>
            <a:r>
              <a:rPr lang="en-US" altLang="en-US" sz="900" smtClean="0">
                <a:solidFill>
                  <a:srgbClr val="000000"/>
                </a:solidFill>
                <a:cs typeface="Arial" pitchFamily="34" charset="0"/>
              </a:rPr>
              <a:t>2. Supplement to : Naggie S, et al. </a:t>
            </a:r>
            <a:r>
              <a:rPr lang="en-US" sz="900" smtClean="0">
                <a:solidFill>
                  <a:srgbClr val="000000"/>
                </a:solidFill>
                <a:cs typeface="Arial" pitchFamily="34" charset="0"/>
              </a:rPr>
              <a:t>NEJM July 2</a:t>
            </a:r>
            <a:r>
              <a:rPr lang="en-US" altLang="en-US" sz="900" smtClean="0">
                <a:solidFill>
                  <a:srgbClr val="000000"/>
                </a:solidFill>
                <a:cs typeface="Arial" pitchFamily="34" charset="0"/>
              </a:rPr>
              <a:t>015. DOI: 10.1056/NEJMoa15011</a:t>
            </a:r>
          </a:p>
          <a:p>
            <a:pPr fontAlgn="base">
              <a:lnSpc>
                <a:spcPct val="90000"/>
              </a:lnSpc>
              <a:spcBef>
                <a:spcPct val="0"/>
              </a:spcBef>
              <a:spcAft>
                <a:spcPct val="0"/>
              </a:spcAft>
              <a:buClr>
                <a:srgbClr val="A9A9A9"/>
              </a:buClr>
              <a:buSzPct val="90000"/>
              <a:buFont typeface="Wingdings" pitchFamily="2" charset="2"/>
              <a:buNone/>
            </a:pPr>
            <a:r>
              <a:rPr lang="en-US" altLang="en-US" sz="900" smtClean="0">
                <a:solidFill>
                  <a:srgbClr val="000000"/>
                </a:solidFill>
                <a:cs typeface="Arial" pitchFamily="34" charset="0"/>
              </a:rPr>
              <a:t>3. Naggie S, et al. IAS 2015, Vancouver, Canada. Oral # TUAB0202</a:t>
            </a:r>
          </a:p>
        </p:txBody>
      </p:sp>
      <p:sp>
        <p:nvSpPr>
          <p:cNvPr id="32" name="TextBox 31"/>
          <p:cNvSpPr txBox="1"/>
          <p:nvPr/>
        </p:nvSpPr>
        <p:spPr>
          <a:xfrm>
            <a:off x="3284616" y="1358900"/>
            <a:ext cx="2423160" cy="365760"/>
          </a:xfrm>
          <a:prstGeom prst="rect">
            <a:avLst/>
          </a:prstGeom>
          <a:solidFill>
            <a:schemeClr val="accent2"/>
          </a:solidFill>
          <a:scene3d>
            <a:camera prst="orthographicFront"/>
            <a:lightRig rig="threePt" dir="t"/>
          </a:scene3d>
          <a:sp3d>
            <a:bevelT/>
          </a:sp3d>
        </p:spPr>
        <p:txBody>
          <a:bodyPr anchor="ctr"/>
          <a:lstStyle/>
          <a:p>
            <a:pPr algn="ctr" fontAlgn="base">
              <a:spcBef>
                <a:spcPct val="0"/>
              </a:spcBef>
              <a:spcAft>
                <a:spcPct val="0"/>
              </a:spcAft>
              <a:defRPr/>
            </a:pPr>
            <a:r>
              <a:rPr lang="en-US" sz="1400" b="1" dirty="0">
                <a:solidFill>
                  <a:srgbClr val="FFFFFF"/>
                </a:solidFill>
                <a:cs typeface="Arial" pitchFamily="34" charset="0"/>
              </a:rPr>
              <a:t>HIV ARV Regimen</a:t>
            </a:r>
            <a:r>
              <a:rPr lang="en-US" sz="1400" b="1" baseline="30000" dirty="0">
                <a:solidFill>
                  <a:prstClr val="white"/>
                </a:solidFill>
                <a:cs typeface="Arial" pitchFamily="34" charset="0"/>
              </a:rPr>
              <a:t>2</a:t>
            </a:r>
            <a:endParaRPr lang="en-US" sz="1400" b="1" dirty="0">
              <a:solidFill>
                <a:prstClr val="white"/>
              </a:solidFill>
              <a:cs typeface="Arial" pitchFamily="34" charset="0"/>
            </a:endParaRPr>
          </a:p>
        </p:txBody>
      </p:sp>
      <p:sp>
        <p:nvSpPr>
          <p:cNvPr id="33" name="TextBox 32"/>
          <p:cNvSpPr txBox="1"/>
          <p:nvPr/>
        </p:nvSpPr>
        <p:spPr>
          <a:xfrm>
            <a:off x="7063406" y="1358900"/>
            <a:ext cx="1730734" cy="365760"/>
          </a:xfrm>
          <a:prstGeom prst="rect">
            <a:avLst/>
          </a:prstGeom>
          <a:solidFill>
            <a:schemeClr val="accent2"/>
          </a:solidFill>
          <a:scene3d>
            <a:camera prst="orthographicFront"/>
            <a:lightRig rig="threePt" dir="t"/>
          </a:scene3d>
          <a:sp3d>
            <a:bevelT/>
          </a:sp3d>
        </p:spPr>
        <p:txBody>
          <a:bodyPr anchor="ctr"/>
          <a:lstStyle/>
          <a:p>
            <a:pPr algn="ctr" fontAlgn="base">
              <a:spcBef>
                <a:spcPct val="0"/>
              </a:spcBef>
              <a:spcAft>
                <a:spcPct val="0"/>
              </a:spcAft>
              <a:defRPr/>
            </a:pPr>
            <a:r>
              <a:rPr lang="en-US" sz="1400" b="1" dirty="0">
                <a:solidFill>
                  <a:srgbClr val="FFFFFF"/>
                </a:solidFill>
                <a:cs typeface="Arial" pitchFamily="34" charset="0"/>
              </a:rPr>
              <a:t>CD4 Count</a:t>
            </a:r>
            <a:r>
              <a:rPr lang="en-US" sz="1400" b="1" baseline="30000" dirty="0">
                <a:solidFill>
                  <a:prstClr val="white"/>
                </a:solidFill>
                <a:cs typeface="Arial" pitchFamily="34" charset="0"/>
              </a:rPr>
              <a:t>2</a:t>
            </a:r>
            <a:endParaRPr lang="en-US" sz="1400" b="1" dirty="0">
              <a:solidFill>
                <a:prstClr val="white"/>
              </a:solidFill>
              <a:cs typeface="Arial" pitchFamily="34" charset="0"/>
            </a:endParaRPr>
          </a:p>
        </p:txBody>
      </p:sp>
      <p:sp>
        <p:nvSpPr>
          <p:cNvPr id="34" name="TextBox 33"/>
          <p:cNvSpPr txBox="1"/>
          <p:nvPr/>
        </p:nvSpPr>
        <p:spPr>
          <a:xfrm>
            <a:off x="1517608" y="1358900"/>
            <a:ext cx="903890" cy="365760"/>
          </a:xfrm>
          <a:prstGeom prst="rect">
            <a:avLst/>
          </a:prstGeom>
          <a:solidFill>
            <a:schemeClr val="accent2"/>
          </a:solidFill>
          <a:scene3d>
            <a:camera prst="orthographicFront"/>
            <a:lightRig rig="threePt" dir="t"/>
          </a:scene3d>
          <a:sp3d>
            <a:bevelT/>
          </a:sp3d>
        </p:spPr>
        <p:txBody>
          <a:bodyPr anchor="ctr"/>
          <a:lstStyle/>
          <a:p>
            <a:pPr algn="ctr" fontAlgn="base">
              <a:spcBef>
                <a:spcPct val="0"/>
              </a:spcBef>
              <a:spcAft>
                <a:spcPct val="0"/>
              </a:spcAft>
              <a:defRPr/>
            </a:pPr>
            <a:r>
              <a:rPr lang="en-US" sz="1400" b="1" dirty="0">
                <a:solidFill>
                  <a:srgbClr val="FFFFFF"/>
                </a:solidFill>
                <a:cs typeface="Arial" pitchFamily="34" charset="0"/>
              </a:rPr>
              <a:t>Overall</a:t>
            </a:r>
            <a:endParaRPr lang="en-US" sz="1400" b="1" baseline="30000" dirty="0">
              <a:solidFill>
                <a:srgbClr val="FF0000"/>
              </a:solidFill>
              <a:cs typeface="Arial" pitchFamily="34" charset="0"/>
            </a:endParaRPr>
          </a:p>
        </p:txBody>
      </p:sp>
    </p:spTree>
    <p:extLst>
      <p:ext uri="{BB962C8B-B14F-4D97-AF65-F5344CB8AC3E}">
        <p14:creationId xmlns:p14="http://schemas.microsoft.com/office/powerpoint/2010/main" val="374409191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p:cNvCxnSpPr/>
          <p:nvPr/>
        </p:nvCxnSpPr>
        <p:spPr>
          <a:xfrm>
            <a:off x="5314950" y="4327525"/>
            <a:ext cx="3429000"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314950" y="2608263"/>
            <a:ext cx="3429000"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388" name="Content Placeholder 5"/>
          <p:cNvSpPr>
            <a:spLocks noGrp="1"/>
          </p:cNvSpPr>
          <p:nvPr>
            <p:ph sz="quarter" idx="13"/>
          </p:nvPr>
        </p:nvSpPr>
        <p:spPr>
          <a:xfrm>
            <a:off x="304800" y="6461125"/>
            <a:ext cx="7381875" cy="320675"/>
          </a:xfrm>
        </p:spPr>
        <p:txBody>
          <a:bodyPr/>
          <a:lstStyle/>
          <a:p>
            <a:r>
              <a:rPr lang="en-US" smtClean="0">
                <a:latin typeface="Arial" pitchFamily="34" charset="0"/>
                <a:cs typeface="Arial" pitchFamily="34" charset="0"/>
              </a:rPr>
              <a:t>Wyles DL, et al. N Engl J Med. 2015;373:714-25.</a:t>
            </a:r>
          </a:p>
        </p:txBody>
      </p:sp>
      <p:sp>
        <p:nvSpPr>
          <p:cNvPr id="27" name="Rectangle 26"/>
          <p:cNvSpPr/>
          <p:nvPr/>
        </p:nvSpPr>
        <p:spPr>
          <a:xfrm>
            <a:off x="19050" y="4062413"/>
            <a:ext cx="1905000" cy="533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200" dirty="0">
                <a:solidFill>
                  <a:srgbClr val="000000"/>
                </a:solidFill>
              </a:rPr>
              <a:t>Treatment-Experienced</a:t>
            </a:r>
          </a:p>
          <a:p>
            <a:pPr algn="ctr" eaLnBrk="0" hangingPunct="0">
              <a:defRPr/>
            </a:pPr>
            <a:r>
              <a:rPr lang="en-US" sz="1200" dirty="0">
                <a:solidFill>
                  <a:srgbClr val="000000"/>
                </a:solidFill>
              </a:rPr>
              <a:t>N = 52</a:t>
            </a:r>
          </a:p>
        </p:txBody>
      </p:sp>
      <p:sp>
        <p:nvSpPr>
          <p:cNvPr id="29" name="Rectangle 28"/>
          <p:cNvSpPr/>
          <p:nvPr/>
        </p:nvSpPr>
        <p:spPr>
          <a:xfrm>
            <a:off x="-22225" y="2327275"/>
            <a:ext cx="1524000" cy="54451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200" dirty="0">
                <a:solidFill>
                  <a:srgbClr val="000000"/>
                </a:solidFill>
              </a:rPr>
              <a:t>Treatment-Naïve</a:t>
            </a:r>
          </a:p>
          <a:p>
            <a:pPr algn="ctr" eaLnBrk="0" hangingPunct="0">
              <a:defRPr/>
            </a:pPr>
            <a:r>
              <a:rPr lang="en-US" sz="1200" dirty="0">
                <a:solidFill>
                  <a:srgbClr val="000000"/>
                </a:solidFill>
              </a:rPr>
              <a:t>N = 101</a:t>
            </a:r>
          </a:p>
        </p:txBody>
      </p:sp>
      <p:sp>
        <p:nvSpPr>
          <p:cNvPr id="40" name="Rectangle 39"/>
          <p:cNvSpPr/>
          <p:nvPr/>
        </p:nvSpPr>
        <p:spPr>
          <a:xfrm>
            <a:off x="8154988" y="2403475"/>
            <a:ext cx="793750" cy="406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400" dirty="0">
                <a:solidFill>
                  <a:srgbClr val="000000"/>
                </a:solidFill>
                <a:cs typeface="Arial"/>
              </a:rPr>
              <a:t>SVR12</a:t>
            </a:r>
          </a:p>
        </p:txBody>
      </p:sp>
      <p:sp>
        <p:nvSpPr>
          <p:cNvPr id="49" name="Title 1"/>
          <p:cNvSpPr>
            <a:spLocks noGrp="1"/>
          </p:cNvSpPr>
          <p:nvPr>
            <p:ph type="title"/>
          </p:nvPr>
        </p:nvSpPr>
        <p:spPr>
          <a:xfrm>
            <a:off x="323850" y="142875"/>
            <a:ext cx="8515350" cy="990600"/>
          </a:xfrm>
        </p:spPr>
        <p:txBody>
          <a:bodyPr rtlCol="0">
            <a:noAutofit/>
          </a:bodyPr>
          <a:lstStyle/>
          <a:p>
            <a:pPr fontAlgn="auto">
              <a:spcAft>
                <a:spcPts val="0"/>
              </a:spcAft>
              <a:defRPr/>
            </a:pPr>
            <a:r>
              <a:rPr lang="en-US" sz="3600" b="1" dirty="0" smtClean="0">
                <a:solidFill>
                  <a:schemeClr val="accent5">
                    <a:lumMod val="20000"/>
                    <a:lumOff val="80000"/>
                  </a:schemeClr>
                </a:solidFill>
              </a:rPr>
              <a:t>Ally 2 : </a:t>
            </a:r>
            <a:r>
              <a:rPr lang="en-US" sz="3600" b="1" dirty="0" err="1" smtClean="0">
                <a:solidFill>
                  <a:schemeClr val="accent5">
                    <a:lumMod val="20000"/>
                    <a:lumOff val="80000"/>
                  </a:schemeClr>
                </a:solidFill>
              </a:rPr>
              <a:t>Daclatasvir</a:t>
            </a:r>
            <a:r>
              <a:rPr lang="en-US" sz="3600" b="1" dirty="0" smtClean="0">
                <a:solidFill>
                  <a:schemeClr val="accent5">
                    <a:lumMod val="20000"/>
                    <a:lumOff val="80000"/>
                  </a:schemeClr>
                </a:solidFill>
              </a:rPr>
              <a:t> + </a:t>
            </a:r>
            <a:r>
              <a:rPr lang="en-US" sz="3600" b="1" dirty="0" err="1" smtClean="0">
                <a:solidFill>
                  <a:schemeClr val="accent5">
                    <a:lumMod val="20000"/>
                    <a:lumOff val="80000"/>
                  </a:schemeClr>
                </a:solidFill>
              </a:rPr>
              <a:t>Sofosbuvir</a:t>
            </a:r>
            <a:r>
              <a:rPr lang="en-US" sz="3600" b="1" dirty="0" smtClean="0">
                <a:solidFill>
                  <a:schemeClr val="accent5">
                    <a:lumMod val="20000"/>
                    <a:lumOff val="80000"/>
                  </a:schemeClr>
                </a:solidFill>
              </a:rPr>
              <a:t> for HCV GT 1-4 and HIV </a:t>
            </a:r>
            <a:r>
              <a:rPr lang="en-US" sz="3600" b="1" dirty="0" err="1" smtClean="0">
                <a:solidFill>
                  <a:schemeClr val="accent5">
                    <a:lumMod val="20000"/>
                    <a:lumOff val="80000"/>
                  </a:schemeClr>
                </a:solidFill>
              </a:rPr>
              <a:t>Coinfection</a:t>
            </a:r>
            <a:endParaRPr lang="en-US" sz="3600" b="1" dirty="0"/>
          </a:p>
        </p:txBody>
      </p:sp>
      <p:sp>
        <p:nvSpPr>
          <p:cNvPr id="30" name="Rectangle 3"/>
          <p:cNvSpPr>
            <a:spLocks noChangeArrowheads="1"/>
          </p:cNvSpPr>
          <p:nvPr/>
        </p:nvSpPr>
        <p:spPr bwMode="auto">
          <a:xfrm>
            <a:off x="1871663" y="4059238"/>
            <a:ext cx="3429000" cy="539750"/>
          </a:xfrm>
          <a:prstGeom prst="rect">
            <a:avLst/>
          </a:prstGeom>
          <a:solidFill>
            <a:schemeClr val="accent5">
              <a:lumMod val="40000"/>
              <a:lumOff val="60000"/>
            </a:schemeClr>
          </a:solidFill>
          <a:ln w="19050" cmpd="sng">
            <a:solidFill>
              <a:schemeClr val="tx1"/>
            </a:solidFill>
            <a:miter lim="800000"/>
            <a:headEnd/>
            <a:tailEnd/>
          </a:ln>
          <a:effectLst/>
          <a:extLst/>
        </p:spPr>
        <p:txBody>
          <a:bodyPr anchor="ctr"/>
          <a:lstStyle/>
          <a:p>
            <a:pPr algn="ctr" eaLnBrk="0" hangingPunct="0">
              <a:buFont typeface="Arial" charset="0"/>
              <a:buNone/>
              <a:defRPr/>
            </a:pPr>
            <a:r>
              <a:rPr lang="en-US" sz="1400" b="1" dirty="0" err="1">
                <a:solidFill>
                  <a:srgbClr val="000000"/>
                </a:solidFill>
                <a:latin typeface="Arial"/>
                <a:cs typeface="Arial"/>
              </a:rPr>
              <a:t>Daclatasvir</a:t>
            </a:r>
            <a:r>
              <a:rPr lang="en-US" sz="1400" b="1" dirty="0">
                <a:solidFill>
                  <a:srgbClr val="000000"/>
                </a:solidFill>
                <a:latin typeface="Arial"/>
                <a:cs typeface="Arial"/>
              </a:rPr>
              <a:t> + Sofosbuvir</a:t>
            </a:r>
            <a:endParaRPr lang="en-US" sz="1400" dirty="0">
              <a:solidFill>
                <a:srgbClr val="000000"/>
              </a:solidFill>
              <a:latin typeface="Arial"/>
              <a:cs typeface="Arial"/>
            </a:endParaRPr>
          </a:p>
        </p:txBody>
      </p:sp>
      <p:sp>
        <p:nvSpPr>
          <p:cNvPr id="59" name="Rectangle 5"/>
          <p:cNvSpPr>
            <a:spLocks noChangeArrowheads="1"/>
          </p:cNvSpPr>
          <p:nvPr/>
        </p:nvSpPr>
        <p:spPr bwMode="auto">
          <a:xfrm>
            <a:off x="1871663" y="2335213"/>
            <a:ext cx="3429000" cy="539750"/>
          </a:xfrm>
          <a:prstGeom prst="rect">
            <a:avLst/>
          </a:prstGeom>
          <a:solidFill>
            <a:schemeClr val="accent2">
              <a:lumMod val="40000"/>
              <a:lumOff val="60000"/>
            </a:schemeClr>
          </a:solidFill>
          <a:ln w="19050" cmpd="sng">
            <a:solidFill>
              <a:srgbClr val="000000"/>
            </a:solidFill>
            <a:miter lim="800000"/>
            <a:headEnd/>
            <a:tailEnd/>
          </a:ln>
          <a:effectLst/>
          <a:extLst/>
        </p:spPr>
        <p:txBody>
          <a:bodyPr anchor="ctr"/>
          <a:lstStyle/>
          <a:p>
            <a:pPr algn="ctr" eaLnBrk="0" hangingPunct="0">
              <a:defRPr/>
            </a:pPr>
            <a:r>
              <a:rPr lang="en-US" sz="1400" b="1" dirty="0" err="1">
                <a:solidFill>
                  <a:srgbClr val="000000"/>
                </a:solidFill>
                <a:latin typeface="Arial"/>
                <a:cs typeface="Arial"/>
              </a:rPr>
              <a:t>Daclatasvir</a:t>
            </a:r>
            <a:r>
              <a:rPr lang="en-US" sz="1400" b="1" dirty="0">
                <a:solidFill>
                  <a:srgbClr val="000000"/>
                </a:solidFill>
                <a:latin typeface="Arial"/>
                <a:cs typeface="Arial"/>
              </a:rPr>
              <a:t> + Sofosbuvir</a:t>
            </a:r>
            <a:endParaRPr lang="en-US" sz="1400" dirty="0">
              <a:solidFill>
                <a:srgbClr val="000000"/>
              </a:solidFill>
              <a:latin typeface="Arial"/>
              <a:cs typeface="Arial"/>
            </a:endParaRPr>
          </a:p>
        </p:txBody>
      </p:sp>
      <p:sp>
        <p:nvSpPr>
          <p:cNvPr id="19" name="Rectangle 25"/>
          <p:cNvSpPr>
            <a:spLocks noChangeArrowheads="1"/>
          </p:cNvSpPr>
          <p:nvPr/>
        </p:nvSpPr>
        <p:spPr bwMode="auto">
          <a:xfrm>
            <a:off x="-12700" y="5029200"/>
            <a:ext cx="9180513" cy="1162050"/>
          </a:xfrm>
          <a:prstGeom prst="rect">
            <a:avLst/>
          </a:prstGeom>
          <a:solidFill>
            <a:schemeClr val="bg1">
              <a:lumMod val="95000"/>
            </a:schemeClr>
          </a:solidFill>
          <a:ln w="12700" cap="flat" cmpd="sng" algn="ctr">
            <a:solidFill>
              <a:schemeClr val="tx1"/>
            </a:solidFill>
            <a:prstDash val="sysDash"/>
            <a:miter lim="800000"/>
            <a:headEnd type="none" w="med" len="med"/>
            <a:tailEnd type="none" w="med" len="med"/>
          </a:ln>
          <a:effectLst/>
        </p:spPr>
        <p:txBody>
          <a:bodyPr lIns="457200" tIns="45431" rIns="92486" bIns="45431" anchor="ctr"/>
          <a:lstStyle/>
          <a:p>
            <a:pPr defTabSz="935038" eaLnBrk="0" hangingPunct="0">
              <a:lnSpc>
                <a:spcPts val="1800"/>
              </a:lnSpc>
              <a:spcBef>
                <a:spcPct val="50000"/>
              </a:spcBef>
              <a:defRPr/>
            </a:pPr>
            <a:endParaRPr lang="en-US" sz="1400" dirty="0">
              <a:solidFill>
                <a:srgbClr val="000000"/>
              </a:solidFill>
              <a:latin typeface="Arial" pitchFamily="22" charset="0"/>
              <a:cs typeface="Arial" pitchFamily="34" charset="0"/>
            </a:endParaRPr>
          </a:p>
        </p:txBody>
      </p:sp>
      <p:sp>
        <p:nvSpPr>
          <p:cNvPr id="22" name="Rectangle 21"/>
          <p:cNvSpPr/>
          <p:nvPr/>
        </p:nvSpPr>
        <p:spPr>
          <a:xfrm>
            <a:off x="-6350" y="1447800"/>
            <a:ext cx="9163050" cy="41116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0" hangingPunct="0">
              <a:defRPr/>
            </a:pPr>
            <a:endParaRPr lang="en-US" sz="1600" dirty="0">
              <a:solidFill>
                <a:srgbClr val="000000"/>
              </a:solidFill>
              <a:cs typeface="Arial"/>
            </a:endParaRPr>
          </a:p>
        </p:txBody>
      </p:sp>
      <p:sp>
        <p:nvSpPr>
          <p:cNvPr id="23" name="Rectangle 22"/>
          <p:cNvSpPr/>
          <p:nvPr/>
        </p:nvSpPr>
        <p:spPr>
          <a:xfrm>
            <a:off x="838200" y="1411288"/>
            <a:ext cx="838200" cy="4000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400" dirty="0">
                <a:solidFill>
                  <a:srgbClr val="000000"/>
                </a:solidFill>
              </a:rPr>
              <a:t>Week</a:t>
            </a:r>
          </a:p>
        </p:txBody>
      </p:sp>
      <p:sp>
        <p:nvSpPr>
          <p:cNvPr id="26" name="Rectangle 25"/>
          <p:cNvSpPr/>
          <p:nvPr/>
        </p:nvSpPr>
        <p:spPr>
          <a:xfrm>
            <a:off x="1587500" y="1362075"/>
            <a:ext cx="546100" cy="51593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400" dirty="0">
                <a:solidFill>
                  <a:srgbClr val="000000"/>
                </a:solidFill>
                <a:cs typeface="Arial"/>
              </a:rPr>
              <a:t>0</a:t>
            </a:r>
          </a:p>
        </p:txBody>
      </p:sp>
      <p:sp>
        <p:nvSpPr>
          <p:cNvPr id="28" name="Rectangle 27"/>
          <p:cNvSpPr/>
          <p:nvPr/>
        </p:nvSpPr>
        <p:spPr>
          <a:xfrm>
            <a:off x="8262938" y="1362075"/>
            <a:ext cx="544512" cy="51593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400" dirty="0">
                <a:solidFill>
                  <a:srgbClr val="000000"/>
                </a:solidFill>
                <a:cs typeface="Arial"/>
              </a:rPr>
              <a:t>24</a:t>
            </a:r>
          </a:p>
        </p:txBody>
      </p:sp>
      <p:cxnSp>
        <p:nvCxnSpPr>
          <p:cNvPr id="34" name="Straight Connector 33"/>
          <p:cNvCxnSpPr/>
          <p:nvPr/>
        </p:nvCxnSpPr>
        <p:spPr>
          <a:xfrm flipV="1">
            <a:off x="-6350" y="1849438"/>
            <a:ext cx="9163050" cy="12700"/>
          </a:xfrm>
          <a:prstGeom prst="line">
            <a:avLst/>
          </a:prstGeom>
          <a:ln w="95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1858963" y="1771650"/>
            <a:ext cx="0" cy="87313"/>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8534400" y="1771650"/>
            <a:ext cx="0" cy="80963"/>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997450" y="1362075"/>
            <a:ext cx="546100" cy="51593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400" dirty="0">
                <a:solidFill>
                  <a:srgbClr val="000000"/>
                </a:solidFill>
                <a:cs typeface="Arial"/>
              </a:rPr>
              <a:t>12</a:t>
            </a:r>
          </a:p>
        </p:txBody>
      </p:sp>
      <p:cxnSp>
        <p:nvCxnSpPr>
          <p:cNvPr id="41" name="Straight Connector 40"/>
          <p:cNvCxnSpPr/>
          <p:nvPr/>
        </p:nvCxnSpPr>
        <p:spPr>
          <a:xfrm flipV="1">
            <a:off x="5280025" y="1771650"/>
            <a:ext cx="0" cy="80963"/>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149725" y="3286125"/>
            <a:ext cx="2981325"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22225" y="3005138"/>
            <a:ext cx="1524000" cy="54451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200" dirty="0">
                <a:solidFill>
                  <a:srgbClr val="000000"/>
                </a:solidFill>
              </a:rPr>
              <a:t>Treatment-Naïve</a:t>
            </a:r>
          </a:p>
          <a:p>
            <a:pPr algn="ctr" eaLnBrk="0" hangingPunct="0">
              <a:defRPr/>
            </a:pPr>
            <a:r>
              <a:rPr lang="en-US" sz="1200" dirty="0">
                <a:solidFill>
                  <a:srgbClr val="000000"/>
                </a:solidFill>
              </a:rPr>
              <a:t>N = 50</a:t>
            </a:r>
          </a:p>
        </p:txBody>
      </p:sp>
      <p:sp>
        <p:nvSpPr>
          <p:cNvPr id="33" name="Rectangle 32"/>
          <p:cNvSpPr/>
          <p:nvPr/>
        </p:nvSpPr>
        <p:spPr>
          <a:xfrm>
            <a:off x="6596063" y="3082925"/>
            <a:ext cx="795337" cy="4048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400" dirty="0">
                <a:solidFill>
                  <a:srgbClr val="000000"/>
                </a:solidFill>
                <a:cs typeface="Arial"/>
              </a:rPr>
              <a:t>SVR12</a:t>
            </a:r>
          </a:p>
        </p:txBody>
      </p:sp>
      <p:sp>
        <p:nvSpPr>
          <p:cNvPr id="16408" name="Rectangle 5"/>
          <p:cNvSpPr>
            <a:spLocks noChangeArrowheads="1"/>
          </p:cNvSpPr>
          <p:nvPr/>
        </p:nvSpPr>
        <p:spPr bwMode="auto">
          <a:xfrm>
            <a:off x="1871663" y="3013075"/>
            <a:ext cx="2268537" cy="539750"/>
          </a:xfrm>
          <a:prstGeom prst="rect">
            <a:avLst/>
          </a:prstGeom>
          <a:solidFill>
            <a:srgbClr val="AAE4C4"/>
          </a:solidFill>
          <a:ln w="19050">
            <a:solidFill>
              <a:srgbClr val="000000"/>
            </a:solidFill>
            <a:miter lim="800000"/>
            <a:headEnd/>
            <a:tailEnd/>
          </a:ln>
        </p:spPr>
        <p:txBody>
          <a:bodyPr anchor="ctr"/>
          <a:lstStyle/>
          <a:p>
            <a:pPr algn="ctr" eaLnBrk="0" fontAlgn="base" hangingPunct="0">
              <a:spcBef>
                <a:spcPct val="0"/>
              </a:spcBef>
              <a:spcAft>
                <a:spcPct val="0"/>
              </a:spcAft>
            </a:pPr>
            <a:r>
              <a:rPr lang="en-US" sz="1400" b="1" smtClean="0">
                <a:solidFill>
                  <a:srgbClr val="000000"/>
                </a:solidFill>
                <a:latin typeface="Arial" pitchFamily="34" charset="0"/>
                <a:cs typeface="Arial" pitchFamily="34" charset="0"/>
              </a:rPr>
              <a:t>Daclatasvir + Sofosbuvir</a:t>
            </a:r>
          </a:p>
        </p:txBody>
      </p:sp>
      <p:sp>
        <p:nvSpPr>
          <p:cNvPr id="37" name="Rectangle 36"/>
          <p:cNvSpPr/>
          <p:nvPr/>
        </p:nvSpPr>
        <p:spPr>
          <a:xfrm>
            <a:off x="8154988" y="4119563"/>
            <a:ext cx="793750" cy="406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400" dirty="0">
                <a:solidFill>
                  <a:srgbClr val="000000"/>
                </a:solidFill>
                <a:cs typeface="Arial"/>
              </a:rPr>
              <a:t>SVR12</a:t>
            </a:r>
          </a:p>
        </p:txBody>
      </p:sp>
      <p:sp>
        <p:nvSpPr>
          <p:cNvPr id="43" name="Rectangle 42"/>
          <p:cNvSpPr/>
          <p:nvPr/>
        </p:nvSpPr>
        <p:spPr>
          <a:xfrm>
            <a:off x="3775075" y="1362075"/>
            <a:ext cx="544513" cy="51593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400" dirty="0">
                <a:solidFill>
                  <a:srgbClr val="000000"/>
                </a:solidFill>
                <a:cs typeface="Arial"/>
              </a:rPr>
              <a:t>8</a:t>
            </a:r>
          </a:p>
        </p:txBody>
      </p:sp>
      <p:cxnSp>
        <p:nvCxnSpPr>
          <p:cNvPr id="44" name="Straight Connector 43"/>
          <p:cNvCxnSpPr/>
          <p:nvPr/>
        </p:nvCxnSpPr>
        <p:spPr>
          <a:xfrm flipV="1">
            <a:off x="4056063" y="1771650"/>
            <a:ext cx="0" cy="80963"/>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564313" y="1362075"/>
            <a:ext cx="544512" cy="51593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r>
              <a:rPr lang="en-US" sz="1400" dirty="0">
                <a:solidFill>
                  <a:srgbClr val="000000"/>
                </a:solidFill>
                <a:cs typeface="Arial"/>
              </a:rPr>
              <a:t>20</a:t>
            </a:r>
          </a:p>
        </p:txBody>
      </p:sp>
      <p:cxnSp>
        <p:nvCxnSpPr>
          <p:cNvPr id="46" name="Straight Connector 45"/>
          <p:cNvCxnSpPr/>
          <p:nvPr/>
        </p:nvCxnSpPr>
        <p:spPr>
          <a:xfrm flipV="1">
            <a:off x="6845300" y="1771650"/>
            <a:ext cx="0" cy="80963"/>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72257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quarter" idx="13"/>
          </p:nvPr>
        </p:nvSpPr>
        <p:spPr>
          <a:xfrm>
            <a:off x="304800" y="6461125"/>
            <a:ext cx="7381875" cy="320675"/>
          </a:xfrm>
        </p:spPr>
        <p:txBody>
          <a:bodyPr/>
          <a:lstStyle/>
          <a:p>
            <a:r>
              <a:rPr lang="en-US" smtClean="0">
                <a:latin typeface="Arial" pitchFamily="34" charset="0"/>
                <a:cs typeface="Arial" pitchFamily="34" charset="0"/>
              </a:rPr>
              <a:t>Source: Wyles DL, et al. N Engl J Med. 2015;373:714-25.</a:t>
            </a:r>
          </a:p>
        </p:txBody>
      </p:sp>
      <p:graphicFrame>
        <p:nvGraphicFramePr>
          <p:cNvPr id="8" name="Content Placeholder 6"/>
          <p:cNvGraphicFramePr>
            <a:graphicFrameLocks/>
          </p:cNvGraphicFramePr>
          <p:nvPr/>
        </p:nvGraphicFramePr>
        <p:xfrm>
          <a:off x="339725" y="1285875"/>
          <a:ext cx="8448676" cy="5557839"/>
        </p:xfrm>
        <a:graphic>
          <a:graphicData uri="http://schemas.openxmlformats.org/drawingml/2006/table">
            <a:tbl>
              <a:tblPr firstRow="1" bandRow="1">
                <a:tableStyleId>{5C22544A-7EE6-4342-B048-85BDC9FD1C3A}</a:tableStyleId>
              </a:tblPr>
              <a:tblGrid>
                <a:gridCol w="2860105"/>
                <a:gridCol w="1752600"/>
                <a:gridCol w="1879734"/>
                <a:gridCol w="1956237"/>
              </a:tblGrid>
              <a:tr h="815566">
                <a:tc>
                  <a:txBody>
                    <a:bodyPr/>
                    <a:lstStyle/>
                    <a:p>
                      <a:r>
                        <a:rPr lang="en-US" sz="1500" dirty="0" smtClean="0"/>
                        <a:t>Characteristic</a:t>
                      </a:r>
                      <a:endParaRPr lang="en-US" sz="1500" dirty="0"/>
                    </a:p>
                  </a:txBody>
                  <a:tcPr marT="45733" marB="45733">
                    <a:lnL w="9525" cap="flat" cmpd="sng" algn="ctr">
                      <a:solidFill>
                        <a:srgbClr val="BFBFBF"/>
                      </a:solidFill>
                      <a:prstDash val="solid"/>
                      <a:round/>
                      <a:headEnd type="none" w="med" len="med"/>
                      <a:tailEnd type="none" w="med" len="med"/>
                    </a:lnL>
                    <a:lnT w="9525" cap="flat" cmpd="sng" algn="ctr">
                      <a:solidFill>
                        <a:srgbClr val="BFBFBF"/>
                      </a:solidFill>
                      <a:prstDash val="solid"/>
                      <a:round/>
                      <a:headEnd type="none" w="med" len="med"/>
                      <a:tailEnd type="none" w="med" len="med"/>
                    </a:lnT>
                    <a:solidFill>
                      <a:srgbClr val="404040"/>
                    </a:solidFill>
                  </a:tcPr>
                </a:tc>
                <a:tc>
                  <a:txBody>
                    <a:bodyPr/>
                    <a:lstStyle/>
                    <a:p>
                      <a:pPr algn="ctr">
                        <a:lnSpc>
                          <a:spcPts val="1900"/>
                        </a:lnSpc>
                      </a:pPr>
                      <a:r>
                        <a:rPr lang="en-US" sz="1500" dirty="0" smtClean="0"/>
                        <a:t>Treatment</a:t>
                      </a:r>
                      <a:r>
                        <a:rPr lang="en-US" sz="1500" baseline="0" dirty="0" smtClean="0"/>
                        <a:t>-Naïve</a:t>
                      </a:r>
                    </a:p>
                    <a:p>
                      <a:pPr algn="ctr">
                        <a:lnSpc>
                          <a:spcPts val="1900"/>
                        </a:lnSpc>
                      </a:pPr>
                      <a:r>
                        <a:rPr lang="en-US" sz="1500" baseline="0" dirty="0" smtClean="0"/>
                        <a:t>12-Week Group</a:t>
                      </a:r>
                      <a:br>
                        <a:rPr lang="en-US" sz="1500" baseline="0" dirty="0" smtClean="0"/>
                      </a:br>
                      <a:r>
                        <a:rPr lang="en-US" sz="1500" b="0" dirty="0" smtClean="0"/>
                        <a:t>(n=101)</a:t>
                      </a:r>
                      <a:endParaRPr lang="en-US" sz="1500" dirty="0"/>
                    </a:p>
                  </a:txBody>
                  <a:tcPr marT="45733" marB="45733" anchor="ctr">
                    <a:lnT w="9525" cap="flat" cmpd="sng" algn="ctr">
                      <a:solidFill>
                        <a:srgbClr val="BFBFBF"/>
                      </a:solidFill>
                      <a:prstDash val="solid"/>
                      <a:round/>
                      <a:headEnd type="none" w="med" len="med"/>
                      <a:tailEnd type="none" w="med" len="med"/>
                    </a:lnT>
                    <a:solidFill>
                      <a:srgbClr val="637D1F"/>
                    </a:solidFill>
                  </a:tcPr>
                </a:tc>
                <a:tc>
                  <a:txBody>
                    <a:bodyPr/>
                    <a:lstStyle/>
                    <a:p>
                      <a:pPr algn="ctr">
                        <a:lnSpc>
                          <a:spcPts val="1900"/>
                        </a:lnSpc>
                      </a:pPr>
                      <a:r>
                        <a:rPr lang="en-US" sz="1500" dirty="0" smtClean="0"/>
                        <a:t>Treatment-Naïve</a:t>
                      </a:r>
                    </a:p>
                    <a:p>
                      <a:pPr algn="ctr">
                        <a:lnSpc>
                          <a:spcPts val="1900"/>
                        </a:lnSpc>
                      </a:pPr>
                      <a:r>
                        <a:rPr lang="en-US" sz="1500" baseline="0" dirty="0" smtClean="0"/>
                        <a:t>8-Week Group</a:t>
                      </a:r>
                      <a:br>
                        <a:rPr lang="en-US" sz="1500" baseline="0" dirty="0" smtClean="0"/>
                      </a:br>
                      <a:r>
                        <a:rPr lang="en-US" sz="1500" b="0" dirty="0" smtClean="0"/>
                        <a:t>(n=50)</a:t>
                      </a:r>
                      <a:endParaRPr lang="en-US" sz="1500" b="0" dirty="0"/>
                    </a:p>
                  </a:txBody>
                  <a:tcPr marT="45733" marB="45733" anchor="ctr">
                    <a:lnT w="9525" cap="flat" cmpd="sng" algn="ctr">
                      <a:solidFill>
                        <a:srgbClr val="BFBFBF"/>
                      </a:solidFill>
                      <a:prstDash val="solid"/>
                      <a:round/>
                      <a:headEnd type="none" w="med" len="med"/>
                      <a:tailEnd type="none" w="med" len="med"/>
                    </a:lnT>
                    <a:solidFill>
                      <a:srgbClr val="3B8096"/>
                    </a:solidFill>
                  </a:tcPr>
                </a:tc>
                <a:tc>
                  <a:txBody>
                    <a:bodyPr/>
                    <a:lstStyle/>
                    <a:p>
                      <a:pPr algn="ctr">
                        <a:lnSpc>
                          <a:spcPts val="1900"/>
                        </a:lnSpc>
                      </a:pPr>
                      <a:r>
                        <a:rPr lang="en-US" sz="1500" dirty="0" smtClean="0"/>
                        <a:t>Previously Treated</a:t>
                      </a:r>
                      <a:br>
                        <a:rPr lang="en-US" sz="1500" dirty="0" smtClean="0"/>
                      </a:br>
                      <a:r>
                        <a:rPr lang="en-US" sz="1500" baseline="0" dirty="0" smtClean="0"/>
                        <a:t>12-Week Group</a:t>
                      </a:r>
                    </a:p>
                    <a:p>
                      <a:pPr algn="ctr">
                        <a:lnSpc>
                          <a:spcPts val="1900"/>
                        </a:lnSpc>
                      </a:pPr>
                      <a:r>
                        <a:rPr lang="en-US" sz="1500" b="0" dirty="0" smtClean="0"/>
                        <a:t>(n=52)</a:t>
                      </a:r>
                      <a:endParaRPr lang="en-US" sz="1500" dirty="0"/>
                    </a:p>
                  </a:txBody>
                  <a:tcPr marT="45733" marB="45733" anchor="ctr">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solidFill>
                      <a:schemeClr val="accent5">
                        <a:lumMod val="75000"/>
                      </a:schemeClr>
                    </a:solidFill>
                  </a:tcPr>
                </a:tc>
              </a:tr>
              <a:tr h="1367300">
                <a:tc>
                  <a:txBody>
                    <a:bodyPr/>
                    <a:lstStyle/>
                    <a:p>
                      <a:r>
                        <a:rPr lang="en-US" sz="1500" dirty="0" smtClean="0"/>
                        <a:t>HCV genotype</a:t>
                      </a:r>
                      <a:r>
                        <a:rPr lang="en-US" sz="1500" baseline="0" dirty="0" smtClean="0"/>
                        <a:t>  </a:t>
                      </a:r>
                      <a:r>
                        <a:rPr lang="en-US" sz="1500" dirty="0" smtClean="0"/>
                        <a:t>1A</a:t>
                      </a:r>
                    </a:p>
                    <a:p>
                      <a:pPr marL="227013" indent="0">
                        <a:tabLst>
                          <a:tab pos="227013" algn="l"/>
                        </a:tabLst>
                      </a:pPr>
                      <a:r>
                        <a:rPr lang="en-US" sz="1500" dirty="0" smtClean="0"/>
                        <a:t>                       1B</a:t>
                      </a:r>
                    </a:p>
                    <a:p>
                      <a:pPr marL="227013" indent="0">
                        <a:tabLst>
                          <a:tab pos="227013" algn="l"/>
                        </a:tabLst>
                      </a:pPr>
                      <a:r>
                        <a:rPr lang="en-US" sz="1500" dirty="0" smtClean="0"/>
                        <a:t>                         2</a:t>
                      </a:r>
                    </a:p>
                    <a:p>
                      <a:pPr marL="227013" indent="0">
                        <a:tabLst>
                          <a:tab pos="227013" algn="l"/>
                        </a:tabLst>
                      </a:pPr>
                      <a:r>
                        <a:rPr lang="en-US" sz="1500" dirty="0" smtClean="0"/>
                        <a:t>                         3</a:t>
                      </a:r>
                    </a:p>
                    <a:p>
                      <a:pPr marL="227013" indent="0">
                        <a:tabLst>
                          <a:tab pos="227013" algn="l"/>
                        </a:tabLst>
                      </a:pPr>
                      <a:r>
                        <a:rPr lang="en-US" sz="1500" dirty="0" smtClean="0"/>
                        <a:t>                         4</a:t>
                      </a:r>
                      <a:endParaRPr lang="en-US" sz="1500" dirty="0"/>
                    </a:p>
                  </a:txBody>
                  <a:tcPr marT="45733" marB="45733" anchor="ctr">
                    <a:lnL w="9525" cap="flat" cmpd="sng" algn="ctr">
                      <a:solidFill>
                        <a:srgbClr val="BFBFBF"/>
                      </a:solidFill>
                      <a:prstDash val="solid"/>
                      <a:round/>
                      <a:headEnd type="none" w="med" len="med"/>
                      <a:tailEnd type="none" w="med" len="med"/>
                    </a:lnL>
                  </a:tcPr>
                </a:tc>
                <a:tc>
                  <a:txBody>
                    <a:bodyPr/>
                    <a:lstStyle/>
                    <a:p>
                      <a:pPr algn="ctr">
                        <a:lnSpc>
                          <a:spcPct val="100000"/>
                        </a:lnSpc>
                      </a:pPr>
                      <a:r>
                        <a:rPr lang="en-US" sz="1500" dirty="0" smtClean="0"/>
                        <a:t>71 (70%)</a:t>
                      </a:r>
                    </a:p>
                    <a:p>
                      <a:pPr algn="ctr">
                        <a:lnSpc>
                          <a:spcPct val="100000"/>
                        </a:lnSpc>
                      </a:pPr>
                      <a:r>
                        <a:rPr lang="en-US" sz="1500" dirty="0" smtClean="0"/>
                        <a:t>12 (12%)</a:t>
                      </a:r>
                    </a:p>
                    <a:p>
                      <a:pPr algn="ctr">
                        <a:lnSpc>
                          <a:spcPct val="100000"/>
                        </a:lnSpc>
                      </a:pPr>
                      <a:r>
                        <a:rPr lang="en-US" sz="1500" dirty="0" smtClean="0"/>
                        <a:t>11 (11%)</a:t>
                      </a:r>
                    </a:p>
                    <a:p>
                      <a:pPr algn="ctr">
                        <a:lnSpc>
                          <a:spcPct val="100000"/>
                        </a:lnSpc>
                      </a:pPr>
                      <a:r>
                        <a:rPr lang="en-US" sz="1500" dirty="0" smtClean="0"/>
                        <a:t>6 (6%)</a:t>
                      </a:r>
                    </a:p>
                    <a:p>
                      <a:pPr algn="ctr">
                        <a:lnSpc>
                          <a:spcPct val="100000"/>
                        </a:lnSpc>
                      </a:pPr>
                      <a:r>
                        <a:rPr lang="en-US" sz="1500" dirty="0" smtClean="0"/>
                        <a:t>1 (1%)</a:t>
                      </a:r>
                      <a:endParaRPr lang="en-US" sz="1500" dirty="0"/>
                    </a:p>
                  </a:txBody>
                  <a:tcPr marT="45733" marB="45733" anchor="ctr"/>
                </a:tc>
                <a:tc>
                  <a:txBody>
                    <a:bodyPr/>
                    <a:lstStyle/>
                    <a:p>
                      <a:pPr algn="ctr">
                        <a:lnSpc>
                          <a:spcPct val="100000"/>
                        </a:lnSpc>
                      </a:pPr>
                      <a:r>
                        <a:rPr lang="en-US" sz="1500" dirty="0" smtClean="0"/>
                        <a:t>35 (70%)</a:t>
                      </a:r>
                    </a:p>
                    <a:p>
                      <a:pPr algn="ctr">
                        <a:lnSpc>
                          <a:spcPct val="100000"/>
                        </a:lnSpc>
                      </a:pPr>
                      <a:r>
                        <a:rPr lang="en-US" sz="1500" dirty="0" smtClean="0"/>
                        <a:t>6 (12%)</a:t>
                      </a:r>
                    </a:p>
                    <a:p>
                      <a:pPr algn="ctr">
                        <a:lnSpc>
                          <a:spcPct val="100000"/>
                        </a:lnSpc>
                      </a:pPr>
                      <a:r>
                        <a:rPr lang="en-US" sz="1500" dirty="0" smtClean="0"/>
                        <a:t>6 (12%)</a:t>
                      </a:r>
                    </a:p>
                    <a:p>
                      <a:pPr algn="ctr">
                        <a:lnSpc>
                          <a:spcPct val="100000"/>
                        </a:lnSpc>
                      </a:pPr>
                      <a:r>
                        <a:rPr lang="en-US" sz="1500" dirty="0" smtClean="0"/>
                        <a:t>3 (6%)</a:t>
                      </a:r>
                    </a:p>
                    <a:p>
                      <a:pPr algn="ctr">
                        <a:lnSpc>
                          <a:spcPct val="100000"/>
                        </a:lnSpc>
                      </a:pPr>
                      <a:r>
                        <a:rPr lang="en-US" sz="1500" dirty="0" smtClean="0"/>
                        <a:t>0</a:t>
                      </a:r>
                      <a:endParaRPr lang="en-US" sz="1500" dirty="0"/>
                    </a:p>
                  </a:txBody>
                  <a:tcPr marT="45733" marB="45733" anchor="ctr"/>
                </a:tc>
                <a:tc>
                  <a:txBody>
                    <a:bodyPr/>
                    <a:lstStyle/>
                    <a:p>
                      <a:pPr algn="ctr">
                        <a:lnSpc>
                          <a:spcPct val="100000"/>
                        </a:lnSpc>
                      </a:pPr>
                      <a:r>
                        <a:rPr lang="en-US" sz="1500" dirty="0" smtClean="0"/>
                        <a:t>33 (63%)</a:t>
                      </a:r>
                    </a:p>
                    <a:p>
                      <a:pPr algn="ctr">
                        <a:lnSpc>
                          <a:spcPct val="100000"/>
                        </a:lnSpc>
                      </a:pPr>
                      <a:r>
                        <a:rPr lang="en-US" sz="1500" dirty="0" smtClean="0"/>
                        <a:t>11 (21%)</a:t>
                      </a:r>
                    </a:p>
                    <a:p>
                      <a:pPr algn="ctr">
                        <a:lnSpc>
                          <a:spcPct val="100000"/>
                        </a:lnSpc>
                      </a:pPr>
                      <a:r>
                        <a:rPr lang="en-US" sz="1500" dirty="0" smtClean="0"/>
                        <a:t>2 (4%)</a:t>
                      </a:r>
                    </a:p>
                    <a:p>
                      <a:pPr algn="ctr">
                        <a:lnSpc>
                          <a:spcPct val="100000"/>
                        </a:lnSpc>
                      </a:pPr>
                      <a:r>
                        <a:rPr lang="en-US" sz="1500" dirty="0" smtClean="0"/>
                        <a:t>4 (8%)</a:t>
                      </a:r>
                    </a:p>
                    <a:p>
                      <a:pPr algn="ctr">
                        <a:lnSpc>
                          <a:spcPct val="100000"/>
                        </a:lnSpc>
                      </a:pPr>
                      <a:r>
                        <a:rPr lang="en-US" sz="1500" dirty="0" smtClean="0"/>
                        <a:t>2 (4%)</a:t>
                      </a:r>
                      <a:endParaRPr lang="en-US" sz="1500" dirty="0"/>
                    </a:p>
                  </a:txBody>
                  <a:tcPr marT="45733" marB="45733" anchor="ctr">
                    <a:lnR w="9525" cap="flat" cmpd="sng" algn="ctr">
                      <a:solidFill>
                        <a:srgbClr val="BFBFBF"/>
                      </a:solidFill>
                      <a:prstDash val="solid"/>
                      <a:round/>
                      <a:headEnd type="none" w="med" len="med"/>
                      <a:tailEnd type="none" w="med" len="med"/>
                    </a:lnR>
                  </a:tcPr>
                </a:tc>
              </a:tr>
              <a:tr h="396273">
                <a:tc>
                  <a:txBody>
                    <a:bodyPr/>
                    <a:lstStyle/>
                    <a:p>
                      <a:r>
                        <a:rPr lang="en-US" sz="1500" dirty="0" smtClean="0"/>
                        <a:t>Cirrhosis</a:t>
                      </a:r>
                      <a:endParaRPr lang="en-US" sz="1500" dirty="0"/>
                    </a:p>
                  </a:txBody>
                  <a:tcPr marT="45733" marB="45733" anchor="ctr">
                    <a:lnL w="9525" cap="flat" cmpd="sng" algn="ctr">
                      <a:solidFill>
                        <a:srgbClr val="BFBFBF"/>
                      </a:solidFill>
                      <a:prstDash val="solid"/>
                      <a:round/>
                      <a:headEnd type="none" w="med" len="med"/>
                      <a:tailEnd type="none" w="med" len="med"/>
                    </a:lnL>
                  </a:tcPr>
                </a:tc>
                <a:tc>
                  <a:txBody>
                    <a:bodyPr/>
                    <a:lstStyle/>
                    <a:p>
                      <a:pPr algn="ctr">
                        <a:lnSpc>
                          <a:spcPts val="2400"/>
                        </a:lnSpc>
                      </a:pPr>
                      <a:r>
                        <a:rPr lang="en-US" sz="1500" dirty="0" smtClean="0"/>
                        <a:t>9 (9%)</a:t>
                      </a:r>
                      <a:endParaRPr lang="en-US" sz="1500" dirty="0"/>
                    </a:p>
                  </a:txBody>
                  <a:tcPr marT="45733" marB="45733" anchor="ctr"/>
                </a:tc>
                <a:tc>
                  <a:txBody>
                    <a:bodyPr/>
                    <a:lstStyle/>
                    <a:p>
                      <a:pPr algn="ctr">
                        <a:lnSpc>
                          <a:spcPts val="2400"/>
                        </a:lnSpc>
                      </a:pPr>
                      <a:r>
                        <a:rPr lang="en-US" sz="1500" dirty="0" smtClean="0"/>
                        <a:t>5 (10%)</a:t>
                      </a:r>
                      <a:endParaRPr lang="en-US" sz="1500" dirty="0"/>
                    </a:p>
                  </a:txBody>
                  <a:tcPr marT="45733" marB="45733" anchor="ctr"/>
                </a:tc>
                <a:tc>
                  <a:txBody>
                    <a:bodyPr/>
                    <a:lstStyle/>
                    <a:p>
                      <a:pPr algn="ctr">
                        <a:lnSpc>
                          <a:spcPts val="2400"/>
                        </a:lnSpc>
                      </a:pPr>
                      <a:r>
                        <a:rPr lang="en-US" sz="1500" dirty="0" smtClean="0"/>
                        <a:t>15 (29%)</a:t>
                      </a:r>
                      <a:endParaRPr lang="en-US" sz="1500" dirty="0"/>
                    </a:p>
                  </a:txBody>
                  <a:tcPr marT="45733" marB="45733" anchor="ctr">
                    <a:lnR w="9525" cap="flat" cmpd="sng" algn="ctr">
                      <a:solidFill>
                        <a:srgbClr val="BFBFBF"/>
                      </a:solidFill>
                      <a:prstDash val="solid"/>
                      <a:round/>
                      <a:headEnd type="none" w="med" len="med"/>
                      <a:tailEnd type="none" w="med" len="med"/>
                    </a:lnR>
                  </a:tcPr>
                </a:tc>
              </a:tr>
              <a:tr h="4869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i="0" dirty="0" smtClean="0"/>
                        <a:t>Median HCV</a:t>
                      </a:r>
                      <a:r>
                        <a:rPr lang="en-US" sz="1500" i="0" baseline="0" dirty="0" smtClean="0"/>
                        <a:t> RNA  log</a:t>
                      </a:r>
                      <a:r>
                        <a:rPr lang="en-US" sz="1500" i="0" baseline="-25000" dirty="0" smtClean="0"/>
                        <a:t>10</a:t>
                      </a:r>
                      <a:r>
                        <a:rPr lang="en-US" sz="1500" i="0" baseline="0" dirty="0" smtClean="0"/>
                        <a:t> </a:t>
                      </a:r>
                      <a:endParaRPr lang="en-US" sz="1500" i="0" dirty="0" smtClean="0"/>
                    </a:p>
                  </a:txBody>
                  <a:tcPr marT="45733" marB="45733" anchor="ctr">
                    <a:lnL w="9525" cap="flat" cmpd="sng" algn="ctr">
                      <a:solidFill>
                        <a:srgbClr val="BFBFBF"/>
                      </a:solidFill>
                      <a:prstDash val="solid"/>
                      <a:round/>
                      <a:headEnd type="none" w="med" len="med"/>
                      <a:tailEnd type="none" w="med" len="med"/>
                    </a:lnL>
                  </a:tcPr>
                </a:tc>
                <a:tc>
                  <a:txBody>
                    <a:bodyPr/>
                    <a:lstStyle/>
                    <a:p>
                      <a:pPr marL="0" indent="0" algn="ctr">
                        <a:lnSpc>
                          <a:spcPts val="2400"/>
                        </a:lnSpc>
                      </a:pPr>
                      <a:r>
                        <a:rPr lang="en-US" sz="1500" dirty="0" smtClean="0"/>
                        <a:t>6.7 (3.3-7.6)</a:t>
                      </a:r>
                      <a:endParaRPr lang="en-US" sz="1500" dirty="0"/>
                    </a:p>
                  </a:txBody>
                  <a:tcPr marT="45733" marB="45733" anchor="ctr"/>
                </a:tc>
                <a:tc>
                  <a:txBody>
                    <a:bodyPr/>
                    <a:lstStyle/>
                    <a:p>
                      <a:pPr marL="0" indent="0" algn="ctr">
                        <a:lnSpc>
                          <a:spcPts val="2400"/>
                        </a:lnSpc>
                      </a:pPr>
                      <a:r>
                        <a:rPr lang="en-US" sz="1500" dirty="0" smtClean="0"/>
                        <a:t>6.4 (4.2-7.5)</a:t>
                      </a:r>
                      <a:endParaRPr lang="en-US" sz="1500" dirty="0"/>
                    </a:p>
                  </a:txBody>
                  <a:tcPr marT="45733" marB="45733" anchor="ctr"/>
                </a:tc>
                <a:tc>
                  <a:txBody>
                    <a:bodyPr/>
                    <a:lstStyle/>
                    <a:p>
                      <a:pPr algn="ctr">
                        <a:lnSpc>
                          <a:spcPts val="2400"/>
                        </a:lnSpc>
                      </a:pPr>
                      <a:r>
                        <a:rPr lang="en-US" sz="1500" dirty="0" smtClean="0"/>
                        <a:t>6.7 (3.9-7.9)</a:t>
                      </a:r>
                      <a:endParaRPr lang="en-US" sz="1500" dirty="0"/>
                    </a:p>
                  </a:txBody>
                  <a:tcPr marT="45733" marB="45733" anchor="ctr">
                    <a:lnR w="9525" cap="flat" cmpd="sng" algn="ctr">
                      <a:solidFill>
                        <a:srgbClr val="BFBFBF"/>
                      </a:solidFill>
                      <a:prstDash val="solid"/>
                      <a:round/>
                      <a:headEnd type="none" w="med" len="med"/>
                      <a:tailEnd type="none" w="med" len="med"/>
                    </a:lnR>
                  </a:tcPr>
                </a:tc>
              </a:tr>
              <a:tr h="2491788">
                <a:tc>
                  <a:txBody>
                    <a:bodyPr/>
                    <a:lstStyle/>
                    <a:p>
                      <a:pPr marL="227013" indent="0">
                        <a:lnSpc>
                          <a:spcPts val="2100"/>
                        </a:lnSpc>
                        <a:spcBef>
                          <a:spcPts val="300"/>
                        </a:spcBef>
                      </a:pPr>
                      <a:r>
                        <a:rPr lang="en-US" sz="1500" dirty="0" err="1" smtClean="0"/>
                        <a:t>Darunavir-ritonavir</a:t>
                      </a:r>
                      <a:endParaRPr lang="en-US" sz="1500" dirty="0" smtClean="0"/>
                    </a:p>
                    <a:p>
                      <a:pPr marL="227013" indent="0">
                        <a:lnSpc>
                          <a:spcPts val="2100"/>
                        </a:lnSpc>
                        <a:spcBef>
                          <a:spcPts val="300"/>
                        </a:spcBef>
                      </a:pPr>
                      <a:r>
                        <a:rPr lang="en-US" sz="1500" dirty="0" err="1" smtClean="0"/>
                        <a:t>Atazanavir</a:t>
                      </a:r>
                      <a:r>
                        <a:rPr lang="en-US" sz="1500" dirty="0" smtClean="0"/>
                        <a:t>-ritonavir</a:t>
                      </a:r>
                    </a:p>
                    <a:p>
                      <a:pPr marL="227013" indent="0">
                        <a:lnSpc>
                          <a:spcPts val="2100"/>
                        </a:lnSpc>
                        <a:spcBef>
                          <a:spcPts val="300"/>
                        </a:spcBef>
                      </a:pPr>
                      <a:r>
                        <a:rPr lang="en-US" sz="1500" dirty="0" err="1" smtClean="0"/>
                        <a:t>Lopinavir</a:t>
                      </a:r>
                      <a:r>
                        <a:rPr lang="en-US" sz="1500" dirty="0" smtClean="0"/>
                        <a:t>-ritonavir</a:t>
                      </a:r>
                    </a:p>
                    <a:p>
                      <a:pPr marL="227013" indent="0">
                        <a:lnSpc>
                          <a:spcPts val="2100"/>
                        </a:lnSpc>
                        <a:spcBef>
                          <a:spcPts val="300"/>
                        </a:spcBef>
                      </a:pPr>
                      <a:r>
                        <a:rPr lang="en-US" sz="1500" dirty="0" err="1" smtClean="0"/>
                        <a:t>Efavirenz</a:t>
                      </a:r>
                      <a:endParaRPr lang="en-US" sz="1500" dirty="0" smtClean="0"/>
                    </a:p>
                    <a:p>
                      <a:pPr marL="227013" indent="0">
                        <a:lnSpc>
                          <a:spcPts val="2100"/>
                        </a:lnSpc>
                        <a:spcBef>
                          <a:spcPts val="300"/>
                        </a:spcBef>
                      </a:pPr>
                      <a:r>
                        <a:rPr lang="en-US" sz="1500" dirty="0" err="1" smtClean="0"/>
                        <a:t>Nevirapine</a:t>
                      </a:r>
                      <a:endParaRPr lang="en-US" sz="1500" dirty="0" smtClean="0"/>
                    </a:p>
                    <a:p>
                      <a:pPr marL="227013" indent="0">
                        <a:lnSpc>
                          <a:spcPts val="2100"/>
                        </a:lnSpc>
                        <a:spcBef>
                          <a:spcPts val="300"/>
                        </a:spcBef>
                      </a:pPr>
                      <a:r>
                        <a:rPr lang="en-US" sz="1500" dirty="0" err="1" smtClean="0"/>
                        <a:t>Rilpivirine</a:t>
                      </a:r>
                      <a:endParaRPr lang="en-US" sz="1500" dirty="0" smtClean="0"/>
                    </a:p>
                    <a:p>
                      <a:pPr marL="227013" indent="0">
                        <a:lnSpc>
                          <a:spcPts val="2100"/>
                        </a:lnSpc>
                        <a:spcBef>
                          <a:spcPts val="300"/>
                        </a:spcBef>
                      </a:pPr>
                      <a:r>
                        <a:rPr lang="en-US" sz="1500" dirty="0" err="1" smtClean="0"/>
                        <a:t>Raltegravir</a:t>
                      </a:r>
                      <a:endParaRPr lang="en-US" sz="1500" dirty="0" smtClean="0"/>
                    </a:p>
                    <a:p>
                      <a:pPr marL="227013" indent="0">
                        <a:lnSpc>
                          <a:spcPts val="2100"/>
                        </a:lnSpc>
                        <a:spcBef>
                          <a:spcPts val="300"/>
                        </a:spcBef>
                      </a:pPr>
                      <a:r>
                        <a:rPr lang="en-US" sz="1500" dirty="0" err="1" smtClean="0"/>
                        <a:t>Dolutegravir</a:t>
                      </a:r>
                      <a:endParaRPr lang="en-US" sz="1500" dirty="0" smtClean="0"/>
                    </a:p>
                  </a:txBody>
                  <a:tcPr marT="45715" marB="45715" anchor="ctr">
                    <a:lnL w="9525" cap="flat" cmpd="sng" algn="ctr">
                      <a:solidFill>
                        <a:srgbClr val="BFBFBF"/>
                      </a:solidFill>
                      <a:prstDash val="solid"/>
                      <a:round/>
                      <a:headEnd type="none" w="med" len="med"/>
                      <a:tailEnd type="none" w="med" len="med"/>
                    </a:lnL>
                  </a:tcPr>
                </a:tc>
                <a:tc>
                  <a:txBody>
                    <a:bodyPr/>
                    <a:lstStyle/>
                    <a:p>
                      <a:pPr algn="ctr">
                        <a:lnSpc>
                          <a:spcPts val="2100"/>
                        </a:lnSpc>
                        <a:spcBef>
                          <a:spcPts val="300"/>
                        </a:spcBef>
                      </a:pPr>
                      <a:r>
                        <a:rPr lang="en-US" sz="1500" baseline="0" dirty="0" smtClean="0"/>
                        <a:t>19%</a:t>
                      </a:r>
                    </a:p>
                    <a:p>
                      <a:pPr algn="ctr">
                        <a:lnSpc>
                          <a:spcPts val="2100"/>
                        </a:lnSpc>
                        <a:spcBef>
                          <a:spcPts val="300"/>
                        </a:spcBef>
                      </a:pPr>
                      <a:r>
                        <a:rPr lang="en-US" sz="1500" baseline="0" dirty="0" smtClean="0"/>
                        <a:t>19%</a:t>
                      </a:r>
                    </a:p>
                    <a:p>
                      <a:pPr algn="ctr">
                        <a:lnSpc>
                          <a:spcPts val="2100"/>
                        </a:lnSpc>
                        <a:spcBef>
                          <a:spcPts val="300"/>
                        </a:spcBef>
                      </a:pPr>
                      <a:r>
                        <a:rPr lang="en-US" sz="1500" baseline="0" dirty="0" smtClean="0"/>
                        <a:t>9%</a:t>
                      </a:r>
                    </a:p>
                    <a:p>
                      <a:pPr algn="ctr">
                        <a:lnSpc>
                          <a:spcPts val="2100"/>
                        </a:lnSpc>
                        <a:spcBef>
                          <a:spcPts val="300"/>
                        </a:spcBef>
                      </a:pPr>
                      <a:r>
                        <a:rPr lang="en-US" sz="1500" baseline="0" dirty="0" smtClean="0"/>
                        <a:t>18%</a:t>
                      </a:r>
                    </a:p>
                    <a:p>
                      <a:pPr algn="ctr">
                        <a:lnSpc>
                          <a:spcPts val="2100"/>
                        </a:lnSpc>
                        <a:spcBef>
                          <a:spcPts val="300"/>
                        </a:spcBef>
                      </a:pPr>
                      <a:r>
                        <a:rPr lang="en-US" sz="1500" baseline="0" dirty="0" smtClean="0"/>
                        <a:t>5%</a:t>
                      </a:r>
                    </a:p>
                    <a:p>
                      <a:pPr algn="ctr">
                        <a:lnSpc>
                          <a:spcPts val="2100"/>
                        </a:lnSpc>
                        <a:spcBef>
                          <a:spcPts val="300"/>
                        </a:spcBef>
                      </a:pPr>
                      <a:r>
                        <a:rPr lang="en-US" sz="1500" baseline="0" dirty="0" smtClean="0"/>
                        <a:t>5%</a:t>
                      </a:r>
                    </a:p>
                    <a:p>
                      <a:pPr algn="ctr">
                        <a:lnSpc>
                          <a:spcPts val="2100"/>
                        </a:lnSpc>
                        <a:spcBef>
                          <a:spcPts val="300"/>
                        </a:spcBef>
                      </a:pPr>
                      <a:r>
                        <a:rPr lang="en-US" sz="1500" baseline="0" dirty="0" smtClean="0"/>
                        <a:t>22%</a:t>
                      </a:r>
                    </a:p>
                    <a:p>
                      <a:pPr algn="ctr">
                        <a:lnSpc>
                          <a:spcPts val="2100"/>
                        </a:lnSpc>
                        <a:spcBef>
                          <a:spcPts val="300"/>
                        </a:spcBef>
                      </a:pPr>
                      <a:r>
                        <a:rPr lang="en-US" sz="1500" baseline="0" dirty="0" smtClean="0"/>
                        <a:t>3%</a:t>
                      </a:r>
                    </a:p>
                  </a:txBody>
                  <a:tcPr marT="45715" marB="45715" anchor="ctr"/>
                </a:tc>
                <a:tc>
                  <a:txBody>
                    <a:bodyPr/>
                    <a:lstStyle/>
                    <a:p>
                      <a:pPr algn="ctr">
                        <a:lnSpc>
                          <a:spcPts val="2100"/>
                        </a:lnSpc>
                        <a:spcBef>
                          <a:spcPts val="300"/>
                        </a:spcBef>
                      </a:pPr>
                      <a:r>
                        <a:rPr lang="en-US" sz="1500" baseline="0" dirty="0" smtClean="0"/>
                        <a:t>44%</a:t>
                      </a:r>
                    </a:p>
                    <a:p>
                      <a:pPr algn="ctr">
                        <a:lnSpc>
                          <a:spcPts val="2100"/>
                        </a:lnSpc>
                        <a:spcBef>
                          <a:spcPts val="300"/>
                        </a:spcBef>
                      </a:pPr>
                      <a:r>
                        <a:rPr lang="en-US" sz="1500" baseline="0" dirty="0" smtClean="0"/>
                        <a:t>10%</a:t>
                      </a:r>
                    </a:p>
                    <a:p>
                      <a:pPr algn="ctr">
                        <a:lnSpc>
                          <a:spcPts val="2100"/>
                        </a:lnSpc>
                        <a:spcBef>
                          <a:spcPts val="300"/>
                        </a:spcBef>
                      </a:pPr>
                      <a:r>
                        <a:rPr lang="en-US" sz="1500" baseline="0" dirty="0" smtClean="0"/>
                        <a:t>6%</a:t>
                      </a:r>
                    </a:p>
                    <a:p>
                      <a:pPr algn="ctr">
                        <a:lnSpc>
                          <a:spcPts val="2100"/>
                        </a:lnSpc>
                        <a:spcBef>
                          <a:spcPts val="300"/>
                        </a:spcBef>
                      </a:pPr>
                      <a:r>
                        <a:rPr lang="en-US" sz="1500" baseline="0" dirty="0" smtClean="0"/>
                        <a:t>17%</a:t>
                      </a:r>
                    </a:p>
                    <a:p>
                      <a:pPr algn="ctr">
                        <a:lnSpc>
                          <a:spcPts val="2100"/>
                        </a:lnSpc>
                        <a:spcBef>
                          <a:spcPts val="300"/>
                        </a:spcBef>
                      </a:pPr>
                      <a:r>
                        <a:rPr lang="en-US" sz="1500" baseline="0" dirty="0" smtClean="0"/>
                        <a:t>2%</a:t>
                      </a:r>
                    </a:p>
                    <a:p>
                      <a:pPr algn="ctr">
                        <a:lnSpc>
                          <a:spcPts val="2100"/>
                        </a:lnSpc>
                        <a:spcBef>
                          <a:spcPts val="300"/>
                        </a:spcBef>
                      </a:pPr>
                      <a:r>
                        <a:rPr lang="en-US" sz="1500" baseline="0" dirty="0" smtClean="0"/>
                        <a:t>2%</a:t>
                      </a:r>
                    </a:p>
                    <a:p>
                      <a:pPr algn="ctr">
                        <a:lnSpc>
                          <a:spcPts val="2100"/>
                        </a:lnSpc>
                        <a:spcBef>
                          <a:spcPts val="300"/>
                        </a:spcBef>
                      </a:pPr>
                      <a:r>
                        <a:rPr lang="en-US" sz="1500" baseline="0" dirty="0" smtClean="0"/>
                        <a:t>17%</a:t>
                      </a:r>
                    </a:p>
                    <a:p>
                      <a:pPr algn="ctr">
                        <a:lnSpc>
                          <a:spcPts val="2100"/>
                        </a:lnSpc>
                        <a:spcBef>
                          <a:spcPts val="300"/>
                        </a:spcBef>
                      </a:pPr>
                      <a:r>
                        <a:rPr lang="en-US" sz="1500" baseline="0" dirty="0" smtClean="0"/>
                        <a:t>2%</a:t>
                      </a:r>
                    </a:p>
                  </a:txBody>
                  <a:tcPr marT="45715" marB="45715" anchor="ctr"/>
                </a:tc>
                <a:tc>
                  <a:txBody>
                    <a:bodyPr/>
                    <a:lstStyle/>
                    <a:p>
                      <a:pPr algn="ctr">
                        <a:lnSpc>
                          <a:spcPts val="2100"/>
                        </a:lnSpc>
                        <a:spcBef>
                          <a:spcPts val="300"/>
                        </a:spcBef>
                      </a:pPr>
                      <a:r>
                        <a:rPr lang="en-US" sz="1500" smtClean="0"/>
                        <a:t>22</a:t>
                      </a:r>
                      <a:r>
                        <a:rPr lang="en-US" sz="1500" dirty="0" smtClean="0"/>
                        <a:t>%</a:t>
                      </a:r>
                    </a:p>
                    <a:p>
                      <a:pPr algn="ctr">
                        <a:lnSpc>
                          <a:spcPts val="2100"/>
                        </a:lnSpc>
                        <a:spcBef>
                          <a:spcPts val="300"/>
                        </a:spcBef>
                      </a:pPr>
                      <a:r>
                        <a:rPr lang="en-US" sz="1500" dirty="0" smtClean="0"/>
                        <a:t>24%</a:t>
                      </a:r>
                    </a:p>
                    <a:p>
                      <a:pPr algn="ctr">
                        <a:lnSpc>
                          <a:spcPts val="2100"/>
                        </a:lnSpc>
                        <a:spcBef>
                          <a:spcPts val="300"/>
                        </a:spcBef>
                      </a:pPr>
                      <a:r>
                        <a:rPr lang="en-US" sz="1500" dirty="0" smtClean="0"/>
                        <a:t>0</a:t>
                      </a:r>
                    </a:p>
                    <a:p>
                      <a:pPr algn="ctr">
                        <a:lnSpc>
                          <a:spcPts val="2100"/>
                        </a:lnSpc>
                        <a:spcBef>
                          <a:spcPts val="300"/>
                        </a:spcBef>
                      </a:pPr>
                      <a:r>
                        <a:rPr lang="en-US" sz="1500" dirty="0" smtClean="0"/>
                        <a:t>16%</a:t>
                      </a:r>
                    </a:p>
                    <a:p>
                      <a:pPr algn="ctr">
                        <a:lnSpc>
                          <a:spcPts val="2100"/>
                        </a:lnSpc>
                        <a:spcBef>
                          <a:spcPts val="300"/>
                        </a:spcBef>
                      </a:pPr>
                      <a:r>
                        <a:rPr lang="en-US" sz="1500" dirty="0" smtClean="0"/>
                        <a:t>6%</a:t>
                      </a:r>
                    </a:p>
                    <a:p>
                      <a:pPr algn="ctr">
                        <a:lnSpc>
                          <a:spcPts val="2100"/>
                        </a:lnSpc>
                        <a:spcBef>
                          <a:spcPts val="300"/>
                        </a:spcBef>
                      </a:pPr>
                      <a:r>
                        <a:rPr lang="en-US" sz="1500" dirty="0" smtClean="0"/>
                        <a:t>2%</a:t>
                      </a:r>
                    </a:p>
                    <a:p>
                      <a:pPr algn="ctr">
                        <a:lnSpc>
                          <a:spcPts val="2100"/>
                        </a:lnSpc>
                        <a:spcBef>
                          <a:spcPts val="300"/>
                        </a:spcBef>
                      </a:pPr>
                      <a:r>
                        <a:rPr lang="en-US" sz="1500" dirty="0" smtClean="0"/>
                        <a:t>20%</a:t>
                      </a:r>
                    </a:p>
                    <a:p>
                      <a:pPr algn="ctr">
                        <a:lnSpc>
                          <a:spcPts val="2100"/>
                        </a:lnSpc>
                        <a:spcBef>
                          <a:spcPts val="300"/>
                        </a:spcBef>
                      </a:pPr>
                      <a:r>
                        <a:rPr lang="en-US" sz="1500" smtClean="0"/>
                        <a:t>8%</a:t>
                      </a:r>
                      <a:endParaRPr lang="en-US" sz="1500" dirty="0" smtClean="0"/>
                    </a:p>
                  </a:txBody>
                  <a:tcPr marT="45715" marB="45715" anchor="ctr">
                    <a:lnR w="9525" cap="flat" cmpd="sng" algn="ctr">
                      <a:solidFill>
                        <a:srgbClr val="BFBFBF"/>
                      </a:solidFill>
                      <a:prstDash val="solid"/>
                      <a:round/>
                      <a:headEnd type="none" w="med" len="med"/>
                      <a:tailEnd type="none" w="med" len="med"/>
                    </a:lnR>
                  </a:tcPr>
                </a:tc>
              </a:tr>
            </a:tbl>
          </a:graphicData>
        </a:graphic>
      </p:graphicFrame>
      <p:sp>
        <p:nvSpPr>
          <p:cNvPr id="9" name="Title 1"/>
          <p:cNvSpPr>
            <a:spLocks noGrp="1"/>
          </p:cNvSpPr>
          <p:nvPr>
            <p:ph type="title"/>
          </p:nvPr>
        </p:nvSpPr>
        <p:spPr>
          <a:xfrm>
            <a:off x="323850" y="142875"/>
            <a:ext cx="8515350" cy="990600"/>
          </a:xfrm>
        </p:spPr>
        <p:txBody>
          <a:bodyPr rtlCol="0">
            <a:noAutofit/>
          </a:bodyPr>
          <a:lstStyle/>
          <a:p>
            <a:pPr fontAlgn="auto">
              <a:spcAft>
                <a:spcPts val="0"/>
              </a:spcAft>
              <a:defRPr/>
            </a:pPr>
            <a:r>
              <a:rPr lang="en-US" sz="3600" b="1" dirty="0" smtClean="0">
                <a:solidFill>
                  <a:schemeClr val="accent5">
                    <a:lumMod val="20000"/>
                    <a:lumOff val="80000"/>
                  </a:schemeClr>
                </a:solidFill>
              </a:rPr>
              <a:t>Ally 2 : </a:t>
            </a:r>
            <a:r>
              <a:rPr lang="en-US" sz="3600" b="1" dirty="0" err="1" smtClean="0">
                <a:solidFill>
                  <a:schemeClr val="accent5">
                    <a:lumMod val="20000"/>
                    <a:lumOff val="80000"/>
                  </a:schemeClr>
                </a:solidFill>
              </a:rPr>
              <a:t>Daclatasvir</a:t>
            </a:r>
            <a:r>
              <a:rPr lang="en-US" sz="3600" b="1" dirty="0" smtClean="0">
                <a:solidFill>
                  <a:schemeClr val="accent5">
                    <a:lumMod val="20000"/>
                    <a:lumOff val="80000"/>
                  </a:schemeClr>
                </a:solidFill>
              </a:rPr>
              <a:t> + </a:t>
            </a:r>
            <a:r>
              <a:rPr lang="en-US" sz="3600" b="1" dirty="0" err="1" smtClean="0">
                <a:solidFill>
                  <a:schemeClr val="accent5">
                    <a:lumMod val="20000"/>
                    <a:lumOff val="80000"/>
                  </a:schemeClr>
                </a:solidFill>
              </a:rPr>
              <a:t>Sofosbuvir</a:t>
            </a:r>
            <a:r>
              <a:rPr lang="en-US" sz="3600" b="1" dirty="0" smtClean="0">
                <a:solidFill>
                  <a:schemeClr val="accent5">
                    <a:lumMod val="20000"/>
                    <a:lumOff val="80000"/>
                  </a:schemeClr>
                </a:solidFill>
              </a:rPr>
              <a:t> for HCV GT 1-4 and HIV </a:t>
            </a:r>
            <a:r>
              <a:rPr lang="en-US" sz="3600" b="1" dirty="0" err="1" smtClean="0">
                <a:solidFill>
                  <a:schemeClr val="accent5">
                    <a:lumMod val="20000"/>
                    <a:lumOff val="80000"/>
                  </a:schemeClr>
                </a:solidFill>
              </a:rPr>
              <a:t>Coinfection</a:t>
            </a:r>
            <a:endParaRPr lang="en-US" sz="3600" dirty="0"/>
          </a:p>
        </p:txBody>
      </p:sp>
    </p:spTree>
    <p:extLst>
      <p:ext uri="{BB962C8B-B14F-4D97-AF65-F5344CB8AC3E}">
        <p14:creationId xmlns:p14="http://schemas.microsoft.com/office/powerpoint/2010/main" val="362522815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b="1" dirty="0" smtClean="0">
                <a:solidFill>
                  <a:schemeClr val="accent5">
                    <a:lumMod val="20000"/>
                    <a:lumOff val="80000"/>
                  </a:schemeClr>
                </a:solidFill>
              </a:rPr>
              <a:t>Ally 2 : </a:t>
            </a:r>
            <a:r>
              <a:rPr lang="en-US" sz="3600" b="1" dirty="0" err="1" smtClean="0">
                <a:solidFill>
                  <a:schemeClr val="accent5">
                    <a:lumMod val="20000"/>
                    <a:lumOff val="80000"/>
                  </a:schemeClr>
                </a:solidFill>
              </a:rPr>
              <a:t>Daclatasvir</a:t>
            </a:r>
            <a:r>
              <a:rPr lang="en-US" sz="3600" b="1" dirty="0" smtClean="0">
                <a:solidFill>
                  <a:schemeClr val="accent5">
                    <a:lumMod val="20000"/>
                    <a:lumOff val="80000"/>
                  </a:schemeClr>
                </a:solidFill>
              </a:rPr>
              <a:t> + </a:t>
            </a:r>
            <a:r>
              <a:rPr lang="en-US" sz="3600" b="1" dirty="0" err="1" smtClean="0">
                <a:solidFill>
                  <a:schemeClr val="accent5">
                    <a:lumMod val="20000"/>
                    <a:lumOff val="80000"/>
                  </a:schemeClr>
                </a:solidFill>
              </a:rPr>
              <a:t>Sofosbuvir</a:t>
            </a:r>
            <a:r>
              <a:rPr lang="en-US" sz="3600" b="1" dirty="0" smtClean="0">
                <a:solidFill>
                  <a:schemeClr val="accent5">
                    <a:lumMod val="20000"/>
                    <a:lumOff val="80000"/>
                  </a:schemeClr>
                </a:solidFill>
              </a:rPr>
              <a:t> for HCV GT 1-4 and HIV </a:t>
            </a:r>
            <a:r>
              <a:rPr lang="en-US" sz="3600" b="1" dirty="0" err="1" smtClean="0">
                <a:solidFill>
                  <a:schemeClr val="accent5">
                    <a:lumMod val="20000"/>
                    <a:lumOff val="80000"/>
                  </a:schemeClr>
                </a:solidFill>
              </a:rPr>
              <a:t>Coinfection</a:t>
            </a:r>
            <a:endParaRPr lang="en-US" sz="3600" dirty="0"/>
          </a:p>
        </p:txBody>
      </p:sp>
      <p:sp>
        <p:nvSpPr>
          <p:cNvPr id="1028" name="Text Placeholder 8"/>
          <p:cNvSpPr>
            <a:spLocks noGrp="1"/>
          </p:cNvSpPr>
          <p:nvPr>
            <p:ph type="body" idx="10"/>
          </p:nvPr>
        </p:nvSpPr>
        <p:spPr>
          <a:xfrm>
            <a:off x="0" y="1387475"/>
            <a:ext cx="9144000" cy="358775"/>
          </a:xfrm>
        </p:spPr>
        <p:txBody>
          <a:bodyPr/>
          <a:lstStyle/>
          <a:p>
            <a:r>
              <a:rPr lang="en-US" smtClean="0">
                <a:solidFill>
                  <a:schemeClr val="bg1"/>
                </a:solidFill>
                <a:ea typeface="MS PGothic" pitchFamily="34" charset="-128"/>
              </a:rPr>
              <a:t>SVR12, Genotype 1</a:t>
            </a:r>
          </a:p>
        </p:txBody>
      </p:sp>
      <p:sp>
        <p:nvSpPr>
          <p:cNvPr id="1029" name="Content Placeholder 6"/>
          <p:cNvSpPr>
            <a:spLocks noGrp="1"/>
          </p:cNvSpPr>
          <p:nvPr>
            <p:ph sz="quarter" idx="13"/>
          </p:nvPr>
        </p:nvSpPr>
        <p:spPr>
          <a:xfrm>
            <a:off x="304800" y="6461125"/>
            <a:ext cx="7388225" cy="320675"/>
          </a:xfrm>
        </p:spPr>
        <p:txBody>
          <a:bodyPr/>
          <a:lstStyle/>
          <a:p>
            <a:r>
              <a:rPr lang="en-US" smtClean="0">
                <a:latin typeface="Arial" pitchFamily="34" charset="0"/>
                <a:cs typeface="Arial" pitchFamily="34" charset="0"/>
              </a:rPr>
              <a:t>Source: Wyles DL, et al. N Engl J Med. 2015;373:714-25.</a:t>
            </a:r>
          </a:p>
        </p:txBody>
      </p:sp>
      <p:sp>
        <p:nvSpPr>
          <p:cNvPr id="14" name="Rectangle 25"/>
          <p:cNvSpPr>
            <a:spLocks noChangeArrowheads="1"/>
          </p:cNvSpPr>
          <p:nvPr/>
        </p:nvSpPr>
        <p:spPr bwMode="auto">
          <a:xfrm>
            <a:off x="-4763" y="6083300"/>
            <a:ext cx="9161463" cy="274638"/>
          </a:xfrm>
          <a:prstGeom prst="rect">
            <a:avLst/>
          </a:prstGeom>
          <a:solidFill>
            <a:schemeClr val="bg1">
              <a:lumMod val="85000"/>
            </a:schemeClr>
          </a:solidFill>
          <a:ln w="12700">
            <a:noFill/>
            <a:miter lim="800000"/>
            <a:headEnd/>
            <a:tailEnd/>
          </a:ln>
        </p:spPr>
        <p:txBody>
          <a:bodyPr lIns="365760" tIns="45431" rIns="92486" bIns="45431" anchor="ctr"/>
          <a:lstStyle/>
          <a:p>
            <a:pPr eaLnBrk="0" hangingPunct="0">
              <a:defRPr/>
            </a:pPr>
            <a:r>
              <a:rPr lang="en-US" sz="1200" dirty="0">
                <a:solidFill>
                  <a:prstClr val="black"/>
                </a:solidFill>
                <a:latin typeface="Arial"/>
                <a:cs typeface="Arial"/>
              </a:rPr>
              <a:t>Abbreviations: DCV = daclatasvir; SOF = sofosbuvir</a:t>
            </a:r>
          </a:p>
        </p:txBody>
      </p:sp>
      <p:graphicFrame>
        <p:nvGraphicFramePr>
          <p:cNvPr id="1026" name="Chart 14"/>
          <p:cNvGraphicFramePr>
            <a:graphicFrameLocks/>
          </p:cNvGraphicFramePr>
          <p:nvPr/>
        </p:nvGraphicFramePr>
        <p:xfrm>
          <a:off x="407988" y="1778000"/>
          <a:ext cx="8324850" cy="4273550"/>
        </p:xfrm>
        <a:graphic>
          <a:graphicData uri="http://schemas.openxmlformats.org/presentationml/2006/ole">
            <mc:AlternateContent xmlns:mc="http://schemas.openxmlformats.org/markup-compatibility/2006">
              <mc:Choice xmlns:v="urn:schemas-microsoft-com:vml" Requires="v">
                <p:oleObj spid="_x0000_s3074" r:id="rId4" imgW="8327858" imgH="4273666" progId="Excel.Sheet.8">
                  <p:embed/>
                </p:oleObj>
              </mc:Choice>
              <mc:Fallback>
                <p:oleObj r:id="rId4" imgW="8327858" imgH="4273666"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988" y="1778000"/>
                        <a:ext cx="8324850" cy="427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2139950" y="4922838"/>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a:solidFill>
                  <a:prstClr val="white"/>
                </a:solidFill>
              </a:rPr>
              <a:t>80/83</a:t>
            </a:r>
          </a:p>
        </p:txBody>
      </p:sp>
      <p:sp>
        <p:nvSpPr>
          <p:cNvPr id="17" name="Rectangle 16"/>
          <p:cNvSpPr/>
          <p:nvPr/>
        </p:nvSpPr>
        <p:spPr>
          <a:xfrm>
            <a:off x="4567238" y="4911725"/>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a:solidFill>
                  <a:prstClr val="white"/>
                </a:solidFill>
              </a:rPr>
              <a:t>31/41</a:t>
            </a:r>
          </a:p>
        </p:txBody>
      </p:sp>
      <p:sp>
        <p:nvSpPr>
          <p:cNvPr id="22" name="Rectangle 21"/>
          <p:cNvSpPr/>
          <p:nvPr/>
        </p:nvSpPr>
        <p:spPr>
          <a:xfrm>
            <a:off x="6940550" y="4911725"/>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a:solidFill>
                  <a:prstClr val="white"/>
                </a:solidFill>
              </a:rPr>
              <a:t>43/44</a:t>
            </a:r>
          </a:p>
        </p:txBody>
      </p:sp>
    </p:spTree>
    <p:extLst>
      <p:ext uri="{BB962C8B-B14F-4D97-AF65-F5344CB8AC3E}">
        <p14:creationId xmlns:p14="http://schemas.microsoft.com/office/powerpoint/2010/main" val="77517360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b="1" dirty="0" smtClean="0">
                <a:solidFill>
                  <a:schemeClr val="accent5">
                    <a:lumMod val="20000"/>
                    <a:lumOff val="80000"/>
                  </a:schemeClr>
                </a:solidFill>
              </a:rPr>
              <a:t>Ally 2 : </a:t>
            </a:r>
            <a:r>
              <a:rPr lang="en-US" sz="3600" b="1" dirty="0" err="1" smtClean="0">
                <a:solidFill>
                  <a:schemeClr val="accent5">
                    <a:lumMod val="20000"/>
                    <a:lumOff val="80000"/>
                  </a:schemeClr>
                </a:solidFill>
              </a:rPr>
              <a:t>Daclatasvir</a:t>
            </a:r>
            <a:r>
              <a:rPr lang="en-US" sz="3600" b="1" dirty="0" smtClean="0">
                <a:solidFill>
                  <a:schemeClr val="accent5">
                    <a:lumMod val="20000"/>
                    <a:lumOff val="80000"/>
                  </a:schemeClr>
                </a:solidFill>
              </a:rPr>
              <a:t> + </a:t>
            </a:r>
            <a:r>
              <a:rPr lang="en-US" sz="3600" b="1" dirty="0" err="1" smtClean="0">
                <a:solidFill>
                  <a:schemeClr val="accent5">
                    <a:lumMod val="20000"/>
                    <a:lumOff val="80000"/>
                  </a:schemeClr>
                </a:solidFill>
              </a:rPr>
              <a:t>Sofosbuvir</a:t>
            </a:r>
            <a:r>
              <a:rPr lang="en-US" sz="3600" b="1" dirty="0" smtClean="0">
                <a:solidFill>
                  <a:schemeClr val="accent5">
                    <a:lumMod val="20000"/>
                    <a:lumOff val="80000"/>
                  </a:schemeClr>
                </a:solidFill>
              </a:rPr>
              <a:t> for HCV GT 1-4 and HIV </a:t>
            </a:r>
            <a:r>
              <a:rPr lang="en-US" sz="3600" b="1" dirty="0" err="1" smtClean="0">
                <a:solidFill>
                  <a:schemeClr val="accent5">
                    <a:lumMod val="20000"/>
                    <a:lumOff val="80000"/>
                  </a:schemeClr>
                </a:solidFill>
              </a:rPr>
              <a:t>Coinfection</a:t>
            </a:r>
            <a:endParaRPr lang="en-US" sz="3600" dirty="0"/>
          </a:p>
        </p:txBody>
      </p:sp>
      <p:sp>
        <p:nvSpPr>
          <p:cNvPr id="2052" name="Text Placeholder 8"/>
          <p:cNvSpPr>
            <a:spLocks noGrp="1"/>
          </p:cNvSpPr>
          <p:nvPr>
            <p:ph type="body" idx="10"/>
          </p:nvPr>
        </p:nvSpPr>
        <p:spPr>
          <a:xfrm>
            <a:off x="-17463" y="1371600"/>
            <a:ext cx="9144001" cy="360363"/>
          </a:xfrm>
        </p:spPr>
        <p:txBody>
          <a:bodyPr/>
          <a:lstStyle/>
          <a:p>
            <a:r>
              <a:rPr lang="en-US" smtClean="0">
                <a:solidFill>
                  <a:schemeClr val="bg1"/>
                </a:solidFill>
                <a:ea typeface="MS PGothic" pitchFamily="34" charset="-128"/>
              </a:rPr>
              <a:t>SVR12, Genotype 1 and subtypes</a:t>
            </a:r>
          </a:p>
        </p:txBody>
      </p:sp>
      <p:sp>
        <p:nvSpPr>
          <p:cNvPr id="2053" name="Content Placeholder 6"/>
          <p:cNvSpPr>
            <a:spLocks noGrp="1"/>
          </p:cNvSpPr>
          <p:nvPr>
            <p:ph sz="quarter" idx="13"/>
          </p:nvPr>
        </p:nvSpPr>
        <p:spPr>
          <a:xfrm>
            <a:off x="304800" y="6461125"/>
            <a:ext cx="7388225" cy="320675"/>
          </a:xfrm>
        </p:spPr>
        <p:txBody>
          <a:bodyPr/>
          <a:lstStyle/>
          <a:p>
            <a:r>
              <a:rPr lang="en-US" smtClean="0">
                <a:latin typeface="Arial" pitchFamily="34" charset="0"/>
                <a:cs typeface="Arial" pitchFamily="34" charset="0"/>
              </a:rPr>
              <a:t>Source: Wyles DL, et al. N Engl J Med. 2015;373:714-25.</a:t>
            </a:r>
          </a:p>
        </p:txBody>
      </p:sp>
      <p:sp>
        <p:nvSpPr>
          <p:cNvPr id="14" name="Rectangle 25"/>
          <p:cNvSpPr>
            <a:spLocks noChangeArrowheads="1"/>
          </p:cNvSpPr>
          <p:nvPr/>
        </p:nvSpPr>
        <p:spPr bwMode="auto">
          <a:xfrm>
            <a:off x="-4763" y="6003925"/>
            <a:ext cx="9161463" cy="320675"/>
          </a:xfrm>
          <a:prstGeom prst="rect">
            <a:avLst/>
          </a:prstGeom>
          <a:solidFill>
            <a:schemeClr val="bg1">
              <a:lumMod val="85000"/>
            </a:schemeClr>
          </a:solidFill>
          <a:ln w="12700">
            <a:noFill/>
            <a:miter lim="800000"/>
            <a:headEnd/>
            <a:tailEnd/>
          </a:ln>
        </p:spPr>
        <p:txBody>
          <a:bodyPr lIns="365760" tIns="45431" rIns="92486" bIns="45431" anchor="ctr"/>
          <a:lstStyle/>
          <a:p>
            <a:pPr eaLnBrk="0" hangingPunct="0">
              <a:defRPr/>
            </a:pPr>
            <a:r>
              <a:rPr lang="en-US" sz="1200" dirty="0">
                <a:solidFill>
                  <a:prstClr val="black"/>
                </a:solidFill>
                <a:latin typeface="Arial"/>
                <a:cs typeface="Arial"/>
              </a:rPr>
              <a:t>N= 11 had missing or inconclusive findings for cirrhosis &amp; not included in denominators</a:t>
            </a:r>
          </a:p>
        </p:txBody>
      </p:sp>
      <p:graphicFrame>
        <p:nvGraphicFramePr>
          <p:cNvPr id="2050" name="Chart 14"/>
          <p:cNvGraphicFramePr>
            <a:graphicFrameLocks/>
          </p:cNvGraphicFramePr>
          <p:nvPr/>
        </p:nvGraphicFramePr>
        <p:xfrm>
          <a:off x="604838" y="1781175"/>
          <a:ext cx="8324850" cy="4213225"/>
        </p:xfrm>
        <a:graphic>
          <a:graphicData uri="http://schemas.openxmlformats.org/presentationml/2006/ole">
            <mc:AlternateContent xmlns:mc="http://schemas.openxmlformats.org/markup-compatibility/2006">
              <mc:Choice xmlns:v="urn:schemas-microsoft-com:vml" Requires="v">
                <p:oleObj spid="_x0000_s4098" r:id="rId4" imgW="8327858" imgH="4212701" progId="Excel.Sheet.8">
                  <p:embed/>
                </p:oleObj>
              </mc:Choice>
              <mc:Fallback>
                <p:oleObj r:id="rId4" imgW="8327858" imgH="4212701"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838" y="1781175"/>
                        <a:ext cx="8324850" cy="421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1836738" y="5041900"/>
            <a:ext cx="68580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400" dirty="0" smtClean="0">
                <a:solidFill>
                  <a:prstClr val="white"/>
                </a:solidFill>
              </a:rPr>
              <a:t>80/83</a:t>
            </a:r>
            <a:endParaRPr lang="en-US" sz="1400" dirty="0">
              <a:solidFill>
                <a:prstClr val="white"/>
              </a:solidFill>
            </a:endParaRPr>
          </a:p>
        </p:txBody>
      </p:sp>
      <p:sp>
        <p:nvSpPr>
          <p:cNvPr id="17" name="Rectangle 16"/>
          <p:cNvSpPr/>
          <p:nvPr/>
        </p:nvSpPr>
        <p:spPr>
          <a:xfrm>
            <a:off x="2460625" y="5029200"/>
            <a:ext cx="68580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400" dirty="0" smtClean="0">
                <a:solidFill>
                  <a:prstClr val="white"/>
                </a:solidFill>
              </a:rPr>
              <a:t>31/41</a:t>
            </a:r>
            <a:endParaRPr lang="en-US" sz="1400" dirty="0">
              <a:solidFill>
                <a:prstClr val="white"/>
              </a:solidFill>
            </a:endParaRPr>
          </a:p>
        </p:txBody>
      </p:sp>
      <p:sp>
        <p:nvSpPr>
          <p:cNvPr id="18" name="Rectangle 17"/>
          <p:cNvSpPr/>
          <p:nvPr/>
        </p:nvSpPr>
        <p:spPr>
          <a:xfrm>
            <a:off x="3094038" y="5029200"/>
            <a:ext cx="684212"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400" dirty="0" smtClean="0">
                <a:solidFill>
                  <a:prstClr val="white"/>
                </a:solidFill>
              </a:rPr>
              <a:t>43/44</a:t>
            </a:r>
            <a:endParaRPr lang="en-US" sz="1400" dirty="0">
              <a:solidFill>
                <a:prstClr val="white"/>
              </a:solidFill>
            </a:endParaRPr>
          </a:p>
        </p:txBody>
      </p:sp>
      <p:sp>
        <p:nvSpPr>
          <p:cNvPr id="22" name="Rectangle 21"/>
          <p:cNvSpPr/>
          <p:nvPr/>
        </p:nvSpPr>
        <p:spPr>
          <a:xfrm>
            <a:off x="4249738" y="5041900"/>
            <a:ext cx="68580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400" dirty="0" smtClean="0">
                <a:solidFill>
                  <a:prstClr val="white"/>
                </a:solidFill>
              </a:rPr>
              <a:t>68/71</a:t>
            </a:r>
            <a:endParaRPr lang="en-US" sz="1400" dirty="0">
              <a:solidFill>
                <a:prstClr val="white"/>
              </a:solidFill>
            </a:endParaRPr>
          </a:p>
        </p:txBody>
      </p:sp>
      <p:sp>
        <p:nvSpPr>
          <p:cNvPr id="23" name="Rectangle 22"/>
          <p:cNvSpPr/>
          <p:nvPr/>
        </p:nvSpPr>
        <p:spPr>
          <a:xfrm>
            <a:off x="4873625" y="5029200"/>
            <a:ext cx="68580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400" dirty="0" smtClean="0">
                <a:solidFill>
                  <a:prstClr val="white"/>
                </a:solidFill>
              </a:rPr>
              <a:t>28/35</a:t>
            </a:r>
            <a:endParaRPr lang="en-US" sz="1400" dirty="0">
              <a:solidFill>
                <a:prstClr val="white"/>
              </a:solidFill>
            </a:endParaRPr>
          </a:p>
        </p:txBody>
      </p:sp>
      <p:sp>
        <p:nvSpPr>
          <p:cNvPr id="24" name="Rectangle 23"/>
          <p:cNvSpPr/>
          <p:nvPr/>
        </p:nvSpPr>
        <p:spPr>
          <a:xfrm>
            <a:off x="5494338" y="5029200"/>
            <a:ext cx="68580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400" dirty="0" smtClean="0">
                <a:solidFill>
                  <a:prstClr val="white"/>
                </a:solidFill>
              </a:rPr>
              <a:t>32/33</a:t>
            </a:r>
            <a:endParaRPr lang="en-US" sz="1400" dirty="0">
              <a:solidFill>
                <a:prstClr val="white"/>
              </a:solidFill>
            </a:endParaRPr>
          </a:p>
        </p:txBody>
      </p:sp>
      <p:sp>
        <p:nvSpPr>
          <p:cNvPr id="25" name="Rectangle 24"/>
          <p:cNvSpPr/>
          <p:nvPr/>
        </p:nvSpPr>
        <p:spPr>
          <a:xfrm>
            <a:off x="6669088" y="5041900"/>
            <a:ext cx="68580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400" dirty="0" smtClean="0">
                <a:solidFill>
                  <a:prstClr val="white"/>
                </a:solidFill>
              </a:rPr>
              <a:t>12/12</a:t>
            </a:r>
            <a:endParaRPr lang="en-US" sz="1400" dirty="0">
              <a:solidFill>
                <a:prstClr val="white"/>
              </a:solidFill>
            </a:endParaRPr>
          </a:p>
        </p:txBody>
      </p:sp>
      <p:sp>
        <p:nvSpPr>
          <p:cNvPr id="26" name="Rectangle 25"/>
          <p:cNvSpPr/>
          <p:nvPr/>
        </p:nvSpPr>
        <p:spPr>
          <a:xfrm>
            <a:off x="7292975" y="5029200"/>
            <a:ext cx="684213"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400" dirty="0" smtClean="0">
                <a:solidFill>
                  <a:prstClr val="white"/>
                </a:solidFill>
              </a:rPr>
              <a:t>3/6</a:t>
            </a:r>
            <a:endParaRPr lang="en-US" sz="1400" dirty="0">
              <a:solidFill>
                <a:prstClr val="white"/>
              </a:solidFill>
            </a:endParaRPr>
          </a:p>
        </p:txBody>
      </p:sp>
      <p:sp>
        <p:nvSpPr>
          <p:cNvPr id="27" name="Rectangle 26"/>
          <p:cNvSpPr/>
          <p:nvPr/>
        </p:nvSpPr>
        <p:spPr>
          <a:xfrm>
            <a:off x="7924800" y="5029200"/>
            <a:ext cx="68580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400" dirty="0" smtClean="0">
                <a:solidFill>
                  <a:prstClr val="white"/>
                </a:solidFill>
              </a:rPr>
              <a:t>11/11</a:t>
            </a:r>
            <a:endParaRPr lang="en-US" sz="1400" dirty="0">
              <a:solidFill>
                <a:prstClr val="white"/>
              </a:solidFill>
            </a:endParaRPr>
          </a:p>
        </p:txBody>
      </p:sp>
    </p:spTree>
    <p:extLst>
      <p:ext uri="{BB962C8B-B14F-4D97-AF65-F5344CB8AC3E}">
        <p14:creationId xmlns:p14="http://schemas.microsoft.com/office/powerpoint/2010/main" val="27718806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b="1" dirty="0" smtClean="0">
                <a:solidFill>
                  <a:schemeClr val="accent5">
                    <a:lumMod val="20000"/>
                    <a:lumOff val="80000"/>
                  </a:schemeClr>
                </a:solidFill>
              </a:rPr>
              <a:t>Ally 2 : </a:t>
            </a:r>
            <a:r>
              <a:rPr lang="en-US" sz="3600" b="1" dirty="0" err="1" smtClean="0">
                <a:solidFill>
                  <a:schemeClr val="accent5">
                    <a:lumMod val="20000"/>
                    <a:lumOff val="80000"/>
                  </a:schemeClr>
                </a:solidFill>
              </a:rPr>
              <a:t>Daclatasvir</a:t>
            </a:r>
            <a:r>
              <a:rPr lang="en-US" sz="3600" b="1" dirty="0" smtClean="0">
                <a:solidFill>
                  <a:schemeClr val="accent5">
                    <a:lumMod val="20000"/>
                    <a:lumOff val="80000"/>
                  </a:schemeClr>
                </a:solidFill>
              </a:rPr>
              <a:t> + </a:t>
            </a:r>
            <a:r>
              <a:rPr lang="en-US" sz="3600" b="1" dirty="0" err="1" smtClean="0">
                <a:solidFill>
                  <a:schemeClr val="accent5">
                    <a:lumMod val="20000"/>
                    <a:lumOff val="80000"/>
                  </a:schemeClr>
                </a:solidFill>
              </a:rPr>
              <a:t>Sofosbuvir</a:t>
            </a:r>
            <a:r>
              <a:rPr lang="en-US" sz="3600" b="1" dirty="0" smtClean="0">
                <a:solidFill>
                  <a:schemeClr val="accent5">
                    <a:lumMod val="20000"/>
                    <a:lumOff val="80000"/>
                  </a:schemeClr>
                </a:solidFill>
              </a:rPr>
              <a:t> for HCV GT 1-4 and HIV </a:t>
            </a:r>
            <a:r>
              <a:rPr lang="en-US" sz="3600" b="1" dirty="0" err="1" smtClean="0">
                <a:solidFill>
                  <a:schemeClr val="accent5">
                    <a:lumMod val="20000"/>
                    <a:lumOff val="80000"/>
                  </a:schemeClr>
                </a:solidFill>
              </a:rPr>
              <a:t>Coinfection</a:t>
            </a:r>
            <a:endParaRPr lang="en-US" sz="3600" dirty="0"/>
          </a:p>
        </p:txBody>
      </p:sp>
      <p:sp>
        <p:nvSpPr>
          <p:cNvPr id="3076" name="Text Placeholder 8"/>
          <p:cNvSpPr>
            <a:spLocks noGrp="1"/>
          </p:cNvSpPr>
          <p:nvPr>
            <p:ph type="body" idx="10"/>
          </p:nvPr>
        </p:nvSpPr>
        <p:spPr>
          <a:xfrm>
            <a:off x="0" y="1387475"/>
            <a:ext cx="9144000" cy="358775"/>
          </a:xfrm>
        </p:spPr>
        <p:txBody>
          <a:bodyPr/>
          <a:lstStyle/>
          <a:p>
            <a:r>
              <a:rPr lang="en-US" smtClean="0">
                <a:solidFill>
                  <a:schemeClr val="bg1"/>
                </a:solidFill>
                <a:ea typeface="MS PGothic" pitchFamily="34" charset="-128"/>
              </a:rPr>
              <a:t>SVR12, Genotype 2</a:t>
            </a:r>
          </a:p>
        </p:txBody>
      </p:sp>
      <p:sp>
        <p:nvSpPr>
          <p:cNvPr id="3077" name="Content Placeholder 6"/>
          <p:cNvSpPr>
            <a:spLocks noGrp="1"/>
          </p:cNvSpPr>
          <p:nvPr>
            <p:ph sz="quarter" idx="13"/>
          </p:nvPr>
        </p:nvSpPr>
        <p:spPr>
          <a:xfrm>
            <a:off x="304800" y="6461125"/>
            <a:ext cx="7388225" cy="320675"/>
          </a:xfrm>
        </p:spPr>
        <p:txBody>
          <a:bodyPr/>
          <a:lstStyle/>
          <a:p>
            <a:r>
              <a:rPr lang="en-US" smtClean="0">
                <a:latin typeface="Arial" pitchFamily="34" charset="0"/>
                <a:cs typeface="Arial" pitchFamily="34" charset="0"/>
              </a:rPr>
              <a:t>Source: Wyles DL, et al. N Engl J Med. 2015;373:714-25.</a:t>
            </a:r>
          </a:p>
        </p:txBody>
      </p:sp>
      <p:sp>
        <p:nvSpPr>
          <p:cNvPr id="14" name="Rectangle 25"/>
          <p:cNvSpPr>
            <a:spLocks noChangeArrowheads="1"/>
          </p:cNvSpPr>
          <p:nvPr/>
        </p:nvSpPr>
        <p:spPr bwMode="auto">
          <a:xfrm>
            <a:off x="-4763" y="6083300"/>
            <a:ext cx="9161463" cy="274638"/>
          </a:xfrm>
          <a:prstGeom prst="rect">
            <a:avLst/>
          </a:prstGeom>
          <a:solidFill>
            <a:schemeClr val="bg1">
              <a:lumMod val="85000"/>
            </a:schemeClr>
          </a:solidFill>
          <a:ln w="12700">
            <a:noFill/>
            <a:miter lim="800000"/>
            <a:headEnd/>
            <a:tailEnd/>
          </a:ln>
        </p:spPr>
        <p:txBody>
          <a:bodyPr lIns="365760" tIns="45431" rIns="92486" bIns="45431" anchor="ctr"/>
          <a:lstStyle/>
          <a:p>
            <a:pPr eaLnBrk="0" hangingPunct="0">
              <a:defRPr/>
            </a:pPr>
            <a:r>
              <a:rPr lang="en-US" sz="1200" dirty="0">
                <a:solidFill>
                  <a:prstClr val="black"/>
                </a:solidFill>
                <a:latin typeface="Arial"/>
                <a:cs typeface="Arial"/>
              </a:rPr>
              <a:t>Abbreviations: DCV = daclatasvir; SOF = sofosbuvir</a:t>
            </a:r>
          </a:p>
        </p:txBody>
      </p:sp>
      <p:graphicFrame>
        <p:nvGraphicFramePr>
          <p:cNvPr id="3074" name="Chart 14"/>
          <p:cNvGraphicFramePr>
            <a:graphicFrameLocks/>
          </p:cNvGraphicFramePr>
          <p:nvPr/>
        </p:nvGraphicFramePr>
        <p:xfrm>
          <a:off x="407988" y="1778000"/>
          <a:ext cx="8324850" cy="4273550"/>
        </p:xfrm>
        <a:graphic>
          <a:graphicData uri="http://schemas.openxmlformats.org/presentationml/2006/ole">
            <mc:AlternateContent xmlns:mc="http://schemas.openxmlformats.org/markup-compatibility/2006">
              <mc:Choice xmlns:v="urn:schemas-microsoft-com:vml" Requires="v">
                <p:oleObj spid="_x0000_s5122" r:id="rId4" imgW="8327858" imgH="4273666" progId="Excel.Sheet.8">
                  <p:embed/>
                </p:oleObj>
              </mc:Choice>
              <mc:Fallback>
                <p:oleObj r:id="rId4" imgW="8327858" imgH="4273666"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988" y="1778000"/>
                        <a:ext cx="8324850" cy="427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2139950" y="4922838"/>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smtClean="0">
                <a:solidFill>
                  <a:prstClr val="white"/>
                </a:solidFill>
              </a:rPr>
              <a:t>11/11</a:t>
            </a:r>
            <a:endParaRPr lang="en-US" sz="1600" dirty="0">
              <a:solidFill>
                <a:prstClr val="white"/>
              </a:solidFill>
            </a:endParaRPr>
          </a:p>
        </p:txBody>
      </p:sp>
      <p:sp>
        <p:nvSpPr>
          <p:cNvPr id="17" name="Rectangle 16"/>
          <p:cNvSpPr/>
          <p:nvPr/>
        </p:nvSpPr>
        <p:spPr>
          <a:xfrm>
            <a:off x="4567238" y="4911725"/>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a:solidFill>
                  <a:prstClr val="white"/>
                </a:solidFill>
              </a:rPr>
              <a:t>5</a:t>
            </a:r>
            <a:r>
              <a:rPr lang="en-US" sz="1600" dirty="0" smtClean="0">
                <a:solidFill>
                  <a:prstClr val="white"/>
                </a:solidFill>
              </a:rPr>
              <a:t>/6</a:t>
            </a:r>
            <a:endParaRPr lang="en-US" sz="1600" dirty="0">
              <a:solidFill>
                <a:prstClr val="white"/>
              </a:solidFill>
            </a:endParaRPr>
          </a:p>
        </p:txBody>
      </p:sp>
      <p:sp>
        <p:nvSpPr>
          <p:cNvPr id="22" name="Rectangle 21"/>
          <p:cNvSpPr/>
          <p:nvPr/>
        </p:nvSpPr>
        <p:spPr>
          <a:xfrm>
            <a:off x="6940550" y="4911725"/>
            <a:ext cx="831850"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hangingPunct="0">
              <a:defRPr/>
            </a:pPr>
            <a:r>
              <a:rPr lang="en-US" sz="1600" dirty="0" smtClean="0">
                <a:solidFill>
                  <a:prstClr val="white"/>
                </a:solidFill>
              </a:rPr>
              <a:t>2/2</a:t>
            </a:r>
            <a:endParaRPr lang="en-US" sz="1600" dirty="0">
              <a:solidFill>
                <a:prstClr val="white"/>
              </a:solidFill>
            </a:endParaRPr>
          </a:p>
        </p:txBody>
      </p:sp>
    </p:spTree>
    <p:extLst>
      <p:ext uri="{BB962C8B-B14F-4D97-AF65-F5344CB8AC3E}">
        <p14:creationId xmlns:p14="http://schemas.microsoft.com/office/powerpoint/2010/main" val="2616534624"/>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2022</Words>
  <Application>Microsoft Office PowerPoint</Application>
  <PresentationFormat>Affichage à l'écran (4:3)</PresentationFormat>
  <Paragraphs>511</Paragraphs>
  <Slides>19</Slides>
  <Notes>14</Notes>
  <HiddenSlides>4</HiddenSlides>
  <MMClips>0</MMClips>
  <ScaleCrop>false</ScaleCrop>
  <HeadingPairs>
    <vt:vector size="6" baseType="variant">
      <vt:variant>
        <vt:lpstr>Thème</vt:lpstr>
      </vt:variant>
      <vt:variant>
        <vt:i4>1</vt:i4>
      </vt:variant>
      <vt:variant>
        <vt:lpstr>Serveurs OLE incorporés</vt:lpstr>
      </vt:variant>
      <vt:variant>
        <vt:i4>3</vt:i4>
      </vt:variant>
      <vt:variant>
        <vt:lpstr>Titres des diapositives</vt:lpstr>
      </vt:variant>
      <vt:variant>
        <vt:i4>19</vt:i4>
      </vt:variant>
    </vt:vector>
  </HeadingPairs>
  <TitlesOfParts>
    <vt:vector size="23" baseType="lpstr">
      <vt:lpstr>Thème Office</vt:lpstr>
      <vt:lpstr>Graphique Microsoft Excel</vt:lpstr>
      <vt:lpstr>Feuille Microsoft Excel 97-2003</vt:lpstr>
      <vt:lpstr>Worksheet</vt:lpstr>
      <vt:lpstr>Les essais thérapeutiques dans la coinfection VIH VHC 2014 -2015</vt:lpstr>
      <vt:lpstr>ION-4: LDV/SOF x 12 weeks in HCV/HIV Co-infection</vt:lpstr>
      <vt:lpstr>ION-4: LDV/SOF x 12 weeks in HCV/HIV Co-infection</vt:lpstr>
      <vt:lpstr>ION-4: LDV/SOF x 12 weeks in HCV/HIV Co-infection</vt:lpstr>
      <vt:lpstr>Ally 2 : Daclatasvir + Sofosbuvir for HCV GT 1-4 and HIV Coinfection</vt:lpstr>
      <vt:lpstr>Ally 2 : Daclatasvir + Sofosbuvir for HCV GT 1-4 and HIV Coinfection</vt:lpstr>
      <vt:lpstr>Ally 2 : Daclatasvir + Sofosbuvir for HCV GT 1-4 and HIV Coinfection</vt:lpstr>
      <vt:lpstr>Ally 2 : Daclatasvir + Sofosbuvir for HCV GT 1-4 and HIV Coinfection</vt:lpstr>
      <vt:lpstr>Ally 2 : Daclatasvir + Sofosbuvir for HCV GT 1-4 and HIV Coinfection</vt:lpstr>
      <vt:lpstr>Ally 2 : Daclatasvir + Sofosbuvir for HCV GT 1-4 and HIV Coinfection</vt:lpstr>
      <vt:lpstr>Ally 2 : Daclatasvir + Sofosbuvir for HCV GT 1-4 and HIV Coinfection</vt:lpstr>
      <vt:lpstr>Essai ANRS HC30 : daclatasvir + asunaprevir  + PR chez les co-infectés VHC/VIH de génotype 1 ou 4 non répondeurs à une PR antérieure</vt:lpstr>
      <vt:lpstr>Essai ANRS HC30 : daclatasvir + asunaprevir  + PR chez les co-infectés VHC/VIH</vt:lpstr>
      <vt:lpstr>C-EDGE Coinfection: Grazoprevir/Elbasvir for Pts Coinfected With HIV/HCV </vt:lpstr>
      <vt:lpstr>C-EDGE Coinfection: Grazoprevir/Elbasvir for Pts Coinfected With HIV/HCV </vt:lpstr>
      <vt:lpstr>Bénéfices du traitement sur l’élastométrie</vt:lpstr>
      <vt:lpstr>Risque résiduel d’évènements hépatiques après RVS chez les patients coinfectés VIH VHC</vt:lpstr>
      <vt:lpstr>Incidence d’évènements hépatiques chez les patients coinfectés VIH VHC </vt:lpstr>
      <vt:lpstr>Rechute tardive ou ré-infection VHC :  méta-analyse </vt:lpstr>
    </vt:vector>
  </TitlesOfParts>
  <Company>APHP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essais thérapeutiques dans la coinfection VIH VHC 2014 -2015</dc:title>
  <dc:creator>CERON Dominique</dc:creator>
  <cp:lastModifiedBy>CERON Dominique</cp:lastModifiedBy>
  <cp:revision>1</cp:revision>
  <dcterms:created xsi:type="dcterms:W3CDTF">2015-09-16T08:26:44Z</dcterms:created>
  <dcterms:modified xsi:type="dcterms:W3CDTF">2015-09-16T08:27:27Z</dcterms:modified>
</cp:coreProperties>
</file>