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57" r:id="rId4"/>
    <p:sldId id="270" r:id="rId5"/>
    <p:sldId id="258" r:id="rId6"/>
    <p:sldId id="259" r:id="rId7"/>
    <p:sldId id="271" r:id="rId8"/>
    <p:sldId id="260" r:id="rId9"/>
    <p:sldId id="272" r:id="rId10"/>
    <p:sldId id="261" r:id="rId11"/>
    <p:sldId id="262" r:id="rId12"/>
    <p:sldId id="263" r:id="rId13"/>
    <p:sldId id="269" r:id="rId14"/>
    <p:sldId id="267" r:id="rId15"/>
    <p:sldId id="273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1D3F7-2AC3-470A-AF3C-00F51724EE84}" type="datetimeFigureOut">
              <a:rPr lang="fr-FR" smtClean="0"/>
              <a:pPr/>
              <a:t>12/09/2015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3730C-DE56-4AA6-AF40-E3D4526DD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39708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i="1" smtClean="0"/>
              <a:t>ART, antiretroviral therapy; CVD, cardiovascular disease; DSMB, data and safety monitoring board.</a:t>
            </a:r>
          </a:p>
          <a:p>
            <a:endParaRPr lang="en-US" altLang="en-US" i="1" smtClean="0"/>
          </a:p>
          <a:p>
            <a:r>
              <a:rPr lang="en-US" altLang="en-US" smtClean="0"/>
              <a:t>For more information about this study, go to http://www.clinicaloptions.com/HIV/Conference%20Coverage/IAS%202015/Treatment/Capsules/MOSY03.aspx </a:t>
            </a: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58CA2B6-87B7-43BA-8A9E-E2AE1887A548}" type="slidenum">
              <a:rPr lang="en-US" altLang="en-US" b="0">
                <a:solidFill>
                  <a:prstClr val="black"/>
                </a:solidFill>
              </a:rPr>
              <a:pPr/>
              <a:t>2</a:t>
            </a:fld>
            <a:endParaRPr lang="en-US" altLang="en-US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i="1" smtClean="0"/>
              <a:t>ART, antiretroviral therapy.</a:t>
            </a:r>
          </a:p>
          <a:p>
            <a:endParaRPr lang="en-US" altLang="en-US" i="1" smtClean="0"/>
          </a:p>
          <a:p>
            <a:r>
              <a:rPr lang="en-US" altLang="en-US" smtClean="0"/>
              <a:t>For more information about this study, go to http://www.clinicaloptions.com/HIV/Conference%20Coverage/IAS%202015/Treatment/Capsules/MOSY03.aspx </a:t>
            </a:r>
          </a:p>
          <a:p>
            <a:endParaRPr lang="en-US" altLang="en-US" i="1" smtClean="0"/>
          </a:p>
          <a:p>
            <a:endParaRPr lang="en-US" alt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E832373-F222-4C27-B54A-2B483B841B52}" type="slidenum">
              <a:rPr lang="en-US" altLang="en-US" b="0">
                <a:solidFill>
                  <a:prstClr val="black"/>
                </a:solidFill>
              </a:rPr>
              <a:pPr/>
              <a:t>4</a:t>
            </a:fld>
            <a:endParaRPr lang="en-US" altLang="en-US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i="1" smtClean="0"/>
              <a:t>ART, antiretroviral therapy; CVD, cardiovascular; PY, patient-years.</a:t>
            </a:r>
          </a:p>
          <a:p>
            <a:endParaRPr lang="en-US" altLang="en-US" i="1" smtClean="0"/>
          </a:p>
          <a:p>
            <a:r>
              <a:rPr lang="en-US" altLang="en-US" smtClean="0"/>
              <a:t>For more information about this study, go to http://www.clinicaloptions.com/HIV/Conference%20Coverage/IAS%202015/Treatment/Capsules/MOSY03.aspx </a:t>
            </a:r>
          </a:p>
          <a:p>
            <a:endParaRPr lang="en-US" altLang="en-US" i="1" smtClean="0"/>
          </a:p>
          <a:p>
            <a:endParaRPr lang="en-US" alt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40B2418-B099-4BEE-BAFE-BB35707AD7F5}" type="slidenum">
              <a:rPr lang="en-US" altLang="en-US" b="0">
                <a:solidFill>
                  <a:prstClr val="black"/>
                </a:solidFill>
              </a:rPr>
              <a:pPr/>
              <a:t>5</a:t>
            </a:fld>
            <a:endParaRPr lang="en-US" altLang="en-US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i="1" smtClean="0"/>
              <a:t>ART, antiretroviral therapy; HL, Hodgkin lymphoma; NHL, non-Hodgkin lymphoma; PY, patient-years.</a:t>
            </a:r>
          </a:p>
          <a:p>
            <a:endParaRPr lang="en-US" altLang="en-US" i="1" smtClean="0"/>
          </a:p>
          <a:p>
            <a:r>
              <a:rPr lang="en-US" altLang="en-US" smtClean="0"/>
              <a:t>For more information about this study, go to http://www.clinicaloptions.com/HIV/Conference%20Coverage/IAS%202015/Treatment/Capsules/MOSY03.aspx </a:t>
            </a:r>
          </a:p>
          <a:p>
            <a:endParaRPr lang="en-US" altLang="en-US" i="1" smtClean="0"/>
          </a:p>
          <a:p>
            <a:endParaRPr lang="en-US" alt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28A8187-5892-436E-8156-BBC623D8EEB3}" type="slidenum">
              <a:rPr lang="en-US" altLang="en-US" b="0">
                <a:solidFill>
                  <a:prstClr val="black"/>
                </a:solidFill>
              </a:rPr>
              <a:pPr/>
              <a:t>7</a:t>
            </a:fld>
            <a:endParaRPr lang="en-US" altLang="en-US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i="1" smtClean="0"/>
              <a:t>ART, antiretroviral therapy; PY, patient-years.</a:t>
            </a:r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For more information about this study, go to http://www.clinicaloptions.com/HIV/Conference%20Coverage/IAS%202015/Treatment/Capsules/MOSY03.aspx </a:t>
            </a:r>
          </a:p>
          <a:p>
            <a:endParaRPr lang="en-US" alt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38D539B-A7D1-4AF3-858E-5DF1DDB425DB}" type="slidenum">
              <a:rPr lang="en-US" altLang="en-US" b="0">
                <a:solidFill>
                  <a:prstClr val="black"/>
                </a:solidFill>
              </a:rPr>
              <a:pPr/>
              <a:t>9</a:t>
            </a:fld>
            <a:endParaRPr lang="en-US" altLang="en-US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i="1" dirty="0" smtClean="0"/>
              <a:t>ART, antiretroviral therapy; EFV, </a:t>
            </a:r>
            <a:r>
              <a:rPr lang="en-US" altLang="en-US" i="1" dirty="0" err="1" smtClean="0"/>
              <a:t>efavirenz</a:t>
            </a:r>
            <a:r>
              <a:rPr lang="en-US" altLang="en-US" i="1" dirty="0" smtClean="0"/>
              <a:t>; FTC, </a:t>
            </a:r>
            <a:r>
              <a:rPr lang="en-US" altLang="en-US" i="1" dirty="0" err="1" smtClean="0"/>
              <a:t>emtricitabine</a:t>
            </a:r>
            <a:r>
              <a:rPr lang="en-US" altLang="en-US" i="1" dirty="0" smtClean="0"/>
              <a:t>; IPT, </a:t>
            </a:r>
            <a:r>
              <a:rPr lang="en-US" altLang="en-US" i="1" dirty="0" err="1" smtClean="0"/>
              <a:t>isoniazid</a:t>
            </a:r>
            <a:r>
              <a:rPr lang="en-US" altLang="en-US" i="1" dirty="0" smtClean="0"/>
              <a:t> preventive therapy; LPV, </a:t>
            </a:r>
            <a:r>
              <a:rPr lang="en-US" altLang="en-US" i="1" dirty="0" err="1" smtClean="0"/>
              <a:t>lopinavir</a:t>
            </a:r>
            <a:r>
              <a:rPr lang="en-US" altLang="en-US" i="1" dirty="0" smtClean="0"/>
              <a:t>; RTV, </a:t>
            </a:r>
            <a:r>
              <a:rPr lang="en-US" altLang="en-US" i="1" dirty="0" err="1" smtClean="0"/>
              <a:t>ritonavir</a:t>
            </a:r>
            <a:r>
              <a:rPr lang="en-US" altLang="en-US" i="1" dirty="0" smtClean="0"/>
              <a:t>; TDF, </a:t>
            </a:r>
            <a:r>
              <a:rPr lang="en-US" altLang="en-US" i="1" dirty="0" err="1" smtClean="0"/>
              <a:t>tenofovir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disoproxil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fumarate</a:t>
            </a:r>
            <a:r>
              <a:rPr lang="en-US" altLang="en-US" i="1" dirty="0" smtClean="0"/>
              <a:t>; WHO, World Health Organization.</a:t>
            </a:r>
            <a:endParaRPr lang="en-US" altLang="en-US" dirty="0" smtClean="0"/>
          </a:p>
          <a:p>
            <a:endParaRPr lang="en-US" altLang="en-US" i="1" dirty="0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DE262DC-8F9A-4154-AB71-3FB86B6E51A8}" type="slidenum">
              <a:rPr lang="en-US" altLang="en-US" b="0">
                <a:solidFill>
                  <a:prstClr val="black"/>
                </a:solidFill>
              </a:rPr>
              <a:pPr/>
              <a:t>10</a:t>
            </a:fld>
            <a:endParaRPr lang="en-US" altLang="en-US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i="1" smtClean="0"/>
              <a:t>ART, antiretroviral therapy; IPT, isoniazid preventive therapy.</a:t>
            </a:r>
            <a:endParaRPr lang="en-US" altLang="en-US" smtClean="0"/>
          </a:p>
          <a:p>
            <a:endParaRPr lang="en-US" altLang="en-US" i="1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02756" indent="-270291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81164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13629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46095" indent="-21623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9306D01-1464-4632-8025-F552CBC773C1}" type="slidenum">
              <a:rPr lang="en-US" altLang="en-US" b="0">
                <a:solidFill>
                  <a:prstClr val="black"/>
                </a:solidFill>
              </a:rPr>
              <a:pPr/>
              <a:t>11</a:t>
            </a:fld>
            <a:endParaRPr lang="en-US" altLang="en-US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A53D-C7B1-4869-912D-948F5375F47A}" type="datetimeFigureOut">
              <a:rPr lang="fr-FR" smtClean="0"/>
              <a:pPr/>
              <a:t>12/09/2015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8F91-A0CC-48F0-82AD-CBEF3D9B4F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701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A53D-C7B1-4869-912D-948F5375F47A}" type="datetimeFigureOut">
              <a:rPr lang="fr-FR" smtClean="0"/>
              <a:pPr/>
              <a:t>12/09/2015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8F91-A0CC-48F0-82AD-CBEF3D9B4F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23641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A53D-C7B1-4869-912D-948F5375F47A}" type="datetimeFigureOut">
              <a:rPr lang="fr-FR" smtClean="0"/>
              <a:pPr/>
              <a:t>12/09/2015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8F91-A0CC-48F0-82AD-CBEF3D9B4F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23319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PT_CCO_HIV_Master_Graphic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CO_HIV_RGB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6054"/>
          <a:stretch>
            <a:fillRect/>
          </a:stretch>
        </p:blipFill>
        <p:spPr bwMode="auto">
          <a:xfrm>
            <a:off x="5349875" y="5895975"/>
            <a:ext cx="357981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56"/>
          <p:cNvSpPr>
            <a:spLocks noGrp="1" noChangeArrowheads="1"/>
          </p:cNvSpPr>
          <p:nvPr>
            <p:ph type="subTitle" idx="1"/>
          </p:nvPr>
        </p:nvSpPr>
        <p:spPr>
          <a:xfrm>
            <a:off x="484632" y="2670048"/>
            <a:ext cx="3886200" cy="1120775"/>
          </a:xfrm>
        </p:spPr>
        <p:txBody>
          <a:bodyPr/>
          <a:lstStyle>
            <a:lvl1pPr marL="0" indent="0">
              <a:lnSpc>
                <a:spcPct val="100000"/>
              </a:lnSpc>
              <a:buFont typeface="Wingdings" pitchFamily="2" charset="2"/>
              <a:buNone/>
              <a:defRPr sz="18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8" name="Rectangle 57"/>
          <p:cNvSpPr>
            <a:spLocks noGrp="1" noChangeArrowheads="1"/>
          </p:cNvSpPr>
          <p:nvPr>
            <p:ph type="ctrTitle"/>
          </p:nvPr>
        </p:nvSpPr>
        <p:spPr bwMode="invGray">
          <a:xfrm>
            <a:off x="457200" y="420624"/>
            <a:ext cx="8318373" cy="2057400"/>
          </a:xfrm>
        </p:spPr>
        <p:txBody>
          <a:bodyPr/>
          <a:lstStyle>
            <a:lvl1pPr>
              <a:defRPr sz="45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4154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1229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PPT_CCO_HIV_Trans_Graphic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3" y="330201"/>
            <a:ext cx="8462962" cy="5250792"/>
          </a:xfrm>
        </p:spPr>
        <p:txBody>
          <a:bodyPr anchorCtr="1"/>
          <a:lstStyle>
            <a:lvl1pPr algn="ctr">
              <a:defRPr sz="4000" b="1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2399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5763" y="1828800"/>
            <a:ext cx="4151312" cy="45466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9475" y="1828800"/>
            <a:ext cx="4151313" cy="45466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2506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8" y="667512"/>
            <a:ext cx="8464550" cy="11033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5763" y="1828800"/>
            <a:ext cx="4151312" cy="4546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89475" y="1828800"/>
            <a:ext cx="4151313" cy="45466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xmlns="" val="16069597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3785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523439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mo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PPT_CCO_HIV_Master_Graphic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CCO_HIV_RGB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6054"/>
          <a:stretch>
            <a:fillRect/>
          </a:stretch>
        </p:blipFill>
        <p:spPr bwMode="auto">
          <a:xfrm>
            <a:off x="5349875" y="5895975"/>
            <a:ext cx="357981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8" y="330200"/>
            <a:ext cx="8464550" cy="1584326"/>
          </a:xfrm>
        </p:spPr>
        <p:txBody>
          <a:bodyPr/>
          <a:lstStyle>
            <a:lvl1pPr algn="ctr">
              <a:defRPr sz="39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385763" y="1914525"/>
            <a:ext cx="8462962" cy="2605717"/>
          </a:xfr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accent3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>
          <a:xfrm>
            <a:off x="385763" y="4856672"/>
            <a:ext cx="8462962" cy="1155939"/>
          </a:xfrm>
        </p:spPr>
        <p:txBody>
          <a:bodyPr/>
          <a:lstStyle>
            <a:lvl1pPr>
              <a:buFontTx/>
              <a:buNone/>
              <a:defRPr sz="2400" b="1">
                <a:solidFill>
                  <a:schemeClr val="accent5"/>
                </a:solidFill>
              </a:defRPr>
            </a:lvl1pPr>
            <a:lvl2pPr>
              <a:buFontTx/>
              <a:buNone/>
              <a:defRPr sz="2400"/>
            </a:lvl2pPr>
            <a:lvl3pPr>
              <a:buFontTx/>
              <a:buNone/>
              <a:defRPr sz="2400"/>
            </a:lvl3pPr>
            <a:lvl4pPr>
              <a:buFontTx/>
              <a:buNone/>
              <a:defRPr sz="2400"/>
            </a:lvl4pPr>
            <a:lvl5pPr>
              <a:buFontTx/>
              <a:buNone/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75706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A53D-C7B1-4869-912D-948F5375F47A}" type="datetimeFigureOut">
              <a:rPr lang="fr-FR" smtClean="0"/>
              <a:pPr/>
              <a:t>12/09/2015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8F91-A0CC-48F0-82AD-CBEF3D9B4F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6569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A53D-C7B1-4869-912D-948F5375F47A}" type="datetimeFigureOut">
              <a:rPr lang="fr-FR" smtClean="0"/>
              <a:pPr/>
              <a:t>12/09/2015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8F91-A0CC-48F0-82AD-CBEF3D9B4F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2586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A53D-C7B1-4869-912D-948F5375F47A}" type="datetimeFigureOut">
              <a:rPr lang="fr-FR" smtClean="0"/>
              <a:pPr/>
              <a:t>12/09/2015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8F91-A0CC-48F0-82AD-CBEF3D9B4F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6916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A53D-C7B1-4869-912D-948F5375F47A}" type="datetimeFigureOut">
              <a:rPr lang="fr-FR" smtClean="0"/>
              <a:pPr/>
              <a:t>12/09/2015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8F91-A0CC-48F0-82AD-CBEF3D9B4F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66351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A53D-C7B1-4869-912D-948F5375F47A}" type="datetimeFigureOut">
              <a:rPr lang="fr-FR" smtClean="0"/>
              <a:pPr/>
              <a:t>12/09/2015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8F91-A0CC-48F0-82AD-CBEF3D9B4F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709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A53D-C7B1-4869-912D-948F5375F47A}" type="datetimeFigureOut">
              <a:rPr lang="fr-FR" smtClean="0"/>
              <a:pPr/>
              <a:t>12/09/2015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8F91-A0CC-48F0-82AD-CBEF3D9B4F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5801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A53D-C7B1-4869-912D-948F5375F47A}" type="datetimeFigureOut">
              <a:rPr lang="fr-FR" smtClean="0"/>
              <a:pPr/>
              <a:t>12/09/2015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8F91-A0CC-48F0-82AD-CBEF3D9B4F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11690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A53D-C7B1-4869-912D-948F5375F47A}" type="datetimeFigureOut">
              <a:rPr lang="fr-FR" smtClean="0"/>
              <a:pPr/>
              <a:t>12/09/2015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8F91-A0CC-48F0-82AD-CBEF3D9B4F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075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EA53D-C7B1-4869-912D-948F5375F47A}" type="datetimeFigureOut">
              <a:rPr lang="fr-FR" smtClean="0"/>
              <a:pPr/>
              <a:t>12/09/2015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28F91-A0CC-48F0-82AD-CBEF3D9B4F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1210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-1"/>
            <a:ext cx="9144000" cy="641351"/>
          </a:xfrm>
          <a:prstGeom prst="rect">
            <a:avLst/>
          </a:prstGeom>
          <a:gradFill flip="none" rotWithShape="1">
            <a:gsLst>
              <a:gs pos="0">
                <a:srgbClr val="225A9E">
                  <a:alpha val="60000"/>
                </a:srgbClr>
              </a:gs>
              <a:gs pos="6000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rgbClr val="2B85B8"/>
              </a:buClr>
              <a:buFont typeface="Arial" charset="0"/>
              <a:buChar char="•"/>
              <a:defRPr/>
            </a:pP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029" name="Picture 8" descr="CCO_HIV_rev_forPPT.gif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78725" y="92075"/>
            <a:ext cx="1287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2588" y="666750"/>
            <a:ext cx="8464550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5763" y="1828800"/>
            <a:ext cx="8455025" cy="454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87338" y="307975"/>
            <a:ext cx="1709737" cy="2762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charset="0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charset="0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charset="0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charset="0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0" dirty="0" smtClean="0">
                <a:solidFill>
                  <a:srgbClr val="CDCDCF"/>
                </a:solidFill>
                <a:cs typeface="Arial" charset="0"/>
              </a:rPr>
              <a:t>clinicaloptions.com/hiv</a:t>
            </a:r>
          </a:p>
        </p:txBody>
      </p:sp>
      <p:sp>
        <p:nvSpPr>
          <p:cNvPr id="1033" name="Text Box 13"/>
          <p:cNvSpPr txBox="1">
            <a:spLocks noChangeArrowheads="1"/>
          </p:cNvSpPr>
          <p:nvPr/>
        </p:nvSpPr>
        <p:spPr bwMode="auto">
          <a:xfrm>
            <a:off x="284163" y="69850"/>
            <a:ext cx="7164387" cy="3238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charset="0"/>
              <a:buChar char="•"/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charset="0"/>
              <a:buChar char="•"/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charset="0"/>
              <a:buChar char="•"/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charset="0"/>
              <a:buChar char="•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en-US" altLang="en-US" sz="1500" b="0" dirty="0" smtClean="0">
                <a:solidFill>
                  <a:srgbClr val="FFFFFF"/>
                </a:solidFill>
                <a:cs typeface="Arial" charset="0"/>
              </a:rPr>
              <a:t>Highlights of IAS 2015</a:t>
            </a:r>
          </a:p>
        </p:txBody>
      </p:sp>
    </p:spTree>
    <p:extLst>
      <p:ext uri="{BB962C8B-B14F-4D97-AF65-F5344CB8AC3E}">
        <p14:creationId xmlns:p14="http://schemas.microsoft.com/office/powerpoint/2010/main" xmlns="" val="258913075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chemeClr val="accent2"/>
        </a:buClr>
        <a:buFont typeface="Wingdings" pitchFamily="2" charset="2"/>
        <a:buChar char="§"/>
        <a:defRPr sz="2400">
          <a:solidFill>
            <a:srgbClr val="FEFDD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chemeClr val="accent2"/>
        </a:buClr>
        <a:buFont typeface="Arial" charset="0"/>
        <a:buChar char="–"/>
        <a:defRPr sz="2200">
          <a:solidFill>
            <a:srgbClr val="FEFDDE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chemeClr val="accent2"/>
        </a:buClr>
        <a:buFont typeface="Arial" charset="0"/>
        <a:buChar char="–"/>
        <a:defRPr sz="2000">
          <a:solidFill>
            <a:srgbClr val="FEFDDE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chemeClr val="accent2"/>
        </a:buClr>
        <a:buFont typeface="Arial" charset="0"/>
        <a:buChar char="–"/>
        <a:defRPr>
          <a:solidFill>
            <a:srgbClr val="FEFDDE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chemeClr val="accent2"/>
        </a:buClr>
        <a:buFont typeface="Arial" charset="0"/>
        <a:buChar char="–"/>
        <a:defRPr sz="1600">
          <a:solidFill>
            <a:srgbClr val="FEFDDE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STRATEGIE THERAPEUTIQUE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JL </a:t>
            </a:r>
            <a:r>
              <a:rPr lang="fr-FR" dirty="0" err="1" smtClean="0"/>
              <a:t>Meynard</a:t>
            </a:r>
            <a:endParaRPr lang="fr-FR" dirty="0" smtClean="0"/>
          </a:p>
          <a:p>
            <a:r>
              <a:rPr lang="fr-FR" dirty="0" smtClean="0"/>
              <a:t>Hôpital Saint-Antoine </a:t>
            </a:r>
          </a:p>
          <a:p>
            <a:r>
              <a:rPr lang="fr-FR" dirty="0" smtClean="0"/>
              <a:t>75012 PARIS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957636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TEMPRANO: Immediate or Deferred ART Initiation ± IPT for African Pts</a:t>
            </a:r>
          </a:p>
        </p:txBody>
      </p:sp>
      <p:sp>
        <p:nvSpPr>
          <p:cNvPr id="17411" name="Content Placeholder 1"/>
          <p:cNvSpPr>
            <a:spLocks noGrp="1"/>
          </p:cNvSpPr>
          <p:nvPr>
            <p:ph idx="1"/>
          </p:nvPr>
        </p:nvSpPr>
        <p:spPr>
          <a:xfrm>
            <a:off x="385763" y="1828800"/>
            <a:ext cx="8758237" cy="4546600"/>
          </a:xfrm>
        </p:spPr>
        <p:txBody>
          <a:bodyPr/>
          <a:lstStyle/>
          <a:p>
            <a:pPr>
              <a:spcAft>
                <a:spcPct val="0"/>
              </a:spcAft>
            </a:pPr>
            <a:r>
              <a:rPr lang="en-US" altLang="en-US" sz="1800" smtClean="0"/>
              <a:t>Randomized, controlled, unblinded, multicenter (Ivory Coast), 2 x 2 factorial</a:t>
            </a:r>
          </a:p>
        </p:txBody>
      </p:sp>
      <p:sp>
        <p:nvSpPr>
          <p:cNvPr id="17412" name="Text Box 2"/>
          <p:cNvSpPr txBox="1">
            <a:spLocks noChangeArrowheads="1"/>
          </p:cNvSpPr>
          <p:nvPr/>
        </p:nvSpPr>
        <p:spPr bwMode="auto">
          <a:xfrm>
            <a:off x="920750" y="2543175"/>
            <a:ext cx="19240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0">
                <a:solidFill>
                  <a:srgbClr val="FFFFFF"/>
                </a:solidFill>
                <a:ea typeface="MS PGothic" pitchFamily="34" charset="-128"/>
              </a:rPr>
              <a:t>Pts with HIV infection and CD4+ cell count &lt; 800 </a:t>
            </a:r>
            <a:r>
              <a:rPr lang="en-US" altLang="en-US" sz="1400" b="0">
                <a:solidFill>
                  <a:srgbClr val="FFFFFF"/>
                </a:solidFill>
                <a:ea typeface="MS PGothic" pitchFamily="34" charset="-128"/>
              </a:rPr>
              <a:t>cells/mm</a:t>
            </a:r>
            <a:r>
              <a:rPr lang="en-US" altLang="en-US" sz="1400" b="0" baseline="30000">
                <a:solidFill>
                  <a:srgbClr val="FFFFFF"/>
                </a:solidFill>
                <a:ea typeface="MS PGothic" pitchFamily="34" charset="-128"/>
              </a:rPr>
              <a:t>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0">
                <a:solidFill>
                  <a:srgbClr val="FFFFFF"/>
                </a:solidFill>
                <a:ea typeface="MS PGothic" pitchFamily="34" charset="-128"/>
              </a:rPr>
              <a:t>who did not meet WHO criteria for initiating ART*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>
                <a:solidFill>
                  <a:srgbClr val="FFFFFF"/>
                </a:solidFill>
                <a:ea typeface="MS PGothic" pitchFamily="34" charset="-128"/>
              </a:rPr>
              <a:t>(N = 2056)</a:t>
            </a:r>
            <a:endParaRPr lang="en-GB" altLang="en-US" sz="1400" b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463925" y="2244725"/>
            <a:ext cx="4464050" cy="4667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rgbClr val="CDCDCF">
                    <a:lumMod val="10000"/>
                  </a:srgbClr>
                </a:solidFill>
              </a:rPr>
              <a:t>Immediate ART</a:t>
            </a:r>
            <a:r>
              <a:rPr lang="en-US" sz="1400" b="1" baseline="30000" dirty="0" smtClean="0">
                <a:solidFill>
                  <a:srgbClr val="CDCDCF">
                    <a:lumMod val="10000"/>
                  </a:srgbClr>
                </a:solidFill>
              </a:rPr>
              <a:t>†</a:t>
            </a:r>
            <a:r>
              <a:rPr lang="en-US" sz="1400" dirty="0" smtClean="0">
                <a:solidFill>
                  <a:srgbClr val="CDCDCF">
                    <a:lumMod val="10000"/>
                  </a:srgbClr>
                </a:solidFill>
              </a:rPr>
              <a:t/>
            </a:r>
            <a:br>
              <a:rPr lang="en-US" sz="1400" dirty="0" smtClean="0">
                <a:solidFill>
                  <a:srgbClr val="CDCDCF">
                    <a:lumMod val="10000"/>
                  </a:srgbClr>
                </a:solidFill>
              </a:rPr>
            </a:br>
            <a:r>
              <a:rPr lang="en-US" sz="1400" dirty="0" smtClean="0">
                <a:solidFill>
                  <a:srgbClr val="CDCDCF">
                    <a:lumMod val="10000"/>
                  </a:srgbClr>
                </a:solidFill>
              </a:rPr>
              <a:t>(</a:t>
            </a:r>
            <a:r>
              <a:rPr lang="en-US" sz="1400" dirty="0" smtClean="0">
                <a:solidFill>
                  <a:srgbClr val="CDCDCF">
                    <a:lumMod val="10000"/>
                  </a:srgbClr>
                </a:solidFill>
                <a:ea typeface="ＭＳ Ｐゴシック" charset="0"/>
              </a:rPr>
              <a:t>n = 515)</a:t>
            </a:r>
            <a:endParaRPr lang="en-US" sz="1400" dirty="0">
              <a:solidFill>
                <a:srgbClr val="CDCDCF">
                  <a:lumMod val="10000"/>
                </a:srgbClr>
              </a:solidFill>
              <a:ea typeface="ＭＳ Ｐゴシック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463925" y="2782888"/>
            <a:ext cx="4464050" cy="466725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CDCDCF">
                    <a:lumMod val="10000"/>
                  </a:srgbClr>
                </a:solidFill>
              </a:rPr>
              <a:t>Immediate </a:t>
            </a:r>
            <a:r>
              <a:rPr lang="en-US" sz="1400" b="1" dirty="0" smtClean="0">
                <a:solidFill>
                  <a:srgbClr val="CDCDCF">
                    <a:lumMod val="10000"/>
                  </a:srgbClr>
                </a:solidFill>
              </a:rPr>
              <a:t>ART</a:t>
            </a:r>
            <a:r>
              <a:rPr lang="en-US" sz="1400" b="1" baseline="30000" dirty="0" smtClean="0">
                <a:solidFill>
                  <a:srgbClr val="CDCDCF">
                    <a:lumMod val="10000"/>
                  </a:srgbClr>
                </a:solidFill>
              </a:rPr>
              <a:t>†</a:t>
            </a:r>
            <a:r>
              <a:rPr lang="en-US" sz="1400" b="1" dirty="0" smtClean="0">
                <a:solidFill>
                  <a:srgbClr val="CDCDCF">
                    <a:lumMod val="10000"/>
                  </a:srgbClr>
                </a:solidFill>
              </a:rPr>
              <a:t> + IPT</a:t>
            </a:r>
            <a:r>
              <a:rPr lang="en-US" sz="1400" b="1" baseline="30000" dirty="0" smtClean="0">
                <a:solidFill>
                  <a:srgbClr val="CDCDCF">
                    <a:lumMod val="10000"/>
                  </a:srgbClr>
                </a:solidFill>
              </a:rPr>
              <a:t>‡</a:t>
            </a:r>
            <a:r>
              <a:rPr lang="en-US" sz="1400" b="1" dirty="0">
                <a:solidFill>
                  <a:srgbClr val="CDCDCF">
                    <a:lumMod val="10000"/>
                  </a:srgbClr>
                </a:solidFill>
              </a:rPr>
              <a:t/>
            </a:r>
            <a:br>
              <a:rPr lang="en-US" sz="1400" b="1" dirty="0">
                <a:solidFill>
                  <a:srgbClr val="CDCDCF">
                    <a:lumMod val="10000"/>
                  </a:srgbClr>
                </a:solidFill>
              </a:rPr>
            </a:br>
            <a:r>
              <a:rPr lang="en-US" sz="1400" dirty="0" smtClean="0">
                <a:solidFill>
                  <a:srgbClr val="CDCDCF">
                    <a:lumMod val="10000"/>
                  </a:srgbClr>
                </a:solidFill>
              </a:rPr>
              <a:t>(</a:t>
            </a:r>
            <a:r>
              <a:rPr lang="en-US" sz="1400" dirty="0">
                <a:solidFill>
                  <a:srgbClr val="CDCDCF">
                    <a:lumMod val="10000"/>
                  </a:srgbClr>
                </a:solidFill>
                <a:ea typeface="ＭＳ Ｐゴシック" charset="0"/>
              </a:rPr>
              <a:t>n = </a:t>
            </a:r>
            <a:r>
              <a:rPr lang="en-US" sz="1400" dirty="0" smtClean="0">
                <a:solidFill>
                  <a:srgbClr val="CDCDCF">
                    <a:lumMod val="10000"/>
                  </a:srgbClr>
                </a:solidFill>
                <a:ea typeface="ＭＳ Ｐゴシック" charset="0"/>
              </a:rPr>
              <a:t>518)</a:t>
            </a:r>
            <a:endParaRPr lang="en-US" sz="1400" dirty="0">
              <a:solidFill>
                <a:srgbClr val="CDCDCF">
                  <a:lumMod val="10000"/>
                </a:srgbClr>
              </a:solidFill>
              <a:ea typeface="ＭＳ Ｐゴシック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463925" y="3321050"/>
            <a:ext cx="4464050" cy="465138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141415"/>
                </a:solidFill>
                <a:ea typeface="MS PGothic" pitchFamily="34" charset="-128"/>
                <a:cs typeface="Arial" charset="0"/>
              </a:rPr>
              <a:t>Deferred ART</a:t>
            </a:r>
            <a:r>
              <a:rPr lang="en-US" sz="1400" b="1" baseline="30000">
                <a:solidFill>
                  <a:srgbClr val="141415"/>
                </a:solidFill>
                <a:ea typeface="MS PGothic" pitchFamily="34" charset="-128"/>
                <a:cs typeface="Arial" charset="0"/>
              </a:rPr>
              <a:t>§</a:t>
            </a:r>
            <a:r>
              <a:rPr lang="en-US" sz="1400" b="1">
                <a:solidFill>
                  <a:srgbClr val="141415"/>
                </a:solidFill>
                <a:ea typeface="MS PGothic" pitchFamily="34" charset="-128"/>
                <a:cs typeface="Arial" charset="0"/>
              </a:rPr>
              <a:t/>
            </a:r>
            <a:br>
              <a:rPr lang="en-US" sz="1400" b="1">
                <a:solidFill>
                  <a:srgbClr val="141415"/>
                </a:solidFill>
                <a:ea typeface="MS PGothic" pitchFamily="34" charset="-128"/>
                <a:cs typeface="Arial" charset="0"/>
              </a:rPr>
            </a:br>
            <a:r>
              <a:rPr lang="en-US" sz="1400">
                <a:solidFill>
                  <a:srgbClr val="141415"/>
                </a:solidFill>
                <a:ea typeface="MS PGothic" pitchFamily="34" charset="-128"/>
                <a:cs typeface="Arial" charset="0"/>
              </a:rPr>
              <a:t>(n = 511)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3022600" y="3451225"/>
            <a:ext cx="392113" cy="633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V="1">
            <a:off x="3022600" y="2400300"/>
            <a:ext cx="392113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463925" y="3859213"/>
            <a:ext cx="4464050" cy="465137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141415"/>
                </a:solidFill>
                <a:ea typeface="MS PGothic" pitchFamily="34" charset="-128"/>
                <a:cs typeface="Arial" charset="0"/>
              </a:rPr>
              <a:t>Deferred ART</a:t>
            </a:r>
            <a:r>
              <a:rPr lang="en-US" sz="1400" b="1" baseline="30000">
                <a:solidFill>
                  <a:srgbClr val="141415"/>
                </a:solidFill>
                <a:ea typeface="MS PGothic" pitchFamily="34" charset="-128"/>
                <a:cs typeface="Arial" charset="0"/>
              </a:rPr>
              <a:t>§</a:t>
            </a:r>
            <a:r>
              <a:rPr lang="en-US" sz="1400" b="1">
                <a:solidFill>
                  <a:srgbClr val="141415"/>
                </a:solidFill>
                <a:ea typeface="MS PGothic" pitchFamily="34" charset="-128"/>
                <a:cs typeface="Arial" charset="0"/>
              </a:rPr>
              <a:t> + IPT</a:t>
            </a:r>
            <a:r>
              <a:rPr lang="en-US" sz="1400" b="1" baseline="30000">
                <a:solidFill>
                  <a:srgbClr val="141415"/>
                </a:solidFill>
                <a:ea typeface="MS PGothic" pitchFamily="34" charset="-128"/>
                <a:cs typeface="Arial" charset="0"/>
              </a:rPr>
              <a:t>‡</a:t>
            </a:r>
            <a:r>
              <a:rPr lang="en-US" sz="1400" b="1">
                <a:solidFill>
                  <a:srgbClr val="141415"/>
                </a:solidFill>
                <a:ea typeface="MS PGothic" pitchFamily="34" charset="-128"/>
                <a:cs typeface="Arial" charset="0"/>
              </a:rPr>
              <a:t/>
            </a:r>
            <a:br>
              <a:rPr lang="en-US" sz="1400" b="1">
                <a:solidFill>
                  <a:srgbClr val="141415"/>
                </a:solidFill>
                <a:ea typeface="MS PGothic" pitchFamily="34" charset="-128"/>
                <a:cs typeface="Arial" charset="0"/>
              </a:rPr>
            </a:br>
            <a:r>
              <a:rPr lang="en-US" sz="1400">
                <a:solidFill>
                  <a:srgbClr val="141415"/>
                </a:solidFill>
                <a:ea typeface="MS PGothic" pitchFamily="34" charset="-128"/>
                <a:cs typeface="Arial" charset="0"/>
              </a:rPr>
              <a:t>(n = 512)</a:t>
            </a:r>
          </a:p>
        </p:txBody>
      </p:sp>
      <p:sp>
        <p:nvSpPr>
          <p:cNvPr id="17419" name="Line 9"/>
          <p:cNvSpPr>
            <a:spLocks noChangeShapeType="1"/>
          </p:cNvSpPr>
          <p:nvPr/>
        </p:nvSpPr>
        <p:spPr bwMode="auto">
          <a:xfrm flipV="1">
            <a:off x="3022600" y="2957513"/>
            <a:ext cx="392113" cy="134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420" name="Line 9"/>
          <p:cNvSpPr>
            <a:spLocks noChangeShapeType="1"/>
          </p:cNvSpPr>
          <p:nvPr/>
        </p:nvSpPr>
        <p:spPr bwMode="auto">
          <a:xfrm>
            <a:off x="3022600" y="3327400"/>
            <a:ext cx="368300" cy="200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421" name="TextBox 18"/>
          <p:cNvSpPr txBox="1">
            <a:spLocks noChangeArrowheads="1"/>
          </p:cNvSpPr>
          <p:nvPr/>
        </p:nvSpPr>
        <p:spPr bwMode="auto">
          <a:xfrm>
            <a:off x="384175" y="4329113"/>
            <a:ext cx="84804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>
                <a:solidFill>
                  <a:srgbClr val="FFFFFF"/>
                </a:solidFill>
              </a:rPr>
              <a:t>*WHO criteria evolved during the study (updates 2006, 2010, 2013). </a:t>
            </a:r>
            <a:r>
              <a:rPr lang="en-US" altLang="en-US" sz="1400" b="0" baseline="30000">
                <a:solidFill>
                  <a:srgbClr val="FFFFFF"/>
                </a:solidFill>
              </a:rPr>
              <a:t>†</a:t>
            </a:r>
            <a:r>
              <a:rPr lang="en-US" altLang="en-US" sz="1400" b="0">
                <a:solidFill>
                  <a:srgbClr val="FFFFFF"/>
                </a:solidFill>
              </a:rPr>
              <a:t>ART initiated immediately following randomization. </a:t>
            </a:r>
            <a:r>
              <a:rPr lang="en-US" altLang="en-US" sz="1400" b="0" baseline="30000">
                <a:solidFill>
                  <a:srgbClr val="FFFFFF"/>
                </a:solidFill>
              </a:rPr>
              <a:t>‡</a:t>
            </a:r>
            <a:r>
              <a:rPr lang="en-US" altLang="en-US" sz="1400" b="0">
                <a:solidFill>
                  <a:srgbClr val="FFFFFF"/>
                </a:solidFill>
              </a:rPr>
              <a:t>IPT = 300 mg daily isoniazid initiated 1 mo after enrollment and terminated 7 mos after enrollment. </a:t>
            </a:r>
            <a:r>
              <a:rPr lang="en-US" altLang="en-US" sz="1400" b="0" baseline="30000">
                <a:solidFill>
                  <a:srgbClr val="FFFFFF"/>
                </a:solidFill>
              </a:rPr>
              <a:t>§</a:t>
            </a:r>
            <a:r>
              <a:rPr lang="en-US" altLang="en-US" sz="1400" b="0">
                <a:solidFill>
                  <a:srgbClr val="FFFFFF"/>
                </a:solidFill>
              </a:rPr>
              <a:t>Deferred until meeting WHO criteria for initiating ART. </a:t>
            </a:r>
          </a:p>
        </p:txBody>
      </p:sp>
      <p:sp>
        <p:nvSpPr>
          <p:cNvPr id="17422" name="Text Box 11"/>
          <p:cNvSpPr txBox="1">
            <a:spLocks noChangeArrowheads="1"/>
          </p:cNvSpPr>
          <p:nvPr/>
        </p:nvSpPr>
        <p:spPr bwMode="auto">
          <a:xfrm>
            <a:off x="285750" y="6353175"/>
            <a:ext cx="85613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altLang="en-US" sz="1400" b="0">
                <a:solidFill>
                  <a:srgbClr val="CDCDCF"/>
                </a:solidFill>
              </a:rPr>
              <a:t>TEMPRANO ANRS 12136 Study Group. N Engl J Med. 2015;[Epub ahead of print].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 bwMode="auto">
          <a:xfrm>
            <a:off x="400050" y="5114925"/>
            <a:ext cx="8464550" cy="12668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rgbClr val="FEFDDE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>
                <a:solidFill>
                  <a:srgbClr val="FEFDDE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600">
                <a:solidFill>
                  <a:srgbClr val="FEFDDE"/>
                </a:solidFill>
                <a:latin typeface="+mn-lt"/>
              </a:defRPr>
            </a:lvl5pPr>
            <a:lvl6pPr marL="2514600" indent="-228600" algn="l" rtl="0"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ts val="0"/>
              </a:spcAft>
              <a:buClr>
                <a:srgbClr val="5AAACE"/>
              </a:buClr>
              <a:defRPr/>
            </a:pPr>
            <a:r>
              <a:rPr lang="en-US" altLang="en-US" sz="1800" kern="0" dirty="0" smtClean="0"/>
              <a:t>Pts in the treatment arms well matched at baseline</a:t>
            </a:r>
          </a:p>
          <a:p>
            <a:pPr lvl="1">
              <a:spcAft>
                <a:spcPts val="0"/>
              </a:spcAft>
              <a:buClr>
                <a:srgbClr val="5AAACE"/>
              </a:buClr>
              <a:defRPr/>
            </a:pPr>
            <a:r>
              <a:rPr lang="en-US" altLang="en-US" sz="1600" kern="0" dirty="0" smtClean="0">
                <a:cs typeface="Arial" panose="020B0604020202020204" pitchFamily="34" charset="0"/>
              </a:rPr>
              <a:t>First-line ART primarily EFV + TDF/FTC (68% to 71%) or LPV/RTV + TDF/FTC (22% to 24%)</a:t>
            </a:r>
          </a:p>
          <a:p>
            <a:pPr>
              <a:spcAft>
                <a:spcPts val="0"/>
              </a:spcAft>
              <a:buClr>
                <a:srgbClr val="5AAACE"/>
              </a:buClr>
              <a:defRPr/>
            </a:pPr>
            <a:r>
              <a:rPr lang="en-US" altLang="en-US" sz="1800" kern="0" dirty="0" smtClean="0"/>
              <a:t>Median duration of follow-up: 29.9 mos</a:t>
            </a:r>
            <a:endParaRPr lang="en-US" altLang="en-US" sz="1800" kern="0" dirty="0"/>
          </a:p>
        </p:txBody>
      </p:sp>
    </p:spTree>
    <p:extLst>
      <p:ext uri="{BB962C8B-B14F-4D97-AF65-F5344CB8AC3E}">
        <p14:creationId xmlns:p14="http://schemas.microsoft.com/office/powerpoint/2010/main" xmlns="" val="388396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102"/>
          <p:cNvGrpSpPr>
            <a:grpSpLocks/>
          </p:cNvGrpSpPr>
          <p:nvPr/>
        </p:nvGrpSpPr>
        <p:grpSpPr bwMode="auto">
          <a:xfrm>
            <a:off x="2587625" y="3509963"/>
            <a:ext cx="4327525" cy="1638300"/>
            <a:chOff x="3290888" y="3038464"/>
            <a:chExt cx="4327676" cy="1638311"/>
          </a:xfrm>
        </p:grpSpPr>
        <p:sp>
          <p:nvSpPr>
            <p:cNvPr id="18537" name="Freeform 39"/>
            <p:cNvSpPr>
              <a:spLocks/>
            </p:cNvSpPr>
            <p:nvPr/>
          </p:nvSpPr>
          <p:spPr bwMode="auto">
            <a:xfrm>
              <a:off x="3290888" y="3367088"/>
              <a:ext cx="4319587" cy="1309687"/>
            </a:xfrm>
            <a:custGeom>
              <a:avLst/>
              <a:gdLst>
                <a:gd name="T0" fmla="*/ 4043370 w 4319587"/>
                <a:gd name="T1" fmla="*/ 0 h 1309687"/>
                <a:gd name="T2" fmla="*/ 4010032 w 4319587"/>
                <a:gd name="T3" fmla="*/ 19050 h 1309687"/>
                <a:gd name="T4" fmla="*/ 3867158 w 4319587"/>
                <a:gd name="T5" fmla="*/ 42862 h 1309687"/>
                <a:gd name="T6" fmla="*/ 3814770 w 4319587"/>
                <a:gd name="T7" fmla="*/ 71437 h 1309687"/>
                <a:gd name="T8" fmla="*/ 3448058 w 4319587"/>
                <a:gd name="T9" fmla="*/ 100012 h 1309687"/>
                <a:gd name="T10" fmla="*/ 3419482 w 4319587"/>
                <a:gd name="T11" fmla="*/ 128587 h 1309687"/>
                <a:gd name="T12" fmla="*/ 3171832 w 4319587"/>
                <a:gd name="T13" fmla="*/ 147637 h 1309687"/>
                <a:gd name="T14" fmla="*/ 3148020 w 4319587"/>
                <a:gd name="T15" fmla="*/ 161925 h 1309687"/>
                <a:gd name="T16" fmla="*/ 2781308 w 4319587"/>
                <a:gd name="T17" fmla="*/ 180975 h 1309687"/>
                <a:gd name="T18" fmla="*/ 2671770 w 4319587"/>
                <a:gd name="T19" fmla="*/ 204787 h 1309687"/>
                <a:gd name="T20" fmla="*/ 2605094 w 4319587"/>
                <a:gd name="T21" fmla="*/ 242887 h 1309687"/>
                <a:gd name="T22" fmla="*/ 2581282 w 4319587"/>
                <a:gd name="T23" fmla="*/ 261937 h 1309687"/>
                <a:gd name="T24" fmla="*/ 2538420 w 4319587"/>
                <a:gd name="T25" fmla="*/ 295275 h 1309687"/>
                <a:gd name="T26" fmla="*/ 2509844 w 4319587"/>
                <a:gd name="T27" fmla="*/ 338137 h 1309687"/>
                <a:gd name="T28" fmla="*/ 2424120 w 4319587"/>
                <a:gd name="T29" fmla="*/ 357187 h 1309687"/>
                <a:gd name="T30" fmla="*/ 2257432 w 4319587"/>
                <a:gd name="T31" fmla="*/ 385762 h 1309687"/>
                <a:gd name="T32" fmla="*/ 2147887 w 4319587"/>
                <a:gd name="T33" fmla="*/ 404812 h 1309687"/>
                <a:gd name="T34" fmla="*/ 2028829 w 4319587"/>
                <a:gd name="T35" fmla="*/ 452437 h 1309687"/>
                <a:gd name="T36" fmla="*/ 1957391 w 4319587"/>
                <a:gd name="T37" fmla="*/ 461962 h 1309687"/>
                <a:gd name="T38" fmla="*/ 1866904 w 4319587"/>
                <a:gd name="T39" fmla="*/ 481012 h 1309687"/>
                <a:gd name="T40" fmla="*/ 1814516 w 4319587"/>
                <a:gd name="T41" fmla="*/ 538162 h 1309687"/>
                <a:gd name="T42" fmla="*/ 1766891 w 4319587"/>
                <a:gd name="T43" fmla="*/ 571500 h 1309687"/>
                <a:gd name="T44" fmla="*/ 1704979 w 4319587"/>
                <a:gd name="T45" fmla="*/ 585787 h 1309687"/>
                <a:gd name="T46" fmla="*/ 1666879 w 4319587"/>
                <a:gd name="T47" fmla="*/ 628650 h 1309687"/>
                <a:gd name="T48" fmla="*/ 1438279 w 4319587"/>
                <a:gd name="T49" fmla="*/ 676275 h 1309687"/>
                <a:gd name="T50" fmla="*/ 1323979 w 4319587"/>
                <a:gd name="T51" fmla="*/ 700087 h 1309687"/>
                <a:gd name="T52" fmla="*/ 1176341 w 4319587"/>
                <a:gd name="T53" fmla="*/ 723900 h 1309687"/>
                <a:gd name="T54" fmla="*/ 1104904 w 4319587"/>
                <a:gd name="T55" fmla="*/ 771525 h 1309687"/>
                <a:gd name="T56" fmla="*/ 857250 w 4319587"/>
                <a:gd name="T57" fmla="*/ 814387 h 1309687"/>
                <a:gd name="T58" fmla="*/ 823912 w 4319587"/>
                <a:gd name="T59" fmla="*/ 857250 h 1309687"/>
                <a:gd name="T60" fmla="*/ 766762 w 4319587"/>
                <a:gd name="T61" fmla="*/ 900112 h 1309687"/>
                <a:gd name="T62" fmla="*/ 690562 w 4319587"/>
                <a:gd name="T63" fmla="*/ 914400 h 1309687"/>
                <a:gd name="T64" fmla="*/ 652462 w 4319587"/>
                <a:gd name="T65" fmla="*/ 947737 h 1309687"/>
                <a:gd name="T66" fmla="*/ 604837 w 4319587"/>
                <a:gd name="T67" fmla="*/ 971550 h 1309687"/>
                <a:gd name="T68" fmla="*/ 519112 w 4319587"/>
                <a:gd name="T69" fmla="*/ 990600 h 1309687"/>
                <a:gd name="T70" fmla="*/ 509587 w 4319587"/>
                <a:gd name="T71" fmla="*/ 1019175 h 1309687"/>
                <a:gd name="T72" fmla="*/ 476250 w 4319587"/>
                <a:gd name="T73" fmla="*/ 1038225 h 1309687"/>
                <a:gd name="T74" fmla="*/ 414337 w 4319587"/>
                <a:gd name="T75" fmla="*/ 1062037 h 1309687"/>
                <a:gd name="T76" fmla="*/ 242887 w 4319587"/>
                <a:gd name="T77" fmla="*/ 1119187 h 1309687"/>
                <a:gd name="T78" fmla="*/ 133350 w 4319587"/>
                <a:gd name="T79" fmla="*/ 1166812 h 1309687"/>
                <a:gd name="T80" fmla="*/ 100012 w 4319587"/>
                <a:gd name="T81" fmla="*/ 1209675 h 1309687"/>
                <a:gd name="T82" fmla="*/ 0 w 4319587"/>
                <a:gd name="T83" fmla="*/ 1266825 h 130968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319587"/>
                <a:gd name="T127" fmla="*/ 0 h 1309687"/>
                <a:gd name="T128" fmla="*/ 4319587 w 4319587"/>
                <a:gd name="T129" fmla="*/ 1309687 h 130968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319587" h="1309687">
                  <a:moveTo>
                    <a:pt x="4319587" y="4762"/>
                  </a:moveTo>
                  <a:lnTo>
                    <a:pt x="4043362" y="0"/>
                  </a:lnTo>
                  <a:lnTo>
                    <a:pt x="4048125" y="19050"/>
                  </a:lnTo>
                  <a:lnTo>
                    <a:pt x="4010025" y="19050"/>
                  </a:lnTo>
                  <a:lnTo>
                    <a:pt x="4010025" y="42862"/>
                  </a:lnTo>
                  <a:lnTo>
                    <a:pt x="3867150" y="42862"/>
                  </a:lnTo>
                  <a:lnTo>
                    <a:pt x="3876675" y="71437"/>
                  </a:lnTo>
                  <a:lnTo>
                    <a:pt x="3814762" y="71437"/>
                  </a:lnTo>
                  <a:lnTo>
                    <a:pt x="3814762" y="95250"/>
                  </a:lnTo>
                  <a:lnTo>
                    <a:pt x="3448050" y="100012"/>
                  </a:lnTo>
                  <a:lnTo>
                    <a:pt x="3448050" y="128587"/>
                  </a:lnTo>
                  <a:lnTo>
                    <a:pt x="3419475" y="128587"/>
                  </a:lnTo>
                  <a:lnTo>
                    <a:pt x="3419475" y="147637"/>
                  </a:lnTo>
                  <a:lnTo>
                    <a:pt x="3171825" y="147637"/>
                  </a:lnTo>
                  <a:lnTo>
                    <a:pt x="3171825" y="161925"/>
                  </a:lnTo>
                  <a:lnTo>
                    <a:pt x="3148012" y="161925"/>
                  </a:lnTo>
                  <a:lnTo>
                    <a:pt x="3148012" y="180975"/>
                  </a:lnTo>
                  <a:lnTo>
                    <a:pt x="2781300" y="180975"/>
                  </a:lnTo>
                  <a:lnTo>
                    <a:pt x="2781300" y="204787"/>
                  </a:lnTo>
                  <a:lnTo>
                    <a:pt x="2671762" y="204787"/>
                  </a:lnTo>
                  <a:lnTo>
                    <a:pt x="2671762" y="242887"/>
                  </a:lnTo>
                  <a:lnTo>
                    <a:pt x="2605087" y="242887"/>
                  </a:lnTo>
                  <a:lnTo>
                    <a:pt x="2605087" y="261937"/>
                  </a:lnTo>
                  <a:lnTo>
                    <a:pt x="2581275" y="261937"/>
                  </a:lnTo>
                  <a:lnTo>
                    <a:pt x="2581275" y="295275"/>
                  </a:lnTo>
                  <a:lnTo>
                    <a:pt x="2538412" y="295275"/>
                  </a:lnTo>
                  <a:lnTo>
                    <a:pt x="2538412" y="338137"/>
                  </a:lnTo>
                  <a:lnTo>
                    <a:pt x="2509837" y="338137"/>
                  </a:lnTo>
                  <a:lnTo>
                    <a:pt x="2509837" y="357187"/>
                  </a:lnTo>
                  <a:lnTo>
                    <a:pt x="2424112" y="357187"/>
                  </a:lnTo>
                  <a:lnTo>
                    <a:pt x="2424112" y="385762"/>
                  </a:lnTo>
                  <a:lnTo>
                    <a:pt x="2257425" y="385762"/>
                  </a:lnTo>
                  <a:lnTo>
                    <a:pt x="2257425" y="404812"/>
                  </a:lnTo>
                  <a:lnTo>
                    <a:pt x="2147887" y="404812"/>
                  </a:lnTo>
                  <a:lnTo>
                    <a:pt x="2147887" y="452437"/>
                  </a:lnTo>
                  <a:lnTo>
                    <a:pt x="2028825" y="452437"/>
                  </a:lnTo>
                  <a:lnTo>
                    <a:pt x="2038350" y="461962"/>
                  </a:lnTo>
                  <a:lnTo>
                    <a:pt x="1957387" y="461962"/>
                  </a:lnTo>
                  <a:lnTo>
                    <a:pt x="1957387" y="481012"/>
                  </a:lnTo>
                  <a:lnTo>
                    <a:pt x="1866900" y="481012"/>
                  </a:lnTo>
                  <a:lnTo>
                    <a:pt x="1866900" y="538162"/>
                  </a:lnTo>
                  <a:lnTo>
                    <a:pt x="1814512" y="538162"/>
                  </a:lnTo>
                  <a:lnTo>
                    <a:pt x="1814512" y="571500"/>
                  </a:lnTo>
                  <a:lnTo>
                    <a:pt x="1766887" y="571500"/>
                  </a:lnTo>
                  <a:lnTo>
                    <a:pt x="1766887" y="585787"/>
                  </a:lnTo>
                  <a:lnTo>
                    <a:pt x="1704975" y="585787"/>
                  </a:lnTo>
                  <a:lnTo>
                    <a:pt x="1704975" y="628650"/>
                  </a:lnTo>
                  <a:lnTo>
                    <a:pt x="1666875" y="628650"/>
                  </a:lnTo>
                  <a:lnTo>
                    <a:pt x="1666875" y="676275"/>
                  </a:lnTo>
                  <a:lnTo>
                    <a:pt x="1438275" y="676275"/>
                  </a:lnTo>
                  <a:lnTo>
                    <a:pt x="1438275" y="700087"/>
                  </a:lnTo>
                  <a:lnTo>
                    <a:pt x="1323975" y="700087"/>
                  </a:lnTo>
                  <a:lnTo>
                    <a:pt x="1323975" y="723900"/>
                  </a:lnTo>
                  <a:lnTo>
                    <a:pt x="1176337" y="723900"/>
                  </a:lnTo>
                  <a:lnTo>
                    <a:pt x="1176337" y="771525"/>
                  </a:lnTo>
                  <a:lnTo>
                    <a:pt x="1104900" y="771525"/>
                  </a:lnTo>
                  <a:lnTo>
                    <a:pt x="1104900" y="814387"/>
                  </a:lnTo>
                  <a:lnTo>
                    <a:pt x="857250" y="814387"/>
                  </a:lnTo>
                  <a:lnTo>
                    <a:pt x="857250" y="857250"/>
                  </a:lnTo>
                  <a:lnTo>
                    <a:pt x="823912" y="857250"/>
                  </a:lnTo>
                  <a:lnTo>
                    <a:pt x="823912" y="900112"/>
                  </a:lnTo>
                  <a:lnTo>
                    <a:pt x="766762" y="900112"/>
                  </a:lnTo>
                  <a:lnTo>
                    <a:pt x="766762" y="914400"/>
                  </a:lnTo>
                  <a:lnTo>
                    <a:pt x="690562" y="914400"/>
                  </a:lnTo>
                  <a:lnTo>
                    <a:pt x="690562" y="947737"/>
                  </a:lnTo>
                  <a:lnTo>
                    <a:pt x="652462" y="947737"/>
                  </a:lnTo>
                  <a:lnTo>
                    <a:pt x="652462" y="971550"/>
                  </a:lnTo>
                  <a:lnTo>
                    <a:pt x="604837" y="971550"/>
                  </a:lnTo>
                  <a:lnTo>
                    <a:pt x="604837" y="990600"/>
                  </a:lnTo>
                  <a:lnTo>
                    <a:pt x="519112" y="990600"/>
                  </a:lnTo>
                  <a:lnTo>
                    <a:pt x="519112" y="1019175"/>
                  </a:lnTo>
                  <a:lnTo>
                    <a:pt x="509587" y="1019175"/>
                  </a:lnTo>
                  <a:lnTo>
                    <a:pt x="509587" y="1038225"/>
                  </a:lnTo>
                  <a:lnTo>
                    <a:pt x="476250" y="1038225"/>
                  </a:lnTo>
                  <a:lnTo>
                    <a:pt x="476250" y="1062037"/>
                  </a:lnTo>
                  <a:lnTo>
                    <a:pt x="414337" y="1062037"/>
                  </a:lnTo>
                  <a:lnTo>
                    <a:pt x="414337" y="1119187"/>
                  </a:lnTo>
                  <a:lnTo>
                    <a:pt x="242887" y="1119187"/>
                  </a:lnTo>
                  <a:lnTo>
                    <a:pt x="242887" y="1166812"/>
                  </a:lnTo>
                  <a:lnTo>
                    <a:pt x="133350" y="1166812"/>
                  </a:lnTo>
                  <a:lnTo>
                    <a:pt x="133350" y="1209675"/>
                  </a:lnTo>
                  <a:lnTo>
                    <a:pt x="100012" y="1209675"/>
                  </a:lnTo>
                  <a:lnTo>
                    <a:pt x="100012" y="1266825"/>
                  </a:lnTo>
                  <a:lnTo>
                    <a:pt x="0" y="1266825"/>
                  </a:lnTo>
                  <a:lnTo>
                    <a:pt x="0" y="1309687"/>
                  </a:lnTo>
                </a:path>
              </a:pathLst>
            </a:custGeom>
            <a:noFill/>
            <a:ln w="28575" cap="flat" cmpd="sng" algn="ctr">
              <a:solidFill>
                <a:schemeClr val="accent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b="1">
                <a:solidFill>
                  <a:srgbClr val="FFFFFF"/>
                </a:solidFill>
                <a:cs typeface="Arial" charset="0"/>
              </a:endParaRPr>
            </a:p>
          </p:txBody>
        </p:sp>
        <p:grpSp>
          <p:nvGrpSpPr>
            <p:cNvPr id="18538" name="Group 56"/>
            <p:cNvGrpSpPr>
              <a:grpSpLocks/>
            </p:cNvGrpSpPr>
            <p:nvPr/>
          </p:nvGrpSpPr>
          <p:grpSpPr bwMode="auto">
            <a:xfrm>
              <a:off x="4077774" y="4037953"/>
              <a:ext cx="73152" cy="457202"/>
              <a:chOff x="4077774" y="4037953"/>
              <a:chExt cx="73152" cy="457202"/>
            </a:xfrm>
          </p:grpSpPr>
          <p:cxnSp>
            <p:nvCxnSpPr>
              <p:cNvPr id="18555" name="Straight Connector 52"/>
              <p:cNvCxnSpPr>
                <a:cxnSpLocks noChangeShapeType="1"/>
              </p:cNvCxnSpPr>
              <p:nvPr/>
            </p:nvCxnSpPr>
            <p:spPr bwMode="auto">
              <a:xfrm>
                <a:off x="4077774" y="4037953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56" name="Straight Connector 54"/>
              <p:cNvCxnSpPr>
                <a:cxnSpLocks noChangeShapeType="1"/>
              </p:cNvCxnSpPr>
              <p:nvPr/>
            </p:nvCxnSpPr>
            <p:spPr bwMode="auto">
              <a:xfrm>
                <a:off x="4077774" y="4495155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57" name="Straight Connector 55"/>
              <p:cNvCxnSpPr>
                <a:cxnSpLocks noChangeShapeType="1"/>
              </p:cNvCxnSpPr>
              <p:nvPr/>
            </p:nvCxnSpPr>
            <p:spPr bwMode="auto">
              <a:xfrm>
                <a:off x="4114350" y="4037953"/>
                <a:ext cx="0" cy="457202"/>
              </a:xfrm>
              <a:prstGeom prst="line">
                <a:avLst/>
              </a:prstGeom>
              <a:noFill/>
              <a:ln w="28575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8539" name="Group 58"/>
            <p:cNvGrpSpPr>
              <a:grpSpLocks/>
            </p:cNvGrpSpPr>
            <p:nvPr/>
          </p:nvGrpSpPr>
          <p:grpSpPr bwMode="auto">
            <a:xfrm>
              <a:off x="4943863" y="3733151"/>
              <a:ext cx="73152" cy="457202"/>
              <a:chOff x="4077774" y="4037953"/>
              <a:chExt cx="73152" cy="457202"/>
            </a:xfrm>
          </p:grpSpPr>
          <p:cxnSp>
            <p:nvCxnSpPr>
              <p:cNvPr id="18552" name="Straight Connector 59"/>
              <p:cNvCxnSpPr>
                <a:cxnSpLocks noChangeShapeType="1"/>
              </p:cNvCxnSpPr>
              <p:nvPr/>
            </p:nvCxnSpPr>
            <p:spPr bwMode="auto">
              <a:xfrm>
                <a:off x="4077774" y="4037953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53" name="Straight Connector 60"/>
              <p:cNvCxnSpPr>
                <a:cxnSpLocks noChangeShapeType="1"/>
              </p:cNvCxnSpPr>
              <p:nvPr/>
            </p:nvCxnSpPr>
            <p:spPr bwMode="auto">
              <a:xfrm>
                <a:off x="4077774" y="4495155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54" name="Straight Connector 61"/>
              <p:cNvCxnSpPr>
                <a:cxnSpLocks noChangeShapeType="1"/>
              </p:cNvCxnSpPr>
              <p:nvPr/>
            </p:nvCxnSpPr>
            <p:spPr bwMode="auto">
              <a:xfrm>
                <a:off x="4114350" y="4037953"/>
                <a:ext cx="0" cy="457202"/>
              </a:xfrm>
              <a:prstGeom prst="line">
                <a:avLst/>
              </a:prstGeom>
              <a:noFill/>
              <a:ln w="28575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8540" name="Group 62"/>
            <p:cNvGrpSpPr>
              <a:grpSpLocks/>
            </p:cNvGrpSpPr>
            <p:nvPr/>
          </p:nvGrpSpPr>
          <p:grpSpPr bwMode="auto">
            <a:xfrm>
              <a:off x="5817971" y="3361667"/>
              <a:ext cx="73152" cy="523884"/>
              <a:chOff x="4077774" y="3971271"/>
              <a:chExt cx="73152" cy="523884"/>
            </a:xfrm>
          </p:grpSpPr>
          <p:cxnSp>
            <p:nvCxnSpPr>
              <p:cNvPr id="18549" name="Straight Connector 63"/>
              <p:cNvCxnSpPr>
                <a:cxnSpLocks noChangeShapeType="1"/>
              </p:cNvCxnSpPr>
              <p:nvPr/>
            </p:nvCxnSpPr>
            <p:spPr bwMode="auto">
              <a:xfrm>
                <a:off x="4077774" y="3971271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50" name="Straight Connector 64"/>
              <p:cNvCxnSpPr>
                <a:cxnSpLocks noChangeShapeType="1"/>
              </p:cNvCxnSpPr>
              <p:nvPr/>
            </p:nvCxnSpPr>
            <p:spPr bwMode="auto">
              <a:xfrm>
                <a:off x="4077774" y="4495155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51" name="Straight Connector 65"/>
              <p:cNvCxnSpPr>
                <a:cxnSpLocks noChangeShapeType="1"/>
              </p:cNvCxnSpPr>
              <p:nvPr/>
            </p:nvCxnSpPr>
            <p:spPr bwMode="auto">
              <a:xfrm>
                <a:off x="4114350" y="3971271"/>
                <a:ext cx="0" cy="523884"/>
              </a:xfrm>
              <a:prstGeom prst="line">
                <a:avLst/>
              </a:prstGeom>
              <a:noFill/>
              <a:ln w="28575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8541" name="Group 67"/>
            <p:cNvGrpSpPr>
              <a:grpSpLocks/>
            </p:cNvGrpSpPr>
            <p:nvPr/>
          </p:nvGrpSpPr>
          <p:grpSpPr bwMode="auto">
            <a:xfrm>
              <a:off x="6677389" y="3197293"/>
              <a:ext cx="73152" cy="523884"/>
              <a:chOff x="4077774" y="3971271"/>
              <a:chExt cx="73152" cy="523884"/>
            </a:xfrm>
          </p:grpSpPr>
          <p:cxnSp>
            <p:nvCxnSpPr>
              <p:cNvPr id="18546" name="Straight Connector 68"/>
              <p:cNvCxnSpPr>
                <a:cxnSpLocks noChangeShapeType="1"/>
              </p:cNvCxnSpPr>
              <p:nvPr/>
            </p:nvCxnSpPr>
            <p:spPr bwMode="auto">
              <a:xfrm>
                <a:off x="4077774" y="3971271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47" name="Straight Connector 69"/>
              <p:cNvCxnSpPr>
                <a:cxnSpLocks noChangeShapeType="1"/>
              </p:cNvCxnSpPr>
              <p:nvPr/>
            </p:nvCxnSpPr>
            <p:spPr bwMode="auto">
              <a:xfrm>
                <a:off x="4077774" y="4495155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48" name="Straight Connector 70"/>
              <p:cNvCxnSpPr>
                <a:cxnSpLocks noChangeShapeType="1"/>
              </p:cNvCxnSpPr>
              <p:nvPr/>
            </p:nvCxnSpPr>
            <p:spPr bwMode="auto">
              <a:xfrm>
                <a:off x="4114350" y="3971271"/>
                <a:ext cx="0" cy="523884"/>
              </a:xfrm>
              <a:prstGeom prst="line">
                <a:avLst/>
              </a:prstGeom>
              <a:noFill/>
              <a:ln w="28575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8542" name="Group 71"/>
            <p:cNvGrpSpPr>
              <a:grpSpLocks/>
            </p:cNvGrpSpPr>
            <p:nvPr/>
          </p:nvGrpSpPr>
          <p:grpSpPr bwMode="auto">
            <a:xfrm>
              <a:off x="7545412" y="3038464"/>
              <a:ext cx="73152" cy="590566"/>
              <a:chOff x="4077774" y="3904589"/>
              <a:chExt cx="73152" cy="590566"/>
            </a:xfrm>
          </p:grpSpPr>
          <p:cxnSp>
            <p:nvCxnSpPr>
              <p:cNvPr id="18543" name="Straight Connector 72"/>
              <p:cNvCxnSpPr>
                <a:cxnSpLocks noChangeShapeType="1"/>
              </p:cNvCxnSpPr>
              <p:nvPr/>
            </p:nvCxnSpPr>
            <p:spPr bwMode="auto">
              <a:xfrm>
                <a:off x="4077774" y="3904589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44" name="Straight Connector 73"/>
              <p:cNvCxnSpPr>
                <a:cxnSpLocks noChangeShapeType="1"/>
              </p:cNvCxnSpPr>
              <p:nvPr/>
            </p:nvCxnSpPr>
            <p:spPr bwMode="auto">
              <a:xfrm>
                <a:off x="4077774" y="4495155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45" name="Straight Connector 74"/>
              <p:cNvCxnSpPr>
                <a:cxnSpLocks noChangeShapeType="1"/>
              </p:cNvCxnSpPr>
              <p:nvPr/>
            </p:nvCxnSpPr>
            <p:spPr bwMode="auto">
              <a:xfrm>
                <a:off x="4114350" y="3904589"/>
                <a:ext cx="0" cy="590566"/>
              </a:xfrm>
              <a:prstGeom prst="line">
                <a:avLst/>
              </a:prstGeom>
              <a:noFill/>
              <a:ln w="28575" algn="ctr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</p:grpSp>
      <p:grpSp>
        <p:nvGrpSpPr>
          <p:cNvPr id="18435" name="Group 101"/>
          <p:cNvGrpSpPr>
            <a:grpSpLocks/>
          </p:cNvGrpSpPr>
          <p:nvPr/>
        </p:nvGrpSpPr>
        <p:grpSpPr bwMode="auto">
          <a:xfrm>
            <a:off x="2668588" y="4060825"/>
            <a:ext cx="4246562" cy="1409700"/>
            <a:chOff x="3371850" y="3589630"/>
            <a:chExt cx="4246714" cy="1409710"/>
          </a:xfrm>
        </p:grpSpPr>
        <p:sp>
          <p:nvSpPr>
            <p:cNvPr id="18516" name="Freeform 75"/>
            <p:cNvSpPr>
              <a:spLocks/>
            </p:cNvSpPr>
            <p:nvPr/>
          </p:nvSpPr>
          <p:spPr bwMode="auto">
            <a:xfrm>
              <a:off x="3371850" y="3857624"/>
              <a:ext cx="4233863" cy="814388"/>
            </a:xfrm>
            <a:custGeom>
              <a:avLst/>
              <a:gdLst>
                <a:gd name="T0" fmla="*/ 4233863 w 4233863"/>
                <a:gd name="T1" fmla="*/ 0 h 814388"/>
                <a:gd name="T2" fmla="*/ 4143382 w 4233863"/>
                <a:gd name="T3" fmla="*/ 0 h 814388"/>
                <a:gd name="T4" fmla="*/ 4143382 w 4233863"/>
                <a:gd name="T5" fmla="*/ 52388 h 814388"/>
                <a:gd name="T6" fmla="*/ 4057658 w 4233863"/>
                <a:gd name="T7" fmla="*/ 52388 h 814388"/>
                <a:gd name="T8" fmla="*/ 4057658 w 4233863"/>
                <a:gd name="T9" fmla="*/ 76200 h 814388"/>
                <a:gd name="T10" fmla="*/ 3633796 w 4233863"/>
                <a:gd name="T11" fmla="*/ 76200 h 814388"/>
                <a:gd name="T12" fmla="*/ 3633796 w 4233863"/>
                <a:gd name="T13" fmla="*/ 104775 h 814388"/>
                <a:gd name="T14" fmla="*/ 3505208 w 4233863"/>
                <a:gd name="T15" fmla="*/ 104775 h 814388"/>
                <a:gd name="T16" fmla="*/ 3505208 w 4233863"/>
                <a:gd name="T17" fmla="*/ 123825 h 814388"/>
                <a:gd name="T18" fmla="*/ 3395670 w 4233863"/>
                <a:gd name="T19" fmla="*/ 123825 h 814388"/>
                <a:gd name="T20" fmla="*/ 3395670 w 4233863"/>
                <a:gd name="T21" fmla="*/ 142875 h 814388"/>
                <a:gd name="T22" fmla="*/ 3271846 w 4233863"/>
                <a:gd name="T23" fmla="*/ 142875 h 814388"/>
                <a:gd name="T24" fmla="*/ 3271846 w 4233863"/>
                <a:gd name="T25" fmla="*/ 185738 h 814388"/>
                <a:gd name="T26" fmla="*/ 3214696 w 4233863"/>
                <a:gd name="T27" fmla="*/ 185738 h 814388"/>
                <a:gd name="T28" fmla="*/ 3214696 w 4233863"/>
                <a:gd name="T29" fmla="*/ 219075 h 814388"/>
                <a:gd name="T30" fmla="*/ 3024196 w 4233863"/>
                <a:gd name="T31" fmla="*/ 219075 h 814388"/>
                <a:gd name="T32" fmla="*/ 3024196 w 4233863"/>
                <a:gd name="T33" fmla="*/ 252413 h 814388"/>
                <a:gd name="T34" fmla="*/ 2790832 w 4233863"/>
                <a:gd name="T35" fmla="*/ 252413 h 814388"/>
                <a:gd name="T36" fmla="*/ 2795596 w 4233863"/>
                <a:gd name="T37" fmla="*/ 257176 h 814388"/>
                <a:gd name="T38" fmla="*/ 2738446 w 4233863"/>
                <a:gd name="T39" fmla="*/ 257176 h 814388"/>
                <a:gd name="T40" fmla="*/ 2738446 w 4233863"/>
                <a:gd name="T41" fmla="*/ 280988 h 814388"/>
                <a:gd name="T42" fmla="*/ 2652720 w 4233863"/>
                <a:gd name="T43" fmla="*/ 280988 h 814388"/>
                <a:gd name="T44" fmla="*/ 2652720 w 4233863"/>
                <a:gd name="T45" fmla="*/ 342900 h 814388"/>
                <a:gd name="T46" fmla="*/ 2343158 w 4233863"/>
                <a:gd name="T47" fmla="*/ 342900 h 814388"/>
                <a:gd name="T48" fmla="*/ 2343158 w 4233863"/>
                <a:gd name="T49" fmla="*/ 361950 h 814388"/>
                <a:gd name="T50" fmla="*/ 2205046 w 4233863"/>
                <a:gd name="T51" fmla="*/ 361950 h 814388"/>
                <a:gd name="T52" fmla="*/ 2205046 w 4233863"/>
                <a:gd name="T53" fmla="*/ 381000 h 814388"/>
                <a:gd name="T54" fmla="*/ 1433517 w 4233863"/>
                <a:gd name="T55" fmla="*/ 381000 h 814388"/>
                <a:gd name="T56" fmla="*/ 1433517 w 4233863"/>
                <a:gd name="T57" fmla="*/ 404813 h 814388"/>
                <a:gd name="T58" fmla="*/ 1162054 w 4233863"/>
                <a:gd name="T59" fmla="*/ 404813 h 814388"/>
                <a:gd name="T60" fmla="*/ 1162054 w 4233863"/>
                <a:gd name="T61" fmla="*/ 423863 h 814388"/>
                <a:gd name="T62" fmla="*/ 1143004 w 4233863"/>
                <a:gd name="T63" fmla="*/ 423863 h 814388"/>
                <a:gd name="T64" fmla="*/ 1143004 w 4233863"/>
                <a:gd name="T65" fmla="*/ 466725 h 814388"/>
                <a:gd name="T66" fmla="*/ 1004888 w 4233863"/>
                <a:gd name="T67" fmla="*/ 466725 h 814388"/>
                <a:gd name="T68" fmla="*/ 1004888 w 4233863"/>
                <a:gd name="T69" fmla="*/ 514350 h 814388"/>
                <a:gd name="T70" fmla="*/ 938213 w 4233863"/>
                <a:gd name="T71" fmla="*/ 514350 h 814388"/>
                <a:gd name="T72" fmla="*/ 938213 w 4233863"/>
                <a:gd name="T73" fmla="*/ 523875 h 814388"/>
                <a:gd name="T74" fmla="*/ 890588 w 4233863"/>
                <a:gd name="T75" fmla="*/ 523875 h 814388"/>
                <a:gd name="T76" fmla="*/ 890588 w 4233863"/>
                <a:gd name="T77" fmla="*/ 561975 h 814388"/>
                <a:gd name="T78" fmla="*/ 671513 w 4233863"/>
                <a:gd name="T79" fmla="*/ 561975 h 814388"/>
                <a:gd name="T80" fmla="*/ 671513 w 4233863"/>
                <a:gd name="T81" fmla="*/ 585788 h 814388"/>
                <a:gd name="T82" fmla="*/ 466725 w 4233863"/>
                <a:gd name="T83" fmla="*/ 585788 h 814388"/>
                <a:gd name="T84" fmla="*/ 466725 w 4233863"/>
                <a:gd name="T85" fmla="*/ 614363 h 814388"/>
                <a:gd name="T86" fmla="*/ 433388 w 4233863"/>
                <a:gd name="T87" fmla="*/ 614363 h 814388"/>
                <a:gd name="T88" fmla="*/ 433388 w 4233863"/>
                <a:gd name="T89" fmla="*/ 642938 h 814388"/>
                <a:gd name="T90" fmla="*/ 242888 w 4233863"/>
                <a:gd name="T91" fmla="*/ 642938 h 814388"/>
                <a:gd name="T92" fmla="*/ 242888 w 4233863"/>
                <a:gd name="T93" fmla="*/ 676275 h 814388"/>
                <a:gd name="T94" fmla="*/ 161925 w 4233863"/>
                <a:gd name="T95" fmla="*/ 676275 h 814388"/>
                <a:gd name="T96" fmla="*/ 161925 w 4233863"/>
                <a:gd name="T97" fmla="*/ 709613 h 814388"/>
                <a:gd name="T98" fmla="*/ 66675 w 4233863"/>
                <a:gd name="T99" fmla="*/ 709613 h 814388"/>
                <a:gd name="T100" fmla="*/ 66675 w 4233863"/>
                <a:gd name="T101" fmla="*/ 747713 h 814388"/>
                <a:gd name="T102" fmla="*/ 0 w 4233863"/>
                <a:gd name="T103" fmla="*/ 747713 h 814388"/>
                <a:gd name="T104" fmla="*/ 0 w 4233863"/>
                <a:gd name="T105" fmla="*/ 814388 h 81438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233863"/>
                <a:gd name="T160" fmla="*/ 0 h 814388"/>
                <a:gd name="T161" fmla="*/ 4233863 w 4233863"/>
                <a:gd name="T162" fmla="*/ 814388 h 81438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233863" h="814388">
                  <a:moveTo>
                    <a:pt x="4233863" y="0"/>
                  </a:moveTo>
                  <a:lnTo>
                    <a:pt x="4143375" y="0"/>
                  </a:lnTo>
                  <a:lnTo>
                    <a:pt x="4143375" y="52388"/>
                  </a:lnTo>
                  <a:lnTo>
                    <a:pt x="4057650" y="52388"/>
                  </a:lnTo>
                  <a:lnTo>
                    <a:pt x="4057650" y="76200"/>
                  </a:lnTo>
                  <a:lnTo>
                    <a:pt x="3633788" y="76200"/>
                  </a:lnTo>
                  <a:lnTo>
                    <a:pt x="3633788" y="104775"/>
                  </a:lnTo>
                  <a:lnTo>
                    <a:pt x="3505200" y="104775"/>
                  </a:lnTo>
                  <a:lnTo>
                    <a:pt x="3505200" y="123825"/>
                  </a:lnTo>
                  <a:lnTo>
                    <a:pt x="3395663" y="123825"/>
                  </a:lnTo>
                  <a:lnTo>
                    <a:pt x="3395663" y="142875"/>
                  </a:lnTo>
                  <a:lnTo>
                    <a:pt x="3271838" y="142875"/>
                  </a:lnTo>
                  <a:lnTo>
                    <a:pt x="3271838" y="185738"/>
                  </a:lnTo>
                  <a:lnTo>
                    <a:pt x="3214688" y="185738"/>
                  </a:lnTo>
                  <a:lnTo>
                    <a:pt x="3214688" y="219075"/>
                  </a:lnTo>
                  <a:lnTo>
                    <a:pt x="3024188" y="219075"/>
                  </a:lnTo>
                  <a:lnTo>
                    <a:pt x="3024188" y="252413"/>
                  </a:lnTo>
                  <a:lnTo>
                    <a:pt x="2790825" y="252413"/>
                  </a:lnTo>
                  <a:lnTo>
                    <a:pt x="2795588" y="257176"/>
                  </a:lnTo>
                  <a:lnTo>
                    <a:pt x="2738438" y="257176"/>
                  </a:lnTo>
                  <a:lnTo>
                    <a:pt x="2738438" y="280988"/>
                  </a:lnTo>
                  <a:lnTo>
                    <a:pt x="2652713" y="280988"/>
                  </a:lnTo>
                  <a:lnTo>
                    <a:pt x="2652713" y="342900"/>
                  </a:lnTo>
                  <a:lnTo>
                    <a:pt x="2343150" y="342900"/>
                  </a:lnTo>
                  <a:lnTo>
                    <a:pt x="2343150" y="361950"/>
                  </a:lnTo>
                  <a:lnTo>
                    <a:pt x="2205038" y="361950"/>
                  </a:lnTo>
                  <a:lnTo>
                    <a:pt x="2205038" y="381000"/>
                  </a:lnTo>
                  <a:lnTo>
                    <a:pt x="1433513" y="381000"/>
                  </a:lnTo>
                  <a:lnTo>
                    <a:pt x="1433513" y="404813"/>
                  </a:lnTo>
                  <a:lnTo>
                    <a:pt x="1162050" y="404813"/>
                  </a:lnTo>
                  <a:lnTo>
                    <a:pt x="1162050" y="423863"/>
                  </a:lnTo>
                  <a:lnTo>
                    <a:pt x="1143000" y="423863"/>
                  </a:lnTo>
                  <a:lnTo>
                    <a:pt x="1143000" y="466725"/>
                  </a:lnTo>
                  <a:lnTo>
                    <a:pt x="1004888" y="466725"/>
                  </a:lnTo>
                  <a:lnTo>
                    <a:pt x="1004888" y="514350"/>
                  </a:lnTo>
                  <a:lnTo>
                    <a:pt x="938213" y="514350"/>
                  </a:lnTo>
                  <a:lnTo>
                    <a:pt x="938213" y="523875"/>
                  </a:lnTo>
                  <a:lnTo>
                    <a:pt x="890588" y="523875"/>
                  </a:lnTo>
                  <a:lnTo>
                    <a:pt x="890588" y="561975"/>
                  </a:lnTo>
                  <a:lnTo>
                    <a:pt x="671513" y="561975"/>
                  </a:lnTo>
                  <a:lnTo>
                    <a:pt x="671513" y="585788"/>
                  </a:lnTo>
                  <a:lnTo>
                    <a:pt x="466725" y="585788"/>
                  </a:lnTo>
                  <a:lnTo>
                    <a:pt x="466725" y="614363"/>
                  </a:lnTo>
                  <a:lnTo>
                    <a:pt x="433388" y="614363"/>
                  </a:lnTo>
                  <a:lnTo>
                    <a:pt x="433388" y="642938"/>
                  </a:lnTo>
                  <a:lnTo>
                    <a:pt x="242888" y="642938"/>
                  </a:lnTo>
                  <a:lnTo>
                    <a:pt x="242888" y="676275"/>
                  </a:lnTo>
                  <a:lnTo>
                    <a:pt x="161925" y="676275"/>
                  </a:lnTo>
                  <a:lnTo>
                    <a:pt x="161925" y="709613"/>
                  </a:lnTo>
                  <a:lnTo>
                    <a:pt x="66675" y="709613"/>
                  </a:lnTo>
                  <a:lnTo>
                    <a:pt x="66675" y="747713"/>
                  </a:lnTo>
                  <a:lnTo>
                    <a:pt x="0" y="747713"/>
                  </a:lnTo>
                  <a:lnTo>
                    <a:pt x="0" y="814388"/>
                  </a:lnTo>
                </a:path>
              </a:pathLst>
            </a:custGeom>
            <a:noFill/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b="1">
                <a:solidFill>
                  <a:srgbClr val="FFFFFF"/>
                </a:solidFill>
                <a:cs typeface="Arial" charset="0"/>
              </a:endParaRPr>
            </a:p>
          </p:txBody>
        </p:sp>
        <p:grpSp>
          <p:nvGrpSpPr>
            <p:cNvPr id="18517" name="Group 77"/>
            <p:cNvGrpSpPr>
              <a:grpSpLocks/>
            </p:cNvGrpSpPr>
            <p:nvPr/>
          </p:nvGrpSpPr>
          <p:grpSpPr bwMode="auto">
            <a:xfrm>
              <a:off x="3411207" y="4257051"/>
              <a:ext cx="739719" cy="742289"/>
              <a:chOff x="3411207" y="4223710"/>
              <a:chExt cx="739719" cy="742289"/>
            </a:xfrm>
          </p:grpSpPr>
          <p:cxnSp>
            <p:nvCxnSpPr>
              <p:cNvPr id="18534" name="Straight Connector 78"/>
              <p:cNvCxnSpPr>
                <a:cxnSpLocks noChangeShapeType="1"/>
              </p:cNvCxnSpPr>
              <p:nvPr/>
            </p:nvCxnSpPr>
            <p:spPr bwMode="auto">
              <a:xfrm>
                <a:off x="4077774" y="4223710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35" name="Straight Connector 79"/>
              <p:cNvCxnSpPr>
                <a:cxnSpLocks noChangeShapeType="1"/>
              </p:cNvCxnSpPr>
              <p:nvPr/>
            </p:nvCxnSpPr>
            <p:spPr bwMode="auto">
              <a:xfrm>
                <a:off x="4077774" y="4495155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36" name="Straight Connector 80"/>
              <p:cNvCxnSpPr>
                <a:cxnSpLocks noChangeShapeType="1"/>
                <a:stCxn id="18537" idx="60"/>
              </p:cNvCxnSpPr>
              <p:nvPr/>
            </p:nvCxnSpPr>
            <p:spPr bwMode="auto">
              <a:xfrm flipH="1">
                <a:off x="3411207" y="4704703"/>
                <a:ext cx="450" cy="261296"/>
              </a:xfrm>
              <a:prstGeom prst="line">
                <a:avLst/>
              </a:prstGeom>
              <a:noFill/>
              <a:ln w="28575" algn="ctr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8518" name="Group 82"/>
            <p:cNvGrpSpPr>
              <a:grpSpLocks/>
            </p:cNvGrpSpPr>
            <p:nvPr/>
          </p:nvGrpSpPr>
          <p:grpSpPr bwMode="auto">
            <a:xfrm>
              <a:off x="4943863" y="4021931"/>
              <a:ext cx="73152" cy="370842"/>
              <a:chOff x="4077774" y="4124313"/>
              <a:chExt cx="73152" cy="370842"/>
            </a:xfrm>
          </p:grpSpPr>
          <p:cxnSp>
            <p:nvCxnSpPr>
              <p:cNvPr id="18531" name="Straight Connector 83"/>
              <p:cNvCxnSpPr>
                <a:cxnSpLocks noChangeShapeType="1"/>
              </p:cNvCxnSpPr>
              <p:nvPr/>
            </p:nvCxnSpPr>
            <p:spPr bwMode="auto">
              <a:xfrm>
                <a:off x="4077774" y="4128450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32" name="Straight Connector 84"/>
              <p:cNvCxnSpPr>
                <a:cxnSpLocks noChangeShapeType="1"/>
              </p:cNvCxnSpPr>
              <p:nvPr/>
            </p:nvCxnSpPr>
            <p:spPr bwMode="auto">
              <a:xfrm>
                <a:off x="4077774" y="4495155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33" name="Straight Connector 85"/>
              <p:cNvCxnSpPr>
                <a:cxnSpLocks noChangeShapeType="1"/>
              </p:cNvCxnSpPr>
              <p:nvPr/>
            </p:nvCxnSpPr>
            <p:spPr bwMode="auto">
              <a:xfrm>
                <a:off x="4114350" y="4124313"/>
                <a:ext cx="0" cy="370842"/>
              </a:xfrm>
              <a:prstGeom prst="line">
                <a:avLst/>
              </a:prstGeom>
              <a:noFill/>
              <a:ln w="28575" algn="ctr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8519" name="Group 87"/>
            <p:cNvGrpSpPr>
              <a:grpSpLocks/>
            </p:cNvGrpSpPr>
            <p:nvPr/>
          </p:nvGrpSpPr>
          <p:grpSpPr bwMode="auto">
            <a:xfrm>
              <a:off x="5815614" y="3988910"/>
              <a:ext cx="73152" cy="370842"/>
              <a:chOff x="4077774" y="4124313"/>
              <a:chExt cx="73152" cy="370842"/>
            </a:xfrm>
          </p:grpSpPr>
          <p:cxnSp>
            <p:nvCxnSpPr>
              <p:cNvPr id="18528" name="Straight Connector 88"/>
              <p:cNvCxnSpPr>
                <a:cxnSpLocks noChangeShapeType="1"/>
              </p:cNvCxnSpPr>
              <p:nvPr/>
            </p:nvCxnSpPr>
            <p:spPr bwMode="auto">
              <a:xfrm>
                <a:off x="4077774" y="4128450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29" name="Straight Connector 89"/>
              <p:cNvCxnSpPr>
                <a:cxnSpLocks noChangeShapeType="1"/>
              </p:cNvCxnSpPr>
              <p:nvPr/>
            </p:nvCxnSpPr>
            <p:spPr bwMode="auto">
              <a:xfrm>
                <a:off x="4077774" y="4495155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30" name="Straight Connector 90"/>
              <p:cNvCxnSpPr>
                <a:cxnSpLocks noChangeShapeType="1"/>
              </p:cNvCxnSpPr>
              <p:nvPr/>
            </p:nvCxnSpPr>
            <p:spPr bwMode="auto">
              <a:xfrm>
                <a:off x="4114350" y="4124313"/>
                <a:ext cx="0" cy="370842"/>
              </a:xfrm>
              <a:prstGeom prst="line">
                <a:avLst/>
              </a:prstGeom>
              <a:noFill/>
              <a:ln w="28575" algn="ctr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8520" name="Group 91"/>
            <p:cNvGrpSpPr>
              <a:grpSpLocks/>
            </p:cNvGrpSpPr>
            <p:nvPr/>
          </p:nvGrpSpPr>
          <p:grpSpPr bwMode="auto">
            <a:xfrm>
              <a:off x="6683234" y="3750150"/>
              <a:ext cx="73152" cy="457202"/>
              <a:chOff x="4077774" y="4037953"/>
              <a:chExt cx="73152" cy="457202"/>
            </a:xfrm>
          </p:grpSpPr>
          <p:cxnSp>
            <p:nvCxnSpPr>
              <p:cNvPr id="18525" name="Straight Connector 92"/>
              <p:cNvCxnSpPr>
                <a:cxnSpLocks noChangeShapeType="1"/>
              </p:cNvCxnSpPr>
              <p:nvPr/>
            </p:nvCxnSpPr>
            <p:spPr bwMode="auto">
              <a:xfrm>
                <a:off x="4077774" y="4037953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26" name="Straight Connector 93"/>
              <p:cNvCxnSpPr>
                <a:cxnSpLocks noChangeShapeType="1"/>
              </p:cNvCxnSpPr>
              <p:nvPr/>
            </p:nvCxnSpPr>
            <p:spPr bwMode="auto">
              <a:xfrm>
                <a:off x="4077774" y="4495155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27" name="Straight Connector 94"/>
              <p:cNvCxnSpPr>
                <a:cxnSpLocks noChangeShapeType="1"/>
              </p:cNvCxnSpPr>
              <p:nvPr/>
            </p:nvCxnSpPr>
            <p:spPr bwMode="auto">
              <a:xfrm>
                <a:off x="4114350" y="4038209"/>
                <a:ext cx="0" cy="456946"/>
              </a:xfrm>
              <a:prstGeom prst="line">
                <a:avLst/>
              </a:prstGeom>
              <a:noFill/>
              <a:ln w="28575" algn="ctr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8521" name="Group 96"/>
            <p:cNvGrpSpPr>
              <a:grpSpLocks/>
            </p:cNvGrpSpPr>
            <p:nvPr/>
          </p:nvGrpSpPr>
          <p:grpSpPr bwMode="auto">
            <a:xfrm>
              <a:off x="7545412" y="3589630"/>
              <a:ext cx="73152" cy="476254"/>
              <a:chOff x="4077774" y="4018901"/>
              <a:chExt cx="73152" cy="476254"/>
            </a:xfrm>
          </p:grpSpPr>
          <p:cxnSp>
            <p:nvCxnSpPr>
              <p:cNvPr id="18522" name="Straight Connector 97"/>
              <p:cNvCxnSpPr>
                <a:cxnSpLocks noChangeShapeType="1"/>
              </p:cNvCxnSpPr>
              <p:nvPr/>
            </p:nvCxnSpPr>
            <p:spPr bwMode="auto">
              <a:xfrm>
                <a:off x="4077774" y="4018901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23" name="Straight Connector 98"/>
              <p:cNvCxnSpPr>
                <a:cxnSpLocks noChangeShapeType="1"/>
              </p:cNvCxnSpPr>
              <p:nvPr/>
            </p:nvCxnSpPr>
            <p:spPr bwMode="auto">
              <a:xfrm>
                <a:off x="4077774" y="4495155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24" name="Straight Connector 99"/>
              <p:cNvCxnSpPr>
                <a:cxnSpLocks noChangeShapeType="1"/>
              </p:cNvCxnSpPr>
              <p:nvPr/>
            </p:nvCxnSpPr>
            <p:spPr bwMode="auto">
              <a:xfrm>
                <a:off x="4114350" y="4018901"/>
                <a:ext cx="0" cy="476254"/>
              </a:xfrm>
              <a:prstGeom prst="line">
                <a:avLst/>
              </a:prstGeom>
              <a:noFill/>
              <a:ln w="28575" algn="ctr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</p:grp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TEMPRANO: Immediate vs Deferred ART Initiation and IPT Delivery for African Pts</a:t>
            </a:r>
          </a:p>
        </p:txBody>
      </p:sp>
      <p:sp>
        <p:nvSpPr>
          <p:cNvPr id="18437" name="Text Box 11"/>
          <p:cNvSpPr txBox="1">
            <a:spLocks noChangeArrowheads="1"/>
          </p:cNvSpPr>
          <p:nvPr/>
        </p:nvSpPr>
        <p:spPr bwMode="auto">
          <a:xfrm>
            <a:off x="285750" y="6353175"/>
            <a:ext cx="85613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altLang="en-US" sz="1400" b="0">
                <a:solidFill>
                  <a:srgbClr val="CDCDCF"/>
                </a:solidFill>
              </a:rPr>
              <a:t>TEMPRANO ANRS 12136 Study Group. N Engl J Med. 2015;[Epub ahead of print].</a:t>
            </a:r>
          </a:p>
        </p:txBody>
      </p:sp>
      <p:cxnSp>
        <p:nvCxnSpPr>
          <p:cNvPr id="18438" name="Straight Connector 3"/>
          <p:cNvCxnSpPr>
            <a:cxnSpLocks noChangeShapeType="1"/>
          </p:cNvCxnSpPr>
          <p:nvPr/>
        </p:nvCxnSpPr>
        <p:spPr bwMode="auto">
          <a:xfrm>
            <a:off x="2509838" y="5165725"/>
            <a:ext cx="43402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39" name="Straight Connector 5"/>
          <p:cNvCxnSpPr>
            <a:cxnSpLocks noChangeShapeType="1"/>
          </p:cNvCxnSpPr>
          <p:nvPr/>
        </p:nvCxnSpPr>
        <p:spPr bwMode="auto">
          <a:xfrm flipV="1">
            <a:off x="2517775" y="2789238"/>
            <a:ext cx="0" cy="2360612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0" name="Straight Connector 7"/>
          <p:cNvCxnSpPr>
            <a:cxnSpLocks noChangeShapeType="1"/>
          </p:cNvCxnSpPr>
          <p:nvPr/>
        </p:nvCxnSpPr>
        <p:spPr bwMode="auto">
          <a:xfrm flipH="1">
            <a:off x="2447925" y="2805113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1" name="Straight Connector 10"/>
          <p:cNvCxnSpPr>
            <a:cxnSpLocks noChangeShapeType="1"/>
          </p:cNvCxnSpPr>
          <p:nvPr/>
        </p:nvCxnSpPr>
        <p:spPr bwMode="auto">
          <a:xfrm flipH="1">
            <a:off x="2447925" y="3278188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2" name="Straight Connector 11"/>
          <p:cNvCxnSpPr>
            <a:cxnSpLocks noChangeShapeType="1"/>
          </p:cNvCxnSpPr>
          <p:nvPr/>
        </p:nvCxnSpPr>
        <p:spPr bwMode="auto">
          <a:xfrm flipH="1">
            <a:off x="2447925" y="374967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3" name="Straight Connector 12"/>
          <p:cNvCxnSpPr>
            <a:cxnSpLocks noChangeShapeType="1"/>
          </p:cNvCxnSpPr>
          <p:nvPr/>
        </p:nvCxnSpPr>
        <p:spPr bwMode="auto">
          <a:xfrm flipH="1">
            <a:off x="2447925" y="4221163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4" name="Straight Connector 13"/>
          <p:cNvCxnSpPr>
            <a:cxnSpLocks noChangeShapeType="1"/>
          </p:cNvCxnSpPr>
          <p:nvPr/>
        </p:nvCxnSpPr>
        <p:spPr bwMode="auto">
          <a:xfrm flipH="1">
            <a:off x="2447925" y="4694238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5" name="Straight Connector 14"/>
          <p:cNvCxnSpPr>
            <a:cxnSpLocks noChangeShapeType="1"/>
          </p:cNvCxnSpPr>
          <p:nvPr/>
        </p:nvCxnSpPr>
        <p:spPr bwMode="auto">
          <a:xfrm flipH="1">
            <a:off x="2447925" y="516572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6" name="Straight Connector 9"/>
          <p:cNvCxnSpPr>
            <a:cxnSpLocks noChangeShapeType="1"/>
          </p:cNvCxnSpPr>
          <p:nvPr/>
        </p:nvCxnSpPr>
        <p:spPr bwMode="auto">
          <a:xfrm>
            <a:off x="2527300" y="5165725"/>
            <a:ext cx="0" cy="65088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7" name="Straight Connector 17"/>
          <p:cNvCxnSpPr>
            <a:cxnSpLocks noChangeShapeType="1"/>
          </p:cNvCxnSpPr>
          <p:nvPr/>
        </p:nvCxnSpPr>
        <p:spPr bwMode="auto">
          <a:xfrm>
            <a:off x="3392488" y="5165725"/>
            <a:ext cx="0" cy="65088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8" name="Straight Connector 18"/>
          <p:cNvCxnSpPr>
            <a:cxnSpLocks noChangeShapeType="1"/>
          </p:cNvCxnSpPr>
          <p:nvPr/>
        </p:nvCxnSpPr>
        <p:spPr bwMode="auto">
          <a:xfrm>
            <a:off x="4259263" y="5165725"/>
            <a:ext cx="0" cy="65088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9" name="Straight Connector 19"/>
          <p:cNvCxnSpPr>
            <a:cxnSpLocks noChangeShapeType="1"/>
          </p:cNvCxnSpPr>
          <p:nvPr/>
        </p:nvCxnSpPr>
        <p:spPr bwMode="auto">
          <a:xfrm>
            <a:off x="5126038" y="5165725"/>
            <a:ext cx="0" cy="65088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50" name="Straight Connector 20"/>
          <p:cNvCxnSpPr>
            <a:cxnSpLocks noChangeShapeType="1"/>
          </p:cNvCxnSpPr>
          <p:nvPr/>
        </p:nvCxnSpPr>
        <p:spPr bwMode="auto">
          <a:xfrm>
            <a:off x="5991225" y="5165725"/>
            <a:ext cx="0" cy="65088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51" name="Straight Connector 22"/>
          <p:cNvCxnSpPr>
            <a:cxnSpLocks noChangeShapeType="1"/>
          </p:cNvCxnSpPr>
          <p:nvPr/>
        </p:nvCxnSpPr>
        <p:spPr bwMode="auto">
          <a:xfrm>
            <a:off x="6834188" y="5165725"/>
            <a:ext cx="0" cy="65088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8452" name="TextBox 15"/>
          <p:cNvSpPr txBox="1">
            <a:spLocks noChangeArrowheads="1"/>
          </p:cNvSpPr>
          <p:nvPr/>
        </p:nvSpPr>
        <p:spPr bwMode="auto">
          <a:xfrm>
            <a:off x="2527300" y="5503863"/>
            <a:ext cx="43307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</a:rPr>
              <a:t>Mos From Randomization</a:t>
            </a:r>
          </a:p>
        </p:txBody>
      </p:sp>
      <p:sp>
        <p:nvSpPr>
          <p:cNvPr id="18453" name="TextBox 23"/>
          <p:cNvSpPr txBox="1">
            <a:spLocks noChangeArrowheads="1"/>
          </p:cNvSpPr>
          <p:nvPr/>
        </p:nvSpPr>
        <p:spPr bwMode="auto">
          <a:xfrm rot="-5400000">
            <a:off x="196850" y="3495675"/>
            <a:ext cx="27971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</a:rPr>
              <a:t>Cumulative Probability of Death or Severe </a:t>
            </a:r>
            <a:br>
              <a:rPr lang="en-US" altLang="en-US">
                <a:solidFill>
                  <a:srgbClr val="FFFFFF"/>
                </a:solidFill>
              </a:rPr>
            </a:br>
            <a:r>
              <a:rPr lang="en-US" altLang="en-US">
                <a:solidFill>
                  <a:srgbClr val="FFFFFF"/>
                </a:solidFill>
              </a:rPr>
              <a:t>HIV-Related Illness (%)</a:t>
            </a:r>
          </a:p>
        </p:txBody>
      </p:sp>
      <p:sp>
        <p:nvSpPr>
          <p:cNvPr id="18454" name="TextBox 16"/>
          <p:cNvSpPr txBox="1">
            <a:spLocks noChangeArrowheads="1"/>
          </p:cNvSpPr>
          <p:nvPr/>
        </p:nvSpPr>
        <p:spPr bwMode="auto">
          <a:xfrm>
            <a:off x="1939925" y="2620963"/>
            <a:ext cx="523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</a:rPr>
              <a:t>25</a:t>
            </a:r>
          </a:p>
        </p:txBody>
      </p:sp>
      <p:sp>
        <p:nvSpPr>
          <p:cNvPr id="18455" name="TextBox 25"/>
          <p:cNvSpPr txBox="1">
            <a:spLocks noChangeArrowheads="1"/>
          </p:cNvSpPr>
          <p:nvPr/>
        </p:nvSpPr>
        <p:spPr bwMode="auto">
          <a:xfrm>
            <a:off x="1939925" y="3092450"/>
            <a:ext cx="523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18456" name="TextBox 26"/>
          <p:cNvSpPr txBox="1">
            <a:spLocks noChangeArrowheads="1"/>
          </p:cNvSpPr>
          <p:nvPr/>
        </p:nvSpPr>
        <p:spPr bwMode="auto">
          <a:xfrm>
            <a:off x="1939925" y="3565525"/>
            <a:ext cx="523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</a:rPr>
              <a:t>15</a:t>
            </a:r>
          </a:p>
        </p:txBody>
      </p:sp>
      <p:sp>
        <p:nvSpPr>
          <p:cNvPr id="18457" name="TextBox 27"/>
          <p:cNvSpPr txBox="1">
            <a:spLocks noChangeArrowheads="1"/>
          </p:cNvSpPr>
          <p:nvPr/>
        </p:nvSpPr>
        <p:spPr bwMode="auto">
          <a:xfrm>
            <a:off x="1939925" y="4037013"/>
            <a:ext cx="523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8458" name="TextBox 28"/>
          <p:cNvSpPr txBox="1">
            <a:spLocks noChangeArrowheads="1"/>
          </p:cNvSpPr>
          <p:nvPr/>
        </p:nvSpPr>
        <p:spPr bwMode="auto">
          <a:xfrm>
            <a:off x="1939925" y="4510088"/>
            <a:ext cx="523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8459" name="TextBox 29"/>
          <p:cNvSpPr txBox="1">
            <a:spLocks noChangeArrowheads="1"/>
          </p:cNvSpPr>
          <p:nvPr/>
        </p:nvSpPr>
        <p:spPr bwMode="auto">
          <a:xfrm>
            <a:off x="1939925" y="4981575"/>
            <a:ext cx="523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8460" name="TextBox 30"/>
          <p:cNvSpPr txBox="1">
            <a:spLocks noChangeArrowheads="1"/>
          </p:cNvSpPr>
          <p:nvPr/>
        </p:nvSpPr>
        <p:spPr bwMode="auto">
          <a:xfrm>
            <a:off x="2265363" y="5165725"/>
            <a:ext cx="523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8461" name="TextBox 31"/>
          <p:cNvSpPr txBox="1">
            <a:spLocks noChangeArrowheads="1"/>
          </p:cNvSpPr>
          <p:nvPr/>
        </p:nvSpPr>
        <p:spPr bwMode="auto">
          <a:xfrm>
            <a:off x="3127375" y="5165725"/>
            <a:ext cx="523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8462" name="TextBox 32"/>
          <p:cNvSpPr txBox="1">
            <a:spLocks noChangeArrowheads="1"/>
          </p:cNvSpPr>
          <p:nvPr/>
        </p:nvSpPr>
        <p:spPr bwMode="auto">
          <a:xfrm>
            <a:off x="3989388" y="5165725"/>
            <a:ext cx="523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8463" name="TextBox 33"/>
          <p:cNvSpPr txBox="1">
            <a:spLocks noChangeArrowheads="1"/>
          </p:cNvSpPr>
          <p:nvPr/>
        </p:nvSpPr>
        <p:spPr bwMode="auto">
          <a:xfrm>
            <a:off x="4849813" y="5165725"/>
            <a:ext cx="523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</a:rPr>
              <a:t>18</a:t>
            </a:r>
          </a:p>
        </p:txBody>
      </p:sp>
      <p:sp>
        <p:nvSpPr>
          <p:cNvPr id="18464" name="TextBox 34"/>
          <p:cNvSpPr txBox="1">
            <a:spLocks noChangeArrowheads="1"/>
          </p:cNvSpPr>
          <p:nvPr/>
        </p:nvSpPr>
        <p:spPr bwMode="auto">
          <a:xfrm>
            <a:off x="5711825" y="5165725"/>
            <a:ext cx="523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</a:rPr>
              <a:t>24</a:t>
            </a:r>
          </a:p>
        </p:txBody>
      </p:sp>
      <p:sp>
        <p:nvSpPr>
          <p:cNvPr id="18465" name="TextBox 35"/>
          <p:cNvSpPr txBox="1">
            <a:spLocks noChangeArrowheads="1"/>
          </p:cNvSpPr>
          <p:nvPr/>
        </p:nvSpPr>
        <p:spPr bwMode="auto">
          <a:xfrm>
            <a:off x="6573838" y="5165725"/>
            <a:ext cx="523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</a:rPr>
              <a:t>30</a:t>
            </a:r>
          </a:p>
        </p:txBody>
      </p:sp>
      <p:sp>
        <p:nvSpPr>
          <p:cNvPr id="18466" name="TextBox 36"/>
          <p:cNvSpPr txBox="1">
            <a:spLocks noChangeArrowheads="1"/>
          </p:cNvSpPr>
          <p:nvPr/>
        </p:nvSpPr>
        <p:spPr bwMode="auto">
          <a:xfrm>
            <a:off x="2990850" y="2424113"/>
            <a:ext cx="244792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</a:rPr>
              <a:t>Deferred ART</a:t>
            </a:r>
            <a:br>
              <a:rPr lang="en-US" altLang="en-US" b="0">
                <a:solidFill>
                  <a:srgbClr val="FFFFFF"/>
                </a:solidFill>
              </a:rPr>
            </a:br>
            <a:r>
              <a:rPr lang="en-US" altLang="en-US" b="0">
                <a:solidFill>
                  <a:srgbClr val="FFFFFF"/>
                </a:solidFill>
              </a:rPr>
              <a:t>Deferred ART + IPT</a:t>
            </a:r>
            <a:br>
              <a:rPr lang="en-US" altLang="en-US" b="0">
                <a:solidFill>
                  <a:srgbClr val="FFFFFF"/>
                </a:solidFill>
              </a:rPr>
            </a:br>
            <a:r>
              <a:rPr lang="en-US" altLang="en-US" b="0">
                <a:solidFill>
                  <a:srgbClr val="FFFFFF"/>
                </a:solidFill>
              </a:rPr>
              <a:t>Immediate ART</a:t>
            </a:r>
            <a:br>
              <a:rPr lang="en-US" altLang="en-US" b="0">
                <a:solidFill>
                  <a:srgbClr val="FFFFFF"/>
                </a:solidFill>
              </a:rPr>
            </a:br>
            <a:r>
              <a:rPr lang="en-US" altLang="en-US" b="0">
                <a:solidFill>
                  <a:srgbClr val="FFFFFF"/>
                </a:solidFill>
              </a:rPr>
              <a:t>Immediate ART + IPT</a:t>
            </a:r>
          </a:p>
        </p:txBody>
      </p:sp>
      <p:sp>
        <p:nvSpPr>
          <p:cNvPr id="18467" name="TextBox 37"/>
          <p:cNvSpPr txBox="1">
            <a:spLocks noChangeArrowheads="1"/>
          </p:cNvSpPr>
          <p:nvPr/>
        </p:nvSpPr>
        <p:spPr bwMode="auto">
          <a:xfrm>
            <a:off x="4810125" y="2147888"/>
            <a:ext cx="2624138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</a:rPr>
              <a:t>30-Mo Probability, %</a:t>
            </a:r>
            <a:r>
              <a:rPr lang="en-US" altLang="en-US" b="0">
                <a:solidFill>
                  <a:srgbClr val="FFFFFF"/>
                </a:solidFill>
              </a:rPr>
              <a:t/>
            </a:r>
            <a:br>
              <a:rPr lang="en-US" altLang="en-US" b="0">
                <a:solidFill>
                  <a:srgbClr val="FFFFFF"/>
                </a:solidFill>
              </a:rPr>
            </a:br>
            <a:r>
              <a:rPr lang="en-US" altLang="en-US" b="0">
                <a:solidFill>
                  <a:srgbClr val="FFFFFF"/>
                </a:solidFill>
              </a:rPr>
              <a:t>14.1</a:t>
            </a:r>
            <a:br>
              <a:rPr lang="en-US" altLang="en-US" b="0">
                <a:solidFill>
                  <a:srgbClr val="FFFFFF"/>
                </a:solidFill>
              </a:rPr>
            </a:br>
            <a:r>
              <a:rPr lang="en-US" altLang="en-US" b="0">
                <a:solidFill>
                  <a:srgbClr val="FFFFFF"/>
                </a:solidFill>
              </a:rPr>
              <a:t>8.8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</a:rPr>
              <a:t>7.4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FFFF"/>
                </a:solidFill>
              </a:rPr>
              <a:t>5.7</a:t>
            </a:r>
          </a:p>
        </p:txBody>
      </p:sp>
      <p:cxnSp>
        <p:nvCxnSpPr>
          <p:cNvPr id="18468" name="Straight Connector 38"/>
          <p:cNvCxnSpPr>
            <a:cxnSpLocks noChangeShapeType="1"/>
          </p:cNvCxnSpPr>
          <p:nvPr/>
        </p:nvCxnSpPr>
        <p:spPr bwMode="auto">
          <a:xfrm flipH="1">
            <a:off x="2678113" y="2609850"/>
            <a:ext cx="32226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69" name="Straight Connector 40"/>
          <p:cNvCxnSpPr>
            <a:cxnSpLocks noChangeShapeType="1"/>
          </p:cNvCxnSpPr>
          <p:nvPr/>
        </p:nvCxnSpPr>
        <p:spPr bwMode="auto">
          <a:xfrm flipH="1">
            <a:off x="2678113" y="2882900"/>
            <a:ext cx="322262" cy="0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70" name="Straight Connector 41"/>
          <p:cNvCxnSpPr>
            <a:cxnSpLocks noChangeShapeType="1"/>
          </p:cNvCxnSpPr>
          <p:nvPr/>
        </p:nvCxnSpPr>
        <p:spPr bwMode="auto">
          <a:xfrm flipH="1">
            <a:off x="2678113" y="3157538"/>
            <a:ext cx="322262" cy="0"/>
          </a:xfrm>
          <a:prstGeom prst="line">
            <a:avLst/>
          </a:prstGeom>
          <a:noFill/>
          <a:ln w="28575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2678113" y="3430588"/>
            <a:ext cx="322262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8472" name="Group 126"/>
          <p:cNvGrpSpPr>
            <a:grpSpLocks/>
          </p:cNvGrpSpPr>
          <p:nvPr/>
        </p:nvGrpSpPr>
        <p:grpSpPr bwMode="auto">
          <a:xfrm>
            <a:off x="2611438" y="4202113"/>
            <a:ext cx="4308475" cy="941387"/>
            <a:chOff x="3314700" y="3730274"/>
            <a:chExt cx="4308634" cy="941739"/>
          </a:xfrm>
        </p:grpSpPr>
        <p:sp>
          <p:nvSpPr>
            <p:cNvPr id="18495" name="Freeform 103"/>
            <p:cNvSpPr>
              <a:spLocks/>
            </p:cNvSpPr>
            <p:nvPr/>
          </p:nvSpPr>
          <p:spPr bwMode="auto">
            <a:xfrm>
              <a:off x="3314700" y="4000500"/>
              <a:ext cx="4286250" cy="671513"/>
            </a:xfrm>
            <a:custGeom>
              <a:avLst/>
              <a:gdLst>
                <a:gd name="T0" fmla="*/ 4286250 w 4286250"/>
                <a:gd name="T1" fmla="*/ 0 h 671513"/>
                <a:gd name="T2" fmla="*/ 4157663 w 4286250"/>
                <a:gd name="T3" fmla="*/ 0 h 671513"/>
                <a:gd name="T4" fmla="*/ 4157663 w 4286250"/>
                <a:gd name="T5" fmla="*/ 23813 h 671513"/>
                <a:gd name="T6" fmla="*/ 3976689 w 4286250"/>
                <a:gd name="T7" fmla="*/ 23813 h 671513"/>
                <a:gd name="T8" fmla="*/ 3986213 w 4286250"/>
                <a:gd name="T9" fmla="*/ 33338 h 671513"/>
                <a:gd name="T10" fmla="*/ 3748089 w 4286250"/>
                <a:gd name="T11" fmla="*/ 33338 h 671513"/>
                <a:gd name="T12" fmla="*/ 3748089 w 4286250"/>
                <a:gd name="T13" fmla="*/ 80963 h 671513"/>
                <a:gd name="T14" fmla="*/ 3557589 w 4286250"/>
                <a:gd name="T15" fmla="*/ 80963 h 671513"/>
                <a:gd name="T16" fmla="*/ 3557589 w 4286250"/>
                <a:gd name="T17" fmla="*/ 119063 h 671513"/>
                <a:gd name="T18" fmla="*/ 3119439 w 4286250"/>
                <a:gd name="T19" fmla="*/ 119063 h 671513"/>
                <a:gd name="T20" fmla="*/ 3119439 w 4286250"/>
                <a:gd name="T21" fmla="*/ 147638 h 671513"/>
                <a:gd name="T22" fmla="*/ 3067051 w 4286250"/>
                <a:gd name="T23" fmla="*/ 147638 h 671513"/>
                <a:gd name="T24" fmla="*/ 3067051 w 4286250"/>
                <a:gd name="T25" fmla="*/ 180975 h 671513"/>
                <a:gd name="T26" fmla="*/ 2409825 w 4286250"/>
                <a:gd name="T27" fmla="*/ 180975 h 671513"/>
                <a:gd name="T28" fmla="*/ 2409825 w 4286250"/>
                <a:gd name="T29" fmla="*/ 195263 h 671513"/>
                <a:gd name="T30" fmla="*/ 2300289 w 4286250"/>
                <a:gd name="T31" fmla="*/ 195263 h 671513"/>
                <a:gd name="T32" fmla="*/ 2300289 w 4286250"/>
                <a:gd name="T33" fmla="*/ 233363 h 671513"/>
                <a:gd name="T34" fmla="*/ 2190751 w 4286250"/>
                <a:gd name="T35" fmla="*/ 233363 h 671513"/>
                <a:gd name="T36" fmla="*/ 2190751 w 4286250"/>
                <a:gd name="T37" fmla="*/ 252413 h 671513"/>
                <a:gd name="T38" fmla="*/ 1919292 w 4286250"/>
                <a:gd name="T39" fmla="*/ 252413 h 671513"/>
                <a:gd name="T40" fmla="*/ 1919292 w 4286250"/>
                <a:gd name="T41" fmla="*/ 266700 h 671513"/>
                <a:gd name="T42" fmla="*/ 1614492 w 4286250"/>
                <a:gd name="T43" fmla="*/ 266700 h 671513"/>
                <a:gd name="T44" fmla="*/ 1595442 w 4286250"/>
                <a:gd name="T45" fmla="*/ 285750 h 671513"/>
                <a:gd name="T46" fmla="*/ 1271592 w 4286250"/>
                <a:gd name="T47" fmla="*/ 285750 h 671513"/>
                <a:gd name="T48" fmla="*/ 1271592 w 4286250"/>
                <a:gd name="T49" fmla="*/ 328613 h 671513"/>
                <a:gd name="T50" fmla="*/ 1223967 w 4286250"/>
                <a:gd name="T51" fmla="*/ 328613 h 671513"/>
                <a:gd name="T52" fmla="*/ 1223967 w 4286250"/>
                <a:gd name="T53" fmla="*/ 361950 h 671513"/>
                <a:gd name="T54" fmla="*/ 1085854 w 4286250"/>
                <a:gd name="T55" fmla="*/ 361950 h 671513"/>
                <a:gd name="T56" fmla="*/ 1085854 w 4286250"/>
                <a:gd name="T57" fmla="*/ 376238 h 671513"/>
                <a:gd name="T58" fmla="*/ 923925 w 4286250"/>
                <a:gd name="T59" fmla="*/ 376238 h 671513"/>
                <a:gd name="T60" fmla="*/ 914400 w 4286250"/>
                <a:gd name="T61" fmla="*/ 385763 h 671513"/>
                <a:gd name="T62" fmla="*/ 771525 w 4286250"/>
                <a:gd name="T63" fmla="*/ 385763 h 671513"/>
                <a:gd name="T64" fmla="*/ 771525 w 4286250"/>
                <a:gd name="T65" fmla="*/ 419100 h 671513"/>
                <a:gd name="T66" fmla="*/ 709613 w 4286250"/>
                <a:gd name="T67" fmla="*/ 419100 h 671513"/>
                <a:gd name="T68" fmla="*/ 709613 w 4286250"/>
                <a:gd name="T69" fmla="*/ 438150 h 671513"/>
                <a:gd name="T70" fmla="*/ 609600 w 4286250"/>
                <a:gd name="T71" fmla="*/ 438150 h 671513"/>
                <a:gd name="T72" fmla="*/ 609600 w 4286250"/>
                <a:gd name="T73" fmla="*/ 447675 h 671513"/>
                <a:gd name="T74" fmla="*/ 466725 w 4286250"/>
                <a:gd name="T75" fmla="*/ 447675 h 671513"/>
                <a:gd name="T76" fmla="*/ 466725 w 4286250"/>
                <a:gd name="T77" fmla="*/ 500063 h 671513"/>
                <a:gd name="T78" fmla="*/ 400050 w 4286250"/>
                <a:gd name="T79" fmla="*/ 500063 h 671513"/>
                <a:gd name="T80" fmla="*/ 400050 w 4286250"/>
                <a:gd name="T81" fmla="*/ 538163 h 671513"/>
                <a:gd name="T82" fmla="*/ 361950 w 4286250"/>
                <a:gd name="T83" fmla="*/ 538163 h 671513"/>
                <a:gd name="T84" fmla="*/ 361950 w 4286250"/>
                <a:gd name="T85" fmla="*/ 557213 h 671513"/>
                <a:gd name="T86" fmla="*/ 100013 w 4286250"/>
                <a:gd name="T87" fmla="*/ 557213 h 671513"/>
                <a:gd name="T88" fmla="*/ 100013 w 4286250"/>
                <a:gd name="T89" fmla="*/ 590550 h 671513"/>
                <a:gd name="T90" fmla="*/ 66675 w 4286250"/>
                <a:gd name="T91" fmla="*/ 590550 h 671513"/>
                <a:gd name="T92" fmla="*/ 66675 w 4286250"/>
                <a:gd name="T93" fmla="*/ 628650 h 671513"/>
                <a:gd name="T94" fmla="*/ 0 w 4286250"/>
                <a:gd name="T95" fmla="*/ 628650 h 671513"/>
                <a:gd name="T96" fmla="*/ 0 w 4286250"/>
                <a:gd name="T97" fmla="*/ 671513 h 67151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286250"/>
                <a:gd name="T148" fmla="*/ 0 h 671513"/>
                <a:gd name="T149" fmla="*/ 4286250 w 4286250"/>
                <a:gd name="T150" fmla="*/ 671513 h 67151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286250" h="671513">
                  <a:moveTo>
                    <a:pt x="4286250" y="0"/>
                  </a:moveTo>
                  <a:lnTo>
                    <a:pt x="4157663" y="0"/>
                  </a:lnTo>
                  <a:lnTo>
                    <a:pt x="4157663" y="23813"/>
                  </a:lnTo>
                  <a:lnTo>
                    <a:pt x="3976688" y="23813"/>
                  </a:lnTo>
                  <a:lnTo>
                    <a:pt x="3986213" y="33338"/>
                  </a:lnTo>
                  <a:lnTo>
                    <a:pt x="3748088" y="33338"/>
                  </a:lnTo>
                  <a:lnTo>
                    <a:pt x="3748088" y="80963"/>
                  </a:lnTo>
                  <a:lnTo>
                    <a:pt x="3557588" y="80963"/>
                  </a:lnTo>
                  <a:lnTo>
                    <a:pt x="3557588" y="119063"/>
                  </a:lnTo>
                  <a:lnTo>
                    <a:pt x="3119438" y="119063"/>
                  </a:lnTo>
                  <a:lnTo>
                    <a:pt x="3119438" y="147638"/>
                  </a:lnTo>
                  <a:lnTo>
                    <a:pt x="3067050" y="147638"/>
                  </a:lnTo>
                  <a:lnTo>
                    <a:pt x="3067050" y="180975"/>
                  </a:lnTo>
                  <a:lnTo>
                    <a:pt x="2409825" y="180975"/>
                  </a:lnTo>
                  <a:lnTo>
                    <a:pt x="2409825" y="195263"/>
                  </a:lnTo>
                  <a:lnTo>
                    <a:pt x="2300288" y="195263"/>
                  </a:lnTo>
                  <a:lnTo>
                    <a:pt x="2300288" y="233363"/>
                  </a:lnTo>
                  <a:lnTo>
                    <a:pt x="2190750" y="233363"/>
                  </a:lnTo>
                  <a:lnTo>
                    <a:pt x="2190750" y="252413"/>
                  </a:lnTo>
                  <a:lnTo>
                    <a:pt x="1919288" y="252413"/>
                  </a:lnTo>
                  <a:lnTo>
                    <a:pt x="1919288" y="266700"/>
                  </a:lnTo>
                  <a:lnTo>
                    <a:pt x="1614488" y="266700"/>
                  </a:lnTo>
                  <a:lnTo>
                    <a:pt x="1595438" y="285750"/>
                  </a:lnTo>
                  <a:lnTo>
                    <a:pt x="1271588" y="285750"/>
                  </a:lnTo>
                  <a:lnTo>
                    <a:pt x="1271588" y="328613"/>
                  </a:lnTo>
                  <a:lnTo>
                    <a:pt x="1223963" y="328613"/>
                  </a:lnTo>
                  <a:lnTo>
                    <a:pt x="1223963" y="361950"/>
                  </a:lnTo>
                  <a:lnTo>
                    <a:pt x="1085850" y="361950"/>
                  </a:lnTo>
                  <a:lnTo>
                    <a:pt x="1085850" y="376238"/>
                  </a:lnTo>
                  <a:lnTo>
                    <a:pt x="923925" y="376238"/>
                  </a:lnTo>
                  <a:lnTo>
                    <a:pt x="914400" y="385763"/>
                  </a:lnTo>
                  <a:lnTo>
                    <a:pt x="771525" y="385763"/>
                  </a:lnTo>
                  <a:lnTo>
                    <a:pt x="771525" y="419100"/>
                  </a:lnTo>
                  <a:lnTo>
                    <a:pt x="709613" y="419100"/>
                  </a:lnTo>
                  <a:lnTo>
                    <a:pt x="709613" y="438150"/>
                  </a:lnTo>
                  <a:lnTo>
                    <a:pt x="609600" y="438150"/>
                  </a:lnTo>
                  <a:lnTo>
                    <a:pt x="609600" y="447675"/>
                  </a:lnTo>
                  <a:lnTo>
                    <a:pt x="466725" y="447675"/>
                  </a:lnTo>
                  <a:lnTo>
                    <a:pt x="466725" y="500063"/>
                  </a:lnTo>
                  <a:lnTo>
                    <a:pt x="400050" y="500063"/>
                  </a:lnTo>
                  <a:lnTo>
                    <a:pt x="400050" y="538163"/>
                  </a:lnTo>
                  <a:lnTo>
                    <a:pt x="361950" y="538163"/>
                  </a:lnTo>
                  <a:lnTo>
                    <a:pt x="361950" y="557213"/>
                  </a:lnTo>
                  <a:lnTo>
                    <a:pt x="100013" y="557213"/>
                  </a:lnTo>
                  <a:lnTo>
                    <a:pt x="100013" y="590550"/>
                  </a:lnTo>
                  <a:lnTo>
                    <a:pt x="66675" y="590550"/>
                  </a:lnTo>
                  <a:lnTo>
                    <a:pt x="66675" y="628650"/>
                  </a:lnTo>
                  <a:lnTo>
                    <a:pt x="0" y="628650"/>
                  </a:lnTo>
                  <a:lnTo>
                    <a:pt x="0" y="671513"/>
                  </a:lnTo>
                </a:path>
              </a:pathLst>
            </a:custGeom>
            <a:noFill/>
            <a:ln w="28575" cap="flat" cmpd="sng" algn="ctr">
              <a:solidFill>
                <a:schemeClr val="accent2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b="1">
                <a:solidFill>
                  <a:srgbClr val="FFFFFF"/>
                </a:solidFill>
                <a:cs typeface="Arial" charset="0"/>
              </a:endParaRPr>
            </a:p>
          </p:txBody>
        </p:sp>
        <p:grpSp>
          <p:nvGrpSpPr>
            <p:cNvPr id="18496" name="Group 105"/>
            <p:cNvGrpSpPr>
              <a:grpSpLocks/>
            </p:cNvGrpSpPr>
            <p:nvPr/>
          </p:nvGrpSpPr>
          <p:grpSpPr bwMode="auto">
            <a:xfrm>
              <a:off x="7550182" y="3730274"/>
              <a:ext cx="73152" cy="457202"/>
              <a:chOff x="4077774" y="4037953"/>
              <a:chExt cx="73152" cy="457202"/>
            </a:xfrm>
          </p:grpSpPr>
          <p:cxnSp>
            <p:nvCxnSpPr>
              <p:cNvPr id="18513" name="Straight Connector 106"/>
              <p:cNvCxnSpPr>
                <a:cxnSpLocks noChangeShapeType="1"/>
              </p:cNvCxnSpPr>
              <p:nvPr/>
            </p:nvCxnSpPr>
            <p:spPr bwMode="auto">
              <a:xfrm>
                <a:off x="4077774" y="4037953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14" name="Straight Connector 107"/>
              <p:cNvCxnSpPr>
                <a:cxnSpLocks noChangeShapeType="1"/>
              </p:cNvCxnSpPr>
              <p:nvPr/>
            </p:nvCxnSpPr>
            <p:spPr bwMode="auto">
              <a:xfrm>
                <a:off x="4077774" y="4495155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15" name="Straight Connector 108"/>
              <p:cNvCxnSpPr>
                <a:cxnSpLocks noChangeShapeType="1"/>
              </p:cNvCxnSpPr>
              <p:nvPr/>
            </p:nvCxnSpPr>
            <p:spPr bwMode="auto">
              <a:xfrm>
                <a:off x="4114350" y="4038209"/>
                <a:ext cx="0" cy="456946"/>
              </a:xfrm>
              <a:prstGeom prst="line">
                <a:avLst/>
              </a:prstGeom>
              <a:noFill/>
              <a:ln w="28575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8497" name="Group 109"/>
            <p:cNvGrpSpPr>
              <a:grpSpLocks/>
            </p:cNvGrpSpPr>
            <p:nvPr/>
          </p:nvGrpSpPr>
          <p:grpSpPr bwMode="auto">
            <a:xfrm>
              <a:off x="6677389" y="3882674"/>
              <a:ext cx="73152" cy="400046"/>
              <a:chOff x="4077774" y="4037953"/>
              <a:chExt cx="73152" cy="400046"/>
            </a:xfrm>
          </p:grpSpPr>
          <p:cxnSp>
            <p:nvCxnSpPr>
              <p:cNvPr id="18510" name="Straight Connector 110"/>
              <p:cNvCxnSpPr>
                <a:cxnSpLocks noChangeShapeType="1"/>
              </p:cNvCxnSpPr>
              <p:nvPr/>
            </p:nvCxnSpPr>
            <p:spPr bwMode="auto">
              <a:xfrm>
                <a:off x="4077774" y="4037953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11" name="Straight Connector 111"/>
              <p:cNvCxnSpPr>
                <a:cxnSpLocks noChangeShapeType="1"/>
              </p:cNvCxnSpPr>
              <p:nvPr/>
            </p:nvCxnSpPr>
            <p:spPr bwMode="auto">
              <a:xfrm>
                <a:off x="4077774" y="4437999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12" name="Straight Connector 112"/>
              <p:cNvCxnSpPr>
                <a:cxnSpLocks noChangeShapeType="1"/>
              </p:cNvCxnSpPr>
              <p:nvPr/>
            </p:nvCxnSpPr>
            <p:spPr bwMode="auto">
              <a:xfrm>
                <a:off x="4114350" y="4038209"/>
                <a:ext cx="0" cy="399790"/>
              </a:xfrm>
              <a:prstGeom prst="line">
                <a:avLst/>
              </a:prstGeom>
              <a:noFill/>
              <a:ln w="28575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8498" name="Group 114"/>
            <p:cNvGrpSpPr>
              <a:grpSpLocks/>
            </p:cNvGrpSpPr>
            <p:nvPr/>
          </p:nvGrpSpPr>
          <p:grpSpPr bwMode="auto">
            <a:xfrm>
              <a:off x="5817971" y="3965168"/>
              <a:ext cx="73152" cy="400046"/>
              <a:chOff x="4077774" y="4037953"/>
              <a:chExt cx="73152" cy="400046"/>
            </a:xfrm>
          </p:grpSpPr>
          <p:cxnSp>
            <p:nvCxnSpPr>
              <p:cNvPr id="18507" name="Straight Connector 115"/>
              <p:cNvCxnSpPr>
                <a:cxnSpLocks noChangeShapeType="1"/>
              </p:cNvCxnSpPr>
              <p:nvPr/>
            </p:nvCxnSpPr>
            <p:spPr bwMode="auto">
              <a:xfrm>
                <a:off x="4077774" y="4037953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08" name="Straight Connector 116"/>
              <p:cNvCxnSpPr>
                <a:cxnSpLocks noChangeShapeType="1"/>
              </p:cNvCxnSpPr>
              <p:nvPr/>
            </p:nvCxnSpPr>
            <p:spPr bwMode="auto">
              <a:xfrm>
                <a:off x="4077774" y="4437999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09" name="Straight Connector 117"/>
              <p:cNvCxnSpPr>
                <a:cxnSpLocks noChangeShapeType="1"/>
              </p:cNvCxnSpPr>
              <p:nvPr/>
            </p:nvCxnSpPr>
            <p:spPr bwMode="auto">
              <a:xfrm>
                <a:off x="4114350" y="4038209"/>
                <a:ext cx="0" cy="399790"/>
              </a:xfrm>
              <a:prstGeom prst="line">
                <a:avLst/>
              </a:prstGeom>
              <a:noFill/>
              <a:ln w="28575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8499" name="Group 118"/>
            <p:cNvGrpSpPr>
              <a:grpSpLocks/>
            </p:cNvGrpSpPr>
            <p:nvPr/>
          </p:nvGrpSpPr>
          <p:grpSpPr bwMode="auto">
            <a:xfrm>
              <a:off x="4942703" y="4025421"/>
              <a:ext cx="73152" cy="400046"/>
              <a:chOff x="4077774" y="4037953"/>
              <a:chExt cx="73152" cy="400046"/>
            </a:xfrm>
          </p:grpSpPr>
          <p:cxnSp>
            <p:nvCxnSpPr>
              <p:cNvPr id="18504" name="Straight Connector 119"/>
              <p:cNvCxnSpPr>
                <a:cxnSpLocks noChangeShapeType="1"/>
              </p:cNvCxnSpPr>
              <p:nvPr/>
            </p:nvCxnSpPr>
            <p:spPr bwMode="auto">
              <a:xfrm>
                <a:off x="4077774" y="4037953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05" name="Straight Connector 120"/>
              <p:cNvCxnSpPr>
                <a:cxnSpLocks noChangeShapeType="1"/>
              </p:cNvCxnSpPr>
              <p:nvPr/>
            </p:nvCxnSpPr>
            <p:spPr bwMode="auto">
              <a:xfrm>
                <a:off x="4077774" y="4437999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06" name="Straight Connector 121"/>
              <p:cNvCxnSpPr>
                <a:cxnSpLocks noChangeShapeType="1"/>
              </p:cNvCxnSpPr>
              <p:nvPr/>
            </p:nvCxnSpPr>
            <p:spPr bwMode="auto">
              <a:xfrm>
                <a:off x="4114350" y="4038209"/>
                <a:ext cx="0" cy="399790"/>
              </a:xfrm>
              <a:prstGeom prst="line">
                <a:avLst/>
              </a:prstGeom>
              <a:noFill/>
              <a:ln w="28575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8500" name="Group 122"/>
            <p:cNvGrpSpPr>
              <a:grpSpLocks/>
            </p:cNvGrpSpPr>
            <p:nvPr/>
          </p:nvGrpSpPr>
          <p:grpSpPr bwMode="auto">
            <a:xfrm>
              <a:off x="4078224" y="4220203"/>
              <a:ext cx="73152" cy="280971"/>
              <a:chOff x="4077774" y="4037953"/>
              <a:chExt cx="73152" cy="280971"/>
            </a:xfrm>
          </p:grpSpPr>
          <p:cxnSp>
            <p:nvCxnSpPr>
              <p:cNvPr id="18501" name="Straight Connector 123"/>
              <p:cNvCxnSpPr>
                <a:cxnSpLocks noChangeShapeType="1"/>
              </p:cNvCxnSpPr>
              <p:nvPr/>
            </p:nvCxnSpPr>
            <p:spPr bwMode="auto">
              <a:xfrm>
                <a:off x="4077774" y="4037953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02" name="Straight Connector 124"/>
              <p:cNvCxnSpPr>
                <a:cxnSpLocks noChangeShapeType="1"/>
              </p:cNvCxnSpPr>
              <p:nvPr/>
            </p:nvCxnSpPr>
            <p:spPr bwMode="auto">
              <a:xfrm>
                <a:off x="4077774" y="4318924"/>
                <a:ext cx="73152" cy="0"/>
              </a:xfrm>
              <a:prstGeom prst="line">
                <a:avLst/>
              </a:prstGeom>
              <a:noFill/>
              <a:ln w="28575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8503" name="Straight Connector 125"/>
              <p:cNvCxnSpPr>
                <a:cxnSpLocks noChangeShapeType="1"/>
              </p:cNvCxnSpPr>
              <p:nvPr/>
            </p:nvCxnSpPr>
            <p:spPr bwMode="auto">
              <a:xfrm>
                <a:off x="4114350" y="4038209"/>
                <a:ext cx="0" cy="280715"/>
              </a:xfrm>
              <a:prstGeom prst="line">
                <a:avLst/>
              </a:prstGeom>
              <a:noFill/>
              <a:ln w="28575" algn="ctr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</p:grpSp>
      <p:grpSp>
        <p:nvGrpSpPr>
          <p:cNvPr id="18473" name="Group 15363"/>
          <p:cNvGrpSpPr>
            <a:grpSpLocks/>
          </p:cNvGrpSpPr>
          <p:nvPr/>
        </p:nvGrpSpPr>
        <p:grpSpPr bwMode="auto">
          <a:xfrm>
            <a:off x="2611438" y="4406900"/>
            <a:ext cx="4295775" cy="741363"/>
            <a:chOff x="3314700" y="3935072"/>
            <a:chExt cx="4295775" cy="741703"/>
          </a:xfrm>
        </p:grpSpPr>
        <p:grpSp>
          <p:nvGrpSpPr>
            <p:cNvPr id="18474" name="Group 128"/>
            <p:cNvGrpSpPr>
              <a:grpSpLocks/>
            </p:cNvGrpSpPr>
            <p:nvPr/>
          </p:nvGrpSpPr>
          <p:grpSpPr bwMode="auto">
            <a:xfrm>
              <a:off x="7537323" y="3935072"/>
              <a:ext cx="73152" cy="400046"/>
              <a:chOff x="4077774" y="4037953"/>
              <a:chExt cx="73152" cy="400046"/>
            </a:xfrm>
          </p:grpSpPr>
          <p:cxnSp>
            <p:nvCxnSpPr>
              <p:cNvPr id="130" name="Straight Connector 129"/>
              <p:cNvCxnSpPr/>
              <p:nvPr/>
            </p:nvCxnSpPr>
            <p:spPr bwMode="auto">
              <a:xfrm>
                <a:off x="4077901" y="4037953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1" name="Straight Connector 130"/>
              <p:cNvCxnSpPr/>
              <p:nvPr/>
            </p:nvCxnSpPr>
            <p:spPr bwMode="auto">
              <a:xfrm>
                <a:off x="4077901" y="4438186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2" name="Straight Connector 131"/>
              <p:cNvCxnSpPr/>
              <p:nvPr/>
            </p:nvCxnSpPr>
            <p:spPr bwMode="auto">
              <a:xfrm>
                <a:off x="4114413" y="4037953"/>
                <a:ext cx="0" cy="400233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5360" name="Freeform 15359"/>
            <p:cNvSpPr/>
            <p:nvPr/>
          </p:nvSpPr>
          <p:spPr bwMode="auto">
            <a:xfrm>
              <a:off x="3314700" y="4152660"/>
              <a:ext cx="4295775" cy="524115"/>
            </a:xfrm>
            <a:custGeom>
              <a:avLst/>
              <a:gdLst>
                <a:gd name="connsiteX0" fmla="*/ 4295775 w 4295775"/>
                <a:gd name="connsiteY0" fmla="*/ 0 h 523875"/>
                <a:gd name="connsiteX1" fmla="*/ 4186238 w 4295775"/>
                <a:gd name="connsiteY1" fmla="*/ 0 h 523875"/>
                <a:gd name="connsiteX2" fmla="*/ 4186238 w 4295775"/>
                <a:gd name="connsiteY2" fmla="*/ 33338 h 523875"/>
                <a:gd name="connsiteX3" fmla="*/ 4029075 w 4295775"/>
                <a:gd name="connsiteY3" fmla="*/ 33338 h 523875"/>
                <a:gd name="connsiteX4" fmla="*/ 4029075 w 4295775"/>
                <a:gd name="connsiteY4" fmla="*/ 52388 h 523875"/>
                <a:gd name="connsiteX5" fmla="*/ 3457575 w 4295775"/>
                <a:gd name="connsiteY5" fmla="*/ 52388 h 523875"/>
                <a:gd name="connsiteX6" fmla="*/ 3457575 w 4295775"/>
                <a:gd name="connsiteY6" fmla="*/ 76200 h 523875"/>
                <a:gd name="connsiteX7" fmla="*/ 2681288 w 4295775"/>
                <a:gd name="connsiteY7" fmla="*/ 76200 h 523875"/>
                <a:gd name="connsiteX8" fmla="*/ 2681288 w 4295775"/>
                <a:gd name="connsiteY8" fmla="*/ 90488 h 523875"/>
                <a:gd name="connsiteX9" fmla="*/ 2633663 w 4295775"/>
                <a:gd name="connsiteY9" fmla="*/ 90488 h 523875"/>
                <a:gd name="connsiteX10" fmla="*/ 2633663 w 4295775"/>
                <a:gd name="connsiteY10" fmla="*/ 133350 h 523875"/>
                <a:gd name="connsiteX11" fmla="*/ 2543175 w 4295775"/>
                <a:gd name="connsiteY11" fmla="*/ 133350 h 523875"/>
                <a:gd name="connsiteX12" fmla="*/ 2543175 w 4295775"/>
                <a:gd name="connsiteY12" fmla="*/ 185738 h 523875"/>
                <a:gd name="connsiteX13" fmla="*/ 2366963 w 4295775"/>
                <a:gd name="connsiteY13" fmla="*/ 185738 h 523875"/>
                <a:gd name="connsiteX14" fmla="*/ 2366963 w 4295775"/>
                <a:gd name="connsiteY14" fmla="*/ 219075 h 523875"/>
                <a:gd name="connsiteX15" fmla="*/ 2109788 w 4295775"/>
                <a:gd name="connsiteY15" fmla="*/ 219075 h 523875"/>
                <a:gd name="connsiteX16" fmla="*/ 2109788 w 4295775"/>
                <a:gd name="connsiteY16" fmla="*/ 238125 h 523875"/>
                <a:gd name="connsiteX17" fmla="*/ 1695450 w 4295775"/>
                <a:gd name="connsiteY17" fmla="*/ 238125 h 523875"/>
                <a:gd name="connsiteX18" fmla="*/ 1695450 w 4295775"/>
                <a:gd name="connsiteY18" fmla="*/ 280988 h 523875"/>
                <a:gd name="connsiteX19" fmla="*/ 1366838 w 4295775"/>
                <a:gd name="connsiteY19" fmla="*/ 280988 h 523875"/>
                <a:gd name="connsiteX20" fmla="*/ 1366838 w 4295775"/>
                <a:gd name="connsiteY20" fmla="*/ 290513 h 523875"/>
                <a:gd name="connsiteX21" fmla="*/ 1195388 w 4295775"/>
                <a:gd name="connsiteY21" fmla="*/ 290513 h 523875"/>
                <a:gd name="connsiteX22" fmla="*/ 1195388 w 4295775"/>
                <a:gd name="connsiteY22" fmla="*/ 314325 h 523875"/>
                <a:gd name="connsiteX23" fmla="*/ 1114425 w 4295775"/>
                <a:gd name="connsiteY23" fmla="*/ 314325 h 523875"/>
                <a:gd name="connsiteX24" fmla="*/ 1114425 w 4295775"/>
                <a:gd name="connsiteY24" fmla="*/ 328613 h 523875"/>
                <a:gd name="connsiteX25" fmla="*/ 976313 w 4295775"/>
                <a:gd name="connsiteY25" fmla="*/ 328613 h 523875"/>
                <a:gd name="connsiteX26" fmla="*/ 976313 w 4295775"/>
                <a:gd name="connsiteY26" fmla="*/ 361950 h 523875"/>
                <a:gd name="connsiteX27" fmla="*/ 895350 w 4295775"/>
                <a:gd name="connsiteY27" fmla="*/ 361950 h 523875"/>
                <a:gd name="connsiteX28" fmla="*/ 895350 w 4295775"/>
                <a:gd name="connsiteY28" fmla="*/ 409575 h 523875"/>
                <a:gd name="connsiteX29" fmla="*/ 819150 w 4295775"/>
                <a:gd name="connsiteY29" fmla="*/ 409575 h 523875"/>
                <a:gd name="connsiteX30" fmla="*/ 819150 w 4295775"/>
                <a:gd name="connsiteY30" fmla="*/ 452438 h 523875"/>
                <a:gd name="connsiteX31" fmla="*/ 347663 w 4295775"/>
                <a:gd name="connsiteY31" fmla="*/ 452438 h 523875"/>
                <a:gd name="connsiteX32" fmla="*/ 347663 w 4295775"/>
                <a:gd name="connsiteY32" fmla="*/ 476250 h 523875"/>
                <a:gd name="connsiteX33" fmla="*/ 119063 w 4295775"/>
                <a:gd name="connsiteY33" fmla="*/ 476250 h 523875"/>
                <a:gd name="connsiteX34" fmla="*/ 119063 w 4295775"/>
                <a:gd name="connsiteY34" fmla="*/ 490538 h 523875"/>
                <a:gd name="connsiteX35" fmla="*/ 0 w 4295775"/>
                <a:gd name="connsiteY35" fmla="*/ 490538 h 523875"/>
                <a:gd name="connsiteX36" fmla="*/ 0 w 4295775"/>
                <a:gd name="connsiteY36" fmla="*/ 52387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95775" h="523875">
                  <a:moveTo>
                    <a:pt x="4295775" y="0"/>
                  </a:moveTo>
                  <a:lnTo>
                    <a:pt x="4186238" y="0"/>
                  </a:lnTo>
                  <a:lnTo>
                    <a:pt x="4186238" y="33338"/>
                  </a:lnTo>
                  <a:lnTo>
                    <a:pt x="4029075" y="33338"/>
                  </a:lnTo>
                  <a:lnTo>
                    <a:pt x="4029075" y="52388"/>
                  </a:lnTo>
                  <a:lnTo>
                    <a:pt x="3457575" y="52388"/>
                  </a:lnTo>
                  <a:lnTo>
                    <a:pt x="3457575" y="76200"/>
                  </a:lnTo>
                  <a:lnTo>
                    <a:pt x="2681288" y="76200"/>
                  </a:lnTo>
                  <a:lnTo>
                    <a:pt x="2681288" y="90488"/>
                  </a:lnTo>
                  <a:lnTo>
                    <a:pt x="2633663" y="90488"/>
                  </a:lnTo>
                  <a:lnTo>
                    <a:pt x="2633663" y="133350"/>
                  </a:lnTo>
                  <a:lnTo>
                    <a:pt x="2543175" y="133350"/>
                  </a:lnTo>
                  <a:lnTo>
                    <a:pt x="2543175" y="185738"/>
                  </a:lnTo>
                  <a:lnTo>
                    <a:pt x="2366963" y="185738"/>
                  </a:lnTo>
                  <a:lnTo>
                    <a:pt x="2366963" y="219075"/>
                  </a:lnTo>
                  <a:lnTo>
                    <a:pt x="2109788" y="219075"/>
                  </a:lnTo>
                  <a:lnTo>
                    <a:pt x="2109788" y="238125"/>
                  </a:lnTo>
                  <a:lnTo>
                    <a:pt x="1695450" y="238125"/>
                  </a:lnTo>
                  <a:lnTo>
                    <a:pt x="1695450" y="280988"/>
                  </a:lnTo>
                  <a:lnTo>
                    <a:pt x="1366838" y="280988"/>
                  </a:lnTo>
                  <a:lnTo>
                    <a:pt x="1366838" y="290513"/>
                  </a:lnTo>
                  <a:lnTo>
                    <a:pt x="1195388" y="290513"/>
                  </a:lnTo>
                  <a:lnTo>
                    <a:pt x="1195388" y="314325"/>
                  </a:lnTo>
                  <a:lnTo>
                    <a:pt x="1114425" y="314325"/>
                  </a:lnTo>
                  <a:lnTo>
                    <a:pt x="1114425" y="328613"/>
                  </a:lnTo>
                  <a:lnTo>
                    <a:pt x="976313" y="328613"/>
                  </a:lnTo>
                  <a:lnTo>
                    <a:pt x="976313" y="361950"/>
                  </a:lnTo>
                  <a:lnTo>
                    <a:pt x="895350" y="361950"/>
                  </a:lnTo>
                  <a:lnTo>
                    <a:pt x="895350" y="409575"/>
                  </a:lnTo>
                  <a:lnTo>
                    <a:pt x="819150" y="409575"/>
                  </a:lnTo>
                  <a:lnTo>
                    <a:pt x="819150" y="452438"/>
                  </a:lnTo>
                  <a:lnTo>
                    <a:pt x="347663" y="452438"/>
                  </a:lnTo>
                  <a:lnTo>
                    <a:pt x="347663" y="476250"/>
                  </a:lnTo>
                  <a:lnTo>
                    <a:pt x="119063" y="476250"/>
                  </a:lnTo>
                  <a:lnTo>
                    <a:pt x="119063" y="490538"/>
                  </a:lnTo>
                  <a:lnTo>
                    <a:pt x="0" y="490538"/>
                  </a:lnTo>
                  <a:lnTo>
                    <a:pt x="0" y="523875"/>
                  </a:lnTo>
                </a:path>
              </a:pathLst>
            </a:custGeom>
            <a:noFill/>
            <a:ln w="28575" cap="flat" cmpd="sng" algn="ctr">
              <a:solidFill>
                <a:schemeClr val="accent3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b="1" dirty="0">
                <a:solidFill>
                  <a:srgbClr val="FFFFFF"/>
                </a:solidFill>
                <a:cs typeface="Arial" charset="0"/>
              </a:endParaRPr>
            </a:p>
          </p:txBody>
        </p:sp>
        <p:grpSp>
          <p:nvGrpSpPr>
            <p:cNvPr id="18476" name="Group 133"/>
            <p:cNvGrpSpPr>
              <a:grpSpLocks/>
            </p:cNvGrpSpPr>
            <p:nvPr/>
          </p:nvGrpSpPr>
          <p:grpSpPr bwMode="auto">
            <a:xfrm>
              <a:off x="6677389" y="3997802"/>
              <a:ext cx="73152" cy="400046"/>
              <a:chOff x="4077774" y="4037953"/>
              <a:chExt cx="73152" cy="400046"/>
            </a:xfrm>
          </p:grpSpPr>
          <p:cxnSp>
            <p:nvCxnSpPr>
              <p:cNvPr id="135" name="Straight Connector 134"/>
              <p:cNvCxnSpPr/>
              <p:nvPr/>
            </p:nvCxnSpPr>
            <p:spPr bwMode="auto">
              <a:xfrm>
                <a:off x="4077410" y="4037165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6" name="Straight Connector 135"/>
              <p:cNvCxnSpPr/>
              <p:nvPr/>
            </p:nvCxnSpPr>
            <p:spPr bwMode="auto">
              <a:xfrm>
                <a:off x="4077410" y="4437398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7" name="Straight Connector 136"/>
              <p:cNvCxnSpPr/>
              <p:nvPr/>
            </p:nvCxnSpPr>
            <p:spPr bwMode="auto">
              <a:xfrm>
                <a:off x="4113922" y="4037165"/>
                <a:ext cx="0" cy="400233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8477" name="Group 137"/>
            <p:cNvGrpSpPr>
              <a:grpSpLocks/>
            </p:cNvGrpSpPr>
            <p:nvPr/>
          </p:nvGrpSpPr>
          <p:grpSpPr bwMode="auto">
            <a:xfrm>
              <a:off x="5817971" y="4139847"/>
              <a:ext cx="73152" cy="319075"/>
              <a:chOff x="4077774" y="4037953"/>
              <a:chExt cx="73152" cy="319075"/>
            </a:xfrm>
          </p:grpSpPr>
          <p:cxnSp>
            <p:nvCxnSpPr>
              <p:cNvPr id="139" name="Straight Connector 138"/>
              <p:cNvCxnSpPr/>
              <p:nvPr/>
            </p:nvCxnSpPr>
            <p:spPr bwMode="auto">
              <a:xfrm>
                <a:off x="4077990" y="4038060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0" name="Straight Connector 139"/>
              <p:cNvCxnSpPr/>
              <p:nvPr/>
            </p:nvCxnSpPr>
            <p:spPr bwMode="auto">
              <a:xfrm>
                <a:off x="4077990" y="4357293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1" name="Straight Connector 140"/>
              <p:cNvCxnSpPr/>
              <p:nvPr/>
            </p:nvCxnSpPr>
            <p:spPr bwMode="auto">
              <a:xfrm>
                <a:off x="4114503" y="4038060"/>
                <a:ext cx="0" cy="319233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8478" name="Group 142"/>
            <p:cNvGrpSpPr>
              <a:grpSpLocks/>
            </p:cNvGrpSpPr>
            <p:nvPr/>
          </p:nvGrpSpPr>
          <p:grpSpPr bwMode="auto">
            <a:xfrm>
              <a:off x="4951104" y="4207352"/>
              <a:ext cx="73152" cy="319075"/>
              <a:chOff x="4077774" y="4037953"/>
              <a:chExt cx="73152" cy="319075"/>
            </a:xfrm>
          </p:grpSpPr>
          <p:cxnSp>
            <p:nvCxnSpPr>
              <p:cNvPr id="144" name="Straight Connector 143"/>
              <p:cNvCxnSpPr/>
              <p:nvPr/>
            </p:nvCxnSpPr>
            <p:spPr bwMode="auto">
              <a:xfrm>
                <a:off x="4078082" y="4037261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5" name="Straight Connector 144"/>
              <p:cNvCxnSpPr/>
              <p:nvPr/>
            </p:nvCxnSpPr>
            <p:spPr bwMode="auto">
              <a:xfrm>
                <a:off x="4078082" y="4356494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6" name="Straight Connector 145"/>
              <p:cNvCxnSpPr/>
              <p:nvPr/>
            </p:nvCxnSpPr>
            <p:spPr bwMode="auto">
              <a:xfrm>
                <a:off x="4114595" y="4037261"/>
                <a:ext cx="0" cy="319233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8479" name="Group 146"/>
            <p:cNvGrpSpPr>
              <a:grpSpLocks/>
            </p:cNvGrpSpPr>
            <p:nvPr/>
          </p:nvGrpSpPr>
          <p:grpSpPr bwMode="auto">
            <a:xfrm>
              <a:off x="4078224" y="4539285"/>
              <a:ext cx="73152" cy="114266"/>
              <a:chOff x="4077774" y="4242762"/>
              <a:chExt cx="73152" cy="114266"/>
            </a:xfrm>
          </p:grpSpPr>
          <p:cxnSp>
            <p:nvCxnSpPr>
              <p:cNvPr id="148" name="Straight Connector 147"/>
              <p:cNvCxnSpPr/>
              <p:nvPr/>
            </p:nvCxnSpPr>
            <p:spPr bwMode="auto">
              <a:xfrm>
                <a:off x="4077837" y="4242076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9" name="Straight Connector 148"/>
              <p:cNvCxnSpPr/>
              <p:nvPr/>
            </p:nvCxnSpPr>
            <p:spPr bwMode="auto">
              <a:xfrm>
                <a:off x="4077837" y="4356428"/>
                <a:ext cx="73025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0" name="Straight Connector 149"/>
              <p:cNvCxnSpPr/>
              <p:nvPr/>
            </p:nvCxnSpPr>
            <p:spPr bwMode="auto">
              <a:xfrm>
                <a:off x="4114350" y="4242076"/>
                <a:ext cx="0" cy="114352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xmlns="" val="188751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9644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9644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Bénéfice clairement démontré d’une introduction précoce des antirétroviraux</a:t>
            </a:r>
          </a:p>
          <a:p>
            <a:r>
              <a:rPr lang="fr-FR" dirty="0" smtClean="0"/>
              <a:t>Bénéfice déjà démontré d’une réduction du risque de transmission du VIH sous tt ARV efficace</a:t>
            </a:r>
          </a:p>
          <a:p>
            <a:r>
              <a:rPr lang="fr-FR" dirty="0" smtClean="0"/>
              <a:t>Nécessité d’un dépistage précoce et d’un large accès aux ARV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START: Immediate vs Deferred Therapy for Asymptomatic, ART-Naive Pts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sz="1600" dirty="0" smtClean="0"/>
              <a:t>International, randomized trial</a:t>
            </a:r>
          </a:p>
          <a:p>
            <a:pPr lvl="8">
              <a:spcBef>
                <a:spcPts val="0"/>
              </a:spcBef>
              <a:spcAft>
                <a:spcPts val="700"/>
              </a:spcAft>
              <a:defRPr/>
            </a:pPr>
            <a:endParaRPr lang="en-US" sz="600" dirty="0" smtClean="0"/>
          </a:p>
          <a:p>
            <a:pPr lvl="8">
              <a:spcBef>
                <a:spcPts val="0"/>
              </a:spcBef>
              <a:spcAft>
                <a:spcPts val="700"/>
              </a:spcAft>
              <a:defRPr/>
            </a:pPr>
            <a:endParaRPr lang="en-US" sz="600" dirty="0"/>
          </a:p>
          <a:p>
            <a:pPr lvl="8">
              <a:spcBef>
                <a:spcPts val="0"/>
              </a:spcBef>
              <a:spcAft>
                <a:spcPts val="700"/>
              </a:spcAft>
              <a:defRPr/>
            </a:pPr>
            <a:endParaRPr lang="en-US" sz="600" dirty="0" smtClean="0"/>
          </a:p>
          <a:p>
            <a:pPr lvl="8">
              <a:spcBef>
                <a:spcPts val="0"/>
              </a:spcBef>
              <a:spcAft>
                <a:spcPts val="700"/>
              </a:spcAft>
              <a:defRPr/>
            </a:pPr>
            <a:endParaRPr lang="en-US" sz="600" dirty="0"/>
          </a:p>
          <a:p>
            <a:pPr lvl="8">
              <a:spcBef>
                <a:spcPts val="0"/>
              </a:spcBef>
              <a:spcAft>
                <a:spcPts val="700"/>
              </a:spcAft>
              <a:defRPr/>
            </a:pPr>
            <a:endParaRPr lang="en-US" sz="600" dirty="0" smtClean="0"/>
          </a:p>
          <a:p>
            <a:pPr lvl="8">
              <a:spcBef>
                <a:spcPts val="0"/>
              </a:spcBef>
              <a:spcAft>
                <a:spcPts val="700"/>
              </a:spcAft>
              <a:defRPr/>
            </a:pPr>
            <a:endParaRPr lang="en-US" sz="600" dirty="0" smtClean="0"/>
          </a:p>
          <a:p>
            <a:pPr lvl="5">
              <a:spcBef>
                <a:spcPts val="0"/>
              </a:spcBef>
              <a:spcAft>
                <a:spcPts val="700"/>
              </a:spcAft>
              <a:defRPr/>
            </a:pPr>
            <a:endParaRPr lang="en-US" sz="600" dirty="0" smtClean="0"/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endParaRPr lang="en-US" sz="1000" dirty="0"/>
          </a:p>
          <a:p>
            <a:pPr>
              <a:spcBef>
                <a:spcPts val="0"/>
              </a:spcBef>
              <a:defRPr/>
            </a:pPr>
            <a:endParaRPr lang="en-US" sz="1600" dirty="0" smtClean="0"/>
          </a:p>
          <a:p>
            <a:pPr marL="457200" lvl="1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1600" dirty="0" smtClean="0"/>
              <a:t>			</a:t>
            </a:r>
          </a:p>
          <a:p>
            <a:pPr marL="457200" lvl="1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1400" dirty="0" smtClean="0"/>
              <a:t>				</a:t>
            </a:r>
          </a:p>
          <a:p>
            <a:pPr marL="457200" lvl="1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1050" dirty="0"/>
              <a:t>	</a:t>
            </a:r>
            <a:r>
              <a:rPr lang="en-US" sz="1050" dirty="0" smtClean="0"/>
              <a:t>			</a:t>
            </a:r>
          </a:p>
          <a:p>
            <a:pPr>
              <a:spcBef>
                <a:spcPts val="0"/>
              </a:spcBef>
              <a:defRPr/>
            </a:pPr>
            <a:r>
              <a:rPr lang="en-US" sz="1600" dirty="0" smtClean="0"/>
              <a:t>Composite </a:t>
            </a:r>
            <a:r>
              <a:rPr lang="en-US" sz="1600" dirty="0"/>
              <a:t>primary </a:t>
            </a:r>
            <a:r>
              <a:rPr lang="en-US" sz="1600" dirty="0" smtClean="0"/>
              <a:t>endpoint: any </a:t>
            </a:r>
            <a:r>
              <a:rPr lang="en-US" sz="1600" dirty="0"/>
              <a:t>serious AIDS-related </a:t>
            </a:r>
            <a:r>
              <a:rPr lang="en-US" sz="1600" dirty="0" smtClean="0"/>
              <a:t>(AIDS-related </a:t>
            </a:r>
            <a:r>
              <a:rPr lang="en-US" sz="1600" dirty="0"/>
              <a:t>death or AIDS-defining </a:t>
            </a:r>
            <a:r>
              <a:rPr lang="en-US" sz="1600" dirty="0" smtClean="0"/>
              <a:t>event) or non-AIDS–related </a:t>
            </a:r>
            <a:r>
              <a:rPr lang="en-US" sz="1600" dirty="0"/>
              <a:t>event (non-AIDS–related death, </a:t>
            </a:r>
            <a:r>
              <a:rPr lang="en-US" sz="1600" dirty="0" smtClean="0"/>
              <a:t>CVD, </a:t>
            </a:r>
            <a:r>
              <a:rPr lang="en-US" sz="1600" dirty="0"/>
              <a:t>end-stage renal disease, decompensated liver disease, non-AIDS–defining </a:t>
            </a:r>
            <a:r>
              <a:rPr lang="en-US" sz="1600" dirty="0" smtClean="0"/>
              <a:t>cancer)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1600" dirty="0" smtClean="0"/>
              <a:t>Mean </a:t>
            </a:r>
            <a:r>
              <a:rPr lang="en-US" altLang="en-US" sz="1600" dirty="0"/>
              <a:t>follow-up: </a:t>
            </a:r>
            <a:r>
              <a:rPr lang="en-US" altLang="en-US" sz="1600" dirty="0" smtClean="0"/>
              <a:t>3 </a:t>
            </a:r>
            <a:r>
              <a:rPr lang="en-US" altLang="en-US" sz="1600" dirty="0"/>
              <a:t>yrs; median baseline CD4+ cell count: 651 </a:t>
            </a:r>
            <a:r>
              <a:rPr lang="en-US" altLang="en-US" sz="1600" dirty="0" smtClean="0"/>
              <a:t>cells/mm</a:t>
            </a:r>
            <a:r>
              <a:rPr lang="en-US" altLang="en-US" sz="1600" baseline="30000" dirty="0" smtClean="0"/>
              <a:t>3</a:t>
            </a:r>
            <a:r>
              <a:rPr lang="en-US" altLang="en-US" sz="1600" dirty="0"/>
              <a:t>; median baseline </a:t>
            </a:r>
            <a:r>
              <a:rPr lang="en-US" altLang="en-US" sz="1600" dirty="0" smtClean="0"/>
              <a:t>HIV-1 RNA: </a:t>
            </a:r>
            <a:r>
              <a:rPr lang="en-US" sz="1600" dirty="0"/>
              <a:t>12,759 copies/mL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1600" dirty="0"/>
              <a:t>Median CD4+ cell count at initiation of ART for deferred group: 408 </a:t>
            </a:r>
            <a:r>
              <a:rPr lang="en-US" altLang="en-US" sz="1600" dirty="0" smtClean="0"/>
              <a:t>cells/mm</a:t>
            </a:r>
            <a:r>
              <a:rPr lang="en-US" altLang="en-US" sz="1600" baseline="30000" dirty="0" smtClean="0"/>
              <a:t>3</a:t>
            </a:r>
            <a:endParaRPr lang="en-US" altLang="en-US" sz="1600" dirty="0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289300" y="2463800"/>
            <a:ext cx="4481513" cy="10191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CDCDCF">
                    <a:lumMod val="10000"/>
                  </a:srgbClr>
                </a:solidFill>
              </a:rPr>
              <a:t>Immediate ART</a:t>
            </a:r>
            <a:br>
              <a:rPr lang="en-US" sz="1600" b="1" dirty="0" smtClean="0">
                <a:solidFill>
                  <a:srgbClr val="CDCDCF">
                    <a:lumMod val="10000"/>
                  </a:srgbClr>
                </a:solidFill>
              </a:rPr>
            </a:br>
            <a:r>
              <a:rPr lang="en-US" sz="1600" dirty="0" smtClean="0">
                <a:solidFill>
                  <a:srgbClr val="CDCDCF">
                    <a:lumMod val="10000"/>
                  </a:srgbClr>
                </a:solidFill>
              </a:rPr>
              <a:t>ART initiated immediately </a:t>
            </a:r>
            <a:br>
              <a:rPr lang="en-US" sz="1600" dirty="0" smtClean="0">
                <a:solidFill>
                  <a:srgbClr val="CDCDCF">
                    <a:lumMod val="10000"/>
                  </a:srgbClr>
                </a:solidFill>
              </a:rPr>
            </a:br>
            <a:r>
              <a:rPr lang="en-US" sz="1600" dirty="0" smtClean="0">
                <a:solidFill>
                  <a:srgbClr val="CDCDCF">
                    <a:lumMod val="10000"/>
                  </a:srgbClr>
                </a:solidFill>
              </a:rPr>
              <a:t>following randomization</a:t>
            </a:r>
            <a:br>
              <a:rPr lang="en-US" sz="1600" dirty="0" smtClean="0">
                <a:solidFill>
                  <a:srgbClr val="CDCDCF">
                    <a:lumMod val="10000"/>
                  </a:srgbClr>
                </a:solidFill>
              </a:rPr>
            </a:br>
            <a:r>
              <a:rPr lang="en-US" sz="1600" dirty="0" smtClean="0">
                <a:solidFill>
                  <a:srgbClr val="CDCDCF">
                    <a:lumMod val="10000"/>
                  </a:srgbClr>
                </a:solidFill>
              </a:rPr>
              <a:t>(</a:t>
            </a:r>
            <a:r>
              <a:rPr lang="en-US" sz="1600" dirty="0" smtClean="0">
                <a:solidFill>
                  <a:srgbClr val="CDCDCF">
                    <a:lumMod val="10000"/>
                  </a:srgbClr>
                </a:solidFill>
                <a:ea typeface="ＭＳ Ｐゴシック" charset="0"/>
              </a:rPr>
              <a:t>n </a:t>
            </a:r>
            <a:r>
              <a:rPr lang="en-US" sz="1600" dirty="0">
                <a:solidFill>
                  <a:srgbClr val="CDCDCF">
                    <a:lumMod val="10000"/>
                  </a:srgbClr>
                </a:solidFill>
                <a:ea typeface="ＭＳ Ｐゴシック" charset="0"/>
              </a:rPr>
              <a:t>= 2326</a:t>
            </a:r>
            <a:r>
              <a:rPr lang="en-US" sz="1600" dirty="0" smtClean="0">
                <a:solidFill>
                  <a:srgbClr val="CDCDCF">
                    <a:lumMod val="10000"/>
                  </a:srgbClr>
                </a:solidFill>
                <a:ea typeface="ＭＳ Ｐゴシック" charset="0"/>
              </a:rPr>
              <a:t>)</a:t>
            </a:r>
            <a:endParaRPr lang="en-US" sz="1600" dirty="0">
              <a:solidFill>
                <a:srgbClr val="CDCDCF">
                  <a:lumMod val="10000"/>
                </a:srgbClr>
              </a:solidFill>
              <a:ea typeface="ＭＳ Ｐゴシック" charset="0"/>
            </a:endParaRPr>
          </a:p>
        </p:txBody>
      </p:sp>
      <p:sp>
        <p:nvSpPr>
          <p:cNvPr id="12293" name="Text Box 11"/>
          <p:cNvSpPr txBox="1">
            <a:spLocks noChangeArrowheads="1"/>
          </p:cNvSpPr>
          <p:nvPr/>
        </p:nvSpPr>
        <p:spPr bwMode="auto">
          <a:xfrm>
            <a:off x="285750" y="6384925"/>
            <a:ext cx="8561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altLang="en-US" sz="1200" b="0">
                <a:solidFill>
                  <a:srgbClr val="CDCDCF"/>
                </a:solidFill>
              </a:rPr>
              <a:t>INSIGHT START Study Group. N Engl J Med. 2015;[Epub ahead of print]. Lundgren J, et al. IAS 2015. Abstract MOSY0302.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289300" y="3554413"/>
            <a:ext cx="4481513" cy="102870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CDCDCF">
                    <a:lumMod val="10000"/>
                  </a:srgbClr>
                </a:solidFill>
              </a:rPr>
              <a:t>Deferred ART</a:t>
            </a:r>
            <a:br>
              <a:rPr lang="en-US" sz="1600" b="1" dirty="0" smtClean="0">
                <a:solidFill>
                  <a:srgbClr val="CDCDCF">
                    <a:lumMod val="10000"/>
                  </a:srgbClr>
                </a:solidFill>
              </a:rPr>
            </a:br>
            <a:r>
              <a:rPr lang="en-US" sz="1600" dirty="0">
                <a:solidFill>
                  <a:srgbClr val="CDCDCF">
                    <a:lumMod val="10000"/>
                  </a:srgbClr>
                </a:solidFill>
              </a:rPr>
              <a:t>Deferred until </a:t>
            </a:r>
            <a:r>
              <a:rPr lang="en-US" sz="1600" dirty="0" smtClean="0">
                <a:solidFill>
                  <a:srgbClr val="CDCDCF">
                    <a:lumMod val="10000"/>
                  </a:srgbClr>
                </a:solidFill>
              </a:rPr>
              <a:t>CD4</a:t>
            </a:r>
            <a:r>
              <a:rPr lang="en-US" sz="1600" dirty="0">
                <a:solidFill>
                  <a:srgbClr val="CDCDCF">
                    <a:lumMod val="10000"/>
                  </a:srgbClr>
                </a:solidFill>
              </a:rPr>
              <a:t>+ cell </a:t>
            </a:r>
            <a:r>
              <a:rPr lang="en-US" sz="1600" dirty="0" smtClean="0">
                <a:solidFill>
                  <a:srgbClr val="CDCDCF">
                    <a:lumMod val="10000"/>
                  </a:srgbClr>
                </a:solidFill>
              </a:rPr>
              <a:t>count </a:t>
            </a:r>
            <a:r>
              <a:rPr lang="en-US" sz="1600" dirty="0">
                <a:solidFill>
                  <a:srgbClr val="CDCDCF">
                    <a:lumMod val="10000"/>
                  </a:srgbClr>
                </a:solidFill>
              </a:rPr>
              <a:t>≤ 350 </a:t>
            </a:r>
            <a:r>
              <a:rPr lang="en-US" sz="1600" dirty="0" smtClean="0">
                <a:solidFill>
                  <a:srgbClr val="CDCDCF">
                    <a:lumMod val="10000"/>
                  </a:srgbClr>
                </a:solidFill>
              </a:rPr>
              <a:t>cells/mm</a:t>
            </a:r>
            <a:r>
              <a:rPr lang="en-US" sz="1600" baseline="30000" dirty="0" smtClean="0">
                <a:solidFill>
                  <a:srgbClr val="CDCDCF">
                    <a:lumMod val="10000"/>
                  </a:srgbClr>
                </a:solidFill>
              </a:rPr>
              <a:t>3</a:t>
            </a:r>
            <a:r>
              <a:rPr lang="en-US" sz="1600" dirty="0" smtClean="0">
                <a:solidFill>
                  <a:srgbClr val="CDCDCF">
                    <a:lumMod val="10000"/>
                  </a:srgbClr>
                </a:solidFill>
              </a:rPr>
              <a:t>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rgbClr val="CDCDCF">
                    <a:lumMod val="10000"/>
                  </a:srgbClr>
                </a:solidFill>
              </a:rPr>
              <a:t>AIDS,</a:t>
            </a:r>
            <a:r>
              <a:rPr lang="en-US" sz="1600" dirty="0">
                <a:solidFill>
                  <a:srgbClr val="CDCDCF">
                    <a:lumMod val="10000"/>
                  </a:srgbClr>
                </a:solidFill>
              </a:rPr>
              <a:t> </a:t>
            </a:r>
            <a:r>
              <a:rPr lang="en-US" sz="1600" dirty="0" smtClean="0">
                <a:solidFill>
                  <a:srgbClr val="CDCDCF">
                    <a:lumMod val="10000"/>
                  </a:srgbClr>
                </a:solidFill>
              </a:rPr>
              <a:t>or </a:t>
            </a:r>
            <a:r>
              <a:rPr lang="en-US" sz="1600" dirty="0">
                <a:solidFill>
                  <a:srgbClr val="CDCDCF">
                    <a:lumMod val="10000"/>
                  </a:srgbClr>
                </a:solidFill>
              </a:rPr>
              <a:t>event requiring </a:t>
            </a:r>
            <a:r>
              <a:rPr lang="en-US" sz="1600" dirty="0" smtClean="0">
                <a:solidFill>
                  <a:srgbClr val="CDCDCF">
                    <a:lumMod val="10000"/>
                  </a:srgbClr>
                </a:solidFill>
              </a:rPr>
              <a:t>ART</a:t>
            </a:r>
            <a:endParaRPr lang="en-US" sz="1600" dirty="0">
              <a:solidFill>
                <a:srgbClr val="CDCDCF">
                  <a:lumMod val="10000"/>
                </a:srgbClr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rgbClr val="CDCDCF">
                    <a:lumMod val="10000"/>
                  </a:srgbClr>
                </a:solidFill>
              </a:rPr>
              <a:t>(</a:t>
            </a:r>
            <a:r>
              <a:rPr lang="en-US" sz="1600" dirty="0" smtClean="0">
                <a:solidFill>
                  <a:srgbClr val="CDCDCF">
                    <a:lumMod val="10000"/>
                  </a:srgbClr>
                </a:solidFill>
                <a:ea typeface="ＭＳ Ｐゴシック" charset="0"/>
              </a:rPr>
              <a:t>n </a:t>
            </a:r>
            <a:r>
              <a:rPr lang="en-US" sz="1600" dirty="0">
                <a:solidFill>
                  <a:srgbClr val="CDCDCF">
                    <a:lumMod val="10000"/>
                  </a:srgbClr>
                </a:solidFill>
                <a:ea typeface="ＭＳ Ｐゴシック" charset="0"/>
              </a:rPr>
              <a:t>= 2359</a:t>
            </a:r>
            <a:r>
              <a:rPr lang="en-US" sz="1600" dirty="0" smtClean="0">
                <a:solidFill>
                  <a:srgbClr val="CDCDCF">
                    <a:lumMod val="10000"/>
                  </a:srgbClr>
                </a:solidFill>
                <a:ea typeface="ＭＳ Ｐゴシック" charset="0"/>
              </a:rPr>
              <a:t>)</a:t>
            </a:r>
            <a:endParaRPr lang="en-US" sz="1600" dirty="0">
              <a:solidFill>
                <a:srgbClr val="CDCDCF">
                  <a:lumMod val="10000"/>
                </a:srgbClr>
              </a:solidFill>
            </a:endParaRPr>
          </a:p>
        </p:txBody>
      </p:sp>
      <p:sp>
        <p:nvSpPr>
          <p:cNvPr id="12295" name="Rectangle 27"/>
          <p:cNvSpPr>
            <a:spLocks noChangeArrowheads="1"/>
          </p:cNvSpPr>
          <p:nvPr/>
        </p:nvSpPr>
        <p:spPr bwMode="auto">
          <a:xfrm>
            <a:off x="406400" y="2978150"/>
            <a:ext cx="2232025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FFFF"/>
                </a:solidFill>
                <a:cs typeface="Arial" charset="0"/>
              </a:rPr>
              <a:t>HIV-positive, ART-naive </a:t>
            </a:r>
            <a:br>
              <a:rPr lang="en-US" altLang="en-US" sz="1600">
                <a:solidFill>
                  <a:srgbClr val="FFFFFF"/>
                </a:solidFill>
                <a:cs typeface="Arial" charset="0"/>
              </a:rPr>
            </a:br>
            <a:r>
              <a:rPr lang="en-US" altLang="en-US" sz="1600">
                <a:solidFill>
                  <a:srgbClr val="FFFFFF"/>
                </a:solidFill>
                <a:cs typeface="Arial" charset="0"/>
              </a:rPr>
              <a:t>adults with CD4+ cell</a:t>
            </a:r>
            <a:br>
              <a:rPr lang="en-US" altLang="en-US" sz="1600">
                <a:solidFill>
                  <a:srgbClr val="FFFFFF"/>
                </a:solidFill>
                <a:cs typeface="Arial" charset="0"/>
              </a:rPr>
            </a:br>
            <a:r>
              <a:rPr lang="en-US" altLang="en-US" sz="1600">
                <a:solidFill>
                  <a:srgbClr val="FFFFFF"/>
                </a:solidFill>
                <a:cs typeface="Arial" charset="0"/>
              </a:rPr>
              <a:t>count &gt; 500 cells/mm</a:t>
            </a:r>
            <a:r>
              <a:rPr lang="en-US" altLang="en-US" sz="1600" baseline="30000">
                <a:solidFill>
                  <a:srgbClr val="FFFFFF"/>
                </a:solidFill>
                <a:cs typeface="Arial" charset="0"/>
              </a:rPr>
              <a:t>3</a:t>
            </a:r>
            <a:r>
              <a:rPr lang="en-US" altLang="en-US" sz="1600">
                <a:solidFill>
                  <a:srgbClr val="FFFFFF"/>
                </a:solidFill>
                <a:cs typeface="Arial" charset="0"/>
              </a:rPr>
              <a:t> 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FFFF"/>
                </a:solidFill>
                <a:cs typeface="Arial" charset="0"/>
              </a:rPr>
              <a:t>(N = 4685)</a:t>
            </a:r>
          </a:p>
        </p:txBody>
      </p:sp>
      <p:sp>
        <p:nvSpPr>
          <p:cNvPr id="12296" name="TextBox 60"/>
          <p:cNvSpPr txBox="1">
            <a:spLocks noChangeArrowheads="1"/>
          </p:cNvSpPr>
          <p:nvPr/>
        </p:nvSpPr>
        <p:spPr bwMode="auto">
          <a:xfrm>
            <a:off x="6689725" y="1670050"/>
            <a:ext cx="21669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 i="1">
                <a:solidFill>
                  <a:srgbClr val="FFFFFF"/>
                </a:solidFill>
                <a:ea typeface="MS PGothic" pitchFamily="34" charset="-128"/>
              </a:rPr>
              <a:t>Study closed by DSMB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 i="1">
                <a:solidFill>
                  <a:srgbClr val="FFFFFF"/>
                </a:solidFill>
                <a:ea typeface="MS PGothic" pitchFamily="34" charset="-128"/>
              </a:rPr>
              <a:t>following interim analysis</a:t>
            </a:r>
          </a:p>
        </p:txBody>
      </p:sp>
      <p:cxnSp>
        <p:nvCxnSpPr>
          <p:cNvPr id="12297" name="Straight Arrow Connector 29"/>
          <p:cNvCxnSpPr>
            <a:cxnSpLocks noChangeShapeType="1"/>
          </p:cNvCxnSpPr>
          <p:nvPr/>
        </p:nvCxnSpPr>
        <p:spPr bwMode="auto">
          <a:xfrm flipH="1">
            <a:off x="7775575" y="2146300"/>
            <a:ext cx="3175" cy="2746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2298" name="Line 13"/>
          <p:cNvSpPr>
            <a:spLocks noChangeShapeType="1"/>
          </p:cNvSpPr>
          <p:nvPr/>
        </p:nvSpPr>
        <p:spPr bwMode="auto">
          <a:xfrm>
            <a:off x="2638425" y="3573463"/>
            <a:ext cx="576263" cy="7223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299" name="Line 13"/>
          <p:cNvSpPr>
            <a:spLocks noChangeShapeType="1"/>
          </p:cNvSpPr>
          <p:nvPr/>
        </p:nvSpPr>
        <p:spPr bwMode="auto">
          <a:xfrm flipV="1">
            <a:off x="2638425" y="2787650"/>
            <a:ext cx="576263" cy="722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413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8" y="0"/>
            <a:ext cx="85439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START: 57% Reduced Risk of Serious Events or Death With Immediate ART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smtClean="0"/>
              <a:t>4.1% vs 1.8% in deferred vs immediate arms experienced serious AIDS or non-AIDS–related event or death (HR: 0.43; 95% CI: 0.30-0.62; </a:t>
            </a:r>
            <a:r>
              <a:rPr lang="en-US" altLang="en-US" sz="1800" i="1" smtClean="0"/>
              <a:t>P</a:t>
            </a:r>
            <a:r>
              <a:rPr lang="en-US" altLang="en-US" sz="1800" smtClean="0"/>
              <a:t> &lt; .001)</a:t>
            </a:r>
          </a:p>
        </p:txBody>
      </p:sp>
      <p:cxnSp>
        <p:nvCxnSpPr>
          <p:cNvPr id="13316" name="Straight Connector 7"/>
          <p:cNvCxnSpPr>
            <a:cxnSpLocks noChangeShapeType="1"/>
          </p:cNvCxnSpPr>
          <p:nvPr/>
        </p:nvCxnSpPr>
        <p:spPr bwMode="auto">
          <a:xfrm>
            <a:off x="2371725" y="2600325"/>
            <a:ext cx="0" cy="30067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317" name="Straight Connector 8"/>
          <p:cNvCxnSpPr>
            <a:cxnSpLocks noChangeShapeType="1"/>
          </p:cNvCxnSpPr>
          <p:nvPr/>
        </p:nvCxnSpPr>
        <p:spPr bwMode="auto">
          <a:xfrm>
            <a:off x="2308225" y="2609850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318" name="Straight Connector 9"/>
          <p:cNvCxnSpPr>
            <a:cxnSpLocks noChangeShapeType="1"/>
          </p:cNvCxnSpPr>
          <p:nvPr/>
        </p:nvCxnSpPr>
        <p:spPr bwMode="auto">
          <a:xfrm>
            <a:off x="2308225" y="3206750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319" name="Straight Connector 10"/>
          <p:cNvCxnSpPr>
            <a:cxnSpLocks noChangeShapeType="1"/>
          </p:cNvCxnSpPr>
          <p:nvPr/>
        </p:nvCxnSpPr>
        <p:spPr bwMode="auto">
          <a:xfrm>
            <a:off x="2308225" y="3805238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320" name="Straight Connector 11"/>
          <p:cNvCxnSpPr>
            <a:cxnSpLocks noChangeShapeType="1"/>
          </p:cNvCxnSpPr>
          <p:nvPr/>
        </p:nvCxnSpPr>
        <p:spPr bwMode="auto">
          <a:xfrm>
            <a:off x="2308225" y="4402138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321" name="Straight Connector 12"/>
          <p:cNvCxnSpPr>
            <a:cxnSpLocks noChangeShapeType="1"/>
          </p:cNvCxnSpPr>
          <p:nvPr/>
        </p:nvCxnSpPr>
        <p:spPr bwMode="auto">
          <a:xfrm>
            <a:off x="2308225" y="500062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322" name="Straight Connector 13"/>
          <p:cNvCxnSpPr>
            <a:cxnSpLocks noChangeShapeType="1"/>
          </p:cNvCxnSpPr>
          <p:nvPr/>
        </p:nvCxnSpPr>
        <p:spPr bwMode="auto">
          <a:xfrm>
            <a:off x="2301875" y="559752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3323" name="TextBox 14"/>
          <p:cNvSpPr txBox="1">
            <a:spLocks noChangeArrowheads="1"/>
          </p:cNvSpPr>
          <p:nvPr/>
        </p:nvSpPr>
        <p:spPr bwMode="auto">
          <a:xfrm>
            <a:off x="1887538" y="2430463"/>
            <a:ext cx="4127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3324" name="TextBox 15"/>
          <p:cNvSpPr txBox="1">
            <a:spLocks noChangeArrowheads="1"/>
          </p:cNvSpPr>
          <p:nvPr/>
        </p:nvSpPr>
        <p:spPr bwMode="auto">
          <a:xfrm>
            <a:off x="2001838" y="302895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3325" name="TextBox 16"/>
          <p:cNvSpPr txBox="1">
            <a:spLocks noChangeArrowheads="1"/>
          </p:cNvSpPr>
          <p:nvPr/>
        </p:nvSpPr>
        <p:spPr bwMode="auto">
          <a:xfrm>
            <a:off x="2001838" y="362743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3326" name="TextBox 17"/>
          <p:cNvSpPr txBox="1">
            <a:spLocks noChangeArrowheads="1"/>
          </p:cNvSpPr>
          <p:nvPr/>
        </p:nvSpPr>
        <p:spPr bwMode="auto">
          <a:xfrm>
            <a:off x="2001838" y="4225925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3327" name="TextBox 18"/>
          <p:cNvSpPr txBox="1">
            <a:spLocks noChangeArrowheads="1"/>
          </p:cNvSpPr>
          <p:nvPr/>
        </p:nvSpPr>
        <p:spPr bwMode="auto">
          <a:xfrm>
            <a:off x="2001838" y="482441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3328" name="TextBox 19"/>
          <p:cNvSpPr txBox="1">
            <a:spLocks noChangeArrowheads="1"/>
          </p:cNvSpPr>
          <p:nvPr/>
        </p:nvSpPr>
        <p:spPr bwMode="auto">
          <a:xfrm>
            <a:off x="2001838" y="5421313"/>
            <a:ext cx="2984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3329" name="TextBox 20"/>
          <p:cNvSpPr txBox="1">
            <a:spLocks noChangeArrowheads="1"/>
          </p:cNvSpPr>
          <p:nvPr/>
        </p:nvSpPr>
        <p:spPr bwMode="auto">
          <a:xfrm rot="-5400000">
            <a:off x="166687" y="3894138"/>
            <a:ext cx="32178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FFFF"/>
                </a:solidFill>
              </a:rPr>
              <a:t>Cumulative Percent With Event</a:t>
            </a:r>
          </a:p>
        </p:txBody>
      </p:sp>
      <p:cxnSp>
        <p:nvCxnSpPr>
          <p:cNvPr id="13330" name="Straight Connector 6"/>
          <p:cNvCxnSpPr>
            <a:cxnSpLocks noChangeShapeType="1"/>
          </p:cNvCxnSpPr>
          <p:nvPr/>
        </p:nvCxnSpPr>
        <p:spPr bwMode="auto">
          <a:xfrm>
            <a:off x="2371725" y="5597525"/>
            <a:ext cx="47371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13331" name="Group 21"/>
          <p:cNvGrpSpPr>
            <a:grpSpLocks/>
          </p:cNvGrpSpPr>
          <p:nvPr/>
        </p:nvGrpSpPr>
        <p:grpSpPr bwMode="auto">
          <a:xfrm rot="5400000">
            <a:off x="3525838" y="4451350"/>
            <a:ext cx="65088" cy="2363787"/>
            <a:chOff x="2425235" y="2887857"/>
            <a:chExt cx="70613" cy="2988733"/>
          </a:xfrm>
        </p:grpSpPr>
        <p:cxnSp>
          <p:nvCxnSpPr>
            <p:cNvPr id="13354" name="Straight Connector 24"/>
            <p:cNvCxnSpPr>
              <a:cxnSpLocks noChangeShapeType="1"/>
            </p:cNvCxnSpPr>
            <p:nvPr/>
          </p:nvCxnSpPr>
          <p:spPr bwMode="auto">
            <a:xfrm>
              <a:off x="2431840" y="2887857"/>
              <a:ext cx="64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355" name="Straight Connector 25"/>
            <p:cNvCxnSpPr>
              <a:cxnSpLocks noChangeShapeType="1"/>
            </p:cNvCxnSpPr>
            <p:nvPr/>
          </p:nvCxnSpPr>
          <p:spPr bwMode="auto">
            <a:xfrm>
              <a:off x="2431840" y="3485604"/>
              <a:ext cx="64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356" name="Straight Connector 26"/>
            <p:cNvCxnSpPr>
              <a:cxnSpLocks noChangeShapeType="1"/>
            </p:cNvCxnSpPr>
            <p:nvPr/>
          </p:nvCxnSpPr>
          <p:spPr bwMode="auto">
            <a:xfrm>
              <a:off x="2431840" y="4083351"/>
              <a:ext cx="64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357" name="Straight Connector 27"/>
            <p:cNvCxnSpPr>
              <a:cxnSpLocks noChangeShapeType="1"/>
            </p:cNvCxnSpPr>
            <p:nvPr/>
          </p:nvCxnSpPr>
          <p:spPr bwMode="auto">
            <a:xfrm>
              <a:off x="2431840" y="4681098"/>
              <a:ext cx="64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358" name="Straight Connector 28"/>
            <p:cNvCxnSpPr>
              <a:cxnSpLocks noChangeShapeType="1"/>
            </p:cNvCxnSpPr>
            <p:nvPr/>
          </p:nvCxnSpPr>
          <p:spPr bwMode="auto">
            <a:xfrm>
              <a:off x="2431840" y="5278845"/>
              <a:ext cx="64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359" name="Straight Connector 29"/>
            <p:cNvCxnSpPr>
              <a:cxnSpLocks noChangeShapeType="1"/>
            </p:cNvCxnSpPr>
            <p:nvPr/>
          </p:nvCxnSpPr>
          <p:spPr bwMode="auto">
            <a:xfrm>
              <a:off x="2425235" y="5876590"/>
              <a:ext cx="64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cxnSp>
        <p:nvCxnSpPr>
          <p:cNvPr id="13332" name="Straight Connector 33"/>
          <p:cNvCxnSpPr>
            <a:cxnSpLocks noChangeShapeType="1"/>
          </p:cNvCxnSpPr>
          <p:nvPr/>
        </p:nvCxnSpPr>
        <p:spPr bwMode="auto">
          <a:xfrm rot="5400000">
            <a:off x="7072313" y="5635625"/>
            <a:ext cx="571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333" name="Straight Connector 34"/>
          <p:cNvCxnSpPr>
            <a:cxnSpLocks noChangeShapeType="1"/>
          </p:cNvCxnSpPr>
          <p:nvPr/>
        </p:nvCxnSpPr>
        <p:spPr bwMode="auto">
          <a:xfrm rot="5400000">
            <a:off x="6600825" y="5635625"/>
            <a:ext cx="571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334" name="Straight Connector 35"/>
          <p:cNvCxnSpPr>
            <a:cxnSpLocks noChangeShapeType="1"/>
          </p:cNvCxnSpPr>
          <p:nvPr/>
        </p:nvCxnSpPr>
        <p:spPr bwMode="auto">
          <a:xfrm rot="5400000">
            <a:off x="6127750" y="5635625"/>
            <a:ext cx="571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335" name="Straight Connector 36"/>
          <p:cNvCxnSpPr>
            <a:cxnSpLocks noChangeShapeType="1"/>
          </p:cNvCxnSpPr>
          <p:nvPr/>
        </p:nvCxnSpPr>
        <p:spPr bwMode="auto">
          <a:xfrm rot="5400000">
            <a:off x="5654675" y="5635625"/>
            <a:ext cx="571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336" name="Straight Connector 37"/>
          <p:cNvCxnSpPr>
            <a:cxnSpLocks noChangeShapeType="1"/>
          </p:cNvCxnSpPr>
          <p:nvPr/>
        </p:nvCxnSpPr>
        <p:spPr bwMode="auto">
          <a:xfrm rot="5400000">
            <a:off x="5182394" y="5630069"/>
            <a:ext cx="5873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3337" name="TextBox 38"/>
          <p:cNvSpPr txBox="1">
            <a:spLocks noChangeArrowheads="1"/>
          </p:cNvSpPr>
          <p:nvPr/>
        </p:nvSpPr>
        <p:spPr bwMode="auto">
          <a:xfrm>
            <a:off x="2220913" y="5629275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3338" name="TextBox 39"/>
          <p:cNvSpPr txBox="1">
            <a:spLocks noChangeArrowheads="1"/>
          </p:cNvSpPr>
          <p:nvPr/>
        </p:nvSpPr>
        <p:spPr bwMode="auto">
          <a:xfrm>
            <a:off x="2693988" y="5629275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3339" name="TextBox 40"/>
          <p:cNvSpPr txBox="1">
            <a:spLocks noChangeArrowheads="1"/>
          </p:cNvSpPr>
          <p:nvPr/>
        </p:nvSpPr>
        <p:spPr bwMode="auto">
          <a:xfrm>
            <a:off x="3101975" y="562927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3340" name="TextBox 41"/>
          <p:cNvSpPr txBox="1">
            <a:spLocks noChangeArrowheads="1"/>
          </p:cNvSpPr>
          <p:nvPr/>
        </p:nvSpPr>
        <p:spPr bwMode="auto">
          <a:xfrm>
            <a:off x="3575050" y="5629275"/>
            <a:ext cx="4111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18</a:t>
            </a:r>
          </a:p>
        </p:txBody>
      </p:sp>
      <p:sp>
        <p:nvSpPr>
          <p:cNvPr id="13341" name="TextBox 42"/>
          <p:cNvSpPr txBox="1">
            <a:spLocks noChangeArrowheads="1"/>
          </p:cNvSpPr>
          <p:nvPr/>
        </p:nvSpPr>
        <p:spPr bwMode="auto">
          <a:xfrm>
            <a:off x="4046538" y="562927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24</a:t>
            </a:r>
          </a:p>
        </p:txBody>
      </p:sp>
      <p:sp>
        <p:nvSpPr>
          <p:cNvPr id="13342" name="TextBox 43"/>
          <p:cNvSpPr txBox="1">
            <a:spLocks noChangeArrowheads="1"/>
          </p:cNvSpPr>
          <p:nvPr/>
        </p:nvSpPr>
        <p:spPr bwMode="auto">
          <a:xfrm>
            <a:off x="4519613" y="562927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30</a:t>
            </a:r>
          </a:p>
        </p:txBody>
      </p:sp>
      <p:sp>
        <p:nvSpPr>
          <p:cNvPr id="13343" name="TextBox 44"/>
          <p:cNvSpPr txBox="1">
            <a:spLocks noChangeArrowheads="1"/>
          </p:cNvSpPr>
          <p:nvPr/>
        </p:nvSpPr>
        <p:spPr bwMode="auto">
          <a:xfrm>
            <a:off x="4991100" y="5629275"/>
            <a:ext cx="4111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36</a:t>
            </a:r>
          </a:p>
        </p:txBody>
      </p:sp>
      <p:sp>
        <p:nvSpPr>
          <p:cNvPr id="13344" name="TextBox 45"/>
          <p:cNvSpPr txBox="1">
            <a:spLocks noChangeArrowheads="1"/>
          </p:cNvSpPr>
          <p:nvPr/>
        </p:nvSpPr>
        <p:spPr bwMode="auto">
          <a:xfrm>
            <a:off x="5432425" y="562927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42</a:t>
            </a:r>
          </a:p>
        </p:txBody>
      </p:sp>
      <p:sp>
        <p:nvSpPr>
          <p:cNvPr id="13345" name="TextBox 46"/>
          <p:cNvSpPr txBox="1">
            <a:spLocks noChangeArrowheads="1"/>
          </p:cNvSpPr>
          <p:nvPr/>
        </p:nvSpPr>
        <p:spPr bwMode="auto">
          <a:xfrm>
            <a:off x="5935663" y="562927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48</a:t>
            </a:r>
          </a:p>
        </p:txBody>
      </p:sp>
      <p:sp>
        <p:nvSpPr>
          <p:cNvPr id="13346" name="TextBox 47"/>
          <p:cNvSpPr txBox="1">
            <a:spLocks noChangeArrowheads="1"/>
          </p:cNvSpPr>
          <p:nvPr/>
        </p:nvSpPr>
        <p:spPr bwMode="auto">
          <a:xfrm>
            <a:off x="6392863" y="5629275"/>
            <a:ext cx="4111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54</a:t>
            </a:r>
          </a:p>
        </p:txBody>
      </p:sp>
      <p:sp>
        <p:nvSpPr>
          <p:cNvPr id="13347" name="TextBox 48"/>
          <p:cNvSpPr txBox="1">
            <a:spLocks noChangeArrowheads="1"/>
          </p:cNvSpPr>
          <p:nvPr/>
        </p:nvSpPr>
        <p:spPr bwMode="auto">
          <a:xfrm>
            <a:off x="6880225" y="562927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13348" name="TextBox 49"/>
          <p:cNvSpPr txBox="1">
            <a:spLocks noChangeArrowheads="1"/>
          </p:cNvSpPr>
          <p:nvPr/>
        </p:nvSpPr>
        <p:spPr bwMode="auto">
          <a:xfrm>
            <a:off x="4492625" y="5929313"/>
            <a:ext cx="482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FFFF"/>
                </a:solidFill>
              </a:rPr>
              <a:t>Mo</a:t>
            </a:r>
          </a:p>
        </p:txBody>
      </p:sp>
      <p:sp>
        <p:nvSpPr>
          <p:cNvPr id="13349" name="TextBox 50"/>
          <p:cNvSpPr txBox="1">
            <a:spLocks noChangeArrowheads="1"/>
          </p:cNvSpPr>
          <p:nvPr/>
        </p:nvSpPr>
        <p:spPr bwMode="auto">
          <a:xfrm>
            <a:off x="5151438" y="3332163"/>
            <a:ext cx="1498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FFFF"/>
                </a:solidFill>
              </a:rPr>
              <a:t>Deferred ART</a:t>
            </a:r>
          </a:p>
        </p:txBody>
      </p:sp>
      <p:sp>
        <p:nvSpPr>
          <p:cNvPr id="13350" name="TextBox 51"/>
          <p:cNvSpPr txBox="1">
            <a:spLocks noChangeArrowheads="1"/>
          </p:cNvSpPr>
          <p:nvPr/>
        </p:nvSpPr>
        <p:spPr bwMode="auto">
          <a:xfrm>
            <a:off x="6421438" y="4814888"/>
            <a:ext cx="16716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FFFF"/>
                </a:solidFill>
              </a:rPr>
              <a:t>Immediate ART</a:t>
            </a:r>
          </a:p>
        </p:txBody>
      </p:sp>
      <p:sp>
        <p:nvSpPr>
          <p:cNvPr id="23" name="Freeform 22"/>
          <p:cNvSpPr/>
          <p:nvPr/>
        </p:nvSpPr>
        <p:spPr bwMode="auto">
          <a:xfrm>
            <a:off x="2398713" y="4471988"/>
            <a:ext cx="4762500" cy="1104900"/>
          </a:xfrm>
          <a:custGeom>
            <a:avLst/>
            <a:gdLst>
              <a:gd name="connsiteX0" fmla="*/ 4762195 w 4762195"/>
              <a:gd name="connsiteY0" fmla="*/ 0 h 1104595"/>
              <a:gd name="connsiteX1" fmla="*/ 4645152 w 4762195"/>
              <a:gd name="connsiteY1" fmla="*/ 0 h 1104595"/>
              <a:gd name="connsiteX2" fmla="*/ 4645152 w 4762195"/>
              <a:gd name="connsiteY2" fmla="*/ 208483 h 1104595"/>
              <a:gd name="connsiteX3" fmla="*/ 4012387 w 4762195"/>
              <a:gd name="connsiteY3" fmla="*/ 208483 h 1104595"/>
              <a:gd name="connsiteX4" fmla="*/ 4012387 w 4762195"/>
              <a:gd name="connsiteY4" fmla="*/ 256032 h 1104595"/>
              <a:gd name="connsiteX5" fmla="*/ 3979469 w 4762195"/>
              <a:gd name="connsiteY5" fmla="*/ 256032 h 1104595"/>
              <a:gd name="connsiteX6" fmla="*/ 3979469 w 4762195"/>
              <a:gd name="connsiteY6" fmla="*/ 321869 h 1104595"/>
              <a:gd name="connsiteX7" fmla="*/ 3964838 w 4762195"/>
              <a:gd name="connsiteY7" fmla="*/ 321869 h 1104595"/>
              <a:gd name="connsiteX8" fmla="*/ 3964838 w 4762195"/>
              <a:gd name="connsiteY8" fmla="*/ 395021 h 1104595"/>
              <a:gd name="connsiteX9" fmla="*/ 3749040 w 4762195"/>
              <a:gd name="connsiteY9" fmla="*/ 395021 h 1104595"/>
              <a:gd name="connsiteX10" fmla="*/ 3749040 w 4762195"/>
              <a:gd name="connsiteY10" fmla="*/ 442570 h 1104595"/>
              <a:gd name="connsiteX11" fmla="*/ 3712464 w 4762195"/>
              <a:gd name="connsiteY11" fmla="*/ 442570 h 1104595"/>
              <a:gd name="connsiteX12" fmla="*/ 3712464 w 4762195"/>
              <a:gd name="connsiteY12" fmla="*/ 493776 h 1104595"/>
              <a:gd name="connsiteX13" fmla="*/ 3566160 w 4762195"/>
              <a:gd name="connsiteY13" fmla="*/ 493776 h 1104595"/>
              <a:gd name="connsiteX14" fmla="*/ 3566160 w 4762195"/>
              <a:gd name="connsiteY14" fmla="*/ 530352 h 1104595"/>
              <a:gd name="connsiteX15" fmla="*/ 3295497 w 4762195"/>
              <a:gd name="connsiteY15" fmla="*/ 530352 h 1104595"/>
              <a:gd name="connsiteX16" fmla="*/ 3295497 w 4762195"/>
              <a:gd name="connsiteY16" fmla="*/ 574243 h 1104595"/>
              <a:gd name="connsiteX17" fmla="*/ 3138221 w 4762195"/>
              <a:gd name="connsiteY17" fmla="*/ 574243 h 1104595"/>
              <a:gd name="connsiteX18" fmla="*/ 3138221 w 4762195"/>
              <a:gd name="connsiteY18" fmla="*/ 614477 h 1104595"/>
              <a:gd name="connsiteX19" fmla="*/ 2911449 w 4762195"/>
              <a:gd name="connsiteY19" fmla="*/ 614477 h 1104595"/>
              <a:gd name="connsiteX20" fmla="*/ 2911449 w 4762195"/>
              <a:gd name="connsiteY20" fmla="*/ 643738 h 1104595"/>
              <a:gd name="connsiteX21" fmla="*/ 2823667 w 4762195"/>
              <a:gd name="connsiteY21" fmla="*/ 643738 h 1104595"/>
              <a:gd name="connsiteX22" fmla="*/ 2823667 w 4762195"/>
              <a:gd name="connsiteY22" fmla="*/ 662026 h 1104595"/>
              <a:gd name="connsiteX23" fmla="*/ 2633472 w 4762195"/>
              <a:gd name="connsiteY23" fmla="*/ 662026 h 1104595"/>
              <a:gd name="connsiteX24" fmla="*/ 2633472 w 4762195"/>
              <a:gd name="connsiteY24" fmla="*/ 694944 h 1104595"/>
              <a:gd name="connsiteX25" fmla="*/ 2563977 w 4762195"/>
              <a:gd name="connsiteY25" fmla="*/ 694944 h 1104595"/>
              <a:gd name="connsiteX26" fmla="*/ 2563977 w 4762195"/>
              <a:gd name="connsiteY26" fmla="*/ 716890 h 1104595"/>
              <a:gd name="connsiteX27" fmla="*/ 2545689 w 4762195"/>
              <a:gd name="connsiteY27" fmla="*/ 716890 h 1104595"/>
              <a:gd name="connsiteX28" fmla="*/ 2545689 w 4762195"/>
              <a:gd name="connsiteY28" fmla="*/ 735178 h 1104595"/>
              <a:gd name="connsiteX29" fmla="*/ 2388413 w 4762195"/>
              <a:gd name="connsiteY29" fmla="*/ 735178 h 1104595"/>
              <a:gd name="connsiteX30" fmla="*/ 2388413 w 4762195"/>
              <a:gd name="connsiteY30" fmla="*/ 760781 h 1104595"/>
              <a:gd name="connsiteX31" fmla="*/ 2322576 w 4762195"/>
              <a:gd name="connsiteY31" fmla="*/ 760781 h 1104595"/>
              <a:gd name="connsiteX32" fmla="*/ 2322576 w 4762195"/>
              <a:gd name="connsiteY32" fmla="*/ 779069 h 1104595"/>
              <a:gd name="connsiteX33" fmla="*/ 2293315 w 4762195"/>
              <a:gd name="connsiteY33" fmla="*/ 779069 h 1104595"/>
              <a:gd name="connsiteX34" fmla="*/ 2293315 w 4762195"/>
              <a:gd name="connsiteY34" fmla="*/ 801015 h 1104595"/>
              <a:gd name="connsiteX35" fmla="*/ 1960473 w 4762195"/>
              <a:gd name="connsiteY35" fmla="*/ 801015 h 1104595"/>
              <a:gd name="connsiteX36" fmla="*/ 1960473 w 4762195"/>
              <a:gd name="connsiteY36" fmla="*/ 822960 h 1104595"/>
              <a:gd name="connsiteX37" fmla="*/ 1909267 w 4762195"/>
              <a:gd name="connsiteY37" fmla="*/ 822960 h 1104595"/>
              <a:gd name="connsiteX38" fmla="*/ 1909267 w 4762195"/>
              <a:gd name="connsiteY38" fmla="*/ 841248 h 1104595"/>
              <a:gd name="connsiteX39" fmla="*/ 1638605 w 4762195"/>
              <a:gd name="connsiteY39" fmla="*/ 841248 h 1104595"/>
              <a:gd name="connsiteX40" fmla="*/ 1638605 w 4762195"/>
              <a:gd name="connsiteY40" fmla="*/ 852221 h 1104595"/>
              <a:gd name="connsiteX41" fmla="*/ 1594713 w 4762195"/>
              <a:gd name="connsiteY41" fmla="*/ 852221 h 1104595"/>
              <a:gd name="connsiteX42" fmla="*/ 1594713 w 4762195"/>
              <a:gd name="connsiteY42" fmla="*/ 866851 h 1104595"/>
              <a:gd name="connsiteX43" fmla="*/ 1503273 w 4762195"/>
              <a:gd name="connsiteY43" fmla="*/ 866851 h 1104595"/>
              <a:gd name="connsiteX44" fmla="*/ 1503273 w 4762195"/>
              <a:gd name="connsiteY44" fmla="*/ 885139 h 1104595"/>
              <a:gd name="connsiteX45" fmla="*/ 1382573 w 4762195"/>
              <a:gd name="connsiteY45" fmla="*/ 885139 h 1104595"/>
              <a:gd name="connsiteX46" fmla="*/ 1382573 w 4762195"/>
              <a:gd name="connsiteY46" fmla="*/ 896112 h 1104595"/>
              <a:gd name="connsiteX47" fmla="*/ 1324051 w 4762195"/>
              <a:gd name="connsiteY47" fmla="*/ 896112 h 1104595"/>
              <a:gd name="connsiteX48" fmla="*/ 1324051 w 4762195"/>
              <a:gd name="connsiteY48" fmla="*/ 907085 h 1104595"/>
              <a:gd name="connsiteX49" fmla="*/ 1192377 w 4762195"/>
              <a:gd name="connsiteY49" fmla="*/ 907085 h 1104595"/>
              <a:gd name="connsiteX50" fmla="*/ 1192377 w 4762195"/>
              <a:gd name="connsiteY50" fmla="*/ 921715 h 1104595"/>
              <a:gd name="connsiteX51" fmla="*/ 1035101 w 4762195"/>
              <a:gd name="connsiteY51" fmla="*/ 921715 h 1104595"/>
              <a:gd name="connsiteX52" fmla="*/ 1035101 w 4762195"/>
              <a:gd name="connsiteY52" fmla="*/ 932688 h 1104595"/>
              <a:gd name="connsiteX53" fmla="*/ 1020470 w 4762195"/>
              <a:gd name="connsiteY53" fmla="*/ 932688 h 1104595"/>
              <a:gd name="connsiteX54" fmla="*/ 1020470 w 4762195"/>
              <a:gd name="connsiteY54" fmla="*/ 943661 h 1104595"/>
              <a:gd name="connsiteX55" fmla="*/ 841248 w 4762195"/>
              <a:gd name="connsiteY55" fmla="*/ 943661 h 1104595"/>
              <a:gd name="connsiteX56" fmla="*/ 841248 w 4762195"/>
              <a:gd name="connsiteY56" fmla="*/ 958291 h 1104595"/>
              <a:gd name="connsiteX57" fmla="*/ 746150 w 4762195"/>
              <a:gd name="connsiteY57" fmla="*/ 958291 h 1104595"/>
              <a:gd name="connsiteX58" fmla="*/ 746150 w 4762195"/>
              <a:gd name="connsiteY58" fmla="*/ 976579 h 1104595"/>
              <a:gd name="connsiteX59" fmla="*/ 672998 w 4762195"/>
              <a:gd name="connsiteY59" fmla="*/ 976579 h 1104595"/>
              <a:gd name="connsiteX60" fmla="*/ 672998 w 4762195"/>
              <a:gd name="connsiteY60" fmla="*/ 987552 h 1104595"/>
              <a:gd name="connsiteX61" fmla="*/ 654710 w 4762195"/>
              <a:gd name="connsiteY61" fmla="*/ 987552 h 1104595"/>
              <a:gd name="connsiteX62" fmla="*/ 654710 w 4762195"/>
              <a:gd name="connsiteY62" fmla="*/ 998525 h 1104595"/>
              <a:gd name="connsiteX63" fmla="*/ 530352 w 4762195"/>
              <a:gd name="connsiteY63" fmla="*/ 998525 h 1104595"/>
              <a:gd name="connsiteX64" fmla="*/ 530352 w 4762195"/>
              <a:gd name="connsiteY64" fmla="*/ 1024128 h 1104595"/>
              <a:gd name="connsiteX65" fmla="*/ 519379 w 4762195"/>
              <a:gd name="connsiteY65" fmla="*/ 1024128 h 1104595"/>
              <a:gd name="connsiteX66" fmla="*/ 519379 w 4762195"/>
              <a:gd name="connsiteY66" fmla="*/ 1038759 h 1104595"/>
              <a:gd name="connsiteX67" fmla="*/ 464515 w 4762195"/>
              <a:gd name="connsiteY67" fmla="*/ 1038759 h 1104595"/>
              <a:gd name="connsiteX68" fmla="*/ 464515 w 4762195"/>
              <a:gd name="connsiteY68" fmla="*/ 1049731 h 1104595"/>
              <a:gd name="connsiteX69" fmla="*/ 234086 w 4762195"/>
              <a:gd name="connsiteY69" fmla="*/ 1049731 h 1104595"/>
              <a:gd name="connsiteX70" fmla="*/ 234086 w 4762195"/>
              <a:gd name="connsiteY70" fmla="*/ 1060704 h 1104595"/>
              <a:gd name="connsiteX71" fmla="*/ 146304 w 4762195"/>
              <a:gd name="connsiteY71" fmla="*/ 1060704 h 1104595"/>
              <a:gd name="connsiteX72" fmla="*/ 146304 w 4762195"/>
              <a:gd name="connsiteY72" fmla="*/ 1075335 h 1104595"/>
              <a:gd name="connsiteX73" fmla="*/ 131673 w 4762195"/>
              <a:gd name="connsiteY73" fmla="*/ 1075335 h 1104595"/>
              <a:gd name="connsiteX74" fmla="*/ 131673 w 4762195"/>
              <a:gd name="connsiteY74" fmla="*/ 1104595 h 1104595"/>
              <a:gd name="connsiteX75" fmla="*/ 0 w 4762195"/>
              <a:gd name="connsiteY75" fmla="*/ 1104595 h 110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762195" h="1104595">
                <a:moveTo>
                  <a:pt x="4762195" y="0"/>
                </a:moveTo>
                <a:lnTo>
                  <a:pt x="4645152" y="0"/>
                </a:lnTo>
                <a:lnTo>
                  <a:pt x="4645152" y="208483"/>
                </a:lnTo>
                <a:lnTo>
                  <a:pt x="4012387" y="208483"/>
                </a:lnTo>
                <a:lnTo>
                  <a:pt x="4012387" y="256032"/>
                </a:lnTo>
                <a:lnTo>
                  <a:pt x="3979469" y="256032"/>
                </a:lnTo>
                <a:lnTo>
                  <a:pt x="3979469" y="321869"/>
                </a:lnTo>
                <a:lnTo>
                  <a:pt x="3964838" y="321869"/>
                </a:lnTo>
                <a:lnTo>
                  <a:pt x="3964838" y="395021"/>
                </a:lnTo>
                <a:lnTo>
                  <a:pt x="3749040" y="395021"/>
                </a:lnTo>
                <a:lnTo>
                  <a:pt x="3749040" y="442570"/>
                </a:lnTo>
                <a:lnTo>
                  <a:pt x="3712464" y="442570"/>
                </a:lnTo>
                <a:lnTo>
                  <a:pt x="3712464" y="493776"/>
                </a:lnTo>
                <a:lnTo>
                  <a:pt x="3566160" y="493776"/>
                </a:lnTo>
                <a:lnTo>
                  <a:pt x="3566160" y="530352"/>
                </a:lnTo>
                <a:lnTo>
                  <a:pt x="3295497" y="530352"/>
                </a:lnTo>
                <a:lnTo>
                  <a:pt x="3295497" y="574243"/>
                </a:lnTo>
                <a:lnTo>
                  <a:pt x="3138221" y="574243"/>
                </a:lnTo>
                <a:lnTo>
                  <a:pt x="3138221" y="614477"/>
                </a:lnTo>
                <a:lnTo>
                  <a:pt x="2911449" y="614477"/>
                </a:lnTo>
                <a:lnTo>
                  <a:pt x="2911449" y="643738"/>
                </a:lnTo>
                <a:lnTo>
                  <a:pt x="2823667" y="643738"/>
                </a:lnTo>
                <a:lnTo>
                  <a:pt x="2823667" y="662026"/>
                </a:lnTo>
                <a:lnTo>
                  <a:pt x="2633472" y="662026"/>
                </a:lnTo>
                <a:lnTo>
                  <a:pt x="2633472" y="694944"/>
                </a:lnTo>
                <a:lnTo>
                  <a:pt x="2563977" y="694944"/>
                </a:lnTo>
                <a:lnTo>
                  <a:pt x="2563977" y="716890"/>
                </a:lnTo>
                <a:lnTo>
                  <a:pt x="2545689" y="716890"/>
                </a:lnTo>
                <a:lnTo>
                  <a:pt x="2545689" y="735178"/>
                </a:lnTo>
                <a:lnTo>
                  <a:pt x="2388413" y="735178"/>
                </a:lnTo>
                <a:lnTo>
                  <a:pt x="2388413" y="760781"/>
                </a:lnTo>
                <a:lnTo>
                  <a:pt x="2322576" y="760781"/>
                </a:lnTo>
                <a:lnTo>
                  <a:pt x="2322576" y="779069"/>
                </a:lnTo>
                <a:lnTo>
                  <a:pt x="2293315" y="779069"/>
                </a:lnTo>
                <a:lnTo>
                  <a:pt x="2293315" y="801015"/>
                </a:lnTo>
                <a:lnTo>
                  <a:pt x="1960473" y="801015"/>
                </a:lnTo>
                <a:lnTo>
                  <a:pt x="1960473" y="822960"/>
                </a:lnTo>
                <a:lnTo>
                  <a:pt x="1909267" y="822960"/>
                </a:lnTo>
                <a:lnTo>
                  <a:pt x="1909267" y="841248"/>
                </a:lnTo>
                <a:lnTo>
                  <a:pt x="1638605" y="841248"/>
                </a:lnTo>
                <a:lnTo>
                  <a:pt x="1638605" y="852221"/>
                </a:lnTo>
                <a:lnTo>
                  <a:pt x="1594713" y="852221"/>
                </a:lnTo>
                <a:lnTo>
                  <a:pt x="1594713" y="866851"/>
                </a:lnTo>
                <a:lnTo>
                  <a:pt x="1503273" y="866851"/>
                </a:lnTo>
                <a:lnTo>
                  <a:pt x="1503273" y="885139"/>
                </a:lnTo>
                <a:lnTo>
                  <a:pt x="1382573" y="885139"/>
                </a:lnTo>
                <a:lnTo>
                  <a:pt x="1382573" y="896112"/>
                </a:lnTo>
                <a:lnTo>
                  <a:pt x="1324051" y="896112"/>
                </a:lnTo>
                <a:lnTo>
                  <a:pt x="1324051" y="907085"/>
                </a:lnTo>
                <a:lnTo>
                  <a:pt x="1192377" y="907085"/>
                </a:lnTo>
                <a:lnTo>
                  <a:pt x="1192377" y="921715"/>
                </a:lnTo>
                <a:lnTo>
                  <a:pt x="1035101" y="921715"/>
                </a:lnTo>
                <a:lnTo>
                  <a:pt x="1035101" y="932688"/>
                </a:lnTo>
                <a:lnTo>
                  <a:pt x="1020470" y="932688"/>
                </a:lnTo>
                <a:lnTo>
                  <a:pt x="1020470" y="943661"/>
                </a:lnTo>
                <a:lnTo>
                  <a:pt x="841248" y="943661"/>
                </a:lnTo>
                <a:lnTo>
                  <a:pt x="841248" y="958291"/>
                </a:lnTo>
                <a:lnTo>
                  <a:pt x="746150" y="958291"/>
                </a:lnTo>
                <a:lnTo>
                  <a:pt x="746150" y="976579"/>
                </a:lnTo>
                <a:lnTo>
                  <a:pt x="672998" y="976579"/>
                </a:lnTo>
                <a:lnTo>
                  <a:pt x="672998" y="987552"/>
                </a:lnTo>
                <a:lnTo>
                  <a:pt x="654710" y="987552"/>
                </a:lnTo>
                <a:lnTo>
                  <a:pt x="654710" y="998525"/>
                </a:lnTo>
                <a:lnTo>
                  <a:pt x="530352" y="998525"/>
                </a:lnTo>
                <a:lnTo>
                  <a:pt x="530352" y="1024128"/>
                </a:lnTo>
                <a:lnTo>
                  <a:pt x="519379" y="1024128"/>
                </a:lnTo>
                <a:lnTo>
                  <a:pt x="519379" y="1038759"/>
                </a:lnTo>
                <a:lnTo>
                  <a:pt x="464515" y="1038759"/>
                </a:lnTo>
                <a:lnTo>
                  <a:pt x="464515" y="1049731"/>
                </a:lnTo>
                <a:lnTo>
                  <a:pt x="234086" y="1049731"/>
                </a:lnTo>
                <a:lnTo>
                  <a:pt x="234086" y="1060704"/>
                </a:lnTo>
                <a:lnTo>
                  <a:pt x="146304" y="1060704"/>
                </a:lnTo>
                <a:lnTo>
                  <a:pt x="146304" y="1075335"/>
                </a:lnTo>
                <a:lnTo>
                  <a:pt x="131673" y="1075335"/>
                </a:lnTo>
                <a:lnTo>
                  <a:pt x="131673" y="1104595"/>
                </a:lnTo>
                <a:lnTo>
                  <a:pt x="0" y="1104595"/>
                </a:lnTo>
              </a:path>
            </a:pathLst>
          </a:custGeom>
          <a:noFill/>
          <a:ln w="2857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352" name="Freeform 30"/>
          <p:cNvSpPr>
            <a:spLocks/>
          </p:cNvSpPr>
          <p:nvPr/>
        </p:nvSpPr>
        <p:spPr bwMode="auto">
          <a:xfrm>
            <a:off x="2398713" y="3403600"/>
            <a:ext cx="4768850" cy="2168525"/>
          </a:xfrm>
          <a:custGeom>
            <a:avLst/>
            <a:gdLst>
              <a:gd name="T0" fmla="*/ 4653982 w 4769510"/>
              <a:gd name="T1" fmla="*/ 0 h 2168957"/>
              <a:gd name="T2" fmla="*/ 4435316 w 4769510"/>
              <a:gd name="T3" fmla="*/ 218315 h 2168957"/>
              <a:gd name="T4" fmla="*/ 4249446 w 4769510"/>
              <a:gd name="T5" fmla="*/ 349311 h 2168957"/>
              <a:gd name="T6" fmla="*/ 4096380 w 4769510"/>
              <a:gd name="T7" fmla="*/ 425729 h 2168957"/>
              <a:gd name="T8" fmla="*/ 3837622 w 4769510"/>
              <a:gd name="T9" fmla="*/ 505780 h 2168957"/>
              <a:gd name="T10" fmla="*/ 3782953 w 4769510"/>
              <a:gd name="T11" fmla="*/ 560360 h 2168957"/>
              <a:gd name="T12" fmla="*/ 3742863 w 4769510"/>
              <a:gd name="T13" fmla="*/ 636778 h 2168957"/>
              <a:gd name="T14" fmla="*/ 3710064 w 4769510"/>
              <a:gd name="T15" fmla="*/ 680438 h 2168957"/>
              <a:gd name="T16" fmla="*/ 3316466 w 4769510"/>
              <a:gd name="T17" fmla="*/ 724101 h 2168957"/>
              <a:gd name="T18" fmla="*/ 3177973 w 4769510"/>
              <a:gd name="T19" fmla="*/ 800515 h 2168957"/>
              <a:gd name="T20" fmla="*/ 3112374 w 4769510"/>
              <a:gd name="T21" fmla="*/ 840542 h 2168957"/>
              <a:gd name="T22" fmla="*/ 3079575 w 4769510"/>
              <a:gd name="T23" fmla="*/ 876932 h 2168957"/>
              <a:gd name="T24" fmla="*/ 2937438 w 4769510"/>
              <a:gd name="T25" fmla="*/ 913316 h 2168957"/>
              <a:gd name="T26" fmla="*/ 2864549 w 4769510"/>
              <a:gd name="T27" fmla="*/ 938786 h 2168957"/>
              <a:gd name="T28" fmla="*/ 2769794 w 4769510"/>
              <a:gd name="T29" fmla="*/ 964257 h 2168957"/>
              <a:gd name="T30" fmla="*/ 2682328 w 4769510"/>
              <a:gd name="T31" fmla="*/ 997007 h 2168957"/>
              <a:gd name="T32" fmla="*/ 2660463 w 4769510"/>
              <a:gd name="T33" fmla="*/ 1018838 h 2168957"/>
              <a:gd name="T34" fmla="*/ 2507394 w 4769510"/>
              <a:gd name="T35" fmla="*/ 1051589 h 2168957"/>
              <a:gd name="T36" fmla="*/ 2474593 w 4769510"/>
              <a:gd name="T37" fmla="*/ 1069780 h 2168957"/>
              <a:gd name="T38" fmla="*/ 2416281 w 4769510"/>
              <a:gd name="T39" fmla="*/ 1095252 h 2168957"/>
              <a:gd name="T40" fmla="*/ 2387127 w 4769510"/>
              <a:gd name="T41" fmla="*/ 1124361 h 2168957"/>
              <a:gd name="T42" fmla="*/ 2357971 w 4769510"/>
              <a:gd name="T43" fmla="*/ 1175303 h 2168957"/>
              <a:gd name="T44" fmla="*/ 2332460 w 4769510"/>
              <a:gd name="T45" fmla="*/ 1204413 h 2168957"/>
              <a:gd name="T46" fmla="*/ 2252279 w 4769510"/>
              <a:gd name="T47" fmla="*/ 1218967 h 2168957"/>
              <a:gd name="T48" fmla="*/ 2179389 w 4769510"/>
              <a:gd name="T49" fmla="*/ 1251717 h 2168957"/>
              <a:gd name="T50" fmla="*/ 2048190 w 4769510"/>
              <a:gd name="T51" fmla="*/ 1291744 h 2168957"/>
              <a:gd name="T52" fmla="*/ 2015390 w 4769510"/>
              <a:gd name="T53" fmla="*/ 1302659 h 2168957"/>
              <a:gd name="T54" fmla="*/ 1997168 w 4769510"/>
              <a:gd name="T55" fmla="*/ 1339044 h 2168957"/>
              <a:gd name="T56" fmla="*/ 1931567 w 4769510"/>
              <a:gd name="T57" fmla="*/ 1375433 h 2168957"/>
              <a:gd name="T58" fmla="*/ 1913346 w 4769510"/>
              <a:gd name="T59" fmla="*/ 1400904 h 2168957"/>
              <a:gd name="T60" fmla="*/ 1876903 w 4769510"/>
              <a:gd name="T61" fmla="*/ 1415459 h 2168957"/>
              <a:gd name="T62" fmla="*/ 1865965 w 4769510"/>
              <a:gd name="T63" fmla="*/ 1451847 h 2168957"/>
              <a:gd name="T64" fmla="*/ 1723834 w 4769510"/>
              <a:gd name="T65" fmla="*/ 1502788 h 2168957"/>
              <a:gd name="T66" fmla="*/ 1705610 w 4769510"/>
              <a:gd name="T67" fmla="*/ 1535536 h 2168957"/>
              <a:gd name="T68" fmla="*/ 1567123 w 4769510"/>
              <a:gd name="T69" fmla="*/ 1575563 h 2168957"/>
              <a:gd name="T70" fmla="*/ 1530680 w 4769510"/>
              <a:gd name="T71" fmla="*/ 1611949 h 2168957"/>
              <a:gd name="T72" fmla="*/ 1421345 w 4769510"/>
              <a:gd name="T73" fmla="*/ 1626503 h 2168957"/>
              <a:gd name="T74" fmla="*/ 1388541 w 4769510"/>
              <a:gd name="T75" fmla="*/ 1651974 h 2168957"/>
              <a:gd name="T76" fmla="*/ 1359386 w 4769510"/>
              <a:gd name="T77" fmla="*/ 1670167 h 2168957"/>
              <a:gd name="T78" fmla="*/ 1275561 w 4769510"/>
              <a:gd name="T79" fmla="*/ 1688361 h 2168957"/>
              <a:gd name="T80" fmla="*/ 1224537 w 4769510"/>
              <a:gd name="T81" fmla="*/ 1721111 h 2168957"/>
              <a:gd name="T82" fmla="*/ 1151649 w 4769510"/>
              <a:gd name="T83" fmla="*/ 1739303 h 2168957"/>
              <a:gd name="T84" fmla="*/ 1133434 w 4769510"/>
              <a:gd name="T85" fmla="*/ 1750219 h 2168957"/>
              <a:gd name="T86" fmla="*/ 1005874 w 4769510"/>
              <a:gd name="T87" fmla="*/ 1764775 h 2168957"/>
              <a:gd name="T88" fmla="*/ 947565 w 4769510"/>
              <a:gd name="T89" fmla="*/ 1786608 h 2168957"/>
              <a:gd name="T90" fmla="*/ 911123 w 4769510"/>
              <a:gd name="T91" fmla="*/ 1812078 h 2168957"/>
              <a:gd name="T92" fmla="*/ 863734 w 4769510"/>
              <a:gd name="T93" fmla="*/ 1826633 h 2168957"/>
              <a:gd name="T94" fmla="*/ 823653 w 4769510"/>
              <a:gd name="T95" fmla="*/ 1848465 h 2168957"/>
              <a:gd name="T96" fmla="*/ 790845 w 4769510"/>
              <a:gd name="T97" fmla="*/ 1863020 h 2168957"/>
              <a:gd name="T98" fmla="*/ 736183 w 4769510"/>
              <a:gd name="T99" fmla="*/ 1888490 h 2168957"/>
              <a:gd name="T100" fmla="*/ 717958 w 4769510"/>
              <a:gd name="T101" fmla="*/ 1903045 h 2168957"/>
              <a:gd name="T102" fmla="*/ 688804 w 4769510"/>
              <a:gd name="T103" fmla="*/ 1928517 h 2168957"/>
              <a:gd name="T104" fmla="*/ 656002 w 4769510"/>
              <a:gd name="T105" fmla="*/ 1953987 h 2168957"/>
              <a:gd name="T106" fmla="*/ 524799 w 4769510"/>
              <a:gd name="T107" fmla="*/ 1972180 h 2168957"/>
              <a:gd name="T108" fmla="*/ 470140 w 4769510"/>
              <a:gd name="T109" fmla="*/ 1997651 h 2168957"/>
              <a:gd name="T110" fmla="*/ 430040 w 4769510"/>
              <a:gd name="T111" fmla="*/ 2037678 h 2168957"/>
              <a:gd name="T112" fmla="*/ 382670 w 4769510"/>
              <a:gd name="T113" fmla="*/ 2063147 h 2168957"/>
              <a:gd name="T114" fmla="*/ 349868 w 4769510"/>
              <a:gd name="T115" fmla="*/ 2092258 h 2168957"/>
              <a:gd name="T116" fmla="*/ 291568 w 4769510"/>
              <a:gd name="T117" fmla="*/ 2110453 h 2168957"/>
              <a:gd name="T118" fmla="*/ 240543 w 4769510"/>
              <a:gd name="T119" fmla="*/ 2132286 h 2168957"/>
              <a:gd name="T120" fmla="*/ 211387 w 4769510"/>
              <a:gd name="T121" fmla="*/ 2143202 h 2168957"/>
              <a:gd name="T122" fmla="*/ 211387 w 4769510"/>
              <a:gd name="T123" fmla="*/ 2157753 h 216895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769510"/>
              <a:gd name="T187" fmla="*/ 0 h 2168957"/>
              <a:gd name="T188" fmla="*/ 4769510 w 4769510"/>
              <a:gd name="T189" fmla="*/ 2168957 h 216895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769510" h="2168957">
                <a:moveTo>
                  <a:pt x="4769510" y="0"/>
                </a:moveTo>
                <a:lnTo>
                  <a:pt x="4670755" y="0"/>
                </a:lnTo>
                <a:lnTo>
                  <a:pt x="4670755" y="219456"/>
                </a:lnTo>
                <a:lnTo>
                  <a:pt x="4451299" y="219456"/>
                </a:lnTo>
                <a:lnTo>
                  <a:pt x="4451299" y="351130"/>
                </a:lnTo>
                <a:lnTo>
                  <a:pt x="4264761" y="351130"/>
                </a:lnTo>
                <a:lnTo>
                  <a:pt x="4264761" y="427939"/>
                </a:lnTo>
                <a:lnTo>
                  <a:pt x="4111142" y="427939"/>
                </a:lnTo>
                <a:lnTo>
                  <a:pt x="4111142" y="508406"/>
                </a:lnTo>
                <a:lnTo>
                  <a:pt x="3851453" y="508406"/>
                </a:lnTo>
                <a:lnTo>
                  <a:pt x="3851453" y="563270"/>
                </a:lnTo>
                <a:lnTo>
                  <a:pt x="3796589" y="563270"/>
                </a:lnTo>
                <a:lnTo>
                  <a:pt x="3796589" y="640080"/>
                </a:lnTo>
                <a:lnTo>
                  <a:pt x="3756355" y="640080"/>
                </a:lnTo>
                <a:lnTo>
                  <a:pt x="3756355" y="683971"/>
                </a:lnTo>
                <a:lnTo>
                  <a:pt x="3723437" y="683971"/>
                </a:lnTo>
                <a:lnTo>
                  <a:pt x="3723437" y="727862"/>
                </a:lnTo>
                <a:lnTo>
                  <a:pt x="3328416" y="727862"/>
                </a:lnTo>
                <a:lnTo>
                  <a:pt x="3328416" y="804672"/>
                </a:lnTo>
                <a:lnTo>
                  <a:pt x="3189427" y="804672"/>
                </a:lnTo>
                <a:lnTo>
                  <a:pt x="3189427" y="844906"/>
                </a:lnTo>
                <a:lnTo>
                  <a:pt x="3123590" y="844906"/>
                </a:lnTo>
                <a:lnTo>
                  <a:pt x="3123590" y="881482"/>
                </a:lnTo>
                <a:lnTo>
                  <a:pt x="3090672" y="881482"/>
                </a:lnTo>
                <a:lnTo>
                  <a:pt x="3090672" y="918058"/>
                </a:lnTo>
                <a:lnTo>
                  <a:pt x="2948025" y="918058"/>
                </a:lnTo>
                <a:lnTo>
                  <a:pt x="2948025" y="943661"/>
                </a:lnTo>
                <a:lnTo>
                  <a:pt x="2874873" y="943661"/>
                </a:lnTo>
                <a:lnTo>
                  <a:pt x="2874873" y="969264"/>
                </a:lnTo>
                <a:lnTo>
                  <a:pt x="2779776" y="969264"/>
                </a:lnTo>
                <a:lnTo>
                  <a:pt x="2779776" y="1002182"/>
                </a:lnTo>
                <a:lnTo>
                  <a:pt x="2691993" y="1002182"/>
                </a:lnTo>
                <a:lnTo>
                  <a:pt x="2691993" y="1024128"/>
                </a:lnTo>
                <a:lnTo>
                  <a:pt x="2670048" y="1024128"/>
                </a:lnTo>
                <a:lnTo>
                  <a:pt x="2670048" y="1057046"/>
                </a:lnTo>
                <a:lnTo>
                  <a:pt x="2516429" y="1057046"/>
                </a:lnTo>
                <a:lnTo>
                  <a:pt x="2516429" y="1075334"/>
                </a:lnTo>
                <a:lnTo>
                  <a:pt x="2483510" y="1075334"/>
                </a:lnTo>
                <a:lnTo>
                  <a:pt x="2483510" y="1100938"/>
                </a:lnTo>
                <a:lnTo>
                  <a:pt x="2424989" y="1100938"/>
                </a:lnTo>
                <a:lnTo>
                  <a:pt x="2424989" y="1130198"/>
                </a:lnTo>
                <a:lnTo>
                  <a:pt x="2395728" y="1130198"/>
                </a:lnTo>
                <a:lnTo>
                  <a:pt x="2395728" y="1181405"/>
                </a:lnTo>
                <a:lnTo>
                  <a:pt x="2366467" y="1181405"/>
                </a:lnTo>
                <a:lnTo>
                  <a:pt x="2366467" y="1210666"/>
                </a:lnTo>
                <a:lnTo>
                  <a:pt x="2340864" y="1210666"/>
                </a:lnTo>
                <a:lnTo>
                  <a:pt x="2340864" y="1225296"/>
                </a:lnTo>
                <a:lnTo>
                  <a:pt x="2260397" y="1225296"/>
                </a:lnTo>
                <a:lnTo>
                  <a:pt x="2260397" y="1258214"/>
                </a:lnTo>
                <a:lnTo>
                  <a:pt x="2187245" y="1258214"/>
                </a:lnTo>
                <a:lnTo>
                  <a:pt x="2187245" y="1298448"/>
                </a:lnTo>
                <a:lnTo>
                  <a:pt x="2055571" y="1298448"/>
                </a:lnTo>
                <a:lnTo>
                  <a:pt x="2055571" y="1309421"/>
                </a:lnTo>
                <a:lnTo>
                  <a:pt x="2022653" y="1309421"/>
                </a:lnTo>
                <a:lnTo>
                  <a:pt x="2022653" y="1345997"/>
                </a:lnTo>
                <a:lnTo>
                  <a:pt x="2004365" y="1345997"/>
                </a:lnTo>
                <a:lnTo>
                  <a:pt x="2004365" y="1382573"/>
                </a:lnTo>
                <a:lnTo>
                  <a:pt x="1938528" y="1382573"/>
                </a:lnTo>
                <a:lnTo>
                  <a:pt x="1938528" y="1408176"/>
                </a:lnTo>
                <a:lnTo>
                  <a:pt x="1920240" y="1408176"/>
                </a:lnTo>
                <a:lnTo>
                  <a:pt x="1920240" y="1422806"/>
                </a:lnTo>
                <a:lnTo>
                  <a:pt x="1883664" y="1422806"/>
                </a:lnTo>
                <a:lnTo>
                  <a:pt x="1883664" y="1459382"/>
                </a:lnTo>
                <a:lnTo>
                  <a:pt x="1872691" y="1459382"/>
                </a:lnTo>
                <a:lnTo>
                  <a:pt x="1872691" y="1510589"/>
                </a:lnTo>
                <a:lnTo>
                  <a:pt x="1730045" y="1510589"/>
                </a:lnTo>
                <a:lnTo>
                  <a:pt x="1730045" y="1543507"/>
                </a:lnTo>
                <a:lnTo>
                  <a:pt x="1711757" y="1543507"/>
                </a:lnTo>
                <a:lnTo>
                  <a:pt x="1711757" y="1583741"/>
                </a:lnTo>
                <a:lnTo>
                  <a:pt x="1572768" y="1583741"/>
                </a:lnTo>
                <a:lnTo>
                  <a:pt x="1572768" y="1620317"/>
                </a:lnTo>
                <a:lnTo>
                  <a:pt x="1536192" y="1620317"/>
                </a:lnTo>
                <a:lnTo>
                  <a:pt x="1536192" y="1634947"/>
                </a:lnTo>
                <a:lnTo>
                  <a:pt x="1426464" y="1634947"/>
                </a:lnTo>
                <a:lnTo>
                  <a:pt x="1426464" y="1660550"/>
                </a:lnTo>
                <a:lnTo>
                  <a:pt x="1393545" y="1660550"/>
                </a:lnTo>
                <a:lnTo>
                  <a:pt x="1393545" y="1678838"/>
                </a:lnTo>
                <a:lnTo>
                  <a:pt x="1364285" y="1678838"/>
                </a:lnTo>
                <a:lnTo>
                  <a:pt x="1364285" y="1697126"/>
                </a:lnTo>
                <a:lnTo>
                  <a:pt x="1280160" y="1697126"/>
                </a:lnTo>
                <a:lnTo>
                  <a:pt x="1280160" y="1730045"/>
                </a:lnTo>
                <a:lnTo>
                  <a:pt x="1228953" y="1730045"/>
                </a:lnTo>
                <a:lnTo>
                  <a:pt x="1228953" y="1748333"/>
                </a:lnTo>
                <a:lnTo>
                  <a:pt x="1155801" y="1748333"/>
                </a:lnTo>
                <a:lnTo>
                  <a:pt x="1155801" y="1759306"/>
                </a:lnTo>
                <a:lnTo>
                  <a:pt x="1137513" y="1759306"/>
                </a:lnTo>
                <a:lnTo>
                  <a:pt x="1137513" y="1773936"/>
                </a:lnTo>
                <a:lnTo>
                  <a:pt x="1009497" y="1773936"/>
                </a:lnTo>
                <a:lnTo>
                  <a:pt x="1009497" y="1795882"/>
                </a:lnTo>
                <a:lnTo>
                  <a:pt x="950976" y="1795882"/>
                </a:lnTo>
                <a:lnTo>
                  <a:pt x="950976" y="1821485"/>
                </a:lnTo>
                <a:lnTo>
                  <a:pt x="914400" y="1821485"/>
                </a:lnTo>
                <a:lnTo>
                  <a:pt x="914400" y="1836115"/>
                </a:lnTo>
                <a:lnTo>
                  <a:pt x="866851" y="1836115"/>
                </a:lnTo>
                <a:lnTo>
                  <a:pt x="866851" y="1858061"/>
                </a:lnTo>
                <a:lnTo>
                  <a:pt x="826617" y="1858061"/>
                </a:lnTo>
                <a:lnTo>
                  <a:pt x="826617" y="1872691"/>
                </a:lnTo>
                <a:lnTo>
                  <a:pt x="793699" y="1872691"/>
                </a:lnTo>
                <a:lnTo>
                  <a:pt x="793699" y="1898294"/>
                </a:lnTo>
                <a:lnTo>
                  <a:pt x="738835" y="1898294"/>
                </a:lnTo>
                <a:lnTo>
                  <a:pt x="738835" y="1912925"/>
                </a:lnTo>
                <a:lnTo>
                  <a:pt x="720547" y="1912925"/>
                </a:lnTo>
                <a:lnTo>
                  <a:pt x="720547" y="1938528"/>
                </a:lnTo>
                <a:lnTo>
                  <a:pt x="691286" y="1938528"/>
                </a:lnTo>
                <a:lnTo>
                  <a:pt x="691286" y="1964131"/>
                </a:lnTo>
                <a:lnTo>
                  <a:pt x="658368" y="1964131"/>
                </a:lnTo>
                <a:lnTo>
                  <a:pt x="658368" y="1982419"/>
                </a:lnTo>
                <a:lnTo>
                  <a:pt x="526694" y="1982419"/>
                </a:lnTo>
                <a:lnTo>
                  <a:pt x="526694" y="2008022"/>
                </a:lnTo>
                <a:lnTo>
                  <a:pt x="471830" y="2008022"/>
                </a:lnTo>
                <a:lnTo>
                  <a:pt x="471830" y="2048256"/>
                </a:lnTo>
                <a:lnTo>
                  <a:pt x="431597" y="2048256"/>
                </a:lnTo>
                <a:lnTo>
                  <a:pt x="431597" y="2073859"/>
                </a:lnTo>
                <a:lnTo>
                  <a:pt x="384048" y="2073859"/>
                </a:lnTo>
                <a:lnTo>
                  <a:pt x="384048" y="2103120"/>
                </a:lnTo>
                <a:lnTo>
                  <a:pt x="351129" y="2103120"/>
                </a:lnTo>
                <a:lnTo>
                  <a:pt x="351129" y="2121408"/>
                </a:lnTo>
                <a:lnTo>
                  <a:pt x="292608" y="2121408"/>
                </a:lnTo>
                <a:lnTo>
                  <a:pt x="292608" y="2143354"/>
                </a:lnTo>
                <a:lnTo>
                  <a:pt x="241401" y="2143354"/>
                </a:lnTo>
                <a:lnTo>
                  <a:pt x="241401" y="2154326"/>
                </a:lnTo>
                <a:lnTo>
                  <a:pt x="212141" y="2154326"/>
                </a:lnTo>
                <a:lnTo>
                  <a:pt x="212141" y="2165299"/>
                </a:lnTo>
                <a:lnTo>
                  <a:pt x="212141" y="2168957"/>
                </a:lnTo>
                <a:lnTo>
                  <a:pt x="0" y="2168957"/>
                </a:lnTo>
              </a:path>
            </a:pathLst>
          </a:custGeom>
          <a:noFill/>
          <a:ln w="2857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353" name="Text Box 11"/>
          <p:cNvSpPr txBox="1">
            <a:spLocks noChangeArrowheads="1"/>
          </p:cNvSpPr>
          <p:nvPr/>
        </p:nvSpPr>
        <p:spPr bwMode="auto">
          <a:xfrm>
            <a:off x="285750" y="6199188"/>
            <a:ext cx="8561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altLang="en-US" sz="1200" b="0">
                <a:solidFill>
                  <a:srgbClr val="CDCDCF"/>
                </a:solidFill>
              </a:rPr>
              <a:t>INSIGHT START Group. N Engl J Med. 2015;[Epub ahead of print]. Lundgren J, et al. IAS 2015. Abstract MOSY0302. Reproduced with permission.</a:t>
            </a:r>
          </a:p>
        </p:txBody>
      </p:sp>
    </p:spTree>
    <p:extLst>
      <p:ext uri="{BB962C8B-B14F-4D97-AF65-F5344CB8AC3E}">
        <p14:creationId xmlns:p14="http://schemas.microsoft.com/office/powerpoint/2010/main" xmlns="" val="188395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START: Primary Endpoint Components With Immediate vs Deferred ART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84175" y="1914525"/>
          <a:ext cx="8462962" cy="4414839"/>
        </p:xfrm>
        <a:graphic>
          <a:graphicData uri="http://schemas.openxmlformats.org/drawingml/2006/table">
            <a:tbl>
              <a:tblPr firstRow="1" firstCol="1" bandRow="1" bandCol="1">
                <a:tableStyleId>{7DF18680-E054-41AD-8BC1-D1AEF772440D}</a:tableStyleId>
              </a:tblPr>
              <a:tblGrid>
                <a:gridCol w="2887444"/>
                <a:gridCol w="447818"/>
                <a:gridCol w="1303013"/>
                <a:gridCol w="447818"/>
                <a:gridCol w="1303013"/>
                <a:gridCol w="1314587"/>
                <a:gridCol w="759269"/>
              </a:tblGrid>
              <a:tr h="482635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effectLst/>
                        </a:rPr>
                        <a:t>Endpoint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effectLst/>
                        </a:rPr>
                        <a:t>Immediate ART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effectLst/>
                        </a:rPr>
                        <a:t>(n = 2326)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effectLst/>
                        </a:rPr>
                        <a:t>Deferred ART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effectLst/>
                        </a:rPr>
                        <a:t>(n = 2359)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effectLst/>
                        </a:rPr>
                        <a:t>HR </a:t>
                      </a:r>
                      <a:br>
                        <a:rPr lang="en-US" sz="1200" b="1" dirty="0">
                          <a:effectLst/>
                        </a:rPr>
                      </a:br>
                      <a:r>
                        <a:rPr lang="en-US" sz="1200" b="1" dirty="0">
                          <a:effectLst/>
                        </a:rPr>
                        <a:t>(95% CI</a:t>
                      </a:r>
                      <a:r>
                        <a:rPr lang="en-US" sz="1200" b="1" dirty="0" smtClean="0">
                          <a:effectLst/>
                        </a:rPr>
                        <a:t>)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i="1" dirty="0" smtClean="0">
                          <a:effectLst/>
                        </a:rPr>
                        <a:t>P </a:t>
                      </a:r>
                      <a:r>
                        <a:rPr lang="en-US" sz="1200" b="1" dirty="0" smtClean="0">
                          <a:effectLst/>
                        </a:rPr>
                        <a:t>Value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  <a:tr h="274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</a:rPr>
                        <a:t>Rate/100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PY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</a:rPr>
                        <a:t>Rate/100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PY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381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33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Serious AIDS-related event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14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0.20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50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0.72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0.28 </a:t>
                      </a:r>
                      <a:b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</a:b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(0.15-0.50)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&lt; .001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457233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Serious </a:t>
                      </a:r>
                      <a:r>
                        <a:rPr lang="en-US" sz="12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non-AIDS–related </a:t>
                      </a: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event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29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0.42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47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0.67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0.61 </a:t>
                      </a:r>
                      <a:b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</a:b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(0.38-0.97)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.04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457233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All-cause death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12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0.17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21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0.30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0.58 </a:t>
                      </a:r>
                      <a:b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</a:b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(0.28-1.17)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.13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457233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Tuberculosis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6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0.09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20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0.28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0.29 </a:t>
                      </a:r>
                      <a:b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</a:b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(0.12-0.73)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.008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457233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Kaposi’s sarcoma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0.01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11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0.16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0.09 </a:t>
                      </a:r>
                      <a:b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</a:b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(0.01-0.71)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.02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457233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Malignant lymphoma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0.04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10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0.14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0.30 </a:t>
                      </a:r>
                      <a:b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</a:b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(0.08-1.10)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.07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457233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Non-AIDS–defining </a:t>
                      </a: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cancer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9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0.13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18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0.26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0.50 </a:t>
                      </a:r>
                      <a:b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</a:b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(0.22-1.11)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.09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457233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CVD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12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0.17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14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0.20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0.84 </a:t>
                      </a:r>
                      <a:b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</a:b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(0.39-1.81)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.65</a:t>
                      </a:r>
                      <a:endParaRPr lang="en-US" sz="12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406" name="Text Box 11"/>
          <p:cNvSpPr txBox="1">
            <a:spLocks noChangeArrowheads="1"/>
          </p:cNvSpPr>
          <p:nvPr/>
        </p:nvSpPr>
        <p:spPr bwMode="auto">
          <a:xfrm>
            <a:off x="285750" y="6384925"/>
            <a:ext cx="8561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altLang="en-US" sz="1200" b="0">
                <a:solidFill>
                  <a:srgbClr val="CDCDCF"/>
                </a:solidFill>
              </a:rPr>
              <a:t>INSIGHT START Group. N Engl J Med. 2015;[Epub ahead of print]. Lundgren J, et al. IAS 2015. Abstract MOSY0302.</a:t>
            </a:r>
          </a:p>
        </p:txBody>
      </p:sp>
    </p:spTree>
    <p:extLst>
      <p:ext uri="{BB962C8B-B14F-4D97-AF65-F5344CB8AC3E}">
        <p14:creationId xmlns:p14="http://schemas.microsoft.com/office/powerpoint/2010/main" xmlns="" val="146743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663" y="0"/>
            <a:ext cx="84486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START: Cancer Events With Immediate vs Deferred ART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4175" y="1914525"/>
          <a:ext cx="4133850" cy="3408392"/>
        </p:xfrm>
        <a:graphic>
          <a:graphicData uri="http://schemas.openxmlformats.org/drawingml/2006/table">
            <a:tbl>
              <a:tblPr firstRow="1" firstCol="1" bandRow="1" bandCol="1">
                <a:tableStyleId>{7DF18680-E054-41AD-8BC1-D1AEF772440D}</a:tableStyleId>
              </a:tblPr>
              <a:tblGrid>
                <a:gridCol w="1962909"/>
                <a:gridCol w="1159864"/>
                <a:gridCol w="1011077"/>
              </a:tblGrid>
              <a:tr h="75688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Cancer Event, 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Immediate ART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(n = 2326)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Deferred ART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dirty="0">
                          <a:effectLst/>
                        </a:rPr>
                        <a:t>(n = 2359)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  <a:tr h="3047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Total</a:t>
                      </a:r>
                      <a:endParaRPr lang="en-US" sz="1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14</a:t>
                      </a:r>
                      <a:endParaRPr lang="en-US" sz="1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39</a:t>
                      </a:r>
                      <a:endParaRPr lang="en-US" sz="1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047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Kaposi’s sarcoma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11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047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Lymphoma, NHL + HL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10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047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Prostate cancer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3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047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Lung cancer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047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Anal cancer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812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Cervical or testis cancer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1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047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Other types*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4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9</a:t>
                      </a:r>
                      <a:endParaRPr 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45704" marB="457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021263" y="1871663"/>
            <a:ext cx="4044950" cy="34131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rgbClr val="FEFDDE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>
                <a:solidFill>
                  <a:srgbClr val="FEFDDE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600">
                <a:solidFill>
                  <a:srgbClr val="FEFDDE"/>
                </a:solidFill>
                <a:latin typeface="+mn-lt"/>
              </a:defRPr>
            </a:lvl5pPr>
            <a:lvl6pPr marL="2514600" indent="-228600" algn="l" rtl="0"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Clr>
                <a:srgbClr val="5AAACE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600" b="1" kern="0" dirty="0" smtClean="0"/>
              <a:t>Time to Cancer Event</a:t>
            </a:r>
          </a:p>
        </p:txBody>
      </p:sp>
      <p:cxnSp>
        <p:nvCxnSpPr>
          <p:cNvPr id="15392" name="Straight Connector 3"/>
          <p:cNvCxnSpPr>
            <a:cxnSpLocks noChangeShapeType="1"/>
          </p:cNvCxnSpPr>
          <p:nvPr/>
        </p:nvCxnSpPr>
        <p:spPr bwMode="auto">
          <a:xfrm>
            <a:off x="5211763" y="2408238"/>
            <a:ext cx="0" cy="217646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393" name="Straight Connector 5"/>
          <p:cNvCxnSpPr>
            <a:cxnSpLocks noChangeShapeType="1"/>
          </p:cNvCxnSpPr>
          <p:nvPr/>
        </p:nvCxnSpPr>
        <p:spPr bwMode="auto">
          <a:xfrm>
            <a:off x="5211763" y="4584700"/>
            <a:ext cx="3624262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394" name="Straight Connector 7"/>
          <p:cNvCxnSpPr>
            <a:cxnSpLocks noChangeShapeType="1"/>
          </p:cNvCxnSpPr>
          <p:nvPr/>
        </p:nvCxnSpPr>
        <p:spPr bwMode="auto">
          <a:xfrm>
            <a:off x="5140325" y="2420938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395" name="Straight Connector 12"/>
          <p:cNvCxnSpPr>
            <a:cxnSpLocks noChangeShapeType="1"/>
          </p:cNvCxnSpPr>
          <p:nvPr/>
        </p:nvCxnSpPr>
        <p:spPr bwMode="auto">
          <a:xfrm>
            <a:off x="5140325" y="2836863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396" name="Straight Connector 13"/>
          <p:cNvCxnSpPr>
            <a:cxnSpLocks noChangeShapeType="1"/>
          </p:cNvCxnSpPr>
          <p:nvPr/>
        </p:nvCxnSpPr>
        <p:spPr bwMode="auto">
          <a:xfrm>
            <a:off x="5140325" y="3252788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397" name="Straight Connector 14"/>
          <p:cNvCxnSpPr>
            <a:cxnSpLocks noChangeShapeType="1"/>
          </p:cNvCxnSpPr>
          <p:nvPr/>
        </p:nvCxnSpPr>
        <p:spPr bwMode="auto">
          <a:xfrm>
            <a:off x="5140325" y="3668713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398" name="Straight Connector 15"/>
          <p:cNvCxnSpPr>
            <a:cxnSpLocks noChangeShapeType="1"/>
          </p:cNvCxnSpPr>
          <p:nvPr/>
        </p:nvCxnSpPr>
        <p:spPr bwMode="auto">
          <a:xfrm>
            <a:off x="5140325" y="4084638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399" name="Straight Connector 16"/>
          <p:cNvCxnSpPr>
            <a:cxnSpLocks noChangeShapeType="1"/>
          </p:cNvCxnSpPr>
          <p:nvPr/>
        </p:nvCxnSpPr>
        <p:spPr bwMode="auto">
          <a:xfrm>
            <a:off x="5140325" y="4500563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5400" name="TextBox 9"/>
          <p:cNvSpPr txBox="1">
            <a:spLocks noChangeArrowheads="1"/>
          </p:cNvSpPr>
          <p:nvPr/>
        </p:nvSpPr>
        <p:spPr bwMode="auto">
          <a:xfrm>
            <a:off x="4787900" y="226377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5401" name="TextBox 18"/>
          <p:cNvSpPr txBox="1">
            <a:spLocks noChangeArrowheads="1"/>
          </p:cNvSpPr>
          <p:nvPr/>
        </p:nvSpPr>
        <p:spPr bwMode="auto">
          <a:xfrm>
            <a:off x="4881563" y="269240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5402" name="TextBox 19"/>
          <p:cNvSpPr txBox="1">
            <a:spLocks noChangeArrowheads="1"/>
          </p:cNvSpPr>
          <p:nvPr/>
        </p:nvSpPr>
        <p:spPr bwMode="auto">
          <a:xfrm>
            <a:off x="4899025" y="3108325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5403" name="TextBox 20"/>
          <p:cNvSpPr txBox="1">
            <a:spLocks noChangeArrowheads="1"/>
          </p:cNvSpPr>
          <p:nvPr/>
        </p:nvSpPr>
        <p:spPr bwMode="auto">
          <a:xfrm>
            <a:off x="4910138" y="3524250"/>
            <a:ext cx="2984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5404" name="TextBox 21"/>
          <p:cNvSpPr txBox="1">
            <a:spLocks noChangeArrowheads="1"/>
          </p:cNvSpPr>
          <p:nvPr/>
        </p:nvSpPr>
        <p:spPr bwMode="auto">
          <a:xfrm>
            <a:off x="4919663" y="3940175"/>
            <a:ext cx="2984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5405" name="TextBox 22"/>
          <p:cNvSpPr txBox="1">
            <a:spLocks noChangeArrowheads="1"/>
          </p:cNvSpPr>
          <p:nvPr/>
        </p:nvSpPr>
        <p:spPr bwMode="auto">
          <a:xfrm>
            <a:off x="4919663" y="4356100"/>
            <a:ext cx="2984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5406" name="TextBox 23"/>
          <p:cNvSpPr txBox="1">
            <a:spLocks noChangeArrowheads="1"/>
          </p:cNvSpPr>
          <p:nvPr/>
        </p:nvSpPr>
        <p:spPr bwMode="auto">
          <a:xfrm rot="-5400000">
            <a:off x="3401219" y="3326606"/>
            <a:ext cx="2647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FFFF"/>
                </a:solidFill>
              </a:rPr>
              <a:t>Cumulative % With Event</a:t>
            </a:r>
          </a:p>
        </p:txBody>
      </p:sp>
      <p:grpSp>
        <p:nvGrpSpPr>
          <p:cNvPr id="15407" name="Group 17"/>
          <p:cNvGrpSpPr>
            <a:grpSpLocks/>
          </p:cNvGrpSpPr>
          <p:nvPr/>
        </p:nvGrpSpPr>
        <p:grpSpPr bwMode="auto">
          <a:xfrm rot="5400000">
            <a:off x="6963569" y="2975769"/>
            <a:ext cx="77788" cy="3295650"/>
            <a:chOff x="5234894" y="2796492"/>
            <a:chExt cx="64008" cy="2080307"/>
          </a:xfrm>
        </p:grpSpPr>
        <p:cxnSp>
          <p:nvCxnSpPr>
            <p:cNvPr id="15422" name="Straight Connector 24"/>
            <p:cNvCxnSpPr>
              <a:cxnSpLocks noChangeShapeType="1"/>
            </p:cNvCxnSpPr>
            <p:nvPr/>
          </p:nvCxnSpPr>
          <p:spPr bwMode="auto">
            <a:xfrm>
              <a:off x="5234894" y="2796492"/>
              <a:ext cx="64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423" name="Straight Connector 25"/>
            <p:cNvCxnSpPr>
              <a:cxnSpLocks noChangeShapeType="1"/>
            </p:cNvCxnSpPr>
            <p:nvPr/>
          </p:nvCxnSpPr>
          <p:spPr bwMode="auto">
            <a:xfrm>
              <a:off x="5234894" y="3212553"/>
              <a:ext cx="64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424" name="Straight Connector 26"/>
            <p:cNvCxnSpPr>
              <a:cxnSpLocks noChangeShapeType="1"/>
            </p:cNvCxnSpPr>
            <p:nvPr/>
          </p:nvCxnSpPr>
          <p:spPr bwMode="auto">
            <a:xfrm>
              <a:off x="5234894" y="3628614"/>
              <a:ext cx="64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425" name="Straight Connector 27"/>
            <p:cNvCxnSpPr>
              <a:cxnSpLocks noChangeShapeType="1"/>
            </p:cNvCxnSpPr>
            <p:nvPr/>
          </p:nvCxnSpPr>
          <p:spPr bwMode="auto">
            <a:xfrm>
              <a:off x="5234894" y="4044675"/>
              <a:ext cx="64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426" name="Straight Connector 28"/>
            <p:cNvCxnSpPr>
              <a:cxnSpLocks noChangeShapeType="1"/>
            </p:cNvCxnSpPr>
            <p:nvPr/>
          </p:nvCxnSpPr>
          <p:spPr bwMode="auto">
            <a:xfrm>
              <a:off x="5234894" y="4460736"/>
              <a:ext cx="64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427" name="Straight Connector 29"/>
            <p:cNvCxnSpPr>
              <a:cxnSpLocks noChangeShapeType="1"/>
            </p:cNvCxnSpPr>
            <p:nvPr/>
          </p:nvCxnSpPr>
          <p:spPr bwMode="auto">
            <a:xfrm>
              <a:off x="5234894" y="4876799"/>
              <a:ext cx="64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15408" name="TextBox 31"/>
          <p:cNvSpPr txBox="1">
            <a:spLocks noChangeArrowheads="1"/>
          </p:cNvSpPr>
          <p:nvPr/>
        </p:nvSpPr>
        <p:spPr bwMode="auto">
          <a:xfrm>
            <a:off x="5213350" y="468630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5409" name="TextBox 32"/>
          <p:cNvSpPr txBox="1">
            <a:spLocks noChangeArrowheads="1"/>
          </p:cNvSpPr>
          <p:nvPr/>
        </p:nvSpPr>
        <p:spPr bwMode="auto">
          <a:xfrm>
            <a:off x="5822950" y="4684713"/>
            <a:ext cx="4111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5410" name="TextBox 33"/>
          <p:cNvSpPr txBox="1">
            <a:spLocks noChangeArrowheads="1"/>
          </p:cNvSpPr>
          <p:nvPr/>
        </p:nvSpPr>
        <p:spPr bwMode="auto">
          <a:xfrm>
            <a:off x="6481763" y="468312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24</a:t>
            </a:r>
          </a:p>
        </p:txBody>
      </p:sp>
      <p:sp>
        <p:nvSpPr>
          <p:cNvPr id="15411" name="TextBox 34"/>
          <p:cNvSpPr txBox="1">
            <a:spLocks noChangeArrowheads="1"/>
          </p:cNvSpPr>
          <p:nvPr/>
        </p:nvSpPr>
        <p:spPr bwMode="auto">
          <a:xfrm>
            <a:off x="7140575" y="4686300"/>
            <a:ext cx="4127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36</a:t>
            </a:r>
          </a:p>
        </p:txBody>
      </p:sp>
      <p:sp>
        <p:nvSpPr>
          <p:cNvPr id="15412" name="TextBox 35"/>
          <p:cNvSpPr txBox="1">
            <a:spLocks noChangeArrowheads="1"/>
          </p:cNvSpPr>
          <p:nvPr/>
        </p:nvSpPr>
        <p:spPr bwMode="auto">
          <a:xfrm>
            <a:off x="7799388" y="4684713"/>
            <a:ext cx="412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48</a:t>
            </a:r>
          </a:p>
        </p:txBody>
      </p:sp>
      <p:sp>
        <p:nvSpPr>
          <p:cNvPr id="15413" name="TextBox 36"/>
          <p:cNvSpPr txBox="1">
            <a:spLocks noChangeArrowheads="1"/>
          </p:cNvSpPr>
          <p:nvPr/>
        </p:nvSpPr>
        <p:spPr bwMode="auto">
          <a:xfrm>
            <a:off x="8459788" y="4686300"/>
            <a:ext cx="4111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15414" name="TextBox 37"/>
          <p:cNvSpPr txBox="1">
            <a:spLocks noChangeArrowheads="1"/>
          </p:cNvSpPr>
          <p:nvPr/>
        </p:nvSpPr>
        <p:spPr bwMode="auto">
          <a:xfrm>
            <a:off x="6796088" y="5003800"/>
            <a:ext cx="482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FFFF"/>
                </a:solidFill>
              </a:rPr>
              <a:t>Mo</a:t>
            </a:r>
          </a:p>
        </p:txBody>
      </p:sp>
      <p:sp>
        <p:nvSpPr>
          <p:cNvPr id="39" name="Freeform 38"/>
          <p:cNvSpPr/>
          <p:nvPr/>
        </p:nvSpPr>
        <p:spPr bwMode="auto">
          <a:xfrm>
            <a:off x="5346700" y="3967163"/>
            <a:ext cx="3479800" cy="533400"/>
          </a:xfrm>
          <a:custGeom>
            <a:avLst/>
            <a:gdLst>
              <a:gd name="connsiteX0" fmla="*/ 3479731 w 3479731"/>
              <a:gd name="connsiteY0" fmla="*/ 0 h 533608"/>
              <a:gd name="connsiteX1" fmla="*/ 3424616 w 3479731"/>
              <a:gd name="connsiteY1" fmla="*/ 0 h 533608"/>
              <a:gd name="connsiteX2" fmla="*/ 3424616 w 3479731"/>
              <a:gd name="connsiteY2" fmla="*/ 338202 h 533608"/>
              <a:gd name="connsiteX3" fmla="*/ 2810841 w 3479731"/>
              <a:gd name="connsiteY3" fmla="*/ 338202 h 533608"/>
              <a:gd name="connsiteX4" fmla="*/ 2810841 w 3479731"/>
              <a:gd name="connsiteY4" fmla="*/ 383296 h 533608"/>
              <a:gd name="connsiteX5" fmla="*/ 2214602 w 3479731"/>
              <a:gd name="connsiteY5" fmla="*/ 383296 h 533608"/>
              <a:gd name="connsiteX6" fmla="*/ 2214602 w 3479731"/>
              <a:gd name="connsiteY6" fmla="*/ 400832 h 533608"/>
              <a:gd name="connsiteX7" fmla="*/ 2197066 w 3479731"/>
              <a:gd name="connsiteY7" fmla="*/ 400832 h 533608"/>
              <a:gd name="connsiteX8" fmla="*/ 2197066 w 3479731"/>
              <a:gd name="connsiteY8" fmla="*/ 408348 h 533608"/>
              <a:gd name="connsiteX9" fmla="*/ 1783707 w 3479731"/>
              <a:gd name="connsiteY9" fmla="*/ 408348 h 533608"/>
              <a:gd name="connsiteX10" fmla="*/ 1783707 w 3479731"/>
              <a:gd name="connsiteY10" fmla="*/ 425884 h 533608"/>
              <a:gd name="connsiteX11" fmla="*/ 1680993 w 3479731"/>
              <a:gd name="connsiteY11" fmla="*/ 425884 h 533608"/>
              <a:gd name="connsiteX12" fmla="*/ 1680993 w 3479731"/>
              <a:gd name="connsiteY12" fmla="*/ 438411 h 533608"/>
              <a:gd name="connsiteX13" fmla="*/ 1633394 w 3479731"/>
              <a:gd name="connsiteY13" fmla="*/ 438411 h 533608"/>
              <a:gd name="connsiteX14" fmla="*/ 1633394 w 3479731"/>
              <a:gd name="connsiteY14" fmla="*/ 450937 h 533608"/>
              <a:gd name="connsiteX15" fmla="*/ 1345296 w 3479731"/>
              <a:gd name="connsiteY15" fmla="*/ 450937 h 533608"/>
              <a:gd name="connsiteX16" fmla="*/ 1345296 w 3479731"/>
              <a:gd name="connsiteY16" fmla="*/ 468473 h 533608"/>
              <a:gd name="connsiteX17" fmla="*/ 1119827 w 3479731"/>
              <a:gd name="connsiteY17" fmla="*/ 468473 h 533608"/>
              <a:gd name="connsiteX18" fmla="*/ 1119827 w 3479731"/>
              <a:gd name="connsiteY18" fmla="*/ 478494 h 533608"/>
              <a:gd name="connsiteX19" fmla="*/ 729015 w 3479731"/>
              <a:gd name="connsiteY19" fmla="*/ 478494 h 533608"/>
              <a:gd name="connsiteX20" fmla="*/ 729015 w 3479731"/>
              <a:gd name="connsiteY20" fmla="*/ 488515 h 533608"/>
              <a:gd name="connsiteX21" fmla="*/ 531104 w 3479731"/>
              <a:gd name="connsiteY21" fmla="*/ 488515 h 533608"/>
              <a:gd name="connsiteX22" fmla="*/ 531104 w 3479731"/>
              <a:gd name="connsiteY22" fmla="*/ 498535 h 533608"/>
              <a:gd name="connsiteX23" fmla="*/ 375781 w 3479731"/>
              <a:gd name="connsiteY23" fmla="*/ 498535 h 533608"/>
              <a:gd name="connsiteX24" fmla="*/ 373275 w 3479731"/>
              <a:gd name="connsiteY24" fmla="*/ 501041 h 533608"/>
              <a:gd name="connsiteX25" fmla="*/ 333193 w 3479731"/>
              <a:gd name="connsiteY25" fmla="*/ 501041 h 533608"/>
              <a:gd name="connsiteX26" fmla="*/ 328182 w 3479731"/>
              <a:gd name="connsiteY26" fmla="*/ 506052 h 533608"/>
              <a:gd name="connsiteX27" fmla="*/ 125261 w 3479731"/>
              <a:gd name="connsiteY27" fmla="*/ 506052 h 533608"/>
              <a:gd name="connsiteX28" fmla="*/ 125261 w 3479731"/>
              <a:gd name="connsiteY28" fmla="*/ 518577 h 533608"/>
              <a:gd name="connsiteX29" fmla="*/ 100209 w 3479731"/>
              <a:gd name="connsiteY29" fmla="*/ 518577 h 533608"/>
              <a:gd name="connsiteX30" fmla="*/ 100209 w 3479731"/>
              <a:gd name="connsiteY30" fmla="*/ 526093 h 533608"/>
              <a:gd name="connsiteX31" fmla="*/ 70146 w 3479731"/>
              <a:gd name="connsiteY31" fmla="*/ 526093 h 533608"/>
              <a:gd name="connsiteX32" fmla="*/ 70146 w 3479731"/>
              <a:gd name="connsiteY32" fmla="*/ 533608 h 533608"/>
              <a:gd name="connsiteX33" fmla="*/ 0 w 3479731"/>
              <a:gd name="connsiteY33" fmla="*/ 533608 h 533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479731" h="533608">
                <a:moveTo>
                  <a:pt x="3479731" y="0"/>
                </a:moveTo>
                <a:lnTo>
                  <a:pt x="3424616" y="0"/>
                </a:lnTo>
                <a:lnTo>
                  <a:pt x="3424616" y="338202"/>
                </a:lnTo>
                <a:lnTo>
                  <a:pt x="2810841" y="338202"/>
                </a:lnTo>
                <a:lnTo>
                  <a:pt x="2810841" y="383296"/>
                </a:lnTo>
                <a:lnTo>
                  <a:pt x="2214602" y="383296"/>
                </a:lnTo>
                <a:lnTo>
                  <a:pt x="2214602" y="400832"/>
                </a:lnTo>
                <a:lnTo>
                  <a:pt x="2197066" y="400832"/>
                </a:lnTo>
                <a:lnTo>
                  <a:pt x="2197066" y="408348"/>
                </a:lnTo>
                <a:lnTo>
                  <a:pt x="1783707" y="408348"/>
                </a:lnTo>
                <a:lnTo>
                  <a:pt x="1783707" y="425884"/>
                </a:lnTo>
                <a:lnTo>
                  <a:pt x="1680993" y="425884"/>
                </a:lnTo>
                <a:lnTo>
                  <a:pt x="1680993" y="438411"/>
                </a:lnTo>
                <a:lnTo>
                  <a:pt x="1633394" y="438411"/>
                </a:lnTo>
                <a:lnTo>
                  <a:pt x="1633394" y="450937"/>
                </a:lnTo>
                <a:lnTo>
                  <a:pt x="1345296" y="450937"/>
                </a:lnTo>
                <a:lnTo>
                  <a:pt x="1345296" y="468473"/>
                </a:lnTo>
                <a:lnTo>
                  <a:pt x="1119827" y="468473"/>
                </a:lnTo>
                <a:lnTo>
                  <a:pt x="1119827" y="478494"/>
                </a:lnTo>
                <a:lnTo>
                  <a:pt x="729015" y="478494"/>
                </a:lnTo>
                <a:lnTo>
                  <a:pt x="729015" y="488515"/>
                </a:lnTo>
                <a:lnTo>
                  <a:pt x="531104" y="488515"/>
                </a:lnTo>
                <a:lnTo>
                  <a:pt x="531104" y="498535"/>
                </a:lnTo>
                <a:lnTo>
                  <a:pt x="375781" y="498535"/>
                </a:lnTo>
                <a:lnTo>
                  <a:pt x="373275" y="501041"/>
                </a:lnTo>
                <a:lnTo>
                  <a:pt x="333193" y="501041"/>
                </a:lnTo>
                <a:lnTo>
                  <a:pt x="328182" y="506052"/>
                </a:lnTo>
                <a:lnTo>
                  <a:pt x="125261" y="506052"/>
                </a:lnTo>
                <a:lnTo>
                  <a:pt x="125261" y="518577"/>
                </a:lnTo>
                <a:lnTo>
                  <a:pt x="100209" y="518577"/>
                </a:lnTo>
                <a:lnTo>
                  <a:pt x="100209" y="526093"/>
                </a:lnTo>
                <a:lnTo>
                  <a:pt x="70146" y="526093"/>
                </a:lnTo>
                <a:lnTo>
                  <a:pt x="70146" y="533608"/>
                </a:lnTo>
                <a:lnTo>
                  <a:pt x="0" y="533608"/>
                </a:lnTo>
              </a:path>
            </a:pathLst>
          </a:custGeom>
          <a:noFill/>
          <a:ln w="2857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416" name="Freeform 39"/>
          <p:cNvSpPr>
            <a:spLocks/>
          </p:cNvSpPr>
          <p:nvPr/>
        </p:nvSpPr>
        <p:spPr bwMode="auto">
          <a:xfrm>
            <a:off x="5341938" y="3354388"/>
            <a:ext cx="3492500" cy="1147762"/>
          </a:xfrm>
          <a:custGeom>
            <a:avLst/>
            <a:gdLst>
              <a:gd name="T0" fmla="*/ 3418295 w 3492256"/>
              <a:gd name="T1" fmla="*/ 0 h 1147385"/>
              <a:gd name="T2" fmla="*/ 3280255 w 3492256"/>
              <a:gd name="T3" fmla="*/ 363844 h 1147385"/>
              <a:gd name="T4" fmla="*/ 3129665 w 3492256"/>
              <a:gd name="T5" fmla="*/ 515445 h 1147385"/>
              <a:gd name="T6" fmla="*/ 2999158 w 3492256"/>
              <a:gd name="T7" fmla="*/ 606409 h 1147385"/>
              <a:gd name="T8" fmla="*/ 2893754 w 3492256"/>
              <a:gd name="T9" fmla="*/ 667049 h 1147385"/>
              <a:gd name="T10" fmla="*/ 2665364 w 3492256"/>
              <a:gd name="T11" fmla="*/ 722635 h 1147385"/>
              <a:gd name="T12" fmla="*/ 2346630 w 3492256"/>
              <a:gd name="T13" fmla="*/ 765588 h 1147385"/>
              <a:gd name="T14" fmla="*/ 2334075 w 3492256"/>
              <a:gd name="T15" fmla="*/ 778223 h 1147385"/>
              <a:gd name="T16" fmla="*/ 2251252 w 3492256"/>
              <a:gd name="T17" fmla="*/ 793383 h 1147385"/>
              <a:gd name="T18" fmla="*/ 2233688 w 3492256"/>
              <a:gd name="T19" fmla="*/ 800962 h 1147385"/>
              <a:gd name="T20" fmla="*/ 2188513 w 3492256"/>
              <a:gd name="T21" fmla="*/ 818650 h 1147385"/>
              <a:gd name="T22" fmla="*/ 1756842 w 3492256"/>
              <a:gd name="T23" fmla="*/ 838862 h 1147385"/>
              <a:gd name="T24" fmla="*/ 1648910 w 3492256"/>
              <a:gd name="T25" fmla="*/ 854022 h 1147385"/>
              <a:gd name="T26" fmla="*/ 1613785 w 3492256"/>
              <a:gd name="T27" fmla="*/ 869182 h 1147385"/>
              <a:gd name="T28" fmla="*/ 1546015 w 3492256"/>
              <a:gd name="T29" fmla="*/ 886870 h 1147385"/>
              <a:gd name="T30" fmla="*/ 1455671 w 3492256"/>
              <a:gd name="T31" fmla="*/ 894451 h 1147385"/>
              <a:gd name="T32" fmla="*/ 1433072 w 3492256"/>
              <a:gd name="T33" fmla="*/ 909611 h 1147385"/>
              <a:gd name="T34" fmla="*/ 1410480 w 3492256"/>
              <a:gd name="T35" fmla="*/ 927295 h 1147385"/>
              <a:gd name="T36" fmla="*/ 1370338 w 3492256"/>
              <a:gd name="T37" fmla="*/ 937405 h 1147385"/>
              <a:gd name="T38" fmla="*/ 1350245 w 3492256"/>
              <a:gd name="T39" fmla="*/ 944983 h 1147385"/>
              <a:gd name="T40" fmla="*/ 1335187 w 3492256"/>
              <a:gd name="T41" fmla="*/ 960145 h 1147385"/>
              <a:gd name="T42" fmla="*/ 1239828 w 3492256"/>
              <a:gd name="T43" fmla="*/ 970251 h 1147385"/>
              <a:gd name="T44" fmla="*/ 1227281 w 3492256"/>
              <a:gd name="T45" fmla="*/ 982885 h 1147385"/>
              <a:gd name="T46" fmla="*/ 1219740 w 3492256"/>
              <a:gd name="T47" fmla="*/ 1000571 h 1147385"/>
              <a:gd name="T48" fmla="*/ 1134407 w 3492256"/>
              <a:gd name="T49" fmla="*/ 1013205 h 1147385"/>
              <a:gd name="T50" fmla="*/ 1006407 w 3492256"/>
              <a:gd name="T51" fmla="*/ 1023311 h 1147385"/>
              <a:gd name="T52" fmla="*/ 931121 w 3492256"/>
              <a:gd name="T53" fmla="*/ 1028365 h 1147385"/>
              <a:gd name="T54" fmla="*/ 916064 w 3492256"/>
              <a:gd name="T55" fmla="*/ 1033417 h 1147385"/>
              <a:gd name="T56" fmla="*/ 813169 w 3492256"/>
              <a:gd name="T57" fmla="*/ 1046050 h 1147385"/>
              <a:gd name="T58" fmla="*/ 727836 w 3492256"/>
              <a:gd name="T59" fmla="*/ 1066266 h 1147385"/>
              <a:gd name="T60" fmla="*/ 695212 w 3492256"/>
              <a:gd name="T61" fmla="*/ 1073846 h 1147385"/>
              <a:gd name="T62" fmla="*/ 677627 w 3492256"/>
              <a:gd name="T63" fmla="*/ 1081426 h 1147385"/>
              <a:gd name="T64" fmla="*/ 506961 w 3492256"/>
              <a:gd name="T65" fmla="*/ 1089006 h 1147385"/>
              <a:gd name="T66" fmla="*/ 391514 w 3492256"/>
              <a:gd name="T67" fmla="*/ 1099113 h 1147385"/>
              <a:gd name="T68" fmla="*/ 373952 w 3492256"/>
              <a:gd name="T69" fmla="*/ 1106693 h 1147385"/>
              <a:gd name="T70" fmla="*/ 338827 w 3492256"/>
              <a:gd name="T71" fmla="*/ 1119326 h 1147385"/>
              <a:gd name="T72" fmla="*/ 235905 w 3492256"/>
              <a:gd name="T73" fmla="*/ 1129433 h 1147385"/>
              <a:gd name="T74" fmla="*/ 135515 w 3492256"/>
              <a:gd name="T75" fmla="*/ 1144593 h 1147385"/>
              <a:gd name="T76" fmla="*/ 0 w 3492256"/>
              <a:gd name="T77" fmla="*/ 1157226 h 114738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492256"/>
              <a:gd name="T118" fmla="*/ 0 h 1147385"/>
              <a:gd name="T119" fmla="*/ 3492256 w 3492256"/>
              <a:gd name="T120" fmla="*/ 1147385 h 114738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492256" h="1147385">
                <a:moveTo>
                  <a:pt x="3492256" y="0"/>
                </a:moveTo>
                <a:lnTo>
                  <a:pt x="3412090" y="0"/>
                </a:lnTo>
                <a:lnTo>
                  <a:pt x="3412090" y="360750"/>
                </a:lnTo>
                <a:lnTo>
                  <a:pt x="3274304" y="360750"/>
                </a:lnTo>
                <a:lnTo>
                  <a:pt x="3274304" y="511062"/>
                </a:lnTo>
                <a:lnTo>
                  <a:pt x="3123991" y="511062"/>
                </a:lnTo>
                <a:lnTo>
                  <a:pt x="3123991" y="601250"/>
                </a:lnTo>
                <a:lnTo>
                  <a:pt x="2993721" y="601250"/>
                </a:lnTo>
                <a:lnTo>
                  <a:pt x="2993721" y="661375"/>
                </a:lnTo>
                <a:lnTo>
                  <a:pt x="2888502" y="661375"/>
                </a:lnTo>
                <a:lnTo>
                  <a:pt x="2888502" y="716489"/>
                </a:lnTo>
                <a:lnTo>
                  <a:pt x="2660528" y="716489"/>
                </a:lnTo>
                <a:lnTo>
                  <a:pt x="2660528" y="759078"/>
                </a:lnTo>
                <a:lnTo>
                  <a:pt x="2342367" y="759078"/>
                </a:lnTo>
                <a:lnTo>
                  <a:pt x="2342367" y="771604"/>
                </a:lnTo>
                <a:lnTo>
                  <a:pt x="2329841" y="771604"/>
                </a:lnTo>
                <a:lnTo>
                  <a:pt x="2329841" y="786635"/>
                </a:lnTo>
                <a:lnTo>
                  <a:pt x="2247169" y="786635"/>
                </a:lnTo>
                <a:lnTo>
                  <a:pt x="2247169" y="794151"/>
                </a:lnTo>
                <a:lnTo>
                  <a:pt x="2229633" y="794151"/>
                </a:lnTo>
                <a:lnTo>
                  <a:pt x="2229633" y="811687"/>
                </a:lnTo>
                <a:lnTo>
                  <a:pt x="2184539" y="811687"/>
                </a:lnTo>
                <a:lnTo>
                  <a:pt x="2184539" y="831729"/>
                </a:lnTo>
                <a:lnTo>
                  <a:pt x="1753644" y="831729"/>
                </a:lnTo>
                <a:lnTo>
                  <a:pt x="1753644" y="846760"/>
                </a:lnTo>
                <a:lnTo>
                  <a:pt x="1645920" y="846760"/>
                </a:lnTo>
                <a:lnTo>
                  <a:pt x="1645920" y="861791"/>
                </a:lnTo>
                <a:lnTo>
                  <a:pt x="1610847" y="861791"/>
                </a:lnTo>
                <a:lnTo>
                  <a:pt x="1610847" y="879328"/>
                </a:lnTo>
                <a:lnTo>
                  <a:pt x="1543207" y="879328"/>
                </a:lnTo>
                <a:lnTo>
                  <a:pt x="1543207" y="886843"/>
                </a:lnTo>
                <a:lnTo>
                  <a:pt x="1453019" y="886843"/>
                </a:lnTo>
                <a:lnTo>
                  <a:pt x="1453019" y="901874"/>
                </a:lnTo>
                <a:lnTo>
                  <a:pt x="1430472" y="901874"/>
                </a:lnTo>
                <a:lnTo>
                  <a:pt x="1430472" y="919411"/>
                </a:lnTo>
                <a:lnTo>
                  <a:pt x="1407925" y="919411"/>
                </a:lnTo>
                <a:lnTo>
                  <a:pt x="1407925" y="929432"/>
                </a:lnTo>
                <a:lnTo>
                  <a:pt x="1367842" y="929432"/>
                </a:lnTo>
                <a:lnTo>
                  <a:pt x="1367842" y="936947"/>
                </a:lnTo>
                <a:lnTo>
                  <a:pt x="1347801" y="936947"/>
                </a:lnTo>
                <a:lnTo>
                  <a:pt x="1347801" y="951979"/>
                </a:lnTo>
                <a:lnTo>
                  <a:pt x="1332769" y="951979"/>
                </a:lnTo>
                <a:lnTo>
                  <a:pt x="1332769" y="961999"/>
                </a:lnTo>
                <a:lnTo>
                  <a:pt x="1237571" y="961999"/>
                </a:lnTo>
                <a:lnTo>
                  <a:pt x="1237571" y="974525"/>
                </a:lnTo>
                <a:lnTo>
                  <a:pt x="1225045" y="974525"/>
                </a:lnTo>
                <a:lnTo>
                  <a:pt x="1225045" y="992062"/>
                </a:lnTo>
                <a:lnTo>
                  <a:pt x="1217530" y="992062"/>
                </a:lnTo>
                <a:lnTo>
                  <a:pt x="1217530" y="1004588"/>
                </a:lnTo>
                <a:lnTo>
                  <a:pt x="1132353" y="1004588"/>
                </a:lnTo>
                <a:lnTo>
                  <a:pt x="1132353" y="1014609"/>
                </a:lnTo>
                <a:lnTo>
                  <a:pt x="1004587" y="1014609"/>
                </a:lnTo>
                <a:lnTo>
                  <a:pt x="1004587" y="1019619"/>
                </a:lnTo>
                <a:lnTo>
                  <a:pt x="929431" y="1019619"/>
                </a:lnTo>
                <a:lnTo>
                  <a:pt x="929431" y="1024629"/>
                </a:lnTo>
                <a:lnTo>
                  <a:pt x="914400" y="1024629"/>
                </a:lnTo>
                <a:lnTo>
                  <a:pt x="914400" y="1037155"/>
                </a:lnTo>
                <a:lnTo>
                  <a:pt x="811687" y="1037155"/>
                </a:lnTo>
                <a:lnTo>
                  <a:pt x="811687" y="1057197"/>
                </a:lnTo>
                <a:lnTo>
                  <a:pt x="726510" y="1057197"/>
                </a:lnTo>
                <a:lnTo>
                  <a:pt x="726510" y="1064713"/>
                </a:lnTo>
                <a:lnTo>
                  <a:pt x="693942" y="1064713"/>
                </a:lnTo>
                <a:lnTo>
                  <a:pt x="693942" y="1072228"/>
                </a:lnTo>
                <a:lnTo>
                  <a:pt x="676405" y="1072228"/>
                </a:lnTo>
                <a:lnTo>
                  <a:pt x="676405" y="1079744"/>
                </a:lnTo>
                <a:lnTo>
                  <a:pt x="506051" y="1079744"/>
                </a:lnTo>
                <a:lnTo>
                  <a:pt x="506051" y="1089765"/>
                </a:lnTo>
                <a:lnTo>
                  <a:pt x="390812" y="1089765"/>
                </a:lnTo>
                <a:lnTo>
                  <a:pt x="390812" y="1097280"/>
                </a:lnTo>
                <a:lnTo>
                  <a:pt x="373276" y="1097280"/>
                </a:lnTo>
                <a:lnTo>
                  <a:pt x="373276" y="1109806"/>
                </a:lnTo>
                <a:lnTo>
                  <a:pt x="338203" y="1109806"/>
                </a:lnTo>
                <a:lnTo>
                  <a:pt x="338203" y="1119827"/>
                </a:lnTo>
                <a:lnTo>
                  <a:pt x="235489" y="1119827"/>
                </a:lnTo>
                <a:lnTo>
                  <a:pt x="235489" y="1134859"/>
                </a:lnTo>
                <a:lnTo>
                  <a:pt x="135281" y="1134859"/>
                </a:lnTo>
                <a:lnTo>
                  <a:pt x="135281" y="1147385"/>
                </a:lnTo>
                <a:lnTo>
                  <a:pt x="0" y="1147385"/>
                </a:lnTo>
              </a:path>
            </a:pathLst>
          </a:custGeom>
          <a:noFill/>
          <a:ln w="2857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417" name="Tekstboks 2"/>
          <p:cNvSpPr txBox="1">
            <a:spLocks noChangeArrowheads="1"/>
          </p:cNvSpPr>
          <p:nvPr/>
        </p:nvSpPr>
        <p:spPr bwMode="auto">
          <a:xfrm>
            <a:off x="387350" y="5443538"/>
            <a:ext cx="869473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>
                <a:solidFill>
                  <a:srgbClr val="FFFFFF"/>
                </a:solidFill>
              </a:rPr>
              <a:t>*Immediate ART: squamous cell carcinoma, plasma cell myeloma, bladder cancer, fibrosarcoma.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>
                <a:solidFill>
                  <a:srgbClr val="FFFFFF"/>
                </a:solidFill>
              </a:rPr>
              <a:t>Deferred ART: gastric adenocarcinoma, breast cancer, ureteric cancer, malignant melanoma, myeloid leukemia, thyroid cancer, leiomyosarcoma, liver cancer, squamous cell carcinoma of head and neck.</a:t>
            </a:r>
            <a:endParaRPr lang="en-GB" altLang="en-US" sz="1400" b="0">
              <a:solidFill>
                <a:srgbClr val="FFFFFF"/>
              </a:solidFill>
            </a:endParaRPr>
          </a:p>
        </p:txBody>
      </p:sp>
      <p:sp>
        <p:nvSpPr>
          <p:cNvPr id="15418" name="Text Box 11"/>
          <p:cNvSpPr txBox="1">
            <a:spLocks noChangeArrowheads="1"/>
          </p:cNvSpPr>
          <p:nvPr/>
        </p:nvSpPr>
        <p:spPr bwMode="auto">
          <a:xfrm>
            <a:off x="285750" y="6199188"/>
            <a:ext cx="8561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altLang="en-US" sz="1200" b="0">
                <a:solidFill>
                  <a:srgbClr val="CDCDCF"/>
                </a:solidFill>
              </a:rPr>
              <a:t>INSIGHT START Group. N Engl J Med. 2015;[Epub ahead of print]. Lundgren J, et al. IAS 2015. Abstract MOSY0302. Reproduced with permission.</a:t>
            </a:r>
          </a:p>
        </p:txBody>
      </p:sp>
      <p:sp>
        <p:nvSpPr>
          <p:cNvPr id="15419" name="TextBox 50"/>
          <p:cNvSpPr txBox="1">
            <a:spLocks noChangeArrowheads="1"/>
          </p:cNvSpPr>
          <p:nvPr/>
        </p:nvSpPr>
        <p:spPr bwMode="auto">
          <a:xfrm>
            <a:off x="7231063" y="3449638"/>
            <a:ext cx="13335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FFFFFF"/>
                </a:solidFill>
              </a:rPr>
              <a:t>Deferred ART</a:t>
            </a:r>
          </a:p>
        </p:txBody>
      </p:sp>
      <p:sp>
        <p:nvSpPr>
          <p:cNvPr id="15420" name="TextBox 51"/>
          <p:cNvSpPr txBox="1">
            <a:spLocks noChangeArrowheads="1"/>
          </p:cNvSpPr>
          <p:nvPr/>
        </p:nvSpPr>
        <p:spPr bwMode="auto">
          <a:xfrm>
            <a:off x="7472363" y="4303713"/>
            <a:ext cx="14827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FFFFFF"/>
                </a:solidFill>
              </a:rPr>
              <a:t>Immediate ART</a:t>
            </a:r>
          </a:p>
        </p:txBody>
      </p:sp>
      <p:sp>
        <p:nvSpPr>
          <p:cNvPr id="15421" name="Tekstboks 2"/>
          <p:cNvSpPr txBox="1">
            <a:spLocks noChangeArrowheads="1"/>
          </p:cNvSpPr>
          <p:nvPr/>
        </p:nvSpPr>
        <p:spPr bwMode="auto">
          <a:xfrm>
            <a:off x="5260975" y="2322513"/>
            <a:ext cx="3824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0">
                <a:solidFill>
                  <a:srgbClr val="FFFFFF"/>
                </a:solidFill>
              </a:rPr>
              <a:t>Rate/100 PY: immediate, 0.20; deferred, 0.56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0">
                <a:solidFill>
                  <a:srgbClr val="FFFFFF"/>
                </a:solidFill>
              </a:rPr>
              <a:t>(HR: </a:t>
            </a:r>
            <a:r>
              <a:rPr lang="pl-PL" altLang="en-US" sz="1400" b="0">
                <a:solidFill>
                  <a:srgbClr val="FFFFFF"/>
                </a:solidFill>
              </a:rPr>
              <a:t>0.36</a:t>
            </a:r>
            <a:r>
              <a:rPr lang="en-US" altLang="en-US" sz="1400" b="0">
                <a:solidFill>
                  <a:srgbClr val="FFFFFF"/>
                </a:solidFill>
              </a:rPr>
              <a:t>; </a:t>
            </a:r>
            <a:r>
              <a:rPr lang="pl-PL" altLang="en-US" sz="1400" b="0">
                <a:solidFill>
                  <a:srgbClr val="FFFFFF"/>
                </a:solidFill>
              </a:rPr>
              <a:t>95%</a:t>
            </a:r>
            <a:r>
              <a:rPr lang="en-US" altLang="en-US" sz="1400" b="0">
                <a:solidFill>
                  <a:srgbClr val="FFFFFF"/>
                </a:solidFill>
              </a:rPr>
              <a:t> </a:t>
            </a:r>
            <a:r>
              <a:rPr lang="pl-PL" altLang="en-US" sz="1400" b="0">
                <a:solidFill>
                  <a:srgbClr val="FFFFFF"/>
                </a:solidFill>
              </a:rPr>
              <a:t>CI: 0.19</a:t>
            </a:r>
            <a:r>
              <a:rPr lang="en-US" altLang="en-US" sz="1400" b="0">
                <a:solidFill>
                  <a:srgbClr val="FFFFFF"/>
                </a:solidFill>
              </a:rPr>
              <a:t>-</a:t>
            </a:r>
            <a:r>
              <a:rPr lang="pl-PL" altLang="en-US" sz="1400" b="0">
                <a:solidFill>
                  <a:srgbClr val="FFFFFF"/>
                </a:solidFill>
              </a:rPr>
              <a:t>0.66</a:t>
            </a:r>
            <a:r>
              <a:rPr lang="en-US" altLang="en-US" sz="1400" b="0">
                <a:solidFill>
                  <a:srgbClr val="FFFFFF"/>
                </a:solidFill>
              </a:rPr>
              <a:t>;</a:t>
            </a:r>
            <a:r>
              <a:rPr lang="pl-PL" altLang="en-US" sz="1400" b="0">
                <a:solidFill>
                  <a:srgbClr val="FFFFFF"/>
                </a:solidFill>
              </a:rPr>
              <a:t> </a:t>
            </a:r>
            <a:r>
              <a:rPr lang="en-US" altLang="en-US" sz="1400" b="0" i="1">
                <a:solidFill>
                  <a:srgbClr val="FFFFFF"/>
                </a:solidFill>
              </a:rPr>
              <a:t>P</a:t>
            </a:r>
            <a:r>
              <a:rPr lang="en-US" altLang="en-US" sz="1400" b="0">
                <a:solidFill>
                  <a:srgbClr val="FFFFFF"/>
                </a:solidFill>
              </a:rPr>
              <a:t> </a:t>
            </a:r>
            <a:r>
              <a:rPr lang="pl-PL" altLang="en-US" sz="1400" b="0">
                <a:solidFill>
                  <a:srgbClr val="FFFFFF"/>
                </a:solidFill>
              </a:rPr>
              <a:t>=</a:t>
            </a:r>
            <a:r>
              <a:rPr lang="en-US" altLang="en-US" sz="1400" b="0">
                <a:solidFill>
                  <a:srgbClr val="FFFFFF"/>
                </a:solidFill>
              </a:rPr>
              <a:t> </a:t>
            </a:r>
            <a:r>
              <a:rPr lang="pl-PL" altLang="en-US" sz="1400" b="0">
                <a:solidFill>
                  <a:srgbClr val="FFFFFF"/>
                </a:solidFill>
              </a:rPr>
              <a:t>.001)</a:t>
            </a:r>
            <a:r>
              <a:rPr lang="en-GB" altLang="en-US" sz="1400" b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0525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START: </a:t>
            </a:r>
            <a:r>
              <a:rPr lang="en-GB" altLang="en-US" smtClean="0"/>
              <a:t>Primary Endpoint Events by Latest CD4+ Cell Count</a:t>
            </a:r>
            <a:endParaRPr lang="en-GB" altLang="en-US" baseline="30000" smtClean="0"/>
          </a:p>
        </p:txBody>
      </p:sp>
      <p:sp>
        <p:nvSpPr>
          <p:cNvPr id="16387" name="Rektangel 5"/>
          <p:cNvSpPr>
            <a:spLocks noChangeArrowheads="1"/>
          </p:cNvSpPr>
          <p:nvPr/>
        </p:nvSpPr>
        <p:spPr bwMode="auto">
          <a:xfrm>
            <a:off x="265113" y="2643188"/>
            <a:ext cx="38068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>
                <a:solidFill>
                  <a:srgbClr val="FFFFFF"/>
                </a:solidFill>
                <a:cs typeface="Arial" charset="0"/>
              </a:rPr>
              <a:t>Latest CD4+ count &gt; 500 cells/mm</a:t>
            </a:r>
            <a:r>
              <a:rPr lang="en-US" altLang="en-US" sz="1600" b="1" baseline="30000">
                <a:solidFill>
                  <a:srgbClr val="FFFFFF"/>
                </a:solidFill>
                <a:cs typeface="Arial" charset="0"/>
              </a:rPr>
              <a:t>3</a:t>
            </a:r>
            <a:endParaRPr lang="en-GB" altLang="en-US" sz="1600" b="1">
              <a:solidFill>
                <a:srgbClr val="FFFFFF"/>
              </a:solidFill>
              <a:cs typeface="Arial" charset="0"/>
            </a:endParaRPr>
          </a:p>
        </p:txBody>
      </p:sp>
      <p:graphicFrame>
        <p:nvGraphicFramePr>
          <p:cNvPr id="3" name="Tabel 2"/>
          <p:cNvGraphicFramePr>
            <a:graphicFrameLocks noGrp="1"/>
          </p:cNvGraphicFramePr>
          <p:nvPr/>
        </p:nvGraphicFramePr>
        <p:xfrm>
          <a:off x="384175" y="3051175"/>
          <a:ext cx="3382963" cy="1768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793"/>
                <a:gridCol w="1173831"/>
                <a:gridCol w="1037339"/>
              </a:tblGrid>
              <a:tr h="518346"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9" marR="91439" marT="45736" marB="457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Immediate ART</a:t>
                      </a:r>
                      <a:endParaRPr lang="en-US" sz="1400" dirty="0">
                        <a:effectLst/>
                      </a:endParaRPr>
                    </a:p>
                  </a:txBody>
                  <a:tcPr marL="91439" marR="91439" marT="45736" marB="457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Deferred ART</a:t>
                      </a:r>
                      <a:endParaRPr lang="en-US" sz="1400" dirty="0">
                        <a:effectLst/>
                      </a:endParaRPr>
                    </a:p>
                  </a:txBody>
                  <a:tcPr marL="91439" marR="91439" marT="45736" marB="457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  <a:tr h="731783">
                <a:tc>
                  <a:txBody>
                    <a:bodyPr/>
                    <a:lstStyle/>
                    <a:p>
                      <a:pPr algn="l"/>
                      <a:r>
                        <a:rPr lang="da-DK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Primary</a:t>
                      </a:r>
                      <a:r>
                        <a:rPr lang="da-DK" sz="14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 events, % (n/N)</a:t>
                      </a:r>
                      <a:endParaRPr lang="en-GB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marL="91439" marR="91439" marT="45736" marB="457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88</a:t>
                      </a:r>
                    </a:p>
                    <a:p>
                      <a:pPr algn="ctr"/>
                      <a:r>
                        <a:rPr lang="da-DK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(37/42)</a:t>
                      </a:r>
                      <a:endParaRPr lang="en-GB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marL="91439" marR="91439" marT="45736" marB="457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59</a:t>
                      </a:r>
                    </a:p>
                    <a:p>
                      <a:pPr algn="ctr"/>
                      <a:r>
                        <a:rPr lang="da-DK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(57/96)</a:t>
                      </a:r>
                      <a:endParaRPr lang="en-GB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marL="91439" marR="91439" marT="45736" marB="457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518346">
                <a:tc>
                  <a:txBody>
                    <a:bodyPr/>
                    <a:lstStyle/>
                    <a:p>
                      <a:pPr algn="l"/>
                      <a:r>
                        <a:rPr lang="da-DK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Rate/100 PY</a:t>
                      </a:r>
                      <a:endParaRPr lang="en-GB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marL="91439" marR="91439" marT="45736" marB="457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0.6</a:t>
                      </a:r>
                      <a:endParaRPr lang="en-GB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marL="91439" marR="91439" marT="45736" marB="457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1.1</a:t>
                      </a:r>
                      <a:endParaRPr lang="en-GB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marL="91439" marR="91439" marT="45736" marB="4573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6398" name="Straight Connector 12"/>
          <p:cNvCxnSpPr>
            <a:cxnSpLocks noChangeShapeType="1"/>
          </p:cNvCxnSpPr>
          <p:nvPr/>
        </p:nvCxnSpPr>
        <p:spPr bwMode="auto">
          <a:xfrm flipV="1">
            <a:off x="4638675" y="1884363"/>
            <a:ext cx="0" cy="3195637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399" name="Straight Connector 14"/>
          <p:cNvCxnSpPr>
            <a:cxnSpLocks noChangeShapeType="1"/>
          </p:cNvCxnSpPr>
          <p:nvPr/>
        </p:nvCxnSpPr>
        <p:spPr bwMode="auto">
          <a:xfrm flipH="1">
            <a:off x="4562475" y="2686050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00" name="Straight Connector 15"/>
          <p:cNvCxnSpPr>
            <a:cxnSpLocks noChangeShapeType="1"/>
          </p:cNvCxnSpPr>
          <p:nvPr/>
        </p:nvCxnSpPr>
        <p:spPr bwMode="auto">
          <a:xfrm flipH="1">
            <a:off x="4562475" y="3086100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01" name="Straight Connector 16"/>
          <p:cNvCxnSpPr>
            <a:cxnSpLocks noChangeShapeType="1"/>
          </p:cNvCxnSpPr>
          <p:nvPr/>
        </p:nvCxnSpPr>
        <p:spPr bwMode="auto">
          <a:xfrm flipH="1">
            <a:off x="4562475" y="3484563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02" name="Straight Connector 17"/>
          <p:cNvCxnSpPr>
            <a:cxnSpLocks noChangeShapeType="1"/>
          </p:cNvCxnSpPr>
          <p:nvPr/>
        </p:nvCxnSpPr>
        <p:spPr bwMode="auto">
          <a:xfrm flipH="1">
            <a:off x="4562475" y="388302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03" name="Straight Connector 18"/>
          <p:cNvCxnSpPr>
            <a:cxnSpLocks noChangeShapeType="1"/>
          </p:cNvCxnSpPr>
          <p:nvPr/>
        </p:nvCxnSpPr>
        <p:spPr bwMode="auto">
          <a:xfrm flipH="1">
            <a:off x="4562475" y="428307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04" name="Straight Connector 19"/>
          <p:cNvCxnSpPr>
            <a:cxnSpLocks noChangeShapeType="1"/>
          </p:cNvCxnSpPr>
          <p:nvPr/>
        </p:nvCxnSpPr>
        <p:spPr bwMode="auto">
          <a:xfrm flipH="1">
            <a:off x="4562475" y="4681538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05" name="Straight Connector 20"/>
          <p:cNvCxnSpPr>
            <a:cxnSpLocks noChangeShapeType="1"/>
          </p:cNvCxnSpPr>
          <p:nvPr/>
        </p:nvCxnSpPr>
        <p:spPr bwMode="auto">
          <a:xfrm flipH="1">
            <a:off x="4562475" y="5080000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06" name="Straight Connector 23"/>
          <p:cNvCxnSpPr>
            <a:cxnSpLocks noChangeShapeType="1"/>
          </p:cNvCxnSpPr>
          <p:nvPr/>
        </p:nvCxnSpPr>
        <p:spPr bwMode="auto">
          <a:xfrm>
            <a:off x="4953000" y="5080000"/>
            <a:ext cx="0" cy="65088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07" name="Straight Connector 24"/>
          <p:cNvCxnSpPr>
            <a:cxnSpLocks noChangeShapeType="1"/>
          </p:cNvCxnSpPr>
          <p:nvPr/>
        </p:nvCxnSpPr>
        <p:spPr bwMode="auto">
          <a:xfrm>
            <a:off x="5253038" y="5080000"/>
            <a:ext cx="0" cy="65088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08" name="Straight Connector 25"/>
          <p:cNvCxnSpPr>
            <a:cxnSpLocks noChangeShapeType="1"/>
          </p:cNvCxnSpPr>
          <p:nvPr/>
        </p:nvCxnSpPr>
        <p:spPr bwMode="auto">
          <a:xfrm>
            <a:off x="5553075" y="5080000"/>
            <a:ext cx="0" cy="65088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09" name="Straight Connector 26"/>
          <p:cNvCxnSpPr>
            <a:cxnSpLocks noChangeShapeType="1"/>
          </p:cNvCxnSpPr>
          <p:nvPr/>
        </p:nvCxnSpPr>
        <p:spPr bwMode="auto">
          <a:xfrm>
            <a:off x="5853113" y="5080000"/>
            <a:ext cx="0" cy="65088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10" name="Straight Connector 27"/>
          <p:cNvCxnSpPr>
            <a:cxnSpLocks noChangeShapeType="1"/>
          </p:cNvCxnSpPr>
          <p:nvPr/>
        </p:nvCxnSpPr>
        <p:spPr bwMode="auto">
          <a:xfrm>
            <a:off x="6157913" y="5080000"/>
            <a:ext cx="0" cy="65088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11" name="Straight Connector 28"/>
          <p:cNvCxnSpPr>
            <a:cxnSpLocks noChangeShapeType="1"/>
          </p:cNvCxnSpPr>
          <p:nvPr/>
        </p:nvCxnSpPr>
        <p:spPr bwMode="auto">
          <a:xfrm>
            <a:off x="7456488" y="5064125"/>
            <a:ext cx="0" cy="65088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12" name="Straight Connector 29"/>
          <p:cNvCxnSpPr>
            <a:cxnSpLocks noChangeShapeType="1"/>
          </p:cNvCxnSpPr>
          <p:nvPr/>
        </p:nvCxnSpPr>
        <p:spPr bwMode="auto">
          <a:xfrm>
            <a:off x="7761288" y="5064125"/>
            <a:ext cx="0" cy="65088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13" name="Straight Connector 30"/>
          <p:cNvCxnSpPr>
            <a:cxnSpLocks noChangeShapeType="1"/>
          </p:cNvCxnSpPr>
          <p:nvPr/>
        </p:nvCxnSpPr>
        <p:spPr bwMode="auto">
          <a:xfrm>
            <a:off x="8064500" y="5064125"/>
            <a:ext cx="0" cy="65088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14" name="Straight Connector 31"/>
          <p:cNvCxnSpPr>
            <a:cxnSpLocks noChangeShapeType="1"/>
          </p:cNvCxnSpPr>
          <p:nvPr/>
        </p:nvCxnSpPr>
        <p:spPr bwMode="auto">
          <a:xfrm>
            <a:off x="8367713" y="5064125"/>
            <a:ext cx="0" cy="65088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15" name="Straight Connector 32"/>
          <p:cNvCxnSpPr>
            <a:cxnSpLocks noChangeShapeType="1"/>
          </p:cNvCxnSpPr>
          <p:nvPr/>
        </p:nvCxnSpPr>
        <p:spPr bwMode="auto">
          <a:xfrm>
            <a:off x="7153275" y="5064125"/>
            <a:ext cx="0" cy="65088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16" name="Straight Connector 34"/>
          <p:cNvCxnSpPr>
            <a:cxnSpLocks noChangeShapeType="1"/>
          </p:cNvCxnSpPr>
          <p:nvPr/>
        </p:nvCxnSpPr>
        <p:spPr bwMode="auto">
          <a:xfrm flipV="1">
            <a:off x="4953000" y="2994025"/>
            <a:ext cx="0" cy="2070100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17" name="Straight Connector 35"/>
          <p:cNvCxnSpPr>
            <a:cxnSpLocks noChangeShapeType="1"/>
          </p:cNvCxnSpPr>
          <p:nvPr/>
        </p:nvCxnSpPr>
        <p:spPr bwMode="auto">
          <a:xfrm flipV="1">
            <a:off x="5254625" y="2994025"/>
            <a:ext cx="0" cy="2070100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18" name="Straight Connector 36"/>
          <p:cNvCxnSpPr>
            <a:cxnSpLocks noChangeShapeType="1"/>
          </p:cNvCxnSpPr>
          <p:nvPr/>
        </p:nvCxnSpPr>
        <p:spPr bwMode="auto">
          <a:xfrm flipV="1">
            <a:off x="5554663" y="2994025"/>
            <a:ext cx="0" cy="2070100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19" name="Straight Connector 37"/>
          <p:cNvCxnSpPr>
            <a:cxnSpLocks noChangeShapeType="1"/>
          </p:cNvCxnSpPr>
          <p:nvPr/>
        </p:nvCxnSpPr>
        <p:spPr bwMode="auto">
          <a:xfrm flipV="1">
            <a:off x="5856288" y="2994025"/>
            <a:ext cx="0" cy="2070100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20" name="Straight Connector 38"/>
          <p:cNvCxnSpPr>
            <a:cxnSpLocks noChangeShapeType="1"/>
          </p:cNvCxnSpPr>
          <p:nvPr/>
        </p:nvCxnSpPr>
        <p:spPr bwMode="auto">
          <a:xfrm flipV="1">
            <a:off x="6157913" y="2994025"/>
            <a:ext cx="0" cy="2070100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21" name="Straight Connector 39"/>
          <p:cNvCxnSpPr>
            <a:cxnSpLocks noChangeShapeType="1"/>
          </p:cNvCxnSpPr>
          <p:nvPr/>
        </p:nvCxnSpPr>
        <p:spPr bwMode="auto">
          <a:xfrm flipV="1">
            <a:off x="7158038" y="2994025"/>
            <a:ext cx="0" cy="2070100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22" name="Straight Connector 40"/>
          <p:cNvCxnSpPr>
            <a:cxnSpLocks noChangeShapeType="1"/>
          </p:cNvCxnSpPr>
          <p:nvPr/>
        </p:nvCxnSpPr>
        <p:spPr bwMode="auto">
          <a:xfrm flipV="1">
            <a:off x="7459663" y="2994025"/>
            <a:ext cx="0" cy="2070100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23" name="Straight Connector 41"/>
          <p:cNvCxnSpPr>
            <a:cxnSpLocks noChangeShapeType="1"/>
          </p:cNvCxnSpPr>
          <p:nvPr/>
        </p:nvCxnSpPr>
        <p:spPr bwMode="auto">
          <a:xfrm flipV="1">
            <a:off x="7761288" y="2994025"/>
            <a:ext cx="0" cy="2070100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24" name="Straight Connector 42"/>
          <p:cNvCxnSpPr>
            <a:cxnSpLocks noChangeShapeType="1"/>
          </p:cNvCxnSpPr>
          <p:nvPr/>
        </p:nvCxnSpPr>
        <p:spPr bwMode="auto">
          <a:xfrm flipV="1">
            <a:off x="8061325" y="2994025"/>
            <a:ext cx="0" cy="2070100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425" name="Straight Connector 43"/>
          <p:cNvCxnSpPr>
            <a:cxnSpLocks noChangeShapeType="1"/>
          </p:cNvCxnSpPr>
          <p:nvPr/>
        </p:nvCxnSpPr>
        <p:spPr bwMode="auto">
          <a:xfrm flipV="1">
            <a:off x="8362950" y="2994025"/>
            <a:ext cx="0" cy="2070100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9738" name="TextBox 44"/>
          <p:cNvSpPr txBox="1">
            <a:spLocks noChangeArrowheads="1"/>
          </p:cNvSpPr>
          <p:nvPr/>
        </p:nvSpPr>
        <p:spPr bwMode="auto">
          <a:xfrm>
            <a:off x="4579938" y="1830388"/>
            <a:ext cx="1914525" cy="3079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rgbClr val="FEFDDE"/>
                </a:solidFill>
                <a:latin typeface="Arial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charset="0"/>
              <a:buChar char="–"/>
              <a:defRPr sz="2200">
                <a:solidFill>
                  <a:srgbClr val="FEFDDE"/>
                </a:solidFill>
                <a:latin typeface="Arial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charset="0"/>
              <a:buChar char="–"/>
              <a:defRPr sz="2000">
                <a:solidFill>
                  <a:srgbClr val="FEFDDE"/>
                </a:solidFill>
                <a:latin typeface="Arial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charset="0"/>
              <a:buChar char="–"/>
              <a:defRPr>
                <a:solidFill>
                  <a:srgbClr val="FEFDDE"/>
                </a:solidFill>
                <a:latin typeface="Arial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charset="0"/>
              <a:buChar char="–"/>
              <a:defRPr sz="1600">
                <a:solidFill>
                  <a:srgbClr val="FEFDDE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charset="0"/>
              <a:buChar char="–"/>
              <a:defRPr sz="1600">
                <a:solidFill>
                  <a:srgbClr val="FEFDDE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charset="0"/>
              <a:buChar char="–"/>
              <a:defRPr sz="1600">
                <a:solidFill>
                  <a:srgbClr val="FEFDDE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charset="0"/>
              <a:buChar char="–"/>
              <a:defRPr sz="1600">
                <a:solidFill>
                  <a:srgbClr val="FEFDDE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charset="0"/>
              <a:buChar char="–"/>
              <a:defRPr sz="1600">
                <a:solidFill>
                  <a:srgbClr val="FEFDDE"/>
                </a:solidFill>
                <a:latin typeface="Arial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dirty="0" smtClean="0">
                <a:solidFill>
                  <a:srgbClr val="F6A108"/>
                </a:solidFill>
                <a:cs typeface="Arial" charset="0"/>
              </a:rPr>
              <a:t>Immediate ART</a:t>
            </a:r>
          </a:p>
        </p:txBody>
      </p:sp>
      <p:sp>
        <p:nvSpPr>
          <p:cNvPr id="29739" name="TextBox 45"/>
          <p:cNvSpPr txBox="1">
            <a:spLocks noChangeArrowheads="1"/>
          </p:cNvSpPr>
          <p:nvPr/>
        </p:nvSpPr>
        <p:spPr bwMode="auto">
          <a:xfrm>
            <a:off x="6788150" y="1830388"/>
            <a:ext cx="1914525" cy="3079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rgbClr val="FEFDDE"/>
                </a:solidFill>
                <a:latin typeface="Arial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charset="0"/>
              <a:buChar char="–"/>
              <a:defRPr sz="2200">
                <a:solidFill>
                  <a:srgbClr val="FEFDDE"/>
                </a:solidFill>
                <a:latin typeface="Arial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charset="0"/>
              <a:buChar char="–"/>
              <a:defRPr sz="2000">
                <a:solidFill>
                  <a:srgbClr val="FEFDDE"/>
                </a:solidFill>
                <a:latin typeface="Arial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charset="0"/>
              <a:buChar char="–"/>
              <a:defRPr>
                <a:solidFill>
                  <a:srgbClr val="FEFDDE"/>
                </a:solidFill>
                <a:latin typeface="Arial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charset="0"/>
              <a:buChar char="–"/>
              <a:defRPr sz="1600">
                <a:solidFill>
                  <a:srgbClr val="FEFDDE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charset="0"/>
              <a:buChar char="–"/>
              <a:defRPr sz="1600">
                <a:solidFill>
                  <a:srgbClr val="FEFDDE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charset="0"/>
              <a:buChar char="–"/>
              <a:defRPr sz="1600">
                <a:solidFill>
                  <a:srgbClr val="FEFDDE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charset="0"/>
              <a:buChar char="–"/>
              <a:defRPr sz="1600">
                <a:solidFill>
                  <a:srgbClr val="FEFDDE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chemeClr val="accent2"/>
              </a:buClr>
              <a:buFont typeface="Arial" charset="0"/>
              <a:buChar char="–"/>
              <a:defRPr sz="1600">
                <a:solidFill>
                  <a:srgbClr val="FEFDDE"/>
                </a:solidFill>
                <a:latin typeface="Arial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dirty="0" smtClean="0">
                <a:solidFill>
                  <a:srgbClr val="F6A108"/>
                </a:solidFill>
                <a:cs typeface="Arial" charset="0"/>
              </a:rPr>
              <a:t>Deferred ART</a:t>
            </a:r>
          </a:p>
        </p:txBody>
      </p:sp>
      <p:sp>
        <p:nvSpPr>
          <p:cNvPr id="16428" name="TextBox 46"/>
          <p:cNvSpPr txBox="1">
            <a:spLocks noChangeArrowheads="1"/>
          </p:cNvSpPr>
          <p:nvPr/>
        </p:nvSpPr>
        <p:spPr bwMode="auto">
          <a:xfrm rot="-5400000">
            <a:off x="2844006" y="3744119"/>
            <a:ext cx="2443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FFFFFF"/>
                </a:solidFill>
              </a:rPr>
              <a:t>Percent of Follow-up Time</a:t>
            </a:r>
          </a:p>
        </p:txBody>
      </p:sp>
      <p:sp>
        <p:nvSpPr>
          <p:cNvPr id="16429" name="TextBox 47"/>
          <p:cNvSpPr txBox="1">
            <a:spLocks noChangeArrowheads="1"/>
          </p:cNvSpPr>
          <p:nvPr/>
        </p:nvSpPr>
        <p:spPr bwMode="auto">
          <a:xfrm>
            <a:off x="4562475" y="5851525"/>
            <a:ext cx="42624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FFFFFF"/>
                </a:solidFill>
              </a:rPr>
              <a:t>Latest CD4+ Cell Count (cells/mm</a:t>
            </a:r>
            <a:r>
              <a:rPr lang="en-US" altLang="en-US" sz="1400" baseline="30000">
                <a:solidFill>
                  <a:srgbClr val="FFFFFF"/>
                </a:solidFill>
              </a:rPr>
              <a:t>3</a:t>
            </a:r>
            <a:r>
              <a:rPr lang="en-US" altLang="en-US" sz="140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16430" name="TextBox 48"/>
          <p:cNvSpPr txBox="1">
            <a:spLocks noChangeArrowheads="1"/>
          </p:cNvSpPr>
          <p:nvPr/>
        </p:nvSpPr>
        <p:spPr bwMode="auto">
          <a:xfrm>
            <a:off x="4138613" y="2532063"/>
            <a:ext cx="4556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16431" name="TextBox 49"/>
          <p:cNvSpPr txBox="1">
            <a:spLocks noChangeArrowheads="1"/>
          </p:cNvSpPr>
          <p:nvPr/>
        </p:nvSpPr>
        <p:spPr bwMode="auto">
          <a:xfrm>
            <a:off x="4138613" y="2932113"/>
            <a:ext cx="4556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>
                <a:solidFill>
                  <a:srgbClr val="FFFFFF"/>
                </a:solidFill>
              </a:rPr>
              <a:t>50</a:t>
            </a:r>
          </a:p>
        </p:txBody>
      </p:sp>
      <p:sp>
        <p:nvSpPr>
          <p:cNvPr id="16432" name="TextBox 50"/>
          <p:cNvSpPr txBox="1">
            <a:spLocks noChangeArrowheads="1"/>
          </p:cNvSpPr>
          <p:nvPr/>
        </p:nvSpPr>
        <p:spPr bwMode="auto">
          <a:xfrm>
            <a:off x="4138613" y="3330575"/>
            <a:ext cx="4556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16433" name="TextBox 51"/>
          <p:cNvSpPr txBox="1">
            <a:spLocks noChangeArrowheads="1"/>
          </p:cNvSpPr>
          <p:nvPr/>
        </p:nvSpPr>
        <p:spPr bwMode="auto">
          <a:xfrm>
            <a:off x="4138613" y="3729038"/>
            <a:ext cx="4556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>
                <a:solidFill>
                  <a:srgbClr val="FFFFFF"/>
                </a:solidFill>
              </a:rPr>
              <a:t>30</a:t>
            </a:r>
          </a:p>
        </p:txBody>
      </p:sp>
      <p:sp>
        <p:nvSpPr>
          <p:cNvPr id="16434" name="TextBox 52"/>
          <p:cNvSpPr txBox="1">
            <a:spLocks noChangeArrowheads="1"/>
          </p:cNvSpPr>
          <p:nvPr/>
        </p:nvSpPr>
        <p:spPr bwMode="auto">
          <a:xfrm>
            <a:off x="4138613" y="4129088"/>
            <a:ext cx="4556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16435" name="TextBox 53"/>
          <p:cNvSpPr txBox="1">
            <a:spLocks noChangeArrowheads="1"/>
          </p:cNvSpPr>
          <p:nvPr/>
        </p:nvSpPr>
        <p:spPr bwMode="auto">
          <a:xfrm>
            <a:off x="4138613" y="4527550"/>
            <a:ext cx="4556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6436" name="TextBox 54"/>
          <p:cNvSpPr txBox="1">
            <a:spLocks noChangeArrowheads="1"/>
          </p:cNvSpPr>
          <p:nvPr/>
        </p:nvSpPr>
        <p:spPr bwMode="auto">
          <a:xfrm>
            <a:off x="4138613" y="4926013"/>
            <a:ext cx="4556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6437" name="TextBox 55"/>
          <p:cNvSpPr txBox="1">
            <a:spLocks noChangeArrowheads="1"/>
          </p:cNvSpPr>
          <p:nvPr/>
        </p:nvSpPr>
        <p:spPr bwMode="auto">
          <a:xfrm>
            <a:off x="4665663" y="2559050"/>
            <a:ext cx="569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2</a:t>
            </a:r>
            <a:br>
              <a:rPr lang="en-US" altLang="en-US" sz="1200" b="0">
                <a:solidFill>
                  <a:srgbClr val="FFFFFF"/>
                </a:solidFill>
              </a:rPr>
            </a:br>
            <a:r>
              <a:rPr lang="en-US" altLang="en-US" sz="1200" b="0">
                <a:solidFill>
                  <a:srgbClr val="FFFFFF"/>
                </a:solidFill>
              </a:rPr>
              <a:t>(4.7)</a:t>
            </a:r>
          </a:p>
        </p:txBody>
      </p:sp>
      <p:sp>
        <p:nvSpPr>
          <p:cNvPr id="16438" name="TextBox 56"/>
          <p:cNvSpPr txBox="1">
            <a:spLocks noChangeArrowheads="1"/>
          </p:cNvSpPr>
          <p:nvPr/>
        </p:nvSpPr>
        <p:spPr bwMode="auto">
          <a:xfrm>
            <a:off x="4346575" y="2068513"/>
            <a:ext cx="24399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>
                <a:solidFill>
                  <a:srgbClr val="FFFFFF"/>
                </a:solidFill>
              </a:rPr>
              <a:t>No. of Pts With Events (Rates/100 PY)</a:t>
            </a:r>
          </a:p>
        </p:txBody>
      </p:sp>
      <p:sp>
        <p:nvSpPr>
          <p:cNvPr id="16439" name="TextBox 57"/>
          <p:cNvSpPr txBox="1">
            <a:spLocks noChangeArrowheads="1"/>
          </p:cNvSpPr>
          <p:nvPr/>
        </p:nvSpPr>
        <p:spPr bwMode="auto">
          <a:xfrm>
            <a:off x="6780213" y="2043113"/>
            <a:ext cx="2066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0">
                <a:solidFill>
                  <a:srgbClr val="FFFFFF"/>
                </a:solidFill>
              </a:rPr>
              <a:t>No. of Pts With Events (Rates/100 PY)</a:t>
            </a:r>
          </a:p>
        </p:txBody>
      </p:sp>
      <p:sp>
        <p:nvSpPr>
          <p:cNvPr id="16440" name="TextBox 58"/>
          <p:cNvSpPr txBox="1">
            <a:spLocks noChangeArrowheads="1"/>
          </p:cNvSpPr>
          <p:nvPr/>
        </p:nvSpPr>
        <p:spPr bwMode="auto">
          <a:xfrm>
            <a:off x="4972050" y="2559050"/>
            <a:ext cx="569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3</a:t>
            </a:r>
            <a:br>
              <a:rPr lang="en-US" altLang="en-US" sz="1200" b="0">
                <a:solidFill>
                  <a:srgbClr val="FFFFFF"/>
                </a:solidFill>
              </a:rPr>
            </a:br>
            <a:r>
              <a:rPr lang="en-US" altLang="en-US" sz="1200" b="0">
                <a:solidFill>
                  <a:srgbClr val="FFFFFF"/>
                </a:solidFill>
              </a:rPr>
              <a:t>(0.8)</a:t>
            </a:r>
          </a:p>
        </p:txBody>
      </p:sp>
      <p:sp>
        <p:nvSpPr>
          <p:cNvPr id="16441" name="TextBox 59"/>
          <p:cNvSpPr txBox="1">
            <a:spLocks noChangeArrowheads="1"/>
          </p:cNvSpPr>
          <p:nvPr/>
        </p:nvSpPr>
        <p:spPr bwMode="auto">
          <a:xfrm>
            <a:off x="5278438" y="2559050"/>
            <a:ext cx="569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6</a:t>
            </a:r>
            <a:br>
              <a:rPr lang="en-US" altLang="en-US" sz="1200" b="0">
                <a:solidFill>
                  <a:srgbClr val="FFFFFF"/>
                </a:solidFill>
              </a:rPr>
            </a:br>
            <a:r>
              <a:rPr lang="en-US" altLang="en-US" sz="1200" b="0">
                <a:solidFill>
                  <a:srgbClr val="FFFFFF"/>
                </a:solidFill>
              </a:rPr>
              <a:t>(0.4)</a:t>
            </a:r>
          </a:p>
        </p:txBody>
      </p:sp>
      <p:sp>
        <p:nvSpPr>
          <p:cNvPr id="16442" name="TextBox 60"/>
          <p:cNvSpPr txBox="1">
            <a:spLocks noChangeArrowheads="1"/>
          </p:cNvSpPr>
          <p:nvPr/>
        </p:nvSpPr>
        <p:spPr bwMode="auto">
          <a:xfrm>
            <a:off x="5584825" y="2559050"/>
            <a:ext cx="57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11</a:t>
            </a:r>
            <a:br>
              <a:rPr lang="en-US" altLang="en-US" sz="1200" b="0">
                <a:solidFill>
                  <a:srgbClr val="FFFFFF"/>
                </a:solidFill>
              </a:rPr>
            </a:br>
            <a:r>
              <a:rPr lang="en-US" altLang="en-US" sz="1200" b="0">
                <a:solidFill>
                  <a:srgbClr val="FFFFFF"/>
                </a:solidFill>
              </a:rPr>
              <a:t>(0.6)</a:t>
            </a:r>
          </a:p>
        </p:txBody>
      </p:sp>
      <p:sp>
        <p:nvSpPr>
          <p:cNvPr id="16443" name="TextBox 61"/>
          <p:cNvSpPr txBox="1">
            <a:spLocks noChangeArrowheads="1"/>
          </p:cNvSpPr>
          <p:nvPr/>
        </p:nvSpPr>
        <p:spPr bwMode="auto">
          <a:xfrm>
            <a:off x="5892800" y="2559050"/>
            <a:ext cx="569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20</a:t>
            </a:r>
            <a:br>
              <a:rPr lang="en-US" altLang="en-US" sz="1200" b="0">
                <a:solidFill>
                  <a:srgbClr val="FFFFFF"/>
                </a:solidFill>
              </a:rPr>
            </a:br>
            <a:r>
              <a:rPr lang="en-US" altLang="en-US" sz="1200" b="0">
                <a:solidFill>
                  <a:srgbClr val="FFFFFF"/>
                </a:solidFill>
              </a:rPr>
              <a:t>(0.6)</a:t>
            </a:r>
          </a:p>
        </p:txBody>
      </p:sp>
      <p:sp>
        <p:nvSpPr>
          <p:cNvPr id="16444" name="TextBox 66"/>
          <p:cNvSpPr txBox="1">
            <a:spLocks noChangeArrowheads="1"/>
          </p:cNvSpPr>
          <p:nvPr/>
        </p:nvSpPr>
        <p:spPr bwMode="auto">
          <a:xfrm>
            <a:off x="6891338" y="2559050"/>
            <a:ext cx="569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5</a:t>
            </a:r>
            <a:br>
              <a:rPr lang="en-US" altLang="en-US" sz="1200" b="0">
                <a:solidFill>
                  <a:srgbClr val="FFFFFF"/>
                </a:solidFill>
              </a:rPr>
            </a:br>
            <a:r>
              <a:rPr lang="en-US" altLang="en-US" sz="1200" b="0">
                <a:solidFill>
                  <a:srgbClr val="FFFFFF"/>
                </a:solidFill>
              </a:rPr>
              <a:t>(1.8)</a:t>
            </a:r>
          </a:p>
        </p:txBody>
      </p:sp>
      <p:sp>
        <p:nvSpPr>
          <p:cNvPr id="16445" name="TextBox 67"/>
          <p:cNvSpPr txBox="1">
            <a:spLocks noChangeArrowheads="1"/>
          </p:cNvSpPr>
          <p:nvPr/>
        </p:nvSpPr>
        <p:spPr bwMode="auto">
          <a:xfrm>
            <a:off x="7197725" y="2559050"/>
            <a:ext cx="569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34</a:t>
            </a:r>
            <a:br>
              <a:rPr lang="en-US" altLang="en-US" sz="1200" b="0">
                <a:solidFill>
                  <a:srgbClr val="FFFFFF"/>
                </a:solidFill>
              </a:rPr>
            </a:br>
            <a:r>
              <a:rPr lang="en-US" altLang="en-US" sz="1200" b="0">
                <a:solidFill>
                  <a:srgbClr val="FFFFFF"/>
                </a:solidFill>
              </a:rPr>
              <a:t>(2.0)</a:t>
            </a:r>
          </a:p>
        </p:txBody>
      </p:sp>
      <p:sp>
        <p:nvSpPr>
          <p:cNvPr id="16446" name="TextBox 68"/>
          <p:cNvSpPr txBox="1">
            <a:spLocks noChangeArrowheads="1"/>
          </p:cNvSpPr>
          <p:nvPr/>
        </p:nvSpPr>
        <p:spPr bwMode="auto">
          <a:xfrm>
            <a:off x="7504113" y="2559050"/>
            <a:ext cx="569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34</a:t>
            </a:r>
            <a:br>
              <a:rPr lang="en-US" altLang="en-US" sz="1200" b="0">
                <a:solidFill>
                  <a:srgbClr val="FFFFFF"/>
                </a:solidFill>
              </a:rPr>
            </a:br>
            <a:r>
              <a:rPr lang="en-US" altLang="en-US" sz="1200" b="0">
                <a:solidFill>
                  <a:srgbClr val="FFFFFF"/>
                </a:solidFill>
              </a:rPr>
              <a:t>(1.5)</a:t>
            </a:r>
          </a:p>
        </p:txBody>
      </p:sp>
      <p:sp>
        <p:nvSpPr>
          <p:cNvPr id="16447" name="TextBox 69"/>
          <p:cNvSpPr txBox="1">
            <a:spLocks noChangeArrowheads="1"/>
          </p:cNvSpPr>
          <p:nvPr/>
        </p:nvSpPr>
        <p:spPr bwMode="auto">
          <a:xfrm>
            <a:off x="7810500" y="2559050"/>
            <a:ext cx="57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9</a:t>
            </a:r>
            <a:br>
              <a:rPr lang="en-US" altLang="en-US" sz="1200" b="0">
                <a:solidFill>
                  <a:srgbClr val="FFFFFF"/>
                </a:solidFill>
              </a:rPr>
            </a:br>
            <a:r>
              <a:rPr lang="en-US" altLang="en-US" sz="1200" b="0">
                <a:solidFill>
                  <a:srgbClr val="FFFFFF"/>
                </a:solidFill>
              </a:rPr>
              <a:t>(0.6)</a:t>
            </a:r>
          </a:p>
        </p:txBody>
      </p:sp>
      <p:sp>
        <p:nvSpPr>
          <p:cNvPr id="16448" name="TextBox 70"/>
          <p:cNvSpPr txBox="1">
            <a:spLocks noChangeArrowheads="1"/>
          </p:cNvSpPr>
          <p:nvPr/>
        </p:nvSpPr>
        <p:spPr bwMode="auto">
          <a:xfrm>
            <a:off x="8118475" y="2559050"/>
            <a:ext cx="569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14</a:t>
            </a:r>
            <a:br>
              <a:rPr lang="en-US" altLang="en-US" sz="1200" b="0">
                <a:solidFill>
                  <a:srgbClr val="FFFFFF"/>
                </a:solidFill>
              </a:rPr>
            </a:br>
            <a:r>
              <a:rPr lang="en-US" altLang="en-US" sz="1200" b="0">
                <a:solidFill>
                  <a:srgbClr val="FFFFFF"/>
                </a:solidFill>
              </a:rPr>
              <a:t>(1.1)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6005513" y="3143250"/>
            <a:ext cx="301625" cy="1930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rgbClr val="2B85B8"/>
              </a:buClr>
              <a:buFont typeface="Arial" charset="0"/>
              <a:buChar char="•"/>
              <a:defRPr/>
            </a:pP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5099050" y="4845050"/>
            <a:ext cx="301625" cy="2286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rgbClr val="2B85B8"/>
              </a:buClr>
              <a:buFont typeface="Arial" charset="0"/>
              <a:buChar char="•"/>
              <a:defRPr/>
            </a:pP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400675" y="4292600"/>
            <a:ext cx="301625" cy="7810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rgbClr val="2B85B8"/>
              </a:buClr>
              <a:buFont typeface="Arial" charset="0"/>
              <a:buChar char="•"/>
              <a:defRPr/>
            </a:pP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703888" y="4038600"/>
            <a:ext cx="301625" cy="1035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rgbClr val="2B85B8"/>
              </a:buClr>
              <a:buFont typeface="Arial" charset="0"/>
              <a:buChar char="•"/>
              <a:defRPr/>
            </a:pP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4795838" y="5029200"/>
            <a:ext cx="301625" cy="4445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rgbClr val="2B85B8"/>
              </a:buClr>
              <a:buFont typeface="Arial" charset="0"/>
              <a:buChar char="•"/>
              <a:defRPr/>
            </a:pP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8215313" y="4321175"/>
            <a:ext cx="301625" cy="7524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rgbClr val="2B85B8"/>
              </a:buClr>
              <a:buFont typeface="Arial" charset="0"/>
              <a:buChar char="•"/>
              <a:defRPr/>
            </a:pP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7304088" y="4108450"/>
            <a:ext cx="301625" cy="96520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rgbClr val="2B85B8"/>
              </a:buClr>
              <a:buFont typeface="Arial" charset="0"/>
              <a:buChar char="•"/>
              <a:defRPr/>
            </a:pP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7608888" y="3738563"/>
            <a:ext cx="301625" cy="13350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rgbClr val="2B85B8"/>
              </a:buClr>
              <a:buFont typeface="Arial" charset="0"/>
              <a:buChar char="•"/>
              <a:defRPr/>
            </a:pP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7912100" y="4222750"/>
            <a:ext cx="301625" cy="8509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rgbClr val="2B85B8"/>
              </a:buClr>
              <a:buFont typeface="Arial" charset="0"/>
              <a:buChar char="•"/>
              <a:defRPr/>
            </a:pP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7000875" y="4935538"/>
            <a:ext cx="301625" cy="13811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rgbClr val="2B85B8"/>
              </a:buClr>
              <a:buFont typeface="Arial" charset="0"/>
              <a:buChar char="•"/>
              <a:defRPr/>
            </a:pP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459" name="TextBox 81"/>
          <p:cNvSpPr txBox="1">
            <a:spLocks noChangeArrowheads="1"/>
          </p:cNvSpPr>
          <p:nvPr/>
        </p:nvSpPr>
        <p:spPr bwMode="auto">
          <a:xfrm rot="-3600000">
            <a:off x="4117976" y="5475287"/>
            <a:ext cx="1168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&lt; 350</a:t>
            </a:r>
          </a:p>
        </p:txBody>
      </p:sp>
      <p:sp>
        <p:nvSpPr>
          <p:cNvPr id="16460" name="TextBox 82"/>
          <p:cNvSpPr txBox="1">
            <a:spLocks noChangeArrowheads="1"/>
          </p:cNvSpPr>
          <p:nvPr/>
        </p:nvSpPr>
        <p:spPr bwMode="auto">
          <a:xfrm rot="-3600000">
            <a:off x="4420394" y="5474494"/>
            <a:ext cx="11684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350-499</a:t>
            </a:r>
          </a:p>
        </p:txBody>
      </p:sp>
      <p:sp>
        <p:nvSpPr>
          <p:cNvPr id="16461" name="TextBox 83"/>
          <p:cNvSpPr txBox="1">
            <a:spLocks noChangeArrowheads="1"/>
          </p:cNvSpPr>
          <p:nvPr/>
        </p:nvSpPr>
        <p:spPr bwMode="auto">
          <a:xfrm rot="-3600000">
            <a:off x="4722019" y="5474494"/>
            <a:ext cx="11684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500-649</a:t>
            </a:r>
          </a:p>
        </p:txBody>
      </p:sp>
      <p:sp>
        <p:nvSpPr>
          <p:cNvPr id="16462" name="TextBox 84"/>
          <p:cNvSpPr txBox="1">
            <a:spLocks noChangeArrowheads="1"/>
          </p:cNvSpPr>
          <p:nvPr/>
        </p:nvSpPr>
        <p:spPr bwMode="auto">
          <a:xfrm rot="-3600000">
            <a:off x="5024438" y="5475287"/>
            <a:ext cx="1168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650-799</a:t>
            </a:r>
          </a:p>
        </p:txBody>
      </p:sp>
      <p:sp>
        <p:nvSpPr>
          <p:cNvPr id="16463" name="TextBox 85"/>
          <p:cNvSpPr txBox="1">
            <a:spLocks noChangeArrowheads="1"/>
          </p:cNvSpPr>
          <p:nvPr/>
        </p:nvSpPr>
        <p:spPr bwMode="auto">
          <a:xfrm rot="-3600000">
            <a:off x="5326063" y="5475287"/>
            <a:ext cx="1168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≥ 800</a:t>
            </a:r>
          </a:p>
        </p:txBody>
      </p:sp>
      <p:sp>
        <p:nvSpPr>
          <p:cNvPr id="16464" name="TextBox 86"/>
          <p:cNvSpPr txBox="1">
            <a:spLocks noChangeArrowheads="1"/>
          </p:cNvSpPr>
          <p:nvPr/>
        </p:nvSpPr>
        <p:spPr bwMode="auto">
          <a:xfrm rot="-3600000">
            <a:off x="6330157" y="5474493"/>
            <a:ext cx="11684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&lt; 350</a:t>
            </a:r>
          </a:p>
        </p:txBody>
      </p:sp>
      <p:sp>
        <p:nvSpPr>
          <p:cNvPr id="16465" name="TextBox 87"/>
          <p:cNvSpPr txBox="1">
            <a:spLocks noChangeArrowheads="1"/>
          </p:cNvSpPr>
          <p:nvPr/>
        </p:nvSpPr>
        <p:spPr bwMode="auto">
          <a:xfrm rot="-3600000">
            <a:off x="6632576" y="5475287"/>
            <a:ext cx="1168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350-499</a:t>
            </a:r>
          </a:p>
        </p:txBody>
      </p:sp>
      <p:sp>
        <p:nvSpPr>
          <p:cNvPr id="16466" name="TextBox 88"/>
          <p:cNvSpPr txBox="1">
            <a:spLocks noChangeArrowheads="1"/>
          </p:cNvSpPr>
          <p:nvPr/>
        </p:nvSpPr>
        <p:spPr bwMode="auto">
          <a:xfrm rot="-3600000">
            <a:off x="6934201" y="5475287"/>
            <a:ext cx="1168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500-649</a:t>
            </a:r>
          </a:p>
        </p:txBody>
      </p:sp>
      <p:sp>
        <p:nvSpPr>
          <p:cNvPr id="16467" name="TextBox 89"/>
          <p:cNvSpPr txBox="1">
            <a:spLocks noChangeArrowheads="1"/>
          </p:cNvSpPr>
          <p:nvPr/>
        </p:nvSpPr>
        <p:spPr bwMode="auto">
          <a:xfrm rot="-3600000">
            <a:off x="7235826" y="5475287"/>
            <a:ext cx="1168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650-799</a:t>
            </a:r>
          </a:p>
        </p:txBody>
      </p:sp>
      <p:sp>
        <p:nvSpPr>
          <p:cNvPr id="16468" name="TextBox 90"/>
          <p:cNvSpPr txBox="1">
            <a:spLocks noChangeArrowheads="1"/>
          </p:cNvSpPr>
          <p:nvPr/>
        </p:nvSpPr>
        <p:spPr bwMode="auto">
          <a:xfrm rot="-3600000">
            <a:off x="7538244" y="5474494"/>
            <a:ext cx="11684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srgbClr val="FFFFFF"/>
                </a:solidFill>
              </a:rPr>
              <a:t>≥ 800</a:t>
            </a:r>
          </a:p>
        </p:txBody>
      </p:sp>
      <p:cxnSp>
        <p:nvCxnSpPr>
          <p:cNvPr id="16469" name="Straight Connector 6"/>
          <p:cNvCxnSpPr>
            <a:cxnSpLocks noChangeShapeType="1"/>
            <a:stCxn id="16436" idx="3"/>
          </p:cNvCxnSpPr>
          <p:nvPr/>
        </p:nvCxnSpPr>
        <p:spPr bwMode="auto">
          <a:xfrm flipV="1">
            <a:off x="4594225" y="5080000"/>
            <a:ext cx="421481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6470" name="Text Box 11"/>
          <p:cNvSpPr txBox="1">
            <a:spLocks noChangeArrowheads="1"/>
          </p:cNvSpPr>
          <p:nvPr/>
        </p:nvSpPr>
        <p:spPr bwMode="auto">
          <a:xfrm>
            <a:off x="285750" y="6199188"/>
            <a:ext cx="8561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altLang="en-US" sz="1200" b="0">
                <a:solidFill>
                  <a:srgbClr val="CDCDCF"/>
                </a:solidFill>
              </a:rPr>
              <a:t>INSIGHT START Group. N Engl J Med. 2015;[Epub ahead of print]. Lundgren J, et al. IAS 2015. Abstract MOSY0302. Reproduced with permission.</a:t>
            </a:r>
          </a:p>
        </p:txBody>
      </p:sp>
    </p:spTree>
    <p:extLst>
      <p:ext uri="{BB962C8B-B14F-4D97-AF65-F5344CB8AC3E}">
        <p14:creationId xmlns:p14="http://schemas.microsoft.com/office/powerpoint/2010/main" xmlns="" val="192483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CO HIV">
      <a:dk1>
        <a:srgbClr val="CDCDCF"/>
      </a:dk1>
      <a:lt1>
        <a:srgbClr val="FFFFFF"/>
      </a:lt1>
      <a:dk2>
        <a:srgbClr val="09003E"/>
      </a:dk2>
      <a:lt2>
        <a:srgbClr val="F8F45A"/>
      </a:lt2>
      <a:accent1>
        <a:srgbClr val="12AD2B"/>
      </a:accent1>
      <a:accent2>
        <a:srgbClr val="5AAACE"/>
      </a:accent2>
      <a:accent3>
        <a:srgbClr val="F6A108"/>
      </a:accent3>
      <a:accent4>
        <a:srgbClr val="4FAD26"/>
      </a:accent4>
      <a:accent5>
        <a:srgbClr val="2B85B8"/>
      </a:accent5>
      <a:accent6>
        <a:srgbClr val="8B3D9A"/>
      </a:accent6>
      <a:hlink>
        <a:srgbClr val="F6A108"/>
      </a:hlink>
      <a:folHlink>
        <a:srgbClr val="2B85B8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35000"/>
          </a:spcBef>
          <a:spcAft>
            <a:spcPct val="25000"/>
          </a:spcAft>
          <a:buClr>
            <a:schemeClr val="folHlink"/>
          </a:buClr>
          <a:buSzTx/>
          <a:buFont typeface="Arial" charset="0"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28575" cap="flat" cmpd="sng" algn="ctr">
          <a:solidFill>
            <a:schemeClr val="accent1"/>
          </a:solidFill>
          <a:prstDash val="solid"/>
          <a:miter lim="800000"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buNone/>
          <a:defRPr b="0" dirty="0"/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1099</Words>
  <Application>Microsoft Office PowerPoint</Application>
  <PresentationFormat>Affichage à l'écran (4:3)</PresentationFormat>
  <Paragraphs>283</Paragraphs>
  <Slides>14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16" baseType="lpstr">
      <vt:lpstr>Thème Office</vt:lpstr>
      <vt:lpstr>Custom Design</vt:lpstr>
      <vt:lpstr>STRATEGIE THERAPEUTIQUE</vt:lpstr>
      <vt:lpstr>START: Immediate vs Deferred Therapy for Asymptomatic, ART-Naive Pts</vt:lpstr>
      <vt:lpstr>Diapositive 3</vt:lpstr>
      <vt:lpstr>START: 57% Reduced Risk of Serious Events or Death With Immediate ART</vt:lpstr>
      <vt:lpstr>START: Primary Endpoint Components With Immediate vs Deferred ART </vt:lpstr>
      <vt:lpstr>Diapositive 6</vt:lpstr>
      <vt:lpstr>START: Cancer Events With Immediate vs Deferred ART</vt:lpstr>
      <vt:lpstr>Diapositive 8</vt:lpstr>
      <vt:lpstr>START: Primary Endpoint Events by Latest CD4+ Cell Count</vt:lpstr>
      <vt:lpstr>TEMPRANO: Immediate or Deferred ART Initiation ± IPT for African Pts</vt:lpstr>
      <vt:lpstr>TEMPRANO: Immediate vs Deferred ART Initiation and IPT Delivery for African Pts</vt:lpstr>
      <vt:lpstr>Diapositive 12</vt:lpstr>
      <vt:lpstr>Diapositive 13</vt:lpstr>
      <vt:lpstr>Conclusion</vt:lpstr>
    </vt:vector>
  </TitlesOfParts>
  <Company>APHP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 THERAPEUTIQUE</dc:title>
  <dc:creator>MEYNARD Jean luc</dc:creator>
  <cp:lastModifiedBy>User</cp:lastModifiedBy>
  <cp:revision>8</cp:revision>
  <dcterms:created xsi:type="dcterms:W3CDTF">2015-08-31T16:29:36Z</dcterms:created>
  <dcterms:modified xsi:type="dcterms:W3CDTF">2015-09-11T22:31:50Z</dcterms:modified>
</cp:coreProperties>
</file>