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57" r:id="rId7"/>
    <p:sldId id="258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78" r:id="rId16"/>
    <p:sldId id="279" r:id="rId17"/>
    <p:sldId id="275" r:id="rId18"/>
    <p:sldId id="276" r:id="rId19"/>
    <p:sldId id="277" r:id="rId20"/>
    <p:sldId id="28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888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28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89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40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53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90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0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49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51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35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36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CD64-E502-4B93-B681-5376E9F067AD}" type="datetimeFigureOut">
              <a:rPr lang="fr-FR" smtClean="0"/>
              <a:t>12/09/2015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AF63D-5DA5-41D6-9FFF-D5F02F33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78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6181706" TargetMode="External"/><Relationship Id="rId3" Type="http://schemas.openxmlformats.org/officeDocument/2006/relationships/hyperlink" Target="http://www.ncbi.nlm.nih.gov/pubmed/2615704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4" Type="http://schemas.openxmlformats.org/officeDocument/2006/relationships/image" Target="../media/image9.tm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mp"/><Relationship Id="rId3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risque cardiovasculaire et comorbidités liées </a:t>
            </a:r>
            <a:r>
              <a:rPr lang="fr-FR" smtClean="0"/>
              <a:t>à l'âge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60776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 de Truchis</a:t>
            </a:r>
          </a:p>
          <a:p>
            <a:r>
              <a:rPr lang="fr-FR" sz="2400" dirty="0" smtClean="0"/>
              <a:t>H</a:t>
            </a:r>
            <a:r>
              <a:rPr lang="fr-FR" sz="2400" dirty="0" smtClean="0"/>
              <a:t>ôpital Raymond Poincaré</a:t>
            </a:r>
          </a:p>
          <a:p>
            <a:r>
              <a:rPr lang="fr-FR" sz="2400" dirty="0" smtClean="0"/>
              <a:t>Garches 92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5438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0" y="404664"/>
            <a:ext cx="9036496" cy="5400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428625"/>
            <a:ext cx="6999287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259632" y="692696"/>
            <a:ext cx="1008112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572000" y="692696"/>
            <a:ext cx="1224136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403648" y="3284984"/>
            <a:ext cx="1152128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62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0"/>
            <a:ext cx="9036496" cy="558924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" y="190047"/>
            <a:ext cx="7278116" cy="6477905"/>
          </a:xfrm>
          <a:prstGeom prst="rect">
            <a:avLst/>
          </a:prstGeom>
        </p:spPr>
      </p:pic>
      <p:sp>
        <p:nvSpPr>
          <p:cNvPr id="3" name="Flèche vers la droite 2"/>
          <p:cNvSpPr/>
          <p:nvPr/>
        </p:nvSpPr>
        <p:spPr>
          <a:xfrm>
            <a:off x="2267744" y="3645024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droite 5"/>
          <p:cNvSpPr/>
          <p:nvPr/>
        </p:nvSpPr>
        <p:spPr>
          <a:xfrm>
            <a:off x="2411760" y="2420888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>
            <a:off x="1979712" y="2708920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>
            <a:off x="2195736" y="2996952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a droite 8"/>
          <p:cNvSpPr/>
          <p:nvPr/>
        </p:nvSpPr>
        <p:spPr>
          <a:xfrm>
            <a:off x="2339752" y="4005064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>
            <a:off x="2915816" y="2060848"/>
            <a:ext cx="360040" cy="45719"/>
          </a:xfrm>
          <a:prstGeom prst="rightArrow">
            <a:avLst/>
          </a:prstGeom>
          <a:solidFill>
            <a:schemeClr val="accent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580112" y="5486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Risque </a:t>
            </a:r>
            <a:r>
              <a:rPr lang="fr-FR" dirty="0" err="1" smtClean="0"/>
              <a:t>Inf</a:t>
            </a:r>
            <a:r>
              <a:rPr lang="fr-FR" dirty="0" smtClean="0"/>
              <a:t> </a:t>
            </a:r>
            <a:r>
              <a:rPr lang="fr-FR" dirty="0" err="1" smtClean="0"/>
              <a:t>myoc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67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0" y="188640"/>
            <a:ext cx="9036496" cy="5400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52" y="318653"/>
            <a:ext cx="7125695" cy="62206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92080" y="5486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Risque </a:t>
            </a:r>
            <a:r>
              <a:rPr lang="fr-FR" dirty="0" err="1" smtClean="0"/>
              <a:t>endstage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enal</a:t>
            </a:r>
            <a:r>
              <a:rPr lang="fr-FR" dirty="0" smtClean="0"/>
              <a:t> Dis</a:t>
            </a:r>
            <a:endParaRPr lang="fr-FR" dirty="0"/>
          </a:p>
        </p:txBody>
      </p:sp>
      <p:sp>
        <p:nvSpPr>
          <p:cNvPr id="6" name="Flèche vers la droite 5"/>
          <p:cNvSpPr/>
          <p:nvPr/>
        </p:nvSpPr>
        <p:spPr>
          <a:xfrm>
            <a:off x="2123728" y="2996952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>
            <a:off x="2123728" y="3212976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>
            <a:off x="2123728" y="3501008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a droite 8"/>
          <p:cNvSpPr/>
          <p:nvPr/>
        </p:nvSpPr>
        <p:spPr>
          <a:xfrm>
            <a:off x="2123728" y="3789040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2123728" y="2708920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7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0" y="188640"/>
            <a:ext cx="9036496" cy="5400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73" y="318653"/>
            <a:ext cx="7182853" cy="62206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32040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Risque </a:t>
            </a:r>
            <a:r>
              <a:rPr lang="fr-FR" dirty="0" err="1" smtClean="0"/>
              <a:t>nonAIDS</a:t>
            </a:r>
            <a:r>
              <a:rPr lang="fr-FR" dirty="0" smtClean="0"/>
              <a:t> </a:t>
            </a:r>
            <a:r>
              <a:rPr lang="fr-FR" dirty="0" err="1" smtClean="0"/>
              <a:t>def</a:t>
            </a:r>
            <a:r>
              <a:rPr lang="fr-FR" dirty="0" smtClean="0"/>
              <a:t>. Cancers</a:t>
            </a:r>
            <a:endParaRPr lang="fr-FR" dirty="0"/>
          </a:p>
        </p:txBody>
      </p:sp>
      <p:sp>
        <p:nvSpPr>
          <p:cNvPr id="6" name="Flèche vers la droite 5"/>
          <p:cNvSpPr/>
          <p:nvPr/>
        </p:nvSpPr>
        <p:spPr>
          <a:xfrm>
            <a:off x="1979712" y="3501008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>
            <a:off x="1979712" y="3717032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vers la droite 7"/>
          <p:cNvSpPr/>
          <p:nvPr/>
        </p:nvSpPr>
        <p:spPr>
          <a:xfrm>
            <a:off x="1979712" y="2492896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a droite 8"/>
          <p:cNvSpPr/>
          <p:nvPr/>
        </p:nvSpPr>
        <p:spPr>
          <a:xfrm>
            <a:off x="1979712" y="2708920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1979712" y="3140968"/>
            <a:ext cx="720080" cy="45719"/>
          </a:xfrm>
          <a:prstGeom prst="rightArrow">
            <a:avLst/>
          </a:prstGeom>
          <a:solidFill>
            <a:srgbClr val="C0504D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12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1484784"/>
            <a:ext cx="7776864" cy="396044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52" y="1976234"/>
            <a:ext cx="7125695" cy="29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27384"/>
            <a:ext cx="6048672" cy="26127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86402" y="1702233"/>
            <a:ext cx="3168350" cy="6765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970" y="1052736"/>
            <a:ext cx="3189126" cy="248538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148064" y="4221088"/>
            <a:ext cx="2736304" cy="129614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00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5114829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2492896"/>
            <a:ext cx="3276825" cy="914618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5183560" y="2492896"/>
            <a:ext cx="3960440" cy="9361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580112" y="3861048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In conclusion, in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in HIV-</a:t>
            </a:r>
            <a:r>
              <a:rPr lang="fr-FR" dirty="0" err="1"/>
              <a:t>infected</a:t>
            </a:r>
            <a:r>
              <a:rPr lang="fr-FR" dirty="0"/>
              <a:t> patients, the D:A:D, ASCVD and SCORE-NL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similarly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CVD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predictions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FHS </a:t>
            </a:r>
            <a:r>
              <a:rPr lang="fr-FR" dirty="0" err="1"/>
              <a:t>models</a:t>
            </a:r>
            <a:r>
              <a:rPr lang="fr-FR" dirty="0"/>
              <a:t> (FHS-CVD and FHS-CHD).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54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12986"/>
            <a:ext cx="7452320" cy="33620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6400800"/>
            <a:ext cx="5219700" cy="457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357301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 The patients </a:t>
            </a:r>
            <a:r>
              <a:rPr lang="fr-FR" dirty="0" err="1" smtClean="0"/>
              <a:t>selected</a:t>
            </a:r>
            <a:r>
              <a:rPr lang="fr-FR" dirty="0" smtClean="0"/>
              <a:t> </a:t>
            </a:r>
            <a:r>
              <a:rPr lang="fr-FR" dirty="0" err="1"/>
              <a:t>were</a:t>
            </a:r>
            <a:r>
              <a:rPr lang="fr-FR" dirty="0"/>
              <a:t> the </a:t>
            </a:r>
            <a:r>
              <a:rPr lang="fr-FR" dirty="0" err="1"/>
              <a:t>controls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 case-control </a:t>
            </a:r>
            <a:r>
              <a:rPr lang="fr-FR" dirty="0" err="1"/>
              <a:t>study</a:t>
            </a:r>
            <a:r>
              <a:rPr lang="fr-FR" dirty="0"/>
              <a:t> of </a:t>
            </a:r>
            <a:r>
              <a:rPr lang="fr-FR" dirty="0" err="1" smtClean="0"/>
              <a:t>myocardial</a:t>
            </a:r>
            <a:r>
              <a:rPr lang="fr-FR" dirty="0"/>
              <a:t> </a:t>
            </a:r>
            <a:r>
              <a:rPr lang="fr-FR" dirty="0" err="1" smtClean="0"/>
              <a:t>infarction</a:t>
            </a:r>
            <a:r>
              <a:rPr lang="fr-FR" dirty="0" smtClean="0"/>
              <a:t> </a:t>
            </a:r>
            <a:r>
              <a:rPr lang="fr-FR" dirty="0"/>
              <a:t>(MI) [10 ], </a:t>
            </a:r>
            <a:r>
              <a:rPr lang="fr-FR" dirty="0" err="1"/>
              <a:t>nested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smtClean="0"/>
              <a:t>FHDH</a:t>
            </a:r>
            <a:r>
              <a:rPr lang="fr-FR" dirty="0"/>
              <a:t>-</a:t>
            </a:r>
            <a:r>
              <a:rPr lang="fr-FR" dirty="0" smtClean="0"/>
              <a:t>ANRS CO4. </a:t>
            </a:r>
            <a:r>
              <a:rPr lang="fr-FR" dirty="0" err="1"/>
              <a:t>Enrolments</a:t>
            </a:r>
            <a:r>
              <a:rPr lang="fr-FR" dirty="0"/>
              <a:t> </a:t>
            </a:r>
            <a:r>
              <a:rPr lang="fr-FR" dirty="0" err="1"/>
              <a:t>took</a:t>
            </a:r>
            <a:r>
              <a:rPr lang="fr-FR" dirty="0"/>
              <a:t> place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January</a:t>
            </a:r>
            <a:r>
              <a:rPr lang="fr-FR" dirty="0"/>
              <a:t> 2000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December</a:t>
            </a:r>
            <a:r>
              <a:rPr lang="fr-FR" dirty="0"/>
              <a:t> 2009</a:t>
            </a:r>
            <a:r>
              <a:rPr lang="fr-FR" dirty="0" smtClean="0"/>
              <a:t>. 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prior</a:t>
            </a:r>
            <a:r>
              <a:rPr lang="fr-FR" dirty="0"/>
              <a:t> </a:t>
            </a:r>
            <a:r>
              <a:rPr lang="fr-FR" dirty="0" err="1"/>
              <a:t>cardiovascular</a:t>
            </a:r>
            <a:r>
              <a:rPr lang="fr-FR" dirty="0"/>
              <a:t> or </a:t>
            </a:r>
            <a:r>
              <a:rPr lang="fr-FR" dirty="0" err="1"/>
              <a:t>cerebrovascular</a:t>
            </a:r>
            <a:r>
              <a:rPr lang="fr-FR" dirty="0"/>
              <a:t> </a:t>
            </a:r>
            <a:r>
              <a:rPr lang="fr-FR" dirty="0" err="1"/>
              <a:t>disorders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not </a:t>
            </a:r>
            <a:r>
              <a:rPr lang="fr-FR" dirty="0" err="1"/>
              <a:t>eligible</a:t>
            </a:r>
            <a:r>
              <a:rPr lang="fr-FR" dirty="0" smtClean="0"/>
              <a:t>.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 </a:t>
            </a:r>
            <a:r>
              <a:rPr lang="fr-FR" dirty="0" err="1"/>
              <a:t>Among</a:t>
            </a:r>
            <a:r>
              <a:rPr lang="fr-FR" dirty="0"/>
              <a:t> 1,776 HIV-</a:t>
            </a:r>
            <a:r>
              <a:rPr lang="fr-FR" dirty="0" err="1"/>
              <a:t>infected</a:t>
            </a:r>
            <a:r>
              <a:rPr lang="fr-FR" dirty="0"/>
              <a:t> </a:t>
            </a:r>
            <a:r>
              <a:rPr lang="fr-FR" dirty="0" err="1"/>
              <a:t>individuals</a:t>
            </a:r>
            <a:r>
              <a:rPr lang="fr-FR" dirty="0"/>
              <a:t> </a:t>
            </a:r>
            <a:r>
              <a:rPr lang="fr-FR" dirty="0" err="1"/>
              <a:t>included</a:t>
            </a:r>
            <a:r>
              <a:rPr lang="fr-FR" dirty="0"/>
              <a:t> in the </a:t>
            </a:r>
            <a:r>
              <a:rPr lang="fr-FR" dirty="0" err="1"/>
              <a:t>study</a:t>
            </a:r>
            <a:r>
              <a:rPr lang="fr-FR" dirty="0"/>
              <a:t>, 138 (8%)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statin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. </a:t>
            </a:r>
            <a:r>
              <a:rPr lang="fr-FR" dirty="0" smtClean="0"/>
              <a:t>The use </a:t>
            </a:r>
            <a:r>
              <a:rPr lang="fr-FR" dirty="0"/>
              <a:t>of </a:t>
            </a:r>
            <a:r>
              <a:rPr lang="fr-FR" dirty="0" err="1"/>
              <a:t>statins</a:t>
            </a:r>
            <a:r>
              <a:rPr lang="fr-FR" dirty="0"/>
              <a:t> rose </a:t>
            </a:r>
            <a:r>
              <a:rPr lang="fr-FR" dirty="0" err="1"/>
              <a:t>from</a:t>
            </a:r>
            <a:r>
              <a:rPr lang="fr-FR" dirty="0"/>
              <a:t> 3% in </a:t>
            </a:r>
            <a:r>
              <a:rPr lang="fr-FR" dirty="0" smtClean="0"/>
              <a:t>2000/01 </a:t>
            </a:r>
            <a:r>
              <a:rPr lang="fr-FR" dirty="0"/>
              <a:t>to 13% in </a:t>
            </a:r>
            <a:r>
              <a:rPr lang="fr-FR" dirty="0" smtClean="0"/>
              <a:t>2008</a:t>
            </a:r>
            <a:r>
              <a:rPr lang="fr-FR" b="1" dirty="0"/>
              <a:t>/</a:t>
            </a:r>
            <a:r>
              <a:rPr lang="fr-FR" dirty="0" smtClean="0"/>
              <a:t>09</a:t>
            </a:r>
            <a:r>
              <a:rPr lang="fr-FR" dirty="0"/>
              <a:t>.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frequently</a:t>
            </a:r>
            <a:r>
              <a:rPr lang="fr-FR" dirty="0"/>
              <a:t> </a:t>
            </a:r>
            <a:r>
              <a:rPr lang="fr-FR" dirty="0" err="1" smtClean="0"/>
              <a:t>prescribed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err="1"/>
              <a:t>statins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pravastatin</a:t>
            </a:r>
            <a:r>
              <a:rPr lang="fr-FR" dirty="0"/>
              <a:t> (56%), </a:t>
            </a:r>
            <a:r>
              <a:rPr lang="fr-FR" dirty="0" err="1"/>
              <a:t>rosuvastatin</a:t>
            </a:r>
            <a:r>
              <a:rPr lang="fr-FR" dirty="0"/>
              <a:t> (32%) and </a:t>
            </a:r>
            <a:r>
              <a:rPr lang="fr-FR" dirty="0" err="1"/>
              <a:t>atorvastatin</a:t>
            </a:r>
            <a:r>
              <a:rPr lang="fr-FR" dirty="0"/>
              <a:t> (8%)</a:t>
            </a:r>
            <a:r>
              <a:rPr lang="fr-FR" dirty="0" smtClean="0"/>
              <a:t>.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outcome</a:t>
            </a:r>
            <a:r>
              <a:rPr lang="fr-FR" dirty="0" smtClean="0"/>
              <a:t>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/>
              <a:t>was</a:t>
            </a:r>
            <a:r>
              <a:rPr lang="fr-FR" dirty="0"/>
              <a:t> all-cause </a:t>
            </a:r>
            <a:r>
              <a:rPr lang="fr-FR" dirty="0" err="1"/>
              <a:t>mortality</a:t>
            </a:r>
            <a:r>
              <a:rPr lang="fr-FR" dirty="0"/>
              <a:t>, </a:t>
            </a:r>
            <a:r>
              <a:rPr lang="fr-FR" dirty="0" err="1"/>
              <a:t>censored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7 </a:t>
            </a:r>
            <a:r>
              <a:rPr lang="fr-FR" dirty="0" err="1"/>
              <a:t>years</a:t>
            </a:r>
            <a:r>
              <a:rPr lang="fr-FR" dirty="0"/>
              <a:t> of </a:t>
            </a:r>
            <a:r>
              <a:rPr lang="fr-FR" dirty="0" err="1"/>
              <a:t>follow</a:t>
            </a:r>
            <a:r>
              <a:rPr lang="fr-FR" dirty="0"/>
              <a:t>-up.</a:t>
            </a:r>
          </a:p>
        </p:txBody>
      </p:sp>
    </p:spTree>
    <p:extLst>
      <p:ext uri="{BB962C8B-B14F-4D97-AF65-F5344CB8AC3E}">
        <p14:creationId xmlns:p14="http://schemas.microsoft.com/office/powerpoint/2010/main" val="83052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39552" y="1052736"/>
            <a:ext cx="8136904" cy="4320480"/>
          </a:xfrm>
          <a:prstGeom prst="round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740352" cy="35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3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827584" y="44624"/>
            <a:ext cx="7848872" cy="410445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260648"/>
            <a:ext cx="6821388" cy="36927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504" y="4293096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</a:t>
            </a:r>
            <a:r>
              <a:rPr lang="fr-FR" sz="2400" dirty="0" smtClean="0"/>
              <a:t>Conclusion</a:t>
            </a:r>
          </a:p>
          <a:p>
            <a:r>
              <a:rPr lang="fr-FR" dirty="0" smtClean="0"/>
              <a:t>The </a:t>
            </a:r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statins</a:t>
            </a:r>
            <a:r>
              <a:rPr lang="fr-FR" dirty="0"/>
              <a:t> on all-cause </a:t>
            </a:r>
            <a:r>
              <a:rPr lang="fr-FR" dirty="0" err="1"/>
              <a:t>mortality</a:t>
            </a:r>
            <a:r>
              <a:rPr lang="fr-FR" dirty="0"/>
              <a:t> </a:t>
            </a:r>
            <a:r>
              <a:rPr lang="fr-FR" dirty="0" err="1"/>
              <a:t>appears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similar</a:t>
            </a:r>
            <a:r>
              <a:rPr lang="fr-FR" dirty="0"/>
              <a:t> in HIV-</a:t>
            </a:r>
            <a:r>
              <a:rPr lang="fr-FR" dirty="0" err="1"/>
              <a:t>infected</a:t>
            </a:r>
            <a:r>
              <a:rPr lang="fr-FR" dirty="0"/>
              <a:t> and-</a:t>
            </a:r>
            <a:r>
              <a:rPr lang="fr-FR" dirty="0" err="1" smtClean="0"/>
              <a:t>uninfected</a:t>
            </a:r>
            <a:r>
              <a:rPr lang="fr-FR" dirty="0"/>
              <a:t> </a:t>
            </a:r>
            <a:r>
              <a:rPr lang="fr-FR" dirty="0" smtClean="0"/>
              <a:t>populations</a:t>
            </a:r>
            <a:r>
              <a:rPr lang="fr-FR" dirty="0"/>
              <a:t>. The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benefits</a:t>
            </a:r>
            <a:r>
              <a:rPr lang="fr-FR" dirty="0"/>
              <a:t> of </a:t>
            </a:r>
            <a:r>
              <a:rPr lang="fr-FR" dirty="0" err="1"/>
              <a:t>statin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in HIV-</a:t>
            </a:r>
            <a:r>
              <a:rPr lang="fr-FR" dirty="0" err="1"/>
              <a:t>infected</a:t>
            </a:r>
            <a:r>
              <a:rPr lang="fr-FR" dirty="0"/>
              <a:t> patients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err="1"/>
              <a:t>weighed</a:t>
            </a:r>
            <a:r>
              <a:rPr lang="fr-FR" dirty="0"/>
              <a:t> up in </a:t>
            </a:r>
            <a:r>
              <a:rPr lang="fr-FR" dirty="0" err="1"/>
              <a:t>view</a:t>
            </a:r>
            <a:r>
              <a:rPr lang="fr-FR" dirty="0"/>
              <a:t> of the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drug-drug</a:t>
            </a:r>
            <a:r>
              <a:rPr lang="fr-FR" dirty="0"/>
              <a:t> interactions and </a:t>
            </a:r>
            <a:r>
              <a:rPr lang="fr-FR" dirty="0" err="1"/>
              <a:t>known</a:t>
            </a:r>
            <a:r>
              <a:rPr lang="fr-FR" dirty="0"/>
              <a:t> adverse </a:t>
            </a:r>
            <a:r>
              <a:rPr lang="fr-FR" dirty="0" err="1"/>
              <a:t>effects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smtClean="0"/>
              <a:t>the </a:t>
            </a:r>
            <a:r>
              <a:rPr lang="fr-FR" dirty="0" err="1" smtClean="0"/>
              <a:t>increased</a:t>
            </a:r>
            <a:r>
              <a:rPr lang="fr-FR" dirty="0" smtClean="0"/>
              <a:t>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diabetes</a:t>
            </a:r>
            <a:r>
              <a:rPr lang="fr-FR" dirty="0"/>
              <a:t> and </a:t>
            </a:r>
            <a:r>
              <a:rPr lang="fr-FR" dirty="0" err="1"/>
              <a:t>myopathy</a:t>
            </a:r>
            <a:r>
              <a:rPr lang="fr-FR" dirty="0"/>
              <a:t> [15 ].</a:t>
            </a:r>
          </a:p>
        </p:txBody>
      </p:sp>
    </p:spTree>
    <p:extLst>
      <p:ext uri="{BB962C8B-B14F-4D97-AF65-F5344CB8AC3E}">
        <p14:creationId xmlns:p14="http://schemas.microsoft.com/office/powerpoint/2010/main" val="396997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37" y="116632"/>
            <a:ext cx="6992326" cy="2114845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6309320"/>
            <a:ext cx="2829320" cy="238158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276872"/>
            <a:ext cx="6611958" cy="3997522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683568" y="5877272"/>
            <a:ext cx="6624736" cy="216024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83568" y="5373216"/>
            <a:ext cx="6624736" cy="288032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83568" y="4293096"/>
            <a:ext cx="6624736" cy="144016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83568" y="3356992"/>
            <a:ext cx="6624736" cy="216024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38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Statines et diabète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i="1" dirty="0">
                <a:hlinkClick r:id="rId2"/>
              </a:rPr>
              <a:t>Statin Use Is Associated With Incident Diabetes Mellitus Among Patients in the </a:t>
            </a:r>
            <a:r>
              <a:rPr lang="fr-FR" sz="2800" b="1" i="1" dirty="0">
                <a:hlinkClick r:id="rId2"/>
              </a:rPr>
              <a:t>HIV</a:t>
            </a:r>
            <a:r>
              <a:rPr lang="fr-FR" sz="2800" i="1" dirty="0">
                <a:hlinkClick r:id="rId2"/>
              </a:rPr>
              <a:t> Outpatient </a:t>
            </a:r>
            <a:r>
              <a:rPr lang="fr-FR" sz="2800" i="1" dirty="0" smtClean="0">
                <a:hlinkClick r:id="rId2"/>
              </a:rPr>
              <a:t>Study.</a:t>
            </a:r>
            <a:r>
              <a:rPr lang="fr-FR" sz="2800" i="1" dirty="0"/>
              <a:t> </a:t>
            </a:r>
            <a:r>
              <a:rPr lang="fr-FR" sz="2600" dirty="0" smtClean="0"/>
              <a:t>Lichtenstein </a:t>
            </a:r>
            <a:r>
              <a:rPr lang="fr-FR" sz="2600" dirty="0"/>
              <a:t>KA, Hart RL, Wood KC, </a:t>
            </a:r>
            <a:r>
              <a:rPr lang="fr-FR" sz="2600" dirty="0" err="1"/>
              <a:t>Bozzette</a:t>
            </a:r>
            <a:r>
              <a:rPr lang="fr-FR" sz="2600" dirty="0"/>
              <a:t> S, </a:t>
            </a:r>
            <a:r>
              <a:rPr lang="fr-FR" sz="2600" dirty="0" err="1"/>
              <a:t>Buchacz</a:t>
            </a:r>
            <a:r>
              <a:rPr lang="fr-FR" sz="2600" dirty="0"/>
              <a:t> K, Brooks JT; </a:t>
            </a:r>
            <a:r>
              <a:rPr lang="fr-FR" sz="2600" b="1" dirty="0"/>
              <a:t>HIV</a:t>
            </a:r>
            <a:r>
              <a:rPr lang="fr-FR" sz="2600" dirty="0"/>
              <a:t> </a:t>
            </a:r>
            <a:r>
              <a:rPr lang="fr-FR" sz="2600" dirty="0" err="1"/>
              <a:t>Outpatient</a:t>
            </a:r>
            <a:r>
              <a:rPr lang="fr-FR" sz="2600" dirty="0"/>
              <a:t> </a:t>
            </a:r>
            <a:r>
              <a:rPr lang="fr-FR" sz="2600" dirty="0" err="1"/>
              <a:t>Study</a:t>
            </a:r>
            <a:r>
              <a:rPr lang="fr-FR" sz="2600" dirty="0"/>
              <a:t> </a:t>
            </a:r>
            <a:r>
              <a:rPr lang="fr-FR" sz="2600" dirty="0" err="1" smtClean="0"/>
              <a:t>Investigators</a:t>
            </a:r>
            <a:r>
              <a:rPr lang="fr-FR" sz="2600" dirty="0" smtClean="0"/>
              <a:t>.               J </a:t>
            </a:r>
            <a:r>
              <a:rPr lang="fr-FR" sz="2600" dirty="0" err="1"/>
              <a:t>Acquir</a:t>
            </a:r>
            <a:r>
              <a:rPr lang="fr-FR" sz="2600" dirty="0"/>
              <a:t> Immune </a:t>
            </a:r>
            <a:r>
              <a:rPr lang="fr-FR" sz="2600" dirty="0" err="1"/>
              <a:t>Defic</a:t>
            </a:r>
            <a:r>
              <a:rPr lang="fr-FR" sz="2600" dirty="0"/>
              <a:t> </a:t>
            </a:r>
            <a:r>
              <a:rPr lang="fr-FR" sz="2600" dirty="0" err="1"/>
              <a:t>Syndr</a:t>
            </a:r>
            <a:r>
              <a:rPr lang="fr-FR" sz="2600" dirty="0"/>
              <a:t>. 2015 </a:t>
            </a:r>
            <a:r>
              <a:rPr lang="fr-FR" sz="2600" dirty="0" err="1"/>
              <a:t>Jul</a:t>
            </a:r>
            <a:r>
              <a:rPr lang="fr-FR" sz="2600" dirty="0"/>
              <a:t> 1;69(3):306-11</a:t>
            </a:r>
            <a:r>
              <a:rPr lang="fr-FR" sz="2600" dirty="0" smtClean="0"/>
              <a:t>.</a:t>
            </a:r>
          </a:p>
          <a:p>
            <a:r>
              <a:rPr lang="fr-FR" sz="2800" i="1" dirty="0">
                <a:hlinkClick r:id="rId3"/>
              </a:rPr>
              <a:t>Rosuvastatin Worsens Insulin Resistance in </a:t>
            </a:r>
            <a:r>
              <a:rPr lang="fr-FR" sz="2800" b="1" i="1" dirty="0">
                <a:hlinkClick r:id="rId3"/>
              </a:rPr>
              <a:t>HIV</a:t>
            </a:r>
            <a:r>
              <a:rPr lang="fr-FR" sz="2800" i="1" dirty="0">
                <a:hlinkClick r:id="rId3"/>
              </a:rPr>
              <a:t>-Infected Adults on Antiretroviral </a:t>
            </a:r>
            <a:r>
              <a:rPr lang="fr-FR" sz="2800" i="1" dirty="0" smtClean="0">
                <a:hlinkClick r:id="rId3"/>
              </a:rPr>
              <a:t>Therapy.</a:t>
            </a:r>
            <a:r>
              <a:rPr lang="fr-FR" sz="2800" i="1" dirty="0"/>
              <a:t> 	 </a:t>
            </a:r>
            <a:r>
              <a:rPr lang="fr-FR" sz="2800" i="1" dirty="0" smtClean="0"/>
              <a:t> </a:t>
            </a:r>
            <a:r>
              <a:rPr lang="fr-FR" sz="2600" dirty="0" err="1" smtClean="0"/>
              <a:t>Erlandson</a:t>
            </a:r>
            <a:r>
              <a:rPr lang="fr-FR" sz="2600" dirty="0" smtClean="0"/>
              <a:t> </a:t>
            </a:r>
            <a:r>
              <a:rPr lang="fr-FR" sz="2600" dirty="0"/>
              <a:t>KM, Jiang Y, </a:t>
            </a:r>
            <a:r>
              <a:rPr lang="fr-FR" sz="2600" dirty="0" err="1"/>
              <a:t>Debanne</a:t>
            </a:r>
            <a:r>
              <a:rPr lang="fr-FR" sz="2600" dirty="0"/>
              <a:t> SM, </a:t>
            </a:r>
            <a:r>
              <a:rPr lang="fr-FR" sz="2600" dirty="0" err="1"/>
              <a:t>McComsey</a:t>
            </a:r>
            <a:r>
              <a:rPr lang="fr-FR" sz="2600" dirty="0"/>
              <a:t> </a:t>
            </a:r>
            <a:r>
              <a:rPr lang="fr-FR" sz="2600" dirty="0" smtClean="0"/>
              <a:t>GA.                       Clin </a:t>
            </a:r>
            <a:r>
              <a:rPr lang="fr-FR" sz="2600" dirty="0"/>
              <a:t>Infect Dis. 2015 </a:t>
            </a:r>
            <a:r>
              <a:rPr lang="fr-FR" sz="2600" dirty="0" err="1"/>
              <a:t>Jul</a:t>
            </a:r>
            <a:r>
              <a:rPr lang="fr-FR" sz="2600" dirty="0"/>
              <a:t> 8. </a:t>
            </a:r>
          </a:p>
        </p:txBody>
      </p:sp>
    </p:spTree>
    <p:extLst>
      <p:ext uri="{BB962C8B-B14F-4D97-AF65-F5344CB8AC3E}">
        <p14:creationId xmlns:p14="http://schemas.microsoft.com/office/powerpoint/2010/main" val="108450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75170"/>
            <a:ext cx="5478589" cy="47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164288" y="2924944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Patients HIV+ </a:t>
            </a:r>
            <a:r>
              <a:rPr lang="fr-FR" dirty="0" smtClean="0"/>
              <a:t>HPA: 44%</a:t>
            </a:r>
          </a:p>
          <a:p>
            <a:r>
              <a:rPr lang="fr-FR" dirty="0" err="1" smtClean="0"/>
              <a:t>Cvasc</a:t>
            </a:r>
            <a:r>
              <a:rPr lang="fr-FR" dirty="0" smtClean="0"/>
              <a:t>: 13%</a:t>
            </a:r>
          </a:p>
          <a:p>
            <a:r>
              <a:rPr lang="fr-FR" dirty="0" smtClean="0"/>
              <a:t>Diabète: 6%</a:t>
            </a:r>
          </a:p>
          <a:p>
            <a:r>
              <a:rPr lang="fr-FR" dirty="0" smtClean="0"/>
              <a:t>COPD: 33%</a:t>
            </a:r>
          </a:p>
          <a:p>
            <a:r>
              <a:rPr lang="fr-FR" dirty="0" smtClean="0"/>
              <a:t>CKD: 4%</a:t>
            </a:r>
          </a:p>
          <a:p>
            <a:r>
              <a:rPr lang="fr-FR" dirty="0" smtClean="0"/>
              <a:t>Cancers: 5%</a:t>
            </a:r>
          </a:p>
          <a:p>
            <a:r>
              <a:rPr lang="fr-FR" dirty="0" smtClean="0"/>
              <a:t>Os: 18%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1"/>
                </a:solidFill>
              </a:rPr>
              <a:t>Prévalence des Comorbidités liées à </a:t>
            </a:r>
            <a:r>
              <a:rPr lang="fr-FR" sz="2400" dirty="0" err="1" smtClean="0">
                <a:solidFill>
                  <a:schemeClr val="accent1"/>
                </a:solidFill>
              </a:rPr>
              <a:t>l’age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" y="466725"/>
            <a:ext cx="83629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1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050" y="836712"/>
            <a:ext cx="5171427" cy="474047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763688" y="2780928"/>
            <a:ext cx="144016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63688" y="3933056"/>
            <a:ext cx="144016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8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97" y="-7919"/>
            <a:ext cx="7138021" cy="2591782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04" y="6453336"/>
            <a:ext cx="2848373" cy="266737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908524"/>
            <a:ext cx="2722897" cy="48560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5904" y="3284984"/>
            <a:ext cx="6228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1809 Patients naïfs d’ARV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randomisés en 3 bras:  - RAL 400 x2		]			            - r/ATV300 x1	] + TDF/FTC	</a:t>
            </a:r>
            <a:r>
              <a:rPr lang="fr-FR" dirty="0"/>
              <a:t>	 </a:t>
            </a:r>
            <a:r>
              <a:rPr lang="fr-FR" dirty="0" smtClean="0"/>
              <a:t>           - r/DRV800 x1	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1797 patients analysés dans l’étude métabolique</a:t>
            </a:r>
            <a:r>
              <a:rPr lang="fr-FR" dirty="0" smtClean="0"/>
              <a:t>:</a:t>
            </a:r>
            <a:endParaRPr lang="fr-FR" dirty="0" smtClean="0"/>
          </a:p>
        </p:txBody>
      </p:sp>
      <p:cxnSp>
        <p:nvCxnSpPr>
          <p:cNvPr id="3" name="Connecteur droit 2"/>
          <p:cNvCxnSpPr/>
          <p:nvPr/>
        </p:nvCxnSpPr>
        <p:spPr>
          <a:xfrm>
            <a:off x="6228184" y="6381328"/>
            <a:ext cx="2808312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6300192" y="6381328"/>
            <a:ext cx="2843808" cy="360040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6156176" y="3789040"/>
            <a:ext cx="2880320" cy="0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0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6672"/>
            <a:ext cx="5958757" cy="5640153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76" y="1124744"/>
            <a:ext cx="2907324" cy="29523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3233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TC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19872" y="3233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TG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LDL-C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19872" y="30689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32240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WH ratio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596336" y="3326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ACTG 5257</a:t>
            </a:r>
            <a:endParaRPr lang="fr-FR" dirty="0"/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3262" y="4437112"/>
            <a:ext cx="3225242" cy="2210347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6228184" y="4149080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err="1" smtClean="0"/>
              <a:t>Sd</a:t>
            </a:r>
            <a:r>
              <a:rPr lang="fr-FR" sz="1800" dirty="0" smtClean="0"/>
              <a:t> métabolique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084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68" y="620688"/>
            <a:ext cx="7602011" cy="2734057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5453661"/>
            <a:ext cx="3867690" cy="1143691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94" y="3370955"/>
            <a:ext cx="3799479" cy="2018052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899592" y="2204864"/>
            <a:ext cx="7632848" cy="360040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42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88640"/>
            <a:ext cx="8030696" cy="2667372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670" y="6453336"/>
            <a:ext cx="3181794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51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417</Words>
  <Application>Microsoft Macintosh PowerPoint</Application>
  <PresentationFormat>Présentation à l'écran (4:3)</PresentationFormat>
  <Paragraphs>45</Paragraphs>
  <Slides>20</Slides>
  <Notes>0</Notes>
  <HiddenSlides>4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risque cardiovasculaire et comorbidités liées à l'âge</vt:lpstr>
      <vt:lpstr> </vt:lpstr>
      <vt:lpstr> </vt:lpstr>
      <vt:lpstr>Présentation PowerPoint</vt:lpstr>
      <vt:lpstr> </vt:lpstr>
      <vt:lpstr> </vt:lpstr>
      <vt:lpstr>   </vt:lpstr>
      <vt:lpstr>Présentation PowerPoint</vt:lpstr>
      <vt:lpstr>Présentation PowerPoint</vt:lpstr>
      <vt:lpstr>  </vt:lpstr>
      <vt:lpstr>Présentation PowerPoint</vt:lpstr>
      <vt:lpstr>Présentation PowerPoint</vt:lpstr>
      <vt:lpstr>Présentation PowerPoint</vt:lpstr>
      <vt:lpstr>Présentation PowerPoint</vt:lpstr>
      <vt:lpstr> </vt:lpstr>
      <vt:lpstr> </vt:lpstr>
      <vt:lpstr> </vt:lpstr>
      <vt:lpstr> </vt:lpstr>
      <vt:lpstr> </vt:lpstr>
      <vt:lpstr>Statines et diabète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TRUCHIS Pierre</dc:creator>
  <cp:lastModifiedBy>pierre de truchis</cp:lastModifiedBy>
  <cp:revision>24</cp:revision>
  <dcterms:created xsi:type="dcterms:W3CDTF">2015-09-07T16:47:09Z</dcterms:created>
  <dcterms:modified xsi:type="dcterms:W3CDTF">2015-09-12T05:42:55Z</dcterms:modified>
</cp:coreProperties>
</file>