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74" r:id="rId4"/>
    <p:sldId id="257" r:id="rId5"/>
    <p:sldId id="260" r:id="rId6"/>
    <p:sldId id="266" r:id="rId7"/>
    <p:sldId id="281" r:id="rId8"/>
    <p:sldId id="280" r:id="rId9"/>
    <p:sldId id="263" r:id="rId10"/>
    <p:sldId id="275" r:id="rId11"/>
    <p:sldId id="276" r:id="rId12"/>
    <p:sldId id="277" r:id="rId13"/>
    <p:sldId id="278" r:id="rId14"/>
    <p:sldId id="279" r:id="rId15"/>
    <p:sldId id="258" r:id="rId16"/>
    <p:sldId id="259" r:id="rId17"/>
    <p:sldId id="265" r:id="rId18"/>
    <p:sldId id="264" r:id="rId19"/>
    <p:sldId id="270" r:id="rId20"/>
    <p:sldId id="272" r:id="rId21"/>
    <p:sldId id="271" r:id="rId22"/>
    <p:sldId id="268" r:id="rId23"/>
    <p:sldId id="269" r:id="rId24"/>
    <p:sldId id="267" r:id="rId25"/>
    <p:sldId id="262" r:id="rId26"/>
    <p:sldId id="261" r:id="rId27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1"/>
    <p:restoredTop sz="93209"/>
  </p:normalViewPr>
  <p:slideViewPr>
    <p:cSldViewPr snapToGrid="0" snapToObjects="1">
      <p:cViewPr varScale="1">
        <p:scale>
          <a:sx n="144" d="100"/>
          <a:sy n="144" d="100"/>
        </p:scale>
        <p:origin x="1240" y="14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7766"/>
            <a:ext cx="8915400" cy="73152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8795"/>
            <a:ext cx="8001000" cy="318620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29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8" y="1706880"/>
            <a:ext cx="3427413" cy="3505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99260"/>
            <a:ext cx="457200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6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8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577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8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3986784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941294"/>
            <a:ext cx="3986784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675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8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6601968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941294"/>
            <a:ext cx="1371600" cy="12344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190974"/>
            <a:ext cx="1371600" cy="12344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669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25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941295"/>
            <a:ext cx="914400" cy="4611065"/>
          </a:xfrm>
        </p:spPr>
        <p:txBody>
          <a:bodyPr vert="eaVert" lIns="274320" tIns="685800" bIns="68580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445559"/>
            <a:ext cx="6426200" cy="378525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34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80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7863"/>
            <a:ext cx="8915400" cy="762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53000"/>
            <a:ext cx="8001000" cy="7620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32385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17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6999"/>
            <a:ext cx="8915400" cy="1905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70506"/>
            <a:ext cx="8001000" cy="6477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3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681428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681428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56883"/>
            <a:ext cx="2895600" cy="30427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5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5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9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159000"/>
            <a:ext cx="3566160" cy="30718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699259"/>
            <a:ext cx="356616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19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11640"/>
            <a:ext cx="8913813" cy="7620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416357"/>
            <a:ext cx="7610476" cy="3805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5688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F8FAB4-152C-A24B-85F3-A36357738F16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5688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845289" y="0"/>
            <a:ext cx="7068525" cy="1568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1" y="5562600"/>
            <a:ext cx="7999413" cy="152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ZoneTexte 8"/>
          <p:cNvSpPr txBox="1"/>
          <p:nvPr userDrawn="1"/>
        </p:nvSpPr>
        <p:spPr>
          <a:xfrm>
            <a:off x="8531580" y="5495715"/>
            <a:ext cx="612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221D4C-31BD-4545-80F3-C2511451216B}" type="slidenum">
              <a:rPr lang="fr-FR" sz="1100" smtClean="0"/>
              <a:t>‹#›</a:t>
            </a:fld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325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-sante.fr/portail/upload/docs/application/pdf/2008-10/fiche_methode_annoncer_une_mauvaise_nouvelle_v1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-sante.fr/portail/upload/docs/application/pdf/2008-10/fiche_methode_annoncer_une_mauvaise_nouvelle_v1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-sante.fr/portail/upload/docs/application/pdf/2008-10/fiche_methode_annoncer_une_mauvaise_nouvelle_v1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-sante.fr/portail/upload/docs/application/pdf/2008-10/fiche_methode_annoncer_une_mauvaise_nouvelle_v1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-sante.fr/portail/upload/docs/application/pdf/2008-10/fiche_methode_annoncer_une_mauvaise_nouvelle_v1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l-u.tv/video/canal_u_medecine/annonce_d_une_maladie_grave.5021" TargetMode="External"/><Relationship Id="rId4" Type="http://schemas.openxmlformats.org/officeDocument/2006/relationships/hyperlink" Target="http://corevih-bretagne.fr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-sante.fr/portail/upload/docs/application/pdf/2008-10/mauvaisenouvelle_vf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-sante.fr/portail/upload/docs/application/pdf/2008-10/fiche_methode_annoncer_une_mauvaise_nouvelle_v1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L’annonce d’une maladie grave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C’est pas si facile…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14400" y="5310072"/>
            <a:ext cx="76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Dr Cédric Arvieux – CHU de Rennes  - COREVIH Bretagne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59283" y="3914206"/>
            <a:ext cx="654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DU Education thérapeutique – 17 novembre 2016</a:t>
            </a:r>
            <a:endParaRPr lang="fr-FR" dirty="0"/>
          </a:p>
        </p:txBody>
      </p:sp>
      <p:pic>
        <p:nvPicPr>
          <p:cNvPr id="7" name="Image 6" descr="LogoCoreVIH Bretag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5" y="186082"/>
            <a:ext cx="1871870" cy="1190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2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préalables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272" y="2077375"/>
            <a:ext cx="8236628" cy="3144567"/>
          </a:xfrm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x-none" altLang="x-none" dirty="0">
                <a:solidFill>
                  <a:schemeClr val="tx1"/>
                </a:solidFill>
                <a:latin typeface="Arial" charset="0"/>
              </a:rPr>
              <a:t>Ai-je des difficultés à dire et pourquoi ?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x-none" altLang="x-none" dirty="0">
                <a:solidFill>
                  <a:schemeClr val="tx1"/>
                </a:solidFill>
                <a:latin typeface="Arial" charset="0"/>
              </a:rPr>
              <a:t>Quelles représentations, quelles expériences personnelles (positive, négative) ai-je de cette maladie  et de ses conséquences ?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x-none" altLang="x-none" dirty="0">
                <a:solidFill>
                  <a:schemeClr val="tx1"/>
                </a:solidFill>
                <a:latin typeface="Arial" charset="0"/>
              </a:rPr>
              <a:t>Quel rôle vais-je avoir dans la prise en charge du malade (traitement, accompagnement) et quelles en sont les limites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85" y="5221942"/>
            <a:ext cx="88792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>
                <a:solidFill>
                  <a:srgbClr val="292934"/>
                </a:solidFill>
                <a:hlinkClick r:id="rId2"/>
              </a:rPr>
              <a:t>http://</a:t>
            </a:r>
            <a:r>
              <a:rPr lang="fr-FR" sz="900" dirty="0">
                <a:solidFill>
                  <a:srgbClr val="292934"/>
                </a:solidFill>
                <a:hlinkClick r:id="rId2"/>
              </a:rPr>
              <a:t>www.has-sante.fr/portail/upload/docs/application/pdf/2008-10/fiche_methode_annoncer_une_mauvaise_nouvelle_v1.pdf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654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préalables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739" y="1416357"/>
            <a:ext cx="8532073" cy="380558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Que sais-je de la situation clinique du patient ?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Que sais-je de la maladie et de son évolution naturelle (survenue de handicap, mise en place de traitements de plus en plus contraignants…) 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fr-FR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Que sais-je des options thérapeutiques, des prises en charge possibles et de leurs conséquences ?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Que sais-je du rapport bénéfice-risque de chacune de ces prises en charge ?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Quelle est la part d’incertitude du pronostic, de la variabilité de l’expression de la maladie ?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Que puis-je prévoir de l’évolution de ce patient ?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Qu’est-ce qui va changer dans la vie du patient ? Qu’est-ce qui sera probablement le plus difficile pour lui ?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Quelle est la filière de prise en charge (structure d’accueil lorsque le handicap ou les difficultés </a:t>
            </a:r>
            <a:r>
              <a:rPr lang="fr-FR" dirty="0" smtClean="0">
                <a:solidFill>
                  <a:schemeClr val="tx1"/>
                </a:solidFill>
              </a:rPr>
              <a:t>surviennent) </a:t>
            </a:r>
            <a:r>
              <a:rPr lang="fr-FR" dirty="0">
                <a:solidFill>
                  <a:schemeClr val="tx1"/>
                </a:solidFill>
              </a:rPr>
              <a:t>?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585" y="5221942"/>
            <a:ext cx="88792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>
                <a:solidFill>
                  <a:srgbClr val="292934"/>
                </a:solidFill>
                <a:hlinkClick r:id="rId2"/>
              </a:rPr>
              <a:t>http://</a:t>
            </a:r>
            <a:r>
              <a:rPr lang="fr-FR" sz="900" dirty="0">
                <a:solidFill>
                  <a:srgbClr val="292934"/>
                </a:solidFill>
                <a:hlinkClick r:id="rId2"/>
              </a:rPr>
              <a:t>www.has-sante.fr/portail/upload/docs/application/pdf/2008-10/fiche_methode_annoncer_une_mauvaise_nouvelle_v1.pdf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30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Les renseignement qu’il peut être utile d’avoir</a:t>
            </a:r>
            <a:r>
              <a:rPr lang="mr-IN" sz="2800" dirty="0" smtClean="0"/>
              <a:t>…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293" y="1416357"/>
            <a:ext cx="8165607" cy="3805585"/>
          </a:xfrm>
        </p:spPr>
        <p:txBody>
          <a:bodyPr/>
          <a:lstStyle/>
          <a:p>
            <a:pPr lvl="0"/>
            <a:r>
              <a:rPr lang="fr-FR" dirty="0"/>
              <a:t>Ce que le patient attend de cette consultation.</a:t>
            </a:r>
          </a:p>
          <a:p>
            <a:pPr lvl="0"/>
            <a:r>
              <a:rPr lang="fr-FR" dirty="0"/>
              <a:t>Les personnes qu’il a déjà rencontrées, l’information qu’il a déjà reçue, ce qu’il en a compris.</a:t>
            </a:r>
          </a:p>
          <a:p>
            <a:pPr lvl="0"/>
            <a:r>
              <a:rPr lang="fr-FR" dirty="0"/>
              <a:t>Ce qu’il souhaite savoir, aujourd’hui.</a:t>
            </a:r>
          </a:p>
          <a:p>
            <a:pPr lvl="0"/>
            <a:r>
              <a:rPr lang="fr-FR" dirty="0"/>
              <a:t>Les représentations qu’il a de cette maladie et de ses conséquences.</a:t>
            </a:r>
          </a:p>
          <a:p>
            <a:pPr lvl="0"/>
            <a:r>
              <a:rPr lang="fr-FR" dirty="0"/>
              <a:t>Les expériences personnelles (famille, proches), qu’il a de cette maladie et de ses conséquences.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585" y="5221942"/>
            <a:ext cx="88792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292934"/>
                </a:solidFill>
                <a:hlinkClick r:id="rId2"/>
              </a:rPr>
              <a:t>http://www.has-sante.fr/portail/upload/docs/application/pdf/2008-10/fiche_methode_annoncer_une_mauvaise_nouvelle_v1.pdf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17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Pendant l’annonce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064" y="1416357"/>
            <a:ext cx="8511836" cy="380558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Sa situation familiale personnelle (enfant, personne à charge, isolé ou entouré).</a:t>
            </a:r>
          </a:p>
          <a:p>
            <a:pPr lvl="0"/>
            <a:r>
              <a:rPr lang="en-US" dirty="0"/>
              <a:t>Les </a:t>
            </a:r>
            <a:r>
              <a:rPr lang="en-US" dirty="0" err="1"/>
              <a:t>soutiens</a:t>
            </a:r>
            <a:r>
              <a:rPr lang="en-US" dirty="0"/>
              <a:t> </a:t>
            </a:r>
            <a:r>
              <a:rPr lang="en-US" dirty="0" err="1"/>
              <a:t>possibles</a:t>
            </a:r>
            <a:r>
              <a:rPr lang="en-US" dirty="0"/>
              <a:t>.</a:t>
            </a:r>
            <a:endParaRPr lang="fr-FR" dirty="0"/>
          </a:p>
          <a:p>
            <a:pPr lvl="0"/>
            <a:r>
              <a:rPr lang="fr-FR" dirty="0"/>
              <a:t>Sa situation matérielle, professionnelle, sociale.</a:t>
            </a:r>
          </a:p>
          <a:p>
            <a:pPr lvl="0"/>
            <a:r>
              <a:rPr lang="fr-FR" dirty="0"/>
              <a:t>La représentation qu’a son compagnon/ses enfants/son entourage de la maladie.</a:t>
            </a:r>
          </a:p>
          <a:p>
            <a:pPr lvl="0"/>
            <a:r>
              <a:rPr lang="fr-FR" dirty="0"/>
              <a:t>L’information qu’il souhaite que l’on donne à ses proches, s’il préfère qu’on l’aide à informer ses proches.</a:t>
            </a:r>
          </a:p>
          <a:p>
            <a:pPr lvl="0"/>
            <a:r>
              <a:rPr lang="fr-FR" dirty="0"/>
              <a:t>Les besoins ou les souhaits d’aide ou de soutien (psychologique, social) pour lui ou ses proches.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585" y="5221942"/>
            <a:ext cx="88792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292934"/>
                </a:solidFill>
                <a:hlinkClick r:id="rId2"/>
              </a:rPr>
              <a:t>http://www.has-sante.fr/portail/upload/docs/application/pdf/2008-10/fiche_methode_annoncer_une_mauvaise_nouvelle_v1.pdf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74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l’annonce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7048" y="1784412"/>
            <a:ext cx="8147851" cy="3437530"/>
          </a:xfrm>
        </p:spPr>
        <p:txBody>
          <a:bodyPr/>
          <a:lstStyle/>
          <a:p>
            <a:pPr lvl="0"/>
            <a:r>
              <a:rPr lang="fr-FR" dirty="0"/>
              <a:t>Lui ai-je laissé la possibilité de poser toutes ses questions ?</a:t>
            </a:r>
          </a:p>
          <a:p>
            <a:pPr lvl="0"/>
            <a:r>
              <a:rPr lang="fr-FR" dirty="0"/>
              <a:t>Suis-je en mesure de savoir ce qu’il a compris ?</a:t>
            </a:r>
          </a:p>
          <a:p>
            <a:pPr lvl="0"/>
            <a:r>
              <a:rPr lang="fr-FR" dirty="0"/>
              <a:t>Qu’</a:t>
            </a:r>
            <a:r>
              <a:rPr lang="fr-FR" dirty="0" err="1"/>
              <a:t>a-t-il</a:t>
            </a:r>
            <a:r>
              <a:rPr lang="fr-FR" dirty="0"/>
              <a:t> retenu de la consultation ?</a:t>
            </a:r>
          </a:p>
          <a:p>
            <a:r>
              <a:rPr lang="fr-FR" dirty="0"/>
              <a:t>Pour la prochaine consultation : que me reste-t-il à lui dire ?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585" y="5221942"/>
            <a:ext cx="88792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292934"/>
                </a:solidFill>
                <a:hlinkClick r:id="rId2"/>
              </a:rPr>
              <a:t>http://www.has-sante.fr/portail/upload/docs/application/pdf/2008-10/fiche_methode_annoncer_une_mauvaise_nouvelle_v1.pdf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786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Annoncer une mauvaise nouvelle : mise en situation</a:t>
            </a:r>
          </a:p>
          <a:p>
            <a:pPr lvl="1"/>
            <a:r>
              <a:rPr lang="fr-FR" dirty="0" smtClean="0"/>
              <a:t>Annoncer une séropositivité VIH</a:t>
            </a:r>
          </a:p>
          <a:p>
            <a:r>
              <a:rPr lang="fr-FR" dirty="0" smtClean="0"/>
              <a:t>2 groupes de 3</a:t>
            </a:r>
          </a:p>
          <a:p>
            <a:pPr lvl="2"/>
            <a:r>
              <a:rPr lang="fr-FR" dirty="0" smtClean="0"/>
              <a:t>Un patient</a:t>
            </a:r>
          </a:p>
          <a:p>
            <a:pPr lvl="2"/>
            <a:r>
              <a:rPr lang="fr-FR" dirty="0" smtClean="0"/>
              <a:t>Un soignant</a:t>
            </a:r>
          </a:p>
          <a:p>
            <a:pPr lvl="2"/>
            <a:r>
              <a:rPr lang="fr-FR" dirty="0" smtClean="0"/>
              <a:t>Un observateur</a:t>
            </a:r>
          </a:p>
          <a:p>
            <a:pPr marL="685800" lvl="2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Scénario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Luis est venu faire un test de dépistage au CDAG. </a:t>
            </a:r>
            <a:r>
              <a:rPr lang="fr-FR" dirty="0"/>
              <a:t> </a:t>
            </a:r>
            <a:r>
              <a:rPr lang="fr-FR" dirty="0" smtClean="0"/>
              <a:t>C’est la troisième fois cette année car il prend pas mal de risques (rapports homosexuels non protégés avec partenaires multiples); les deux tests précédents étant négatifs, il n’est pas super inquiet…</a:t>
            </a:r>
          </a:p>
          <a:p>
            <a:pPr lvl="1"/>
            <a:r>
              <a:rPr lang="fr-FR" dirty="0" smtClean="0"/>
              <a:t>Le soignant a reçu les résultats qui montrent clairement une infection par le VIH</a:t>
            </a:r>
          </a:p>
          <a:p>
            <a:r>
              <a:rPr lang="fr-FR" b="1" dirty="0" smtClean="0"/>
              <a:t>Exercice:</a:t>
            </a:r>
          </a:p>
          <a:p>
            <a:pPr lvl="1"/>
            <a:r>
              <a:rPr lang="fr-FR" dirty="0" smtClean="0"/>
              <a:t>Annoncer son résultat à Luis</a:t>
            </a:r>
          </a:p>
          <a:p>
            <a:pPr lvl="1"/>
            <a:r>
              <a:rPr lang="fr-FR" dirty="0" smtClean="0"/>
              <a:t>L’observateur note les réactions du soignant et du patient</a:t>
            </a:r>
          </a:p>
        </p:txBody>
      </p:sp>
    </p:spTree>
    <p:extLst>
      <p:ext uri="{BB962C8B-B14F-4D97-AF65-F5344CB8AC3E}">
        <p14:creationId xmlns:p14="http://schemas.microsoft.com/office/powerpoint/2010/main" val="30322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Dimension psychologique de la relation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En arrière plan chez le soignant</a:t>
            </a:r>
          </a:p>
          <a:p>
            <a:pPr lvl="1"/>
            <a:r>
              <a:rPr lang="fr-FR" dirty="0" smtClean="0"/>
              <a:t>Peur de la mort</a:t>
            </a:r>
          </a:p>
          <a:p>
            <a:pPr lvl="1"/>
            <a:r>
              <a:rPr lang="fr-FR" dirty="0" smtClean="0"/>
              <a:t>Peur des réactions émotionnelles du patient/des siennes</a:t>
            </a:r>
          </a:p>
          <a:p>
            <a:pPr lvl="1"/>
            <a:r>
              <a:rPr lang="fr-FR" dirty="0" smtClean="0"/>
              <a:t>Crainte d’être désapprouvé (n’annonce pas la bonne nouvelle)</a:t>
            </a:r>
          </a:p>
          <a:p>
            <a:pPr lvl="1"/>
            <a:r>
              <a:rPr lang="fr-FR" dirty="0" smtClean="0"/>
              <a:t>…</a:t>
            </a:r>
          </a:p>
          <a:p>
            <a:r>
              <a:rPr lang="fr-FR" dirty="0" smtClean="0"/>
              <a:t>Mécanismes de défenses du soignant</a:t>
            </a:r>
          </a:p>
          <a:p>
            <a:pPr lvl="1"/>
            <a:r>
              <a:rPr lang="fr-FR" dirty="0" smtClean="0"/>
              <a:t>Mensonge</a:t>
            </a:r>
          </a:p>
          <a:p>
            <a:pPr lvl="1"/>
            <a:r>
              <a:rPr lang="fr-FR" dirty="0" smtClean="0"/>
              <a:t>Fuite en avant, pas d’espace pour le patient</a:t>
            </a:r>
          </a:p>
          <a:p>
            <a:pPr lvl="1"/>
            <a:r>
              <a:rPr lang="fr-FR" dirty="0" smtClean="0"/>
              <a:t>Fausse réassurance</a:t>
            </a:r>
          </a:p>
          <a:p>
            <a:pPr lvl="1"/>
            <a:r>
              <a:rPr lang="fr-FR" dirty="0" smtClean="0"/>
              <a:t>Rationalisation</a:t>
            </a:r>
          </a:p>
          <a:p>
            <a:pPr lvl="1"/>
            <a:r>
              <a:rPr lang="fr-FR" dirty="0" smtClean="0"/>
              <a:t>Evitement</a:t>
            </a:r>
          </a:p>
          <a:p>
            <a:pPr lvl="1"/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Bases de la 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Disponibilité et situation d’écoute</a:t>
            </a:r>
          </a:p>
          <a:p>
            <a:r>
              <a:rPr lang="fr-FR" dirty="0" smtClean="0"/>
              <a:t>Information adaptée</a:t>
            </a:r>
          </a:p>
          <a:p>
            <a:r>
              <a:rPr lang="fr-FR" dirty="0" smtClean="0"/>
              <a:t>Respect des silences</a:t>
            </a:r>
          </a:p>
          <a:p>
            <a:r>
              <a:rPr lang="fr-FR" dirty="0" smtClean="0"/>
              <a:t>Questions fermées et ouvertes</a:t>
            </a:r>
          </a:p>
          <a:p>
            <a:r>
              <a:rPr lang="fr-FR" dirty="0" smtClean="0"/>
              <a:t>Reformulation</a:t>
            </a:r>
          </a:p>
          <a:p>
            <a:r>
              <a:rPr lang="fr-FR" dirty="0" smtClean="0"/>
              <a:t>Assurance de la compréhension</a:t>
            </a:r>
          </a:p>
          <a:p>
            <a:r>
              <a:rPr lang="fr-FR" dirty="0" smtClean="0"/>
              <a:t>Redonner la parole en fin d’entretien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9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Connaître le patient et « savoir ce qu’il sait »</a:t>
            </a:r>
          </a:p>
          <a:p>
            <a:pPr lvl="1"/>
            <a:r>
              <a:rPr lang="fr-FR" dirty="0" smtClean="0"/>
              <a:t>Evite le décalage</a:t>
            </a:r>
          </a:p>
          <a:p>
            <a:r>
              <a:rPr lang="fr-FR" dirty="0" smtClean="0"/>
              <a:t>Dire les mots…</a:t>
            </a:r>
          </a:p>
          <a:p>
            <a:pPr lvl="1"/>
            <a:r>
              <a:rPr lang="fr-FR" dirty="0" smtClean="0"/>
              <a:t>…Mais leur éviter la brutalité</a:t>
            </a:r>
          </a:p>
          <a:p>
            <a:r>
              <a:rPr lang="fr-FR" dirty="0" smtClean="0"/>
              <a:t>Etablir un plan initial avec le patient et des objectifs</a:t>
            </a:r>
          </a:p>
          <a:p>
            <a:pPr lvl="1"/>
            <a:r>
              <a:rPr lang="fr-FR" dirty="0" smtClean="0"/>
              <a:t>Interprétation des signes cliniques / ce qui a amené au diagnostic / Programme de traitement/ Pronostic / Soutien envisagé</a:t>
            </a:r>
          </a:p>
          <a:p>
            <a:r>
              <a:rPr lang="fr-FR" dirty="0" smtClean="0"/>
              <a:t>L’annonce, c’est la fin d’une certaine incertitude…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2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Comprendre les grands enjeux autour de l’annonce d’une maladie grave</a:t>
            </a:r>
          </a:p>
          <a:p>
            <a:pPr lvl="1"/>
            <a:r>
              <a:rPr lang="fr-FR" dirty="0" smtClean="0"/>
              <a:t>Pour le soignant</a:t>
            </a:r>
          </a:p>
          <a:p>
            <a:pPr lvl="1"/>
            <a:r>
              <a:rPr lang="fr-FR" dirty="0" smtClean="0"/>
              <a:t>Pour le patient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Maitriser la base technique permettant de faire une annonce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6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6151" y="1558399"/>
            <a:ext cx="7799390" cy="3805585"/>
          </a:xfrm>
        </p:spPr>
        <p:txBody>
          <a:bodyPr/>
          <a:lstStyle/>
          <a:p>
            <a:r>
              <a:rPr lang="fr-FR" dirty="0" smtClean="0"/>
              <a:t>S’assurer de la compréhension du patient et l’assurer de la compréhension du soignant</a:t>
            </a:r>
          </a:p>
          <a:p>
            <a:pPr lvl="1"/>
            <a:r>
              <a:rPr lang="fr-FR" dirty="0" smtClean="0"/>
              <a:t>S’ajuster aux réactions du patients</a:t>
            </a:r>
          </a:p>
          <a:p>
            <a:pPr lvl="1"/>
            <a:r>
              <a:rPr lang="fr-FR" dirty="0" smtClean="0"/>
              <a:t>Laisser le temps</a:t>
            </a:r>
          </a:p>
          <a:p>
            <a:r>
              <a:rPr lang="fr-FR" dirty="0" smtClean="0"/>
              <a:t>Garder un « champ du possible »</a:t>
            </a:r>
          </a:p>
          <a:p>
            <a:pPr lvl="1"/>
            <a:r>
              <a:rPr lang="fr-FR" i="1" dirty="0" smtClean="0"/>
              <a:t>Ex : VIH et relations sexuelles</a:t>
            </a:r>
            <a:endParaRPr lang="fr-FR" dirty="0" smtClean="0"/>
          </a:p>
          <a:p>
            <a:r>
              <a:rPr lang="fr-FR" dirty="0" smtClean="0"/>
              <a:t>Conclure l’entretien</a:t>
            </a:r>
          </a:p>
          <a:p>
            <a:pPr lvl="1"/>
            <a:r>
              <a:rPr lang="fr-FR" dirty="0" smtClean="0"/>
              <a:t>Faire la synthèse de ce qui a été compris (patient, entourage)</a:t>
            </a:r>
          </a:p>
          <a:p>
            <a:pPr lvl="1"/>
            <a:r>
              <a:rPr lang="fr-FR" dirty="0" smtClean="0"/>
              <a:t>Remettre un support, si possible « personnalisé »</a:t>
            </a:r>
            <a:endParaRPr lang="fr-FR" dirty="0"/>
          </a:p>
        </p:txBody>
      </p:sp>
      <p:pic>
        <p:nvPicPr>
          <p:cNvPr id="5" name="Image 4">
            <a:hlinkClick r:id="rId2" invalidUrl="file://localhost/Users/Arvieux/Desktop/LivretSMIRM-VIH - copie.pdf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505" y="2227101"/>
            <a:ext cx="1393036" cy="195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53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fois l’annonce faite…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2010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impacts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Traumatisme primaire</a:t>
            </a:r>
          </a:p>
          <a:p>
            <a:pPr lvl="1"/>
            <a:r>
              <a:rPr lang="fr-FR" dirty="0" smtClean="0"/>
              <a:t>Mort, douleur, handicap, diminution, limitation</a:t>
            </a:r>
          </a:p>
          <a:p>
            <a:r>
              <a:rPr lang="fr-FR" dirty="0" smtClean="0"/>
              <a:t>Traumatisme à distance</a:t>
            </a:r>
          </a:p>
          <a:p>
            <a:pPr lvl="1"/>
            <a:r>
              <a:rPr lang="fr-FR" dirty="0" smtClean="0"/>
              <a:t>Réactivation d’évènements douloureux passés</a:t>
            </a:r>
          </a:p>
          <a:p>
            <a:pPr lvl="2"/>
            <a:r>
              <a:rPr lang="fr-FR" dirty="0" smtClean="0"/>
              <a:t>Deuil, maladie, conflit, séparation etc…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1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Trois grands « champs » de réactions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Sentiment d’arbitraire</a:t>
            </a:r>
          </a:p>
          <a:p>
            <a:pPr lvl="1"/>
            <a:r>
              <a:rPr lang="fr-FR" dirty="0" smtClean="0"/>
              <a:t>Relié à « l’impuissance »</a:t>
            </a:r>
          </a:p>
          <a:p>
            <a:pPr lvl="1"/>
            <a:r>
              <a:rPr lang="fr-FR" dirty="0" smtClean="0"/>
              <a:t>« Pourquoi moi ?</a:t>
            </a:r>
          </a:p>
          <a:p>
            <a:r>
              <a:rPr lang="fr-FR" dirty="0" smtClean="0"/>
              <a:t>Culpabilité</a:t>
            </a:r>
          </a:p>
          <a:p>
            <a:pPr lvl="1"/>
            <a:r>
              <a:rPr lang="fr-FR" dirty="0" smtClean="0"/>
              <a:t>Lien d’humanité face à l’événement (</a:t>
            </a:r>
            <a:r>
              <a:rPr lang="fr-FR" i="1" dirty="0" smtClean="0"/>
              <a:t>H. Romano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Une réponse à l’arbitraire…</a:t>
            </a:r>
          </a:p>
          <a:p>
            <a:pPr lvl="1"/>
            <a:r>
              <a:rPr lang="fr-FR" dirty="0" smtClean="0"/>
              <a:t>L’entendre pour aider le patient à s’en dégager</a:t>
            </a:r>
          </a:p>
          <a:p>
            <a:r>
              <a:rPr lang="fr-FR" dirty="0" smtClean="0"/>
              <a:t>Altération du sentiment d’appartenance</a:t>
            </a:r>
          </a:p>
          <a:p>
            <a:pPr lvl="1"/>
            <a:r>
              <a:rPr lang="fr-FR" dirty="0" smtClean="0"/>
              <a:t>Le patient « ne se reconnaît plus » et pense être reconnu autrement : </a:t>
            </a:r>
            <a:r>
              <a:rPr lang="fr-FR" i="1" dirty="0" smtClean="0"/>
              <a:t>depuis « ça », on me regarde différemment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6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L’annonce : un degré de satisfaction élevé, mais…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2"/>
          <a:srcRect l="108" r="-163"/>
          <a:stretch/>
        </p:blipFill>
        <p:spPr>
          <a:xfrm>
            <a:off x="975482" y="1517589"/>
            <a:ext cx="2797612" cy="3805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3778"/>
          <a:stretch/>
        </p:blipFill>
        <p:spPr>
          <a:xfrm>
            <a:off x="4691968" y="1517589"/>
            <a:ext cx="2923255" cy="3801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502" y="2839611"/>
            <a:ext cx="1026311" cy="144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4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L’annonce : prendre en compte le caractère multidimensionnel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2"/>
          <a:srcRect l="-816" r="1177"/>
          <a:stretch/>
        </p:blipFill>
        <p:spPr>
          <a:xfrm>
            <a:off x="3230136" y="1535688"/>
            <a:ext cx="2843625" cy="3805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784" y="2839611"/>
            <a:ext cx="1026311" cy="144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5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Bibliographie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4" y="1416357"/>
            <a:ext cx="5769171" cy="3805585"/>
          </a:xfrm>
        </p:spPr>
        <p:txBody>
          <a:bodyPr>
            <a:normAutofit fontScale="55000" lnSpcReduction="20000"/>
          </a:bodyPr>
          <a:lstStyle/>
          <a:p>
            <a:r>
              <a:rPr lang="fr-FR" b="1" dirty="0" smtClean="0"/>
              <a:t>L’annonce d’un diagnostic grave. H. Romano, La revue de médecine interne 31 (2010) 626-630.</a:t>
            </a:r>
          </a:p>
          <a:p>
            <a:r>
              <a:rPr lang="fr-FR" dirty="0" smtClean="0"/>
              <a:t>Information du patient et annonce d’une maladie grave. L. </a:t>
            </a:r>
            <a:r>
              <a:rPr lang="fr-FR" dirty="0" err="1" smtClean="0"/>
              <a:t>Misery</a:t>
            </a:r>
            <a:r>
              <a:rPr lang="fr-FR" dirty="0" smtClean="0"/>
              <a:t> &amp; M. </a:t>
            </a:r>
            <a:r>
              <a:rPr lang="fr-FR" dirty="0" err="1" smtClean="0"/>
              <a:t>Chastaing</a:t>
            </a:r>
            <a:r>
              <a:rPr lang="fr-FR" dirty="0" smtClean="0"/>
              <a:t>. La revue de médecine interne 26 (2005) 960-5.</a:t>
            </a:r>
          </a:p>
          <a:p>
            <a:r>
              <a:rPr lang="fr-FR" dirty="0" smtClean="0"/>
              <a:t>Etude sur l’annonce du diagnostic de cancer et le ressenti des malades en 2011. Mai 2012.</a:t>
            </a:r>
          </a:p>
          <a:p>
            <a:r>
              <a:rPr lang="fr-FR" dirty="0" smtClean="0"/>
              <a:t>C’est comment quand on est mort ? Accompagner les enfants sur le chemin du chagrin. H. Romano, La pensée sauvage, Grenoble, 2009</a:t>
            </a:r>
          </a:p>
          <a:p>
            <a:r>
              <a:rPr lang="fr-FR" dirty="0">
                <a:hlinkClick r:id="rId2"/>
              </a:rPr>
              <a:t>http://www.has-sante.fr/portail/upload/docs/application/pdf/2008-10/</a:t>
            </a:r>
            <a:r>
              <a:rPr lang="fr-FR" dirty="0" smtClean="0">
                <a:hlinkClick r:id="rId2"/>
              </a:rPr>
              <a:t>mauvaisenouvelle_vf.pdf</a:t>
            </a:r>
            <a:r>
              <a:rPr lang="fr-FR" dirty="0" smtClean="0"/>
              <a:t> </a:t>
            </a:r>
          </a:p>
          <a:p>
            <a:r>
              <a:rPr lang="fr-FR" dirty="0">
                <a:hlinkClick r:id="rId3"/>
              </a:rPr>
              <a:t>https://www.canal-u.tv/video/canal_u_medecine/annonce_d_une_maladie_grave.</a:t>
            </a:r>
            <a:r>
              <a:rPr lang="fr-FR" dirty="0" smtClean="0">
                <a:hlinkClick r:id="rId3"/>
              </a:rPr>
              <a:t>5021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http://www.corevih-bretagne.fr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799" y="2598637"/>
            <a:ext cx="1290695" cy="1818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3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Exercice 1</a:t>
            </a:r>
          </a:p>
          <a:p>
            <a:r>
              <a:rPr lang="fr-FR" dirty="0" smtClean="0"/>
              <a:t>Contexte de « l’annonce »</a:t>
            </a:r>
          </a:p>
          <a:p>
            <a:r>
              <a:rPr lang="fr-FR" dirty="0" smtClean="0"/>
              <a:t>Exercice 2</a:t>
            </a:r>
          </a:p>
          <a:p>
            <a:r>
              <a:rPr lang="fr-FR" dirty="0" smtClean="0"/>
              <a:t>Communication et techniques</a:t>
            </a:r>
          </a:p>
          <a:p>
            <a:r>
              <a:rPr lang="fr-FR" dirty="0" smtClean="0"/>
              <a:t>Quelques données sur le ressenti des patients</a:t>
            </a:r>
          </a:p>
          <a:p>
            <a:r>
              <a:rPr lang="fr-FR" dirty="0" smtClean="0"/>
              <a:t>Bibliographie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5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Pour vous, professionnel de santé, quel mot représente l’annonce d’une maladie grave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0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L’annonce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Conditionne souvent l’acceptation de la maladie</a:t>
            </a:r>
          </a:p>
          <a:p>
            <a:r>
              <a:rPr lang="fr-FR" dirty="0" smtClean="0"/>
              <a:t>Evènement traumatique</a:t>
            </a:r>
          </a:p>
          <a:p>
            <a:pPr lvl="1"/>
            <a:r>
              <a:rPr lang="fr-FR" dirty="0" smtClean="0"/>
              <a:t>Violent et intense</a:t>
            </a:r>
          </a:p>
          <a:p>
            <a:pPr lvl="1"/>
            <a:r>
              <a:rPr lang="fr-FR" dirty="0" smtClean="0"/>
              <a:t>« Marquant »</a:t>
            </a:r>
          </a:p>
          <a:p>
            <a:pPr lvl="2"/>
            <a:r>
              <a:rPr lang="fr-FR" i="1" dirty="0" smtClean="0"/>
              <a:t>« En une fraction de seconde, la vie bascule »</a:t>
            </a:r>
          </a:p>
          <a:p>
            <a:pPr lvl="2"/>
            <a:r>
              <a:rPr lang="fr-FR" i="1" dirty="0" smtClean="0"/>
              <a:t>« Il y a le temps d’avant et le temps d’après »</a:t>
            </a:r>
          </a:p>
          <a:p>
            <a:pPr lvl="2"/>
            <a:r>
              <a:rPr lang="fr-FR" i="1" dirty="0" smtClean="0"/>
              <a:t>« Rien ne sera plus jamais comme avant »</a:t>
            </a:r>
            <a:endParaRPr lang="fr-FR" i="1" dirty="0"/>
          </a:p>
        </p:txBody>
      </p:sp>
      <p:sp>
        <p:nvSpPr>
          <p:cNvPr id="4" name="Rectangle 3"/>
          <p:cNvSpPr/>
          <p:nvPr/>
        </p:nvSpPr>
        <p:spPr>
          <a:xfrm>
            <a:off x="49459" y="5241548"/>
            <a:ext cx="88643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L’annonce d’un diagnostic grave. H. Romano, La revue de médecine interne 31 (2010) 626-630.</a:t>
            </a:r>
          </a:p>
        </p:txBody>
      </p:sp>
    </p:spTree>
    <p:extLst>
      <p:ext uri="{BB962C8B-B14F-4D97-AF65-F5344CB8AC3E}">
        <p14:creationId xmlns:p14="http://schemas.microsoft.com/office/powerpoint/2010/main" val="4206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légal et juridique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Code de déontologie (Art. 35)</a:t>
            </a:r>
          </a:p>
          <a:p>
            <a:pPr lvl="1"/>
            <a:r>
              <a:rPr lang="fr-FR" dirty="0" smtClean="0"/>
              <a:t>Le médecin doit au patient une information loyale, claire et appropriée sur son état, les investigations et les choix qu’il propose.</a:t>
            </a:r>
          </a:p>
          <a:p>
            <a:pPr marL="685800" lvl="2" indent="0">
              <a:buNone/>
            </a:pPr>
            <a:r>
              <a:rPr lang="fr-FR" i="1" dirty="0" smtClean="0"/>
              <a:t>Toutefois, dans l’intérêt du malade, et pour des raisons que le praticien apprécie en conscience, un malade peut être tenu dans l’ignorance de son état (sauf risques de contamination d’autres personnes).</a:t>
            </a:r>
          </a:p>
          <a:p>
            <a:r>
              <a:rPr lang="fr-FR" dirty="0" smtClean="0"/>
              <a:t>La loi du 4 mars 2002 : va plus loin !</a:t>
            </a:r>
          </a:p>
          <a:p>
            <a:pPr lvl="1"/>
            <a:r>
              <a:rPr lang="fr-FR" dirty="0" smtClean="0"/>
              <a:t>Toute personne a le droit d’être informée sur son état de santé…</a:t>
            </a:r>
          </a:p>
          <a:p>
            <a:pPr lvl="2"/>
            <a:r>
              <a:rPr lang="fr-FR" dirty="0" smtClean="0"/>
              <a:t>Cette information incombe à tout professionnel de santé</a:t>
            </a:r>
          </a:p>
          <a:p>
            <a:pPr lvl="2"/>
            <a:r>
              <a:rPr lang="fr-FR" dirty="0" smtClean="0"/>
              <a:t>Cette information est délivrée au cours d’un entretien individuel</a:t>
            </a:r>
          </a:p>
          <a:p>
            <a:r>
              <a:rPr lang="fr-FR" dirty="0" smtClean="0"/>
              <a:t>Rapport HAS 2008 sur l’annonce d’une mauvaise nouvelle</a:t>
            </a:r>
            <a:r>
              <a:rPr lang="fr-FR" baseline="30000" dirty="0" smtClean="0"/>
              <a:t>1</a:t>
            </a:r>
          </a:p>
          <a:p>
            <a:pPr lvl="1"/>
            <a:r>
              <a:rPr lang="fr-FR" dirty="0" smtClean="0"/>
              <a:t>« une nouvelle qui change radicalement et négativement l’idée que le patient se fait de son être et de son avenir »</a:t>
            </a:r>
          </a:p>
          <a:p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61639" y="5221942"/>
            <a:ext cx="749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aseline="30000" dirty="0" smtClean="0"/>
              <a:t>1 </a:t>
            </a:r>
            <a:r>
              <a:rPr lang="fr-FR" sz="900" dirty="0" smtClean="0">
                <a:hlinkClick r:id="rId2"/>
              </a:rPr>
              <a:t>http</a:t>
            </a:r>
            <a:r>
              <a:rPr lang="fr-FR" sz="900" dirty="0">
                <a:hlinkClick r:id="rId2"/>
              </a:rPr>
              <a:t>://</a:t>
            </a:r>
            <a:r>
              <a:rPr lang="fr-FR" sz="900" dirty="0" smtClean="0">
                <a:hlinkClick r:id="rId2"/>
              </a:rPr>
              <a:t>www.has-sante.fr/portail/upload/docs/application/pdf/2008-10/fiche_methode_annoncer_une_mauvaise_nouvelle_v1.pdf</a:t>
            </a:r>
            <a:endParaRPr lang="fr-FR" sz="900" dirty="0" smtClean="0"/>
          </a:p>
          <a:p>
            <a:endParaRPr lang="fr-FR" sz="900" dirty="0" smtClean="0"/>
          </a:p>
        </p:txBody>
      </p:sp>
    </p:spTree>
    <p:extLst>
      <p:ext uri="{BB962C8B-B14F-4D97-AF65-F5344CB8AC3E}">
        <p14:creationId xmlns:p14="http://schemas.microsoft.com/office/powerpoint/2010/main" val="22219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Permettre à la personne malade</a:t>
            </a:r>
            <a:r>
              <a:rPr lang="fr-FR" baseline="30000" dirty="0" smtClean="0"/>
              <a:t>1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d’acquérir des connaissances et développer les capacités nécessaires pour gérer </a:t>
            </a:r>
            <a:r>
              <a:rPr lang="fr-FR" dirty="0" smtClean="0"/>
              <a:t>les symptômes </a:t>
            </a:r>
            <a:r>
              <a:rPr lang="fr-FR" dirty="0"/>
              <a:t>pénibles</a:t>
            </a:r>
          </a:p>
          <a:p>
            <a:r>
              <a:rPr lang="fr-FR" dirty="0" smtClean="0"/>
              <a:t>de </a:t>
            </a:r>
            <a:r>
              <a:rPr lang="fr-FR" dirty="0"/>
              <a:t>vivre au quotidien avec la maladie</a:t>
            </a:r>
          </a:p>
          <a:p>
            <a:r>
              <a:rPr lang="fr-FR" dirty="0" smtClean="0"/>
              <a:t>de </a:t>
            </a:r>
            <a:r>
              <a:rPr lang="fr-FR" dirty="0"/>
              <a:t>prévenir les complications et pactiser avec les </a:t>
            </a:r>
            <a:r>
              <a:rPr lang="fr-FR" dirty="0" smtClean="0"/>
              <a:t>limitations</a:t>
            </a:r>
          </a:p>
          <a:p>
            <a:r>
              <a:rPr lang="fr-FR" dirty="0" smtClean="0"/>
              <a:t>de </a:t>
            </a:r>
            <a:r>
              <a:rPr lang="fr-FR" dirty="0"/>
              <a:t>faire face à l’incertitude et donner un sens au parcours de vie.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7553" y="5221942"/>
            <a:ext cx="4844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aseline="30000" smtClean="0"/>
              <a:t>1</a:t>
            </a:r>
            <a:r>
              <a:rPr lang="fr-FR" sz="1100" smtClean="0"/>
              <a:t>Plan </a:t>
            </a:r>
            <a:r>
              <a:rPr lang="fr-FR" sz="1100" dirty="0" smtClean="0"/>
              <a:t>cancer 2003-2007 : Objectifs généraux du </a:t>
            </a:r>
            <a:r>
              <a:rPr lang="fr-FR" sz="1100" smtClean="0"/>
              <a:t>dispositif d’annonce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199967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L’annonce d’un diagnostic grave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437" y="2039815"/>
            <a:ext cx="7998779" cy="3182127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/>
              <a:t>« Un évènement </a:t>
            </a:r>
            <a:r>
              <a:rPr lang="fr-FR" dirty="0"/>
              <a:t>traumatique au sens </a:t>
            </a:r>
            <a:r>
              <a:rPr lang="fr-FR" dirty="0" smtClean="0"/>
              <a:t>où </a:t>
            </a:r>
            <a:r>
              <a:rPr lang="fr-FR" dirty="0"/>
              <a:t>c’est un </a:t>
            </a:r>
            <a:r>
              <a:rPr lang="fr-FR" dirty="0" smtClean="0"/>
              <a:t>évènement </a:t>
            </a:r>
            <a:r>
              <a:rPr lang="fr-FR" dirty="0"/>
              <a:t>de la vie du sujet qui se </a:t>
            </a:r>
            <a:r>
              <a:rPr lang="fr-FR" dirty="0" smtClean="0"/>
              <a:t>caractérise </a:t>
            </a:r>
            <a:r>
              <a:rPr lang="fr-FR" dirty="0"/>
              <a:t>par sa violence, son </a:t>
            </a:r>
            <a:r>
              <a:rPr lang="fr-FR" dirty="0" smtClean="0"/>
              <a:t>intensité, l’incapacité où </a:t>
            </a:r>
            <a:r>
              <a:rPr lang="fr-FR" dirty="0"/>
              <a:t>se trouve le sujet d’y </a:t>
            </a:r>
            <a:r>
              <a:rPr lang="fr-FR" dirty="0" smtClean="0"/>
              <a:t>répondre adéquatement</a:t>
            </a:r>
            <a:r>
              <a:rPr lang="fr-FR" dirty="0"/>
              <a:t>, le bouleversement et les effets </a:t>
            </a:r>
            <a:r>
              <a:rPr lang="fr-FR" dirty="0" smtClean="0"/>
              <a:t>pathogènes </a:t>
            </a:r>
            <a:r>
              <a:rPr lang="fr-FR" dirty="0"/>
              <a:t>durables qu’il peut provoquer dans l’organisation psychique du sujet et dans ses </a:t>
            </a:r>
            <a:r>
              <a:rPr lang="fr-FR" dirty="0" smtClean="0"/>
              <a:t>interactions </a:t>
            </a:r>
            <a:r>
              <a:rPr lang="fr-FR" dirty="0"/>
              <a:t>avec son </a:t>
            </a:r>
            <a:r>
              <a:rPr lang="fr-FR" dirty="0" smtClean="0"/>
              <a:t>entourage ».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4954" y="5052665"/>
            <a:ext cx="80120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Romano </a:t>
            </a:r>
            <a:r>
              <a:rPr lang="fr-FR" sz="800" dirty="0"/>
              <a:t>H. Dis c’est comment quand on est mort ? Accompagner les enfants sur le chemin du chagrin. Grenoble: La </a:t>
            </a:r>
            <a:r>
              <a:rPr lang="fr-FR" sz="800" dirty="0" smtClean="0"/>
              <a:t>pensée </a:t>
            </a:r>
            <a:r>
              <a:rPr lang="fr-FR" sz="800" dirty="0"/>
              <a:t>sauvage; 2009.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90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36" y="1416357"/>
            <a:ext cx="8503464" cy="3805585"/>
          </a:xfrm>
        </p:spPr>
        <p:txBody>
          <a:bodyPr/>
          <a:lstStyle/>
          <a:p>
            <a:r>
              <a:rPr lang="fr-FR" dirty="0" smtClean="0"/>
              <a:t>L’annonce doit être centrée sur le patient et non sur la maladie </a:t>
            </a:r>
          </a:p>
          <a:p>
            <a:pPr lvl="1"/>
            <a:r>
              <a:rPr lang="fr-FR" dirty="0" smtClean="0"/>
              <a:t>Pas facile pour un soignant…</a:t>
            </a:r>
          </a:p>
          <a:p>
            <a:r>
              <a:rPr lang="fr-FR" dirty="0" smtClean="0"/>
              <a:t>Importance de la </a:t>
            </a:r>
            <a:r>
              <a:rPr lang="fr-FR" b="1" dirty="0" smtClean="0"/>
              <a:t>Communication</a:t>
            </a:r>
          </a:p>
          <a:p>
            <a:pPr lvl="1"/>
            <a:r>
              <a:rPr lang="fr-FR" dirty="0" smtClean="0"/>
              <a:t>Verbale</a:t>
            </a:r>
          </a:p>
          <a:p>
            <a:pPr lvl="1"/>
            <a:r>
              <a:rPr lang="fr-FR" dirty="0" smtClean="0"/>
              <a:t>Gestuelle</a:t>
            </a:r>
          </a:p>
          <a:p>
            <a:pPr lvl="1"/>
            <a:r>
              <a:rPr lang="fr-FR" dirty="0" smtClean="0"/>
              <a:t>Empathie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2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ec bandeau des chapitres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Avec bandeau des chapitres.potx</Template>
  <TotalTime>602</TotalTime>
  <Words>1137</Words>
  <Application>Microsoft Macintosh PowerPoint</Application>
  <PresentationFormat>Présentation à l'écran (16:10)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Century Gothic</vt:lpstr>
      <vt:lpstr>Wingdings 2</vt:lpstr>
      <vt:lpstr>Arial</vt:lpstr>
      <vt:lpstr>Avec bandeau des chapitres</vt:lpstr>
      <vt:lpstr>L’annonce d’une maladie grave</vt:lpstr>
      <vt:lpstr>Objectifs</vt:lpstr>
      <vt:lpstr>Plan</vt:lpstr>
      <vt:lpstr>Exercice 1</vt:lpstr>
      <vt:lpstr>L’annonce</vt:lpstr>
      <vt:lpstr>Contexte légal et juridique</vt:lpstr>
      <vt:lpstr>Permettre à la personne malade1…</vt:lpstr>
      <vt:lpstr>L’annonce d’un diagnostic grave</vt:lpstr>
      <vt:lpstr>Le contexte</vt:lpstr>
      <vt:lpstr>Les préalables</vt:lpstr>
      <vt:lpstr>Les préalables (2)</vt:lpstr>
      <vt:lpstr>Les renseignement qu’il peut être utile d’avoir…</vt:lpstr>
      <vt:lpstr>Pendant l’annonce</vt:lpstr>
      <vt:lpstr>Après l’annonce</vt:lpstr>
      <vt:lpstr>Exercice 2 (1)</vt:lpstr>
      <vt:lpstr>Exercice 2 (2)</vt:lpstr>
      <vt:lpstr>Dimension psychologique de la relation</vt:lpstr>
      <vt:lpstr>Bases de la communication</vt:lpstr>
      <vt:lpstr>Techniques</vt:lpstr>
      <vt:lpstr>Techniques (2)</vt:lpstr>
      <vt:lpstr>Une fois l’annonce faite…</vt:lpstr>
      <vt:lpstr>Deux impacts</vt:lpstr>
      <vt:lpstr>Trois grands « champs » de réactions</vt:lpstr>
      <vt:lpstr>L’annonce : un degré de satisfaction élevé, mais…</vt:lpstr>
      <vt:lpstr>L’annonce : prendre en compte le caractère multidimensionnel</vt:lpstr>
      <vt:lpstr>Bibliographie</vt:lpstr>
    </vt:vector>
  </TitlesOfParts>
  <Company>Boulot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 Arvieux</dc:creator>
  <cp:lastModifiedBy>Cedric Arvieux</cp:lastModifiedBy>
  <cp:revision>50</cp:revision>
  <dcterms:created xsi:type="dcterms:W3CDTF">2013-06-05T05:24:19Z</dcterms:created>
  <dcterms:modified xsi:type="dcterms:W3CDTF">2016-11-16T22:42:38Z</dcterms:modified>
</cp:coreProperties>
</file>