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83"/>
  </p:notesMasterIdLst>
  <p:sldIdLst>
    <p:sldId id="256" r:id="rId2"/>
    <p:sldId id="314" r:id="rId3"/>
    <p:sldId id="391" r:id="rId4"/>
    <p:sldId id="392" r:id="rId5"/>
    <p:sldId id="393" r:id="rId6"/>
    <p:sldId id="394" r:id="rId7"/>
    <p:sldId id="395" r:id="rId8"/>
    <p:sldId id="396" r:id="rId9"/>
    <p:sldId id="397" r:id="rId10"/>
    <p:sldId id="398" r:id="rId11"/>
    <p:sldId id="425" r:id="rId12"/>
    <p:sldId id="299" r:id="rId13"/>
    <p:sldId id="401" r:id="rId14"/>
    <p:sldId id="301" r:id="rId15"/>
    <p:sldId id="302" r:id="rId16"/>
    <p:sldId id="303" r:id="rId17"/>
    <p:sldId id="304" r:id="rId18"/>
    <p:sldId id="265" r:id="rId19"/>
    <p:sldId id="403" r:id="rId20"/>
    <p:sldId id="267" r:id="rId21"/>
    <p:sldId id="269" r:id="rId22"/>
    <p:sldId id="271" r:id="rId23"/>
    <p:sldId id="290" r:id="rId24"/>
    <p:sldId id="293" r:id="rId25"/>
    <p:sldId id="408" r:id="rId26"/>
    <p:sldId id="281" r:id="rId27"/>
    <p:sldId id="404" r:id="rId28"/>
    <p:sldId id="421" r:id="rId29"/>
    <p:sldId id="288" r:id="rId30"/>
    <p:sldId id="272" r:id="rId31"/>
    <p:sldId id="440" r:id="rId32"/>
    <p:sldId id="439" r:id="rId33"/>
    <p:sldId id="430" r:id="rId34"/>
    <p:sldId id="307" r:id="rId35"/>
    <p:sldId id="309" r:id="rId36"/>
    <p:sldId id="308" r:id="rId37"/>
    <p:sldId id="429" r:id="rId38"/>
    <p:sldId id="312" r:id="rId39"/>
    <p:sldId id="313" r:id="rId40"/>
    <p:sldId id="317" r:id="rId41"/>
    <p:sldId id="446" r:id="rId42"/>
    <p:sldId id="273" r:id="rId43"/>
    <p:sldId id="318" r:id="rId44"/>
    <p:sldId id="431" r:id="rId45"/>
    <p:sldId id="323" r:id="rId46"/>
    <p:sldId id="324" r:id="rId47"/>
    <p:sldId id="274" r:id="rId48"/>
    <p:sldId id="326" r:id="rId49"/>
    <p:sldId id="327" r:id="rId50"/>
    <p:sldId id="328" r:id="rId51"/>
    <p:sldId id="329" r:id="rId52"/>
    <p:sldId id="333" r:id="rId53"/>
    <p:sldId id="334" r:id="rId54"/>
    <p:sldId id="275" r:id="rId55"/>
    <p:sldId id="432" r:id="rId56"/>
    <p:sldId id="276" r:id="rId57"/>
    <p:sldId id="277" r:id="rId58"/>
    <p:sldId id="338" r:id="rId59"/>
    <p:sldId id="441" r:id="rId60"/>
    <p:sldId id="447" r:id="rId61"/>
    <p:sldId id="448" r:id="rId62"/>
    <p:sldId id="434" r:id="rId63"/>
    <p:sldId id="435" r:id="rId64"/>
    <p:sldId id="423" r:id="rId65"/>
    <p:sldId id="278" r:id="rId66"/>
    <p:sldId id="409" r:id="rId67"/>
    <p:sldId id="410" r:id="rId68"/>
    <p:sldId id="412" r:id="rId69"/>
    <p:sldId id="413" r:id="rId70"/>
    <p:sldId id="414" r:id="rId71"/>
    <p:sldId id="415" r:id="rId72"/>
    <p:sldId id="449" r:id="rId73"/>
    <p:sldId id="416" r:id="rId74"/>
    <p:sldId id="417" r:id="rId75"/>
    <p:sldId id="418" r:id="rId76"/>
    <p:sldId id="437" r:id="rId77"/>
    <p:sldId id="436" r:id="rId78"/>
    <p:sldId id="419" r:id="rId79"/>
    <p:sldId id="420" r:id="rId80"/>
    <p:sldId id="445" r:id="rId81"/>
    <p:sldId id="283" r:id="rId8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D347"/>
    <a:srgbClr val="FFE697"/>
    <a:srgbClr val="FFFFDD"/>
    <a:srgbClr val="FFFFAF"/>
    <a:srgbClr val="FFD961"/>
    <a:srgbClr val="F8F8B2"/>
    <a:srgbClr val="F8F8F8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1363" autoAdjust="0"/>
  </p:normalViewPr>
  <p:slideViewPr>
    <p:cSldViewPr>
      <p:cViewPr varScale="1">
        <p:scale>
          <a:sx n="90" d="100"/>
          <a:sy n="90" d="100"/>
        </p:scale>
        <p:origin x="-51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8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838938350284312"/>
          <c:y val="0.26683203205714789"/>
          <c:w val="0.48939922079364911"/>
          <c:h val="0.71517410411193427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Espèces</c:v>
                </c:pt>
              </c:strCache>
            </c:strRef>
          </c:tx>
          <c:spPr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explosion val="10"/>
          <c:dLbls>
            <c:dLbl>
              <c:idx val="0"/>
              <c:layout>
                <c:manualLayout>
                  <c:x val="-5.4981106897213444E-2"/>
                  <c:y val="-0.21226329810786079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-8.431654689882942E-2"/>
                  <c:y val="0.23476266161407444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latin typeface="+mj-lt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2"/>
              <c:layout>
                <c:manualLayout>
                  <c:x val="-0.29916988390178867"/>
                  <c:y val="0.2175925498863535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3"/>
              <c:layout>
                <c:manualLayout>
                  <c:x val="-0.24898598703679389"/>
                  <c:y val="2.301294019541281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4"/>
              <c:layout>
                <c:manualLayout>
                  <c:x val="-0.21875946864489804"/>
                  <c:y val="-7.506913798447324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6"/>
              <c:layout>
                <c:manualLayout>
                  <c:x val="-0.11939132710001919"/>
                  <c:y val="-0.1290481927266286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7"/>
              <c:layout>
                <c:manualLayout>
                  <c:x val="7.1373698376948014E-2"/>
                  <c:y val="-8.453767489742303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8"/>
              <c:layout>
                <c:manualLayout>
                  <c:x val="0.15030605816525436"/>
                  <c:y val="-5.320995808365557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txPr>
              <a:bodyPr/>
              <a:lstStyle/>
              <a:p>
                <a:pPr>
                  <a:defRPr sz="1400">
                    <a:latin typeface="+mj-lt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Feuil1!$A$2:$A$10</c:f>
              <c:strCache>
                <c:ptCount val="9"/>
                <c:pt idx="0">
                  <c:v>Insectes</c:v>
                </c:pt>
                <c:pt idx="1">
                  <c:v>Vertébrés</c:v>
                </c:pt>
                <c:pt idx="2">
                  <c:v>Autres petites bêtes à pattes</c:v>
                </c:pt>
                <c:pt idx="3">
                  <c:v>Autres invertébrés</c:v>
                </c:pt>
                <c:pt idx="4">
                  <c:v>Unicellulaires</c:v>
                </c:pt>
                <c:pt idx="5">
                  <c:v>Vers</c:v>
                </c:pt>
                <c:pt idx="6">
                  <c:v>Mollusques</c:v>
                </c:pt>
                <c:pt idx="7">
                  <c:v>Crustacés</c:v>
                </c:pt>
                <c:pt idx="8">
                  <c:v>Arachnides</c:v>
                </c:pt>
              </c:strCache>
            </c:strRef>
          </c:cat>
          <c:val>
            <c:numRef>
              <c:f>Feuil1!$B$2:$B$10</c:f>
              <c:numCache>
                <c:formatCode>#,##0</c:formatCode>
                <c:ptCount val="9"/>
                <c:pt idx="0">
                  <c:v>1000000</c:v>
                </c:pt>
                <c:pt idx="1">
                  <c:v>45000</c:v>
                </c:pt>
                <c:pt idx="2">
                  <c:v>20000</c:v>
                </c:pt>
                <c:pt idx="3">
                  <c:v>68000</c:v>
                </c:pt>
                <c:pt idx="4">
                  <c:v>40000</c:v>
                </c:pt>
                <c:pt idx="5">
                  <c:v>15000</c:v>
                </c:pt>
                <c:pt idx="6">
                  <c:v>70000</c:v>
                </c:pt>
                <c:pt idx="7">
                  <c:v>40000</c:v>
                </c:pt>
                <c:pt idx="8">
                  <c:v>75000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9C4B4-3F5A-41C4-9A99-639E21BDBBAF}" type="datetimeFigureOut">
              <a:rPr lang="fr-FR" smtClean="0"/>
              <a:t>25/10/2016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5BFE8-DFBF-451A-BC00-86C2D0895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644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fr-FR" altLang="fr-FR" sz="8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BFE8-DFBF-451A-BC00-86C2D08951F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221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BFE8-DFBF-451A-BC00-86C2D08951F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448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BFE8-DFBF-451A-BC00-86C2D08951F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3728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BFE8-DFBF-451A-BC00-86C2D08951F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4068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BFE8-DFBF-451A-BC00-86C2D08951F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652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BFE8-DFBF-451A-BC00-86C2D08951F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18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BFE8-DFBF-451A-BC00-86C2D08951FC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7772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BFE8-DFBF-451A-BC00-86C2D08951FC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819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BFE8-DFBF-451A-BC00-86C2D08951FC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4469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BFE8-DFBF-451A-BC00-86C2D08951FC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5458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BFE8-DFBF-451A-BC00-86C2D08951FC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0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fr-FR" altLang="fr-FR" sz="8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BFE8-DFBF-451A-BC00-86C2D08951F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2214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BFE8-DFBF-451A-BC00-86C2D08951FC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4068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BFE8-DFBF-451A-BC00-86C2D08951FC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4068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BFE8-DFBF-451A-BC00-86C2D08951FC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254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fr-FR" altLang="fr-FR" sz="8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BFE8-DFBF-451A-BC00-86C2D08951F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221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fr-FR" altLang="fr-FR" sz="8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BFE8-DFBF-451A-BC00-86C2D08951F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221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fr-FR" altLang="fr-FR" sz="8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BFE8-DFBF-451A-BC00-86C2D08951F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221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fr-FR" altLang="fr-FR" sz="8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BFE8-DFBF-451A-BC00-86C2D08951F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221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fr-FR" altLang="fr-FR" sz="8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BFE8-DFBF-451A-BC00-86C2D08951F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221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fr-FR" altLang="fr-FR" sz="8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BFE8-DFBF-451A-BC00-86C2D08951F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221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fr-FR" altLang="fr-FR" sz="8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BFE8-DFBF-451A-BC00-86C2D08951F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221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3899519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09120"/>
            <a:ext cx="6400800" cy="166308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25/10/2016</a:t>
            </a:fld>
            <a:endParaRPr lang="fr-B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25/10/2016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25/10/2016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25/10/2016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25/10/2016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8392" y="2855392"/>
            <a:ext cx="6386096" cy="1728192"/>
          </a:xfrm>
        </p:spPr>
        <p:txBody>
          <a:bodyPr anchor="b" anchorCtr="0"/>
          <a:lstStyle>
            <a:lvl1pPr algn="l">
              <a:lnSpc>
                <a:spcPts val="4500"/>
              </a:lnSpc>
              <a:buNone/>
              <a:defRPr sz="4000" b="1" cap="none" baseline="0"/>
            </a:lvl1pPr>
            <a:extLst/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78392" y="4871616"/>
            <a:ext cx="5810032" cy="1365696"/>
          </a:xfrm>
        </p:spPr>
        <p:txBody>
          <a:bodyPr anchor="t" anchorCtr="0">
            <a:normAutofit/>
          </a:bodyPr>
          <a:lstStyle>
            <a:lvl1pPr marL="18288" indent="0" algn="r">
              <a:lnSpc>
                <a:spcPct val="150000"/>
              </a:lnSpc>
              <a:spcBef>
                <a:spcPts val="0"/>
              </a:spcBef>
              <a:buNone/>
              <a:defRPr sz="28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dirty="0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309A6D-C09C-4548-B29A-6CF363A7E532}" type="datetimeFigureOut">
              <a:rPr lang="fr-FR" smtClean="0"/>
              <a:t>25/10/2016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25/10/2016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 userDrawn="1"/>
        </p:nvSpPr>
        <p:spPr>
          <a:xfrm rot="16200000">
            <a:off x="8276418" y="5953906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Dr Benoit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MARTHA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84784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/>
          </a:bodyPr>
          <a:lstStyle>
            <a:lvl1pPr marL="342900" indent="-34290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buClr>
                <a:schemeClr val="accent3"/>
              </a:buClr>
              <a:buSzPct val="12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FFC000"/>
              </a:buClr>
              <a:buSzPct val="90000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bg1">
                  <a:lumMod val="65000"/>
                </a:schemeClr>
              </a:buClr>
              <a:buSzPct val="110000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25/10/2016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ZoneTexte 6"/>
          <p:cNvSpPr txBox="1"/>
          <p:nvPr userDrawn="1"/>
        </p:nvSpPr>
        <p:spPr>
          <a:xfrm rot="16200000">
            <a:off x="8276418" y="5953906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Dr Benoit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MARTHA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ento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36512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rgbClr val="FFFFFF">
                  <a:alpha val="1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5122912" cy="4569371"/>
          </a:xfrm>
        </p:spPr>
        <p:txBody>
          <a:bodyPr>
            <a:normAutofit/>
          </a:bodyPr>
          <a:lstStyle>
            <a:lvl1pPr marL="342900" indent="-34290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buClr>
                <a:schemeClr val="accent3"/>
              </a:buClr>
              <a:buSzPct val="12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FFC000"/>
              </a:buClr>
              <a:buSzPct val="90000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bg1">
                  <a:lumMod val="65000"/>
                </a:schemeClr>
              </a:buClr>
              <a:buSzPct val="110000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25/10/2016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ZoneTexte 7"/>
          <p:cNvSpPr txBox="1"/>
          <p:nvPr userDrawn="1"/>
        </p:nvSpPr>
        <p:spPr>
          <a:xfrm rot="16200000">
            <a:off x="8276418" y="5953906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Dr Benoit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MARTHA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42799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ento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 anchor="b" anchorCtr="0">
            <a:normAutofit/>
          </a:bodyPr>
          <a:lstStyle>
            <a:lvl1pPr algn="l">
              <a:defRPr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25/10/2016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19" name="Espace réservé du contenu 18"/>
          <p:cNvSpPr>
            <a:spLocks noGrp="1"/>
          </p:cNvSpPr>
          <p:nvPr>
            <p:ph sz="quarter" idx="14" hasCustomPrompt="1"/>
          </p:nvPr>
        </p:nvSpPr>
        <p:spPr>
          <a:xfrm>
            <a:off x="2014934" y="44625"/>
            <a:ext cx="7129066" cy="360039"/>
          </a:xfrm>
        </p:spPr>
        <p:txBody>
          <a:bodyPr>
            <a:normAutofit/>
          </a:bodyPr>
          <a:lstStyle>
            <a:lvl1pPr marL="0" indent="0" algn="r">
              <a:buNone/>
              <a:defRPr sz="1800" i="1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Position &gt; Taxonomique</a:t>
            </a:r>
            <a:endParaRPr lang="fr-FR" dirty="0"/>
          </a:p>
        </p:txBody>
      </p:sp>
      <p:sp>
        <p:nvSpPr>
          <p:cNvPr id="7" name="ZoneTexte 6"/>
          <p:cNvSpPr txBox="1"/>
          <p:nvPr userDrawn="1"/>
        </p:nvSpPr>
        <p:spPr>
          <a:xfrm rot="16200000">
            <a:off x="8276418" y="5953906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Dr Benoit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MARTHA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18617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fr-FR" dirty="0" smtClean="0"/>
            </a:lvl1pPr>
            <a:lvl2pPr>
              <a:defRPr lang="fr-FR" dirty="0" smtClean="0"/>
            </a:lvl2pPr>
            <a:lvl3pPr>
              <a:defRPr lang="fr-FR" dirty="0" smtClean="0"/>
            </a:lvl3pPr>
            <a:lvl4pPr>
              <a:defRPr lang="fr-FR" dirty="0" smtClean="0"/>
            </a:lvl4pPr>
            <a:lvl5pPr>
              <a:defRPr lang="en-US" dirty="0"/>
            </a:lvl5pPr>
          </a:lstStyle>
          <a:p>
            <a:pPr lvl="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dirty="0" smtClean="0"/>
              <a:t>Modifiez les styles du texte du masque</a:t>
            </a:r>
          </a:p>
          <a:p>
            <a:pPr lvl="1">
              <a:buClr>
                <a:schemeClr val="accent3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dirty="0" smtClean="0"/>
              <a:t>Deuxième niveau</a:t>
            </a:r>
          </a:p>
          <a:p>
            <a:pPr lvl="2"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</a:pPr>
            <a:r>
              <a:rPr lang="fr-FR" dirty="0" smtClean="0"/>
              <a:t>Troisième niveau</a:t>
            </a:r>
          </a:p>
          <a:p>
            <a:pPr lvl="3">
              <a:buClr>
                <a:schemeClr val="accent3"/>
              </a:buClr>
              <a:buSzPct val="90000"/>
            </a:pPr>
            <a:r>
              <a:rPr lang="fr-FR" dirty="0" smtClean="0"/>
              <a:t>Quatrième niveau</a:t>
            </a:r>
          </a:p>
          <a:p>
            <a:pPr lvl="4">
              <a:buClr>
                <a:schemeClr val="bg1">
                  <a:lumMod val="50000"/>
                </a:schemeClr>
              </a:buClr>
              <a:buSzPct val="110000"/>
            </a:pPr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25/10/2016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>
            <a:lvl1pPr marL="342900" indent="-34290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chemeClr val="accent3"/>
              </a:buClr>
              <a:buSzPct val="12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  <a:defRPr/>
            </a:lvl3pPr>
            <a:lvl4pPr>
              <a:buClr>
                <a:schemeClr val="accent3"/>
              </a:buClr>
              <a:buSzPct val="90000"/>
              <a:defRPr/>
            </a:lvl4pPr>
            <a:lvl5pPr>
              <a:buClr>
                <a:schemeClr val="bg1">
                  <a:lumMod val="50000"/>
                </a:schemeClr>
              </a:buClr>
              <a:buSzPct val="110000"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8" name="ZoneTexte 7"/>
          <p:cNvSpPr txBox="1"/>
          <p:nvPr userDrawn="1"/>
        </p:nvSpPr>
        <p:spPr>
          <a:xfrm rot="16200000">
            <a:off x="8276418" y="5953906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Dr Benoit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MARTHA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25/10/2016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0" name="ZoneTexte 9"/>
          <p:cNvSpPr txBox="1"/>
          <p:nvPr userDrawn="1"/>
        </p:nvSpPr>
        <p:spPr>
          <a:xfrm rot="16200000">
            <a:off x="8276418" y="5953906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Dr Benoit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MARTHA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25/10/2016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2440" y="6356350"/>
            <a:ext cx="561975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ZoneTexte 5"/>
          <p:cNvSpPr txBox="1"/>
          <p:nvPr userDrawn="1"/>
        </p:nvSpPr>
        <p:spPr>
          <a:xfrm rot="16200000">
            <a:off x="8276418" y="5953906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Dr Benoit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MARTHA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25/10/2016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5" name="ZoneTexte 4"/>
          <p:cNvSpPr txBox="1"/>
          <p:nvPr userDrawn="1"/>
        </p:nvSpPr>
        <p:spPr>
          <a:xfrm rot="16200000">
            <a:off x="8276418" y="5953906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Dr Benoit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MARTHA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A309A6D-C09C-4548-B29A-6CF363A7E532}" type="datetimeFigureOut">
              <a:rPr lang="fr-FR" smtClean="0"/>
              <a:t>25/10/2016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1" r:id="rId2"/>
    <p:sldLayoutId id="2147483830" r:id="rId3"/>
    <p:sldLayoutId id="2147483841" r:id="rId4"/>
    <p:sldLayoutId id="2147483840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19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1.png"/><Relationship Id="rId7" Type="http://schemas.openxmlformats.org/officeDocument/2006/relationships/image" Target="../media/image94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29.xml"/><Relationship Id="rId11" Type="http://schemas.openxmlformats.org/officeDocument/2006/relationships/image" Target="../media/image98.png"/><Relationship Id="rId5" Type="http://schemas.openxmlformats.org/officeDocument/2006/relationships/image" Target="../media/image93.jpeg"/><Relationship Id="rId10" Type="http://schemas.openxmlformats.org/officeDocument/2006/relationships/image" Target="../media/image97.png"/><Relationship Id="rId4" Type="http://schemas.openxmlformats.org/officeDocument/2006/relationships/image" Target="../media/image92.jpeg"/><Relationship Id="rId9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jpe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2.png"/><Relationship Id="rId4" Type="http://schemas.openxmlformats.org/officeDocument/2006/relationships/image" Target="../media/image14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6.png"/><Relationship Id="rId4" Type="http://schemas.openxmlformats.org/officeDocument/2006/relationships/image" Target="../media/image14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152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1.jpeg"/><Relationship Id="rId5" Type="http://schemas.openxmlformats.org/officeDocument/2006/relationships/image" Target="../media/image150.png"/><Relationship Id="rId4" Type="http://schemas.openxmlformats.org/officeDocument/2006/relationships/image" Target="../media/image14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2.png"/><Relationship Id="rId5" Type="http://schemas.openxmlformats.org/officeDocument/2006/relationships/image" Target="../media/image161.jpeg"/><Relationship Id="rId4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165.jpeg"/><Relationship Id="rId4" Type="http://schemas.microsoft.com/office/2007/relationships/hdphoto" Target="../media/hdphoto3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5.pn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181.jpeg"/><Relationship Id="rId7" Type="http://schemas.openxmlformats.org/officeDocument/2006/relationships/image" Target="../media/image18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openxmlformats.org/officeDocument/2006/relationships/image" Target="../media/image191.jpeg"/><Relationship Id="rId7" Type="http://schemas.openxmlformats.org/officeDocument/2006/relationships/image" Target="../media/image195.jpeg"/><Relationship Id="rId12" Type="http://schemas.openxmlformats.org/officeDocument/2006/relationships/image" Target="../media/image20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5" Type="http://schemas.openxmlformats.org/officeDocument/2006/relationships/image" Target="../media/image193.jpeg"/><Relationship Id="rId10" Type="http://schemas.openxmlformats.org/officeDocument/2006/relationships/image" Target="../media/image198.png"/><Relationship Id="rId4" Type="http://schemas.openxmlformats.org/officeDocument/2006/relationships/image" Target="../media/image192.jpeg"/><Relationship Id="rId9" Type="http://schemas.openxmlformats.org/officeDocument/2006/relationships/image" Target="../media/image19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openxmlformats.org/officeDocument/2006/relationships/image" Target="../media/image191.jpeg"/><Relationship Id="rId7" Type="http://schemas.openxmlformats.org/officeDocument/2006/relationships/image" Target="../media/image19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4.pn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Relationship Id="rId9" Type="http://schemas.openxmlformats.org/officeDocument/2006/relationships/image" Target="../media/image19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eg"/><Relationship Id="rId13" Type="http://schemas.openxmlformats.org/officeDocument/2006/relationships/image" Target="../media/image210.jpeg"/><Relationship Id="rId3" Type="http://schemas.openxmlformats.org/officeDocument/2006/relationships/image" Target="../media/image201.jpeg"/><Relationship Id="rId7" Type="http://schemas.openxmlformats.org/officeDocument/2006/relationships/image" Target="../media/image204.jpeg"/><Relationship Id="rId12" Type="http://schemas.openxmlformats.org/officeDocument/2006/relationships/image" Target="../media/image20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3.jpeg"/><Relationship Id="rId11" Type="http://schemas.openxmlformats.org/officeDocument/2006/relationships/image" Target="../media/image208.jpeg"/><Relationship Id="rId5" Type="http://schemas.microsoft.com/office/2007/relationships/hdphoto" Target="../media/hdphoto5.wdp"/><Relationship Id="rId10" Type="http://schemas.openxmlformats.org/officeDocument/2006/relationships/image" Target="../media/image207.jpeg"/><Relationship Id="rId4" Type="http://schemas.openxmlformats.org/officeDocument/2006/relationships/image" Target="../media/image202.jpeg"/><Relationship Id="rId9" Type="http://schemas.openxmlformats.org/officeDocument/2006/relationships/image" Target="../media/image206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13" Type="http://schemas.openxmlformats.org/officeDocument/2006/relationships/image" Target="../media/image216.jpeg"/><Relationship Id="rId3" Type="http://schemas.openxmlformats.org/officeDocument/2006/relationships/image" Target="../media/image212.jpeg"/><Relationship Id="rId7" Type="http://schemas.openxmlformats.org/officeDocument/2006/relationships/image" Target="../media/image215.jpeg"/><Relationship Id="rId12" Type="http://schemas.openxmlformats.org/officeDocument/2006/relationships/image" Target="../media/image207.jpeg"/><Relationship Id="rId17" Type="http://schemas.openxmlformats.org/officeDocument/2006/relationships/image" Target="../media/image220.png"/><Relationship Id="rId2" Type="http://schemas.openxmlformats.org/officeDocument/2006/relationships/image" Target="../media/image211.jpeg"/><Relationship Id="rId16" Type="http://schemas.openxmlformats.org/officeDocument/2006/relationships/image" Target="../media/image2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4.jpeg"/><Relationship Id="rId11" Type="http://schemas.openxmlformats.org/officeDocument/2006/relationships/image" Target="../media/image203.jpeg"/><Relationship Id="rId5" Type="http://schemas.openxmlformats.org/officeDocument/2006/relationships/image" Target="../media/image213.jpeg"/><Relationship Id="rId15" Type="http://schemas.openxmlformats.org/officeDocument/2006/relationships/image" Target="../media/image218.png"/><Relationship Id="rId10" Type="http://schemas.microsoft.com/office/2007/relationships/hdphoto" Target="../media/hdphoto5.wdp"/><Relationship Id="rId4" Type="http://schemas.openxmlformats.org/officeDocument/2006/relationships/image" Target="../media/image204.jpeg"/><Relationship Id="rId9" Type="http://schemas.openxmlformats.org/officeDocument/2006/relationships/image" Target="../media/image202.jpeg"/><Relationship Id="rId14" Type="http://schemas.openxmlformats.org/officeDocument/2006/relationships/image" Target="../media/image217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7" Type="http://schemas.openxmlformats.org/officeDocument/2006/relationships/image" Target="../media/image230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9.jpeg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7" Type="http://schemas.openxmlformats.org/officeDocument/2006/relationships/image" Target="../media/image233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2.jpeg"/><Relationship Id="rId5" Type="http://schemas.openxmlformats.org/officeDocument/2006/relationships/image" Target="../media/image231.jpeg"/><Relationship Id="rId4" Type="http://schemas.openxmlformats.org/officeDocument/2006/relationships/image" Target="../media/image22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0.jpeg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8.jpeg"/><Relationship Id="rId5" Type="http://schemas.openxmlformats.org/officeDocument/2006/relationships/image" Target="../media/image247.jpeg"/><Relationship Id="rId4" Type="http://schemas.openxmlformats.org/officeDocument/2006/relationships/image" Target="../media/image24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7.png"/><Relationship Id="rId5" Type="http://schemas.openxmlformats.org/officeDocument/2006/relationships/image" Target="../media/image256.jpeg"/><Relationship Id="rId4" Type="http://schemas.openxmlformats.org/officeDocument/2006/relationships/image" Target="../media/image255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1.jpeg"/><Relationship Id="rId4" Type="http://schemas.openxmlformats.org/officeDocument/2006/relationships/image" Target="../media/image26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jpeg"/><Relationship Id="rId3" Type="http://schemas.openxmlformats.org/officeDocument/2006/relationships/image" Target="../media/image266.jpeg"/><Relationship Id="rId7" Type="http://schemas.openxmlformats.org/officeDocument/2006/relationships/image" Target="../media/image270.pn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9.jpeg"/><Relationship Id="rId5" Type="http://schemas.openxmlformats.org/officeDocument/2006/relationships/image" Target="../media/image268.jpeg"/><Relationship Id="rId4" Type="http://schemas.openxmlformats.org/officeDocument/2006/relationships/image" Target="../media/image26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584" y="764704"/>
            <a:ext cx="7567736" cy="2187674"/>
          </a:xfrm>
          <a:prstGeom prst="roundRect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0">
            <a:normAutofit fontScale="90000"/>
          </a:bodyPr>
          <a:lstStyle/>
          <a:p>
            <a:pPr algn="ctr"/>
            <a:r>
              <a:rPr lang="fr-FR" sz="5300" b="1" dirty="0" smtClean="0">
                <a:solidFill>
                  <a:schemeClr val="accent1">
                    <a:lumMod val="75000"/>
                  </a:schemeClr>
                </a:solidFill>
              </a:rPr>
              <a:t>Insectes,</a:t>
            </a:r>
            <a:r>
              <a:rPr lang="fr-FR" sz="44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fr-FR" sz="4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FR" sz="4400" dirty="0" smtClean="0">
                <a:solidFill>
                  <a:schemeClr val="accent1">
                    <a:lumMod val="75000"/>
                  </a:schemeClr>
                </a:solidFill>
              </a:rPr>
              <a:t>vecteurs </a:t>
            </a:r>
            <a:r>
              <a:rPr lang="fr-FR" sz="4400" dirty="0">
                <a:solidFill>
                  <a:schemeClr val="accent1">
                    <a:lumMod val="75000"/>
                  </a:schemeClr>
                </a:solidFill>
              </a:rPr>
              <a:t>de maladies virales transmissibles à l’Homme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5616" y="3068960"/>
            <a:ext cx="4896544" cy="2160240"/>
          </a:xfrm>
        </p:spPr>
        <p:txBody>
          <a:bodyPr anchor="b">
            <a:noAutofit/>
          </a:bodyPr>
          <a:lstStyle/>
          <a:p>
            <a:pPr algn="l">
              <a:spcBef>
                <a:spcPct val="0"/>
              </a:spcBef>
            </a:pPr>
            <a:r>
              <a:rPr lang="fr-FR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…et </a:t>
            </a:r>
            <a:r>
              <a:rPr lang="fr-FR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autres interférences</a:t>
            </a:r>
          </a:p>
          <a:p>
            <a:pPr algn="l">
              <a:spcBef>
                <a:spcPct val="0"/>
              </a:spcBef>
            </a:pPr>
            <a:r>
              <a:rPr lang="fr-FR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entre </a:t>
            </a:r>
            <a:r>
              <a:rPr lang="fr-FR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arthropodes</a:t>
            </a:r>
          </a:p>
          <a:p>
            <a:pPr algn="l">
              <a:spcBef>
                <a:spcPct val="0"/>
              </a:spcBef>
            </a:pPr>
            <a:r>
              <a:rPr lang="fr-FR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et </a:t>
            </a:r>
            <a:r>
              <a:rPr lang="fr-FR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santé humaine</a:t>
            </a:r>
          </a:p>
        </p:txBody>
      </p:sp>
      <p:pic>
        <p:nvPicPr>
          <p:cNvPr id="4" name="Picture 4" descr="Fourm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06278"/>
            <a:ext cx="3247256" cy="311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115616" y="5708466"/>
            <a:ext cx="31069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Dr Benoit MARTHA</a:t>
            </a:r>
          </a:p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VIROTEAM – 20/10/2016</a:t>
            </a:r>
          </a:p>
        </p:txBody>
      </p:sp>
    </p:spTree>
    <p:extLst>
      <p:ext uri="{BB962C8B-B14F-4D97-AF65-F5344CB8AC3E}">
        <p14:creationId xmlns:p14="http://schemas.microsoft.com/office/powerpoint/2010/main" val="92297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/>
          <p:cNvGrpSpPr/>
          <p:nvPr/>
        </p:nvGrpSpPr>
        <p:grpSpPr>
          <a:xfrm>
            <a:off x="395536" y="667062"/>
            <a:ext cx="7840708" cy="5649440"/>
            <a:chOff x="979764" y="1484784"/>
            <a:chExt cx="6694577" cy="4823622"/>
          </a:xfrm>
        </p:grpSpPr>
        <p:grpSp>
          <p:nvGrpSpPr>
            <p:cNvPr id="4" name="Groupe 3"/>
            <p:cNvGrpSpPr/>
            <p:nvPr/>
          </p:nvGrpSpPr>
          <p:grpSpPr>
            <a:xfrm rot="1493926">
              <a:off x="4644577" y="2900292"/>
              <a:ext cx="3029764" cy="3408114"/>
              <a:chOff x="6749464" y="1827400"/>
              <a:chExt cx="3029764" cy="3408114"/>
            </a:xfrm>
          </p:grpSpPr>
          <p:pic>
            <p:nvPicPr>
              <p:cNvPr id="11" name="Picture 10" descr="insect-wi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49464" y="1827400"/>
                <a:ext cx="3029764" cy="26714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2" descr="insect-wi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1750">
                <a:off x="7090632" y="3428602"/>
                <a:ext cx="2052091" cy="1806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" name="Groupe 15"/>
            <p:cNvGrpSpPr/>
            <p:nvPr/>
          </p:nvGrpSpPr>
          <p:grpSpPr>
            <a:xfrm rot="349874">
              <a:off x="979764" y="1975035"/>
              <a:ext cx="3029764" cy="3469271"/>
              <a:chOff x="639018" y="1827400"/>
              <a:chExt cx="3029764" cy="3469271"/>
            </a:xfrm>
          </p:grpSpPr>
          <p:pic>
            <p:nvPicPr>
              <p:cNvPr id="10" name="Picture 11" descr="insect-wi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39018" y="1827400"/>
                <a:ext cx="3029764" cy="26714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3" descr="insect-wi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847580" flipH="1">
                <a:off x="1397732" y="3489759"/>
                <a:ext cx="2052091" cy="1806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Picture 21" descr="ide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0809">
              <a:off x="2267744" y="1484784"/>
              <a:ext cx="4752528" cy="4770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831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HD\50 - Enseignement\Médecins (EPU, FMC, DU,...)\20161020 - Entomo &amp; médecine - Viroteam\icono\Vrillette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4" y="404664"/>
            <a:ext cx="8140964" cy="610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97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fr-FR" dirty="0" smtClean="0"/>
              <a:t>Un empire colossal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44208" y="1988840"/>
            <a:ext cx="2699792" cy="404353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fr-FR" sz="2400" dirty="0" smtClean="0">
                <a:solidFill>
                  <a:schemeClr val="tx1"/>
                </a:solidFill>
              </a:rPr>
              <a:t>Nombre d’espèces</a:t>
            </a:r>
          </a:p>
          <a:p>
            <a:pPr>
              <a:spcBef>
                <a:spcPts val="1800"/>
              </a:spcBef>
            </a:pPr>
            <a:r>
              <a:rPr lang="fr-FR" sz="2400" dirty="0" smtClean="0">
                <a:solidFill>
                  <a:schemeClr val="tx1"/>
                </a:solidFill>
              </a:rPr>
              <a:t>Biomasse</a:t>
            </a:r>
          </a:p>
          <a:p>
            <a:pPr>
              <a:spcBef>
                <a:spcPts val="1800"/>
              </a:spcBef>
            </a:pPr>
            <a:r>
              <a:rPr lang="fr-FR" sz="2400" dirty="0" smtClean="0">
                <a:solidFill>
                  <a:schemeClr val="tx1"/>
                </a:solidFill>
              </a:rPr>
              <a:t>Habitats</a:t>
            </a:r>
          </a:p>
          <a:p>
            <a:pPr>
              <a:spcBef>
                <a:spcPts val="1800"/>
              </a:spcBef>
            </a:pPr>
            <a:r>
              <a:rPr lang="fr-FR" sz="2400" dirty="0" smtClean="0">
                <a:solidFill>
                  <a:schemeClr val="tx1"/>
                </a:solidFill>
              </a:rPr>
              <a:t>Modes de vie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827584" y="5661248"/>
            <a:ext cx="7416824" cy="64807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Diversité immense    →     Interactions multiples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Graphique 8"/>
          <p:cNvGraphicFramePr/>
          <p:nvPr>
            <p:extLst>
              <p:ext uri="{D42A27DB-BD31-4B8C-83A1-F6EECF244321}">
                <p14:modId xmlns:p14="http://schemas.microsoft.com/office/powerpoint/2010/main" val="1504794049"/>
              </p:ext>
            </p:extLst>
          </p:nvPr>
        </p:nvGraphicFramePr>
        <p:xfrm>
          <a:off x="107504" y="1196752"/>
          <a:ext cx="6336704" cy="4336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851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26699" y="72008"/>
            <a:ext cx="8229600" cy="13407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4800" dirty="0" smtClean="0"/>
              <a:t>Homme et insectes…</a:t>
            </a:r>
            <a:br>
              <a:rPr lang="fr-FR" sz="4800" dirty="0" smtClean="0"/>
            </a:br>
            <a:r>
              <a:rPr lang="fr-FR" sz="3600" dirty="0" smtClean="0"/>
              <a:t>Une histoire pas si commune ?</a:t>
            </a:r>
            <a:endParaRPr lang="fr-FR" sz="36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Insecte :</a:t>
            </a:r>
            <a:br>
              <a:rPr lang="fr-FR" dirty="0" smtClean="0"/>
            </a:br>
            <a:r>
              <a:rPr lang="fr-FR" dirty="0" smtClean="0"/>
              <a:t>	400 millions d’années</a:t>
            </a:r>
          </a:p>
          <a:p>
            <a:r>
              <a:rPr lang="fr-FR" dirty="0" smtClean="0"/>
              <a:t>Homme :</a:t>
            </a:r>
            <a:br>
              <a:rPr lang="fr-FR" dirty="0" smtClean="0"/>
            </a:br>
            <a:r>
              <a:rPr lang="fr-FR" dirty="0" smtClean="0"/>
              <a:t>	…7 millions d’années</a:t>
            </a:r>
          </a:p>
          <a:p>
            <a:endParaRPr lang="fr-FR" dirty="0"/>
          </a:p>
          <a:p>
            <a:r>
              <a:rPr lang="fr-FR" dirty="0" smtClean="0"/>
              <a:t>Premières mentions dans la bible :</a:t>
            </a:r>
            <a:endParaRPr lang="fr-FR" dirty="0"/>
          </a:p>
        </p:txBody>
      </p:sp>
      <p:pic>
        <p:nvPicPr>
          <p:cNvPr id="6" name="Picture 4" descr="Foss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56792"/>
            <a:ext cx="3104179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1091030" y="4621328"/>
            <a:ext cx="3577564" cy="1791808"/>
          </a:xfrm>
          <a:prstGeom prst="roundRect">
            <a:avLst/>
          </a:prstGeom>
          <a:gradFill>
            <a:gsLst>
              <a:gs pos="0">
                <a:srgbClr val="F8F8B2"/>
              </a:gs>
              <a:gs pos="100000">
                <a:schemeClr val="bg1"/>
              </a:gs>
            </a:gsLst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38263"/>
            <a:r>
              <a:rPr lang="fr-FR" sz="2400" i="1" dirty="0">
                <a:solidFill>
                  <a:schemeClr val="tx1"/>
                </a:solidFill>
                <a:latin typeface="+mj-lt"/>
              </a:rPr>
              <a:t>« Toutes les </a:t>
            </a:r>
            <a:r>
              <a:rPr lang="fr-FR" sz="2400" b="1" i="1" dirty="0" smtClean="0">
                <a:solidFill>
                  <a:schemeClr val="tx1"/>
                </a:solidFill>
                <a:latin typeface="+mj-lt"/>
              </a:rPr>
              <a:t>bestioles</a:t>
            </a:r>
          </a:p>
          <a:p>
            <a:pPr algn="ctr" defTabSz="1338263"/>
            <a:r>
              <a:rPr lang="fr-FR" sz="2400" b="1" i="1" dirty="0" smtClean="0">
                <a:solidFill>
                  <a:schemeClr val="tx1"/>
                </a:solidFill>
                <a:latin typeface="+mj-lt"/>
              </a:rPr>
              <a:t>ailées </a:t>
            </a:r>
            <a:r>
              <a:rPr lang="fr-FR" sz="2400" b="1" i="1" dirty="0">
                <a:solidFill>
                  <a:schemeClr val="tx1"/>
                </a:solidFill>
                <a:latin typeface="+mj-lt"/>
              </a:rPr>
              <a:t>à 4 </a:t>
            </a:r>
            <a:r>
              <a:rPr lang="fr-FR" sz="2400" b="1" i="1" dirty="0" smtClean="0">
                <a:solidFill>
                  <a:schemeClr val="tx1"/>
                </a:solidFill>
                <a:latin typeface="+mj-lt"/>
              </a:rPr>
              <a:t>pattes</a:t>
            </a:r>
            <a:r>
              <a:rPr lang="fr-FR" sz="2400" i="1" dirty="0" smtClean="0">
                <a:solidFill>
                  <a:schemeClr val="tx1"/>
                </a:solidFill>
                <a:latin typeface="+mj-lt"/>
              </a:rPr>
              <a:t>,</a:t>
            </a:r>
          </a:p>
          <a:p>
            <a:pPr algn="ctr" defTabSz="1338263"/>
            <a:r>
              <a:rPr lang="fr-FR" sz="2400" i="1" dirty="0" smtClean="0">
                <a:solidFill>
                  <a:schemeClr val="tx1"/>
                </a:solidFill>
                <a:latin typeface="+mj-lt"/>
              </a:rPr>
              <a:t>vous </a:t>
            </a:r>
            <a:r>
              <a:rPr lang="fr-FR" sz="2400" i="1" dirty="0">
                <a:solidFill>
                  <a:schemeClr val="tx1"/>
                </a:solidFill>
                <a:latin typeface="+mj-lt"/>
              </a:rPr>
              <a:t>les </a:t>
            </a:r>
            <a:r>
              <a:rPr lang="fr-FR" sz="2400" i="1" dirty="0" smtClean="0">
                <a:solidFill>
                  <a:schemeClr val="tx1"/>
                </a:solidFill>
                <a:latin typeface="+mj-lt"/>
              </a:rPr>
              <a:t>tiendrez</a:t>
            </a:r>
          </a:p>
          <a:p>
            <a:pPr algn="ctr" defTabSz="1338263"/>
            <a:r>
              <a:rPr lang="fr-FR" sz="2400" i="1" dirty="0" smtClean="0">
                <a:solidFill>
                  <a:schemeClr val="tx1"/>
                </a:solidFill>
                <a:latin typeface="+mj-lt"/>
              </a:rPr>
              <a:t>pour </a:t>
            </a:r>
            <a:r>
              <a:rPr lang="fr-FR" sz="2400" b="1" i="1" dirty="0">
                <a:solidFill>
                  <a:schemeClr val="tx1"/>
                </a:solidFill>
                <a:latin typeface="+mj-lt"/>
              </a:rPr>
              <a:t>immondes</a:t>
            </a:r>
            <a:r>
              <a:rPr lang="fr-FR" sz="2400" i="1" dirty="0">
                <a:solidFill>
                  <a:schemeClr val="tx1"/>
                </a:solidFill>
                <a:latin typeface="+mj-lt"/>
              </a:rPr>
              <a:t> </a:t>
            </a:r>
            <a:r>
              <a:rPr lang="fr-FR" sz="2400" i="1" dirty="0" smtClean="0">
                <a:solidFill>
                  <a:schemeClr val="tx1"/>
                </a:solidFill>
                <a:latin typeface="+mj-lt"/>
              </a:rPr>
              <a:t>»</a:t>
            </a:r>
            <a:endParaRPr lang="fr-FR" sz="2400" dirty="0" smtClean="0">
              <a:solidFill>
                <a:schemeClr val="tx1"/>
              </a:solidFill>
              <a:latin typeface="+mj-lt"/>
            </a:endParaRPr>
          </a:p>
          <a:p>
            <a:pPr algn="ctr" defTabSz="1338263"/>
            <a:r>
              <a:rPr lang="fr-F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(</a:t>
            </a:r>
            <a:r>
              <a:rPr 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Lv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11:23)</a:t>
            </a:r>
            <a:endParaRPr lang="fr-FR" sz="16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148064" y="4621328"/>
            <a:ext cx="2770310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buClr>
                <a:srgbClr val="E68422"/>
              </a:buClr>
              <a:buSzPct val="120000"/>
              <a:tabLst>
                <a:tab pos="1338263" algn="l"/>
              </a:tabLst>
            </a:pPr>
            <a:r>
              <a:rPr lang="fr-FR" sz="2400" dirty="0">
                <a:latin typeface="Century Gothic"/>
              </a:rPr>
              <a:t>Plaies d’Egypte </a:t>
            </a:r>
            <a:r>
              <a:rPr lang="fr-FR" sz="2400" dirty="0" smtClean="0">
                <a:latin typeface="Century Gothic"/>
              </a:rPr>
              <a:t>:</a:t>
            </a:r>
          </a:p>
          <a:p>
            <a:pPr marL="285750" indent="-285750">
              <a:spcBef>
                <a:spcPct val="20000"/>
              </a:spcBef>
              <a:buClr>
                <a:srgbClr val="E68422"/>
              </a:buClr>
              <a:buSzPct val="120000"/>
              <a:buFont typeface="Wingdings" panose="05000000000000000000" pitchFamily="2" charset="2"/>
              <a:buChar char="§"/>
              <a:tabLst>
                <a:tab pos="1338263" algn="l"/>
              </a:tabLst>
            </a:pPr>
            <a:r>
              <a:rPr lang="fr-FR" sz="2400" dirty="0" smtClean="0">
                <a:latin typeface="Century Gothic"/>
              </a:rPr>
              <a:t>moustiques </a:t>
            </a:r>
            <a:r>
              <a:rPr lang="fr-FR" sz="2400" dirty="0">
                <a:latin typeface="Century Gothic"/>
              </a:rPr>
              <a:t>(</a:t>
            </a:r>
            <a:r>
              <a:rPr lang="fr-FR" sz="2400" dirty="0" smtClean="0">
                <a:latin typeface="Century Gothic"/>
              </a:rPr>
              <a:t>3</a:t>
            </a:r>
            <a:r>
              <a:rPr lang="fr-FR" sz="2400" baseline="30000" dirty="0" smtClean="0">
                <a:latin typeface="Century Gothic"/>
              </a:rPr>
              <a:t>e</a:t>
            </a:r>
            <a:r>
              <a:rPr lang="fr-FR" sz="2400" dirty="0" smtClean="0">
                <a:latin typeface="Century Gothic"/>
              </a:rPr>
              <a:t>)</a:t>
            </a:r>
          </a:p>
          <a:p>
            <a:pPr marL="285750" indent="-285750">
              <a:spcBef>
                <a:spcPct val="20000"/>
              </a:spcBef>
              <a:buClr>
                <a:srgbClr val="E68422"/>
              </a:buClr>
              <a:buSzPct val="120000"/>
              <a:buFont typeface="Wingdings" panose="05000000000000000000" pitchFamily="2" charset="2"/>
              <a:buChar char="§"/>
              <a:tabLst>
                <a:tab pos="1338263" algn="l"/>
              </a:tabLst>
            </a:pPr>
            <a:r>
              <a:rPr lang="fr-FR" sz="2400" dirty="0" smtClean="0">
                <a:latin typeface="Century Gothic"/>
              </a:rPr>
              <a:t>taons </a:t>
            </a:r>
            <a:r>
              <a:rPr lang="fr-FR" sz="2400" dirty="0">
                <a:latin typeface="Century Gothic"/>
              </a:rPr>
              <a:t>(4</a:t>
            </a:r>
            <a:r>
              <a:rPr lang="fr-FR" sz="2400" baseline="30000" dirty="0">
                <a:latin typeface="Century Gothic"/>
              </a:rPr>
              <a:t>e</a:t>
            </a:r>
            <a:r>
              <a:rPr lang="fr-FR" sz="2400" dirty="0" smtClean="0">
                <a:latin typeface="Century Gothic"/>
              </a:rPr>
              <a:t>)</a:t>
            </a:r>
          </a:p>
          <a:p>
            <a:pPr marL="285750" indent="-285750">
              <a:spcBef>
                <a:spcPct val="20000"/>
              </a:spcBef>
              <a:buClr>
                <a:srgbClr val="E68422"/>
              </a:buClr>
              <a:buSzPct val="120000"/>
              <a:buFont typeface="Wingdings" panose="05000000000000000000" pitchFamily="2" charset="2"/>
              <a:buChar char="§"/>
              <a:tabLst>
                <a:tab pos="1338263" algn="l"/>
              </a:tabLst>
            </a:pPr>
            <a:r>
              <a:rPr lang="fr-FR" sz="2400" dirty="0" smtClean="0">
                <a:latin typeface="Century Gothic"/>
              </a:rPr>
              <a:t>criquets </a:t>
            </a:r>
            <a:r>
              <a:rPr lang="fr-FR" sz="2400" dirty="0">
                <a:latin typeface="Century Gothic"/>
              </a:rPr>
              <a:t>(8</a:t>
            </a:r>
            <a:r>
              <a:rPr lang="fr-FR" sz="2400" baseline="30000" dirty="0">
                <a:latin typeface="Century Gothic"/>
              </a:rPr>
              <a:t>e</a:t>
            </a:r>
            <a:r>
              <a:rPr lang="fr-FR" sz="2400" dirty="0" smtClean="0">
                <a:latin typeface="Century Gothic"/>
              </a:rPr>
              <a:t>)</a:t>
            </a:r>
            <a:endParaRPr lang="fr-FR" sz="2400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1289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fr-FR" sz="4000" dirty="0"/>
              <a:t>Il était une fois…</a:t>
            </a:r>
            <a:br>
              <a:rPr lang="fr-FR" sz="4000" dirty="0"/>
            </a:br>
            <a:r>
              <a:rPr lang="fr-FR" sz="4000" dirty="0"/>
              <a:t>l’entomologie médicale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51919" y="4653136"/>
            <a:ext cx="4834879" cy="19561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dirty="0"/>
              <a:t>1764 : </a:t>
            </a:r>
            <a:r>
              <a:rPr lang="fr-FR" sz="2400" dirty="0" smtClean="0"/>
              <a:t>phlébotomes</a:t>
            </a:r>
            <a:br>
              <a:rPr lang="fr-FR" sz="2400" dirty="0" smtClean="0"/>
            </a:br>
            <a:r>
              <a:rPr lang="fr-FR" sz="2400" dirty="0" smtClean="0"/>
              <a:t>	et </a:t>
            </a:r>
            <a:r>
              <a:rPr lang="fr-FR" sz="2400" dirty="0"/>
              <a:t>leishmaniose ?</a:t>
            </a:r>
          </a:p>
          <a:p>
            <a:pPr marL="0" indent="0">
              <a:spcBef>
                <a:spcPts val="1800"/>
              </a:spcBef>
              <a:buNone/>
              <a:tabLst>
                <a:tab pos="541338" algn="l"/>
              </a:tabLst>
            </a:pPr>
            <a:r>
              <a:rPr lang="fr-FR" sz="2400" dirty="0"/>
              <a:t>	</a:t>
            </a:r>
            <a:r>
              <a:rPr lang="fr-FR" sz="2400" dirty="0" smtClean="0"/>
              <a:t>1848 </a:t>
            </a:r>
            <a:r>
              <a:rPr lang="fr-FR" sz="2400" dirty="0"/>
              <a:t>: </a:t>
            </a:r>
            <a:r>
              <a:rPr lang="fr-FR" sz="2400" dirty="0" smtClean="0"/>
              <a:t>moustiques</a:t>
            </a:r>
            <a:br>
              <a:rPr lang="fr-FR" sz="2400" dirty="0" smtClean="0"/>
            </a:br>
            <a:r>
              <a:rPr lang="fr-FR" sz="2400" dirty="0" smtClean="0"/>
              <a:t>		       et </a:t>
            </a:r>
            <a:r>
              <a:rPr lang="fr-FR" sz="2400" dirty="0"/>
              <a:t>fièvre jaune ?</a:t>
            </a:r>
          </a:p>
          <a:p>
            <a:endParaRPr lang="fr-FR" sz="2400" dirty="0"/>
          </a:p>
        </p:txBody>
      </p:sp>
      <p:pic>
        <p:nvPicPr>
          <p:cNvPr id="5" name="Picture 6" descr="aristo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24744"/>
            <a:ext cx="2347390" cy="293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omain_flipp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287" y="1625978"/>
            <a:ext cx="2511386" cy="281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moustique6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6" b="7231"/>
          <a:stretch>
            <a:fillRect/>
          </a:stretch>
        </p:blipFill>
        <p:spPr bwMode="auto">
          <a:xfrm>
            <a:off x="555987" y="4416929"/>
            <a:ext cx="2952750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89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fr-FR" sz="4000" dirty="0"/>
              <a:t>Il était une fois…</a:t>
            </a:r>
            <a:br>
              <a:rPr lang="fr-FR" sz="4000" dirty="0"/>
            </a:br>
            <a:r>
              <a:rPr lang="fr-FR" sz="4000" dirty="0"/>
              <a:t>l’entomologie médicale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144016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fr-FR" sz="2000" dirty="0" err="1"/>
              <a:t>Manson</a:t>
            </a:r>
            <a:r>
              <a:rPr lang="fr-FR" sz="2000" dirty="0"/>
              <a:t> 1877 : évolution de la larve de </a:t>
            </a:r>
            <a:r>
              <a:rPr lang="fr-FR" sz="2000" dirty="0" smtClean="0"/>
              <a:t>filaire</a:t>
            </a:r>
            <a:br>
              <a:rPr lang="fr-FR" sz="2000" dirty="0" smtClean="0"/>
            </a:br>
            <a:r>
              <a:rPr lang="fr-FR" sz="2000" dirty="0"/>
              <a:t>		</a:t>
            </a:r>
            <a:r>
              <a:rPr lang="fr-FR" sz="2000" dirty="0" smtClean="0"/>
              <a:t>	</a:t>
            </a:r>
            <a:r>
              <a:rPr lang="fr-FR" sz="2000" i="1" dirty="0" err="1" smtClean="0"/>
              <a:t>Wuchereria</a:t>
            </a:r>
            <a:r>
              <a:rPr lang="fr-FR" sz="2000" i="1" dirty="0" smtClean="0"/>
              <a:t> </a:t>
            </a:r>
            <a:r>
              <a:rPr lang="fr-FR" sz="2000" i="1" dirty="0" err="1"/>
              <a:t>bancrofti</a:t>
            </a:r>
            <a:r>
              <a:rPr lang="fr-FR" sz="2000" i="1" dirty="0"/>
              <a:t> </a:t>
            </a:r>
            <a:r>
              <a:rPr lang="fr-FR" sz="2000" dirty="0"/>
              <a:t>chez le </a:t>
            </a:r>
            <a:r>
              <a:rPr lang="fr-FR" sz="2000" dirty="0" smtClean="0"/>
              <a:t>moustique</a:t>
            </a:r>
            <a:endParaRPr lang="fr-FR" sz="2000" dirty="0"/>
          </a:p>
          <a:p>
            <a:pPr>
              <a:lnSpc>
                <a:spcPct val="120000"/>
              </a:lnSpc>
              <a:spcBef>
                <a:spcPts val="1800"/>
              </a:spcBef>
            </a:pPr>
            <a:endParaRPr lang="fr-FR" sz="2000" dirty="0"/>
          </a:p>
        </p:txBody>
      </p:sp>
      <p:grpSp>
        <p:nvGrpSpPr>
          <p:cNvPr id="4" name="Groupe 3"/>
          <p:cNvGrpSpPr/>
          <p:nvPr/>
        </p:nvGrpSpPr>
        <p:grpSpPr>
          <a:xfrm>
            <a:off x="210573" y="3140968"/>
            <a:ext cx="8753916" cy="2890088"/>
            <a:chOff x="323528" y="4052455"/>
            <a:chExt cx="8321867" cy="2747448"/>
          </a:xfrm>
        </p:grpSpPr>
        <p:pic>
          <p:nvPicPr>
            <p:cNvPr id="10" name="Picture 7" descr="Wuchereria bancrofti4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0" t="1554" r="4268" b="1"/>
            <a:stretch/>
          </p:blipFill>
          <p:spPr bwMode="auto">
            <a:xfrm>
              <a:off x="2604315" y="4052456"/>
              <a:ext cx="4392612" cy="2747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e 2"/>
            <p:cNvGrpSpPr/>
            <p:nvPr/>
          </p:nvGrpSpPr>
          <p:grpSpPr>
            <a:xfrm>
              <a:off x="323528" y="4052456"/>
              <a:ext cx="2280789" cy="2747447"/>
              <a:chOff x="467540" y="4146502"/>
              <a:chExt cx="2136777" cy="2653401"/>
            </a:xfrm>
          </p:grpSpPr>
          <p:pic>
            <p:nvPicPr>
              <p:cNvPr id="9" name="Picture 5" descr="mos_culex_fatigans_adult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149"/>
              <a:stretch>
                <a:fillRect/>
              </a:stretch>
            </p:blipFill>
            <p:spPr bwMode="auto">
              <a:xfrm>
                <a:off x="467540" y="4146502"/>
                <a:ext cx="2136775" cy="1152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8" descr="Wuchereria bancrofti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724"/>
              <a:stretch/>
            </p:blipFill>
            <p:spPr bwMode="auto">
              <a:xfrm>
                <a:off x="467542" y="5299027"/>
                <a:ext cx="2136775" cy="1500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74" name="Picture 2" descr="C:\HD\50 - Enseignement\Médecins (EPU, FMC, DU,...)\20161020 - Entomo &amp; médecine - Viroteam\icono\elephantiasis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6927" y="4052455"/>
              <a:ext cx="1648468" cy="2747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890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fr-FR" sz="4000" dirty="0"/>
              <a:t>Il était une fois…</a:t>
            </a:r>
            <a:br>
              <a:rPr lang="fr-FR" sz="4000" dirty="0"/>
            </a:br>
            <a:r>
              <a:rPr lang="fr-FR" sz="4000" dirty="0"/>
              <a:t>l’entomologie médicale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398272"/>
            <a:ext cx="8435280" cy="46598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400" dirty="0"/>
              <a:t>1881 </a:t>
            </a:r>
            <a:r>
              <a:rPr lang="fr-FR" sz="1800" dirty="0"/>
              <a:t>(Finlay)</a:t>
            </a:r>
            <a:r>
              <a:rPr lang="fr-FR" sz="2400" dirty="0"/>
              <a:t> : </a:t>
            </a:r>
            <a:r>
              <a:rPr lang="fr-FR" sz="2400" i="1" dirty="0" err="1"/>
              <a:t>Aedes</a:t>
            </a:r>
            <a:r>
              <a:rPr lang="fr-FR" sz="2400" i="1" dirty="0"/>
              <a:t> </a:t>
            </a:r>
            <a:r>
              <a:rPr lang="fr-FR" sz="2400" i="1" dirty="0" err="1"/>
              <a:t>aegypti</a:t>
            </a:r>
            <a:r>
              <a:rPr lang="fr-FR" sz="2400" i="1" dirty="0"/>
              <a:t> </a:t>
            </a:r>
            <a:r>
              <a:rPr lang="fr-FR" sz="2400" dirty="0"/>
              <a:t>et fièvre jaune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1891-1893 </a:t>
            </a:r>
            <a:r>
              <a:rPr lang="fr-FR" sz="1800" dirty="0"/>
              <a:t>(Smith &amp; Kilbourne) </a:t>
            </a:r>
            <a:r>
              <a:rPr lang="fr-FR" sz="2400" dirty="0"/>
              <a:t>: tique </a:t>
            </a:r>
            <a:r>
              <a:rPr lang="fr-FR" sz="2400" i="1" dirty="0" err="1"/>
              <a:t>Boophilus</a:t>
            </a:r>
            <a:r>
              <a:rPr lang="fr-FR" sz="2400" dirty="0"/>
              <a:t> et </a:t>
            </a:r>
            <a:r>
              <a:rPr lang="fr-FR" sz="2400" i="1" dirty="0" err="1"/>
              <a:t>Babesia</a:t>
            </a:r>
            <a:r>
              <a:rPr lang="fr-FR" sz="2400" i="1" dirty="0"/>
              <a:t> 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1895 </a:t>
            </a:r>
            <a:r>
              <a:rPr lang="fr-FR" sz="1800" dirty="0"/>
              <a:t>(Bruce) </a:t>
            </a:r>
            <a:r>
              <a:rPr lang="fr-FR" sz="2400" dirty="0"/>
              <a:t>: </a:t>
            </a:r>
            <a:r>
              <a:rPr lang="fr-FR" sz="2400" i="1" dirty="0" err="1"/>
              <a:t>Glossina</a:t>
            </a:r>
            <a:r>
              <a:rPr lang="fr-FR" sz="2400" i="1" dirty="0"/>
              <a:t> </a:t>
            </a:r>
            <a:r>
              <a:rPr lang="fr-FR" sz="2400" i="1" dirty="0" err="1"/>
              <a:t>morsitans</a:t>
            </a:r>
            <a:r>
              <a:rPr lang="fr-FR" sz="2400" i="1" dirty="0"/>
              <a:t> </a:t>
            </a:r>
            <a:r>
              <a:rPr lang="fr-FR" sz="2400" dirty="0"/>
              <a:t>et trypanosome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1897 </a:t>
            </a:r>
            <a:r>
              <a:rPr lang="fr-FR" sz="1800" dirty="0"/>
              <a:t>(Ross) </a:t>
            </a:r>
            <a:r>
              <a:rPr lang="fr-FR" sz="2400" dirty="0"/>
              <a:t>: </a:t>
            </a:r>
            <a:r>
              <a:rPr lang="fr-FR" sz="2400" i="1" dirty="0" err="1"/>
              <a:t>Anopheles</a:t>
            </a:r>
            <a:r>
              <a:rPr lang="fr-FR" sz="2400" dirty="0"/>
              <a:t> et paludisme</a:t>
            </a:r>
          </a:p>
          <a:p>
            <a:pPr>
              <a:lnSpc>
                <a:spcPct val="150000"/>
              </a:lnSpc>
            </a:pPr>
            <a:r>
              <a:rPr lang="fr-FR" sz="2400" dirty="0" smtClean="0"/>
              <a:t>1899 </a:t>
            </a:r>
            <a:r>
              <a:rPr lang="fr-FR" sz="1800" dirty="0" smtClean="0"/>
              <a:t>(Bancroft) </a:t>
            </a:r>
            <a:r>
              <a:rPr lang="fr-FR" sz="2400" dirty="0"/>
              <a:t>: </a:t>
            </a:r>
            <a:r>
              <a:rPr lang="fr-FR" sz="2400" i="1" dirty="0" smtClean="0"/>
              <a:t>Culex</a:t>
            </a:r>
            <a:r>
              <a:rPr lang="fr-FR" sz="2400" dirty="0" smtClean="0"/>
              <a:t> </a:t>
            </a:r>
            <a:r>
              <a:rPr lang="fr-FR" sz="2400" dirty="0"/>
              <a:t>et </a:t>
            </a:r>
            <a:r>
              <a:rPr lang="fr-FR" sz="2400" dirty="0" smtClean="0"/>
              <a:t>filariose</a:t>
            </a:r>
            <a:endParaRPr lang="fr-FR" sz="2400" dirty="0"/>
          </a:p>
          <a:p>
            <a:pPr>
              <a:lnSpc>
                <a:spcPct val="150000"/>
              </a:lnSpc>
            </a:pPr>
            <a:r>
              <a:rPr lang="fr-FR" sz="2400" dirty="0" smtClean="0"/>
              <a:t>1909 </a:t>
            </a:r>
            <a:r>
              <a:rPr lang="fr-FR" sz="1800" dirty="0"/>
              <a:t>(Nicolle) </a:t>
            </a:r>
            <a:r>
              <a:rPr lang="fr-FR" sz="2400" dirty="0"/>
              <a:t>: poux et typhus </a:t>
            </a:r>
            <a:r>
              <a:rPr lang="fr-FR" sz="2400" dirty="0" smtClean="0"/>
              <a:t>exanthématique</a:t>
            </a:r>
            <a:endParaRPr lang="fr-FR" sz="2400" b="1" dirty="0"/>
          </a:p>
        </p:txBody>
      </p:sp>
      <p:pic>
        <p:nvPicPr>
          <p:cNvPr id="3074" name="Picture 2" descr="C:\HD\50 - Enseignement\Médecins (EPU, FMC, DU,...)\20161020 - Entomo &amp; médecine - Viroteam\DDT - Pulvérisation par Marines en Italie 1945 pal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260031"/>
            <a:ext cx="2022971" cy="159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3131840" y="5208682"/>
            <a:ext cx="5698976" cy="812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SzPct val="12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SzPct val="90000"/>
              <a:buFont typeface="Courier New" pitchFamily="49" charset="0"/>
              <a:buChar char="o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110000"/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2400" b="1" dirty="0" smtClean="0"/>
              <a:t>1939 </a:t>
            </a:r>
            <a:r>
              <a:rPr lang="fr-FR" sz="1800" b="1" dirty="0" smtClean="0"/>
              <a:t>(Muller) </a:t>
            </a:r>
            <a:r>
              <a:rPr lang="fr-FR" sz="2400" b="1" dirty="0" smtClean="0"/>
              <a:t>: Découverte du DDT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4625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5793903" cy="2505075"/>
          </a:xfrm>
        </p:spPr>
        <p:txBody>
          <a:bodyPr/>
          <a:lstStyle/>
          <a:p>
            <a:r>
              <a:rPr lang="fr-FR" dirty="0" smtClean="0"/>
              <a:t>Un </a:t>
            </a:r>
            <a:r>
              <a:rPr lang="fr-FR" sz="2800" dirty="0" smtClean="0"/>
              <a:t>(tout petit)</a:t>
            </a:r>
            <a:r>
              <a:rPr lang="fr-FR" dirty="0" smtClean="0"/>
              <a:t> peu</a:t>
            </a:r>
            <a:br>
              <a:rPr lang="fr-FR" dirty="0" smtClean="0"/>
            </a:br>
            <a:r>
              <a:rPr lang="fr-FR" dirty="0" smtClean="0"/>
              <a:t>de systématique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0" descr="cladogram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88640"/>
            <a:ext cx="1715684" cy="458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61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3"/>
          <p:cNvSpPr txBox="1">
            <a:spLocks noChangeArrowheads="1"/>
          </p:cNvSpPr>
          <p:nvPr/>
        </p:nvSpPr>
        <p:spPr bwMode="auto">
          <a:xfrm>
            <a:off x="1906588" y="116632"/>
            <a:ext cx="640873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b="1" dirty="0" err="1" smtClean="0">
                <a:solidFill>
                  <a:schemeClr val="accent2"/>
                </a:solidFill>
              </a:rPr>
              <a:t>Arthro-podes</a:t>
            </a:r>
            <a:r>
              <a:rPr lang="fr-FR" altLang="fr-FR" b="1" dirty="0" smtClean="0">
                <a:solidFill>
                  <a:schemeClr val="accent2"/>
                </a:solidFill>
              </a:rPr>
              <a:t/>
            </a:r>
            <a:br>
              <a:rPr lang="fr-FR" altLang="fr-FR" b="1" dirty="0" smtClean="0">
                <a:solidFill>
                  <a:schemeClr val="accent2"/>
                </a:solidFill>
              </a:rPr>
            </a:br>
            <a:r>
              <a:rPr lang="fr-FR" altLang="fr-FR" sz="1800" i="1" dirty="0" smtClean="0">
                <a:solidFill>
                  <a:schemeClr val="bg1">
                    <a:lumMod val="50000"/>
                  </a:schemeClr>
                </a:solidFill>
              </a:rPr>
              <a:t> « </a:t>
            </a:r>
            <a:r>
              <a:rPr lang="fr-FR" altLang="fr-FR" sz="1800" i="1" dirty="0">
                <a:solidFill>
                  <a:schemeClr val="bg1">
                    <a:lumMod val="50000"/>
                  </a:schemeClr>
                </a:solidFill>
              </a:rPr>
              <a:t>Pattes articulées »</a:t>
            </a:r>
          </a:p>
        </p:txBody>
      </p:sp>
      <p:sp>
        <p:nvSpPr>
          <p:cNvPr id="8" name="Text Box 74"/>
          <p:cNvSpPr txBox="1">
            <a:spLocks noChangeArrowheads="1"/>
          </p:cNvSpPr>
          <p:nvPr/>
        </p:nvSpPr>
        <p:spPr bwMode="auto">
          <a:xfrm>
            <a:off x="1906588" y="1295400"/>
            <a:ext cx="64087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2000" b="1" dirty="0" smtClean="0"/>
              <a:t>Combien de pattes ?</a:t>
            </a:r>
            <a:endParaRPr lang="fr-FR" altLang="fr-FR" sz="2000" b="1" dirty="0"/>
          </a:p>
        </p:txBody>
      </p:sp>
      <p:sp>
        <p:nvSpPr>
          <p:cNvPr id="9" name="Text Box 75"/>
          <p:cNvSpPr txBox="1">
            <a:spLocks noChangeArrowheads="1"/>
          </p:cNvSpPr>
          <p:nvPr/>
        </p:nvSpPr>
        <p:spPr bwMode="auto">
          <a:xfrm>
            <a:off x="1906588" y="2781300"/>
            <a:ext cx="18732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Hexapoda</a:t>
            </a:r>
            <a:endParaRPr lang="fr-FR" altLang="fr-FR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Line 76"/>
          <p:cNvSpPr>
            <a:spLocks noChangeShapeType="1"/>
          </p:cNvSpPr>
          <p:nvPr/>
        </p:nvSpPr>
        <p:spPr bwMode="auto">
          <a:xfrm>
            <a:off x="5029200" y="887760"/>
            <a:ext cx="0" cy="381000"/>
          </a:xfrm>
          <a:prstGeom prst="line">
            <a:avLst/>
          </a:prstGeom>
          <a:ln w="28575">
            <a:headEnd/>
            <a:tailEnd type="stealth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11" name="Line 78"/>
          <p:cNvSpPr>
            <a:spLocks noChangeShapeType="1"/>
          </p:cNvSpPr>
          <p:nvPr/>
        </p:nvSpPr>
        <p:spPr bwMode="auto">
          <a:xfrm flipH="1">
            <a:off x="4835525" y="1752600"/>
            <a:ext cx="144463" cy="28733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b="1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Line 79"/>
          <p:cNvSpPr>
            <a:spLocks noChangeShapeType="1"/>
          </p:cNvSpPr>
          <p:nvPr/>
        </p:nvSpPr>
        <p:spPr bwMode="auto">
          <a:xfrm>
            <a:off x="4979988" y="1752600"/>
            <a:ext cx="792162" cy="28733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b="1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Line 80"/>
          <p:cNvSpPr>
            <a:spLocks noChangeShapeType="1"/>
          </p:cNvSpPr>
          <p:nvPr/>
        </p:nvSpPr>
        <p:spPr bwMode="auto">
          <a:xfrm>
            <a:off x="4979988" y="1752600"/>
            <a:ext cx="2663825" cy="35877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b="1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Line 81"/>
          <p:cNvSpPr>
            <a:spLocks noChangeShapeType="1"/>
          </p:cNvSpPr>
          <p:nvPr/>
        </p:nvSpPr>
        <p:spPr bwMode="auto">
          <a:xfrm flipH="1">
            <a:off x="3429000" y="1752600"/>
            <a:ext cx="1550988" cy="30480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b="1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5" name="Picture 82" descr="ATH04-06-02-0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4786313"/>
            <a:ext cx="1136650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3" descr="ATH04-03-14-021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157192"/>
            <a:ext cx="1703199" cy="121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85"/>
          <p:cNvSpPr txBox="1">
            <a:spLocks noChangeArrowheads="1"/>
          </p:cNvSpPr>
          <p:nvPr/>
        </p:nvSpPr>
        <p:spPr bwMode="auto">
          <a:xfrm>
            <a:off x="1735334" y="3573016"/>
            <a:ext cx="1136308" cy="338554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algn="ctr">
              <a:spcBef>
                <a:spcPct val="50000"/>
              </a:spcBef>
              <a:defRPr sz="1600" b="1" i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altLang="fr-FR" dirty="0" err="1"/>
              <a:t>Insecta</a:t>
            </a:r>
            <a:endParaRPr lang="fr-FR" altLang="fr-FR" dirty="0"/>
          </a:p>
        </p:txBody>
      </p:sp>
      <p:sp>
        <p:nvSpPr>
          <p:cNvPr id="21" name="Text Box 88"/>
          <p:cNvSpPr txBox="1">
            <a:spLocks noChangeArrowheads="1"/>
          </p:cNvSpPr>
          <p:nvPr/>
        </p:nvSpPr>
        <p:spPr bwMode="auto">
          <a:xfrm>
            <a:off x="2699792" y="3573016"/>
            <a:ext cx="1224136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1200" i="1" dirty="0" err="1">
                <a:ea typeface="Tahoma" panose="020B0604030504040204" pitchFamily="34" charset="0"/>
                <a:cs typeface="Tahoma" panose="020B0604030504040204" pitchFamily="34" charset="0"/>
              </a:rPr>
              <a:t>Entognatha</a:t>
            </a:r>
            <a:endParaRPr lang="fr-FR" altLang="fr-FR" sz="1200" i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90"/>
          <p:cNvSpPr txBox="1">
            <a:spLocks noChangeArrowheads="1"/>
          </p:cNvSpPr>
          <p:nvPr/>
        </p:nvSpPr>
        <p:spPr bwMode="auto">
          <a:xfrm>
            <a:off x="3778250" y="2781300"/>
            <a:ext cx="18732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Chelicerata</a:t>
            </a:r>
            <a:endParaRPr lang="fr-FR" altLang="fr-FR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Text Box 91"/>
          <p:cNvSpPr txBox="1">
            <a:spLocks noChangeArrowheads="1"/>
          </p:cNvSpPr>
          <p:nvPr/>
        </p:nvSpPr>
        <p:spPr bwMode="auto">
          <a:xfrm>
            <a:off x="3878124" y="3593976"/>
            <a:ext cx="1679658" cy="338554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algn="ctr">
              <a:spcBef>
                <a:spcPct val="50000"/>
              </a:spcBef>
              <a:defRPr sz="1600" b="1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altLang="fr-FR" dirty="0" err="1"/>
              <a:t>Arachnida</a:t>
            </a:r>
            <a:endParaRPr lang="fr-FR" altLang="fr-FR" dirty="0"/>
          </a:p>
        </p:txBody>
      </p:sp>
      <p:sp>
        <p:nvSpPr>
          <p:cNvPr id="25" name="Text Box 92"/>
          <p:cNvSpPr txBox="1">
            <a:spLocks noChangeArrowheads="1"/>
          </p:cNvSpPr>
          <p:nvPr/>
        </p:nvSpPr>
        <p:spPr bwMode="auto">
          <a:xfrm>
            <a:off x="5580063" y="2781300"/>
            <a:ext cx="18732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Crustacea</a:t>
            </a:r>
            <a:endParaRPr lang="fr-FR" altLang="fr-FR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Text Box 93"/>
          <p:cNvSpPr txBox="1">
            <a:spLocks noChangeArrowheads="1"/>
          </p:cNvSpPr>
          <p:nvPr/>
        </p:nvSpPr>
        <p:spPr bwMode="auto">
          <a:xfrm>
            <a:off x="2124075" y="4589463"/>
            <a:ext cx="16557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1800" b="1" dirty="0"/>
              <a:t>25</a:t>
            </a:r>
            <a:r>
              <a:rPr lang="fr-FR" altLang="fr-FR" sz="1800" dirty="0"/>
              <a:t> </a:t>
            </a:r>
            <a:r>
              <a:rPr lang="fr-FR" altLang="fr-FR" sz="1200" dirty="0" smtClean="0"/>
              <a:t>+ 3</a:t>
            </a:r>
            <a:r>
              <a:rPr lang="fr-FR" altLang="fr-FR" sz="1800" dirty="0" smtClean="0"/>
              <a:t> </a:t>
            </a:r>
            <a:r>
              <a:rPr lang="fr-FR" altLang="fr-FR" sz="1800" dirty="0"/>
              <a:t>ordres</a:t>
            </a:r>
          </a:p>
        </p:txBody>
      </p:sp>
      <p:sp>
        <p:nvSpPr>
          <p:cNvPr id="27" name="Text Box 94"/>
          <p:cNvSpPr txBox="1">
            <a:spLocks noChangeArrowheads="1"/>
          </p:cNvSpPr>
          <p:nvPr/>
        </p:nvSpPr>
        <p:spPr bwMode="auto">
          <a:xfrm>
            <a:off x="5722938" y="4589463"/>
            <a:ext cx="16557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1800" i="1"/>
              <a:t>Isopoda…</a:t>
            </a:r>
          </a:p>
        </p:txBody>
      </p:sp>
      <p:sp>
        <p:nvSpPr>
          <p:cNvPr id="28" name="Line 95"/>
          <p:cNvSpPr>
            <a:spLocks noChangeShapeType="1"/>
          </p:cNvSpPr>
          <p:nvPr/>
        </p:nvSpPr>
        <p:spPr bwMode="auto">
          <a:xfrm>
            <a:off x="6553200" y="3276600"/>
            <a:ext cx="0" cy="12954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" name="Text Box 96"/>
          <p:cNvSpPr txBox="1">
            <a:spLocks noChangeArrowheads="1"/>
          </p:cNvSpPr>
          <p:nvPr/>
        </p:nvSpPr>
        <p:spPr bwMode="auto">
          <a:xfrm>
            <a:off x="3733800" y="4495800"/>
            <a:ext cx="16557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1800" i="1"/>
              <a:t>Scorpiones, Araneae…</a:t>
            </a:r>
          </a:p>
        </p:txBody>
      </p:sp>
      <p:sp>
        <p:nvSpPr>
          <p:cNvPr id="30" name="Line 97"/>
          <p:cNvSpPr>
            <a:spLocks noChangeShapeType="1"/>
          </p:cNvSpPr>
          <p:nvPr/>
        </p:nvSpPr>
        <p:spPr bwMode="auto">
          <a:xfrm>
            <a:off x="4717953" y="3276599"/>
            <a:ext cx="0" cy="1444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" name="Line 98"/>
          <p:cNvSpPr>
            <a:spLocks noChangeShapeType="1"/>
          </p:cNvSpPr>
          <p:nvPr/>
        </p:nvSpPr>
        <p:spPr bwMode="auto">
          <a:xfrm>
            <a:off x="4717953" y="3963308"/>
            <a:ext cx="311247" cy="35568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2" name="Text Box 99"/>
          <p:cNvSpPr txBox="1">
            <a:spLocks noChangeArrowheads="1"/>
          </p:cNvSpPr>
          <p:nvPr/>
        </p:nvSpPr>
        <p:spPr bwMode="auto">
          <a:xfrm>
            <a:off x="7380288" y="2781300"/>
            <a:ext cx="16192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Myriapoda</a:t>
            </a:r>
            <a:endParaRPr lang="fr-FR" altLang="fr-FR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Line 100"/>
          <p:cNvSpPr>
            <a:spLocks noChangeShapeType="1"/>
          </p:cNvSpPr>
          <p:nvPr/>
        </p:nvSpPr>
        <p:spPr bwMode="auto">
          <a:xfrm>
            <a:off x="8153400" y="3276600"/>
            <a:ext cx="0" cy="14478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" name="Text Box 102"/>
          <p:cNvSpPr txBox="1">
            <a:spLocks noChangeArrowheads="1"/>
          </p:cNvSpPr>
          <p:nvPr/>
        </p:nvSpPr>
        <p:spPr bwMode="auto">
          <a:xfrm>
            <a:off x="35496" y="260648"/>
            <a:ext cx="1583184" cy="374571"/>
          </a:xfrm>
          <a:prstGeom prst="roundRect">
            <a:avLst/>
          </a:prstGeom>
          <a:solidFill>
            <a:srgbClr val="FFFFCC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fr-FR" sz="1600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Phylum</a:t>
            </a:r>
          </a:p>
        </p:txBody>
      </p:sp>
      <p:sp>
        <p:nvSpPr>
          <p:cNvPr id="36" name="Text Box 103"/>
          <p:cNvSpPr txBox="1">
            <a:spLocks noChangeArrowheads="1"/>
          </p:cNvSpPr>
          <p:nvPr/>
        </p:nvSpPr>
        <p:spPr bwMode="auto">
          <a:xfrm>
            <a:off x="35496" y="2852739"/>
            <a:ext cx="1583184" cy="374571"/>
          </a:xfrm>
          <a:prstGeom prst="roundRect">
            <a:avLst/>
          </a:prstGeom>
          <a:solidFill>
            <a:srgbClr val="FFFFCC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>
              <a:spcBef>
                <a:spcPct val="50000"/>
              </a:spcBef>
              <a:defRPr sz="2000" b="1" i="1">
                <a:solidFill>
                  <a:srgbClr val="C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fr-FR" altLang="fr-FR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</a:t>
            </a:r>
            <a:r>
              <a:rPr lang="fr-FR" alt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-phylum</a:t>
            </a:r>
          </a:p>
        </p:txBody>
      </p:sp>
      <p:sp>
        <p:nvSpPr>
          <p:cNvPr id="37" name="Text Box 104"/>
          <p:cNvSpPr txBox="1">
            <a:spLocks noChangeArrowheads="1"/>
          </p:cNvSpPr>
          <p:nvPr/>
        </p:nvSpPr>
        <p:spPr bwMode="auto">
          <a:xfrm>
            <a:off x="35496" y="3565525"/>
            <a:ext cx="1583184" cy="374571"/>
          </a:xfrm>
          <a:prstGeom prst="roundRect">
            <a:avLst/>
          </a:prstGeom>
          <a:solidFill>
            <a:srgbClr val="FFFFCC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>
              <a:spcBef>
                <a:spcPct val="50000"/>
              </a:spcBef>
              <a:defRPr sz="2000" b="1" i="1">
                <a:solidFill>
                  <a:srgbClr val="C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fr-FR" alt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Classe</a:t>
            </a:r>
          </a:p>
        </p:txBody>
      </p:sp>
      <p:sp>
        <p:nvSpPr>
          <p:cNvPr id="38" name="Text Box 105"/>
          <p:cNvSpPr txBox="1">
            <a:spLocks noChangeArrowheads="1"/>
          </p:cNvSpPr>
          <p:nvPr/>
        </p:nvSpPr>
        <p:spPr bwMode="auto">
          <a:xfrm>
            <a:off x="35496" y="4595813"/>
            <a:ext cx="1583184" cy="374571"/>
          </a:xfrm>
          <a:prstGeom prst="roundRect">
            <a:avLst/>
          </a:prstGeom>
          <a:solidFill>
            <a:srgbClr val="FFFFCC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>
              <a:spcBef>
                <a:spcPct val="50000"/>
              </a:spcBef>
              <a:defRPr sz="2000" b="1" i="1">
                <a:solidFill>
                  <a:srgbClr val="C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fr-FR" alt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Ordre</a:t>
            </a:r>
          </a:p>
        </p:txBody>
      </p:sp>
      <p:sp>
        <p:nvSpPr>
          <p:cNvPr id="40" name="Text Box 107"/>
          <p:cNvSpPr txBox="1">
            <a:spLocks noChangeArrowheads="1"/>
          </p:cNvSpPr>
          <p:nvPr/>
        </p:nvSpPr>
        <p:spPr bwMode="auto">
          <a:xfrm>
            <a:off x="4516438" y="4149080"/>
            <a:ext cx="16557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1800" i="1" dirty="0" err="1"/>
              <a:t>Acari</a:t>
            </a:r>
            <a:endParaRPr lang="fr-FR" altLang="fr-FR" sz="1800" i="1" dirty="0"/>
          </a:p>
        </p:txBody>
      </p:sp>
      <p:sp>
        <p:nvSpPr>
          <p:cNvPr id="41" name="Line 108"/>
          <p:cNvSpPr>
            <a:spLocks noChangeShapeType="1"/>
          </p:cNvSpPr>
          <p:nvPr/>
        </p:nvSpPr>
        <p:spPr bwMode="auto">
          <a:xfrm flipH="1">
            <a:off x="4495799" y="3963307"/>
            <a:ext cx="222154" cy="35568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" name="Line 109"/>
          <p:cNvSpPr>
            <a:spLocks noChangeShapeType="1"/>
          </p:cNvSpPr>
          <p:nvPr/>
        </p:nvSpPr>
        <p:spPr bwMode="auto">
          <a:xfrm>
            <a:off x="5410200" y="4495800"/>
            <a:ext cx="0" cy="474584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4" name="Line 98"/>
          <p:cNvSpPr>
            <a:spLocks noChangeShapeType="1"/>
          </p:cNvSpPr>
          <p:nvPr/>
        </p:nvSpPr>
        <p:spPr bwMode="auto">
          <a:xfrm>
            <a:off x="2827040" y="3212976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" name="Line 108"/>
          <p:cNvSpPr>
            <a:spLocks noChangeShapeType="1"/>
          </p:cNvSpPr>
          <p:nvPr/>
        </p:nvSpPr>
        <p:spPr bwMode="auto">
          <a:xfrm flipH="1">
            <a:off x="2522240" y="3212976"/>
            <a:ext cx="304800" cy="35254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2179394" y="2276872"/>
            <a:ext cx="1384494" cy="360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 paires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025706" y="2276872"/>
            <a:ext cx="1384494" cy="360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 paires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796136" y="2276872"/>
            <a:ext cx="1384494" cy="360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 paires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435978" y="2276872"/>
            <a:ext cx="1384494" cy="360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+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0" name="Line 97"/>
          <p:cNvSpPr>
            <a:spLocks noChangeShapeType="1"/>
          </p:cNvSpPr>
          <p:nvPr/>
        </p:nvSpPr>
        <p:spPr bwMode="auto">
          <a:xfrm>
            <a:off x="4495799" y="4325539"/>
            <a:ext cx="0" cy="17026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4098" name="Picture 2" descr="C:\HD\50 - Enseignement\Médecins (EPU, FMC, DU,...)\20161020 - Entomo &amp; médecine - Viroteam\icono\Araneae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062" y="5157192"/>
            <a:ext cx="1703706" cy="121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18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81000" y="641176"/>
            <a:ext cx="3657600" cy="6172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35000"/>
              </a:lnSpc>
              <a:spcBef>
                <a:spcPts val="1200"/>
              </a:spcBef>
              <a:defRPr/>
            </a:pPr>
            <a:r>
              <a:rPr lang="fr-FR" altLang="fr-FR" sz="28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Coleoptera</a:t>
            </a:r>
            <a:endParaRPr lang="fr-FR" altLang="fr-FR" sz="2800" i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>
              <a:lnSpc>
                <a:spcPct val="135000"/>
              </a:lnSpc>
              <a:spcBef>
                <a:spcPts val="1200"/>
              </a:spcBef>
              <a:defRPr/>
            </a:pPr>
            <a:r>
              <a:rPr lang="fr-FR" altLang="fr-FR" sz="28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Diptera</a:t>
            </a:r>
            <a:endParaRPr lang="fr-FR" altLang="fr-FR" sz="2800" i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>
              <a:lnSpc>
                <a:spcPct val="135000"/>
              </a:lnSpc>
              <a:spcBef>
                <a:spcPts val="1200"/>
              </a:spcBef>
              <a:defRPr/>
            </a:pPr>
            <a:r>
              <a:rPr lang="fr-FR" altLang="fr-FR" sz="28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Hemiptera</a:t>
            </a:r>
            <a:endParaRPr lang="fr-FR" altLang="fr-FR" sz="2800" i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>
              <a:lnSpc>
                <a:spcPct val="135000"/>
              </a:lnSpc>
              <a:spcBef>
                <a:spcPts val="1200"/>
              </a:spcBef>
              <a:defRPr/>
            </a:pPr>
            <a:r>
              <a:rPr lang="fr-FR" altLang="fr-FR" sz="28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Hymenoptera</a:t>
            </a:r>
            <a:endParaRPr lang="fr-FR" altLang="fr-FR" sz="2800" i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>
              <a:lnSpc>
                <a:spcPct val="135000"/>
              </a:lnSpc>
              <a:spcBef>
                <a:spcPts val="1200"/>
              </a:spcBef>
              <a:defRPr/>
            </a:pPr>
            <a:r>
              <a:rPr lang="fr-FR" altLang="fr-FR" sz="28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Lepidoptera</a:t>
            </a:r>
            <a:endParaRPr lang="fr-FR" altLang="fr-FR" sz="2800" i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>
              <a:lnSpc>
                <a:spcPct val="135000"/>
              </a:lnSpc>
              <a:spcBef>
                <a:spcPts val="1200"/>
              </a:spcBef>
              <a:defRPr/>
            </a:pPr>
            <a:r>
              <a:rPr lang="fr-FR" altLang="fr-FR" sz="28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Orthoptera</a:t>
            </a:r>
            <a:endParaRPr lang="fr-FR" altLang="fr-FR" sz="2800" i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>
              <a:lnSpc>
                <a:spcPct val="135000"/>
              </a:lnSpc>
              <a:spcBef>
                <a:spcPts val="1200"/>
              </a:spcBef>
              <a:defRPr/>
            </a:pPr>
            <a:r>
              <a:rPr lang="fr-FR" altLang="fr-FR" sz="28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Phthiraptera</a:t>
            </a:r>
            <a:endParaRPr lang="fr-FR" altLang="fr-FR" sz="2800" i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>
              <a:lnSpc>
                <a:spcPct val="135000"/>
              </a:lnSpc>
              <a:spcBef>
                <a:spcPts val="1200"/>
              </a:spcBef>
              <a:defRPr/>
            </a:pPr>
            <a:r>
              <a:rPr lang="fr-FR" altLang="fr-FR" sz="28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Siphonaptera</a:t>
            </a:r>
            <a:endParaRPr lang="fr-FR" altLang="fr-FR" sz="2000" i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" name="Rectangle 8"/>
          <p:cNvSpPr txBox="1">
            <a:spLocks noChangeArrowheads="1"/>
          </p:cNvSpPr>
          <p:nvPr/>
        </p:nvSpPr>
        <p:spPr>
          <a:xfrm>
            <a:off x="7010400" y="266700"/>
            <a:ext cx="2133600" cy="6597406"/>
          </a:xfrm>
          <a:prstGeom prst="rect">
            <a:avLst/>
          </a:prstGeom>
        </p:spPr>
        <p:txBody>
          <a:bodyPr/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15000"/>
              </a:lnSpc>
            </a:pPr>
            <a:r>
              <a:rPr lang="fr-FR" altLang="fr-FR" sz="1600" i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Dermaptera</a:t>
            </a:r>
            <a:endParaRPr lang="fr-FR" altLang="fr-FR" sz="1600" i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15000"/>
              </a:lnSpc>
            </a:pPr>
            <a:r>
              <a:rPr lang="fr-FR" altLang="fr-FR" sz="1600" i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Dictyoptera</a:t>
            </a:r>
            <a:endParaRPr lang="fr-FR" altLang="fr-FR" sz="1600" i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15000"/>
              </a:lnSpc>
            </a:pPr>
            <a:r>
              <a:rPr lang="fr-FR" altLang="fr-FR" sz="1600" i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Odonata</a:t>
            </a:r>
            <a:endParaRPr lang="fr-FR" altLang="fr-FR" sz="1600" i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15000"/>
              </a:lnSpc>
            </a:pPr>
            <a:r>
              <a:rPr lang="fr-FR" altLang="fr-FR" sz="1600" i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Embioptera</a:t>
            </a:r>
            <a:endParaRPr lang="fr-FR" altLang="fr-FR" sz="1600" i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15000"/>
              </a:lnSpc>
            </a:pPr>
            <a:r>
              <a:rPr lang="fr-FR" altLang="fr-FR" sz="1600" i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Ephemeroptera</a:t>
            </a:r>
            <a:endParaRPr lang="fr-FR" altLang="fr-FR" sz="1600" i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15000"/>
              </a:lnSpc>
            </a:pPr>
            <a:r>
              <a:rPr lang="fr-FR" altLang="fr-FR" sz="1600" i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Mecoptera</a:t>
            </a:r>
            <a:endParaRPr lang="fr-FR" altLang="fr-FR" sz="1600" i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15000"/>
              </a:lnSpc>
            </a:pPr>
            <a:r>
              <a:rPr lang="fr-FR" altLang="fr-FR" sz="1600" i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Megaloptera</a:t>
            </a:r>
            <a:endParaRPr lang="fr-FR" altLang="fr-FR" sz="1600" i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15000"/>
              </a:lnSpc>
            </a:pPr>
            <a:r>
              <a:rPr lang="fr-FR" altLang="fr-FR" sz="1600" i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Microcoryphia</a:t>
            </a:r>
            <a:endParaRPr lang="fr-FR" altLang="fr-FR" sz="1600" i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15000"/>
              </a:lnSpc>
            </a:pPr>
            <a:r>
              <a:rPr lang="fr-FR" altLang="fr-FR" sz="1600" i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Neuroptera</a:t>
            </a:r>
            <a:endParaRPr lang="fr-FR" altLang="fr-FR" sz="1600" i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15000"/>
              </a:lnSpc>
            </a:pPr>
            <a:r>
              <a:rPr lang="fr-FR" altLang="fr-FR" sz="1600" i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Phasmatodea</a:t>
            </a:r>
            <a:endParaRPr lang="fr-FR" altLang="fr-FR" sz="1600" i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15000"/>
              </a:lnSpc>
            </a:pPr>
            <a:r>
              <a:rPr lang="fr-FR" altLang="fr-FR" sz="1600" i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Plecoptera</a:t>
            </a:r>
            <a:endParaRPr lang="fr-FR" altLang="fr-FR" sz="1600" i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15000"/>
              </a:lnSpc>
            </a:pPr>
            <a:r>
              <a:rPr lang="fr-FR" altLang="fr-FR" sz="1600" i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Psocoptera</a:t>
            </a:r>
            <a:endParaRPr lang="fr-FR" altLang="fr-FR" sz="1600" i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15000"/>
              </a:lnSpc>
            </a:pPr>
            <a:r>
              <a:rPr lang="fr-FR" altLang="fr-FR" sz="1600" i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Raphidioptera</a:t>
            </a:r>
            <a:endParaRPr lang="fr-FR" altLang="fr-FR" sz="1600" i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15000"/>
              </a:lnSpc>
            </a:pPr>
            <a:r>
              <a:rPr lang="fr-FR" altLang="fr-FR" sz="1600" i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Strepsiptera</a:t>
            </a:r>
            <a:endParaRPr lang="fr-FR" altLang="fr-FR" sz="1600" i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15000"/>
              </a:lnSpc>
            </a:pPr>
            <a:r>
              <a:rPr lang="fr-FR" altLang="fr-FR" sz="1600" i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Thysanoptera</a:t>
            </a:r>
            <a:endParaRPr lang="fr-FR" altLang="fr-FR" sz="1600" i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15000"/>
              </a:lnSpc>
            </a:pPr>
            <a:r>
              <a:rPr lang="fr-FR" altLang="fr-FR" sz="1600" i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Trichoptera</a:t>
            </a:r>
            <a:endParaRPr lang="fr-FR" altLang="fr-FR" sz="1600" i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15000"/>
              </a:lnSpc>
            </a:pPr>
            <a:r>
              <a:rPr lang="fr-FR" altLang="fr-FR" sz="1600" i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Zygentoma</a:t>
            </a:r>
            <a:endParaRPr lang="fr-FR" altLang="fr-FR" sz="1600" i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Picture 15" descr="deux-persos-o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/>
          <a:stretch>
            <a:fillRect/>
          </a:stretch>
        </p:blipFill>
        <p:spPr bwMode="auto">
          <a:xfrm>
            <a:off x="5000600" y="2779713"/>
            <a:ext cx="1371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deux-persos-o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26666" r="68333"/>
          <a:stretch>
            <a:fillRect/>
          </a:stretch>
        </p:blipFill>
        <p:spPr bwMode="auto">
          <a:xfrm>
            <a:off x="5365173" y="457200"/>
            <a:ext cx="12192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mou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66800"/>
            <a:ext cx="147796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 descr="criqu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24" y="3810000"/>
            <a:ext cx="1752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 descr="morp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656" y="4806950"/>
            <a:ext cx="16764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papilllo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168" y="3429000"/>
            <a:ext cx="106680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 descr="abeil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322" y="24574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8" descr="punais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573" y="1600200"/>
            <a:ext cx="14478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0" descr="puce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224" y="5445224"/>
            <a:ext cx="15240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8313" y="-243408"/>
            <a:ext cx="8229600" cy="914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fr-FR" sz="3200" smtClean="0"/>
              <a:t>Principaux ordres d’insectes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66409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Conflits d’intérêt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 smtClean="0"/>
              <a:t>Un intérêt certain, mais aucun conflit</a:t>
            </a:r>
            <a:endParaRPr lang="fr-FR" dirty="0"/>
          </a:p>
        </p:txBody>
      </p:sp>
      <p:pic>
        <p:nvPicPr>
          <p:cNvPr id="1027" name="Picture 3" descr="C:\Users\martha\Downloads\0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4" r="17195" b="20553"/>
          <a:stretch/>
        </p:blipFill>
        <p:spPr bwMode="auto">
          <a:xfrm>
            <a:off x="1114975" y="2564904"/>
            <a:ext cx="7039730" cy="372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46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395536" y="3933056"/>
            <a:ext cx="4049600" cy="208823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Hémimétaboles</a:t>
            </a:r>
          </a:p>
          <a:p>
            <a:pPr lvl="1">
              <a:buClr>
                <a:schemeClr val="accent3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1600" dirty="0"/>
              <a:t>Orthoptères (sauterelles…)</a:t>
            </a:r>
          </a:p>
          <a:p>
            <a:pPr lvl="1">
              <a:buClr>
                <a:schemeClr val="accent3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1600" dirty="0"/>
              <a:t>Hémiptères (punaises…)</a:t>
            </a:r>
          </a:p>
          <a:p>
            <a:pPr lvl="1">
              <a:buClr>
                <a:schemeClr val="accent3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1600" dirty="0"/>
              <a:t>Dictyoptères (blattes…)</a:t>
            </a:r>
          </a:p>
          <a:p>
            <a:pPr lvl="1">
              <a:buClr>
                <a:schemeClr val="accent3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1600" dirty="0" err="1"/>
              <a:t>Phthiraptères</a:t>
            </a:r>
            <a:r>
              <a:rPr lang="fr-FR" sz="1600" dirty="0"/>
              <a:t> (poux…)</a:t>
            </a:r>
          </a:p>
          <a:p>
            <a:pPr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4860032" y="3933056"/>
            <a:ext cx="4049600" cy="2808312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Holométaboles</a:t>
            </a:r>
          </a:p>
          <a:p>
            <a:pPr lvl="1"/>
            <a:r>
              <a:rPr lang="fr-FR" sz="1600" dirty="0"/>
              <a:t>Coléoptères</a:t>
            </a:r>
          </a:p>
          <a:p>
            <a:pPr lvl="1"/>
            <a:r>
              <a:rPr lang="fr-FR" sz="1600" dirty="0"/>
              <a:t>Hyménoptères</a:t>
            </a:r>
          </a:p>
          <a:p>
            <a:pPr lvl="1"/>
            <a:r>
              <a:rPr lang="fr-FR" sz="1600" dirty="0"/>
              <a:t>Diptères (mouches…) </a:t>
            </a:r>
          </a:p>
          <a:p>
            <a:pPr lvl="1"/>
            <a:r>
              <a:rPr lang="fr-FR" sz="1600" dirty="0"/>
              <a:t>Lépidoptères (papillons…)</a:t>
            </a:r>
          </a:p>
          <a:p>
            <a:pPr lvl="1"/>
            <a:r>
              <a:rPr lang="fr-FR" sz="1600" dirty="0"/>
              <a:t>Siphonaptères (puces…)</a:t>
            </a:r>
          </a:p>
          <a:p>
            <a:pPr lvl="1"/>
            <a:r>
              <a:rPr lang="fr-FR" sz="1600" dirty="0"/>
              <a:t>Odonates (libellules…)</a:t>
            </a:r>
            <a:endParaRPr lang="fr-FR" sz="1800" dirty="0"/>
          </a:p>
          <a:p>
            <a:pPr marL="82296" indent="0">
              <a:buNone/>
            </a:pPr>
            <a:r>
              <a:rPr lang="fr-FR" sz="1600" b="1" i="1" dirty="0">
                <a:solidFill>
                  <a:schemeClr val="tx1"/>
                </a:solidFill>
              </a:rPr>
              <a:t>« Nymphe », « pupe », « chrysalide »…</a:t>
            </a:r>
          </a:p>
          <a:p>
            <a:endParaRPr lang="fr-FR" dirty="0"/>
          </a:p>
        </p:txBody>
      </p:sp>
      <p:pic>
        <p:nvPicPr>
          <p:cNvPr id="5" name="Picture 7" descr="Cycle_de_vie_des_insec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34"/>
          <a:stretch>
            <a:fillRect/>
          </a:stretch>
        </p:blipFill>
        <p:spPr bwMode="auto">
          <a:xfrm>
            <a:off x="858236" y="1322065"/>
            <a:ext cx="3124200" cy="2466975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ycle_de_vie_des_insec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0"/>
          <a:stretch>
            <a:fillRect/>
          </a:stretch>
        </p:blipFill>
        <p:spPr bwMode="auto">
          <a:xfrm>
            <a:off x="5528604" y="1322065"/>
            <a:ext cx="2514600" cy="2466975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à coins arrondis 6"/>
          <p:cNvSpPr/>
          <p:nvPr/>
        </p:nvSpPr>
        <p:spPr>
          <a:xfrm>
            <a:off x="467544" y="692696"/>
            <a:ext cx="3863664" cy="4591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alt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Métamorphose incomplète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4854072" y="692696"/>
            <a:ext cx="3863664" cy="4591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alt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Métamorphose </a:t>
            </a:r>
            <a:r>
              <a:rPr lang="fr-FR" alt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complète</a:t>
            </a:r>
            <a:endParaRPr lang="fr-FR" altLang="fr-F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260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ulex-emer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1" t="14275" r="18683" b="14349"/>
          <a:stretch>
            <a:fillRect/>
          </a:stretch>
        </p:blipFill>
        <p:spPr bwMode="auto">
          <a:xfrm>
            <a:off x="6472574" y="836613"/>
            <a:ext cx="236220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culex eg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" t="14836" b="8276"/>
          <a:stretch>
            <a:fillRect/>
          </a:stretch>
        </p:blipFill>
        <p:spPr bwMode="auto">
          <a:xfrm>
            <a:off x="228600" y="760413"/>
            <a:ext cx="3124200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28600" y="2436813"/>
            <a:ext cx="847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1800" b="1"/>
              <a:t>Oeufs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251520" y="5726584"/>
            <a:ext cx="9350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1800" b="1"/>
              <a:t>Larves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790196" y="3960813"/>
            <a:ext cx="76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1800" b="1"/>
              <a:t>Pupe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6472574" y="2667000"/>
            <a:ext cx="1462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800" b="1"/>
              <a:t>Emergence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8002279" y="5445224"/>
            <a:ext cx="938213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fr-FR" altLang="fr-FR" sz="1800" b="1"/>
              <a:t>Imago</a:t>
            </a:r>
            <a:br>
              <a:rPr lang="fr-FR" altLang="fr-FR" sz="1800" b="1"/>
            </a:br>
            <a:r>
              <a:rPr lang="fr-FR" altLang="fr-FR" sz="1600" i="1"/>
              <a:t>Culex sp</a:t>
            </a:r>
          </a:p>
        </p:txBody>
      </p:sp>
      <p:pic>
        <p:nvPicPr>
          <p:cNvPr id="11" name="Picture 17" descr="culex-larv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48088"/>
            <a:ext cx="28956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fleche - tou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9093">
            <a:off x="685800" y="2743200"/>
            <a:ext cx="6413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fleche - tou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82944" flipH="1">
            <a:off x="3048000" y="4419600"/>
            <a:ext cx="1111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fleche - tou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62127" flipH="1" flipV="1">
            <a:off x="5516105" y="1329532"/>
            <a:ext cx="9223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 descr="fleche - tou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51473" flipH="1" flipV="1">
            <a:off x="8030705" y="2785269"/>
            <a:ext cx="9223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HD\50 - Enseignement\Médecins (EPU, FMC, DU,...)\20161020 - Entomo &amp; médecine - Viroteam\icono\Culex - Christophe Quinti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9" t="6151" r="5507" b="8121"/>
          <a:stretch/>
        </p:blipFill>
        <p:spPr bwMode="auto">
          <a:xfrm>
            <a:off x="3563888" y="1989737"/>
            <a:ext cx="2496284" cy="197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HD\50 - Enseignement\Médecins (EPU, FMC, DU,...)\20161020 - Entomo &amp; médecine - Viroteam\icono\Culex ponte - droit ok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942" y="3645024"/>
            <a:ext cx="2630073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4649208" y="3920179"/>
            <a:ext cx="1410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Photo C. Quintin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750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Survol des indésirables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Pathogènes</a:t>
            </a:r>
            <a:endParaRPr lang="fr-FR" b="1" dirty="0">
              <a:solidFill>
                <a:srgbClr val="C00000"/>
              </a:solidFill>
            </a:endParaRPr>
          </a:p>
          <a:p>
            <a:pPr lvl="1"/>
            <a:r>
              <a:rPr lang="fr-FR" b="1" dirty="0"/>
              <a:t>Parasites</a:t>
            </a:r>
          </a:p>
          <a:p>
            <a:pPr lvl="1"/>
            <a:r>
              <a:rPr lang="fr-FR" dirty="0" smtClean="0"/>
              <a:t>Venimeux, vulnérants</a:t>
            </a:r>
            <a:endParaRPr lang="fr-FR" dirty="0"/>
          </a:p>
          <a:p>
            <a:pPr lvl="1"/>
            <a:r>
              <a:rPr lang="fr-FR" dirty="0"/>
              <a:t>Urticants, vésicants</a:t>
            </a:r>
          </a:p>
          <a:p>
            <a:pPr lvl="1"/>
            <a:r>
              <a:rPr lang="fr-FR" dirty="0"/>
              <a:t>Nuisants</a:t>
            </a:r>
          </a:p>
          <a:p>
            <a:r>
              <a:rPr lang="fr-FR" dirty="0">
                <a:solidFill>
                  <a:srgbClr val="C00000"/>
                </a:solidFill>
              </a:rPr>
              <a:t>Hôtes de pathogènes</a:t>
            </a:r>
          </a:p>
          <a:p>
            <a:pPr lvl="1"/>
            <a:r>
              <a:rPr lang="fr-FR" dirty="0"/>
              <a:t>Transporteurs</a:t>
            </a:r>
          </a:p>
          <a:p>
            <a:pPr lvl="1"/>
            <a:r>
              <a:rPr lang="fr-FR" dirty="0"/>
              <a:t>Hôtes intermédiaires</a:t>
            </a:r>
          </a:p>
          <a:p>
            <a:pPr lvl="1"/>
            <a:r>
              <a:rPr lang="fr-FR" dirty="0"/>
              <a:t>Vecteurs</a:t>
            </a:r>
          </a:p>
          <a:p>
            <a:r>
              <a:rPr lang="fr-FR" dirty="0" smtClean="0">
                <a:solidFill>
                  <a:srgbClr val="C00000"/>
                </a:solidFill>
              </a:rPr>
              <a:t>Affameurs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2052" name="Picture 4" descr="C:\HD\50 - Enseignement\Médecins (EPU, FMC, DU,...)\20161020 - Entomo &amp; médecine - Viroteam\icono\Poux libre de droit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59" y="1641418"/>
            <a:ext cx="4316041" cy="288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20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559331" y="4133218"/>
            <a:ext cx="22985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2000" i="1" dirty="0" smtClean="0"/>
              <a:t>Sarcoptes</a:t>
            </a:r>
            <a:br>
              <a:rPr lang="fr-FR" altLang="fr-FR" sz="2000" i="1" dirty="0" smtClean="0"/>
            </a:br>
            <a:r>
              <a:rPr lang="fr-FR" altLang="fr-FR" sz="2000" i="1" dirty="0" smtClean="0"/>
              <a:t>    </a:t>
            </a:r>
            <a:r>
              <a:rPr lang="fr-FR" altLang="fr-FR" sz="2000" i="1" dirty="0" err="1" smtClean="0"/>
              <a:t>scabiei</a:t>
            </a:r>
            <a:endParaRPr lang="fr-FR" altLang="fr-FR" sz="2000" i="1" dirty="0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4179144" y="984696"/>
            <a:ext cx="199771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2000" i="1" dirty="0" err="1" smtClean="0"/>
              <a:t>Pediculus</a:t>
            </a:r>
            <a:r>
              <a:rPr lang="fr-FR" altLang="fr-FR" sz="2000" i="1" dirty="0" smtClean="0"/>
              <a:t/>
            </a:r>
            <a:br>
              <a:rPr lang="fr-FR" altLang="fr-FR" sz="2000" i="1" dirty="0" smtClean="0"/>
            </a:br>
            <a:r>
              <a:rPr lang="fr-FR" altLang="fr-FR" sz="2000" i="1" dirty="0" smtClean="0"/>
              <a:t> </a:t>
            </a:r>
            <a:r>
              <a:rPr lang="fr-FR" altLang="fr-FR" sz="2000" i="1" dirty="0"/>
              <a:t> </a:t>
            </a:r>
            <a:r>
              <a:rPr lang="fr-FR" altLang="fr-FR" sz="2000" i="1" dirty="0" smtClean="0"/>
              <a:t>  </a:t>
            </a:r>
            <a:r>
              <a:rPr lang="fr-FR" altLang="fr-FR" sz="2000" i="1" dirty="0" err="1" smtClean="0"/>
              <a:t>capitis</a:t>
            </a:r>
            <a:endParaRPr lang="fr-FR" altLang="fr-FR" sz="2000" i="1" dirty="0"/>
          </a:p>
        </p:txBody>
      </p:sp>
      <p:pic>
        <p:nvPicPr>
          <p:cNvPr id="3074" name="Picture 2" descr="C:\HD\50 - Enseignement\Médecins (EPU, FMC, DU,...)\20161020 - Entomo &amp; médecine - Viroteam\icono\Poux libre de dro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4696"/>
            <a:ext cx="3922116" cy="262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HD\50 - Enseignement\Médecins (EPU, FMC, DU,...)\20161020 - Entomo &amp; médecine - Viroteam\icono\Ctenocephalides_felis_libre de dro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62212" y="961896"/>
            <a:ext cx="2930268" cy="264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24128" y="3532946"/>
            <a:ext cx="31683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sz="2000" i="1" dirty="0" err="1" smtClean="0">
                <a:latin typeface="Tahoma" pitchFamily="34" charset="0"/>
                <a:cs typeface="Arial" charset="0"/>
              </a:rPr>
              <a:t>Ctenocephalides</a:t>
            </a:r>
            <a:r>
              <a:rPr lang="fr-FR" sz="2000" i="1" dirty="0" smtClean="0">
                <a:latin typeface="Tahoma" pitchFamily="34" charset="0"/>
                <a:cs typeface="Arial" charset="0"/>
              </a:rPr>
              <a:t> </a:t>
            </a:r>
            <a:r>
              <a:rPr lang="fr-FR" sz="2000" i="1" dirty="0" err="1" smtClean="0">
                <a:latin typeface="Tahoma" pitchFamily="34" charset="0"/>
                <a:cs typeface="Arial" charset="0"/>
              </a:rPr>
              <a:t>felis</a:t>
            </a:r>
            <a:endParaRPr lang="fr-FR" sz="2000" i="1" dirty="0">
              <a:latin typeface="Tahoma" pitchFamily="34" charset="0"/>
              <a:cs typeface="Arial" charset="0"/>
            </a:endParaRPr>
          </a:p>
        </p:txBody>
      </p:sp>
      <p:pic>
        <p:nvPicPr>
          <p:cNvPr id="3076" name="Picture 4" descr="C:\HD\50 - Enseignement\Médecins (EPU, FMC, DU,...)\20161020 - Entomo &amp; médecine - Viroteam\icono\Sarcoptes_scabei_libre de droit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131903"/>
            <a:ext cx="2269956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961895"/>
          </a:xfrm>
        </p:spPr>
        <p:txBody>
          <a:bodyPr>
            <a:normAutofit/>
          </a:bodyPr>
          <a:lstStyle/>
          <a:p>
            <a:r>
              <a:rPr lang="fr-FR" sz="4000" dirty="0" smtClean="0"/>
              <a:t>Ectoparasites : les « classiques »,…</a:t>
            </a:r>
            <a:endParaRPr lang="fr-FR" sz="4000" dirty="0"/>
          </a:p>
        </p:txBody>
      </p:sp>
      <p:pic>
        <p:nvPicPr>
          <p:cNvPr id="10" name="Picture 3" descr="C:\HD\50 - Enseignement\Médecins (EPU, FMC, DU,...)\20161020 - Entomo &amp; médecine - Viroteam\icono\Cimex lectularius libre de droits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003" y="4131903"/>
            <a:ext cx="3714477" cy="260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714530" y="6033482"/>
            <a:ext cx="24524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fr-FR" altLang="fr-FR" sz="2000" i="1" dirty="0" smtClean="0"/>
              <a:t>Cimex </a:t>
            </a:r>
            <a:r>
              <a:rPr lang="fr-FR" altLang="fr-FR" sz="2000" i="1" dirty="0"/>
              <a:t/>
            </a:r>
            <a:br>
              <a:rPr lang="fr-FR" altLang="fr-FR" sz="2000" i="1" dirty="0"/>
            </a:br>
            <a:r>
              <a:rPr lang="fr-FR" altLang="fr-FR" sz="2000" i="1" dirty="0" err="1" smtClean="0"/>
              <a:t>lectularius</a:t>
            </a:r>
            <a:endParaRPr lang="fr-FR" altLang="fr-FR" sz="2000" i="1" dirty="0"/>
          </a:p>
        </p:txBody>
      </p:sp>
    </p:spTree>
    <p:extLst>
      <p:ext uri="{BB962C8B-B14F-4D97-AF65-F5344CB8AC3E}">
        <p14:creationId xmlns:p14="http://schemas.microsoft.com/office/powerpoint/2010/main" val="330922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 fontScale="90000"/>
          </a:bodyPr>
          <a:lstStyle/>
          <a:p>
            <a:r>
              <a:rPr lang="fr-FR" sz="4800" dirty="0" smtClean="0"/>
              <a:t>…les diptères hématophages,…</a:t>
            </a:r>
            <a:endParaRPr lang="fr-FR" sz="480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 smtClean="0"/>
              <a:t>Insecta</a:t>
            </a:r>
            <a:r>
              <a:rPr lang="fr-FR" dirty="0" smtClean="0"/>
              <a:t> &gt; </a:t>
            </a:r>
            <a:r>
              <a:rPr lang="fr-FR" dirty="0" err="1" smtClean="0"/>
              <a:t>Diptera</a:t>
            </a:r>
            <a:endParaRPr lang="fr-FR" dirty="0"/>
          </a:p>
        </p:txBody>
      </p:sp>
      <p:pic>
        <p:nvPicPr>
          <p:cNvPr id="7" name="Picture 4" descr="Culicoide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28624"/>
            <a:ext cx="3097212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30585" y="3463823"/>
            <a:ext cx="3107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sz="2000" i="1" dirty="0" err="1">
                <a:solidFill>
                  <a:schemeClr val="tx1"/>
                </a:solidFill>
                <a:latin typeface="Tahoma" pitchFamily="34" charset="0"/>
                <a:cs typeface="Arial" charset="0"/>
              </a:rPr>
              <a:t>Hybomitra</a:t>
            </a:r>
            <a:r>
              <a:rPr lang="fr-FR" sz="2000" i="1" dirty="0">
                <a:solidFill>
                  <a:schemeClr val="tx1"/>
                </a:solidFill>
                <a:latin typeface="Tahoma" pitchFamily="34" charset="0"/>
                <a:cs typeface="Arial" charset="0"/>
              </a:rPr>
              <a:t> </a:t>
            </a:r>
            <a:r>
              <a:rPr lang="fr-FR" sz="2000" i="1" dirty="0" err="1" smtClean="0">
                <a:solidFill>
                  <a:schemeClr val="tx1"/>
                </a:solidFill>
                <a:latin typeface="Tahoma" pitchFamily="34" charset="0"/>
                <a:cs typeface="Arial" charset="0"/>
              </a:rPr>
              <a:t>sp</a:t>
            </a:r>
            <a:r>
              <a:rPr lang="fr-FR" sz="2000" i="1" dirty="0" smtClean="0">
                <a:solidFill>
                  <a:schemeClr val="tx1"/>
                </a:solidFill>
                <a:latin typeface="Tahoma" pitchFamily="34" charset="0"/>
                <a:cs typeface="Arial" charset="0"/>
              </a:rPr>
              <a:t> (</a:t>
            </a:r>
            <a:r>
              <a:rPr lang="fr-FR" sz="2000" i="1" dirty="0" err="1" smtClean="0">
                <a:solidFill>
                  <a:schemeClr val="tx1"/>
                </a:solidFill>
                <a:latin typeface="Tahoma" pitchFamily="34" charset="0"/>
                <a:cs typeface="Arial" charset="0"/>
              </a:rPr>
              <a:t>Tabanidae</a:t>
            </a:r>
            <a:r>
              <a:rPr lang="fr-FR" sz="2000" i="1" dirty="0" smtClean="0">
                <a:solidFill>
                  <a:schemeClr val="tx1"/>
                </a:solidFill>
                <a:latin typeface="Tahoma" pitchFamily="34" charset="0"/>
                <a:cs typeface="Arial" charset="0"/>
              </a:rPr>
              <a:t>)</a:t>
            </a:r>
            <a:endParaRPr lang="fr-FR" sz="2000" i="1" dirty="0">
              <a:solidFill>
                <a:schemeClr val="tx1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9552" y="6269250"/>
            <a:ext cx="38289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sz="2000" i="1" dirty="0" err="1">
                <a:solidFill>
                  <a:schemeClr val="tx1"/>
                </a:solidFill>
                <a:latin typeface="Tahoma" pitchFamily="34" charset="0"/>
                <a:cs typeface="Arial" charset="0"/>
              </a:rPr>
              <a:t>Culicoides</a:t>
            </a:r>
            <a:r>
              <a:rPr lang="fr-FR" sz="2000" i="1" dirty="0">
                <a:solidFill>
                  <a:schemeClr val="tx1"/>
                </a:solidFill>
                <a:latin typeface="Tahoma" pitchFamily="34" charset="0"/>
                <a:cs typeface="Arial" charset="0"/>
              </a:rPr>
              <a:t> </a:t>
            </a:r>
            <a:r>
              <a:rPr lang="fr-FR" sz="2000" i="1" dirty="0" err="1" smtClean="0">
                <a:solidFill>
                  <a:schemeClr val="tx1"/>
                </a:solidFill>
                <a:latin typeface="Tahoma" pitchFamily="34" charset="0"/>
                <a:cs typeface="Arial" charset="0"/>
              </a:rPr>
              <a:t>sp</a:t>
            </a:r>
            <a:r>
              <a:rPr lang="fr-FR" sz="2000" i="1" dirty="0" smtClean="0">
                <a:solidFill>
                  <a:schemeClr val="tx1"/>
                </a:solidFill>
                <a:latin typeface="Tahoma" pitchFamily="34" charset="0"/>
                <a:cs typeface="Arial" charset="0"/>
              </a:rPr>
              <a:t> (</a:t>
            </a:r>
            <a:r>
              <a:rPr lang="fr-FR" sz="2000" i="1" dirty="0" err="1" smtClean="0">
                <a:solidFill>
                  <a:schemeClr val="tx1"/>
                </a:solidFill>
                <a:latin typeface="Tahoma" pitchFamily="34" charset="0"/>
                <a:cs typeface="Arial" charset="0"/>
              </a:rPr>
              <a:t>Ceratopogonida</a:t>
            </a:r>
            <a:r>
              <a:rPr lang="fr-FR" sz="2000" i="1" dirty="0" err="1" smtClean="0">
                <a:latin typeface="Tahoma" pitchFamily="34" charset="0"/>
                <a:cs typeface="Arial" charset="0"/>
              </a:rPr>
              <a:t>e</a:t>
            </a:r>
            <a:r>
              <a:rPr lang="fr-FR" sz="2000" i="1" dirty="0" smtClean="0">
                <a:latin typeface="Tahoma" pitchFamily="34" charset="0"/>
                <a:cs typeface="Arial" charset="0"/>
              </a:rPr>
              <a:t>)</a:t>
            </a:r>
            <a:endParaRPr lang="fr-FR" sz="2000" i="1" dirty="0">
              <a:solidFill>
                <a:schemeClr val="tx1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30585" y="6228954"/>
            <a:ext cx="372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sz="2000" i="1" dirty="0">
                <a:solidFill>
                  <a:schemeClr val="tx1"/>
                </a:solidFill>
                <a:latin typeface="Tahoma" pitchFamily="34" charset="0"/>
                <a:cs typeface="Arial" charset="0"/>
              </a:rPr>
              <a:t>Stomoxys </a:t>
            </a:r>
            <a:r>
              <a:rPr lang="fr-FR" sz="2000" i="1" dirty="0" err="1">
                <a:solidFill>
                  <a:schemeClr val="tx1"/>
                </a:solidFill>
                <a:latin typeface="Tahoma" pitchFamily="34" charset="0"/>
                <a:cs typeface="Arial" charset="0"/>
              </a:rPr>
              <a:t>calcitrans</a:t>
            </a:r>
            <a:r>
              <a:rPr lang="fr-FR" sz="2000" i="1" dirty="0">
                <a:solidFill>
                  <a:schemeClr val="tx1"/>
                </a:solidFill>
                <a:latin typeface="Tahoma" pitchFamily="34" charset="0"/>
                <a:cs typeface="Arial" charset="0"/>
              </a:rPr>
              <a:t> (</a:t>
            </a:r>
            <a:r>
              <a:rPr lang="fr-FR" sz="2000" i="1" dirty="0" err="1">
                <a:solidFill>
                  <a:schemeClr val="tx1"/>
                </a:solidFill>
                <a:latin typeface="Tahoma" pitchFamily="34" charset="0"/>
                <a:cs typeface="Arial" charset="0"/>
              </a:rPr>
              <a:t>Muscidae</a:t>
            </a:r>
            <a:r>
              <a:rPr lang="fr-FR" sz="2000" i="1" dirty="0">
                <a:solidFill>
                  <a:schemeClr val="tx1"/>
                </a:solidFill>
                <a:latin typeface="Tahoma" pitchFamily="34" charset="0"/>
                <a:cs typeface="Arial" charset="0"/>
              </a:rPr>
              <a:t>)</a:t>
            </a:r>
          </a:p>
        </p:txBody>
      </p:sp>
      <p:pic>
        <p:nvPicPr>
          <p:cNvPr id="2050" name="Picture 2" descr="C:\HD\50 - Enseignement\Médecins (EPU, FMC, DU,...)\20161020 - Entomo &amp; médecine - Viroteam\icono\Hybomitra - Michel Guttin - sma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11084"/>
          <a:stretch/>
        </p:blipFill>
        <p:spPr bwMode="auto">
          <a:xfrm>
            <a:off x="5059292" y="1228464"/>
            <a:ext cx="3528392" cy="225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HD\50 - Enseignement\Médecins (EPU, FMC, DU,...)\20161020 - Entomo &amp; médecine - Viroteam\icono\Culex - Eugène Vandebeulque - sm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28464"/>
            <a:ext cx="3065244" cy="204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HD\50 - Enseignement\Médecins (EPU, FMC, DU,...)\20161020 - Entomo &amp; médecine - Viroteam\icono\Stomoxys - Guillaume JACQUEMIN - 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2" b="9678"/>
          <a:stretch/>
        </p:blipFill>
        <p:spPr bwMode="auto">
          <a:xfrm>
            <a:off x="5030585" y="4219536"/>
            <a:ext cx="3557099" cy="207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552" y="3283003"/>
            <a:ext cx="2416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fr-FR" sz="2000" i="1" dirty="0" smtClean="0">
                <a:latin typeface="Tahoma" pitchFamily="34" charset="0"/>
                <a:cs typeface="Arial" charset="0"/>
              </a:rPr>
              <a:t>Culex </a:t>
            </a:r>
            <a:r>
              <a:rPr lang="fr-FR" altLang="fr-FR" sz="2000" i="1" dirty="0" err="1" smtClean="0">
                <a:latin typeface="Tahoma" pitchFamily="34" charset="0"/>
                <a:cs typeface="Arial" charset="0"/>
              </a:rPr>
              <a:t>sp</a:t>
            </a:r>
            <a:r>
              <a:rPr lang="fr-FR" altLang="fr-FR" sz="2000" i="1" dirty="0" smtClean="0">
                <a:latin typeface="Tahoma" pitchFamily="34" charset="0"/>
                <a:cs typeface="Arial" charset="0"/>
              </a:rPr>
              <a:t> (</a:t>
            </a:r>
            <a:r>
              <a:rPr lang="fr-FR" altLang="fr-FR" sz="2000" i="1" dirty="0" err="1" smtClean="0">
                <a:latin typeface="Tahoma" pitchFamily="34" charset="0"/>
                <a:cs typeface="Arial" charset="0"/>
              </a:rPr>
              <a:t>Culicidae</a:t>
            </a:r>
            <a:r>
              <a:rPr lang="fr-FR" altLang="fr-FR" sz="2000" i="1" dirty="0" smtClean="0">
                <a:latin typeface="Tahoma" pitchFamily="34" charset="0"/>
                <a:cs typeface="Arial" charset="0"/>
              </a:rPr>
              <a:t>)</a:t>
            </a:r>
            <a:endParaRPr lang="fr-FR" altLang="fr-FR" sz="2000" dirty="0"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61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4800" dirty="0" smtClean="0"/>
              <a:t>…les acariens…</a:t>
            </a:r>
            <a:endParaRPr lang="fr-FR" sz="4800" i="1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/>
              <a:t>Arachnida</a:t>
            </a:r>
            <a:r>
              <a:rPr lang="fr-FR" dirty="0"/>
              <a:t> &gt; </a:t>
            </a:r>
            <a:r>
              <a:rPr lang="fr-FR" dirty="0" err="1"/>
              <a:t>Acari</a:t>
            </a:r>
            <a:r>
              <a:rPr lang="fr-FR" dirty="0"/>
              <a:t> &gt; </a:t>
            </a:r>
            <a:r>
              <a:rPr lang="fr-FR" dirty="0" err="1" smtClean="0"/>
              <a:t>Prostigmata</a:t>
            </a:r>
            <a:r>
              <a:rPr lang="fr-FR" dirty="0" smtClean="0"/>
              <a:t> </a:t>
            </a:r>
            <a:r>
              <a:rPr lang="fr-FR" dirty="0"/>
              <a:t>&gt; </a:t>
            </a:r>
            <a:r>
              <a:rPr lang="fr-FR" dirty="0" err="1" smtClean="0"/>
              <a:t>Pyemotidae</a:t>
            </a:r>
            <a:endParaRPr lang="fr-FR" dirty="0"/>
          </a:p>
          <a:p>
            <a:endParaRPr lang="fr-FR" dirty="0"/>
          </a:p>
        </p:txBody>
      </p:sp>
      <p:pic>
        <p:nvPicPr>
          <p:cNvPr id="4099" name="Picture 3" descr="C:\HD\50 - Enseignement\Médecins (EPU, FMC, DU,...)\20161020 - Entomo &amp; médecine - Viroteam\icono\Pyemotes ventricos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714" y="2464524"/>
            <a:ext cx="6060774" cy="332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175040" y="3175595"/>
            <a:ext cx="2597553" cy="3205733"/>
            <a:chOff x="0" y="3175595"/>
            <a:chExt cx="2772594" cy="3421757"/>
          </a:xfrm>
        </p:grpSpPr>
        <p:pic>
          <p:nvPicPr>
            <p:cNvPr id="4098" name="Picture 2" descr="C:\HD\50 - Enseignement\Médecins (EPU, FMC, DU,...)\20161020 - Entomo &amp; médecine - Viroteam\icono\Pyemotes ventricosus (2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" r="7000" b="7667"/>
            <a:stretch/>
          </p:blipFill>
          <p:spPr bwMode="auto">
            <a:xfrm>
              <a:off x="0" y="3175595"/>
              <a:ext cx="2771800" cy="2225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 descr="C:\HD\50 - Enseignement\Médecins (EPU, FMC, DU,...)\20161020 - Entomo &amp; médecine - Viroteam\icono\Anobium_punctatum_side - Copie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2" r="2444"/>
            <a:stretch/>
          </p:blipFill>
          <p:spPr bwMode="auto">
            <a:xfrm>
              <a:off x="794" y="5400600"/>
              <a:ext cx="2771800" cy="1196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C:\HD\50 - Enseignement\Médecins (EPU, FMC, DU,...)\20161020 - Entomo &amp; médecine - Viroteam\Docs\Pyemotes ventricosus M 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4"/>
          <a:stretch/>
        </p:blipFill>
        <p:spPr bwMode="auto">
          <a:xfrm>
            <a:off x="356677" y="1429988"/>
            <a:ext cx="2058446" cy="174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401542" y="5773000"/>
            <a:ext cx="45913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Del </a:t>
            </a:r>
            <a:r>
              <a:rPr lang="fr-FR" sz="12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Giudice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et al.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Emerg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Infect Dis. 2008 Nov;14(11):1759-61</a:t>
            </a:r>
          </a:p>
        </p:txBody>
      </p:sp>
      <p:sp>
        <p:nvSpPr>
          <p:cNvPr id="5" name="Rectangle 4"/>
          <p:cNvSpPr/>
          <p:nvPr/>
        </p:nvSpPr>
        <p:spPr>
          <a:xfrm>
            <a:off x="3399580" y="1569126"/>
            <a:ext cx="5248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+mj-lt"/>
              </a:rPr>
              <a:t>Dermatite à </a:t>
            </a:r>
            <a:r>
              <a:rPr lang="fr-FR" sz="2400" i="1" dirty="0" err="1">
                <a:latin typeface="+mj-lt"/>
              </a:rPr>
              <a:t>Pyemotes</a:t>
            </a:r>
            <a:r>
              <a:rPr lang="fr-FR" sz="2400" i="1" dirty="0">
                <a:latin typeface="+mj-lt"/>
              </a:rPr>
              <a:t> </a:t>
            </a:r>
            <a:r>
              <a:rPr lang="fr-FR" sz="2400" i="1" dirty="0" err="1">
                <a:latin typeface="+mj-lt"/>
              </a:rPr>
              <a:t>ventricosus</a:t>
            </a:r>
            <a:endParaRPr lang="fr-F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377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HD\50 - Enseignement\Médecins (EPU, FMC, DU,...)\20161020 - Entomo &amp; médecine - Viroteam\icono\Myiases furonculoides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514" y="1149505"/>
            <a:ext cx="2708324" cy="184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71896" y="0"/>
            <a:ext cx="8972103" cy="1124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600" dirty="0" smtClean="0"/>
              <a:t>Endoparasites : Myiases furonculoïdes…</a:t>
            </a:r>
            <a:endParaRPr lang="fr-FR" sz="3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 smtClean="0"/>
              <a:t>Insecta</a:t>
            </a:r>
            <a:r>
              <a:rPr lang="fr-FR" dirty="0" smtClean="0"/>
              <a:t> &gt; </a:t>
            </a:r>
            <a:r>
              <a:rPr lang="fr-FR" dirty="0" err="1" smtClean="0"/>
              <a:t>Diptera</a:t>
            </a:r>
            <a:endParaRPr lang="fr-FR" dirty="0"/>
          </a:p>
        </p:txBody>
      </p:sp>
      <p:grpSp>
        <p:nvGrpSpPr>
          <p:cNvPr id="17" name="Groupe 16"/>
          <p:cNvGrpSpPr/>
          <p:nvPr/>
        </p:nvGrpSpPr>
        <p:grpSpPr>
          <a:xfrm>
            <a:off x="4343772" y="1243001"/>
            <a:ext cx="4648200" cy="5426359"/>
            <a:chOff x="4343772" y="1243001"/>
            <a:chExt cx="4648200" cy="5426359"/>
          </a:xfrm>
        </p:grpSpPr>
        <p:pic>
          <p:nvPicPr>
            <p:cNvPr id="15" name="Picture 3" descr="C:\HD\50 - Enseignement\Médecins (EPU, FMC, DU,...)\20161020 - Entomo &amp; médecine - Viroteam\icono\Cordylobia anthropophaga - droits ok CC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6" t="12832" r="1361" b="5094"/>
            <a:stretch/>
          </p:blipFill>
          <p:spPr bwMode="auto">
            <a:xfrm>
              <a:off x="6385148" y="1243001"/>
              <a:ext cx="2606824" cy="1810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3" descr="Myiase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772" y="3367599"/>
              <a:ext cx="4648200" cy="243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16"/>
            <p:cNvSpPr>
              <a:spLocks noChangeArrowheads="1"/>
            </p:cNvSpPr>
            <p:nvPr/>
          </p:nvSpPr>
          <p:spPr bwMode="auto">
            <a:xfrm>
              <a:off x="5003676" y="5807586"/>
              <a:ext cx="3328392" cy="861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FR" altLang="fr-FR" sz="1800" b="1" dirty="0"/>
                <a:t>« Ver de </a:t>
              </a:r>
              <a:r>
                <a:rPr lang="fr-FR" altLang="fr-FR" sz="1800" b="1" dirty="0" err="1"/>
                <a:t>Cayor</a:t>
              </a:r>
              <a:r>
                <a:rPr lang="fr-FR" altLang="fr-FR" sz="1800" b="1" dirty="0"/>
                <a:t> </a:t>
              </a:r>
              <a:r>
                <a:rPr lang="fr-FR" altLang="fr-FR" sz="1800" b="1" dirty="0" smtClean="0"/>
                <a:t>»</a:t>
              </a:r>
            </a:p>
            <a:p>
              <a:pPr algn="ctr" eaLnBrk="1" hangingPunct="1"/>
              <a:r>
                <a:rPr lang="fr-FR" altLang="fr-FR" sz="1800" i="1" dirty="0" err="1"/>
                <a:t>C</a:t>
              </a:r>
              <a:r>
                <a:rPr lang="fr-FR" altLang="fr-FR" sz="1800" i="1" dirty="0" err="1" smtClean="0"/>
                <a:t>ordylobia</a:t>
              </a:r>
              <a:r>
                <a:rPr lang="fr-FR" altLang="fr-FR" sz="1800" i="1" dirty="0" smtClean="0"/>
                <a:t> </a:t>
              </a:r>
              <a:r>
                <a:rPr lang="fr-FR" altLang="fr-FR" sz="1800" i="1" dirty="0" err="1" smtClean="0"/>
                <a:t>anthropophaga</a:t>
              </a:r>
              <a:r>
                <a:rPr lang="fr-FR" altLang="fr-FR" sz="1800" dirty="0"/>
                <a:t/>
              </a:r>
              <a:br>
                <a:rPr lang="fr-FR" altLang="fr-FR" sz="1800" dirty="0"/>
              </a:br>
              <a:r>
                <a:rPr lang="fr-FR" altLang="fr-FR" sz="1400" i="1" dirty="0" err="1" smtClean="0"/>
                <a:t>Calliphoridae</a:t>
              </a:r>
              <a:endParaRPr lang="fr-FR" altLang="fr-FR" sz="1400" i="1" dirty="0"/>
            </a:p>
          </p:txBody>
        </p:sp>
        <p:cxnSp>
          <p:nvCxnSpPr>
            <p:cNvPr id="16" name="Connecteur droit 15"/>
            <p:cNvCxnSpPr/>
            <p:nvPr/>
          </p:nvCxnSpPr>
          <p:spPr>
            <a:xfrm>
              <a:off x="5003676" y="2124076"/>
              <a:ext cx="1381472" cy="317131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" name="Groupe 2"/>
          <p:cNvGrpSpPr/>
          <p:nvPr/>
        </p:nvGrpSpPr>
        <p:grpSpPr>
          <a:xfrm>
            <a:off x="323528" y="1318974"/>
            <a:ext cx="4020244" cy="5346269"/>
            <a:chOff x="323528" y="1318974"/>
            <a:chExt cx="4020244" cy="5346269"/>
          </a:xfrm>
        </p:grpSpPr>
        <p:pic>
          <p:nvPicPr>
            <p:cNvPr id="7" name="Picture 12" descr="Myiase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282641"/>
              <a:ext cx="2035503" cy="1426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7"/>
            <p:cNvSpPr>
              <a:spLocks noChangeArrowheads="1"/>
            </p:cNvSpPr>
            <p:nvPr/>
          </p:nvSpPr>
          <p:spPr bwMode="auto">
            <a:xfrm>
              <a:off x="796060" y="5803469"/>
              <a:ext cx="2223686" cy="861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fr-FR" altLang="fr-FR" b="1" dirty="0" smtClean="0">
                  <a:latin typeface="Tahoma" pitchFamily="34" charset="0"/>
                  <a:cs typeface="Arial" charset="0"/>
                </a:rPr>
                <a:t>«</a:t>
              </a:r>
              <a:r>
                <a:rPr lang="fr-FR" altLang="fr-FR" b="1" dirty="0">
                  <a:latin typeface="Tahoma" pitchFamily="34" charset="0"/>
                  <a:cs typeface="Arial" charset="0"/>
                </a:rPr>
                <a:t> </a:t>
              </a:r>
              <a:r>
                <a:rPr lang="fr-FR" altLang="fr-FR" b="1" dirty="0" smtClean="0">
                  <a:latin typeface="Tahoma" pitchFamily="34" charset="0"/>
                  <a:cs typeface="Arial" charset="0"/>
                </a:rPr>
                <a:t>Ver </a:t>
              </a:r>
              <a:r>
                <a:rPr lang="fr-FR" altLang="fr-FR" b="1" dirty="0">
                  <a:latin typeface="Tahoma" pitchFamily="34" charset="0"/>
                  <a:cs typeface="Arial" charset="0"/>
                </a:rPr>
                <a:t>macaque </a:t>
              </a:r>
              <a:r>
                <a:rPr lang="fr-FR" altLang="fr-FR" b="1" dirty="0" smtClean="0">
                  <a:latin typeface="Tahoma" pitchFamily="34" charset="0"/>
                  <a:cs typeface="Arial" charset="0"/>
                </a:rPr>
                <a:t>»</a:t>
              </a:r>
            </a:p>
            <a:p>
              <a:pPr algn="ctr">
                <a:spcBef>
                  <a:spcPct val="0"/>
                </a:spcBef>
              </a:pPr>
              <a:r>
                <a:rPr lang="fr-FR" altLang="fr-FR" i="1" dirty="0" err="1">
                  <a:latin typeface="Tahoma" pitchFamily="34" charset="0"/>
                  <a:cs typeface="Arial" charset="0"/>
                </a:rPr>
                <a:t>Dermatobia</a:t>
              </a:r>
              <a:r>
                <a:rPr lang="fr-FR" altLang="fr-FR" i="1" dirty="0">
                  <a:latin typeface="Tahoma" pitchFamily="34" charset="0"/>
                  <a:cs typeface="Arial" charset="0"/>
                </a:rPr>
                <a:t> </a:t>
              </a:r>
              <a:r>
                <a:rPr lang="fr-FR" altLang="fr-FR" i="1" dirty="0" err="1">
                  <a:latin typeface="Tahoma" pitchFamily="34" charset="0"/>
                  <a:cs typeface="Arial" charset="0"/>
                </a:rPr>
                <a:t>hominis</a:t>
              </a:r>
              <a:endParaRPr lang="fr-FR" altLang="fr-FR" dirty="0" smtClean="0">
                <a:latin typeface="Tahoma" pitchFamily="34" charset="0"/>
                <a:cs typeface="Arial" charset="0"/>
              </a:endParaRPr>
            </a:p>
            <a:p>
              <a:pPr algn="ctr">
                <a:spcBef>
                  <a:spcPct val="0"/>
                </a:spcBef>
              </a:pPr>
              <a:r>
                <a:rPr lang="fr-FR" altLang="fr-FR" sz="1400" i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Oestridae</a:t>
              </a:r>
              <a:endParaRPr lang="fr-FR" altLang="fr-FR" sz="1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" name="Connecteur droit 4"/>
            <p:cNvCxnSpPr>
              <a:endCxn id="1027" idx="3"/>
            </p:cNvCxnSpPr>
            <p:nvPr/>
          </p:nvCxnSpPr>
          <p:spPr>
            <a:xfrm flipH="1" flipV="1">
              <a:off x="3577308" y="1922747"/>
              <a:ext cx="766464" cy="362226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1027" name="Picture 3" descr="C:\HD\50 - Enseignement\Médecins (EPU, FMC, DU,...)\20161020 - Entomo &amp; médecine - Viroteam\icono\Dermatobia hominis_adult_fema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2324" y="1318974"/>
              <a:ext cx="1654984" cy="1207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C:\HD\50 - Enseignement\Médecins (EPU, FMC, DU,...)\20161020 - Entomo &amp; médecine - Viroteam\icono\Cordylobia Anofel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" t="8947" r="3962" b="3344"/>
            <a:stretch/>
          </p:blipFill>
          <p:spPr bwMode="auto">
            <a:xfrm>
              <a:off x="323528" y="3789040"/>
              <a:ext cx="3197592" cy="2014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ZoneTexte 17"/>
            <p:cNvSpPr txBox="1"/>
            <p:nvPr/>
          </p:nvSpPr>
          <p:spPr>
            <a:xfrm>
              <a:off x="2264045" y="5530587"/>
              <a:ext cx="12570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Photo ANOFEL</a:t>
              </a:r>
              <a:endParaRPr lang="fr-FR" sz="1200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</p:grpSp>
      <p:pic>
        <p:nvPicPr>
          <p:cNvPr id="2" name="Picture 2" descr="C:\HD\50 - Enseignement\Médecins (EPU, FMC, DU,...)\20161020 - Entomo &amp; médecine - Viroteam\Docs\Dermatobia hominis egg vectors (2)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0" y="2148168"/>
            <a:ext cx="3634805" cy="273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03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fr-FR" sz="3600" dirty="0" smtClean="0"/>
              <a:t>…Myiases sous-cutanées rampantes…</a:t>
            </a:r>
            <a:endParaRPr lang="fr-FR" sz="3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 smtClean="0"/>
              <a:t>Insecta</a:t>
            </a:r>
            <a:r>
              <a:rPr lang="fr-FR" dirty="0" smtClean="0"/>
              <a:t> &gt; </a:t>
            </a:r>
            <a:r>
              <a:rPr lang="fr-FR" dirty="0" err="1" smtClean="0"/>
              <a:t>Diptera</a:t>
            </a:r>
            <a:r>
              <a:rPr lang="fr-FR" dirty="0" smtClean="0"/>
              <a:t> &gt; </a:t>
            </a:r>
            <a:r>
              <a:rPr lang="fr-FR" dirty="0" err="1" smtClean="0"/>
              <a:t>Oestridae</a:t>
            </a:r>
            <a:endParaRPr lang="fr-FR" dirty="0"/>
          </a:p>
        </p:txBody>
      </p:sp>
      <p:pic>
        <p:nvPicPr>
          <p:cNvPr id="14" name="Picture 2" descr="C:\HD\50 - Enseignement\Médecins (EPU, FMC, DU,...)\20161020 - Entomo &amp; médecine - Viroteam\icono\France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10" y="260648"/>
            <a:ext cx="962472" cy="9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" b="9993"/>
          <a:stretch>
            <a:fillRect/>
          </a:stretch>
        </p:blipFill>
        <p:spPr bwMode="auto">
          <a:xfrm>
            <a:off x="4572000" y="1628800"/>
            <a:ext cx="1679575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 descr="Gasterophil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4" t="18230" r="26089" b="27866"/>
          <a:stretch>
            <a:fillRect/>
          </a:stretch>
        </p:blipFill>
        <p:spPr bwMode="auto">
          <a:xfrm>
            <a:off x="0" y="1628800"/>
            <a:ext cx="2895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28800"/>
            <a:ext cx="15208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HD\50 - Enseignement\Médecins (EPU, FMC, DU,...)\20161020 - Entomo &amp; médecine - Viroteam\icono\Gasterophilu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"/>
          <a:stretch/>
        </p:blipFill>
        <p:spPr bwMode="auto">
          <a:xfrm>
            <a:off x="6372200" y="1628800"/>
            <a:ext cx="2786926" cy="211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0" y="3716362"/>
            <a:ext cx="20511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2000" i="1" dirty="0" err="1" smtClean="0"/>
              <a:t>Gasterophilus</a:t>
            </a:r>
            <a:r>
              <a:rPr lang="fr-FR" altLang="fr-FR" sz="2000" i="1" dirty="0" smtClean="0"/>
              <a:t> </a:t>
            </a:r>
            <a:r>
              <a:rPr lang="fr-FR" altLang="fr-FR" sz="2000" i="1" dirty="0" err="1" smtClean="0"/>
              <a:t>sp</a:t>
            </a:r>
            <a:endParaRPr lang="fr-FR" altLang="fr-FR" sz="2000" i="1" dirty="0"/>
          </a:p>
        </p:txBody>
      </p: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827584" y="4437112"/>
            <a:ext cx="7859216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  <a:defRPr sz="2800">
                <a:solidFill>
                  <a:srgbClr val="C00000"/>
                </a:solidFill>
                <a:latin typeface="+mj-lt"/>
              </a:defRPr>
            </a:lvl1pPr>
            <a:lvl2pPr marL="742950" lvl="1" indent="-285750">
              <a:spcBef>
                <a:spcPct val="20000"/>
              </a:spcBef>
              <a:buClr>
                <a:schemeClr val="accent3"/>
              </a:buClr>
              <a:buSzPct val="12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  <a:lvl6pPr marL="25146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7pPr>
            <a:lvl8pPr marL="34290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9pPr>
          </a:lstStyle>
          <a:p>
            <a:r>
              <a:rPr lang="fr-FR" dirty="0"/>
              <a:t>Hôtes : chevaux</a:t>
            </a:r>
          </a:p>
          <a:p>
            <a:r>
              <a:rPr lang="fr-FR" dirty="0"/>
              <a:t>Homme : hôte accidentel</a:t>
            </a:r>
          </a:p>
          <a:p>
            <a:pPr lvl="1"/>
            <a:r>
              <a:rPr lang="fr-FR" dirty="0" smtClean="0"/>
              <a:t>Pseudo-</a:t>
            </a:r>
            <a:r>
              <a:rPr lang="fr-FR" i="1" dirty="0" err="1" smtClean="0"/>
              <a:t>larva</a:t>
            </a:r>
            <a:r>
              <a:rPr lang="fr-FR" i="1" dirty="0" smtClean="0"/>
              <a:t> </a:t>
            </a:r>
            <a:r>
              <a:rPr lang="fr-FR" i="1" dirty="0" err="1" smtClean="0"/>
              <a:t>migrans</a:t>
            </a:r>
            <a:endParaRPr lang="fr-FR" i="1" dirty="0"/>
          </a:p>
        </p:txBody>
      </p:sp>
      <p:pic>
        <p:nvPicPr>
          <p:cNvPr id="1026" name="Picture 2" descr="C:\HD\50 - Enseignement\Médecins (EPU, FMC, DU,...)\20161020 - Entomo &amp; médecine - Viroteam\larva migran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4653" r="2769" b="5347"/>
          <a:stretch/>
        </p:blipFill>
        <p:spPr bwMode="auto">
          <a:xfrm>
            <a:off x="6696236" y="4640694"/>
            <a:ext cx="2138854" cy="153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45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Autofit/>
          </a:bodyPr>
          <a:lstStyle/>
          <a:p>
            <a:pPr algn="ctr"/>
            <a:r>
              <a:rPr lang="fr-FR" sz="4400" dirty="0" smtClean="0"/>
              <a:t>     …Myiases viscérales…</a:t>
            </a:r>
            <a:endParaRPr lang="fr-FR" sz="44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 smtClean="0"/>
              <a:t>Insecta</a:t>
            </a:r>
            <a:r>
              <a:rPr lang="fr-FR" dirty="0" smtClean="0"/>
              <a:t> &gt; </a:t>
            </a:r>
            <a:r>
              <a:rPr lang="fr-FR" dirty="0" err="1" smtClean="0"/>
              <a:t>Diptera</a:t>
            </a:r>
            <a:r>
              <a:rPr lang="fr-FR" dirty="0" smtClean="0"/>
              <a:t> &gt; </a:t>
            </a:r>
            <a:r>
              <a:rPr lang="fr-FR" dirty="0" err="1" smtClean="0"/>
              <a:t>Oestridae</a:t>
            </a:r>
            <a:endParaRPr lang="fr-FR" dirty="0"/>
          </a:p>
        </p:txBody>
      </p:sp>
      <p:pic>
        <p:nvPicPr>
          <p:cNvPr id="14" name="Picture 2" descr="C:\HD\50 - Enseignement\Médecins (EPU, FMC, DU,...)\20161020 - Entomo &amp; médecine - Viroteam\icono\France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10" y="260648"/>
            <a:ext cx="962472" cy="9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3536181"/>
            <a:ext cx="2127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2000" i="1" dirty="0" err="1"/>
              <a:t>Hypoderma</a:t>
            </a:r>
            <a:r>
              <a:rPr lang="fr-FR" altLang="fr-FR" sz="2000" i="1" dirty="0"/>
              <a:t> </a:t>
            </a:r>
            <a:r>
              <a:rPr lang="fr-FR" altLang="fr-FR" sz="2000" i="1" dirty="0" err="1"/>
              <a:t>bovis</a:t>
            </a:r>
            <a:endParaRPr lang="fr-FR" altLang="fr-FR" sz="2000" i="1" dirty="0"/>
          </a:p>
        </p:txBody>
      </p:sp>
      <p:pic>
        <p:nvPicPr>
          <p:cNvPr id="9" name="Picture 14" descr="hypoderma_bov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r="10000"/>
          <a:stretch/>
        </p:blipFill>
        <p:spPr bwMode="auto">
          <a:xfrm>
            <a:off x="6629400" y="1412776"/>
            <a:ext cx="2514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hypoderma_bovi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116" y="1412776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9" descr="hypoderma bovis eg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4688" r="1500" b="12982"/>
          <a:stretch>
            <a:fillRect/>
          </a:stretch>
        </p:blipFill>
        <p:spPr bwMode="auto">
          <a:xfrm>
            <a:off x="3029644" y="1412776"/>
            <a:ext cx="14430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19600"/>
            <a:ext cx="304800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Espace réservé du contenu 2"/>
          <p:cNvSpPr txBox="1">
            <a:spLocks/>
          </p:cNvSpPr>
          <p:nvPr/>
        </p:nvSpPr>
        <p:spPr>
          <a:xfrm>
            <a:off x="457200" y="4035002"/>
            <a:ext cx="8229600" cy="23463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  <a:defRPr sz="2800">
                <a:solidFill>
                  <a:srgbClr val="C00000"/>
                </a:solidFill>
                <a:latin typeface="+mj-lt"/>
              </a:defRPr>
            </a:lvl1pPr>
            <a:lvl2pPr marL="742950" lvl="1" indent="-285750">
              <a:spcBef>
                <a:spcPct val="20000"/>
              </a:spcBef>
              <a:buClr>
                <a:schemeClr val="accent3"/>
              </a:buClr>
              <a:buSzPct val="12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  <a:lvl6pPr marL="25146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7pPr>
            <a:lvl8pPr marL="34290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9pPr>
          </a:lstStyle>
          <a:p>
            <a:r>
              <a:rPr lang="fr-FR" dirty="0"/>
              <a:t>Hôtes : bovins (« </a:t>
            </a:r>
            <a:r>
              <a:rPr lang="fr-FR" dirty="0" smtClean="0"/>
              <a:t>varron</a:t>
            </a:r>
            <a:r>
              <a:rPr lang="fr-FR" dirty="0"/>
              <a:t> »)</a:t>
            </a:r>
          </a:p>
          <a:p>
            <a:r>
              <a:rPr lang="fr-FR" dirty="0"/>
              <a:t>Homme : hôte accidentel</a:t>
            </a:r>
          </a:p>
          <a:p>
            <a:pPr lvl="1"/>
            <a:r>
              <a:rPr lang="fr-FR" dirty="0" smtClean="0"/>
              <a:t>«</a:t>
            </a:r>
            <a:r>
              <a:rPr lang="fr-FR" dirty="0"/>
              <a:t> Tumeurs ambulatoires »</a:t>
            </a:r>
          </a:p>
          <a:p>
            <a:pPr lvl="1"/>
            <a:r>
              <a:rPr lang="fr-FR" dirty="0" smtClean="0"/>
              <a:t>Méningite à éosinophiles</a:t>
            </a:r>
            <a:endParaRPr lang="fr-FR" dirty="0"/>
          </a:p>
          <a:p>
            <a:pPr lvl="1"/>
            <a:r>
              <a:rPr lang="fr-FR" dirty="0" err="1"/>
              <a:t>Ophtalmomyiase</a:t>
            </a:r>
            <a:endParaRPr lang="fr-FR" dirty="0"/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5684778" y="6248400"/>
            <a:ext cx="3048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2000" dirty="0" err="1"/>
              <a:t>Ophtalmomyiase</a:t>
            </a:r>
            <a:endParaRPr lang="fr-FR" altLang="fr-FR" sz="2000" dirty="0"/>
          </a:p>
        </p:txBody>
      </p:sp>
      <p:cxnSp>
        <p:nvCxnSpPr>
          <p:cNvPr id="3" name="Connecteur droit 2"/>
          <p:cNvCxnSpPr/>
          <p:nvPr/>
        </p:nvCxnSpPr>
        <p:spPr>
          <a:xfrm flipH="1" flipV="1">
            <a:off x="683568" y="548680"/>
            <a:ext cx="1008112" cy="19320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>
            <a:off x="978546" y="764282"/>
            <a:ext cx="71313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50" name="Picture 2" descr="C:\HD\50 - Enseignement\Médecins (EPU, FMC, DU,...)\20161020 - Entomo &amp; médecine - Viroteam\icono\Hypoderma-bovi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" r="4951" b="9104"/>
          <a:stretch/>
        </p:blipFill>
        <p:spPr bwMode="auto">
          <a:xfrm>
            <a:off x="0" y="1412775"/>
            <a:ext cx="2945682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298731" y="3344101"/>
            <a:ext cx="1257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Photo ANOFEL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665250" y="6181929"/>
            <a:ext cx="1257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Photo ANOFEL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666942" y="3344101"/>
            <a:ext cx="1345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Photo Gil </a:t>
            </a:r>
            <a:r>
              <a:rPr lang="fr-FR" sz="12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Wizen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367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fr-FR" sz="4800" dirty="0"/>
              <a:t>Endoparasites </a:t>
            </a:r>
            <a:r>
              <a:rPr lang="fr-FR" sz="4800" dirty="0" smtClean="0"/>
              <a:t>: </a:t>
            </a:r>
            <a:r>
              <a:rPr lang="fr-FR" sz="4800" dirty="0" err="1" smtClean="0"/>
              <a:t>Tungose</a:t>
            </a:r>
            <a:endParaRPr lang="fr-FR" sz="4800" i="1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/>
              <a:t>Insecta</a:t>
            </a:r>
            <a:r>
              <a:rPr lang="fr-FR" dirty="0"/>
              <a:t> &gt; </a:t>
            </a:r>
            <a:r>
              <a:rPr lang="fr-FR" dirty="0" err="1"/>
              <a:t>Siphonaptera</a:t>
            </a:r>
            <a:r>
              <a:rPr lang="fr-FR" dirty="0"/>
              <a:t>&gt; </a:t>
            </a:r>
            <a:r>
              <a:rPr lang="fr-FR" dirty="0" err="1"/>
              <a:t>Tungidae</a:t>
            </a:r>
            <a:endParaRPr lang="fr-FR" dirty="0"/>
          </a:p>
          <a:p>
            <a:endParaRPr lang="fr-FR" dirty="0"/>
          </a:p>
        </p:txBody>
      </p:sp>
      <p:pic>
        <p:nvPicPr>
          <p:cNvPr id="15" name="Picture 7" descr="Tunga pene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5" r="20502" b="10086"/>
          <a:stretch>
            <a:fillRect/>
          </a:stretch>
        </p:blipFill>
        <p:spPr bwMode="auto">
          <a:xfrm flipH="1">
            <a:off x="489337" y="1412776"/>
            <a:ext cx="1797226" cy="20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Tung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5" r="18538" b="8328"/>
          <a:stretch>
            <a:fillRect/>
          </a:stretch>
        </p:blipFill>
        <p:spPr bwMode="auto">
          <a:xfrm>
            <a:off x="2555776" y="1412776"/>
            <a:ext cx="2688312" cy="20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95536" y="3460939"/>
            <a:ext cx="20705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2000" i="1" dirty="0" err="1" smtClean="0"/>
              <a:t>Tunga</a:t>
            </a:r>
            <a:r>
              <a:rPr lang="fr-FR" altLang="fr-FR" sz="2000" i="1" dirty="0" smtClean="0"/>
              <a:t> </a:t>
            </a:r>
            <a:r>
              <a:rPr lang="fr-FR" altLang="fr-FR" sz="2000" i="1" dirty="0" err="1" smtClean="0"/>
              <a:t>penetrans</a:t>
            </a:r>
            <a:endParaRPr lang="fr-FR" altLang="fr-FR" sz="2000" i="1" dirty="0"/>
          </a:p>
        </p:txBody>
      </p:sp>
      <p:pic>
        <p:nvPicPr>
          <p:cNvPr id="3074" name="Picture 2" descr="C:\HD\50 - Enseignement\Médecins (EPU, FMC, DU,...)\20161020 - Entomo &amp; médecine - Viroteam\icono\Puce chique - Planisphe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846" y="1299540"/>
            <a:ext cx="3377456" cy="230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141807" y="4077072"/>
            <a:ext cx="8812185" cy="2565452"/>
            <a:chOff x="141807" y="4077072"/>
            <a:chExt cx="8812185" cy="2565452"/>
          </a:xfrm>
        </p:grpSpPr>
        <p:pic>
          <p:nvPicPr>
            <p:cNvPr id="1026" name="Picture 2" descr="C:\HD\50 - Enseignement\Médecins (EPU, FMC, DU,...)\20161020 - Entomo &amp; médecine - Viroteam\icono\Tunga (2)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07" y="4077073"/>
              <a:ext cx="3350073" cy="2565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 descr="tunga_penetrans_patient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51"/>
            <a:stretch/>
          </p:blipFill>
          <p:spPr bwMode="auto">
            <a:xfrm>
              <a:off x="3373880" y="4077072"/>
              <a:ext cx="2926312" cy="256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" descr="image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41" r="16066"/>
            <a:stretch/>
          </p:blipFill>
          <p:spPr bwMode="auto">
            <a:xfrm>
              <a:off x="6156176" y="4077073"/>
              <a:ext cx="2797816" cy="256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604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ha\Downloads\Moustiq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3" y="908720"/>
            <a:ext cx="8687990" cy="476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61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Survol des indésirables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Pathogènes</a:t>
            </a:r>
          </a:p>
          <a:p>
            <a:pPr lvl="1"/>
            <a:r>
              <a:rPr lang="fr-FR" dirty="0" smtClean="0"/>
              <a:t>Parasites</a:t>
            </a:r>
          </a:p>
          <a:p>
            <a:pPr lvl="1"/>
            <a:r>
              <a:rPr lang="fr-FR" b="1" dirty="0"/>
              <a:t>Venimeux, vulnérants</a:t>
            </a:r>
          </a:p>
          <a:p>
            <a:pPr lvl="1"/>
            <a:r>
              <a:rPr lang="fr-FR" dirty="0" smtClean="0"/>
              <a:t>Urticants</a:t>
            </a:r>
            <a:r>
              <a:rPr lang="fr-FR" dirty="0"/>
              <a:t>, vésicants</a:t>
            </a:r>
          </a:p>
          <a:p>
            <a:pPr lvl="1"/>
            <a:r>
              <a:rPr lang="fr-FR" dirty="0"/>
              <a:t>Nuisants</a:t>
            </a:r>
          </a:p>
          <a:p>
            <a:r>
              <a:rPr lang="fr-FR" dirty="0">
                <a:solidFill>
                  <a:srgbClr val="C00000"/>
                </a:solidFill>
              </a:rPr>
              <a:t>Hôtes de pathogènes</a:t>
            </a:r>
          </a:p>
          <a:p>
            <a:pPr lvl="1"/>
            <a:r>
              <a:rPr lang="fr-FR" dirty="0"/>
              <a:t>Transporteurs</a:t>
            </a:r>
          </a:p>
          <a:p>
            <a:pPr lvl="1"/>
            <a:r>
              <a:rPr lang="fr-FR" dirty="0"/>
              <a:t>Hôtes intermédiaires</a:t>
            </a:r>
          </a:p>
          <a:p>
            <a:pPr lvl="1"/>
            <a:r>
              <a:rPr lang="fr-FR" dirty="0"/>
              <a:t>Vecteurs</a:t>
            </a:r>
          </a:p>
          <a:p>
            <a:r>
              <a:rPr lang="fr-FR" dirty="0" smtClean="0">
                <a:solidFill>
                  <a:srgbClr val="C00000"/>
                </a:solidFill>
              </a:rPr>
              <a:t>Affameurs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8" name="Picture 4" descr="Polistes s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00808"/>
            <a:ext cx="36449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06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Autofit/>
          </a:bodyPr>
          <a:lstStyle/>
          <a:p>
            <a:r>
              <a:rPr lang="fr-FR" sz="4000" dirty="0" smtClean="0"/>
              <a:t>Hyménoptères vulnérants</a:t>
            </a:r>
            <a:endParaRPr lang="fr-FR" sz="40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>
          <a:xfrm>
            <a:off x="3995936" y="44625"/>
            <a:ext cx="5148064" cy="360039"/>
          </a:xfrm>
        </p:spPr>
        <p:txBody>
          <a:bodyPr>
            <a:normAutofit lnSpcReduction="10000"/>
          </a:bodyPr>
          <a:lstStyle/>
          <a:p>
            <a:r>
              <a:rPr lang="fr-FR" dirty="0" err="1" smtClean="0"/>
              <a:t>Insecta</a:t>
            </a:r>
            <a:r>
              <a:rPr lang="fr-FR" dirty="0" smtClean="0"/>
              <a:t> &gt; </a:t>
            </a:r>
            <a:r>
              <a:rPr lang="fr-FR" dirty="0" err="1" smtClean="0"/>
              <a:t>Hymenoptera</a:t>
            </a:r>
            <a:endParaRPr lang="fr-FR" dirty="0"/>
          </a:p>
        </p:txBody>
      </p:sp>
      <p:pic>
        <p:nvPicPr>
          <p:cNvPr id="10" name="Picture 7" descr="4025 - ATH07-05-01-08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8" b="11839"/>
          <a:stretch/>
        </p:blipFill>
        <p:spPr bwMode="auto">
          <a:xfrm>
            <a:off x="3563888" y="1086323"/>
            <a:ext cx="3010649" cy="322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martha\Downloads\ATH16-05-15-0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86323"/>
            <a:ext cx="2617781" cy="367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HD\50 - Enseignement\Médecins (EPU, FMC, DU,...)\20161020 - Entomo &amp; médecine - Viroteam\icono\Vespula vulgari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4" t="11041" r="7290" b="20173"/>
          <a:stretch/>
        </p:blipFill>
        <p:spPr bwMode="auto">
          <a:xfrm rot="5400000">
            <a:off x="6018777" y="1852543"/>
            <a:ext cx="3675419" cy="214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HD\50 - Enseignement\Médecins (EPU, FMC, DU,...)\20161020 - Entomo &amp; médecine - Viroteam\icono\Apis mellifera dar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75" y="4856758"/>
            <a:ext cx="2614317" cy="176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HD\50 - Enseignement\Médecins (EPU, FMC, DU,...)\20161020 - Entomo &amp; médecine - Viroteam\icono\Vespa-crabro-dar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" t="1313" r="3871" b="23831"/>
          <a:stretch/>
        </p:blipFill>
        <p:spPr bwMode="auto">
          <a:xfrm rot="10800000">
            <a:off x="3563887" y="4440535"/>
            <a:ext cx="3010649" cy="217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taba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8653">
            <a:off x="2424755" y="3209576"/>
            <a:ext cx="1702201" cy="171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9081" y="563102"/>
            <a:ext cx="3809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Abeilles, guêpes, frelons…</a:t>
            </a:r>
          </a:p>
        </p:txBody>
      </p:sp>
    </p:spTree>
    <p:extLst>
      <p:ext uri="{BB962C8B-B14F-4D97-AF65-F5344CB8AC3E}">
        <p14:creationId xmlns:p14="http://schemas.microsoft.com/office/powerpoint/2010/main" val="177276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850254" y="274638"/>
            <a:ext cx="4083434" cy="778098"/>
          </a:xfrm>
        </p:spPr>
        <p:txBody>
          <a:bodyPr>
            <a:noAutofit/>
          </a:bodyPr>
          <a:lstStyle/>
          <a:p>
            <a:r>
              <a:rPr lang="fr-FR" sz="4000" dirty="0" smtClean="0"/>
              <a:t>…fourmis…</a:t>
            </a:r>
            <a:endParaRPr lang="fr-FR" sz="4000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87994" y="1196752"/>
            <a:ext cx="4345694" cy="5051648"/>
          </a:xfrm>
        </p:spPr>
        <p:txBody>
          <a:bodyPr/>
          <a:lstStyle/>
          <a:p>
            <a:pPr marL="82296" indent="0">
              <a:buNone/>
            </a:pPr>
            <a:r>
              <a:rPr lang="fr-FR" dirty="0" smtClean="0"/>
              <a:t>Aiguillon souvent atrophié ou absent</a:t>
            </a:r>
          </a:p>
          <a:p>
            <a:pPr marL="82296" indent="0">
              <a:buNone/>
            </a:pPr>
            <a:r>
              <a:rPr lang="fr-FR" dirty="0" smtClean="0">
                <a:sym typeface="Symbol"/>
              </a:rPr>
              <a:t> </a:t>
            </a:r>
            <a:r>
              <a:rPr lang="fr-FR" dirty="0" err="1" smtClean="0">
                <a:sym typeface="Symbol"/>
              </a:rPr>
              <a:t>Ac</a:t>
            </a:r>
            <a:r>
              <a:rPr lang="fr-FR" dirty="0" smtClean="0">
                <a:sym typeface="Symbol"/>
              </a:rPr>
              <a:t>. méthanoïque</a:t>
            </a:r>
            <a:endParaRPr lang="fr-FR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3275856" y="0"/>
            <a:ext cx="5868144" cy="404664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i="1" dirty="0" err="1" smtClean="0">
                <a:solidFill>
                  <a:schemeClr val="bg2">
                    <a:lumMod val="75000"/>
                  </a:schemeClr>
                </a:solidFill>
              </a:rPr>
              <a:t>Insecta</a:t>
            </a:r>
            <a:r>
              <a:rPr lang="fr-FR" i="1" dirty="0" smtClean="0">
                <a:solidFill>
                  <a:schemeClr val="bg2">
                    <a:lumMod val="75000"/>
                  </a:schemeClr>
                </a:solidFill>
              </a:rPr>
              <a:t> &gt; </a:t>
            </a:r>
            <a:r>
              <a:rPr lang="fr-FR" i="1" dirty="0" err="1" smtClean="0">
                <a:solidFill>
                  <a:schemeClr val="bg2">
                    <a:lumMod val="75000"/>
                  </a:schemeClr>
                </a:solidFill>
              </a:rPr>
              <a:t>Hymenoptera</a:t>
            </a:r>
            <a:r>
              <a:rPr lang="fr-FR" i="1" dirty="0" smtClean="0">
                <a:solidFill>
                  <a:schemeClr val="bg2">
                    <a:lumMod val="75000"/>
                  </a:schemeClr>
                </a:solidFill>
              </a:rPr>
              <a:t> &gt; </a:t>
            </a:r>
            <a:r>
              <a:rPr lang="fr-FR" i="1" dirty="0" err="1" smtClean="0">
                <a:solidFill>
                  <a:schemeClr val="bg2">
                    <a:lumMod val="75000"/>
                  </a:schemeClr>
                </a:solidFill>
              </a:rPr>
              <a:t>Formicidae</a:t>
            </a:r>
            <a:endParaRPr lang="fr-FR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" name="Picture 12" descr="formica_ruf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9"/>
          <a:stretch/>
        </p:blipFill>
        <p:spPr bwMode="auto">
          <a:xfrm>
            <a:off x="352425" y="366564"/>
            <a:ext cx="3968672" cy="287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Acide formiq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841" y="2132856"/>
            <a:ext cx="663663" cy="53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HD\50 - Enseignement\Médecins (EPU, FMC, DU,...)\20161020 - Entomo &amp; médecine - Viroteam\icono\Formica rufa (2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6"/>
          <a:stretch/>
        </p:blipFill>
        <p:spPr bwMode="auto">
          <a:xfrm>
            <a:off x="476668" y="386088"/>
            <a:ext cx="3720186" cy="283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302234" y="3203488"/>
            <a:ext cx="30972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algn="r">
              <a:defRPr sz="2000" i="1"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ahoma" pitchFamily="34" charset="0"/>
                <a:cs typeface="Arial" charset="0"/>
              </a:defRPr>
            </a:lvl9pPr>
          </a:lstStyle>
          <a:p>
            <a:r>
              <a:rPr lang="fr-FR" altLang="fr-FR" dirty="0"/>
              <a:t>Formica </a:t>
            </a:r>
            <a:r>
              <a:rPr lang="fr-FR" altLang="fr-FR" dirty="0" err="1"/>
              <a:t>rufa</a:t>
            </a:r>
            <a:endParaRPr lang="fr-FR" altLang="fr-FR" dirty="0"/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250825" y="6351852"/>
            <a:ext cx="37449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000" i="1"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ahoma" pitchFamily="34" charset="0"/>
                <a:cs typeface="Arial" charset="0"/>
              </a:defRPr>
            </a:lvl9pPr>
          </a:lstStyle>
          <a:p>
            <a:r>
              <a:rPr lang="fr-FR" altLang="fr-FR" dirty="0" err="1"/>
              <a:t>Solenopsis</a:t>
            </a:r>
            <a:r>
              <a:rPr lang="fr-FR" altLang="fr-FR" dirty="0"/>
              <a:t> </a:t>
            </a:r>
            <a:r>
              <a:rPr lang="fr-FR" altLang="fr-FR" dirty="0" err="1"/>
              <a:t>sp</a:t>
            </a:r>
            <a:r>
              <a:rPr lang="fr-FR" altLang="fr-FR" dirty="0"/>
              <a:t> (« </a:t>
            </a:r>
            <a:r>
              <a:rPr lang="fr-FR" altLang="fr-FR" dirty="0" err="1"/>
              <a:t>Fire</a:t>
            </a:r>
            <a:r>
              <a:rPr lang="fr-FR" altLang="fr-FR" dirty="0"/>
              <a:t> </a:t>
            </a:r>
            <a:r>
              <a:rPr lang="fr-FR" altLang="fr-FR" dirty="0" err="1"/>
              <a:t>Ant</a:t>
            </a:r>
            <a:r>
              <a:rPr lang="fr-FR" altLang="fr-FR" dirty="0"/>
              <a:t> »)</a:t>
            </a:r>
          </a:p>
        </p:txBody>
      </p:sp>
      <p:pic>
        <p:nvPicPr>
          <p:cNvPr id="19" name="Picture 17" descr="Pogonomyrmex subdentat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02" y="4335628"/>
            <a:ext cx="3303236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853113" y="6351852"/>
            <a:ext cx="29829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000" i="1"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ahoma" pitchFamily="34" charset="0"/>
                <a:cs typeface="Arial" charset="0"/>
              </a:defRPr>
            </a:lvl9pPr>
          </a:lstStyle>
          <a:p>
            <a:pPr algn="r"/>
            <a:r>
              <a:rPr lang="fr-FR" altLang="fr-FR" dirty="0" err="1"/>
              <a:t>Pogonomyrmex</a:t>
            </a:r>
            <a:r>
              <a:rPr lang="fr-FR" altLang="fr-FR" dirty="0"/>
              <a:t> </a:t>
            </a:r>
            <a:r>
              <a:rPr lang="fr-FR" altLang="fr-FR" dirty="0" err="1"/>
              <a:t>sp</a:t>
            </a:r>
            <a:endParaRPr lang="fr-FR" alt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352425" y="4335628"/>
            <a:ext cx="4424196" cy="2095500"/>
            <a:chOff x="352425" y="4317766"/>
            <a:chExt cx="4424196" cy="2095500"/>
          </a:xfrm>
        </p:grpSpPr>
        <p:pic>
          <p:nvPicPr>
            <p:cNvPr id="18" name="Picture 16" descr="solenopsis invicta2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425" y="4317766"/>
              <a:ext cx="3076575" cy="209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0" descr="Fire_Ant_1_061010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50" t="2846" r="34102" b="27423"/>
            <a:stretch>
              <a:fillRect/>
            </a:stretch>
          </p:blipFill>
          <p:spPr bwMode="auto">
            <a:xfrm>
              <a:off x="3491880" y="4317766"/>
              <a:ext cx="1284741" cy="209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22" descr="pois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971">
            <a:off x="8229600" y="3184048"/>
            <a:ext cx="838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HD\50 - Enseignement\Médecins (EPU, FMC, DU,...)\20161020 - Entomo &amp; médecine - Viroteam\icono\Solenopsis - Planispher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41" y="3445037"/>
            <a:ext cx="1560655" cy="106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HD\50 - Enseignement\Médecins (EPU, FMC, DU,...)\20161020 - Entomo &amp; médecine - Viroteam\icono\Pogonomyrmex - Planispher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093" y="3474346"/>
            <a:ext cx="1517669" cy="103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02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7715200" cy="1268760"/>
          </a:xfrm>
        </p:spPr>
        <p:txBody>
          <a:bodyPr/>
          <a:lstStyle/>
          <a:p>
            <a:r>
              <a:rPr lang="fr-FR" dirty="0" smtClean="0"/>
              <a:t>« </a:t>
            </a:r>
            <a:r>
              <a:rPr lang="fr-FR" dirty="0" err="1" smtClean="0"/>
              <a:t>Aranéisme</a:t>
            </a:r>
            <a:r>
              <a:rPr lang="fr-FR" dirty="0" smtClean="0"/>
              <a:t> »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3275856" y="0"/>
            <a:ext cx="5868144" cy="404664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i="1" dirty="0" err="1" smtClean="0">
                <a:solidFill>
                  <a:schemeClr val="bg2">
                    <a:lumMod val="75000"/>
                  </a:schemeClr>
                </a:solidFill>
              </a:rPr>
              <a:t>Arachnida</a:t>
            </a:r>
            <a:r>
              <a:rPr lang="fr-FR" i="1" dirty="0" smtClean="0">
                <a:solidFill>
                  <a:schemeClr val="bg2">
                    <a:lumMod val="75000"/>
                  </a:schemeClr>
                </a:solidFill>
              </a:rPr>
              <a:t> &gt; </a:t>
            </a:r>
            <a:r>
              <a:rPr lang="fr-FR" i="1" dirty="0" err="1" smtClean="0">
                <a:solidFill>
                  <a:schemeClr val="bg2">
                    <a:lumMod val="75000"/>
                  </a:schemeClr>
                </a:solidFill>
              </a:rPr>
              <a:t>Araneae</a:t>
            </a:r>
            <a:endParaRPr lang="fr-FR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8040" y="1844824"/>
            <a:ext cx="2583080" cy="360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Amériques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83636" y="1844824"/>
            <a:ext cx="4584799" cy="360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Tropiques, bassin méditerranéen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Line 80"/>
          <p:cNvSpPr>
            <a:spLocks noChangeShapeType="1"/>
          </p:cNvSpPr>
          <p:nvPr/>
        </p:nvSpPr>
        <p:spPr bwMode="auto">
          <a:xfrm>
            <a:off x="5475856" y="1340768"/>
            <a:ext cx="1152128" cy="504056"/>
          </a:xfrm>
          <a:prstGeom prst="line">
            <a:avLst/>
          </a:prstGeom>
          <a:ln w="28575">
            <a:solidFill>
              <a:schemeClr val="accent3"/>
            </a:solidFill>
            <a:headEnd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b="1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1" name="Line 80"/>
          <p:cNvSpPr>
            <a:spLocks noChangeShapeType="1"/>
          </p:cNvSpPr>
          <p:nvPr/>
        </p:nvSpPr>
        <p:spPr bwMode="auto">
          <a:xfrm flipH="1">
            <a:off x="1835694" y="1340768"/>
            <a:ext cx="1440161" cy="504056"/>
          </a:xfrm>
          <a:prstGeom prst="line">
            <a:avLst/>
          </a:prstGeom>
          <a:ln w="28575">
            <a:solidFill>
              <a:schemeClr val="accent3"/>
            </a:solidFill>
            <a:headEnd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b="1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83569" y="4797152"/>
            <a:ext cx="22320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dirty="0"/>
              <a:t>« Recluse brune </a:t>
            </a:r>
            <a:r>
              <a:rPr lang="fr-FR" altLang="fr-FR" sz="2000" dirty="0" smtClean="0"/>
              <a:t>»</a:t>
            </a:r>
            <a:br>
              <a:rPr lang="fr-FR" altLang="fr-FR" sz="2000" dirty="0" smtClean="0"/>
            </a:br>
            <a:r>
              <a:rPr lang="fr-FR" altLang="fr-FR" sz="16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Loxosceles</a:t>
            </a:r>
            <a:r>
              <a:rPr lang="fr-FR" altLang="fr-FR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altLang="fr-FR" sz="1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reclusa</a:t>
            </a:r>
            <a:endParaRPr lang="fr-FR" altLang="fr-FR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484576" y="4797152"/>
            <a:ext cx="25839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dirty="0"/>
              <a:t>« Malmignatte </a:t>
            </a:r>
            <a:r>
              <a:rPr lang="fr-FR" altLang="fr-FR" sz="2000" dirty="0" smtClean="0"/>
              <a:t>»</a:t>
            </a:r>
            <a:r>
              <a:rPr lang="fr-FR" altLang="fr-FR" sz="2000" i="1" dirty="0" smtClean="0"/>
              <a:t/>
            </a:r>
            <a:br>
              <a:rPr lang="fr-FR" altLang="fr-FR" sz="2000" i="1" dirty="0" smtClean="0"/>
            </a:br>
            <a:r>
              <a:rPr lang="fr-FR" altLang="fr-FR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L. </a:t>
            </a:r>
            <a:r>
              <a:rPr lang="fr-FR" altLang="fr-FR" sz="16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tredecimguttatus</a:t>
            </a:r>
            <a:endParaRPr lang="fr-FR" altLang="fr-FR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083636" y="4797151"/>
            <a:ext cx="25326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dirty="0"/>
              <a:t>« Veuve noire </a:t>
            </a:r>
            <a:r>
              <a:rPr lang="fr-FR" altLang="fr-FR" sz="2000" dirty="0" smtClean="0"/>
              <a:t>»</a:t>
            </a:r>
            <a:br>
              <a:rPr lang="fr-FR" altLang="fr-FR" sz="2000" dirty="0" smtClean="0"/>
            </a:br>
            <a:r>
              <a:rPr lang="fr-FR" altLang="fr-FR" sz="16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Latrodectus</a:t>
            </a:r>
            <a:r>
              <a:rPr lang="fr-FR" altLang="fr-FR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altLang="fr-FR" sz="1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mactans</a:t>
            </a:r>
            <a:endParaRPr lang="fr-FR" altLang="fr-FR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323308" y="5672980"/>
            <a:ext cx="2952548" cy="10081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LOXOSCELISME</a:t>
            </a:r>
            <a:endParaRPr lang="fr-FR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  <a:p>
            <a:pPr algn="ctr"/>
            <a:r>
              <a:rPr lang="fr-F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Nécrose ++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4083636" y="5672980"/>
            <a:ext cx="4584800" cy="10081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LATRODECTISME</a:t>
            </a:r>
            <a:endParaRPr lang="fr-F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Neurotrope ++</a:t>
            </a:r>
          </a:p>
        </p:txBody>
      </p:sp>
      <p:pic>
        <p:nvPicPr>
          <p:cNvPr id="4098" name="Picture 2" descr="C:\HD\50 - Enseignement\Médecins (EPU, FMC, DU,...)\20161020 - Entomo &amp; médecine - Viroteam\icono\Loxosceles reclusa 2 - droits o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7" t="8725" r="6285" b="1359"/>
          <a:stretch/>
        </p:blipFill>
        <p:spPr bwMode="auto">
          <a:xfrm>
            <a:off x="508039" y="2366392"/>
            <a:ext cx="2583081" cy="243222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HD\50 - Enseignement\Médecins (EPU, FMC, DU,...)\20161020 - Entomo &amp; médecine - Viroteam\icono\Latrodectus Malmignat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0" t="7848" r="19209" b="12412"/>
          <a:stretch/>
        </p:blipFill>
        <p:spPr bwMode="auto">
          <a:xfrm>
            <a:off x="6881217" y="2366392"/>
            <a:ext cx="1790640" cy="243222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HD\50 - Enseignement\Médecins (EPU, FMC, DU,...)\20161020 - Entomo &amp; médecine - Viroteam\icono\Latrodectus mactans 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0"/>
          <a:stretch/>
        </p:blipFill>
        <p:spPr bwMode="auto">
          <a:xfrm>
            <a:off x="4083636" y="2366393"/>
            <a:ext cx="2532632" cy="24307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55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/>
          <a:lstStyle/>
          <a:p>
            <a:r>
              <a:rPr lang="fr-FR" dirty="0" err="1" smtClean="0"/>
              <a:t>Loxoscelisme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Genre </a:t>
            </a:r>
            <a:r>
              <a:rPr lang="fr-FR" i="1" dirty="0" err="1"/>
              <a:t>Loxosceles</a:t>
            </a:r>
            <a:endParaRPr lang="fr-FR" i="1" dirty="0"/>
          </a:p>
          <a:p>
            <a:pPr lvl="1"/>
            <a:r>
              <a:rPr lang="fr-FR" i="1" dirty="0"/>
              <a:t>L. </a:t>
            </a:r>
            <a:r>
              <a:rPr lang="fr-FR" i="1" dirty="0" err="1" smtClean="0"/>
              <a:t>reclusa</a:t>
            </a:r>
            <a:r>
              <a:rPr lang="fr-FR" i="1" dirty="0" smtClean="0"/>
              <a:t>, L. </a:t>
            </a:r>
            <a:r>
              <a:rPr lang="fr-FR" i="1" dirty="0" err="1" smtClean="0"/>
              <a:t>laeta</a:t>
            </a:r>
            <a:r>
              <a:rPr lang="fr-FR" dirty="0" smtClean="0"/>
              <a:t> : américaines</a:t>
            </a:r>
            <a:endParaRPr lang="fr-FR" dirty="0"/>
          </a:p>
          <a:p>
            <a:pPr lvl="1"/>
            <a:r>
              <a:rPr lang="fr-FR" i="1" dirty="0" smtClean="0"/>
              <a:t>L. </a:t>
            </a:r>
            <a:r>
              <a:rPr lang="fr-FR" i="1" dirty="0" err="1" smtClean="0"/>
              <a:t>rufescens</a:t>
            </a:r>
            <a:r>
              <a:rPr lang="fr-FR" i="1" dirty="0" smtClean="0"/>
              <a:t> </a:t>
            </a:r>
            <a:r>
              <a:rPr lang="fr-FR" dirty="0" smtClean="0"/>
              <a:t>: France</a:t>
            </a:r>
          </a:p>
          <a:p>
            <a:endParaRPr lang="fr-FR" dirty="0"/>
          </a:p>
          <a:p>
            <a:r>
              <a:rPr lang="fr-FR" dirty="0"/>
              <a:t>Venin</a:t>
            </a:r>
          </a:p>
          <a:p>
            <a:pPr lvl="1"/>
            <a:r>
              <a:rPr lang="fr-FR" dirty="0" smtClean="0"/>
              <a:t>Phlyctène </a:t>
            </a:r>
            <a:r>
              <a:rPr lang="fr-FR" dirty="0"/>
              <a:t>d’apparition rapide, malaise général</a:t>
            </a:r>
          </a:p>
          <a:p>
            <a:pPr lvl="1"/>
            <a:r>
              <a:rPr lang="fr-FR" dirty="0" smtClean="0"/>
              <a:t>Œdème ecchymotique, hémorragies locales</a:t>
            </a:r>
            <a:endParaRPr lang="fr-FR" dirty="0"/>
          </a:p>
          <a:p>
            <a:pPr lvl="1"/>
            <a:r>
              <a:rPr lang="fr-FR" dirty="0" smtClean="0"/>
              <a:t>Nécrose extensive (chirurgie, greffe)</a:t>
            </a:r>
            <a:endParaRPr lang="fr-FR" dirty="0"/>
          </a:p>
          <a:p>
            <a:pPr lvl="1"/>
            <a:r>
              <a:rPr lang="fr-FR" sz="2200" dirty="0"/>
              <a:t>Hémolyse, </a:t>
            </a:r>
            <a:r>
              <a:rPr lang="fr-FR" sz="2200" dirty="0" smtClean="0"/>
              <a:t>rhabdomyolyse, </a:t>
            </a:r>
            <a:r>
              <a:rPr lang="fr-FR" sz="2200" dirty="0" err="1" smtClean="0"/>
              <a:t>ins</a:t>
            </a:r>
            <a:r>
              <a:rPr lang="fr-FR" sz="2200" dirty="0" smtClean="0"/>
              <a:t>. rénale aigue, choc,...</a:t>
            </a:r>
            <a:endParaRPr lang="fr-FR" sz="2200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3275856" y="0"/>
            <a:ext cx="5868144" cy="404664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i="1" dirty="0" err="1" smtClean="0">
                <a:solidFill>
                  <a:schemeClr val="bg2">
                    <a:lumMod val="75000"/>
                  </a:schemeClr>
                </a:solidFill>
              </a:rPr>
              <a:t>Arachnida</a:t>
            </a:r>
            <a:r>
              <a:rPr lang="fr-FR" i="1" dirty="0" smtClean="0">
                <a:solidFill>
                  <a:schemeClr val="bg2">
                    <a:lumMod val="75000"/>
                  </a:schemeClr>
                </a:solidFill>
              </a:rPr>
              <a:t> &gt; </a:t>
            </a:r>
            <a:r>
              <a:rPr lang="fr-FR" i="1" dirty="0" err="1" smtClean="0">
                <a:solidFill>
                  <a:schemeClr val="bg2">
                    <a:lumMod val="75000"/>
                  </a:schemeClr>
                </a:solidFill>
              </a:rPr>
              <a:t>Araneae</a:t>
            </a:r>
            <a:r>
              <a:rPr lang="fr-FR" i="1" dirty="0" smtClean="0">
                <a:solidFill>
                  <a:schemeClr val="bg2">
                    <a:lumMod val="75000"/>
                  </a:schemeClr>
                </a:solidFill>
              </a:rPr>
              <a:t> &gt; </a:t>
            </a:r>
            <a:r>
              <a:rPr lang="fr-FR" i="1" dirty="0" err="1" smtClean="0">
                <a:solidFill>
                  <a:schemeClr val="bg2">
                    <a:lumMod val="75000"/>
                  </a:schemeClr>
                </a:solidFill>
              </a:rPr>
              <a:t>Sicariidae</a:t>
            </a:r>
            <a:endParaRPr lang="fr-FR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074" name="Picture 2" descr="C:\HD\50 - Enseignement\Médecins (EPU, FMC, DU,...)\20161020 - Entomo &amp; médecine - Viroteam\Docs\Loxosceles map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13227"/>
            <a:ext cx="2664296" cy="177175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HD\50 - Enseignement\Médecins (EPU, FMC, DU,...)\20161020 - Entomo &amp; médecine - Viroteam\Docs\Loxosceles rufescens MNHN LMD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758297"/>
            <a:ext cx="1152128" cy="105337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44858" y="5877271"/>
            <a:ext cx="77155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Boissiere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et al. Ann </a:t>
            </a:r>
            <a:r>
              <a:rPr lang="fr-FR" sz="12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Chir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Plast </a:t>
            </a:r>
            <a:r>
              <a:rPr lang="fr-FR" sz="12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Esthet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. 2016;1260(16)30149-2 : 9 cas consécutifs en Languedoc Roussillon</a:t>
            </a:r>
          </a:p>
          <a:p>
            <a:r>
              <a:rPr lang="fr-FR" sz="12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Rubenstein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et al. Infection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2016;44(3):383–387 :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1 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cas région de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Nîmes</a:t>
            </a:r>
          </a:p>
          <a:p>
            <a:r>
              <a:rPr lang="fr-FR" sz="12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Hubiche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et al. Am. J. Trop. Med.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Hyg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2013;88(5):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807–808 : 1 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cas région de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Fréjus</a:t>
            </a:r>
          </a:p>
          <a:p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Pernet et al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Ann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Dermatol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Venereol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2010;137(12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):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808-12 : 2 cas région de Nîmes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2" descr="C:\HD\50 - Enseignement\Médecins (EPU, FMC, DU,...)\20161020 - Entomo &amp; médecine - Viroteam\icono\Loxosceles reclusa 2 - droits o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7" t="8725" r="6285" b="1359"/>
          <a:stretch/>
        </p:blipFill>
        <p:spPr bwMode="auto">
          <a:xfrm>
            <a:off x="524320" y="166862"/>
            <a:ext cx="1399666" cy="131792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1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19672" y="0"/>
            <a:ext cx="7067128" cy="1196752"/>
          </a:xfrm>
        </p:spPr>
        <p:txBody>
          <a:bodyPr/>
          <a:lstStyle/>
          <a:p>
            <a:pPr algn="l"/>
            <a:r>
              <a:rPr lang="fr-FR" dirty="0" err="1" smtClean="0"/>
              <a:t>Loxoscelisme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3275856" y="0"/>
            <a:ext cx="5868144" cy="404664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i="1" dirty="0" err="1" smtClean="0">
                <a:solidFill>
                  <a:schemeClr val="bg2">
                    <a:lumMod val="75000"/>
                  </a:schemeClr>
                </a:solidFill>
              </a:rPr>
              <a:t>Arachnida</a:t>
            </a:r>
            <a:r>
              <a:rPr lang="fr-FR" i="1" dirty="0" smtClean="0">
                <a:solidFill>
                  <a:schemeClr val="bg2">
                    <a:lumMod val="75000"/>
                  </a:schemeClr>
                </a:solidFill>
              </a:rPr>
              <a:t> &gt; </a:t>
            </a:r>
            <a:r>
              <a:rPr lang="fr-FR" i="1" dirty="0" err="1" smtClean="0">
                <a:solidFill>
                  <a:schemeClr val="bg2">
                    <a:lumMod val="75000"/>
                  </a:schemeClr>
                </a:solidFill>
              </a:rPr>
              <a:t>Araneae</a:t>
            </a:r>
            <a:r>
              <a:rPr lang="fr-FR" i="1" dirty="0" smtClean="0">
                <a:solidFill>
                  <a:schemeClr val="bg2">
                    <a:lumMod val="75000"/>
                  </a:schemeClr>
                </a:solidFill>
              </a:rPr>
              <a:t> &gt; </a:t>
            </a:r>
            <a:r>
              <a:rPr lang="fr-FR" i="1" dirty="0" err="1" smtClean="0">
                <a:solidFill>
                  <a:schemeClr val="bg2">
                    <a:lumMod val="75000"/>
                  </a:schemeClr>
                </a:solidFill>
              </a:rPr>
              <a:t>Sicariidae</a:t>
            </a:r>
            <a:endParaRPr lang="fr-FR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4" name="Picture 6" descr="C:\HD\50 - Enseignement\Médecins (EPU, FMC, DU,...)\20161020 - Entomo &amp; médecine - Viroteam\Docs\Loxoscelisme paupiè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535" y="1453468"/>
            <a:ext cx="2875889" cy="227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HD\50 - Enseignement\Médecins (EPU, FMC, DU,...)\20161020 - Entomo &amp; médecine - Viroteam\Docs\Loxoscelisme paupière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535" y="3814069"/>
            <a:ext cx="2875890" cy="292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HD\50 - Enseignement\Médecins (EPU, FMC, DU,...)\20161020 - Entomo &amp; médecine - Viroteam\Docs\Loxoscelisme oedémateux - art17-figura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00" y="1453468"/>
            <a:ext cx="1971113" cy="253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HD\50 - Enseignement\Médecins (EPU, FMC, DU,...)\20161020 - Entomo &amp; médecine - Viroteam\Docs\Loxoscelisme oedémateux - art17-figura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513" y="1456971"/>
            <a:ext cx="1892268" cy="253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901399" y="3986783"/>
            <a:ext cx="3863381" cy="2754585"/>
            <a:chOff x="4703804" y="1416279"/>
            <a:chExt cx="3549668" cy="2530908"/>
          </a:xfrm>
        </p:grpSpPr>
        <p:pic>
          <p:nvPicPr>
            <p:cNvPr id="2052" name="Picture 4" descr="C:\HD\50 - Enseignement\Médecins (EPU, FMC, DU,...)\20161020 - Entomo &amp; médecine - Viroteam\Docs\Loxoscelisme oedémateux - art17-figura03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804" y="1416279"/>
              <a:ext cx="1804711" cy="2530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HD\50 - Enseignement\Médecins (EPU, FMC, DU,...)\20161020 - Entomo &amp; médecine - Viroteam\Docs\Loxoscelisme oedémateux - art17-figura04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8515" y="1416279"/>
              <a:ext cx="1744957" cy="2530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ZoneTexte 6"/>
          <p:cNvSpPr txBox="1"/>
          <p:nvPr/>
        </p:nvSpPr>
        <p:spPr>
          <a:xfrm>
            <a:off x="951471" y="3550274"/>
            <a:ext cx="441146" cy="36933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fr-F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400"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latin typeface="Tahoma" pitchFamily="34" charset="0"/>
                <a:cs typeface="Arial" charset="0"/>
              </a:defRPr>
            </a:lvl9pPr>
          </a:lstStyle>
          <a:p>
            <a:r>
              <a:rPr lang="fr-FR" dirty="0"/>
              <a:t>J1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895687" y="3550274"/>
            <a:ext cx="441146" cy="36933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fr-F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dk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dk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>
                <a:solidFill>
                  <a:schemeClr val="dk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dk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dk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dk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dk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dk1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dirty="0"/>
              <a:t>J3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935896" y="6296407"/>
            <a:ext cx="441146" cy="36933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fr-F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dk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dk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>
                <a:solidFill>
                  <a:schemeClr val="dk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dk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dk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dk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dk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dk1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dirty="0"/>
              <a:t>J5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895687" y="6296407"/>
            <a:ext cx="441146" cy="36933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fr-F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dk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dk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>
                <a:solidFill>
                  <a:schemeClr val="dk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dk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dk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dk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dk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dk1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dirty="0"/>
              <a:t>J8</a:t>
            </a:r>
          </a:p>
        </p:txBody>
      </p:sp>
      <p:sp>
        <p:nvSpPr>
          <p:cNvPr id="6" name="Rectangle 5"/>
          <p:cNvSpPr/>
          <p:nvPr/>
        </p:nvSpPr>
        <p:spPr>
          <a:xfrm rot="16200000">
            <a:off x="-1561377" y="4291430"/>
            <a:ext cx="46228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200" dirty="0">
                <a:solidFill>
                  <a:prstClr val="white">
                    <a:lumMod val="50000"/>
                  </a:prstClr>
                </a:solidFill>
                <a:latin typeface="Century Gothic"/>
              </a:rPr>
              <a:t>de la </a:t>
            </a:r>
            <a:r>
              <a:rPr lang="pt-BR" sz="1200" dirty="0" smtClean="0">
                <a:solidFill>
                  <a:prstClr val="white">
                    <a:lumMod val="50000"/>
                  </a:prstClr>
                </a:solidFill>
                <a:latin typeface="Century Gothic"/>
              </a:rPr>
              <a:t>Barra et al. </a:t>
            </a:r>
            <a:r>
              <a:rPr lang="pt-BR" sz="1200" dirty="0">
                <a:solidFill>
                  <a:prstClr val="white">
                    <a:lumMod val="50000"/>
                  </a:prstClr>
                </a:solidFill>
                <a:latin typeface="Century Gothic"/>
              </a:rPr>
              <a:t>Rev. chil. infectol. </a:t>
            </a:r>
            <a:r>
              <a:rPr lang="pt-BR" sz="1200" dirty="0" smtClean="0">
                <a:solidFill>
                  <a:prstClr val="white">
                    <a:lumMod val="50000"/>
                  </a:prstClr>
                </a:solidFill>
                <a:latin typeface="Century Gothic"/>
              </a:rPr>
              <a:t>2015;32(4):467-471</a:t>
            </a:r>
            <a:endParaRPr lang="fr-FR" sz="1200" dirty="0">
              <a:solidFill>
                <a:prstClr val="white">
                  <a:lumMod val="50000"/>
                </a:prstClr>
              </a:solidFill>
              <a:latin typeface="Century Gothic"/>
            </a:endParaRPr>
          </a:p>
        </p:txBody>
      </p:sp>
      <p:sp>
        <p:nvSpPr>
          <p:cNvPr id="20" name="Rectangle 19"/>
          <p:cNvSpPr/>
          <p:nvPr/>
        </p:nvSpPr>
        <p:spPr>
          <a:xfrm rot="16200000">
            <a:off x="3154518" y="4389214"/>
            <a:ext cx="44273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 err="1" smtClean="0">
                <a:solidFill>
                  <a:prstClr val="white">
                    <a:lumMod val="50000"/>
                  </a:prstClr>
                </a:solidFill>
                <a:latin typeface="Century Gothic"/>
              </a:rPr>
              <a:t>Akdeniz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  <a:latin typeface="Century Gothic"/>
              </a:rPr>
              <a:t> et al. </a:t>
            </a:r>
            <a:r>
              <a:rPr lang="en-US" sz="1200" dirty="0" err="1" smtClean="0">
                <a:solidFill>
                  <a:prstClr val="white">
                    <a:lumMod val="50000"/>
                  </a:prstClr>
                </a:solidFill>
                <a:latin typeface="Century Gothic"/>
              </a:rPr>
              <a:t>Dermatol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  <a:latin typeface="Century Gothic"/>
              </a:rPr>
              <a:t> 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entury Gothic"/>
              </a:rPr>
              <a:t>Online J.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  <a:latin typeface="Century Gothic"/>
              </a:rPr>
              <a:t>2007;13(2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entury Gothic"/>
              </a:rPr>
              <a:t>):11</a:t>
            </a:r>
            <a:endParaRPr lang="fr-FR" sz="1200" dirty="0">
              <a:solidFill>
                <a:prstClr val="white">
                  <a:lumMod val="50000"/>
                </a:prstClr>
              </a:solidFill>
              <a:latin typeface="Century Gothic"/>
            </a:endParaRPr>
          </a:p>
        </p:txBody>
      </p:sp>
      <p:pic>
        <p:nvPicPr>
          <p:cNvPr id="21" name="Picture 2" descr="C:\HD\50 - Enseignement\Médecins (EPU, FMC, DU,...)\20161020 - Entomo &amp; médecine - Viroteam\icono\Loxosceles reclusa 2 - droits ok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7" t="8725" r="6285" b="1359"/>
          <a:stretch/>
        </p:blipFill>
        <p:spPr bwMode="auto">
          <a:xfrm>
            <a:off x="524320" y="166862"/>
            <a:ext cx="1095352" cy="103138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50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589" y="0"/>
            <a:ext cx="7315211" cy="980728"/>
          </a:xfrm>
        </p:spPr>
        <p:txBody>
          <a:bodyPr/>
          <a:lstStyle/>
          <a:p>
            <a:pPr algn="l"/>
            <a:r>
              <a:rPr lang="fr-FR" dirty="0" err="1" smtClean="0"/>
              <a:t>Loxoscelisme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3275856" y="0"/>
            <a:ext cx="5868144" cy="404664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i="1" dirty="0" err="1" smtClean="0">
                <a:solidFill>
                  <a:schemeClr val="bg2">
                    <a:lumMod val="75000"/>
                  </a:schemeClr>
                </a:solidFill>
              </a:rPr>
              <a:t>Arachnida</a:t>
            </a:r>
            <a:r>
              <a:rPr lang="fr-FR" i="1" dirty="0" smtClean="0">
                <a:solidFill>
                  <a:schemeClr val="bg2">
                    <a:lumMod val="75000"/>
                  </a:schemeClr>
                </a:solidFill>
              </a:rPr>
              <a:t> &gt; </a:t>
            </a:r>
            <a:r>
              <a:rPr lang="fr-FR" i="1" dirty="0" err="1" smtClean="0">
                <a:solidFill>
                  <a:schemeClr val="bg2">
                    <a:lumMod val="75000"/>
                  </a:schemeClr>
                </a:solidFill>
              </a:rPr>
              <a:t>Araneae</a:t>
            </a:r>
            <a:r>
              <a:rPr lang="fr-FR" i="1" dirty="0" smtClean="0">
                <a:solidFill>
                  <a:schemeClr val="bg2">
                    <a:lumMod val="75000"/>
                  </a:schemeClr>
                </a:solidFill>
              </a:rPr>
              <a:t> &gt; </a:t>
            </a:r>
            <a:r>
              <a:rPr lang="fr-FR" i="1" dirty="0" err="1" smtClean="0">
                <a:solidFill>
                  <a:schemeClr val="bg2">
                    <a:lumMod val="75000"/>
                  </a:schemeClr>
                </a:solidFill>
              </a:rPr>
              <a:t>Sicariidae</a:t>
            </a:r>
            <a:endParaRPr lang="fr-FR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26" name="Picture 2" descr="C:\HD\50 - Enseignement\Médecins (EPU, FMC, DU,...)\20161020 - Entomo &amp; médecine - Viroteam\icono\Loxosceles Pilly Tr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992" y="1096715"/>
            <a:ext cx="382893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HD\50 - Enseignement\Médecins (EPU, FMC, DU,...)\20161020 - Entomo &amp; médecine - Viroteam\Docs\Loxosceles NEJM 20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" t="1709" r="1915" b="3683"/>
          <a:stretch/>
        </p:blipFill>
        <p:spPr bwMode="auto">
          <a:xfrm>
            <a:off x="42420" y="3501008"/>
            <a:ext cx="6180084" cy="308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585836"/>
            <a:ext cx="61800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200" dirty="0">
                <a:solidFill>
                  <a:prstClr val="white">
                    <a:lumMod val="50000"/>
                  </a:prstClr>
                </a:solidFill>
                <a:latin typeface="Century Gothic"/>
              </a:rPr>
              <a:t>Garza Ocañas, N Engl J Med. 2013 Aug 1;369(5):e6</a:t>
            </a:r>
            <a:endParaRPr lang="fr-FR" sz="1200" dirty="0">
              <a:solidFill>
                <a:prstClr val="white">
                  <a:lumMod val="50000"/>
                </a:prstClr>
              </a:solidFill>
              <a:latin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54474" y="3980987"/>
            <a:ext cx="17764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1200" dirty="0" smtClean="0">
                <a:solidFill>
                  <a:prstClr val="white">
                    <a:lumMod val="50000"/>
                  </a:prstClr>
                </a:solidFill>
                <a:latin typeface="Century Gothic"/>
              </a:rPr>
              <a:t>Photo ePilly Trop 2016</a:t>
            </a:r>
            <a:endParaRPr lang="fr-FR" sz="1200" dirty="0">
              <a:solidFill>
                <a:prstClr val="white">
                  <a:lumMod val="50000"/>
                </a:prstClr>
              </a:solidFill>
              <a:latin typeface="Century Gothic"/>
            </a:endParaRPr>
          </a:p>
        </p:txBody>
      </p:sp>
      <p:pic>
        <p:nvPicPr>
          <p:cNvPr id="8" name="Picture 5" descr="C:\HD\50 - Enseignement\Médecins (EPU, FMC, DU,...)\20161020 - Entomo &amp; médecine - Viroteam\Docs\Loxosceles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6" r="11847"/>
          <a:stretch/>
        </p:blipFill>
        <p:spPr bwMode="auto">
          <a:xfrm>
            <a:off x="-1" y="1096714"/>
            <a:ext cx="3539869" cy="226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HD\50 - Enseignement\Médecins (EPU, FMC, DU,...)\20161020 - Entomo &amp; médecine - Viroteam\icono\Cocard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6715"/>
            <a:ext cx="683568" cy="68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HD\50 - Enseignement\Médecins (EPU, FMC, DU,...)\20161020 - Entomo &amp; médecine - Viroteam\icono\Loxosceles reclusa 2 - droits o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7" t="8725" r="6285" b="1359"/>
          <a:stretch/>
        </p:blipFill>
        <p:spPr bwMode="auto">
          <a:xfrm>
            <a:off x="492261" y="166861"/>
            <a:ext cx="879328" cy="82797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30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60505"/>
          </a:xfrm>
        </p:spPr>
        <p:txBody>
          <a:bodyPr/>
          <a:lstStyle/>
          <a:p>
            <a:pPr algn="l"/>
            <a:r>
              <a:rPr lang="fr-FR" dirty="0" err="1" smtClean="0"/>
              <a:t>Latrodectisme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160505"/>
            <a:ext cx="5377399" cy="5436847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fr-FR" sz="2400" dirty="0"/>
              <a:t>Genre </a:t>
            </a:r>
            <a:r>
              <a:rPr lang="fr-FR" sz="2400" i="1" dirty="0" err="1" smtClean="0"/>
              <a:t>Latrodectus</a:t>
            </a:r>
            <a:endParaRPr lang="fr-FR" sz="2400" i="1" dirty="0" smtClean="0"/>
          </a:p>
          <a:p>
            <a:pPr lvl="1">
              <a:spcBef>
                <a:spcPts val="1200"/>
              </a:spcBef>
            </a:pPr>
            <a:r>
              <a:rPr lang="fr-FR" sz="2000" dirty="0" smtClean="0"/>
              <a:t>Avril à novembre</a:t>
            </a:r>
          </a:p>
          <a:p>
            <a:pPr lvl="1">
              <a:spcBef>
                <a:spcPts val="1200"/>
              </a:spcBef>
            </a:pPr>
            <a:endParaRPr lang="fr-FR" sz="2000" dirty="0" smtClean="0"/>
          </a:p>
          <a:p>
            <a:pPr>
              <a:spcBef>
                <a:spcPts val="1200"/>
              </a:spcBef>
            </a:pPr>
            <a:r>
              <a:rPr lang="fr-FR" sz="2400" dirty="0" smtClean="0"/>
              <a:t>Venin neurotoxique</a:t>
            </a:r>
          </a:p>
          <a:p>
            <a:pPr lvl="1">
              <a:spcBef>
                <a:spcPts val="1200"/>
              </a:spcBef>
            </a:pPr>
            <a:r>
              <a:rPr lang="fr-FR" sz="2000" dirty="0" smtClean="0"/>
              <a:t>Provoque relargage massif</a:t>
            </a:r>
            <a:br>
              <a:rPr lang="fr-FR" sz="2000" dirty="0" smtClean="0"/>
            </a:br>
            <a:r>
              <a:rPr lang="fr-FR" sz="2000" dirty="0" smtClean="0"/>
              <a:t>de neurotransmetteurs</a:t>
            </a:r>
          </a:p>
          <a:p>
            <a:pPr lvl="1">
              <a:spcBef>
                <a:spcPts val="1200"/>
              </a:spcBef>
            </a:pPr>
            <a:r>
              <a:rPr lang="fr-FR" sz="2000" dirty="0" smtClean="0"/>
              <a:t>Algies diffuses, contractures, agitation, hallucinations, dyspnée...</a:t>
            </a:r>
          </a:p>
          <a:p>
            <a:pPr lvl="1">
              <a:spcBef>
                <a:spcPts val="1200"/>
              </a:spcBef>
            </a:pPr>
            <a:r>
              <a:rPr lang="fr-FR" sz="2000" dirty="0" err="1" smtClean="0"/>
              <a:t>Sd</a:t>
            </a:r>
            <a:r>
              <a:rPr lang="fr-FR" sz="2000" dirty="0" smtClean="0"/>
              <a:t> muscarinique : sialorrhée, sudation, vomissements,</a:t>
            </a:r>
            <a:br>
              <a:rPr lang="fr-FR" sz="2000" dirty="0" smtClean="0"/>
            </a:br>
            <a:r>
              <a:rPr lang="fr-FR" sz="2000" dirty="0" smtClean="0"/>
              <a:t>troubles de déglutition…</a:t>
            </a:r>
          </a:p>
          <a:p>
            <a:pPr lvl="1">
              <a:spcBef>
                <a:spcPts val="1200"/>
              </a:spcBef>
            </a:pPr>
            <a:r>
              <a:rPr lang="fr-FR" sz="2000" dirty="0" smtClean="0"/>
              <a:t>Troubles neurovégétatifs : </a:t>
            </a:r>
            <a:r>
              <a:rPr lang="fr-FR" sz="2000" dirty="0"/>
              <a:t>HTA, tachycardie, </a:t>
            </a:r>
            <a:r>
              <a:rPr lang="fr-FR" sz="2000" dirty="0" smtClean="0"/>
              <a:t>hypothermie…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3275856" y="0"/>
            <a:ext cx="5868144" cy="404664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i="1" dirty="0" err="1" smtClean="0">
                <a:solidFill>
                  <a:schemeClr val="bg2">
                    <a:lumMod val="75000"/>
                  </a:schemeClr>
                </a:solidFill>
              </a:rPr>
              <a:t>Arachnida</a:t>
            </a:r>
            <a:r>
              <a:rPr lang="fr-FR" i="1" dirty="0" smtClean="0">
                <a:solidFill>
                  <a:schemeClr val="bg2">
                    <a:lumMod val="75000"/>
                  </a:schemeClr>
                </a:solidFill>
              </a:rPr>
              <a:t> &gt; </a:t>
            </a:r>
            <a:r>
              <a:rPr lang="fr-FR" i="1" dirty="0" err="1" smtClean="0">
                <a:solidFill>
                  <a:schemeClr val="bg2">
                    <a:lumMod val="75000"/>
                  </a:schemeClr>
                </a:solidFill>
              </a:rPr>
              <a:t>Araneae</a:t>
            </a:r>
            <a:r>
              <a:rPr lang="fr-FR" i="1" dirty="0" smtClean="0">
                <a:solidFill>
                  <a:schemeClr val="bg2">
                    <a:lumMod val="75000"/>
                  </a:schemeClr>
                </a:solidFill>
              </a:rPr>
              <a:t> &gt; </a:t>
            </a:r>
            <a:r>
              <a:rPr lang="fr-FR" i="1" dirty="0" err="1" smtClean="0">
                <a:solidFill>
                  <a:schemeClr val="bg2">
                    <a:lumMod val="75000"/>
                  </a:schemeClr>
                </a:solidFill>
              </a:rPr>
              <a:t>Theridiidae</a:t>
            </a:r>
            <a:endParaRPr lang="fr-FR" i="1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5622644" y="1160505"/>
            <a:ext cx="3335011" cy="5220823"/>
            <a:chOff x="5724128" y="1160505"/>
            <a:chExt cx="3335011" cy="5220823"/>
          </a:xfrm>
        </p:grpSpPr>
        <p:pic>
          <p:nvPicPr>
            <p:cNvPr id="1026" name="Picture 2" descr="C:\HD\50 - Enseignement\Médecins (EPU, FMC, DU,...)\20161020 - Entomo &amp; médecine - Viroteam\Docs\Alpha-Latrotoxin-final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068960"/>
              <a:ext cx="3335011" cy="3312368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e 6"/>
            <p:cNvGrpSpPr/>
            <p:nvPr/>
          </p:nvGrpSpPr>
          <p:grpSpPr>
            <a:xfrm>
              <a:off x="5724128" y="1160505"/>
              <a:ext cx="3335011" cy="1834041"/>
              <a:chOff x="5512091" y="1268760"/>
              <a:chExt cx="3139187" cy="1726350"/>
            </a:xfrm>
          </p:grpSpPr>
          <p:pic>
            <p:nvPicPr>
              <p:cNvPr id="12" name="Picture 3" descr="C:\HD\50 - Enseignement\Médecins (EPU, FMC, DU,...)\20161020 - Entomo &amp; médecine - Viroteam\icono\Latrodectus Malmignatte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510" t="7848" r="19209" b="12412"/>
              <a:stretch/>
            </p:blipFill>
            <p:spPr bwMode="auto">
              <a:xfrm>
                <a:off x="7380312" y="1268760"/>
                <a:ext cx="1270966" cy="17263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5" descr="C:\HD\50 - Enseignement\Médecins (EPU, FMC, DU,...)\20161020 - Entomo &amp; médecine - Viroteam\icono\Latrodectus mactans 3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570"/>
              <a:stretch/>
            </p:blipFill>
            <p:spPr bwMode="auto">
              <a:xfrm>
                <a:off x="5512091" y="1268760"/>
                <a:ext cx="1798407" cy="1726068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7381" y="1160504"/>
            <a:ext cx="1837066" cy="125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6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fr-FR" dirty="0" err="1" smtClean="0"/>
              <a:t>Scorpionisme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3275856" y="0"/>
            <a:ext cx="5868144" cy="404664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i="1" dirty="0" err="1" smtClean="0">
                <a:solidFill>
                  <a:schemeClr val="bg2">
                    <a:lumMod val="75000"/>
                  </a:schemeClr>
                </a:solidFill>
              </a:rPr>
              <a:t>Arachnida</a:t>
            </a:r>
            <a:r>
              <a:rPr lang="fr-FR" i="1" dirty="0" smtClean="0">
                <a:solidFill>
                  <a:schemeClr val="bg2">
                    <a:lumMod val="75000"/>
                  </a:schemeClr>
                </a:solidFill>
              </a:rPr>
              <a:t> &gt; </a:t>
            </a:r>
            <a:r>
              <a:rPr lang="fr-FR" i="1" dirty="0" err="1" smtClean="0">
                <a:solidFill>
                  <a:schemeClr val="bg2">
                    <a:lumMod val="75000"/>
                  </a:schemeClr>
                </a:solidFill>
              </a:rPr>
              <a:t>Scorpiones</a:t>
            </a:r>
            <a:endParaRPr lang="fr-FR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7" descr="scorpionis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7"/>
          <a:stretch>
            <a:fillRect/>
          </a:stretch>
        </p:blipFill>
        <p:spPr bwMode="auto">
          <a:xfrm>
            <a:off x="107504" y="1196752"/>
            <a:ext cx="4767064" cy="286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618982" y="4005064"/>
            <a:ext cx="24175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i="1" dirty="0" err="1"/>
              <a:t>Buthus</a:t>
            </a:r>
            <a:r>
              <a:rPr lang="fr-FR" altLang="fr-FR" sz="2000" i="1" dirty="0"/>
              <a:t> </a:t>
            </a:r>
            <a:r>
              <a:rPr lang="fr-FR" altLang="fr-FR" sz="2000" i="1" dirty="0" err="1"/>
              <a:t>occitanus</a:t>
            </a:r>
            <a:endParaRPr lang="fr-FR" altLang="fr-FR" sz="2000" i="1" dirty="0"/>
          </a:p>
        </p:txBody>
      </p:sp>
      <p:pic>
        <p:nvPicPr>
          <p:cNvPr id="2050" name="Picture 2" descr="C:\HD\50 - Enseignement\Médecins (EPU, FMC, DU,...)\20161020 - Entomo &amp; médecine - Viroteam\icono\Buthus occitanu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"/>
          <a:stretch/>
        </p:blipFill>
        <p:spPr bwMode="auto">
          <a:xfrm>
            <a:off x="5095357" y="1196752"/>
            <a:ext cx="3904628" cy="286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4293096"/>
            <a:ext cx="8229600" cy="2304256"/>
          </a:xfrm>
        </p:spPr>
        <p:txBody>
          <a:bodyPr>
            <a:normAutofit/>
          </a:bodyPr>
          <a:lstStyle/>
          <a:p>
            <a:r>
              <a:rPr lang="fr-FR" sz="2400" dirty="0"/>
              <a:t>1500 espèces, seulement 20 mortelles</a:t>
            </a:r>
          </a:p>
          <a:p>
            <a:r>
              <a:rPr lang="fr-FR" sz="2400" dirty="0"/>
              <a:t>Une seule famille dangereuse : </a:t>
            </a:r>
            <a:r>
              <a:rPr lang="fr-FR" sz="2400" i="1" dirty="0" err="1"/>
              <a:t>Buthidae</a:t>
            </a:r>
            <a:endParaRPr lang="fr-FR" sz="2400" i="1" dirty="0"/>
          </a:p>
          <a:p>
            <a:r>
              <a:rPr lang="fr-FR" sz="2400" dirty="0"/>
              <a:t>Complications cardiaques </a:t>
            </a:r>
            <a:r>
              <a:rPr lang="fr-FR" sz="2400" dirty="0" smtClean="0"/>
              <a:t>(</a:t>
            </a:r>
            <a:r>
              <a:rPr lang="fr-FR" sz="2400" dirty="0" err="1"/>
              <a:t>ins</a:t>
            </a:r>
            <a:r>
              <a:rPr lang="fr-FR" sz="2400" dirty="0"/>
              <a:t>. </a:t>
            </a:r>
            <a:r>
              <a:rPr lang="fr-FR" sz="2400" dirty="0" smtClean="0"/>
              <a:t>cardiaque, OAP, collapsus) </a:t>
            </a:r>
            <a:r>
              <a:rPr lang="fr-FR" sz="2400" dirty="0"/>
              <a:t>ou neurologiques</a:t>
            </a:r>
          </a:p>
          <a:p>
            <a:r>
              <a:rPr lang="fr-FR" sz="2400" dirty="0"/>
              <a:t>Hémolyse, CIVD</a:t>
            </a:r>
            <a:r>
              <a:rPr lang="fr-FR" sz="2400" dirty="0" smtClean="0"/>
              <a:t>,…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27785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Scolopendres</a:t>
            </a:r>
            <a:endParaRPr lang="fr-FR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16544" y="6139391"/>
            <a:ext cx="2719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i="1" dirty="0" err="1"/>
              <a:t>Scolopendra</a:t>
            </a:r>
            <a:r>
              <a:rPr lang="fr-FR" altLang="fr-FR" sz="2000" i="1" dirty="0"/>
              <a:t> </a:t>
            </a:r>
            <a:r>
              <a:rPr lang="fr-FR" altLang="fr-FR" sz="2000" i="1" dirty="0" err="1"/>
              <a:t>cingulata</a:t>
            </a:r>
            <a:endParaRPr lang="fr-FR" altLang="fr-FR" sz="2000" i="1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3275856" y="0"/>
            <a:ext cx="5868144" cy="404664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i="1" dirty="0" err="1">
                <a:solidFill>
                  <a:schemeClr val="bg2">
                    <a:lumMod val="75000"/>
                  </a:schemeClr>
                </a:solidFill>
              </a:rPr>
              <a:t>Chilopoda</a:t>
            </a:r>
            <a:r>
              <a:rPr lang="fr-FR" i="1" dirty="0">
                <a:solidFill>
                  <a:schemeClr val="bg2">
                    <a:lumMod val="75000"/>
                  </a:schemeClr>
                </a:solidFill>
              </a:rPr>
              <a:t> &gt; </a:t>
            </a:r>
            <a:r>
              <a:rPr lang="fr-FR" i="1" dirty="0" err="1">
                <a:solidFill>
                  <a:schemeClr val="bg2">
                    <a:lumMod val="75000"/>
                  </a:schemeClr>
                </a:solidFill>
              </a:rPr>
              <a:t>Scolopendromorpha</a:t>
            </a:r>
            <a:r>
              <a:rPr lang="fr-FR" i="1" dirty="0">
                <a:solidFill>
                  <a:schemeClr val="bg2">
                    <a:lumMod val="75000"/>
                  </a:schemeClr>
                </a:solidFill>
              </a:rPr>
              <a:t> &gt; </a:t>
            </a:r>
            <a:r>
              <a:rPr lang="fr-FR" i="1" dirty="0" err="1">
                <a:solidFill>
                  <a:schemeClr val="bg2">
                    <a:lumMod val="75000"/>
                  </a:schemeClr>
                </a:solidFill>
              </a:rPr>
              <a:t>Scolopendridae</a:t>
            </a:r>
            <a:endParaRPr lang="fr-FR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074" name="Picture 2" descr="C:\HD\50 - Enseignement\Médecins (EPU, FMC, DU,...)\20161020 - Entomo &amp; médecine - Viroteam\icono\Scolopendra_cingulata - droits 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2" y="1665550"/>
            <a:ext cx="5999672" cy="449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297299" y="3265239"/>
            <a:ext cx="1523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Photo Mark David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6" name="Picture 2" descr="C:\HD\50 - Enseignement\Médecins (EPU, FMC, DU,...)\20161020 - Entomo &amp; médecine - Viroteam\icono\centipede - autorisation 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67451"/>
            <a:ext cx="3744415" cy="249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05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rtha\Pictures\Entomophagi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0524"/>
            <a:ext cx="9038986" cy="639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15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fr-FR" dirty="0" smtClean="0"/>
              <a:t>Guerre chimique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 smtClean="0"/>
              <a:t>Insecta</a:t>
            </a:r>
            <a:r>
              <a:rPr lang="fr-FR" dirty="0" smtClean="0"/>
              <a:t> &gt; </a:t>
            </a:r>
            <a:r>
              <a:rPr lang="fr-FR" dirty="0" err="1" smtClean="0"/>
              <a:t>Coleoptera</a:t>
            </a:r>
            <a:r>
              <a:rPr lang="fr-FR" dirty="0" smtClean="0"/>
              <a:t> &gt; </a:t>
            </a:r>
            <a:r>
              <a:rPr lang="fr-FR" dirty="0" err="1" smtClean="0"/>
              <a:t>Carabidae</a:t>
            </a:r>
            <a:endParaRPr lang="fr-FR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0"/>
          <a:stretch/>
        </p:blipFill>
        <p:spPr bwMode="auto">
          <a:xfrm>
            <a:off x="4697603" y="1340768"/>
            <a:ext cx="4050861" cy="522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 descr="Anthia sexmacu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505" y="1341157"/>
            <a:ext cx="2668148" cy="200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249828" y="3294421"/>
            <a:ext cx="2282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i="1" dirty="0" err="1"/>
              <a:t>Anthia</a:t>
            </a:r>
            <a:r>
              <a:rPr lang="fr-FR" altLang="fr-FR" sz="1800" i="1" dirty="0"/>
              <a:t> </a:t>
            </a:r>
            <a:r>
              <a:rPr lang="fr-FR" altLang="fr-FR" sz="2000" i="1" dirty="0" err="1"/>
              <a:t>sexmaculata</a:t>
            </a:r>
            <a:endParaRPr lang="fr-FR" altLang="fr-FR" sz="2000" dirty="0"/>
          </a:p>
        </p:txBody>
      </p:sp>
      <p:pic>
        <p:nvPicPr>
          <p:cNvPr id="8" name="Picture 9" descr="anthi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62" y="3735896"/>
            <a:ext cx="4018291" cy="283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HD\50 - Enseignement\Médecins (EPU, FMC, DU,...)\20161020 - Entomo &amp; médecine - Viroteam\icono\Anthia - Planispher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4" r="28386"/>
          <a:stretch/>
        </p:blipFill>
        <p:spPr bwMode="auto">
          <a:xfrm>
            <a:off x="514362" y="1340768"/>
            <a:ext cx="1230374" cy="215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05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3600"/>
          </a:xfrm>
        </p:spPr>
        <p:txBody>
          <a:bodyPr/>
          <a:lstStyle/>
          <a:p>
            <a:r>
              <a:rPr lang="fr-FR" dirty="0" smtClean="0"/>
              <a:t>et bombardiers…</a:t>
            </a:r>
            <a:endParaRPr lang="fr-FR" dirty="0"/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 smtClean="0"/>
              <a:t>Insecta</a:t>
            </a:r>
            <a:r>
              <a:rPr lang="fr-FR" dirty="0" smtClean="0"/>
              <a:t> &gt; </a:t>
            </a:r>
            <a:r>
              <a:rPr lang="fr-FR" dirty="0" err="1" smtClean="0"/>
              <a:t>Coleoptera</a:t>
            </a:r>
            <a:r>
              <a:rPr lang="fr-FR" dirty="0" smtClean="0"/>
              <a:t> &gt; </a:t>
            </a:r>
            <a:r>
              <a:rPr lang="fr-FR" dirty="0" err="1" smtClean="0"/>
              <a:t>Carabidae</a:t>
            </a:r>
            <a:endParaRPr lang="fr-FR" dirty="0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6890196" y="3517633"/>
            <a:ext cx="2146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i="1" dirty="0" err="1"/>
              <a:t>Brachinus</a:t>
            </a:r>
            <a:r>
              <a:rPr lang="fr-FR" altLang="fr-FR" sz="1800" i="1" dirty="0"/>
              <a:t> </a:t>
            </a:r>
            <a:r>
              <a:rPr lang="fr-FR" altLang="fr-FR" sz="1800" i="1" dirty="0" err="1"/>
              <a:t>crepitans</a:t>
            </a:r>
            <a:endParaRPr lang="fr-FR" altLang="fr-FR" sz="1800" i="1" dirty="0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84031" y="3494335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i="1" dirty="0" err="1"/>
              <a:t>Pheropsophus</a:t>
            </a:r>
            <a:r>
              <a:rPr lang="fr-FR" altLang="fr-FR" sz="1800" i="1" dirty="0"/>
              <a:t> </a:t>
            </a:r>
            <a:r>
              <a:rPr lang="fr-FR" altLang="fr-FR" sz="1800" i="1" dirty="0" err="1"/>
              <a:t>jessoensis</a:t>
            </a:r>
            <a:endParaRPr lang="fr-FR" altLang="fr-FR" sz="1800" i="1" dirty="0"/>
          </a:p>
        </p:txBody>
      </p:sp>
      <p:pic>
        <p:nvPicPr>
          <p:cNvPr id="8" name="Picture 13" descr="L'image “http://www.chm.ulaval.ca/chm10099/premiere_loi/beetle4.gif” ne peut être affichée car elle contient des erreur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200" y="4198564"/>
            <a:ext cx="4436283" cy="242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bombardi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" r="12675" b="14607"/>
          <a:stretch>
            <a:fillRect/>
          </a:stretch>
        </p:blipFill>
        <p:spPr bwMode="auto">
          <a:xfrm>
            <a:off x="160231" y="838200"/>
            <a:ext cx="4191000" cy="2731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bombardier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t="11588" b="9871"/>
          <a:stretch>
            <a:fillRect/>
          </a:stretch>
        </p:blipFill>
        <p:spPr bwMode="auto">
          <a:xfrm>
            <a:off x="160231" y="4142142"/>
            <a:ext cx="4191000" cy="259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5881" y="3517633"/>
            <a:ext cx="1592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Photo</a:t>
            </a:r>
            <a:b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Satoshi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Kuribayashi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122" name="Picture 2" descr="C:\HD\50 - Enseignement\Médecins (EPU, FMC, DU,...)\20161020 - Entomo &amp; médecine - Viroteam\icono\Brachinus crepitans - gernot kunz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3"/>
          <a:stretch/>
        </p:blipFill>
        <p:spPr bwMode="auto">
          <a:xfrm>
            <a:off x="4484200" y="825195"/>
            <a:ext cx="4531283" cy="274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484200" y="3517633"/>
            <a:ext cx="15856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Photo Gernot </a:t>
            </a:r>
            <a:r>
              <a:rPr lang="fr-FR" sz="12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Kunz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000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Survol des indésirables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Pathogènes</a:t>
            </a:r>
          </a:p>
          <a:p>
            <a:pPr lvl="1"/>
            <a:r>
              <a:rPr lang="fr-FR" dirty="0" smtClean="0"/>
              <a:t>Parasites</a:t>
            </a:r>
            <a:endParaRPr lang="fr-FR" dirty="0"/>
          </a:p>
          <a:p>
            <a:pPr lvl="1"/>
            <a:r>
              <a:rPr lang="fr-FR" dirty="0"/>
              <a:t>Venimeux, vulnérants</a:t>
            </a:r>
          </a:p>
          <a:p>
            <a:pPr lvl="1"/>
            <a:r>
              <a:rPr lang="fr-FR" b="1" dirty="0" smtClean="0"/>
              <a:t>Urticants</a:t>
            </a:r>
            <a:r>
              <a:rPr lang="fr-FR" b="1" dirty="0"/>
              <a:t>, vésicants</a:t>
            </a:r>
          </a:p>
          <a:p>
            <a:pPr lvl="1"/>
            <a:r>
              <a:rPr lang="fr-FR" dirty="0"/>
              <a:t>Nuisants</a:t>
            </a:r>
          </a:p>
          <a:p>
            <a:r>
              <a:rPr lang="fr-FR" dirty="0">
                <a:solidFill>
                  <a:srgbClr val="C00000"/>
                </a:solidFill>
              </a:rPr>
              <a:t>Hôtes de pathogènes</a:t>
            </a:r>
          </a:p>
          <a:p>
            <a:pPr lvl="1"/>
            <a:r>
              <a:rPr lang="fr-FR" dirty="0"/>
              <a:t>Transporteurs</a:t>
            </a:r>
          </a:p>
          <a:p>
            <a:pPr lvl="1"/>
            <a:r>
              <a:rPr lang="fr-FR" dirty="0"/>
              <a:t>Hôtes intermédiaires</a:t>
            </a:r>
          </a:p>
          <a:p>
            <a:pPr lvl="1"/>
            <a:r>
              <a:rPr lang="fr-FR" dirty="0"/>
              <a:t>Vecteurs</a:t>
            </a:r>
          </a:p>
          <a:p>
            <a:r>
              <a:rPr lang="fr-FR" dirty="0">
                <a:solidFill>
                  <a:srgbClr val="C00000"/>
                </a:solidFill>
              </a:rPr>
              <a:t>Affameurs</a:t>
            </a:r>
          </a:p>
          <a:p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8" name="Picture 4" descr="ATH05-05-28-0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558" y="1700808"/>
            <a:ext cx="3749675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pictogramme-dang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4" t="48343" r="365" b="19664"/>
          <a:stretch/>
        </p:blipFill>
        <p:spPr bwMode="auto">
          <a:xfrm>
            <a:off x="4716016" y="5142586"/>
            <a:ext cx="4010382" cy="1223118"/>
          </a:xfrm>
          <a:prstGeom prst="rect">
            <a:avLst/>
          </a:prstGeom>
          <a:noFill/>
          <a:ln w="1016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06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5510"/>
          </a:xfrm>
        </p:spPr>
        <p:txBody>
          <a:bodyPr>
            <a:normAutofit/>
          </a:bodyPr>
          <a:lstStyle/>
          <a:p>
            <a:r>
              <a:rPr lang="fr-FR" sz="4800" dirty="0" smtClean="0"/>
              <a:t>Processionnaire du pin</a:t>
            </a:r>
            <a:endParaRPr lang="fr-FR" sz="4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/>
              <a:t>Insecta</a:t>
            </a:r>
            <a:r>
              <a:rPr lang="fr-FR" dirty="0"/>
              <a:t> &gt; </a:t>
            </a:r>
            <a:r>
              <a:rPr lang="fr-FR" dirty="0" err="1"/>
              <a:t>Lepidoptera</a:t>
            </a:r>
            <a:r>
              <a:rPr lang="fr-FR" dirty="0"/>
              <a:t> &gt; </a:t>
            </a:r>
            <a:r>
              <a:rPr lang="fr-FR" dirty="0" err="1"/>
              <a:t>Notodontidae</a:t>
            </a:r>
            <a:r>
              <a:rPr lang="fr-FR" dirty="0"/>
              <a:t> &gt; </a:t>
            </a:r>
            <a:r>
              <a:rPr lang="fr-FR" dirty="0" err="1"/>
              <a:t>Thaumetopoea</a:t>
            </a:r>
            <a:r>
              <a:rPr lang="fr-FR" dirty="0"/>
              <a:t> </a:t>
            </a:r>
            <a:r>
              <a:rPr lang="fr-FR" dirty="0" err="1" smtClean="0"/>
              <a:t>pityocampa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3239031" y="1265510"/>
            <a:ext cx="5581119" cy="3603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« </a:t>
            </a:r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Erucisme</a:t>
            </a:r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»</a:t>
            </a:r>
          </a:p>
          <a:p>
            <a:pPr marL="742950" lvl="1" indent="-285750">
              <a:spcBef>
                <a:spcPct val="20000"/>
              </a:spcBef>
              <a:buClr>
                <a:schemeClr val="accent3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Éruption </a:t>
            </a:r>
            <a:r>
              <a:rPr lang="fr-F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urticarienne</a:t>
            </a: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742950" lvl="1" indent="-285750">
              <a:spcBef>
                <a:spcPct val="20000"/>
              </a:spcBef>
              <a:buClr>
                <a:schemeClr val="accent3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Vive douleur locale</a:t>
            </a:r>
          </a:p>
          <a:p>
            <a:pPr marL="742950" lvl="1" indent="-285750">
              <a:spcBef>
                <a:spcPct val="20000"/>
              </a:spcBef>
              <a:buClr>
                <a:schemeClr val="accent3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Céphalées, fièvre, insomnie, </a:t>
            </a: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vomissements, asthme</a:t>
            </a: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Sécrétions toxiques</a:t>
            </a:r>
            <a:b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et soies urticantes</a:t>
            </a:r>
          </a:p>
        </p:txBody>
      </p:sp>
      <p:pic>
        <p:nvPicPr>
          <p:cNvPr id="9" name="Picture 7" descr="ATH06-02-28-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031" y="4807785"/>
            <a:ext cx="2399666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HD\50 - Enseignement\Médecins (EPU, FMC, DU,...)\20161020 - Entomo &amp; médecine - Viroteam\icono\Thaumetopoea pityocampa - bobgai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12" t="13696" r="12947" b="12436"/>
          <a:stretch/>
        </p:blipFill>
        <p:spPr bwMode="auto">
          <a:xfrm>
            <a:off x="5952582" y="4807785"/>
            <a:ext cx="286789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HD\50 - Enseignement\Médecins (EPU, FMC, DU,...)\20161020 - Entomo &amp; médecine - Viroteam\icono\Thaumetopoea pityocamp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0776" r="4859"/>
          <a:stretch/>
        </p:blipFill>
        <p:spPr bwMode="auto">
          <a:xfrm>
            <a:off x="440466" y="1210368"/>
            <a:ext cx="2526597" cy="350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HD\50 - Enseignement\Médecins (EPU, FMC, DU,...)\20161020 - Entomo &amp; médecine - Viroteam\icono\Thaumetopoea pityocampa 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66" y="4807785"/>
            <a:ext cx="252659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75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/>
          </a:bodyPr>
          <a:lstStyle/>
          <a:p>
            <a:r>
              <a:rPr lang="fr-FR" sz="4000" dirty="0" smtClean="0"/>
              <a:t>« </a:t>
            </a:r>
            <a:r>
              <a:rPr lang="fr-FR" sz="4000" dirty="0" err="1" smtClean="0"/>
              <a:t>Papillonite</a:t>
            </a:r>
            <a:r>
              <a:rPr lang="fr-FR" sz="4000" dirty="0" smtClean="0"/>
              <a:t> guyanaise »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 smtClean="0"/>
              <a:t>Insecta</a:t>
            </a:r>
            <a:r>
              <a:rPr lang="fr-FR" dirty="0" smtClean="0"/>
              <a:t> &gt; </a:t>
            </a:r>
            <a:r>
              <a:rPr lang="fr-FR" dirty="0" err="1" smtClean="0"/>
              <a:t>lepidoptera</a:t>
            </a:r>
            <a:r>
              <a:rPr lang="fr-FR" dirty="0" smtClean="0"/>
              <a:t> &gt; </a:t>
            </a:r>
            <a:r>
              <a:rPr lang="fr-FR" dirty="0" err="1" smtClean="0"/>
              <a:t>Saturniidae</a:t>
            </a:r>
            <a:r>
              <a:rPr lang="fr-FR" dirty="0" smtClean="0"/>
              <a:t> &gt; </a:t>
            </a:r>
            <a:r>
              <a:rPr lang="fr-FR" dirty="0" err="1" smtClean="0"/>
              <a:t>Hylesia</a:t>
            </a:r>
            <a:r>
              <a:rPr lang="fr-FR" dirty="0" smtClean="0"/>
              <a:t> </a:t>
            </a:r>
            <a:r>
              <a:rPr lang="fr-FR" dirty="0" err="1" smtClean="0"/>
              <a:t>metabus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1" y="1340768"/>
            <a:ext cx="91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altLang="fr-FR" sz="2400" dirty="0">
                <a:latin typeface="+mj-lt"/>
              </a:rPr>
              <a:t>Ecailles pointues en suspension dans l’air (« fléchettes </a:t>
            </a:r>
            <a:r>
              <a:rPr lang="fr-FR" altLang="fr-FR" sz="2400" dirty="0" smtClean="0">
                <a:latin typeface="+mj-lt"/>
              </a:rPr>
              <a:t>»)</a:t>
            </a:r>
          </a:p>
          <a:p>
            <a:pPr marL="342900" indent="-342900">
              <a:lnSpc>
                <a:spcPct val="150000"/>
              </a:lnSpc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altLang="fr-FR" sz="2400" dirty="0">
                <a:latin typeface="+mj-lt"/>
              </a:rPr>
              <a:t>Dermite </a:t>
            </a:r>
            <a:r>
              <a:rPr lang="fr-FR" altLang="fr-FR" sz="2400" dirty="0" err="1" smtClean="0">
                <a:latin typeface="+mj-lt"/>
              </a:rPr>
              <a:t>urticarienne</a:t>
            </a:r>
            <a:r>
              <a:rPr lang="fr-FR" altLang="fr-FR" sz="2400" dirty="0" smtClean="0">
                <a:latin typeface="+mj-lt"/>
              </a:rPr>
              <a:t>, œdème, manifestations respiratoires</a:t>
            </a:r>
            <a:endParaRPr lang="fr-FR" altLang="fr-FR" sz="2400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27656" y="6474602"/>
            <a:ext cx="16161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Photo Andreas Kay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163241" y="2880470"/>
            <a:ext cx="8801248" cy="3641154"/>
            <a:chOff x="107504" y="2812119"/>
            <a:chExt cx="9344605" cy="3865948"/>
          </a:xfrm>
        </p:grpSpPr>
        <p:pic>
          <p:nvPicPr>
            <p:cNvPr id="7" name="Picture 12" descr="hylesi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9" t="2045" r="3941" b="1833"/>
            <a:stretch>
              <a:fillRect/>
            </a:stretch>
          </p:blipFill>
          <p:spPr bwMode="auto">
            <a:xfrm>
              <a:off x="2804123" y="4941168"/>
              <a:ext cx="2660782" cy="1736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3" descr="hylesia-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4123" y="2812120"/>
              <a:ext cx="2660782" cy="1993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8" name="Picture 2" descr="C:\HD\50 - Enseignement\Médecins (EPU, FMC, DU,...)\20161020 - Entomo &amp; médecine - Viroteam\icono\Hylesia sp - droits ok - Andreas Kay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2812119"/>
              <a:ext cx="3871997" cy="3865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C:\HD\50 - Enseignement\Médecins (EPU, FMC, DU,...)\20161020 - Entomo &amp; médecine - Viroteam\Hylesia papillonite flyer AR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812119"/>
              <a:ext cx="2599389" cy="3865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555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05832"/>
          </a:xfrm>
        </p:spPr>
        <p:txBody>
          <a:bodyPr>
            <a:normAutofit fontScale="90000"/>
          </a:bodyPr>
          <a:lstStyle/>
          <a:p>
            <a:r>
              <a:rPr lang="fr-FR" sz="4800" dirty="0" smtClean="0"/>
              <a:t>Vésicants : coléoptères </a:t>
            </a:r>
            <a:r>
              <a:rPr lang="fr-FR" sz="4800" dirty="0" err="1" smtClean="0"/>
              <a:t>méloïdes</a:t>
            </a:r>
            <a:endParaRPr lang="fr-FR" sz="4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 smtClean="0"/>
              <a:t>Insecta</a:t>
            </a:r>
            <a:r>
              <a:rPr lang="fr-FR" dirty="0" smtClean="0"/>
              <a:t> &gt; </a:t>
            </a:r>
            <a:r>
              <a:rPr lang="fr-FR" dirty="0" err="1" smtClean="0"/>
              <a:t>Coleoptera</a:t>
            </a:r>
            <a:r>
              <a:rPr lang="fr-FR" dirty="0" smtClean="0"/>
              <a:t> &gt; </a:t>
            </a:r>
            <a:r>
              <a:rPr lang="fr-FR" dirty="0" err="1" smtClean="0"/>
              <a:t>Meloidae</a:t>
            </a:r>
            <a:endParaRPr lang="fr-FR" dirty="0"/>
          </a:p>
        </p:txBody>
      </p:sp>
      <p:pic>
        <p:nvPicPr>
          <p:cNvPr id="4" name="Picture 6" descr="ec1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2605" r="18471" b="15425"/>
          <a:stretch>
            <a:fillRect/>
          </a:stretch>
        </p:blipFill>
        <p:spPr bwMode="auto">
          <a:xfrm>
            <a:off x="4932040" y="1105832"/>
            <a:ext cx="3672407" cy="252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1619250" y="3715544"/>
            <a:ext cx="0" cy="504825"/>
          </a:xfrm>
          <a:prstGeom prst="line">
            <a:avLst/>
          </a:prstGeom>
          <a:noFill/>
          <a:ln w="31750">
            <a:solidFill>
              <a:srgbClr val="FFCC6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3048000" y="5163344"/>
            <a:ext cx="863600" cy="0"/>
          </a:xfrm>
          <a:prstGeom prst="line">
            <a:avLst/>
          </a:prstGeom>
          <a:noFill/>
          <a:ln w="31750">
            <a:solidFill>
              <a:srgbClr val="FFCC6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7" name="Picture 10" descr="IMG_02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r="2600"/>
          <a:stretch>
            <a:fillRect/>
          </a:stretch>
        </p:blipFill>
        <p:spPr bwMode="auto">
          <a:xfrm>
            <a:off x="152400" y="1124744"/>
            <a:ext cx="32004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885716" y="6320632"/>
            <a:ext cx="14670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fr-FR" dirty="0">
                <a:latin typeface="Tahoma" pitchFamily="34" charset="0"/>
                <a:cs typeface="Arial" charset="0"/>
              </a:rPr>
              <a:t>Cantharidine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86722" y="3275112"/>
            <a:ext cx="1864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fr-FR" i="1" dirty="0" err="1">
                <a:latin typeface="Tahoma" pitchFamily="34" charset="0"/>
                <a:cs typeface="Arial" charset="0"/>
              </a:rPr>
              <a:t>Lytta</a:t>
            </a:r>
            <a:r>
              <a:rPr lang="fr-FR" altLang="fr-FR" i="1" dirty="0">
                <a:latin typeface="Tahoma" pitchFamily="34" charset="0"/>
                <a:cs typeface="Arial" charset="0"/>
              </a:rPr>
              <a:t> </a:t>
            </a:r>
            <a:r>
              <a:rPr lang="fr-FR" altLang="fr-FR" i="1" dirty="0" err="1">
                <a:latin typeface="Tahoma" pitchFamily="34" charset="0"/>
                <a:cs typeface="Arial" charset="0"/>
              </a:rPr>
              <a:t>vesicatoria</a:t>
            </a:r>
            <a:endParaRPr lang="fr-FR" altLang="fr-FR" i="1" dirty="0">
              <a:latin typeface="Tahoma" pitchFamily="34" charset="0"/>
              <a:cs typeface="Arial" charset="0"/>
            </a:endParaRPr>
          </a:p>
        </p:txBody>
      </p:sp>
      <p:pic>
        <p:nvPicPr>
          <p:cNvPr id="10" name="Picture 15" descr="dermatite mélo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r="1791" b="16216"/>
          <a:stretch>
            <a:fillRect/>
          </a:stretch>
        </p:blipFill>
        <p:spPr bwMode="auto">
          <a:xfrm>
            <a:off x="4932040" y="3895903"/>
            <a:ext cx="3672408" cy="284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Cantharidin_stru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35" t="-4189" r="-12280" b="-4712"/>
          <a:stretch>
            <a:fillRect/>
          </a:stretch>
        </p:blipFill>
        <p:spPr bwMode="auto">
          <a:xfrm>
            <a:off x="590550" y="4306990"/>
            <a:ext cx="2057400" cy="19812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079544" y="3573416"/>
            <a:ext cx="1596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Photo Eric </a:t>
            </a:r>
            <a:r>
              <a:rPr lang="fr-FR" sz="12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Caumes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93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Pédérose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 smtClean="0"/>
              <a:t>Insecta</a:t>
            </a:r>
            <a:r>
              <a:rPr lang="fr-FR" dirty="0" smtClean="0"/>
              <a:t> &gt; </a:t>
            </a:r>
            <a:r>
              <a:rPr lang="fr-FR" dirty="0" err="1" smtClean="0"/>
              <a:t>Coleoptera</a:t>
            </a:r>
            <a:r>
              <a:rPr lang="fr-FR" dirty="0" smtClean="0"/>
              <a:t> &gt; </a:t>
            </a:r>
            <a:r>
              <a:rPr lang="fr-FR" dirty="0" err="1" smtClean="0"/>
              <a:t>Staphylinidae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492272" y="1124744"/>
            <a:ext cx="2717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+mj-lt"/>
              </a:rPr>
              <a:t>«</a:t>
            </a:r>
            <a:r>
              <a:rPr lang="fr-FR" dirty="0">
                <a:latin typeface="+mj-lt"/>
              </a:rPr>
              <a:t> </a:t>
            </a:r>
            <a:r>
              <a:rPr lang="fr-FR" i="1" dirty="0" err="1" smtClean="0">
                <a:latin typeface="+mj-lt"/>
              </a:rPr>
              <a:t>Paederus</a:t>
            </a:r>
            <a:r>
              <a:rPr lang="fr-FR" i="1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dermatitis</a:t>
            </a:r>
            <a:r>
              <a:rPr lang="fr-FR" dirty="0">
                <a:latin typeface="+mj-lt"/>
              </a:rPr>
              <a:t> »</a:t>
            </a:r>
          </a:p>
        </p:txBody>
      </p:sp>
      <p:pic>
        <p:nvPicPr>
          <p:cNvPr id="6" name="Picture 10" descr="mammin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4616" r="3334" b="14615"/>
          <a:stretch>
            <a:fillRect/>
          </a:stretch>
        </p:blipFill>
        <p:spPr bwMode="auto">
          <a:xfrm>
            <a:off x="6156176" y="4954860"/>
            <a:ext cx="2743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dermatite paederus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dermatite Paeder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95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76800"/>
            <a:ext cx="3048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ATH06-06-18-0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" r="5844" b="8447"/>
          <a:stretch>
            <a:fillRect/>
          </a:stretch>
        </p:blipFill>
        <p:spPr bwMode="auto">
          <a:xfrm>
            <a:off x="304800" y="1600200"/>
            <a:ext cx="312420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28600" y="3827463"/>
            <a:ext cx="1541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i="1" dirty="0" err="1"/>
              <a:t>Paederus</a:t>
            </a:r>
            <a:r>
              <a:rPr lang="fr-FR" altLang="fr-FR" sz="2000" i="1" dirty="0"/>
              <a:t> </a:t>
            </a:r>
            <a:r>
              <a:rPr lang="fr-FR" altLang="fr-FR" sz="2000" i="1" dirty="0" err="1"/>
              <a:t>sp</a:t>
            </a:r>
            <a:endParaRPr lang="fr-FR" altLang="fr-FR" sz="2000" i="1" dirty="0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304800" y="6034088"/>
            <a:ext cx="10903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fr-FR" dirty="0" err="1">
                <a:latin typeface="Tahoma" pitchFamily="34" charset="0"/>
                <a:cs typeface="Arial" charset="0"/>
              </a:rPr>
              <a:t>Pédérine</a:t>
            </a:r>
            <a:endParaRPr lang="fr-FR" altLang="fr-FR" dirty="0">
              <a:latin typeface="Tahoma" pitchFamily="34" charset="0"/>
              <a:cs typeface="Arial" charset="0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1828800" y="3962400"/>
            <a:ext cx="0" cy="838200"/>
          </a:xfrm>
          <a:prstGeom prst="line">
            <a:avLst/>
          </a:prstGeom>
          <a:noFill/>
          <a:ln w="31750">
            <a:solidFill>
              <a:srgbClr val="FFCC6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4" name="Picture 17" descr="bacter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64050"/>
            <a:ext cx="12192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75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Survol des indésirables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Pathogènes</a:t>
            </a:r>
          </a:p>
          <a:p>
            <a:pPr lvl="1"/>
            <a:r>
              <a:rPr lang="fr-FR" dirty="0" smtClean="0"/>
              <a:t>Parasites</a:t>
            </a:r>
            <a:endParaRPr lang="fr-FR" dirty="0"/>
          </a:p>
          <a:p>
            <a:pPr lvl="1"/>
            <a:r>
              <a:rPr lang="fr-FR" dirty="0"/>
              <a:t>Venimeux, vulnérants</a:t>
            </a:r>
          </a:p>
          <a:p>
            <a:pPr lvl="1"/>
            <a:r>
              <a:rPr lang="fr-FR" dirty="0" smtClean="0"/>
              <a:t>Urticants</a:t>
            </a:r>
            <a:r>
              <a:rPr lang="fr-FR" dirty="0"/>
              <a:t>, vésicants</a:t>
            </a:r>
          </a:p>
          <a:p>
            <a:pPr lvl="1"/>
            <a:r>
              <a:rPr lang="fr-FR" b="1" dirty="0"/>
              <a:t>Nuisants</a:t>
            </a:r>
          </a:p>
          <a:p>
            <a:r>
              <a:rPr lang="fr-FR" dirty="0">
                <a:solidFill>
                  <a:srgbClr val="C00000"/>
                </a:solidFill>
              </a:rPr>
              <a:t>Hôtes de pathogènes</a:t>
            </a:r>
          </a:p>
          <a:p>
            <a:pPr lvl="1"/>
            <a:r>
              <a:rPr lang="fr-FR" dirty="0"/>
              <a:t>Transporteurs</a:t>
            </a:r>
          </a:p>
          <a:p>
            <a:pPr lvl="1"/>
            <a:r>
              <a:rPr lang="fr-FR" dirty="0"/>
              <a:t>Hôtes intermédiaires</a:t>
            </a:r>
          </a:p>
          <a:p>
            <a:pPr lvl="1"/>
            <a:r>
              <a:rPr lang="fr-FR" dirty="0"/>
              <a:t>Vecteurs</a:t>
            </a:r>
          </a:p>
          <a:p>
            <a:r>
              <a:rPr lang="fr-FR" dirty="0">
                <a:solidFill>
                  <a:srgbClr val="C00000"/>
                </a:solidFill>
              </a:rPr>
              <a:t>Affameurs</a:t>
            </a:r>
          </a:p>
          <a:p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HD\50 - Enseignement\Médecins (EPU, FMC, DU,...)\20161020 - Entomo &amp; médecine - Viroteam\icono\Eckb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430" y="1700808"/>
            <a:ext cx="3718575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06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 insecte dans l’oreille ?...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6" name="Picture 3" descr="ear inse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1" b="2396"/>
          <a:stretch>
            <a:fillRect/>
          </a:stretch>
        </p:blipFill>
        <p:spPr bwMode="auto">
          <a:xfrm>
            <a:off x="251520" y="1556792"/>
            <a:ext cx="4408487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u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49179"/>
            <a:ext cx="1163637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as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374" y="4600411"/>
            <a:ext cx="1171575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932040" y="1556792"/>
            <a:ext cx="4211960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altLang="fr-F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Papillon </a:t>
            </a:r>
            <a:r>
              <a:rPr lang="fr-FR" alt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nocturne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alt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Cafard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alt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Fourmi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alt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…</a:t>
            </a:r>
            <a:endParaRPr lang="fr-FR" altLang="fr-FR" sz="2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8" name="Picture 5" descr="lam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272" y="3048818"/>
            <a:ext cx="1439863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18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340768"/>
          </a:xfrm>
        </p:spPr>
        <p:txBody>
          <a:bodyPr>
            <a:noAutofit/>
          </a:bodyPr>
          <a:lstStyle/>
          <a:p>
            <a:r>
              <a:rPr lang="fr-FR" sz="4000" dirty="0" smtClean="0"/>
              <a:t>…dans la peau ? …ou dans la tête ?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4" name="Picture 13" descr="Ekbom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3181"/>
          <a:stretch>
            <a:fillRect/>
          </a:stretch>
        </p:blipFill>
        <p:spPr bwMode="auto">
          <a:xfrm>
            <a:off x="304800" y="3767138"/>
            <a:ext cx="3810000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&#10;Comment dermatozoyny délire zoopatichesky&#10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9975"/>
            <a:ext cx="381000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pruri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05200"/>
            <a:ext cx="27305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6"/>
          <p:cNvSpPr>
            <a:spLocks noChangeArrowheads="1"/>
          </p:cNvSpPr>
          <p:nvPr/>
        </p:nvSpPr>
        <p:spPr bwMode="auto">
          <a:xfrm>
            <a:off x="5562600" y="990600"/>
            <a:ext cx="3352800" cy="2590800"/>
          </a:xfrm>
          <a:prstGeom prst="cloudCallout">
            <a:avLst>
              <a:gd name="adj1" fmla="val -34944"/>
              <a:gd name="adj2" fmla="val 77634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762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6658373" y="5173273"/>
            <a:ext cx="232627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sz="1600" dirty="0">
                <a:latin typeface="+mj-lt"/>
              </a:rPr>
              <a:t>délire d'infestation</a:t>
            </a:r>
          </a:p>
          <a:p>
            <a:pPr algn="ctr">
              <a:defRPr/>
            </a:pPr>
            <a:r>
              <a:rPr lang="fr-FR" altLang="fr-FR" sz="1600" dirty="0">
                <a:latin typeface="+mj-lt"/>
              </a:rPr>
              <a:t>délire </a:t>
            </a:r>
            <a:r>
              <a:rPr lang="fr-FR" altLang="fr-FR" sz="1600" dirty="0" err="1" smtClean="0">
                <a:latin typeface="+mj-lt"/>
              </a:rPr>
              <a:t>dermatozoïque</a:t>
            </a:r>
            <a:endParaRPr lang="fr-FR" altLang="fr-FR" sz="1600" dirty="0">
              <a:latin typeface="+mj-lt"/>
            </a:endParaRP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6935083" y="4135759"/>
            <a:ext cx="1772858" cy="104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>
              <a:buNone/>
              <a:defRPr/>
            </a:pPr>
            <a:r>
              <a:rPr lang="fr-FR" altLang="fr-FR" dirty="0" smtClean="0"/>
              <a:t>Syndrome</a:t>
            </a:r>
          </a:p>
          <a:p>
            <a:pPr algn="ctr">
              <a:buNone/>
              <a:defRPr/>
            </a:pPr>
            <a:r>
              <a:rPr lang="fr-FR" altLang="fr-FR" dirty="0" smtClean="0"/>
              <a:t>d’</a:t>
            </a:r>
            <a:r>
              <a:rPr lang="fr-FR" altLang="fr-FR" dirty="0" err="1" smtClean="0"/>
              <a:t>Ekbom</a:t>
            </a:r>
            <a:endParaRPr lang="fr-FR" altLang="fr-FR" dirty="0"/>
          </a:p>
        </p:txBody>
      </p:sp>
      <p:pic>
        <p:nvPicPr>
          <p:cNvPr id="4098" name="Picture 2" descr="C:\HD\50 - Enseignement\Médecins (EPU, FMC, DU,...)\20161020 - Entomo &amp; médecine - Viroteam\Matchbox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661248"/>
            <a:ext cx="2008188" cy="128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64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insectes des grain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62" y="548680"/>
            <a:ext cx="8715256" cy="580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56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smtClean="0"/>
              <a:t>Syndrome d’</a:t>
            </a:r>
            <a:r>
              <a:rPr lang="fr-FR" dirty="0" err="1" smtClean="0"/>
              <a:t>Ekbom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4" name="Picture 8" descr="Ekb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t="6049" r="3093"/>
          <a:stretch>
            <a:fillRect/>
          </a:stretch>
        </p:blipFill>
        <p:spPr bwMode="auto">
          <a:xfrm>
            <a:off x="304800" y="3928706"/>
            <a:ext cx="3962400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Ekbom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01381"/>
            <a:ext cx="3962400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Ekbom2b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8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3" y="1201381"/>
            <a:ext cx="449738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19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fr-FR" dirty="0" smtClean="0"/>
              <a:t>Entre mythe et phobie</a:t>
            </a:r>
            <a:endParaRPr lang="fr-FR" dirty="0"/>
          </a:p>
        </p:txBody>
      </p:sp>
      <p:pic>
        <p:nvPicPr>
          <p:cNvPr id="4" name="Picture 4" descr="ATH04-06-02-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r="4886"/>
          <a:stretch>
            <a:fillRect/>
          </a:stretch>
        </p:blipFill>
        <p:spPr bwMode="auto">
          <a:xfrm>
            <a:off x="-36512" y="3122553"/>
            <a:ext cx="2608683" cy="377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555776" y="6143685"/>
            <a:ext cx="18213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sz="2000" i="1" dirty="0" err="1" smtClean="0">
                <a:latin typeface="+mj-lt"/>
              </a:rPr>
              <a:t>Scutigera</a:t>
            </a:r>
            <a:r>
              <a:rPr lang="fr-FR" altLang="fr-FR" sz="2000" i="1" dirty="0" smtClean="0">
                <a:latin typeface="+mj-lt"/>
              </a:rPr>
              <a:t/>
            </a:r>
            <a:br>
              <a:rPr lang="fr-FR" altLang="fr-FR" sz="2000" i="1" dirty="0" smtClean="0">
                <a:latin typeface="+mj-lt"/>
              </a:rPr>
            </a:br>
            <a:r>
              <a:rPr lang="fr-FR" altLang="fr-FR" sz="2000" i="1" dirty="0" smtClean="0">
                <a:latin typeface="+mj-lt"/>
              </a:rPr>
              <a:t>  </a:t>
            </a:r>
            <a:r>
              <a:rPr lang="fr-FR" altLang="fr-FR" sz="2000" i="1" dirty="0" err="1">
                <a:latin typeface="+mj-lt"/>
              </a:rPr>
              <a:t>coleoptrata</a:t>
            </a:r>
            <a:endParaRPr lang="fr-FR" altLang="fr-FR" sz="2000" i="1" dirty="0">
              <a:latin typeface="+mj-lt"/>
            </a:endParaRPr>
          </a:p>
        </p:txBody>
      </p:sp>
      <p:pic>
        <p:nvPicPr>
          <p:cNvPr id="9" name="Picture 4" descr="ATH06-08-30-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126" y="4365104"/>
            <a:ext cx="4292096" cy="251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2793066" y="4354471"/>
            <a:ext cx="1900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i="1" dirty="0" err="1" smtClean="0">
                <a:latin typeface="+mj-lt"/>
              </a:rPr>
              <a:t>Labidura</a:t>
            </a:r>
            <a:r>
              <a:rPr lang="fr-FR" sz="2000" i="1" dirty="0" smtClean="0">
                <a:latin typeface="+mj-lt"/>
              </a:rPr>
              <a:t/>
            </a:r>
            <a:br>
              <a:rPr lang="fr-FR" sz="2000" i="1" dirty="0" smtClean="0">
                <a:latin typeface="+mj-lt"/>
              </a:rPr>
            </a:br>
            <a:r>
              <a:rPr lang="fr-FR" sz="2000" i="1" dirty="0" smtClean="0">
                <a:latin typeface="+mj-lt"/>
              </a:rPr>
              <a:t>  </a:t>
            </a:r>
            <a:r>
              <a:rPr lang="fr-FR" sz="2000" i="1" dirty="0" err="1" smtClean="0">
                <a:latin typeface="+mj-lt"/>
              </a:rPr>
              <a:t>riparia</a:t>
            </a:r>
            <a:endParaRPr lang="fr-FR" sz="2000" i="1" dirty="0">
              <a:latin typeface="+mj-lt"/>
            </a:endParaRPr>
          </a:p>
        </p:txBody>
      </p:sp>
      <p:pic>
        <p:nvPicPr>
          <p:cNvPr id="11" name="Picture 4" descr="lucanus_cervus_ae66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453" y="908720"/>
            <a:ext cx="2869675" cy="286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7061492" y="3735918"/>
            <a:ext cx="20906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fr-FR" altLang="fr-FR" sz="2000" i="1" dirty="0" err="1" smtClean="0">
                <a:latin typeface="+mj-lt"/>
              </a:rPr>
              <a:t>Lucanus</a:t>
            </a:r>
            <a:r>
              <a:rPr lang="fr-FR" altLang="fr-FR" sz="2000" i="1" dirty="0" smtClean="0">
                <a:latin typeface="+mj-lt"/>
              </a:rPr>
              <a:t> </a:t>
            </a:r>
            <a:r>
              <a:rPr lang="fr-FR" altLang="fr-FR" sz="2000" i="1" dirty="0" err="1" smtClean="0">
                <a:latin typeface="+mj-lt"/>
              </a:rPr>
              <a:t>cervus</a:t>
            </a:r>
            <a:endParaRPr lang="fr-FR" altLang="fr-FR" sz="2000" i="1" dirty="0">
              <a:latin typeface="+mj-lt"/>
            </a:endParaRPr>
          </a:p>
        </p:txBody>
      </p:sp>
      <p:pic>
        <p:nvPicPr>
          <p:cNvPr id="12" name="Picture 5" descr="Mantis religio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300" y="908720"/>
            <a:ext cx="3817770" cy="286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ATH06-10-08-03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1643747" cy="219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3928067" y="3735918"/>
            <a:ext cx="20730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fr-FR" altLang="fr-FR" sz="2000" i="1" dirty="0" err="1" smtClean="0">
                <a:latin typeface="+mj-lt"/>
              </a:rPr>
              <a:t>Mantis</a:t>
            </a:r>
            <a:r>
              <a:rPr lang="fr-FR" altLang="fr-FR" sz="2000" i="1" dirty="0" smtClean="0">
                <a:latin typeface="+mj-lt"/>
              </a:rPr>
              <a:t> </a:t>
            </a:r>
            <a:r>
              <a:rPr lang="fr-FR" altLang="fr-FR" sz="2000" i="1" dirty="0" err="1" smtClean="0">
                <a:latin typeface="+mj-lt"/>
              </a:rPr>
              <a:t>religiosa</a:t>
            </a:r>
            <a:endParaRPr lang="fr-FR" altLang="fr-FR" sz="20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553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600" dirty="0"/>
              <a:t>Entre mythe et </a:t>
            </a:r>
            <a:r>
              <a:rPr lang="fr-FR" sz="3600" dirty="0" smtClean="0"/>
              <a:t>phobie</a:t>
            </a:r>
            <a:br>
              <a:rPr lang="fr-FR" sz="3600" dirty="0" smtClean="0"/>
            </a:br>
            <a:r>
              <a:rPr lang="fr-FR" sz="3600" dirty="0" smtClean="0"/>
              <a:t>		Fourmis légionnaires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 smtClean="0"/>
              <a:t>Insecta</a:t>
            </a:r>
            <a:r>
              <a:rPr lang="fr-FR" dirty="0" smtClean="0"/>
              <a:t> &gt; </a:t>
            </a:r>
            <a:r>
              <a:rPr lang="fr-FR" dirty="0" err="1" smtClean="0"/>
              <a:t>Hymenoptera</a:t>
            </a:r>
            <a:r>
              <a:rPr lang="fr-FR" dirty="0" smtClean="0"/>
              <a:t> &gt; </a:t>
            </a:r>
            <a:r>
              <a:rPr lang="fr-FR" dirty="0" err="1" smtClean="0"/>
              <a:t>Formicidae</a:t>
            </a:r>
            <a:endParaRPr lang="fr-FR" dirty="0"/>
          </a:p>
        </p:txBody>
      </p:sp>
      <p:pic>
        <p:nvPicPr>
          <p:cNvPr id="4" name="Picture 12" descr="dorylus su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7" t="29735" r="13043" b="5019"/>
          <a:stretch/>
        </p:blipFill>
        <p:spPr bwMode="auto">
          <a:xfrm>
            <a:off x="4267200" y="4380334"/>
            <a:ext cx="43434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http://wfsc.tamu.edu/winemiller/lab/army%20ant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6" b="12540"/>
          <a:stretch>
            <a:fillRect/>
          </a:stretch>
        </p:blipFill>
        <p:spPr>
          <a:xfrm>
            <a:off x="4267200" y="1405433"/>
            <a:ext cx="4343400" cy="288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 descr="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950" y="1405433"/>
            <a:ext cx="3083108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9" descr="dorylus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4094584"/>
            <a:ext cx="1835629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2223200" y="6210502"/>
            <a:ext cx="1180131" cy="646331"/>
          </a:xfrm>
          <a:prstGeom prst="rect">
            <a:avLst/>
          </a:prstGeom>
          <a:extLst/>
        </p:spPr>
        <p:txBody>
          <a:bodyPr wrap="none">
            <a:spAutoFit/>
          </a:bodyPr>
          <a:lstStyle/>
          <a:p>
            <a:r>
              <a:rPr lang="fr-FR" altLang="fr-FR" i="1" dirty="0" err="1" smtClean="0">
                <a:latin typeface="+mj-lt"/>
              </a:rPr>
              <a:t>Dorylus</a:t>
            </a:r>
            <a:r>
              <a:rPr lang="fr-FR" altLang="fr-FR" i="1" dirty="0" smtClean="0">
                <a:latin typeface="+mj-lt"/>
              </a:rPr>
              <a:t/>
            </a:r>
            <a:br>
              <a:rPr lang="fr-FR" altLang="fr-FR" i="1" dirty="0" smtClean="0">
                <a:latin typeface="+mj-lt"/>
              </a:rPr>
            </a:br>
            <a:r>
              <a:rPr lang="fr-FR" altLang="fr-FR" i="1" dirty="0" err="1" smtClean="0">
                <a:latin typeface="+mj-lt"/>
              </a:rPr>
              <a:t>nigricans</a:t>
            </a:r>
            <a:endParaRPr lang="fr-FR" altLang="fr-FR" i="1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60118" y="3438609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fr-FR" altLang="fr-FR" i="1" dirty="0" err="1">
                <a:latin typeface="+mj-lt"/>
              </a:rPr>
              <a:t>Eciton</a:t>
            </a:r>
            <a:r>
              <a:rPr lang="fr-FR" altLang="fr-FR" i="1" dirty="0">
                <a:latin typeface="+mj-lt"/>
              </a:rPr>
              <a:t> </a:t>
            </a:r>
            <a:r>
              <a:rPr lang="fr-FR" altLang="fr-FR" i="1" dirty="0" err="1">
                <a:latin typeface="+mj-lt"/>
              </a:rPr>
              <a:t>sp</a:t>
            </a:r>
            <a:endParaRPr lang="fr-FR" altLang="fr-FR" i="1" dirty="0">
              <a:latin typeface="+mj-lt"/>
            </a:endParaRPr>
          </a:p>
        </p:txBody>
      </p:sp>
      <p:pic>
        <p:nvPicPr>
          <p:cNvPr id="5122" name="Picture 2" descr="C:\HD\50 - Enseignement\Médecins (EPU, FMC, DU,...)\20161020 - Entomo &amp; médecine - Viroteam\icono\Fourmis planispher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28"/>
          <a:stretch/>
        </p:blipFill>
        <p:spPr bwMode="auto">
          <a:xfrm>
            <a:off x="2260118" y="4094584"/>
            <a:ext cx="1839627" cy="173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eur droit 10"/>
          <p:cNvCxnSpPr>
            <a:endCxn id="7" idx="2"/>
          </p:cNvCxnSpPr>
          <p:nvPr/>
        </p:nvCxnSpPr>
        <p:spPr>
          <a:xfrm flipV="1">
            <a:off x="2852588" y="3807941"/>
            <a:ext cx="0" cy="134925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11"/>
          <p:cNvCxnSpPr>
            <a:endCxn id="9" idx="0"/>
          </p:cNvCxnSpPr>
          <p:nvPr/>
        </p:nvCxnSpPr>
        <p:spPr>
          <a:xfrm flipH="1">
            <a:off x="2813266" y="5013175"/>
            <a:ext cx="822630" cy="119732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96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fr-FR" sz="4800" dirty="0" smtClean="0"/>
              <a:t>Dégâts indirects</a:t>
            </a:r>
            <a:endParaRPr lang="fr-FR" sz="4800" dirty="0"/>
          </a:p>
        </p:txBody>
      </p:sp>
      <p:pic>
        <p:nvPicPr>
          <p:cNvPr id="4" name="Picture 9" descr="aspirateur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aspirateu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70400"/>
            <a:ext cx="3352800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rachat N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arbre-bronchique-et-loup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505200"/>
            <a:ext cx="261937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59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Survol des indésirables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>
                <a:solidFill>
                  <a:srgbClr val="C00000"/>
                </a:solidFill>
              </a:rPr>
              <a:t>Pathogènes</a:t>
            </a:r>
          </a:p>
          <a:p>
            <a:pPr lvl="1"/>
            <a:r>
              <a:rPr lang="fr-FR" dirty="0" smtClean="0"/>
              <a:t>Parasites</a:t>
            </a:r>
            <a:endParaRPr lang="fr-FR" dirty="0"/>
          </a:p>
          <a:p>
            <a:pPr lvl="1"/>
            <a:r>
              <a:rPr lang="fr-FR" dirty="0"/>
              <a:t>Venimeux, vulnérants</a:t>
            </a:r>
          </a:p>
          <a:p>
            <a:pPr lvl="1"/>
            <a:r>
              <a:rPr lang="fr-FR" dirty="0" smtClean="0"/>
              <a:t>Urticants</a:t>
            </a:r>
            <a:r>
              <a:rPr lang="fr-FR" dirty="0"/>
              <a:t>, vésicants</a:t>
            </a:r>
          </a:p>
          <a:p>
            <a:pPr lvl="1"/>
            <a:r>
              <a:rPr lang="fr-FR" dirty="0"/>
              <a:t>Nuisants</a:t>
            </a:r>
          </a:p>
          <a:p>
            <a:r>
              <a:rPr lang="fr-FR" b="1" dirty="0">
                <a:solidFill>
                  <a:srgbClr val="C00000"/>
                </a:solidFill>
              </a:rPr>
              <a:t>Hôtes de pathogènes</a:t>
            </a:r>
          </a:p>
          <a:p>
            <a:pPr lvl="1"/>
            <a:r>
              <a:rPr lang="fr-FR" b="1" dirty="0"/>
              <a:t>Transporteurs</a:t>
            </a:r>
          </a:p>
          <a:p>
            <a:pPr lvl="1"/>
            <a:r>
              <a:rPr lang="fr-FR" dirty="0"/>
              <a:t>Hôtes intermédiaires</a:t>
            </a:r>
          </a:p>
          <a:p>
            <a:pPr lvl="1"/>
            <a:r>
              <a:rPr lang="fr-FR" dirty="0"/>
              <a:t>Vecteurs</a:t>
            </a:r>
          </a:p>
          <a:p>
            <a:r>
              <a:rPr lang="fr-FR" dirty="0">
                <a:solidFill>
                  <a:srgbClr val="C00000"/>
                </a:solidFill>
              </a:rPr>
              <a:t>Affameurs</a:t>
            </a:r>
          </a:p>
          <a:p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6" name="Picture 4" descr="ATH06-04-25-0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0"/>
          <a:stretch>
            <a:fillRect/>
          </a:stretch>
        </p:blipFill>
        <p:spPr bwMode="auto">
          <a:xfrm>
            <a:off x="4861556" y="3933056"/>
            <a:ext cx="3673475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29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/>
              <a:t>Insecta</a:t>
            </a:r>
            <a:r>
              <a:rPr lang="fr-FR" dirty="0"/>
              <a:t> &gt; </a:t>
            </a:r>
            <a:r>
              <a:rPr lang="fr-FR" dirty="0" err="1"/>
              <a:t>Diptera</a:t>
            </a:r>
            <a:r>
              <a:rPr lang="fr-FR" dirty="0"/>
              <a:t> &gt; </a:t>
            </a:r>
            <a:r>
              <a:rPr lang="fr-FR" dirty="0" err="1"/>
              <a:t>Simuliidae</a:t>
            </a:r>
            <a:endParaRPr lang="fr-FR" dirty="0"/>
          </a:p>
          <a:p>
            <a:endParaRPr lang="fr-FR" dirty="0"/>
          </a:p>
        </p:txBody>
      </p:sp>
      <p:pic>
        <p:nvPicPr>
          <p:cNvPr id="16" name="Picture 3" descr="ATH06-03-26-0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4" y="549275"/>
            <a:ext cx="1873251" cy="140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ATH06-03-26-081-H30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49275"/>
            <a:ext cx="3095625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ATH06-03-26-081-H49(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549275"/>
            <a:ext cx="3097212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ATH06-03-26-081-H61(2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068638"/>
            <a:ext cx="2592388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ATH06-03-26-081-H61(3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068638"/>
            <a:ext cx="2613025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ATH06-03-26-081-H8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3068638"/>
            <a:ext cx="2613025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250825" y="1557338"/>
            <a:ext cx="649288" cy="431800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cs typeface="Arial" charset="0"/>
              </a:rPr>
              <a:t>J0</a:t>
            </a:r>
          </a:p>
        </p:txBody>
      </p:sp>
      <p:sp>
        <p:nvSpPr>
          <p:cNvPr id="23" name="Oval 10"/>
          <p:cNvSpPr>
            <a:spLocks noChangeArrowheads="1"/>
          </p:cNvSpPr>
          <p:nvPr/>
        </p:nvSpPr>
        <p:spPr bwMode="auto">
          <a:xfrm>
            <a:off x="4643438" y="620713"/>
            <a:ext cx="649287" cy="431800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b="1" kern="0">
                <a:solidFill>
                  <a:srgbClr val="800000"/>
                </a:solidFill>
                <a:latin typeface="Arial" charset="0"/>
                <a:cs typeface="Arial" charset="0"/>
              </a:rPr>
              <a:t>J1</a:t>
            </a:r>
          </a:p>
        </p:txBody>
      </p:sp>
      <p:sp>
        <p:nvSpPr>
          <p:cNvPr id="24" name="Oval 11"/>
          <p:cNvSpPr>
            <a:spLocks noChangeArrowheads="1"/>
          </p:cNvSpPr>
          <p:nvPr/>
        </p:nvSpPr>
        <p:spPr bwMode="auto">
          <a:xfrm>
            <a:off x="7885113" y="620713"/>
            <a:ext cx="649287" cy="431800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b="1" kern="0">
                <a:solidFill>
                  <a:srgbClr val="800000"/>
                </a:solidFill>
                <a:latin typeface="Arial" charset="0"/>
                <a:cs typeface="Arial" charset="0"/>
              </a:rPr>
              <a:t>J2</a:t>
            </a:r>
          </a:p>
        </p:txBody>
      </p:sp>
      <p:sp>
        <p:nvSpPr>
          <p:cNvPr id="25" name="Oval 12"/>
          <p:cNvSpPr>
            <a:spLocks noChangeArrowheads="1"/>
          </p:cNvSpPr>
          <p:nvPr/>
        </p:nvSpPr>
        <p:spPr bwMode="auto">
          <a:xfrm>
            <a:off x="2124075" y="3141663"/>
            <a:ext cx="649288" cy="431800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b="1" kern="0">
                <a:solidFill>
                  <a:srgbClr val="800000"/>
                </a:solidFill>
                <a:latin typeface="Arial" charset="0"/>
                <a:cs typeface="Arial" charset="0"/>
              </a:rPr>
              <a:t>J3</a:t>
            </a:r>
          </a:p>
        </p:txBody>
      </p:sp>
      <p:sp>
        <p:nvSpPr>
          <p:cNvPr id="26" name="Oval 13"/>
          <p:cNvSpPr>
            <a:spLocks noChangeArrowheads="1"/>
          </p:cNvSpPr>
          <p:nvPr/>
        </p:nvSpPr>
        <p:spPr bwMode="auto">
          <a:xfrm>
            <a:off x="4859338" y="3141663"/>
            <a:ext cx="649287" cy="431800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b="1" kern="0">
                <a:solidFill>
                  <a:srgbClr val="800000"/>
                </a:solidFill>
                <a:latin typeface="Arial" charset="0"/>
                <a:cs typeface="Arial" charset="0"/>
              </a:rPr>
              <a:t>J3</a:t>
            </a:r>
          </a:p>
        </p:txBody>
      </p:sp>
      <p:sp>
        <p:nvSpPr>
          <p:cNvPr id="27" name="Oval 14"/>
          <p:cNvSpPr>
            <a:spLocks noChangeArrowheads="1"/>
          </p:cNvSpPr>
          <p:nvPr/>
        </p:nvSpPr>
        <p:spPr bwMode="auto">
          <a:xfrm>
            <a:off x="7885113" y="3141663"/>
            <a:ext cx="649287" cy="431800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b="1" kern="0" dirty="0">
                <a:solidFill>
                  <a:srgbClr val="800000"/>
                </a:solidFill>
                <a:latin typeface="Arial" charset="0"/>
                <a:cs typeface="Arial" charset="0"/>
              </a:rPr>
              <a:t>J4</a:t>
            </a:r>
          </a:p>
        </p:txBody>
      </p:sp>
    </p:spTree>
    <p:extLst>
      <p:ext uri="{BB962C8B-B14F-4D97-AF65-F5344CB8AC3E}">
        <p14:creationId xmlns:p14="http://schemas.microsoft.com/office/powerpoint/2010/main" val="368306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Survol des indésirables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>
                <a:solidFill>
                  <a:srgbClr val="C00000"/>
                </a:solidFill>
              </a:rPr>
              <a:t>Pathogènes</a:t>
            </a:r>
          </a:p>
          <a:p>
            <a:pPr lvl="1"/>
            <a:r>
              <a:rPr lang="fr-FR" dirty="0" smtClean="0"/>
              <a:t>Parasites</a:t>
            </a:r>
            <a:endParaRPr lang="fr-FR" dirty="0"/>
          </a:p>
          <a:p>
            <a:pPr lvl="1"/>
            <a:r>
              <a:rPr lang="fr-FR" dirty="0"/>
              <a:t>Venimeux, vulnérants</a:t>
            </a:r>
          </a:p>
          <a:p>
            <a:pPr lvl="1"/>
            <a:r>
              <a:rPr lang="fr-FR" dirty="0" smtClean="0"/>
              <a:t>Urticants</a:t>
            </a:r>
            <a:r>
              <a:rPr lang="fr-FR" dirty="0"/>
              <a:t>, vésicants</a:t>
            </a:r>
          </a:p>
          <a:p>
            <a:pPr lvl="1"/>
            <a:r>
              <a:rPr lang="fr-FR" dirty="0"/>
              <a:t>Nuisants</a:t>
            </a:r>
          </a:p>
          <a:p>
            <a:r>
              <a:rPr lang="fr-FR" b="1" dirty="0">
                <a:solidFill>
                  <a:srgbClr val="C00000"/>
                </a:solidFill>
              </a:rPr>
              <a:t>Hôtes de pathogènes</a:t>
            </a:r>
          </a:p>
          <a:p>
            <a:pPr lvl="1"/>
            <a:r>
              <a:rPr lang="fr-FR" dirty="0"/>
              <a:t>Transporteurs</a:t>
            </a:r>
          </a:p>
          <a:p>
            <a:pPr lvl="1"/>
            <a:r>
              <a:rPr lang="fr-FR" b="1" dirty="0"/>
              <a:t>Hôtes intermédiaires</a:t>
            </a:r>
          </a:p>
          <a:p>
            <a:pPr lvl="1"/>
            <a:r>
              <a:rPr lang="fr-FR" dirty="0"/>
              <a:t>Vecteurs</a:t>
            </a:r>
          </a:p>
          <a:p>
            <a:r>
              <a:rPr lang="fr-FR" dirty="0">
                <a:solidFill>
                  <a:srgbClr val="C00000"/>
                </a:solidFill>
              </a:rPr>
              <a:t>Affameurs</a:t>
            </a:r>
          </a:p>
          <a:p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6" name="Picture 5" descr="Hymenolepis-n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7" t="17934" r="16261" b="7368"/>
          <a:stretch>
            <a:fillRect/>
          </a:stretch>
        </p:blipFill>
        <p:spPr bwMode="auto">
          <a:xfrm>
            <a:off x="5757344" y="1692139"/>
            <a:ext cx="2624655" cy="199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enebrio moli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831594"/>
            <a:ext cx="2585864" cy="258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121445" y="1295393"/>
            <a:ext cx="22605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algn="r">
              <a:defRPr sz="2000" i="1"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ahoma" pitchFamily="34" charset="0"/>
                <a:cs typeface="Arial" charset="0"/>
              </a:defRPr>
            </a:lvl9pPr>
          </a:lstStyle>
          <a:p>
            <a:r>
              <a:rPr lang="fr-FR" altLang="fr-FR" dirty="0" err="1"/>
              <a:t>Hymenolepis</a:t>
            </a:r>
            <a:r>
              <a:rPr lang="fr-FR" altLang="fr-FR" dirty="0"/>
              <a:t> nana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113462" y="6341258"/>
            <a:ext cx="22477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fr-FR" altLang="fr-FR" sz="2000" i="1" dirty="0" err="1"/>
              <a:t>Tenebrio</a:t>
            </a:r>
            <a:r>
              <a:rPr lang="fr-FR" altLang="fr-FR" sz="2000" i="1" dirty="0"/>
              <a:t> </a:t>
            </a:r>
            <a:r>
              <a:rPr lang="fr-FR" altLang="fr-FR" sz="2000" i="1" dirty="0" err="1"/>
              <a:t>molitor</a:t>
            </a:r>
            <a:endParaRPr lang="fr-FR" altLang="fr-FR" sz="2000" i="1" dirty="0"/>
          </a:p>
        </p:txBody>
      </p:sp>
    </p:spTree>
    <p:extLst>
      <p:ext uri="{BB962C8B-B14F-4D97-AF65-F5344CB8AC3E}">
        <p14:creationId xmlns:p14="http://schemas.microsoft.com/office/powerpoint/2010/main" val="132129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Survol des indésirables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>
                <a:solidFill>
                  <a:srgbClr val="C00000"/>
                </a:solidFill>
              </a:rPr>
              <a:t>Pathogènes</a:t>
            </a:r>
          </a:p>
          <a:p>
            <a:pPr lvl="1"/>
            <a:r>
              <a:rPr lang="fr-FR" dirty="0" smtClean="0"/>
              <a:t>Parasites</a:t>
            </a:r>
            <a:endParaRPr lang="fr-FR" dirty="0"/>
          </a:p>
          <a:p>
            <a:pPr lvl="1"/>
            <a:r>
              <a:rPr lang="fr-FR" dirty="0"/>
              <a:t>Venimeux, vulnérants</a:t>
            </a:r>
          </a:p>
          <a:p>
            <a:pPr lvl="1"/>
            <a:r>
              <a:rPr lang="fr-FR" dirty="0" smtClean="0"/>
              <a:t>Urticants</a:t>
            </a:r>
            <a:r>
              <a:rPr lang="fr-FR" dirty="0"/>
              <a:t>, vésicants</a:t>
            </a:r>
          </a:p>
          <a:p>
            <a:pPr lvl="1"/>
            <a:r>
              <a:rPr lang="fr-FR" dirty="0"/>
              <a:t>Nuisants</a:t>
            </a:r>
          </a:p>
          <a:p>
            <a:r>
              <a:rPr lang="fr-FR" b="1" dirty="0">
                <a:solidFill>
                  <a:srgbClr val="C00000"/>
                </a:solidFill>
              </a:rPr>
              <a:t>Hôtes de pathogènes</a:t>
            </a:r>
          </a:p>
          <a:p>
            <a:pPr lvl="1"/>
            <a:r>
              <a:rPr lang="fr-FR" dirty="0"/>
              <a:t>Transporteurs</a:t>
            </a:r>
          </a:p>
          <a:p>
            <a:pPr lvl="1"/>
            <a:r>
              <a:rPr lang="fr-FR" dirty="0"/>
              <a:t>Hôtes intermédiaires</a:t>
            </a:r>
          </a:p>
          <a:p>
            <a:pPr lvl="1"/>
            <a:r>
              <a:rPr lang="fr-FR" b="1" dirty="0"/>
              <a:t>Vecteurs</a:t>
            </a:r>
          </a:p>
          <a:p>
            <a:r>
              <a:rPr lang="fr-FR" dirty="0">
                <a:solidFill>
                  <a:srgbClr val="C00000"/>
                </a:solidFill>
              </a:rPr>
              <a:t>Affameurs</a:t>
            </a:r>
          </a:p>
          <a:p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6" name="Picture 2" descr="C:\HD\50 - Enseignement\Médecins (EPU, FMC, DU,...)\20161020 - Entomo &amp; médecine - Viroteam\icono\Moustique seringu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4"/>
          <a:stretch/>
        </p:blipFill>
        <p:spPr bwMode="auto">
          <a:xfrm>
            <a:off x="4932040" y="1556792"/>
            <a:ext cx="3599284" cy="455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7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672408"/>
          </a:xfrm>
        </p:spPr>
        <p:txBody>
          <a:bodyPr/>
          <a:lstStyle/>
          <a:p>
            <a:r>
              <a:rPr lang="fr-FR" dirty="0"/>
              <a:t>Transmission biologique :</a:t>
            </a:r>
          </a:p>
          <a:p>
            <a:pPr lvl="1"/>
            <a:r>
              <a:rPr lang="fr-FR" dirty="0"/>
              <a:t>Une partie du cycle évolutif chez le vecteur</a:t>
            </a:r>
          </a:p>
          <a:p>
            <a:r>
              <a:rPr lang="fr-FR" dirty="0" smtClean="0"/>
              <a:t>«</a:t>
            </a:r>
            <a:r>
              <a:rPr lang="fr-FR" dirty="0"/>
              <a:t> Active »</a:t>
            </a:r>
          </a:p>
          <a:p>
            <a:pPr lvl="1"/>
            <a:r>
              <a:rPr lang="fr-FR" dirty="0"/>
              <a:t>Rôle fondamental du </a:t>
            </a:r>
            <a:r>
              <a:rPr lang="fr-FR" dirty="0" smtClean="0"/>
              <a:t>vecteur</a:t>
            </a:r>
            <a:br>
              <a:rPr lang="fr-FR" dirty="0" smtClean="0"/>
            </a:br>
            <a:r>
              <a:rPr lang="fr-FR" dirty="0" smtClean="0"/>
              <a:t>dans </a:t>
            </a:r>
            <a:r>
              <a:rPr lang="fr-FR" dirty="0"/>
              <a:t>la </a:t>
            </a:r>
            <a:r>
              <a:rPr lang="fr-FR" dirty="0" smtClean="0"/>
              <a:t>transmission</a:t>
            </a:r>
            <a:br>
              <a:rPr lang="fr-FR" dirty="0" smtClean="0"/>
            </a:br>
            <a:r>
              <a:rPr lang="fr-FR" dirty="0" smtClean="0"/>
              <a:t>par </a:t>
            </a:r>
            <a:r>
              <a:rPr lang="fr-FR" dirty="0"/>
              <a:t>son comportement et sa </a:t>
            </a:r>
            <a:r>
              <a:rPr lang="fr-FR" dirty="0" smtClean="0"/>
              <a:t>biologie</a:t>
            </a:r>
          </a:p>
          <a:p>
            <a:r>
              <a:rPr lang="fr-FR" dirty="0" smtClean="0"/>
              <a:t>Parfois réservoir</a:t>
            </a:r>
            <a:endParaRPr lang="fr-FR" dirty="0"/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630238" y="511077"/>
            <a:ext cx="7872412" cy="1981819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solidFill>
              <a:schemeClr val="tx2"/>
            </a:solidFill>
            <a:headEnd/>
            <a:tailEnd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fr-FR" altLang="fr-FR" sz="2400" b="1" i="1" dirty="0">
                <a:solidFill>
                  <a:schemeClr val="tx1"/>
                </a:solidFill>
                <a:latin typeface="+mj-lt"/>
              </a:rPr>
              <a:t>« Arthropode </a:t>
            </a:r>
            <a:r>
              <a:rPr lang="fr-FR" altLang="fr-FR" sz="2400" b="1" i="1" dirty="0" smtClean="0">
                <a:solidFill>
                  <a:schemeClr val="tx1"/>
                </a:solidFill>
                <a:latin typeface="+mj-lt"/>
              </a:rPr>
              <a:t>hématophage qui </a:t>
            </a:r>
            <a:r>
              <a:rPr lang="fr-FR" altLang="fr-FR" sz="2400" b="1" i="1" dirty="0">
                <a:solidFill>
                  <a:schemeClr val="tx1"/>
                </a:solidFill>
                <a:latin typeface="+mj-lt"/>
              </a:rPr>
              <a:t>assure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fr-FR" altLang="fr-FR" sz="2400" b="1" i="1" dirty="0">
                <a:solidFill>
                  <a:schemeClr val="tx1"/>
                </a:solidFill>
                <a:latin typeface="+mj-lt"/>
              </a:rPr>
              <a:t>la transmission biologique active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fr-FR" altLang="fr-FR" sz="2400" b="1" i="1" dirty="0">
                <a:solidFill>
                  <a:schemeClr val="tx1"/>
                </a:solidFill>
                <a:latin typeface="+mj-lt"/>
              </a:rPr>
              <a:t>d’un agent infectieux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fr-FR" altLang="fr-FR" sz="2400" b="1" i="1" dirty="0">
                <a:solidFill>
                  <a:schemeClr val="tx1"/>
                </a:solidFill>
                <a:latin typeface="+mj-lt"/>
              </a:rPr>
              <a:t>d’un vertébré à un autre vertébré »</a:t>
            </a:r>
          </a:p>
        </p:txBody>
      </p:sp>
    </p:spTree>
    <p:extLst>
      <p:ext uri="{BB962C8B-B14F-4D97-AF65-F5344CB8AC3E}">
        <p14:creationId xmlns:p14="http://schemas.microsoft.com/office/powerpoint/2010/main" val="218946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0" descr="nrmicro3111-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920880" cy="628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02408" y="6543414"/>
            <a:ext cx="43300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prstClr val="white">
                    <a:lumMod val="50000"/>
                  </a:prstClr>
                </a:solidFill>
                <a:latin typeface="Century Gothic"/>
              </a:rPr>
              <a:t>Ménard et al. Nat </a:t>
            </a:r>
            <a:r>
              <a:rPr lang="fr-FR" sz="1200" dirty="0" err="1">
                <a:solidFill>
                  <a:prstClr val="white">
                    <a:lumMod val="50000"/>
                  </a:prstClr>
                </a:solidFill>
                <a:latin typeface="Century Gothic"/>
              </a:rPr>
              <a:t>Rev</a:t>
            </a:r>
            <a:r>
              <a:rPr lang="fr-FR" sz="1200" dirty="0">
                <a:solidFill>
                  <a:prstClr val="white">
                    <a:lumMod val="50000"/>
                  </a:prstClr>
                </a:solidFill>
                <a:latin typeface="Century Gothic"/>
              </a:rPr>
              <a:t> </a:t>
            </a:r>
            <a:r>
              <a:rPr lang="fr-FR" sz="1200" dirty="0" err="1">
                <a:solidFill>
                  <a:prstClr val="white">
                    <a:lumMod val="50000"/>
                  </a:prstClr>
                </a:solidFill>
                <a:latin typeface="Century Gothic"/>
              </a:rPr>
              <a:t>Microbiol</a:t>
            </a:r>
            <a:r>
              <a:rPr lang="fr-FR" sz="1200" dirty="0">
                <a:solidFill>
                  <a:prstClr val="white">
                    <a:lumMod val="50000"/>
                  </a:prstClr>
                </a:solidFill>
                <a:latin typeface="Century Gothic"/>
              </a:rPr>
              <a:t>. 2013 Oct;11(10):701-12</a:t>
            </a:r>
          </a:p>
        </p:txBody>
      </p:sp>
    </p:spTree>
    <p:extLst>
      <p:ext uri="{BB962C8B-B14F-4D97-AF65-F5344CB8AC3E}">
        <p14:creationId xmlns:p14="http://schemas.microsoft.com/office/powerpoint/2010/main" val="337683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rtha\Pictures\Paniqu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4"/>
          <a:stretch/>
        </p:blipFill>
        <p:spPr bwMode="auto">
          <a:xfrm>
            <a:off x="2202002" y="44624"/>
            <a:ext cx="4746262" cy="671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12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HD\50 - Enseignement\Médecins (EPU, FMC, DU,...)\20161020 - Entomo &amp; médecine - Viroteam\icono\Culex - Eugène Vandebeulque - sm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061" y="4552032"/>
            <a:ext cx="1542039" cy="1028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culex eg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" t="14836" b="8276"/>
          <a:stretch>
            <a:fillRect/>
          </a:stretch>
        </p:blipFill>
        <p:spPr bwMode="auto">
          <a:xfrm>
            <a:off x="1347906" y="1835870"/>
            <a:ext cx="1720186" cy="918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culex-larva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5" y="3273116"/>
            <a:ext cx="1594318" cy="1092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 descr="fleche - tour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37002" flipH="1">
            <a:off x="2567312" y="5375741"/>
            <a:ext cx="679470" cy="39294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HD\50 - Enseignement\Médecins (EPU, FMC, DU,...)\20161020 - Entomo &amp; médecine - Viroteam\icono\Culex - Christophe Quinti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9" t="6151" r="5507" b="8121"/>
          <a:stretch/>
        </p:blipFill>
        <p:spPr bwMode="auto">
          <a:xfrm>
            <a:off x="1158836" y="4986551"/>
            <a:ext cx="1374455" cy="1085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HD\50 - Enseignement\Médecins (EPU, FMC, DU,...)\20161020 - Entomo &amp; médecine - Viroteam\icono\Culex ponte - droit o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465" y="2833764"/>
            <a:ext cx="1448119" cy="991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fleche - tour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1907" flipH="1">
            <a:off x="3061212" y="2430035"/>
            <a:ext cx="679470" cy="39294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2" descr="fleche - tour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156" flipH="1">
            <a:off x="789208" y="2798790"/>
            <a:ext cx="679470" cy="39294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2" descr="fleche - tour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622627" y="4508976"/>
            <a:ext cx="679470" cy="39294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re 25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83671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600" dirty="0" smtClean="0"/>
              <a:t>Transmission </a:t>
            </a:r>
            <a:r>
              <a:rPr lang="fr-FR" sz="3600" dirty="0" err="1" smtClean="0"/>
              <a:t>trans</a:t>
            </a:r>
            <a:r>
              <a:rPr lang="fr-FR" sz="3600" dirty="0" smtClean="0"/>
              <a:t>-ovarienne et réservoir</a:t>
            </a:r>
            <a:endParaRPr lang="fr-FR" sz="3600" dirty="0"/>
          </a:p>
        </p:txBody>
      </p:sp>
      <p:sp>
        <p:nvSpPr>
          <p:cNvPr id="6" name="ZoneTexte 5"/>
          <p:cNvSpPr txBox="1"/>
          <p:nvPr/>
        </p:nvSpPr>
        <p:spPr>
          <a:xfrm>
            <a:off x="3928859" y="2735171"/>
            <a:ext cx="565329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6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*</a:t>
            </a:r>
            <a:endParaRPr lang="fr-FR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6065855" y="5000058"/>
            <a:ext cx="1422977" cy="1741310"/>
            <a:chOff x="6317375" y="5000058"/>
            <a:chExt cx="1422977" cy="1741310"/>
          </a:xfrm>
        </p:grpSpPr>
        <p:pic>
          <p:nvPicPr>
            <p:cNvPr id="1028" name="Picture 4" descr="C:\HD\50 - Enseignement\Médecins (EPU, FMC, DU,...)\20161020 - Entomo &amp; médecine - Viroteam\icono\Bonhomm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7375" y="5000058"/>
              <a:ext cx="1422977" cy="174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ZoneTexte 28"/>
            <p:cNvSpPr txBox="1"/>
            <p:nvPr/>
          </p:nvSpPr>
          <p:spPr>
            <a:xfrm>
              <a:off x="6746198" y="5395842"/>
              <a:ext cx="565329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fr-FR" sz="6000" b="1" dirty="0" smtClean="0">
                  <a:ln w="11430"/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*</a:t>
              </a:r>
              <a:endParaRPr lang="fr-FR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30" name="Picture 22" descr="fleche - tour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6161" flipH="1" flipV="1">
            <a:off x="4831283" y="4624993"/>
            <a:ext cx="1250390" cy="72311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C:\HD\50 - Enseignement\Médecins (EPU, FMC, DU,...)\20161020 - Entomo &amp; médecine - Viroteam\icono\Bonhomm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840" y="1277397"/>
            <a:ext cx="1282131" cy="156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5946792" y="2995263"/>
            <a:ext cx="1542039" cy="1160393"/>
            <a:chOff x="6130105" y="3289190"/>
            <a:chExt cx="1542039" cy="1160393"/>
          </a:xfrm>
        </p:grpSpPr>
        <p:pic>
          <p:nvPicPr>
            <p:cNvPr id="32" name="Picture 2" descr="C:\HD\50 - Enseignement\Médecins (EPU, FMC, DU,...)\20161020 - Entomo &amp; médecine - Viroteam\icono\Culex - Eugène Vandebeulque - small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0105" y="3289190"/>
              <a:ext cx="1542039" cy="10280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ZoneTexte 26"/>
            <p:cNvSpPr txBox="1"/>
            <p:nvPr/>
          </p:nvSpPr>
          <p:spPr>
            <a:xfrm>
              <a:off x="6412728" y="3433920"/>
              <a:ext cx="565329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fr-FR" sz="6000" b="1" dirty="0" smtClean="0">
                  <a:ln w="11430"/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*</a:t>
              </a:r>
              <a:endParaRPr lang="fr-FR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35" name="Picture 22" descr="fleche - tou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1421" flipH="1">
            <a:off x="6621188" y="4334576"/>
            <a:ext cx="1080755" cy="62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2" descr="fleche - tou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2957" flipH="1">
            <a:off x="4929299" y="3124977"/>
            <a:ext cx="1080755" cy="62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ZoneTexte 36"/>
          <p:cNvSpPr txBox="1"/>
          <p:nvPr/>
        </p:nvSpPr>
        <p:spPr>
          <a:xfrm>
            <a:off x="7447376" y="5519412"/>
            <a:ext cx="1254003" cy="7150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latin typeface="+mj-lt"/>
              </a:rPr>
              <a:t>Réservoir</a:t>
            </a:r>
            <a:r>
              <a:rPr lang="fr-FR" b="1" smtClean="0">
                <a:latin typeface="+mj-lt"/>
              </a:rPr>
              <a:t/>
            </a:r>
            <a:br>
              <a:rPr lang="fr-FR" b="1" smtClean="0">
                <a:latin typeface="+mj-lt"/>
              </a:rPr>
            </a:br>
            <a:r>
              <a:rPr lang="fr-FR" b="1" smtClean="0">
                <a:latin typeface="+mj-lt"/>
              </a:rPr>
              <a:t>vertébré</a:t>
            </a:r>
            <a:endParaRPr lang="fr-FR" b="1" dirty="0" smtClean="0">
              <a:latin typeface="+mj-lt"/>
            </a:endParaRPr>
          </a:p>
        </p:txBody>
      </p:sp>
      <p:pic>
        <p:nvPicPr>
          <p:cNvPr id="38" name="Picture 22" descr="fleche - tou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0283" flipH="1" flipV="1">
            <a:off x="6722365" y="2277179"/>
            <a:ext cx="1084582" cy="62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ZoneTexte 39"/>
          <p:cNvSpPr txBox="1"/>
          <p:nvPr/>
        </p:nvSpPr>
        <p:spPr>
          <a:xfrm>
            <a:off x="7919240" y="1610845"/>
            <a:ext cx="565329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6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*</a:t>
            </a:r>
            <a:endParaRPr lang="fr-FR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30" name="Picture 6" descr="C:\HD\50 - Enseignement\Cours\_Icono pour les cours\Agréments\Stop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5" y="1848440"/>
            <a:ext cx="778068" cy="77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301976" y="871167"/>
            <a:ext cx="2501994" cy="578882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8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1. Pas </a:t>
            </a:r>
            <a:r>
              <a:rPr lang="fr-FR" sz="28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de TTO</a:t>
            </a:r>
          </a:p>
        </p:txBody>
      </p:sp>
    </p:spTree>
    <p:extLst>
      <p:ext uri="{BB962C8B-B14F-4D97-AF65-F5344CB8AC3E}">
        <p14:creationId xmlns:p14="http://schemas.microsoft.com/office/powerpoint/2010/main" val="361375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7" grpId="0" animBg="1"/>
      <p:bldP spid="4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HD\50 - Enseignement\Médecins (EPU, FMC, DU,...)\20161020 - Entomo &amp; médecine - Viroteam\icono\Culex - Eugène Vandebeulque - sm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013" y="4282294"/>
            <a:ext cx="1542039" cy="1028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culex eg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" t="14836" b="8276"/>
          <a:stretch>
            <a:fillRect/>
          </a:stretch>
        </p:blipFill>
        <p:spPr bwMode="auto">
          <a:xfrm>
            <a:off x="2252858" y="1566132"/>
            <a:ext cx="1720186" cy="918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culex-larva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27" y="3003378"/>
            <a:ext cx="1594318" cy="1092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 descr="fleche - tou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37002" flipH="1">
            <a:off x="3472264" y="5106003"/>
            <a:ext cx="679470" cy="39294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HD\50 - Enseignement\Médecins (EPU, FMC, DU,...)\20161020 - Entomo &amp; médecine - Viroteam\icono\Culex - Christophe Quinti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9" t="6151" r="5507" b="8121"/>
          <a:stretch/>
        </p:blipFill>
        <p:spPr bwMode="auto">
          <a:xfrm>
            <a:off x="2063788" y="4716813"/>
            <a:ext cx="1374455" cy="1085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HD\50 - Enseignement\Médecins (EPU, FMC, DU,...)\20161020 - Entomo &amp; médecine - Viroteam\icono\Culex ponte - droit o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17" y="2564026"/>
            <a:ext cx="1448119" cy="991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fleche - tou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1907" flipH="1">
            <a:off x="3966164" y="2160297"/>
            <a:ext cx="679470" cy="39294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2" descr="fleche - tou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156" flipH="1">
            <a:off x="1694160" y="2529052"/>
            <a:ext cx="679470" cy="39294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2" descr="fleche - tou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527579" y="4239238"/>
            <a:ext cx="679470" cy="39294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re 25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83671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600" dirty="0" smtClean="0"/>
              <a:t>Transmission </a:t>
            </a:r>
            <a:r>
              <a:rPr lang="fr-FR" sz="3600" dirty="0" err="1" smtClean="0"/>
              <a:t>trans</a:t>
            </a:r>
            <a:r>
              <a:rPr lang="fr-FR" sz="3600" dirty="0" smtClean="0"/>
              <a:t>-ovarienne et réservoir</a:t>
            </a:r>
            <a:endParaRPr lang="fr-FR" sz="3600" dirty="0"/>
          </a:p>
        </p:txBody>
      </p:sp>
      <p:sp>
        <p:nvSpPr>
          <p:cNvPr id="6" name="ZoneTexte 5"/>
          <p:cNvSpPr txBox="1"/>
          <p:nvPr/>
        </p:nvSpPr>
        <p:spPr>
          <a:xfrm>
            <a:off x="4833811" y="2465433"/>
            <a:ext cx="565329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6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*</a:t>
            </a:r>
            <a:endParaRPr lang="fr-FR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" name="Picture 22" descr="fleche - tou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6161" flipH="1" flipV="1">
            <a:off x="5736235" y="4355255"/>
            <a:ext cx="1250390" cy="72311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C:\HD\50 - Enseignement\Médecins (EPU, FMC, DU,...)\20161020 - Entomo &amp; médecine - Viroteam\icono\Bonhomm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04" y="4233134"/>
            <a:ext cx="1282131" cy="156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ZoneTexte 39"/>
          <p:cNvSpPr txBox="1"/>
          <p:nvPr/>
        </p:nvSpPr>
        <p:spPr>
          <a:xfrm>
            <a:off x="7203504" y="4566582"/>
            <a:ext cx="565329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6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*</a:t>
            </a:r>
            <a:endParaRPr lang="fr-FR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01976" y="871167"/>
            <a:ext cx="1235774" cy="578882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8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2. TTO</a:t>
            </a:r>
            <a:endParaRPr lang="fr-FR" sz="28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830286" y="1702781"/>
            <a:ext cx="565329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6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*</a:t>
            </a:r>
            <a:endParaRPr lang="fr-FR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090281" y="3159717"/>
            <a:ext cx="565329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6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*</a:t>
            </a:r>
            <a:endParaRPr lang="fr-FR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563560" y="4693154"/>
            <a:ext cx="565329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6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*</a:t>
            </a:r>
            <a:endParaRPr lang="fr-FR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4335559" y="4447855"/>
            <a:ext cx="565329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6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*</a:t>
            </a:r>
            <a:endParaRPr lang="fr-FR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2756977" y="3146803"/>
            <a:ext cx="1422055" cy="7150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latin typeface="+mj-lt"/>
              </a:rPr>
              <a:t>Réservoir</a:t>
            </a:r>
            <a:br>
              <a:rPr lang="fr-FR" b="1" dirty="0" smtClean="0">
                <a:latin typeface="+mj-lt"/>
              </a:rPr>
            </a:br>
            <a:r>
              <a:rPr lang="fr-FR" b="1" dirty="0" smtClean="0">
                <a:latin typeface="+mj-lt"/>
              </a:rPr>
              <a:t>moustique</a:t>
            </a:r>
          </a:p>
        </p:txBody>
      </p:sp>
      <p:pic>
        <p:nvPicPr>
          <p:cNvPr id="42" name="Picture 22" descr="fleche - tou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23249" flipH="1">
            <a:off x="4726671" y="3701650"/>
            <a:ext cx="679470" cy="39294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2" descr="fleche - tour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37002" flipH="1">
            <a:off x="3477182" y="5108362"/>
            <a:ext cx="679470" cy="39294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2" descr="fleche - tour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1907" flipH="1">
            <a:off x="3971082" y="2162656"/>
            <a:ext cx="679470" cy="39294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fleche - tour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156" flipH="1">
            <a:off x="1699078" y="2531411"/>
            <a:ext cx="679470" cy="39294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2" descr="fleche - tour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532497" y="4241597"/>
            <a:ext cx="679470" cy="39294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2" descr="fleche - tour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23249" flipH="1">
            <a:off x="4731589" y="3704009"/>
            <a:ext cx="679470" cy="39294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08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0" grpId="0"/>
      <p:bldP spid="28" grpId="0"/>
      <p:bldP spid="33" grpId="0"/>
      <p:bldP spid="34" grpId="0"/>
      <p:bldP spid="39" grpId="0"/>
      <p:bldP spid="4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Vecteurs : le top 10…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lvl="0">
              <a:buClr>
                <a:srgbClr val="2F5897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Hémiptères</a:t>
            </a:r>
            <a:endParaRPr lang="fr-FR" sz="3200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lvl="1">
              <a:buClr>
                <a:srgbClr val="E6842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28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Réduves</a:t>
            </a:r>
          </a:p>
          <a:p>
            <a:pPr>
              <a:buClr>
                <a:srgbClr val="2F5897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Puces</a:t>
            </a:r>
            <a:endParaRPr lang="fr-FR" sz="28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>
              <a:buClr>
                <a:srgbClr val="2F5897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Poux</a:t>
            </a:r>
          </a:p>
          <a:p>
            <a:pPr>
              <a:buClr>
                <a:srgbClr val="2F5897"/>
              </a:buClr>
              <a:buSzPct val="120000"/>
              <a:buFont typeface="Wingdings" panose="05000000000000000000" pitchFamily="2" charset="2"/>
              <a:buChar char="§"/>
            </a:pPr>
            <a:endParaRPr lang="fr-FR" sz="32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>
              <a:buClr>
                <a:srgbClr val="2F5897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Tiques</a:t>
            </a:r>
            <a:endParaRPr lang="fr-FR" sz="3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Diptères</a:t>
            </a:r>
          </a:p>
          <a:p>
            <a:pPr lvl="1"/>
            <a:r>
              <a:rPr lang="fr-FR" sz="2800" dirty="0" smtClean="0"/>
              <a:t>Culicidés</a:t>
            </a:r>
          </a:p>
          <a:p>
            <a:pPr lvl="1"/>
            <a:r>
              <a:rPr lang="fr-FR" sz="2800" dirty="0" smtClean="0"/>
              <a:t>Phlébotomes</a:t>
            </a:r>
          </a:p>
          <a:p>
            <a:pPr lvl="1"/>
            <a:r>
              <a:rPr lang="fr-FR" sz="2800" dirty="0" smtClean="0"/>
              <a:t>Simulies</a:t>
            </a:r>
          </a:p>
          <a:p>
            <a:pPr lvl="1"/>
            <a:r>
              <a:rPr lang="fr-FR" sz="2800" dirty="0" err="1" smtClean="0"/>
              <a:t>Tabanidae</a:t>
            </a:r>
            <a:endParaRPr lang="fr-FR" sz="2800" dirty="0" smtClean="0"/>
          </a:p>
          <a:p>
            <a:pPr lvl="1"/>
            <a:r>
              <a:rPr lang="fr-FR" sz="2800" dirty="0" smtClean="0"/>
              <a:t>Glossines</a:t>
            </a:r>
            <a:br>
              <a:rPr lang="fr-FR" sz="2800" dirty="0" smtClean="0"/>
            </a:br>
            <a:r>
              <a:rPr lang="fr-FR" sz="1800" dirty="0" smtClean="0"/>
              <a:t>(</a:t>
            </a:r>
            <a:r>
              <a:rPr lang="fr-FR" sz="1800" i="1" dirty="0" err="1" smtClean="0"/>
              <a:t>Glossinidae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Glossininae</a:t>
            </a:r>
            <a:r>
              <a:rPr lang="fr-FR" sz="1800" dirty="0" smtClean="0"/>
              <a:t>)</a:t>
            </a:r>
          </a:p>
          <a:p>
            <a:pPr lvl="1"/>
            <a:r>
              <a:rPr lang="fr-FR" sz="2800" dirty="0" err="1" smtClean="0"/>
              <a:t>Cératopogonidés</a:t>
            </a:r>
            <a:endParaRPr lang="fr-FR" sz="2800" dirty="0" smtClean="0"/>
          </a:p>
          <a:p>
            <a:pPr lvl="1"/>
            <a:endParaRPr lang="fr-FR" sz="1800" dirty="0"/>
          </a:p>
        </p:txBody>
      </p:sp>
      <p:grpSp>
        <p:nvGrpSpPr>
          <p:cNvPr id="7" name="Groupe 6"/>
          <p:cNvGrpSpPr/>
          <p:nvPr/>
        </p:nvGrpSpPr>
        <p:grpSpPr>
          <a:xfrm>
            <a:off x="0" y="5616424"/>
            <a:ext cx="9149684" cy="1168745"/>
            <a:chOff x="0" y="5616424"/>
            <a:chExt cx="9149684" cy="1168745"/>
          </a:xfrm>
        </p:grpSpPr>
        <p:pic>
          <p:nvPicPr>
            <p:cNvPr id="3074" name="Picture 2" descr="C:\HD\50 - Enseignement\Médecins (EPU, FMC, DU,...)\20161020 - Entomo &amp; médecine - Viroteam\icono\Phlebotomus_pappatasi  - droits ok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775" y="5618779"/>
              <a:ext cx="1716914" cy="1166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martha\Downloads\ATH13-02-20-004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2" t="-1" r="17033" b="3644"/>
            <a:stretch/>
          </p:blipFill>
          <p:spPr bwMode="auto">
            <a:xfrm>
              <a:off x="0" y="5616424"/>
              <a:ext cx="1027830" cy="1167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ATH06-03-26-08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377" y="5616634"/>
              <a:ext cx="1557229" cy="1168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 descr="C:\HD\50 - Enseignement\Médecins (EPU, FMC, DU,...)\20161020 - Entomo &amp; médecine - Viroteam\icono\Culicoides obsoletus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8485" y="5616425"/>
              <a:ext cx="1551199" cy="1167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HD\50 - Enseignement\Médecins (EPU, FMC, DU,...)\20161020 - Entomo &amp; médecine - Viroteam\icono\Chrysops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3291" y="5616635"/>
              <a:ext cx="1640650" cy="1168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Glossina sp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3940" y="5618074"/>
              <a:ext cx="1804545" cy="1167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e 11"/>
          <p:cNvGrpSpPr/>
          <p:nvPr/>
        </p:nvGrpSpPr>
        <p:grpSpPr>
          <a:xfrm>
            <a:off x="7809663" y="1340768"/>
            <a:ext cx="1334341" cy="4278011"/>
            <a:chOff x="7809663" y="1268760"/>
            <a:chExt cx="1334341" cy="4278011"/>
          </a:xfrm>
        </p:grpSpPr>
        <p:pic>
          <p:nvPicPr>
            <p:cNvPr id="3" name="Picture 2" descr="C:\HD\50 - Enseignement\Médecins (EPU, FMC, DU,...)\20161020 - Entomo &amp; médecine - Viroteam\icono\Triatoma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1" r="13188"/>
            <a:stretch/>
          </p:blipFill>
          <p:spPr bwMode="auto">
            <a:xfrm>
              <a:off x="7809663" y="1268760"/>
              <a:ext cx="1334339" cy="1000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HD\50 - Enseignement\Médecins (EPU, FMC, DU,...)\20161020 - Entomo &amp; médecine - Viroteam\icono\Ctenocephalides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9663" y="2269515"/>
              <a:ext cx="1334339" cy="1275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HD\50 - Enseignement\Médecins (EPU, FMC, DU,...)\20161020 - Entomo &amp; médecine - Viroteam\icono\poux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001649" y="3325472"/>
              <a:ext cx="950370" cy="1334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HD\50 - Enseignement\Médecins (EPU, FMC, DU,...)\20161020 - Entomo &amp; médecine - Viroteam\icono\Dermacentor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16"/>
            <a:stretch/>
          </p:blipFill>
          <p:spPr bwMode="auto">
            <a:xfrm>
              <a:off x="7809663" y="4467826"/>
              <a:ext cx="1334341" cy="1078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222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fr-FR" sz="4400" dirty="0" smtClean="0"/>
              <a:t>…et 3 grands modes opératoires</a:t>
            </a:r>
            <a:endParaRPr lang="fr-FR" sz="440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556792"/>
            <a:ext cx="3754760" cy="4569371"/>
          </a:xfrm>
        </p:spPr>
        <p:txBody>
          <a:bodyPr/>
          <a:lstStyle/>
          <a:p>
            <a:r>
              <a:rPr lang="fr-FR" b="1" dirty="0" smtClean="0"/>
              <a:t>Injection directe</a:t>
            </a:r>
          </a:p>
          <a:p>
            <a:pPr lvl="1"/>
            <a:r>
              <a:rPr lang="fr-FR" dirty="0" smtClean="0"/>
              <a:t>Diptères</a:t>
            </a:r>
          </a:p>
          <a:p>
            <a:pPr lvl="1"/>
            <a:r>
              <a:rPr lang="fr-FR" dirty="0" smtClean="0"/>
              <a:t>Puces (peste)</a:t>
            </a:r>
          </a:p>
          <a:p>
            <a:pPr lvl="1"/>
            <a:r>
              <a:rPr lang="fr-FR" dirty="0" smtClean="0"/>
              <a:t>Tiques</a:t>
            </a:r>
            <a:endParaRPr lang="fr-FR" dirty="0"/>
          </a:p>
        </p:txBody>
      </p:sp>
      <p:grpSp>
        <p:nvGrpSpPr>
          <p:cNvPr id="39" name="Groupe 38"/>
          <p:cNvGrpSpPr/>
          <p:nvPr/>
        </p:nvGrpSpPr>
        <p:grpSpPr>
          <a:xfrm>
            <a:off x="5292080" y="4831667"/>
            <a:ext cx="3744416" cy="2033601"/>
            <a:chOff x="5292080" y="4831667"/>
            <a:chExt cx="3744416" cy="2033601"/>
          </a:xfrm>
        </p:grpSpPr>
        <p:sp>
          <p:nvSpPr>
            <p:cNvPr id="8" name="Espace réservé du contenu 5"/>
            <p:cNvSpPr txBox="1">
              <a:spLocks/>
            </p:cNvSpPr>
            <p:nvPr/>
          </p:nvSpPr>
          <p:spPr>
            <a:xfrm>
              <a:off x="5292080" y="4831667"/>
              <a:ext cx="3744416" cy="158417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120000"/>
                <a:buFont typeface="Wingdings" panose="05000000000000000000" pitchFamily="2" charset="2"/>
                <a:buChar char="§"/>
                <a:defRPr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12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100000"/>
                <a:buFont typeface="Courier New" panose="02070309020205020404" pitchFamily="49" charset="0"/>
                <a:buChar char="o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rgbClr val="FFC000"/>
                </a:buClr>
                <a:buSzPct val="90000"/>
                <a:buFont typeface="Courier New" pitchFamily="49" charset="0"/>
                <a:buChar char="o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chemeClr val="bg1">
                    <a:lumMod val="65000"/>
                  </a:schemeClr>
                </a:buClr>
                <a:buSzPct val="110000"/>
                <a:buFont typeface="Arial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r>
                <a:rPr lang="fr-FR" b="1" dirty="0" smtClean="0"/>
                <a:t>Ecrasement !</a:t>
              </a:r>
            </a:p>
            <a:p>
              <a:pPr lvl="1"/>
              <a:r>
                <a:rPr lang="fr-FR" dirty="0" smtClean="0"/>
                <a:t>Poux (</a:t>
              </a:r>
              <a:r>
                <a:rPr lang="fr-FR" i="1" dirty="0" err="1" smtClean="0"/>
                <a:t>Borrelia</a:t>
              </a:r>
              <a:r>
                <a:rPr lang="fr-FR" dirty="0" smtClean="0"/>
                <a:t>)</a:t>
              </a:r>
              <a:endParaRPr lang="fr-FR" dirty="0"/>
            </a:p>
          </p:txBody>
        </p:sp>
        <p:pic>
          <p:nvPicPr>
            <p:cNvPr id="19" name="Picture 4" descr="C:\HD\50 - Enseignement\Médecins (EPU, FMC, DU,...)\20161020 - Entomo &amp; médecine - Viroteam\icono\poux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9730" y="5793899"/>
              <a:ext cx="763072" cy="1071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e 2"/>
          <p:cNvGrpSpPr/>
          <p:nvPr/>
        </p:nvGrpSpPr>
        <p:grpSpPr>
          <a:xfrm>
            <a:off x="476339" y="3461280"/>
            <a:ext cx="4147606" cy="3199890"/>
            <a:chOff x="476339" y="3461280"/>
            <a:chExt cx="4147606" cy="3199890"/>
          </a:xfrm>
        </p:grpSpPr>
        <p:pic>
          <p:nvPicPr>
            <p:cNvPr id="25" name="Picture 2" descr="C:\HD\50 - Enseignement\Médecins (EPU, FMC, DU,...)\20161020 - Entomo &amp; médecine - Viroteam\icono\Phlebotomus_pappatasi  - droits ok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3747" y="3461280"/>
              <a:ext cx="1695907" cy="1152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HD\50 - Enseignement\Médecins (EPU, FMC, DU,...)\20161020 - Entomo &amp; médecine - Viroteam\icono\Culicoides obsoletus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6264" y="4613398"/>
              <a:ext cx="1287681" cy="968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HD\50 - Enseignement\Médecins (EPU, FMC, DU,...)\20161020 - Entomo &amp; médecine - Viroteam\icono\Chrysop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39" y="4613572"/>
              <a:ext cx="1361936" cy="970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Glossina sp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8275" y="4614769"/>
              <a:ext cx="1497989" cy="968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 descr="C:\HD\50 - Enseignement\Médecins (EPU, FMC, DU,...)\20161020 - Entomo &amp; médecine - Viroteam\icono\Ctenocephalides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39" y="5582225"/>
              <a:ext cx="1129128" cy="1078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5" descr="C:\HD\50 - Enseignement\Médecins (EPU, FMC, DU,...)\20161020 - Entomo &amp; médecine - Viroteam\icono\Dermacentor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16"/>
            <a:stretch/>
          </p:blipFill>
          <p:spPr bwMode="auto">
            <a:xfrm>
              <a:off x="1605467" y="5582225"/>
              <a:ext cx="1334341" cy="1078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martha\Downloads\ATH13-02-20-004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2" t="-1" r="17033" b="3644"/>
            <a:stretch/>
          </p:blipFill>
          <p:spPr bwMode="auto">
            <a:xfrm>
              <a:off x="476339" y="3461280"/>
              <a:ext cx="1027830" cy="1167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ATH06-03-26-08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6716" y="3461489"/>
              <a:ext cx="1557229" cy="1168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Groupe 36"/>
          <p:cNvGrpSpPr/>
          <p:nvPr/>
        </p:nvGrpSpPr>
        <p:grpSpPr>
          <a:xfrm>
            <a:off x="5292080" y="1567419"/>
            <a:ext cx="3744416" cy="2952425"/>
            <a:chOff x="5292080" y="1567419"/>
            <a:chExt cx="3744416" cy="2952425"/>
          </a:xfrm>
        </p:grpSpPr>
        <p:sp>
          <p:nvSpPr>
            <p:cNvPr id="7" name="Espace réservé du contenu 5"/>
            <p:cNvSpPr txBox="1">
              <a:spLocks/>
            </p:cNvSpPr>
            <p:nvPr/>
          </p:nvSpPr>
          <p:spPr>
            <a:xfrm>
              <a:off x="5292080" y="1567419"/>
              <a:ext cx="3744416" cy="203215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120000"/>
                <a:buFont typeface="Wingdings" panose="05000000000000000000" pitchFamily="2" charset="2"/>
                <a:buChar char="§"/>
                <a:defRPr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12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100000"/>
                <a:buFont typeface="Courier New" panose="02070309020205020404" pitchFamily="49" charset="0"/>
                <a:buChar char="o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rgbClr val="FFC000"/>
                </a:buClr>
                <a:buSzPct val="90000"/>
                <a:buFont typeface="Courier New" pitchFamily="49" charset="0"/>
                <a:buChar char="o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chemeClr val="bg1">
                    <a:lumMod val="65000"/>
                  </a:schemeClr>
                </a:buClr>
                <a:buSzPct val="110000"/>
                <a:buFont typeface="Arial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r>
                <a:rPr lang="fr-FR" b="1" dirty="0" smtClean="0"/>
                <a:t>Déjections</a:t>
              </a:r>
            </a:p>
            <a:p>
              <a:pPr lvl="1"/>
              <a:r>
                <a:rPr lang="fr-FR" dirty="0" smtClean="0"/>
                <a:t>Réduves</a:t>
              </a:r>
            </a:p>
            <a:p>
              <a:pPr lvl="1"/>
              <a:r>
                <a:rPr lang="fr-FR" dirty="0" smtClean="0"/>
                <a:t>Puces (rickettsies)</a:t>
              </a:r>
            </a:p>
            <a:p>
              <a:pPr lvl="1"/>
              <a:r>
                <a:rPr lang="fr-FR" dirty="0" smtClean="0"/>
                <a:t>Poux (rickettsies)</a:t>
              </a:r>
              <a:endParaRPr lang="fr-FR" dirty="0"/>
            </a:p>
          </p:txBody>
        </p:sp>
        <p:grpSp>
          <p:nvGrpSpPr>
            <p:cNvPr id="36" name="Groupe 35"/>
            <p:cNvGrpSpPr/>
            <p:nvPr/>
          </p:nvGrpSpPr>
          <p:grpSpPr>
            <a:xfrm>
              <a:off x="5436096" y="3501008"/>
              <a:ext cx="3093132" cy="1018836"/>
              <a:chOff x="5436096" y="3184170"/>
              <a:chExt cx="3093132" cy="1018836"/>
            </a:xfrm>
          </p:grpSpPr>
          <p:grpSp>
            <p:nvGrpSpPr>
              <p:cNvPr id="32" name="Groupe 31"/>
              <p:cNvGrpSpPr/>
              <p:nvPr/>
            </p:nvGrpSpPr>
            <p:grpSpPr>
              <a:xfrm>
                <a:off x="5436096" y="3184170"/>
                <a:ext cx="2380356" cy="1018836"/>
                <a:chOff x="5274385" y="2942821"/>
                <a:chExt cx="2380356" cy="1018836"/>
              </a:xfrm>
            </p:grpSpPr>
            <p:pic>
              <p:nvPicPr>
                <p:cNvPr id="17" name="Picture 2" descr="C:\HD\50 - Enseignement\Médecins (EPU, FMC, DU,...)\20161020 - Entomo &amp; médecine - Viroteam\icono\Triatoma.jpg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811" r="13188"/>
                <a:stretch/>
              </p:blipFill>
              <p:spPr bwMode="auto">
                <a:xfrm>
                  <a:off x="5274385" y="2942821"/>
                  <a:ext cx="1358449" cy="10188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3" descr="C:\HD\50 - Enseignement\Médecins (EPU, FMC, DU,...)\20161020 - Entomo &amp; médecine - Viroteam\icono\Ctenocephalides.jp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07441" y="2942821"/>
                  <a:ext cx="1047300" cy="10007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4" name="Picture 4" descr="C:\HD\50 - Enseignement\Médecins (EPU, FMC, DU,...)\20161020 - Entomo &amp; médecine - Viroteam\icono\poux.jp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16451" y="3184170"/>
                <a:ext cx="712777" cy="1000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" name="Groupe 1"/>
          <p:cNvGrpSpPr/>
          <p:nvPr/>
        </p:nvGrpSpPr>
        <p:grpSpPr>
          <a:xfrm>
            <a:off x="5580112" y="1525942"/>
            <a:ext cx="2756589" cy="2888435"/>
            <a:chOff x="9144001" y="1256307"/>
            <a:chExt cx="2756589" cy="2888435"/>
          </a:xfrm>
        </p:grpSpPr>
        <p:pic>
          <p:nvPicPr>
            <p:cNvPr id="1028" name="Picture 4" descr="C:\HD\50 - Enseignement\Médecins (EPU, FMC, DU,...)\20161020 - Entomo &amp; médecine - Viroteam\puce-non-bloque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1" y="1256307"/>
              <a:ext cx="2756589" cy="2004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HD\50 - Enseignement\Médecins (EPU, FMC, DU,...)\20161020 - Entomo &amp; médecine - Viroteam\Puce - Biofilm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9144001" y="3212976"/>
              <a:ext cx="1378294" cy="931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e 3"/>
          <p:cNvGrpSpPr/>
          <p:nvPr/>
        </p:nvGrpSpPr>
        <p:grpSpPr>
          <a:xfrm>
            <a:off x="5580112" y="3482611"/>
            <a:ext cx="2756589" cy="2875655"/>
            <a:chOff x="9144001" y="3212976"/>
            <a:chExt cx="2756589" cy="2875655"/>
          </a:xfrm>
        </p:grpSpPr>
        <p:pic>
          <p:nvPicPr>
            <p:cNvPr id="1027" name="Picture 3" descr="C:\HD\50 - Enseignement\Médecins (EPU, FMC, DU,...)\20161020 - Entomo &amp; médecine - Viroteam\puce-bloque.p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1" y="4144742"/>
              <a:ext cx="2756589" cy="1943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5" descr="C:\HD\50 - Enseignement\Médecins (EPU, FMC, DU,...)\20161020 - Entomo &amp; médecine - Viroteam\Puce - Biofilm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 bwMode="auto">
            <a:xfrm>
              <a:off x="10522295" y="3212976"/>
              <a:ext cx="1378295" cy="931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369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fr-FR" sz="3600" dirty="0" smtClean="0"/>
              <a:t>Vectorisés (« </a:t>
            </a:r>
            <a:r>
              <a:rPr lang="fr-FR" sz="3600" dirty="0" err="1" smtClean="0"/>
              <a:t>Vector-born</a:t>
            </a:r>
            <a:r>
              <a:rPr lang="fr-FR" sz="3600" dirty="0" smtClean="0"/>
              <a:t> </a:t>
            </a:r>
            <a:r>
              <a:rPr lang="fr-FR" sz="3600" dirty="0" err="1" smtClean="0"/>
              <a:t>diseases</a:t>
            </a:r>
            <a:r>
              <a:rPr lang="fr-FR" sz="3600" dirty="0" smtClean="0"/>
              <a:t> »)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4648200" y="1124778"/>
            <a:ext cx="4495800" cy="518454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2000" b="1" i="1" dirty="0" err="1" smtClean="0"/>
              <a:t>Rickettsiales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1400" i="1" dirty="0" err="1" smtClean="0"/>
              <a:t>Bartonella</a:t>
            </a:r>
            <a:r>
              <a:rPr lang="fr-FR" sz="1400" i="1" dirty="0" smtClean="0"/>
              <a:t>, </a:t>
            </a:r>
            <a:r>
              <a:rPr lang="fr-FR" sz="1400" i="1" dirty="0" err="1" smtClean="0"/>
              <a:t>Ehrlichia</a:t>
            </a:r>
            <a:r>
              <a:rPr lang="fr-FR" sz="1400" i="1" dirty="0" smtClean="0"/>
              <a:t>, </a:t>
            </a:r>
            <a:r>
              <a:rPr lang="fr-FR" sz="1400" i="1" dirty="0" err="1" smtClean="0"/>
              <a:t>Anaplasma</a:t>
            </a:r>
            <a:r>
              <a:rPr lang="fr-FR" sz="1400" i="1" dirty="0" smtClean="0"/>
              <a:t>,…</a:t>
            </a:r>
            <a:endParaRPr lang="fr-FR" sz="1400" b="1" i="1" dirty="0" smtClean="0"/>
          </a:p>
          <a:p>
            <a:pPr marL="631825" lvl="1" indent="-266700">
              <a:buClr>
                <a:schemeClr val="accent3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1800" dirty="0" smtClean="0"/>
              <a:t>Poux, acariens, puces, phlébotomes</a:t>
            </a:r>
            <a:endParaRPr lang="fr-FR" sz="1800" dirty="0"/>
          </a:p>
          <a:p>
            <a:pPr lvl="1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endParaRPr lang="fr-FR" sz="1100" dirty="0" smtClean="0"/>
          </a:p>
          <a:p>
            <a:pPr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2000" b="1" dirty="0" smtClean="0"/>
              <a:t>Bactéries</a:t>
            </a:r>
            <a:endParaRPr lang="fr-FR" sz="1400" b="1" i="1" dirty="0" smtClean="0"/>
          </a:p>
          <a:p>
            <a:pPr marL="631825" lvl="1" indent="-266700">
              <a:buClr>
                <a:schemeClr val="accent3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1800" i="1" dirty="0" smtClean="0"/>
              <a:t>Yersinia </a:t>
            </a:r>
            <a:r>
              <a:rPr lang="fr-FR" sz="1800" i="1" dirty="0" err="1" smtClean="0"/>
              <a:t>pestis</a:t>
            </a:r>
            <a:r>
              <a:rPr lang="fr-FR" sz="1800" i="1" dirty="0" smtClean="0"/>
              <a:t> </a:t>
            </a:r>
            <a:r>
              <a:rPr lang="fr-FR" sz="1800" dirty="0" smtClean="0"/>
              <a:t>(puces)</a:t>
            </a:r>
          </a:p>
          <a:p>
            <a:pPr marL="631825" lvl="1" indent="-266700">
              <a:buClr>
                <a:schemeClr val="accent3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1800" i="1" dirty="0" err="1" smtClean="0"/>
              <a:t>Borrelia</a:t>
            </a:r>
            <a:r>
              <a:rPr lang="fr-FR" sz="1800" i="1" dirty="0" smtClean="0"/>
              <a:t> </a:t>
            </a:r>
            <a:r>
              <a:rPr lang="fr-FR" sz="1800" dirty="0" smtClean="0"/>
              <a:t>(poux, tiques)</a:t>
            </a:r>
          </a:p>
          <a:p>
            <a:pPr marL="631825" lvl="1" indent="-266700">
              <a:buClr>
                <a:schemeClr val="accent3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1800" dirty="0" smtClean="0"/>
              <a:t>Tularémie (tiques)</a:t>
            </a:r>
          </a:p>
          <a:p>
            <a:pPr marL="631825" lvl="1" indent="-266700">
              <a:buClr>
                <a:schemeClr val="accent3"/>
              </a:buClr>
              <a:buSzPct val="120000"/>
              <a:buFont typeface="Wingdings" panose="05000000000000000000" pitchFamily="2" charset="2"/>
              <a:buChar char="§"/>
            </a:pPr>
            <a:endParaRPr lang="fr-FR" sz="1200" dirty="0"/>
          </a:p>
          <a:p>
            <a:pPr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2000" b="1" dirty="0" smtClean="0"/>
              <a:t>Protozoaires</a:t>
            </a:r>
            <a:endParaRPr lang="fr-FR" sz="1400" b="1" dirty="0"/>
          </a:p>
          <a:p>
            <a:pPr marL="631825" lvl="1" indent="-266700">
              <a:buClr>
                <a:schemeClr val="accent3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1800" i="1" dirty="0" smtClean="0"/>
              <a:t>Plasmodium </a:t>
            </a:r>
            <a:r>
              <a:rPr lang="fr-FR" sz="1800" dirty="0" smtClean="0"/>
              <a:t>(anophèles)</a:t>
            </a:r>
          </a:p>
          <a:p>
            <a:pPr marL="631825" lvl="1" indent="-266700">
              <a:buClr>
                <a:schemeClr val="accent3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1800" i="1" dirty="0" err="1" smtClean="0"/>
              <a:t>Trypanosoma</a:t>
            </a:r>
            <a:r>
              <a:rPr lang="fr-FR" sz="1800" dirty="0" smtClean="0"/>
              <a:t> (glossine, réduve)</a:t>
            </a:r>
          </a:p>
          <a:p>
            <a:pPr marL="631825" lvl="1" indent="-266700">
              <a:buClr>
                <a:schemeClr val="accent3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1800" i="1" dirty="0" smtClean="0"/>
              <a:t>Leishmania</a:t>
            </a:r>
            <a:r>
              <a:rPr lang="fr-FR" sz="1800" dirty="0" smtClean="0"/>
              <a:t> (phlébotomes)</a:t>
            </a:r>
            <a:endParaRPr lang="fr-FR" sz="180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365760" y="1124744"/>
            <a:ext cx="7806640" cy="5733256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Arbovirus</a:t>
            </a:r>
          </a:p>
          <a:p>
            <a:pPr marL="631825" lvl="1" indent="-266700"/>
            <a:r>
              <a:rPr lang="fr-FR" sz="1800" dirty="0" smtClean="0"/>
              <a:t>538 connus au 15/10/2016</a:t>
            </a:r>
          </a:p>
          <a:p>
            <a:pPr marL="631825" lvl="1" indent="-266700"/>
            <a:endParaRPr lang="fr-FR" sz="1800" dirty="0" smtClean="0"/>
          </a:p>
          <a:p>
            <a:pPr marL="631825" lvl="1" indent="-266700"/>
            <a:endParaRPr lang="fr-FR" sz="1800" dirty="0"/>
          </a:p>
          <a:p>
            <a:pPr marL="631825" lvl="1" indent="-266700"/>
            <a:endParaRPr lang="fr-FR" sz="1800" dirty="0" smtClean="0"/>
          </a:p>
          <a:p>
            <a:pPr marL="631825" lvl="1" indent="-266700"/>
            <a:endParaRPr lang="fr-FR" sz="1800" dirty="0"/>
          </a:p>
          <a:p>
            <a:pPr marL="631825" lvl="1" indent="-266700"/>
            <a:endParaRPr lang="fr-FR" sz="1800" dirty="0" smtClean="0"/>
          </a:p>
          <a:p>
            <a:pPr marL="631825" lvl="1" indent="-266700"/>
            <a:r>
              <a:rPr lang="fr-FR" sz="1800" dirty="0" smtClean="0"/>
              <a:t>Vecteurs :</a:t>
            </a:r>
          </a:p>
          <a:p>
            <a:pPr marL="1031875" lvl="2" indent="-266700"/>
            <a:r>
              <a:rPr lang="fr-FR" sz="1800" dirty="0" smtClean="0"/>
              <a:t>Culicidés : FJ, RVF, EJ,…</a:t>
            </a:r>
          </a:p>
          <a:p>
            <a:pPr marL="1031875" lvl="2" indent="-266700"/>
            <a:r>
              <a:rPr lang="fr-FR" sz="1800" dirty="0" smtClean="0"/>
              <a:t>Tiques : CC, E. à tique...</a:t>
            </a:r>
          </a:p>
          <a:p>
            <a:pPr marL="1031875" lvl="2" indent="-266700"/>
            <a:r>
              <a:rPr lang="fr-FR" sz="1800" dirty="0" smtClean="0"/>
              <a:t>Phlébotomes</a:t>
            </a:r>
          </a:p>
          <a:p>
            <a:pPr marL="1031875" lvl="2" indent="-266700"/>
            <a:endParaRPr lang="fr-FR" sz="1800" dirty="0" smtClean="0"/>
          </a:p>
          <a:p>
            <a:pPr marL="1031875" lvl="2" indent="-266700"/>
            <a:endParaRPr lang="fr-FR" sz="1800" dirty="0"/>
          </a:p>
          <a:p>
            <a:r>
              <a:rPr lang="fr-FR" sz="2000" b="1" dirty="0" smtClean="0"/>
              <a:t>Helminthes</a:t>
            </a:r>
            <a:endParaRPr lang="fr-FR" sz="2000" b="1" dirty="0"/>
          </a:p>
          <a:p>
            <a:pPr marL="631825" lvl="1" indent="-266700"/>
            <a:r>
              <a:rPr lang="fr-FR" sz="1800" dirty="0" smtClean="0"/>
              <a:t>Filaires : culicidés, taons, </a:t>
            </a:r>
            <a:r>
              <a:rPr lang="fr-FR" sz="1800" dirty="0" err="1" smtClean="0"/>
              <a:t>cératopogonidés</a:t>
            </a:r>
            <a:r>
              <a:rPr lang="fr-FR" sz="1800" dirty="0" smtClean="0"/>
              <a:t>, simulies</a:t>
            </a:r>
            <a:endParaRPr lang="fr-FR" sz="1800" dirty="0"/>
          </a:p>
        </p:txBody>
      </p:sp>
      <p:pic>
        <p:nvPicPr>
          <p:cNvPr id="2050" name="Picture 2" descr="C:\HD\50 - Enseignement\Médecins (EPU, FMC, DU,...)\20161020 - Entomo &amp; médecine - Viroteam\icono\CDC arboviru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5" b="17268"/>
          <a:stretch/>
        </p:blipFill>
        <p:spPr bwMode="auto">
          <a:xfrm>
            <a:off x="832362" y="1854381"/>
            <a:ext cx="3667630" cy="156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72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Survol des indésirables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>
                <a:solidFill>
                  <a:srgbClr val="C00000"/>
                </a:solidFill>
              </a:rPr>
              <a:t>Pathogènes</a:t>
            </a:r>
          </a:p>
          <a:p>
            <a:pPr lvl="1"/>
            <a:r>
              <a:rPr lang="fr-FR" dirty="0" smtClean="0"/>
              <a:t>Parasites</a:t>
            </a:r>
            <a:endParaRPr lang="fr-FR" dirty="0"/>
          </a:p>
          <a:p>
            <a:pPr lvl="1"/>
            <a:r>
              <a:rPr lang="fr-FR" dirty="0"/>
              <a:t>Venimeux, vulnérants</a:t>
            </a:r>
          </a:p>
          <a:p>
            <a:pPr lvl="1"/>
            <a:r>
              <a:rPr lang="fr-FR" dirty="0" smtClean="0"/>
              <a:t>Urticants</a:t>
            </a:r>
            <a:r>
              <a:rPr lang="fr-FR" dirty="0"/>
              <a:t>, vésicants</a:t>
            </a:r>
          </a:p>
          <a:p>
            <a:pPr lvl="1"/>
            <a:r>
              <a:rPr lang="fr-FR" dirty="0"/>
              <a:t>Nuisants</a:t>
            </a:r>
          </a:p>
          <a:p>
            <a:r>
              <a:rPr lang="fr-FR" dirty="0">
                <a:solidFill>
                  <a:srgbClr val="C00000"/>
                </a:solidFill>
              </a:rPr>
              <a:t>Hôtes de pathogènes</a:t>
            </a:r>
          </a:p>
          <a:p>
            <a:pPr lvl="1"/>
            <a:r>
              <a:rPr lang="fr-FR" dirty="0"/>
              <a:t>Transporteurs</a:t>
            </a:r>
          </a:p>
          <a:p>
            <a:pPr lvl="1"/>
            <a:r>
              <a:rPr lang="fr-FR" dirty="0"/>
              <a:t>Hôtes intermédiaires</a:t>
            </a:r>
          </a:p>
          <a:p>
            <a:pPr lvl="1"/>
            <a:r>
              <a:rPr lang="fr-FR" dirty="0"/>
              <a:t>Vecteurs</a:t>
            </a:r>
          </a:p>
          <a:p>
            <a:r>
              <a:rPr lang="fr-FR" b="1" dirty="0">
                <a:solidFill>
                  <a:srgbClr val="C00000"/>
                </a:solidFill>
              </a:rPr>
              <a:t>Affameurs</a:t>
            </a:r>
          </a:p>
          <a:p>
            <a:endParaRPr lang="fr-FR" dirty="0">
              <a:solidFill>
                <a:srgbClr val="C00000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5236464" y="1412776"/>
            <a:ext cx="3367984" cy="5032498"/>
            <a:chOff x="5251895" y="1066800"/>
            <a:chExt cx="3746501" cy="5598083"/>
          </a:xfrm>
        </p:grpSpPr>
        <p:pic>
          <p:nvPicPr>
            <p:cNvPr id="6" name="Picture 4" descr="Locusta migratoria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4" t="6250" r="11263"/>
            <a:stretch>
              <a:fillRect/>
            </a:stretch>
          </p:blipFill>
          <p:spPr bwMode="auto">
            <a:xfrm>
              <a:off x="5251896" y="1066800"/>
              <a:ext cx="1574800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Locusta migratoria nu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8"/>
            <a:stretch>
              <a:fillRect/>
            </a:stretch>
          </p:blipFill>
          <p:spPr bwMode="auto">
            <a:xfrm>
              <a:off x="5251895" y="3926816"/>
              <a:ext cx="3746501" cy="273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Locusta migratoria nu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8147" y="1066800"/>
              <a:ext cx="2000249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002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Utiles insectes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Se soigner</a:t>
            </a:r>
            <a:endParaRPr lang="fr-FR" b="1" dirty="0">
              <a:solidFill>
                <a:srgbClr val="C00000"/>
              </a:solidFill>
            </a:endParaRPr>
          </a:p>
          <a:p>
            <a:pPr lvl="1"/>
            <a:r>
              <a:rPr lang="fr-FR" b="1" dirty="0" smtClean="0"/>
              <a:t>Tradition</a:t>
            </a:r>
            <a:endParaRPr lang="fr-FR" b="1" dirty="0"/>
          </a:p>
          <a:p>
            <a:pPr lvl="1"/>
            <a:r>
              <a:rPr lang="fr-FR" dirty="0" smtClean="0"/>
              <a:t>De nos jours</a:t>
            </a:r>
            <a:endParaRPr lang="fr-FR" dirty="0"/>
          </a:p>
          <a:p>
            <a:pPr lvl="1"/>
            <a:r>
              <a:rPr lang="fr-FR" dirty="0" smtClean="0"/>
              <a:t>Demain ?</a:t>
            </a:r>
            <a:endParaRPr lang="fr-FR" dirty="0"/>
          </a:p>
          <a:p>
            <a:r>
              <a:rPr lang="fr-FR" dirty="0" smtClean="0">
                <a:solidFill>
                  <a:srgbClr val="C00000"/>
                </a:solidFill>
              </a:rPr>
              <a:t>Se nourrir</a:t>
            </a:r>
            <a:endParaRPr lang="fr-FR" dirty="0">
              <a:solidFill>
                <a:srgbClr val="C00000"/>
              </a:solidFill>
            </a:endParaRPr>
          </a:p>
          <a:p>
            <a:pPr lvl="1"/>
            <a:r>
              <a:rPr lang="fr-FR" dirty="0" smtClean="0"/>
              <a:t>Tradition</a:t>
            </a:r>
            <a:endParaRPr lang="fr-FR" dirty="0"/>
          </a:p>
          <a:p>
            <a:pPr lvl="1"/>
            <a:r>
              <a:rPr lang="fr-FR" dirty="0" smtClean="0"/>
              <a:t>L’avenir ?</a:t>
            </a:r>
            <a:endParaRPr lang="fr-FR" dirty="0"/>
          </a:p>
          <a:p>
            <a:pPr lvl="1"/>
            <a:r>
              <a:rPr lang="fr-FR" dirty="0" smtClean="0"/>
              <a:t>Limites</a:t>
            </a:r>
            <a:endParaRPr lang="fr-FR" dirty="0"/>
          </a:p>
          <a:p>
            <a:r>
              <a:rPr lang="fr-FR" dirty="0" smtClean="0">
                <a:solidFill>
                  <a:srgbClr val="C00000"/>
                </a:solidFill>
              </a:rPr>
              <a:t>Petite main</a:t>
            </a:r>
            <a:endParaRPr lang="fr-FR" dirty="0">
              <a:solidFill>
                <a:srgbClr val="C00000"/>
              </a:solidFill>
            </a:endParaRPr>
          </a:p>
          <a:p>
            <a:r>
              <a:rPr lang="fr-FR" dirty="0">
                <a:solidFill>
                  <a:srgbClr val="C00000"/>
                </a:solidFill>
              </a:rPr>
              <a:t>Et le reste</a:t>
            </a:r>
          </a:p>
          <a:p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91880" y="1710721"/>
            <a:ext cx="4968552" cy="4154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Impuissance </a:t>
            </a:r>
          </a:p>
          <a:p>
            <a:pPr algn="just"/>
            <a:r>
              <a:rPr lang="fr-FR" sz="2400" i="1" dirty="0" smtClean="0">
                <a:latin typeface="+mj-lt"/>
              </a:rPr>
              <a:t>Les </a:t>
            </a:r>
            <a:r>
              <a:rPr lang="fr-FR" sz="2400" i="1" dirty="0">
                <a:latin typeface="+mj-lt"/>
              </a:rPr>
              <a:t>œufs de fourmi bouillis dans de l’huile de camomille sont aptes à procurer à l’homme toute la force nécessaire pour perpétuer sa </a:t>
            </a:r>
            <a:r>
              <a:rPr lang="fr-FR" sz="2400" i="1" dirty="0" smtClean="0">
                <a:latin typeface="+mj-lt"/>
              </a:rPr>
              <a:t>race </a:t>
            </a:r>
            <a:r>
              <a:rPr lang="fr-FR" i="1" dirty="0" smtClean="0">
                <a:latin typeface="+mj-lt"/>
              </a:rPr>
              <a:t>(</a:t>
            </a:r>
            <a:r>
              <a:rPr lang="fr-FR" i="1" dirty="0">
                <a:latin typeface="+mj-lt"/>
              </a:rPr>
              <a:t>A. Paré)</a:t>
            </a:r>
            <a:endParaRPr lang="fr-FR" sz="2400" i="1" dirty="0">
              <a:latin typeface="+mj-lt"/>
            </a:endParaRPr>
          </a:p>
          <a:p>
            <a:pPr algn="just"/>
            <a:endParaRPr lang="fr-FR" sz="2400" dirty="0">
              <a:latin typeface="+mj-lt"/>
            </a:endParaRPr>
          </a:p>
          <a:p>
            <a:pPr algn="just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Vue qui baisse </a:t>
            </a:r>
          </a:p>
          <a:p>
            <a:pPr algn="just"/>
            <a:r>
              <a:rPr lang="fr-FR" sz="2400" i="1" dirty="0" smtClean="0">
                <a:latin typeface="+mj-lt"/>
              </a:rPr>
              <a:t>Faire </a:t>
            </a:r>
            <a:r>
              <a:rPr lang="fr-FR" sz="2400" i="1" dirty="0">
                <a:latin typeface="+mj-lt"/>
              </a:rPr>
              <a:t>couler dans les yeux une substance liquide obtenue à partir de grillons</a:t>
            </a:r>
          </a:p>
        </p:txBody>
      </p: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7884463" y="116632"/>
            <a:ext cx="1152033" cy="1195193"/>
            <a:chOff x="3216" y="1008"/>
            <a:chExt cx="2082" cy="2160"/>
          </a:xfrm>
        </p:grpSpPr>
        <p:pic>
          <p:nvPicPr>
            <p:cNvPr id="14" name="Picture 6" descr="médicament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008"/>
              <a:ext cx="2082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" descr="mouch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2256"/>
              <a:ext cx="512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8" descr="fourmi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016"/>
              <a:ext cx="570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710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9"/>
          <p:cNvGrpSpPr>
            <a:grpSpLocks/>
          </p:cNvGrpSpPr>
          <p:nvPr/>
        </p:nvGrpSpPr>
        <p:grpSpPr bwMode="auto">
          <a:xfrm>
            <a:off x="7884463" y="116632"/>
            <a:ext cx="1152033" cy="1195193"/>
            <a:chOff x="3216" y="1008"/>
            <a:chExt cx="2082" cy="2160"/>
          </a:xfrm>
        </p:grpSpPr>
        <p:pic>
          <p:nvPicPr>
            <p:cNvPr id="22" name="Picture 6" descr="médicament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008"/>
              <a:ext cx="2082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" descr="mouch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2256"/>
              <a:ext cx="512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 descr="fourmi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016"/>
              <a:ext cx="570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Utiles insectes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Se soigner</a:t>
            </a:r>
            <a:endParaRPr lang="fr-FR" b="1" dirty="0">
              <a:solidFill>
                <a:srgbClr val="C00000"/>
              </a:solidFill>
            </a:endParaRPr>
          </a:p>
          <a:p>
            <a:pPr lvl="1"/>
            <a:r>
              <a:rPr lang="fr-FR" b="1" dirty="0" smtClean="0"/>
              <a:t>Tradition</a:t>
            </a:r>
            <a:endParaRPr lang="fr-FR" b="1" dirty="0"/>
          </a:p>
          <a:p>
            <a:pPr lvl="1"/>
            <a:r>
              <a:rPr lang="fr-FR" dirty="0" smtClean="0"/>
              <a:t>De nos jours</a:t>
            </a:r>
            <a:endParaRPr lang="fr-FR" dirty="0"/>
          </a:p>
          <a:p>
            <a:pPr lvl="1"/>
            <a:r>
              <a:rPr lang="fr-FR" dirty="0" smtClean="0"/>
              <a:t>Demain ?</a:t>
            </a:r>
            <a:endParaRPr lang="fr-FR" dirty="0"/>
          </a:p>
          <a:p>
            <a:r>
              <a:rPr lang="fr-FR" dirty="0" smtClean="0">
                <a:solidFill>
                  <a:srgbClr val="C00000"/>
                </a:solidFill>
              </a:rPr>
              <a:t>Se nourrir</a:t>
            </a:r>
            <a:endParaRPr lang="fr-FR" dirty="0">
              <a:solidFill>
                <a:srgbClr val="C00000"/>
              </a:solidFill>
            </a:endParaRPr>
          </a:p>
          <a:p>
            <a:pPr lvl="1"/>
            <a:r>
              <a:rPr lang="fr-FR" dirty="0" smtClean="0"/>
              <a:t>Tradition</a:t>
            </a:r>
            <a:endParaRPr lang="fr-FR" dirty="0"/>
          </a:p>
          <a:p>
            <a:pPr lvl="1"/>
            <a:r>
              <a:rPr lang="fr-FR" dirty="0" smtClean="0"/>
              <a:t>L’avenir ?</a:t>
            </a:r>
            <a:endParaRPr lang="fr-FR" dirty="0"/>
          </a:p>
          <a:p>
            <a:pPr lvl="1"/>
            <a:r>
              <a:rPr lang="fr-FR" dirty="0" smtClean="0"/>
              <a:t>Limites</a:t>
            </a:r>
            <a:endParaRPr lang="fr-FR" dirty="0"/>
          </a:p>
          <a:p>
            <a:r>
              <a:rPr lang="fr-FR" dirty="0">
                <a:solidFill>
                  <a:srgbClr val="C00000"/>
                </a:solidFill>
              </a:rPr>
              <a:t>Petite main</a:t>
            </a:r>
          </a:p>
          <a:p>
            <a:r>
              <a:rPr lang="fr-FR" dirty="0" smtClean="0">
                <a:solidFill>
                  <a:srgbClr val="C00000"/>
                </a:solidFill>
              </a:rPr>
              <a:t>Et </a:t>
            </a:r>
            <a:r>
              <a:rPr lang="fr-FR" dirty="0">
                <a:solidFill>
                  <a:srgbClr val="C00000"/>
                </a:solidFill>
              </a:rPr>
              <a:t>le reste</a:t>
            </a:r>
          </a:p>
          <a:p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241" y="1322106"/>
            <a:ext cx="5787759" cy="380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 descr="fourmil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241" y="5124342"/>
            <a:ext cx="2195736" cy="156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544938" y="5293657"/>
            <a:ext cx="359906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altLang="fr-FR" sz="2000" i="1" dirty="0">
                <a:latin typeface="+mj-lt"/>
              </a:rPr>
              <a:t>AVC, diabète, HTA</a:t>
            </a:r>
            <a:r>
              <a:rPr lang="fr-FR" altLang="fr-FR" sz="2000" i="1" dirty="0" smtClean="0">
                <a:latin typeface="+mj-lt"/>
              </a:rPr>
              <a:t>,</a:t>
            </a:r>
            <a:br>
              <a:rPr lang="fr-FR" altLang="fr-FR" sz="2000" i="1" dirty="0" smtClean="0">
                <a:latin typeface="+mj-lt"/>
              </a:rPr>
            </a:br>
            <a:r>
              <a:rPr lang="fr-FR" altLang="fr-FR" sz="2000" i="1" dirty="0" smtClean="0">
                <a:latin typeface="+mj-lt"/>
              </a:rPr>
              <a:t>asthme</a:t>
            </a:r>
            <a:r>
              <a:rPr lang="fr-FR" altLang="fr-FR" sz="2000" i="1" dirty="0">
                <a:latin typeface="+mj-lt"/>
              </a:rPr>
              <a:t>, </a:t>
            </a:r>
            <a:r>
              <a:rPr lang="fr-FR" altLang="fr-FR" sz="2000" i="1" dirty="0" smtClean="0">
                <a:latin typeface="+mj-lt"/>
              </a:rPr>
              <a:t>goutte,</a:t>
            </a:r>
            <a:br>
              <a:rPr lang="fr-FR" altLang="fr-FR" sz="2000" i="1" dirty="0" smtClean="0">
                <a:latin typeface="+mj-lt"/>
              </a:rPr>
            </a:br>
            <a:r>
              <a:rPr lang="fr-FR" altLang="fr-FR" sz="2000" i="1" dirty="0" smtClean="0">
                <a:latin typeface="+mj-lt"/>
              </a:rPr>
              <a:t>maux </a:t>
            </a:r>
            <a:r>
              <a:rPr lang="fr-FR" altLang="fr-FR" sz="2000" i="1" dirty="0">
                <a:latin typeface="+mj-lt"/>
              </a:rPr>
              <a:t>de dents,…</a:t>
            </a:r>
          </a:p>
        </p:txBody>
      </p:sp>
      <p:pic>
        <p:nvPicPr>
          <p:cNvPr id="15" name="Picture 11" descr="flech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2676">
            <a:off x="7668635" y="3895119"/>
            <a:ext cx="1663218" cy="118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356241" y="1322106"/>
            <a:ext cx="57877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 smtClean="0">
                <a:solidFill>
                  <a:schemeClr val="bg1"/>
                </a:solidFill>
              </a:rPr>
              <a:t>Djakarta (Indonésie) : </a:t>
            </a:r>
            <a:r>
              <a:rPr lang="fr-FR" altLang="fr-FR" sz="1800" dirty="0">
                <a:solidFill>
                  <a:schemeClr val="bg1"/>
                </a:solidFill>
              </a:rPr>
              <a:t>larves de fourmilions</a:t>
            </a:r>
          </a:p>
        </p:txBody>
      </p:sp>
    </p:spTree>
    <p:extLst>
      <p:ext uri="{BB962C8B-B14F-4D97-AF65-F5344CB8AC3E}">
        <p14:creationId xmlns:p14="http://schemas.microsoft.com/office/powerpoint/2010/main" val="21081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9"/>
          <p:cNvGrpSpPr>
            <a:grpSpLocks/>
          </p:cNvGrpSpPr>
          <p:nvPr/>
        </p:nvGrpSpPr>
        <p:grpSpPr bwMode="auto">
          <a:xfrm>
            <a:off x="7884463" y="116632"/>
            <a:ext cx="1152033" cy="1195193"/>
            <a:chOff x="3216" y="1008"/>
            <a:chExt cx="2082" cy="2160"/>
          </a:xfrm>
        </p:grpSpPr>
        <p:pic>
          <p:nvPicPr>
            <p:cNvPr id="26" name="Picture 6" descr="médicament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008"/>
              <a:ext cx="2082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" descr="mouch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2256"/>
              <a:ext cx="512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" descr="fourmi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016"/>
              <a:ext cx="570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Utiles insectes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Se soigner</a:t>
            </a:r>
            <a:endParaRPr lang="fr-FR" b="1" dirty="0">
              <a:solidFill>
                <a:srgbClr val="C00000"/>
              </a:solidFill>
            </a:endParaRPr>
          </a:p>
          <a:p>
            <a:pPr lvl="1"/>
            <a:r>
              <a:rPr lang="fr-FR" dirty="0" smtClean="0"/>
              <a:t>Tradition</a:t>
            </a:r>
            <a:endParaRPr lang="fr-FR" dirty="0"/>
          </a:p>
          <a:p>
            <a:pPr lvl="1"/>
            <a:r>
              <a:rPr lang="fr-FR" b="1" dirty="0" smtClean="0"/>
              <a:t>De nos jours</a:t>
            </a:r>
            <a:endParaRPr lang="fr-FR" b="1" dirty="0"/>
          </a:p>
          <a:p>
            <a:pPr lvl="1"/>
            <a:r>
              <a:rPr lang="fr-FR" dirty="0" smtClean="0"/>
              <a:t>Demain ?</a:t>
            </a:r>
            <a:endParaRPr lang="fr-FR" dirty="0"/>
          </a:p>
          <a:p>
            <a:r>
              <a:rPr lang="fr-FR" dirty="0" smtClean="0">
                <a:solidFill>
                  <a:srgbClr val="C00000"/>
                </a:solidFill>
              </a:rPr>
              <a:t>Se nourrir</a:t>
            </a:r>
            <a:endParaRPr lang="fr-FR" dirty="0">
              <a:solidFill>
                <a:srgbClr val="C00000"/>
              </a:solidFill>
            </a:endParaRPr>
          </a:p>
          <a:p>
            <a:pPr lvl="1"/>
            <a:r>
              <a:rPr lang="fr-FR" dirty="0" smtClean="0"/>
              <a:t>Tradition</a:t>
            </a:r>
            <a:endParaRPr lang="fr-FR" dirty="0"/>
          </a:p>
          <a:p>
            <a:pPr lvl="1"/>
            <a:r>
              <a:rPr lang="fr-FR" dirty="0" smtClean="0"/>
              <a:t>L’avenir ?</a:t>
            </a:r>
            <a:endParaRPr lang="fr-FR" dirty="0"/>
          </a:p>
          <a:p>
            <a:pPr lvl="1"/>
            <a:r>
              <a:rPr lang="fr-FR" dirty="0" smtClean="0"/>
              <a:t>Limites</a:t>
            </a:r>
            <a:endParaRPr lang="fr-FR" dirty="0"/>
          </a:p>
          <a:p>
            <a:r>
              <a:rPr lang="fr-FR" dirty="0">
                <a:solidFill>
                  <a:srgbClr val="C00000"/>
                </a:solidFill>
              </a:rPr>
              <a:t>Petite main</a:t>
            </a:r>
          </a:p>
          <a:p>
            <a:r>
              <a:rPr lang="fr-FR" dirty="0" smtClean="0">
                <a:solidFill>
                  <a:srgbClr val="C00000"/>
                </a:solidFill>
              </a:rPr>
              <a:t>Et </a:t>
            </a:r>
            <a:r>
              <a:rPr lang="fr-FR" dirty="0">
                <a:solidFill>
                  <a:srgbClr val="C00000"/>
                </a:solidFill>
              </a:rPr>
              <a:t>le reste</a:t>
            </a:r>
          </a:p>
          <a:p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17" name="Picture 5" descr="maggot-therapy-400x19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r="18311" b="14748"/>
          <a:stretch/>
        </p:blipFill>
        <p:spPr bwMode="auto">
          <a:xfrm>
            <a:off x="4211960" y="1382659"/>
            <a:ext cx="4251889" cy="231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Maggot thera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67860"/>
            <a:ext cx="2337199" cy="282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" r="4120"/>
          <a:stretch/>
        </p:blipFill>
        <p:spPr bwMode="auto">
          <a:xfrm>
            <a:off x="6597390" y="3943812"/>
            <a:ext cx="1866459" cy="210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597390" y="6053225"/>
            <a:ext cx="18426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i="1" dirty="0" err="1"/>
              <a:t>Lucilia</a:t>
            </a:r>
            <a:r>
              <a:rPr lang="fr-FR" altLang="fr-FR" sz="2000" i="1" dirty="0"/>
              <a:t> </a:t>
            </a:r>
            <a:r>
              <a:rPr lang="fr-FR" altLang="fr-FR" sz="2000" i="1" dirty="0" err="1"/>
              <a:t>sericata</a:t>
            </a:r>
            <a:endParaRPr lang="fr-FR" altLang="fr-FR" sz="2000" i="1" dirty="0"/>
          </a:p>
        </p:txBody>
      </p:sp>
    </p:spTree>
    <p:extLst>
      <p:ext uri="{BB962C8B-B14F-4D97-AF65-F5344CB8AC3E}">
        <p14:creationId xmlns:p14="http://schemas.microsoft.com/office/powerpoint/2010/main" val="285504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Utiles insectes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Se soigner</a:t>
            </a:r>
            <a:endParaRPr lang="fr-FR" b="1" dirty="0">
              <a:solidFill>
                <a:srgbClr val="C00000"/>
              </a:solidFill>
            </a:endParaRPr>
          </a:p>
          <a:p>
            <a:pPr lvl="1"/>
            <a:r>
              <a:rPr lang="fr-FR" dirty="0" smtClean="0"/>
              <a:t>Tradition</a:t>
            </a:r>
            <a:endParaRPr lang="fr-FR" dirty="0"/>
          </a:p>
          <a:p>
            <a:pPr lvl="1"/>
            <a:r>
              <a:rPr lang="fr-FR" dirty="0" smtClean="0"/>
              <a:t>De nos jours</a:t>
            </a:r>
            <a:endParaRPr lang="fr-FR" dirty="0"/>
          </a:p>
          <a:p>
            <a:pPr lvl="1"/>
            <a:r>
              <a:rPr lang="fr-FR" b="1" dirty="0" smtClean="0"/>
              <a:t>Demain ?</a:t>
            </a:r>
            <a:endParaRPr lang="fr-FR" b="1" dirty="0"/>
          </a:p>
          <a:p>
            <a:r>
              <a:rPr lang="fr-FR" dirty="0" smtClean="0">
                <a:solidFill>
                  <a:srgbClr val="C00000"/>
                </a:solidFill>
              </a:rPr>
              <a:t>Se nourrir</a:t>
            </a:r>
            <a:endParaRPr lang="fr-FR" dirty="0">
              <a:solidFill>
                <a:srgbClr val="C00000"/>
              </a:solidFill>
            </a:endParaRPr>
          </a:p>
          <a:p>
            <a:pPr lvl="1"/>
            <a:r>
              <a:rPr lang="fr-FR" dirty="0" smtClean="0"/>
              <a:t>Tradition</a:t>
            </a:r>
            <a:endParaRPr lang="fr-FR" dirty="0"/>
          </a:p>
          <a:p>
            <a:pPr lvl="1"/>
            <a:r>
              <a:rPr lang="fr-FR" dirty="0" smtClean="0"/>
              <a:t>L’avenir ?</a:t>
            </a:r>
            <a:endParaRPr lang="fr-FR" dirty="0"/>
          </a:p>
          <a:p>
            <a:pPr lvl="1"/>
            <a:r>
              <a:rPr lang="fr-FR" dirty="0" smtClean="0"/>
              <a:t>Limites</a:t>
            </a:r>
            <a:endParaRPr lang="fr-FR" dirty="0"/>
          </a:p>
          <a:p>
            <a:r>
              <a:rPr lang="fr-FR" dirty="0">
                <a:solidFill>
                  <a:srgbClr val="C00000"/>
                </a:solidFill>
              </a:rPr>
              <a:t>Petite main</a:t>
            </a:r>
          </a:p>
          <a:p>
            <a:r>
              <a:rPr lang="fr-FR" dirty="0" smtClean="0">
                <a:solidFill>
                  <a:srgbClr val="C00000"/>
                </a:solidFill>
              </a:rPr>
              <a:t>Et </a:t>
            </a:r>
            <a:r>
              <a:rPr lang="fr-FR" dirty="0">
                <a:solidFill>
                  <a:srgbClr val="C00000"/>
                </a:solidFill>
              </a:rPr>
              <a:t>le reste</a:t>
            </a:r>
          </a:p>
          <a:p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12" name="Picture 5" descr="Drugs_from_Bugs_3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" r="1"/>
          <a:stretch/>
        </p:blipFill>
        <p:spPr bwMode="auto">
          <a:xfrm>
            <a:off x="5868144" y="3861048"/>
            <a:ext cx="3085582" cy="204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Drosophil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10672" r="11195" b="7799"/>
          <a:stretch/>
        </p:blipFill>
        <p:spPr bwMode="auto">
          <a:xfrm>
            <a:off x="3267642" y="4002342"/>
            <a:ext cx="2649175" cy="189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7884463" y="116632"/>
            <a:ext cx="1152033" cy="1195193"/>
            <a:chOff x="3216" y="1008"/>
            <a:chExt cx="2082" cy="2160"/>
          </a:xfrm>
        </p:grpSpPr>
        <p:pic>
          <p:nvPicPr>
            <p:cNvPr id="15" name="Picture 6" descr="médicament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008"/>
              <a:ext cx="2082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" descr="mouch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2256"/>
              <a:ext cx="512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8" descr="fourmi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016"/>
              <a:ext cx="570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4293564" y="1772816"/>
            <a:ext cx="3590899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SzPct val="12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SzPct val="90000"/>
              <a:buFont typeface="Courier New" pitchFamily="49" charset="0"/>
              <a:buChar char="o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110000"/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2200" dirty="0" smtClean="0"/>
              <a:t>Modèles génétiques</a:t>
            </a:r>
          </a:p>
          <a:p>
            <a:r>
              <a:rPr lang="fr-FR" sz="2200" smtClean="0"/>
              <a:t>Antiseptiques </a:t>
            </a:r>
            <a:r>
              <a:rPr lang="fr-FR" sz="2200" dirty="0" smtClean="0"/>
              <a:t>?</a:t>
            </a:r>
          </a:p>
          <a:p>
            <a:r>
              <a:rPr lang="fr-FR" sz="2200" dirty="0" smtClean="0"/>
              <a:t>Anti-thrombotiques ?</a:t>
            </a:r>
          </a:p>
          <a:p>
            <a:r>
              <a:rPr lang="fr-FR" sz="2200" dirty="0" smtClean="0"/>
              <a:t>Anti-cancéreux ?</a:t>
            </a:r>
          </a:p>
          <a:p>
            <a:r>
              <a:rPr lang="fr-FR" sz="2200" dirty="0" smtClean="0"/>
              <a:t>…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248172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tha\Pictures\Pal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4664"/>
            <a:ext cx="5878874" cy="62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61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Utiles insectes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Se soigner</a:t>
            </a:r>
            <a:endParaRPr lang="fr-FR" dirty="0">
              <a:solidFill>
                <a:srgbClr val="C00000"/>
              </a:solidFill>
            </a:endParaRPr>
          </a:p>
          <a:p>
            <a:pPr lvl="1"/>
            <a:r>
              <a:rPr lang="fr-FR" dirty="0" smtClean="0"/>
              <a:t>Tradition</a:t>
            </a:r>
            <a:endParaRPr lang="fr-FR" dirty="0"/>
          </a:p>
          <a:p>
            <a:pPr lvl="1"/>
            <a:r>
              <a:rPr lang="fr-FR" dirty="0" smtClean="0"/>
              <a:t>De nos jours</a:t>
            </a:r>
            <a:endParaRPr lang="fr-FR" dirty="0"/>
          </a:p>
          <a:p>
            <a:pPr lvl="1"/>
            <a:r>
              <a:rPr lang="fr-FR" dirty="0" smtClean="0"/>
              <a:t>Demain ?</a:t>
            </a:r>
            <a:endParaRPr lang="fr-FR" dirty="0"/>
          </a:p>
          <a:p>
            <a:r>
              <a:rPr lang="fr-FR" b="1" dirty="0" smtClean="0">
                <a:solidFill>
                  <a:srgbClr val="C00000"/>
                </a:solidFill>
              </a:rPr>
              <a:t>Se nourrir</a:t>
            </a:r>
            <a:endParaRPr lang="fr-FR" b="1" dirty="0">
              <a:solidFill>
                <a:srgbClr val="C00000"/>
              </a:solidFill>
            </a:endParaRPr>
          </a:p>
          <a:p>
            <a:pPr lvl="1"/>
            <a:r>
              <a:rPr lang="fr-FR" b="1" dirty="0" smtClean="0"/>
              <a:t>Tradition</a:t>
            </a:r>
            <a:endParaRPr lang="fr-FR" b="1" dirty="0"/>
          </a:p>
          <a:p>
            <a:pPr lvl="1"/>
            <a:r>
              <a:rPr lang="fr-FR" dirty="0" smtClean="0"/>
              <a:t>L’avenir ?</a:t>
            </a:r>
            <a:endParaRPr lang="fr-FR" dirty="0"/>
          </a:p>
          <a:p>
            <a:pPr lvl="1"/>
            <a:r>
              <a:rPr lang="fr-FR" dirty="0" smtClean="0"/>
              <a:t>Limites</a:t>
            </a:r>
            <a:endParaRPr lang="fr-FR" dirty="0"/>
          </a:p>
          <a:p>
            <a:r>
              <a:rPr lang="fr-FR" dirty="0">
                <a:solidFill>
                  <a:srgbClr val="C00000"/>
                </a:solidFill>
              </a:rPr>
              <a:t>Petite main</a:t>
            </a:r>
          </a:p>
          <a:p>
            <a:r>
              <a:rPr lang="fr-FR" dirty="0" smtClean="0">
                <a:solidFill>
                  <a:srgbClr val="C00000"/>
                </a:solidFill>
              </a:rPr>
              <a:t>Et </a:t>
            </a:r>
            <a:r>
              <a:rPr lang="fr-FR" dirty="0">
                <a:solidFill>
                  <a:srgbClr val="C00000"/>
                </a:solidFill>
              </a:rPr>
              <a:t>le reste</a:t>
            </a:r>
          </a:p>
          <a:p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11" name="Picture 6" descr="shoichi-uchiyama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700" y="0"/>
            <a:ext cx="1983300" cy="128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Fourmis pot de mi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7" b="23550"/>
          <a:stretch>
            <a:fillRect/>
          </a:stretch>
        </p:blipFill>
        <p:spPr bwMode="auto">
          <a:xfrm>
            <a:off x="7396303" y="1556792"/>
            <a:ext cx="1512094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fourmi pot de mie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7"/>
          <a:stretch/>
        </p:blipFill>
        <p:spPr bwMode="auto">
          <a:xfrm>
            <a:off x="3203849" y="1556792"/>
            <a:ext cx="39698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Bombyx mori - brochet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4141015"/>
            <a:ext cx="3487565" cy="245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Vers mopan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6" r="6346"/>
          <a:stretch>
            <a:fillRect/>
          </a:stretch>
        </p:blipFill>
        <p:spPr bwMode="auto">
          <a:xfrm>
            <a:off x="6862944" y="4104456"/>
            <a:ext cx="2045453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24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Utiles insectes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Se soigner</a:t>
            </a:r>
            <a:endParaRPr lang="fr-FR" dirty="0">
              <a:solidFill>
                <a:srgbClr val="C00000"/>
              </a:solidFill>
            </a:endParaRPr>
          </a:p>
          <a:p>
            <a:pPr lvl="1"/>
            <a:r>
              <a:rPr lang="fr-FR" dirty="0" smtClean="0"/>
              <a:t>Tradition</a:t>
            </a:r>
            <a:endParaRPr lang="fr-FR" dirty="0"/>
          </a:p>
          <a:p>
            <a:pPr lvl="1"/>
            <a:r>
              <a:rPr lang="fr-FR" dirty="0" smtClean="0"/>
              <a:t>De nos jours</a:t>
            </a:r>
            <a:endParaRPr lang="fr-FR" dirty="0"/>
          </a:p>
          <a:p>
            <a:pPr lvl="1"/>
            <a:r>
              <a:rPr lang="fr-FR" dirty="0" smtClean="0"/>
              <a:t>Demain ?</a:t>
            </a:r>
            <a:endParaRPr lang="fr-FR" dirty="0"/>
          </a:p>
          <a:p>
            <a:r>
              <a:rPr lang="fr-FR" b="1" dirty="0" smtClean="0">
                <a:solidFill>
                  <a:srgbClr val="C00000"/>
                </a:solidFill>
              </a:rPr>
              <a:t>Se nourrir</a:t>
            </a:r>
            <a:endParaRPr lang="fr-FR" b="1" dirty="0">
              <a:solidFill>
                <a:srgbClr val="C00000"/>
              </a:solidFill>
            </a:endParaRPr>
          </a:p>
          <a:p>
            <a:pPr lvl="1"/>
            <a:r>
              <a:rPr lang="fr-FR" dirty="0" smtClean="0"/>
              <a:t>Tradition</a:t>
            </a:r>
            <a:endParaRPr lang="fr-FR" dirty="0"/>
          </a:p>
          <a:p>
            <a:pPr lvl="1"/>
            <a:r>
              <a:rPr lang="fr-FR" b="1" dirty="0" smtClean="0"/>
              <a:t>L’avenir ?</a:t>
            </a:r>
            <a:endParaRPr lang="fr-FR" b="1" dirty="0"/>
          </a:p>
          <a:p>
            <a:pPr lvl="1"/>
            <a:r>
              <a:rPr lang="fr-FR" dirty="0" smtClean="0"/>
              <a:t>Limites</a:t>
            </a:r>
            <a:endParaRPr lang="fr-FR" dirty="0"/>
          </a:p>
          <a:p>
            <a:r>
              <a:rPr lang="fr-FR" dirty="0">
                <a:solidFill>
                  <a:srgbClr val="C00000"/>
                </a:solidFill>
              </a:rPr>
              <a:t>Petite main</a:t>
            </a:r>
          </a:p>
          <a:p>
            <a:r>
              <a:rPr lang="fr-FR" dirty="0" smtClean="0">
                <a:solidFill>
                  <a:srgbClr val="C00000"/>
                </a:solidFill>
              </a:rPr>
              <a:t>Et </a:t>
            </a:r>
            <a:r>
              <a:rPr lang="fr-FR" dirty="0">
                <a:solidFill>
                  <a:srgbClr val="C00000"/>
                </a:solidFill>
              </a:rPr>
              <a:t>le reste</a:t>
            </a:r>
          </a:p>
          <a:p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11" name="Picture 6" descr="shoichi-uchiyama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700" y="0"/>
            <a:ext cx="1983300" cy="128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Insects to feed the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23"/>
          <a:stretch>
            <a:fillRect/>
          </a:stretch>
        </p:blipFill>
        <p:spPr bwMode="auto">
          <a:xfrm>
            <a:off x="3347864" y="3877728"/>
            <a:ext cx="1983300" cy="2287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HD\50 - Enseignement\Médecins (EPU, FMC, DU,...)\20161020 - Entomo &amp; médecine - Viroteam\FAO 2013 Co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1700476"/>
            <a:ext cx="3312368" cy="4464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HD\50 - Enseignement\Médecins (EPU, FMC, DU,...)\20161020 - Entomo &amp; médecine - Viroteam\fao-logo-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08927"/>
            <a:ext cx="1983300" cy="160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11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Utiles insectes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Se soigner</a:t>
            </a:r>
            <a:endParaRPr lang="fr-FR" dirty="0">
              <a:solidFill>
                <a:srgbClr val="C00000"/>
              </a:solidFill>
            </a:endParaRPr>
          </a:p>
          <a:p>
            <a:pPr lvl="1"/>
            <a:r>
              <a:rPr lang="fr-FR" dirty="0" smtClean="0"/>
              <a:t>Tradition</a:t>
            </a:r>
            <a:endParaRPr lang="fr-FR" dirty="0"/>
          </a:p>
          <a:p>
            <a:pPr lvl="1"/>
            <a:r>
              <a:rPr lang="fr-FR" dirty="0" smtClean="0"/>
              <a:t>De nos jours</a:t>
            </a:r>
            <a:endParaRPr lang="fr-FR" dirty="0"/>
          </a:p>
          <a:p>
            <a:pPr lvl="1"/>
            <a:r>
              <a:rPr lang="fr-FR" dirty="0" smtClean="0"/>
              <a:t>Demain ?</a:t>
            </a:r>
            <a:endParaRPr lang="fr-FR" dirty="0"/>
          </a:p>
          <a:p>
            <a:r>
              <a:rPr lang="fr-FR" b="1" dirty="0" smtClean="0">
                <a:solidFill>
                  <a:srgbClr val="C00000"/>
                </a:solidFill>
              </a:rPr>
              <a:t>Se nourrir</a:t>
            </a:r>
            <a:endParaRPr lang="fr-FR" b="1" dirty="0">
              <a:solidFill>
                <a:srgbClr val="C00000"/>
              </a:solidFill>
            </a:endParaRPr>
          </a:p>
          <a:p>
            <a:pPr lvl="1"/>
            <a:r>
              <a:rPr lang="fr-FR" dirty="0" smtClean="0"/>
              <a:t>Tradition</a:t>
            </a:r>
            <a:endParaRPr lang="fr-FR" dirty="0"/>
          </a:p>
          <a:p>
            <a:pPr lvl="1"/>
            <a:r>
              <a:rPr lang="fr-FR" b="1" dirty="0" smtClean="0"/>
              <a:t>L’avenir ?</a:t>
            </a:r>
            <a:endParaRPr lang="fr-FR" b="1" dirty="0"/>
          </a:p>
          <a:p>
            <a:pPr lvl="1"/>
            <a:r>
              <a:rPr lang="fr-FR" dirty="0" smtClean="0"/>
              <a:t>Limites</a:t>
            </a:r>
            <a:endParaRPr lang="fr-FR" dirty="0"/>
          </a:p>
          <a:p>
            <a:r>
              <a:rPr lang="fr-FR" dirty="0">
                <a:solidFill>
                  <a:srgbClr val="C00000"/>
                </a:solidFill>
              </a:rPr>
              <a:t>Petite main</a:t>
            </a:r>
          </a:p>
          <a:p>
            <a:r>
              <a:rPr lang="fr-FR" dirty="0" smtClean="0">
                <a:solidFill>
                  <a:srgbClr val="C00000"/>
                </a:solidFill>
              </a:rPr>
              <a:t>Et </a:t>
            </a:r>
            <a:r>
              <a:rPr lang="fr-FR" dirty="0">
                <a:solidFill>
                  <a:srgbClr val="C00000"/>
                </a:solidFill>
              </a:rPr>
              <a:t>le reste</a:t>
            </a:r>
          </a:p>
          <a:p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11" name="Picture 6" descr="shoichi-uchiyama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700" y="0"/>
            <a:ext cx="1983300" cy="128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3110574" y="1632946"/>
            <a:ext cx="5832648" cy="4604366"/>
            <a:chOff x="3491880" y="2852936"/>
            <a:chExt cx="4438971" cy="3504181"/>
          </a:xfrm>
        </p:grpSpPr>
        <p:pic>
          <p:nvPicPr>
            <p:cNvPr id="12" name="Picture 4" descr="Entomophagie infos nutritio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74" t="-179" r="2470" b="179"/>
            <a:stretch/>
          </p:blipFill>
          <p:spPr bwMode="auto">
            <a:xfrm>
              <a:off x="5568330" y="2852936"/>
              <a:ext cx="2362521" cy="3476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 descr="Entomophagie infos nutritio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3" r="58750"/>
            <a:stretch/>
          </p:blipFill>
          <p:spPr bwMode="auto">
            <a:xfrm>
              <a:off x="3491880" y="2880370"/>
              <a:ext cx="2076450" cy="3476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5895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Utiles insectes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Se soigner</a:t>
            </a:r>
            <a:endParaRPr lang="fr-FR" dirty="0">
              <a:solidFill>
                <a:srgbClr val="C00000"/>
              </a:solidFill>
            </a:endParaRPr>
          </a:p>
          <a:p>
            <a:pPr lvl="1"/>
            <a:r>
              <a:rPr lang="fr-FR" dirty="0" smtClean="0"/>
              <a:t>Tradition</a:t>
            </a:r>
            <a:endParaRPr lang="fr-FR" dirty="0"/>
          </a:p>
          <a:p>
            <a:pPr lvl="1"/>
            <a:r>
              <a:rPr lang="fr-FR" dirty="0" smtClean="0"/>
              <a:t>De nos jours</a:t>
            </a:r>
            <a:endParaRPr lang="fr-FR" dirty="0"/>
          </a:p>
          <a:p>
            <a:pPr lvl="1"/>
            <a:r>
              <a:rPr lang="fr-FR" dirty="0" smtClean="0"/>
              <a:t>Demain ?</a:t>
            </a:r>
            <a:endParaRPr lang="fr-FR" dirty="0"/>
          </a:p>
          <a:p>
            <a:r>
              <a:rPr lang="fr-FR" b="1" dirty="0" smtClean="0">
                <a:solidFill>
                  <a:srgbClr val="C00000"/>
                </a:solidFill>
              </a:rPr>
              <a:t>Se nourrir</a:t>
            </a:r>
            <a:endParaRPr lang="fr-FR" b="1" dirty="0">
              <a:solidFill>
                <a:srgbClr val="C00000"/>
              </a:solidFill>
            </a:endParaRPr>
          </a:p>
          <a:p>
            <a:pPr lvl="1"/>
            <a:r>
              <a:rPr lang="fr-FR" dirty="0" smtClean="0"/>
              <a:t>Tradition</a:t>
            </a:r>
            <a:endParaRPr lang="fr-FR" dirty="0"/>
          </a:p>
          <a:p>
            <a:pPr lvl="1"/>
            <a:r>
              <a:rPr lang="fr-FR" b="1" dirty="0" smtClean="0"/>
              <a:t>L’avenir ?</a:t>
            </a:r>
            <a:endParaRPr lang="fr-FR" b="1" dirty="0"/>
          </a:p>
          <a:p>
            <a:pPr lvl="1"/>
            <a:r>
              <a:rPr lang="fr-FR" dirty="0" smtClean="0"/>
              <a:t>Limites</a:t>
            </a:r>
            <a:endParaRPr lang="fr-FR" dirty="0"/>
          </a:p>
          <a:p>
            <a:r>
              <a:rPr lang="fr-FR" dirty="0">
                <a:solidFill>
                  <a:srgbClr val="C00000"/>
                </a:solidFill>
              </a:rPr>
              <a:t>Petite main</a:t>
            </a:r>
          </a:p>
          <a:p>
            <a:r>
              <a:rPr lang="fr-FR" dirty="0" smtClean="0">
                <a:solidFill>
                  <a:srgbClr val="C00000"/>
                </a:solidFill>
              </a:rPr>
              <a:t>Et </a:t>
            </a:r>
            <a:r>
              <a:rPr lang="fr-FR" dirty="0">
                <a:solidFill>
                  <a:srgbClr val="C00000"/>
                </a:solidFill>
              </a:rPr>
              <a:t>le reste</a:t>
            </a:r>
          </a:p>
        </p:txBody>
      </p:sp>
      <p:pic>
        <p:nvPicPr>
          <p:cNvPr id="11" name="Picture 6" descr="shoichi-uchiyama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700" y="0"/>
            <a:ext cx="1983300" cy="128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3239436" y="1772816"/>
            <a:ext cx="5690730" cy="3960440"/>
            <a:chOff x="3167630" y="1708043"/>
            <a:chExt cx="5783802" cy="4025213"/>
          </a:xfrm>
        </p:grpSpPr>
        <p:pic>
          <p:nvPicPr>
            <p:cNvPr id="10" name="Picture 6" descr="Vers de farine au Pays-Bas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4" r="5044" b="7655"/>
            <a:stretch/>
          </p:blipFill>
          <p:spPr bwMode="auto">
            <a:xfrm>
              <a:off x="6319885" y="1708043"/>
              <a:ext cx="2631547" cy="4025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e 5"/>
            <p:cNvGrpSpPr/>
            <p:nvPr/>
          </p:nvGrpSpPr>
          <p:grpSpPr>
            <a:xfrm>
              <a:off x="3167630" y="1708044"/>
              <a:ext cx="3078342" cy="4025212"/>
              <a:chOff x="5736810" y="1556792"/>
              <a:chExt cx="3078342" cy="4025212"/>
            </a:xfrm>
          </p:grpSpPr>
          <p:pic>
            <p:nvPicPr>
              <p:cNvPr id="14" name="Picture 5" descr="farm 43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73"/>
              <a:stretch>
                <a:fillRect/>
              </a:stretch>
            </p:blipFill>
            <p:spPr bwMode="auto">
              <a:xfrm>
                <a:off x="5736810" y="1556792"/>
                <a:ext cx="3078342" cy="2880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9" descr="Hermetia-illucens-mouche-soldat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11" r="8976" b="11574"/>
              <a:stretch/>
            </p:blipFill>
            <p:spPr bwMode="auto">
              <a:xfrm>
                <a:off x="7478804" y="4457260"/>
                <a:ext cx="1336348" cy="112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8" descr="farm 432d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699"/>
              <a:stretch>
                <a:fillRect/>
              </a:stretch>
            </p:blipFill>
            <p:spPr bwMode="auto">
              <a:xfrm>
                <a:off x="5736810" y="4457260"/>
                <a:ext cx="1757453" cy="112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55472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Utiles insectes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Se soigner</a:t>
            </a:r>
            <a:endParaRPr lang="fr-FR" dirty="0">
              <a:solidFill>
                <a:srgbClr val="C00000"/>
              </a:solidFill>
            </a:endParaRPr>
          </a:p>
          <a:p>
            <a:pPr lvl="1"/>
            <a:r>
              <a:rPr lang="fr-FR" dirty="0" smtClean="0"/>
              <a:t>Tradition</a:t>
            </a:r>
            <a:endParaRPr lang="fr-FR" dirty="0"/>
          </a:p>
          <a:p>
            <a:pPr lvl="1"/>
            <a:r>
              <a:rPr lang="fr-FR" dirty="0" smtClean="0"/>
              <a:t>De nos jours</a:t>
            </a:r>
            <a:endParaRPr lang="fr-FR" dirty="0"/>
          </a:p>
          <a:p>
            <a:pPr lvl="1"/>
            <a:r>
              <a:rPr lang="fr-FR" dirty="0" smtClean="0"/>
              <a:t>Demain ?</a:t>
            </a:r>
            <a:endParaRPr lang="fr-FR" dirty="0"/>
          </a:p>
          <a:p>
            <a:r>
              <a:rPr lang="fr-FR" b="1" dirty="0" smtClean="0">
                <a:solidFill>
                  <a:srgbClr val="C00000"/>
                </a:solidFill>
              </a:rPr>
              <a:t>Se nourrir</a:t>
            </a:r>
            <a:endParaRPr lang="fr-FR" b="1" dirty="0">
              <a:solidFill>
                <a:srgbClr val="C00000"/>
              </a:solidFill>
            </a:endParaRPr>
          </a:p>
          <a:p>
            <a:pPr lvl="1"/>
            <a:r>
              <a:rPr lang="fr-FR" dirty="0" smtClean="0"/>
              <a:t>Tradition</a:t>
            </a:r>
            <a:endParaRPr lang="fr-FR" dirty="0"/>
          </a:p>
          <a:p>
            <a:pPr lvl="1"/>
            <a:r>
              <a:rPr lang="fr-FR" dirty="0" smtClean="0"/>
              <a:t>L’avenir ?</a:t>
            </a:r>
            <a:endParaRPr lang="fr-FR" dirty="0"/>
          </a:p>
          <a:p>
            <a:pPr lvl="1"/>
            <a:r>
              <a:rPr lang="fr-FR" b="1" dirty="0" smtClean="0"/>
              <a:t>Limites</a:t>
            </a:r>
            <a:endParaRPr lang="fr-FR" b="1" dirty="0"/>
          </a:p>
          <a:p>
            <a:r>
              <a:rPr lang="fr-FR" dirty="0">
                <a:solidFill>
                  <a:srgbClr val="C00000"/>
                </a:solidFill>
              </a:rPr>
              <a:t>Petite main</a:t>
            </a:r>
          </a:p>
          <a:p>
            <a:r>
              <a:rPr lang="fr-FR" dirty="0" smtClean="0">
                <a:solidFill>
                  <a:srgbClr val="C00000"/>
                </a:solidFill>
              </a:rPr>
              <a:t>Et </a:t>
            </a:r>
            <a:r>
              <a:rPr lang="fr-FR" dirty="0">
                <a:solidFill>
                  <a:srgbClr val="C00000"/>
                </a:solidFill>
              </a:rPr>
              <a:t>le reste</a:t>
            </a:r>
          </a:p>
          <a:p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11" name="Picture 6" descr="shoichi-uchiyama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700" y="0"/>
            <a:ext cx="1983300" cy="128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3563888" y="1556792"/>
            <a:ext cx="5184576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SzPct val="12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SzPct val="90000"/>
              <a:buFont typeface="Courier New" pitchFamily="49" charset="0"/>
              <a:buChar char="o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110000"/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2200" dirty="0" smtClean="0"/>
              <a:t>Production</a:t>
            </a:r>
          </a:p>
          <a:p>
            <a:pPr lvl="1"/>
            <a:r>
              <a:rPr lang="fr-FR" sz="1800" dirty="0" smtClean="0"/>
              <a:t>Architecture bâtiments</a:t>
            </a:r>
          </a:p>
          <a:p>
            <a:pPr lvl="1"/>
            <a:r>
              <a:rPr lang="fr-FR" sz="1800" dirty="0" smtClean="0"/>
              <a:t>Choix d’insectes « performants »</a:t>
            </a:r>
          </a:p>
          <a:p>
            <a:pPr lvl="1"/>
            <a:r>
              <a:rPr lang="fr-FR" sz="1800" dirty="0" smtClean="0"/>
              <a:t>Régime alimentaire</a:t>
            </a:r>
          </a:p>
          <a:p>
            <a:pPr lvl="1"/>
            <a:r>
              <a:rPr lang="fr-FR" sz="1800" dirty="0" smtClean="0"/>
              <a:t>Coût énergétique (température)</a:t>
            </a:r>
          </a:p>
          <a:p>
            <a:pPr lvl="1"/>
            <a:r>
              <a:rPr lang="fr-FR" sz="1800" dirty="0" smtClean="0"/>
              <a:t>Gestion des maladies d’élevage</a:t>
            </a:r>
          </a:p>
          <a:p>
            <a:pPr lvl="1"/>
            <a:r>
              <a:rPr lang="fr-FR" sz="1800" dirty="0" smtClean="0"/>
              <a:t>…</a:t>
            </a:r>
          </a:p>
          <a:p>
            <a:pPr lvl="2"/>
            <a:endParaRPr lang="fr-FR" sz="1800" dirty="0" smtClean="0"/>
          </a:p>
          <a:p>
            <a:pPr lvl="2"/>
            <a:endParaRPr lang="fr-FR" sz="1800" dirty="0" smtClean="0"/>
          </a:p>
          <a:p>
            <a:r>
              <a:rPr lang="fr-FR" sz="2200" dirty="0" smtClean="0"/>
              <a:t>Sécurité</a:t>
            </a:r>
          </a:p>
          <a:p>
            <a:pPr lvl="1"/>
            <a:r>
              <a:rPr lang="fr-FR" sz="1800" dirty="0" smtClean="0"/>
              <a:t>Virus, parasites, bactéries</a:t>
            </a:r>
          </a:p>
          <a:p>
            <a:pPr lvl="1"/>
            <a:r>
              <a:rPr lang="fr-FR" sz="1800" dirty="0" smtClean="0"/>
              <a:t>Toxines (insectes / plantes)	</a:t>
            </a:r>
          </a:p>
          <a:p>
            <a:pPr lvl="1"/>
            <a:r>
              <a:rPr lang="fr-FR" sz="1800" dirty="0" smtClean="0"/>
              <a:t>Allergènes</a:t>
            </a:r>
          </a:p>
          <a:p>
            <a:pPr lvl="1"/>
            <a:r>
              <a:rPr lang="fr-FR" sz="1800" dirty="0" smtClean="0"/>
              <a:t>…</a:t>
            </a:r>
            <a:endParaRPr lang="fr-FR" sz="1800" dirty="0"/>
          </a:p>
        </p:txBody>
      </p:sp>
      <p:pic>
        <p:nvPicPr>
          <p:cNvPr id="13" name="Picture 3" descr="C:\Users\martha\Downloads\Anses_logo_20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058" y="3789040"/>
            <a:ext cx="3210406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33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Utiles insectes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Se soigner</a:t>
            </a:r>
            <a:endParaRPr lang="fr-FR" dirty="0">
              <a:solidFill>
                <a:srgbClr val="C00000"/>
              </a:solidFill>
            </a:endParaRPr>
          </a:p>
          <a:p>
            <a:pPr lvl="1"/>
            <a:r>
              <a:rPr lang="fr-FR" dirty="0" smtClean="0"/>
              <a:t>Tradition</a:t>
            </a:r>
            <a:endParaRPr lang="fr-FR" dirty="0"/>
          </a:p>
          <a:p>
            <a:pPr lvl="1"/>
            <a:r>
              <a:rPr lang="fr-FR" dirty="0" smtClean="0"/>
              <a:t>De nos jours</a:t>
            </a:r>
            <a:endParaRPr lang="fr-FR" dirty="0"/>
          </a:p>
          <a:p>
            <a:pPr lvl="1"/>
            <a:r>
              <a:rPr lang="fr-FR" dirty="0" smtClean="0"/>
              <a:t>Demain ?</a:t>
            </a:r>
            <a:endParaRPr lang="fr-FR" dirty="0"/>
          </a:p>
          <a:p>
            <a:r>
              <a:rPr lang="fr-FR" dirty="0" smtClean="0">
                <a:solidFill>
                  <a:srgbClr val="C00000"/>
                </a:solidFill>
              </a:rPr>
              <a:t>Se nourrir</a:t>
            </a:r>
            <a:endParaRPr lang="fr-FR" dirty="0">
              <a:solidFill>
                <a:srgbClr val="C00000"/>
              </a:solidFill>
            </a:endParaRPr>
          </a:p>
          <a:p>
            <a:pPr lvl="1"/>
            <a:r>
              <a:rPr lang="fr-FR" dirty="0" smtClean="0"/>
              <a:t>Tradition</a:t>
            </a:r>
            <a:endParaRPr lang="fr-FR" dirty="0"/>
          </a:p>
          <a:p>
            <a:pPr lvl="1"/>
            <a:r>
              <a:rPr lang="fr-FR" dirty="0" smtClean="0"/>
              <a:t>L’avenir ?</a:t>
            </a:r>
            <a:endParaRPr lang="fr-FR" dirty="0"/>
          </a:p>
          <a:p>
            <a:pPr lvl="1"/>
            <a:r>
              <a:rPr lang="fr-FR" dirty="0" smtClean="0"/>
              <a:t>Limites</a:t>
            </a:r>
            <a:endParaRPr lang="fr-FR" dirty="0"/>
          </a:p>
          <a:p>
            <a:r>
              <a:rPr lang="fr-FR" b="1" dirty="0">
                <a:solidFill>
                  <a:srgbClr val="C00000"/>
                </a:solidFill>
              </a:rPr>
              <a:t>Petite main</a:t>
            </a:r>
          </a:p>
          <a:p>
            <a:r>
              <a:rPr lang="fr-FR" dirty="0" smtClean="0">
                <a:solidFill>
                  <a:srgbClr val="C00000"/>
                </a:solidFill>
              </a:rPr>
              <a:t>Et </a:t>
            </a:r>
            <a:r>
              <a:rPr lang="fr-FR" dirty="0">
                <a:solidFill>
                  <a:srgbClr val="C00000"/>
                </a:solidFill>
              </a:rPr>
              <a:t>le reste</a:t>
            </a:r>
          </a:p>
        </p:txBody>
      </p:sp>
      <p:pic>
        <p:nvPicPr>
          <p:cNvPr id="7" name="Picture 7" descr="Sichuan 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3657600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Sichuan 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39987"/>
            <a:ext cx="457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Sichuan 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319" y="4217880"/>
            <a:ext cx="3956881" cy="264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25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Utiles insectes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Se soigner</a:t>
            </a:r>
            <a:endParaRPr lang="fr-FR" dirty="0">
              <a:solidFill>
                <a:srgbClr val="C00000"/>
              </a:solidFill>
            </a:endParaRPr>
          </a:p>
          <a:p>
            <a:pPr lvl="1"/>
            <a:r>
              <a:rPr lang="fr-FR" dirty="0" smtClean="0"/>
              <a:t>Tradition</a:t>
            </a:r>
            <a:endParaRPr lang="fr-FR" dirty="0"/>
          </a:p>
          <a:p>
            <a:pPr lvl="1"/>
            <a:r>
              <a:rPr lang="fr-FR" dirty="0" smtClean="0"/>
              <a:t>De nos jours</a:t>
            </a:r>
            <a:endParaRPr lang="fr-FR" dirty="0"/>
          </a:p>
          <a:p>
            <a:pPr lvl="1"/>
            <a:r>
              <a:rPr lang="fr-FR" dirty="0" smtClean="0"/>
              <a:t>Demain ?</a:t>
            </a:r>
            <a:endParaRPr lang="fr-FR" dirty="0"/>
          </a:p>
          <a:p>
            <a:r>
              <a:rPr lang="fr-FR" dirty="0" smtClean="0">
                <a:solidFill>
                  <a:srgbClr val="C00000"/>
                </a:solidFill>
              </a:rPr>
              <a:t>Se nourrir</a:t>
            </a:r>
            <a:endParaRPr lang="fr-FR" dirty="0">
              <a:solidFill>
                <a:srgbClr val="C00000"/>
              </a:solidFill>
            </a:endParaRPr>
          </a:p>
          <a:p>
            <a:pPr lvl="1"/>
            <a:r>
              <a:rPr lang="fr-FR" dirty="0" smtClean="0"/>
              <a:t>Tradition</a:t>
            </a:r>
            <a:endParaRPr lang="fr-FR" dirty="0"/>
          </a:p>
          <a:p>
            <a:pPr lvl="1"/>
            <a:r>
              <a:rPr lang="fr-FR" dirty="0" smtClean="0"/>
              <a:t>L’avenir ?</a:t>
            </a:r>
            <a:endParaRPr lang="fr-FR" dirty="0"/>
          </a:p>
          <a:p>
            <a:pPr lvl="1"/>
            <a:r>
              <a:rPr lang="fr-FR" dirty="0" smtClean="0"/>
              <a:t>Limites</a:t>
            </a:r>
            <a:endParaRPr lang="fr-FR" dirty="0"/>
          </a:p>
          <a:p>
            <a:r>
              <a:rPr lang="fr-FR" b="1" dirty="0">
                <a:solidFill>
                  <a:srgbClr val="C00000"/>
                </a:solidFill>
              </a:rPr>
              <a:t>Petite main</a:t>
            </a:r>
          </a:p>
          <a:p>
            <a:r>
              <a:rPr lang="fr-FR" dirty="0" smtClean="0">
                <a:solidFill>
                  <a:srgbClr val="C00000"/>
                </a:solidFill>
              </a:rPr>
              <a:t>Et le reste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14" name="Picture 5" descr="Australie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t="1918" r="6857" b="-1918"/>
          <a:stretch/>
        </p:blipFill>
        <p:spPr bwMode="auto">
          <a:xfrm>
            <a:off x="3923928" y="1555335"/>
            <a:ext cx="432951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Vache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39"/>
          <a:stretch>
            <a:fillRect/>
          </a:stretch>
        </p:blipFill>
        <p:spPr bwMode="auto">
          <a:xfrm>
            <a:off x="3923928" y="3933056"/>
            <a:ext cx="1985693" cy="169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2706" y="3955108"/>
            <a:ext cx="1540737" cy="166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HD\50 - Enseignement\Médecins (EPU, FMC, DU,...)\20161020 - Entomo &amp; médecine - Viroteam\icono\Dung beetle - droits o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102" y="5157401"/>
            <a:ext cx="2343822" cy="172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HD\50 - Enseignement\Médecins (EPU, FMC, DU,...)\20161020 - Entomo &amp; médecine - Viroteam\icono\Mouche (libre de droit) - smal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895" y="4063288"/>
            <a:ext cx="925179" cy="95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HD\50 - Enseignement\Médecins (EPU, FMC, DU,...)\20161020 - Entomo &amp; médecine - Viroteam\icono\Mouche (libre de droit) - smal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924" y="3835586"/>
            <a:ext cx="925179" cy="95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HD\50 - Enseignement\Médecins (EPU, FMC, DU,...)\20161020 - Entomo &amp; médecine - Viroteam\icono\Mouche (libre de droit) - smal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720" y="4465830"/>
            <a:ext cx="925179" cy="95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38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Utiles insectes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Se soigner</a:t>
            </a:r>
            <a:endParaRPr lang="fr-FR" dirty="0">
              <a:solidFill>
                <a:srgbClr val="C00000"/>
              </a:solidFill>
            </a:endParaRPr>
          </a:p>
          <a:p>
            <a:pPr lvl="1"/>
            <a:r>
              <a:rPr lang="fr-FR" dirty="0" smtClean="0"/>
              <a:t>Tradition</a:t>
            </a:r>
            <a:endParaRPr lang="fr-FR" dirty="0"/>
          </a:p>
          <a:p>
            <a:pPr lvl="1"/>
            <a:r>
              <a:rPr lang="fr-FR" dirty="0" smtClean="0"/>
              <a:t>De nos jours</a:t>
            </a:r>
            <a:endParaRPr lang="fr-FR" dirty="0"/>
          </a:p>
          <a:p>
            <a:pPr lvl="1"/>
            <a:r>
              <a:rPr lang="fr-FR" dirty="0" smtClean="0"/>
              <a:t>Demain ?</a:t>
            </a:r>
            <a:endParaRPr lang="fr-FR" dirty="0"/>
          </a:p>
          <a:p>
            <a:r>
              <a:rPr lang="fr-FR" dirty="0" smtClean="0">
                <a:solidFill>
                  <a:srgbClr val="C00000"/>
                </a:solidFill>
              </a:rPr>
              <a:t>Se nourrir</a:t>
            </a:r>
            <a:endParaRPr lang="fr-FR" dirty="0">
              <a:solidFill>
                <a:srgbClr val="C00000"/>
              </a:solidFill>
            </a:endParaRPr>
          </a:p>
          <a:p>
            <a:pPr lvl="1"/>
            <a:r>
              <a:rPr lang="fr-FR" dirty="0" smtClean="0"/>
              <a:t>Tradition</a:t>
            </a:r>
            <a:endParaRPr lang="fr-FR" dirty="0"/>
          </a:p>
          <a:p>
            <a:pPr lvl="1"/>
            <a:r>
              <a:rPr lang="fr-FR" dirty="0" smtClean="0"/>
              <a:t>L’avenir ?</a:t>
            </a:r>
            <a:endParaRPr lang="fr-FR" dirty="0"/>
          </a:p>
          <a:p>
            <a:pPr lvl="1"/>
            <a:r>
              <a:rPr lang="fr-FR" dirty="0" smtClean="0"/>
              <a:t>Limites</a:t>
            </a:r>
            <a:endParaRPr lang="fr-FR" dirty="0"/>
          </a:p>
          <a:p>
            <a:r>
              <a:rPr lang="fr-FR" b="1" dirty="0">
                <a:solidFill>
                  <a:srgbClr val="C00000"/>
                </a:solidFill>
              </a:rPr>
              <a:t>Petite main</a:t>
            </a:r>
          </a:p>
          <a:p>
            <a:r>
              <a:rPr lang="fr-FR" dirty="0" smtClean="0">
                <a:solidFill>
                  <a:srgbClr val="C00000"/>
                </a:solidFill>
              </a:rPr>
              <a:t>Et le reste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05" y="1883047"/>
            <a:ext cx="24415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639766" y="6302647"/>
            <a:ext cx="14557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i="1" dirty="0" err="1"/>
              <a:t>Eloria</a:t>
            </a:r>
            <a:r>
              <a:rPr lang="fr-FR" altLang="fr-FR" sz="1800" i="1" dirty="0"/>
              <a:t> </a:t>
            </a:r>
            <a:r>
              <a:rPr lang="fr-FR" altLang="fr-FR" sz="1800" i="1" dirty="0" err="1"/>
              <a:t>noyesi</a:t>
            </a:r>
            <a:endParaRPr lang="fr-FR" altLang="fr-FR" sz="1800" i="1" dirty="0"/>
          </a:p>
        </p:txBody>
      </p:sp>
      <p:pic>
        <p:nvPicPr>
          <p:cNvPr id="9" name="Picture 9" descr="Pseudacteon tricuspi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781" y="1483623"/>
            <a:ext cx="2350368" cy="1586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Pseudacteon tricuspis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7500" r="12727" b="7500"/>
          <a:stretch>
            <a:fillRect/>
          </a:stretch>
        </p:blipFill>
        <p:spPr bwMode="auto">
          <a:xfrm>
            <a:off x="3339781" y="2852936"/>
            <a:ext cx="1238574" cy="150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Eloria noyes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41667" r="17500" b="6667"/>
          <a:stretch>
            <a:fillRect/>
          </a:stretch>
        </p:blipFill>
        <p:spPr bwMode="auto">
          <a:xfrm>
            <a:off x="4639766" y="4789759"/>
            <a:ext cx="24384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28302" y="3987586"/>
            <a:ext cx="17748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fr-FR" i="1" dirty="0" err="1">
                <a:latin typeface="Tahoma" pitchFamily="34" charset="0"/>
                <a:cs typeface="Arial" charset="0"/>
              </a:rPr>
              <a:t>Pseudacteon</a:t>
            </a:r>
            <a:r>
              <a:rPr lang="fr-FR" altLang="fr-FR" i="1" dirty="0">
                <a:latin typeface="Tahoma" pitchFamily="34" charset="0"/>
                <a:cs typeface="Arial" charset="0"/>
              </a:rPr>
              <a:t> </a:t>
            </a:r>
            <a:r>
              <a:rPr lang="fr-FR" altLang="fr-FR" i="1" dirty="0" err="1">
                <a:latin typeface="Tahoma" pitchFamily="34" charset="0"/>
                <a:cs typeface="Arial" charset="0"/>
              </a:rPr>
              <a:t>sp</a:t>
            </a:r>
            <a:endParaRPr lang="fr-FR" i="1" dirty="0"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34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Utiles insectes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Se soigner</a:t>
            </a:r>
            <a:endParaRPr lang="fr-FR" dirty="0">
              <a:solidFill>
                <a:srgbClr val="C00000"/>
              </a:solidFill>
            </a:endParaRPr>
          </a:p>
          <a:p>
            <a:pPr lvl="1"/>
            <a:r>
              <a:rPr lang="fr-FR" dirty="0" smtClean="0"/>
              <a:t>Tradition</a:t>
            </a:r>
            <a:endParaRPr lang="fr-FR" dirty="0"/>
          </a:p>
          <a:p>
            <a:pPr lvl="1"/>
            <a:r>
              <a:rPr lang="fr-FR" dirty="0" smtClean="0"/>
              <a:t>De nos jours</a:t>
            </a:r>
            <a:endParaRPr lang="fr-FR" dirty="0"/>
          </a:p>
          <a:p>
            <a:pPr lvl="1"/>
            <a:r>
              <a:rPr lang="fr-FR" dirty="0" smtClean="0"/>
              <a:t>Demain ?</a:t>
            </a:r>
            <a:endParaRPr lang="fr-FR" dirty="0"/>
          </a:p>
          <a:p>
            <a:r>
              <a:rPr lang="fr-FR" dirty="0" smtClean="0">
                <a:solidFill>
                  <a:srgbClr val="C00000"/>
                </a:solidFill>
              </a:rPr>
              <a:t>Se nourrir</a:t>
            </a:r>
            <a:endParaRPr lang="fr-FR" dirty="0">
              <a:solidFill>
                <a:srgbClr val="C00000"/>
              </a:solidFill>
            </a:endParaRPr>
          </a:p>
          <a:p>
            <a:pPr lvl="1"/>
            <a:r>
              <a:rPr lang="fr-FR" dirty="0" smtClean="0"/>
              <a:t>Tradition</a:t>
            </a:r>
            <a:endParaRPr lang="fr-FR" dirty="0"/>
          </a:p>
          <a:p>
            <a:pPr lvl="1"/>
            <a:r>
              <a:rPr lang="fr-FR" dirty="0" smtClean="0"/>
              <a:t>L’avenir ?</a:t>
            </a:r>
            <a:endParaRPr lang="fr-FR" dirty="0"/>
          </a:p>
          <a:p>
            <a:pPr lvl="1"/>
            <a:r>
              <a:rPr lang="fr-FR" dirty="0" smtClean="0"/>
              <a:t>Limites</a:t>
            </a:r>
            <a:endParaRPr lang="fr-FR" dirty="0"/>
          </a:p>
          <a:p>
            <a:r>
              <a:rPr lang="fr-FR" b="1" dirty="0">
                <a:solidFill>
                  <a:srgbClr val="C00000"/>
                </a:solidFill>
              </a:rPr>
              <a:t>Petite main</a:t>
            </a:r>
          </a:p>
          <a:p>
            <a:r>
              <a:rPr lang="fr-FR" dirty="0" smtClean="0">
                <a:solidFill>
                  <a:srgbClr val="C00000"/>
                </a:solidFill>
              </a:rPr>
              <a:t>Et le reste</a:t>
            </a:r>
            <a:endParaRPr lang="fr-FR" dirty="0">
              <a:solidFill>
                <a:srgbClr val="C00000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3960440" y="1524684"/>
            <a:ext cx="4355976" cy="5160528"/>
            <a:chOff x="3707903" y="1268759"/>
            <a:chExt cx="4572001" cy="5416453"/>
          </a:xfrm>
        </p:grpSpPr>
        <p:pic>
          <p:nvPicPr>
            <p:cNvPr id="10" name="Picture 4" descr="Entomologie forensiqu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3" y="1268759"/>
              <a:ext cx="4572001" cy="2694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 descr="Entomologie forensique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4077072"/>
              <a:ext cx="1582767" cy="2117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88"/>
            <a:stretch>
              <a:fillRect/>
            </a:stretch>
          </p:blipFill>
          <p:spPr bwMode="auto">
            <a:xfrm>
              <a:off x="5436096" y="4077072"/>
              <a:ext cx="2843808" cy="2608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436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Utiles insectes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Se soigner</a:t>
            </a:r>
            <a:endParaRPr lang="fr-FR" dirty="0">
              <a:solidFill>
                <a:srgbClr val="C00000"/>
              </a:solidFill>
            </a:endParaRPr>
          </a:p>
          <a:p>
            <a:pPr lvl="1"/>
            <a:r>
              <a:rPr lang="fr-FR" dirty="0" smtClean="0"/>
              <a:t>Tradition</a:t>
            </a:r>
            <a:endParaRPr lang="fr-FR" dirty="0"/>
          </a:p>
          <a:p>
            <a:pPr lvl="1"/>
            <a:r>
              <a:rPr lang="fr-FR" dirty="0" smtClean="0"/>
              <a:t>De nos jours</a:t>
            </a:r>
            <a:endParaRPr lang="fr-FR" dirty="0"/>
          </a:p>
          <a:p>
            <a:pPr lvl="1"/>
            <a:r>
              <a:rPr lang="fr-FR" dirty="0" smtClean="0"/>
              <a:t>Demain ?</a:t>
            </a:r>
            <a:endParaRPr lang="fr-FR" dirty="0"/>
          </a:p>
          <a:p>
            <a:r>
              <a:rPr lang="fr-FR" dirty="0" smtClean="0">
                <a:solidFill>
                  <a:srgbClr val="C00000"/>
                </a:solidFill>
              </a:rPr>
              <a:t>Se nourrir</a:t>
            </a:r>
            <a:endParaRPr lang="fr-FR" dirty="0">
              <a:solidFill>
                <a:srgbClr val="C00000"/>
              </a:solidFill>
            </a:endParaRPr>
          </a:p>
          <a:p>
            <a:pPr lvl="1"/>
            <a:r>
              <a:rPr lang="fr-FR" dirty="0" smtClean="0"/>
              <a:t>Tradition</a:t>
            </a:r>
            <a:endParaRPr lang="fr-FR" dirty="0"/>
          </a:p>
          <a:p>
            <a:pPr lvl="1"/>
            <a:r>
              <a:rPr lang="fr-FR" dirty="0" smtClean="0"/>
              <a:t>L’avenir ?</a:t>
            </a:r>
            <a:endParaRPr lang="fr-FR" dirty="0"/>
          </a:p>
          <a:p>
            <a:pPr lvl="1"/>
            <a:r>
              <a:rPr lang="fr-FR" dirty="0" smtClean="0"/>
              <a:t>Limites</a:t>
            </a:r>
            <a:endParaRPr lang="fr-FR" dirty="0"/>
          </a:p>
          <a:p>
            <a:r>
              <a:rPr lang="fr-FR" dirty="0">
                <a:solidFill>
                  <a:srgbClr val="C00000"/>
                </a:solidFill>
              </a:rPr>
              <a:t>Petite main</a:t>
            </a:r>
          </a:p>
          <a:p>
            <a:r>
              <a:rPr lang="fr-FR" b="1" dirty="0" smtClean="0">
                <a:solidFill>
                  <a:srgbClr val="C00000"/>
                </a:solidFill>
              </a:rPr>
              <a:t>Et le reste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6" name="Picture 4" descr="Mom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62" y="209081"/>
            <a:ext cx="2805003" cy="2681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3275856" y="1792255"/>
            <a:ext cx="2483768" cy="1866379"/>
            <a:chOff x="3275856" y="1792255"/>
            <a:chExt cx="2483768" cy="1866379"/>
          </a:xfrm>
        </p:grpSpPr>
        <p:pic>
          <p:nvPicPr>
            <p:cNvPr id="17" name="Picture 5" descr="Boshima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68"/>
            <a:stretch>
              <a:fillRect/>
            </a:stretch>
          </p:blipFill>
          <p:spPr bwMode="auto">
            <a:xfrm>
              <a:off x="3491880" y="2121870"/>
              <a:ext cx="2267744" cy="15367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" descr="Boshiman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85" b="15790"/>
            <a:stretch>
              <a:fillRect/>
            </a:stretch>
          </p:blipFill>
          <p:spPr bwMode="auto">
            <a:xfrm>
              <a:off x="3275856" y="1792255"/>
              <a:ext cx="896616" cy="6592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2" descr="Bombyx mori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504" y="3068960"/>
            <a:ext cx="2132825" cy="1604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4051236" y="4149080"/>
            <a:ext cx="1687428" cy="2016222"/>
            <a:chOff x="304800" y="4221088"/>
            <a:chExt cx="2206899" cy="2636912"/>
          </a:xfrm>
        </p:grpSpPr>
        <p:pic>
          <p:nvPicPr>
            <p:cNvPr id="21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5362063"/>
              <a:ext cx="2206899" cy="14959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1" y="4221088"/>
              <a:ext cx="2206898" cy="12413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7" descr="Roboroach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5" t="28549" r="17188" b="16264"/>
          <a:stretch>
            <a:fillRect/>
          </a:stretch>
        </p:blipFill>
        <p:spPr bwMode="auto">
          <a:xfrm>
            <a:off x="6759978" y="4838700"/>
            <a:ext cx="1859756" cy="1904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71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caducee insect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75835"/>
            <a:ext cx="5400600" cy="601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71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92488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fr-FR" altLang="fr-FR" dirty="0"/>
              <a:t>Interactions multiples</a:t>
            </a:r>
          </a:p>
          <a:p>
            <a:pPr>
              <a:lnSpc>
                <a:spcPct val="130000"/>
              </a:lnSpc>
            </a:pPr>
            <a:r>
              <a:rPr lang="fr-FR" altLang="fr-FR" dirty="0" smtClean="0"/>
              <a:t>Transmission vectorisée :</a:t>
            </a:r>
            <a:br>
              <a:rPr lang="fr-FR" altLang="fr-FR" dirty="0" smtClean="0"/>
            </a:br>
            <a:r>
              <a:rPr lang="fr-FR" altLang="fr-FR" dirty="0" smtClean="0"/>
              <a:t>	  « plaque tournante » du vivant</a:t>
            </a:r>
          </a:p>
          <a:p>
            <a:pPr>
              <a:lnSpc>
                <a:spcPct val="130000"/>
              </a:lnSpc>
            </a:pPr>
            <a:r>
              <a:rPr lang="fr-FR" altLang="fr-FR" dirty="0" smtClean="0"/>
              <a:t>Diversité et évolutivité</a:t>
            </a:r>
          </a:p>
          <a:p>
            <a:pPr lvl="1">
              <a:lnSpc>
                <a:spcPct val="130000"/>
              </a:lnSpc>
            </a:pPr>
            <a:r>
              <a:rPr lang="fr-FR" altLang="fr-FR" dirty="0" smtClean="0"/>
              <a:t>Arthropodes</a:t>
            </a:r>
          </a:p>
          <a:p>
            <a:pPr lvl="1">
              <a:lnSpc>
                <a:spcPct val="130000"/>
              </a:lnSpc>
            </a:pPr>
            <a:r>
              <a:rPr lang="fr-FR" altLang="fr-FR" dirty="0" smtClean="0"/>
              <a:t>Agents infectieux</a:t>
            </a:r>
          </a:p>
          <a:p>
            <a:pPr lvl="1">
              <a:lnSpc>
                <a:spcPct val="130000"/>
              </a:lnSpc>
            </a:pPr>
            <a:r>
              <a:rPr lang="fr-FR" altLang="fr-FR" dirty="0" smtClean="0"/>
              <a:t>Comportements humains</a:t>
            </a:r>
          </a:p>
          <a:p>
            <a:pPr lvl="1">
              <a:lnSpc>
                <a:spcPct val="130000"/>
              </a:lnSpc>
            </a:pPr>
            <a:endParaRPr lang="fr-FR" altLang="fr-FR" dirty="0" smtClean="0"/>
          </a:p>
        </p:txBody>
      </p:sp>
      <p:pic>
        <p:nvPicPr>
          <p:cNvPr id="4" name="Picture 2" descr="C:\HD\50 - Enseignement\Médecins (EPU, FMC, DU,...)\20161020 - Entomo &amp; médecine - Viroteam\icono\Chocolats insect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4" b="6617"/>
          <a:stretch/>
        </p:blipFill>
        <p:spPr bwMode="auto">
          <a:xfrm>
            <a:off x="5580112" y="116632"/>
            <a:ext cx="3456384" cy="224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3491880" y="4437112"/>
            <a:ext cx="4878297" cy="2592288"/>
            <a:chOff x="3779912" y="4020740"/>
            <a:chExt cx="4878297" cy="2592288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4499992" y="4020740"/>
              <a:ext cx="4158217" cy="201533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fr-FR" altLang="fr-FR" sz="2000" b="1" i="1" dirty="0">
                  <a:solidFill>
                    <a:schemeClr val="tx1"/>
                  </a:solidFill>
                  <a:latin typeface="+mj-lt"/>
                </a:rPr>
                <a:t>Et si on rajoutait un peu </a:t>
              </a:r>
              <a:r>
                <a:rPr lang="fr-FR" altLang="fr-FR" sz="2000" b="1" i="1" dirty="0" smtClean="0">
                  <a:solidFill>
                    <a:schemeClr val="tx1"/>
                  </a:solidFill>
                  <a:latin typeface="+mj-lt"/>
                </a:rPr>
                <a:t>de…</a:t>
              </a:r>
            </a:p>
            <a:p>
              <a:pPr algn="r">
                <a:lnSpc>
                  <a:spcPct val="150000"/>
                </a:lnSpc>
                <a:spcBef>
                  <a:spcPts val="600"/>
                </a:spcBef>
              </a:pPr>
              <a:r>
                <a:rPr lang="fr-FR" altLang="fr-FR" sz="2800" b="1" i="1" dirty="0" smtClean="0">
                  <a:solidFill>
                    <a:schemeClr val="tx1"/>
                  </a:solidFill>
                  <a:latin typeface="+mj-lt"/>
                </a:rPr>
                <a:t>réchauffement</a:t>
              </a:r>
            </a:p>
            <a:p>
              <a:pPr algn="r">
                <a:lnSpc>
                  <a:spcPct val="150000"/>
                </a:lnSpc>
                <a:spcBef>
                  <a:spcPts val="600"/>
                </a:spcBef>
              </a:pPr>
              <a:r>
                <a:rPr lang="fr-FR" altLang="fr-FR" sz="2800" b="1" i="1" dirty="0" smtClean="0">
                  <a:solidFill>
                    <a:schemeClr val="tx1"/>
                  </a:solidFill>
                  <a:latin typeface="+mj-lt"/>
                </a:rPr>
                <a:t>climatique </a:t>
              </a:r>
              <a:r>
                <a:rPr lang="fr-FR" altLang="fr-FR" sz="2400" b="1" i="1" dirty="0" smtClean="0">
                  <a:solidFill>
                    <a:schemeClr val="tx1"/>
                  </a:solidFill>
                  <a:latin typeface="+mj-lt"/>
                </a:rPr>
                <a:t>?</a:t>
              </a:r>
              <a:endParaRPr lang="fr-FR" altLang="fr-FR" sz="2400" b="1" i="1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5122" name="Picture 2" descr="C:\HD\50 - Enseignement\Médecins (EPU, FMC, DU,...)\20161020 - Entomo &amp; médecine - Viroteam\icono\Réchauffemen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4437111"/>
              <a:ext cx="2196396" cy="2175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508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836712"/>
          </a:xfrm>
        </p:spPr>
        <p:txBody>
          <a:bodyPr/>
          <a:lstStyle/>
          <a:p>
            <a:pPr algn="l"/>
            <a:r>
              <a:rPr lang="fr-FR" sz="4400" dirty="0" smtClean="0"/>
              <a:t>Bibliographie et sources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836712"/>
            <a:ext cx="8712968" cy="3312368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</a:pPr>
            <a:r>
              <a:rPr lang="fr-FR" sz="2000" dirty="0"/>
              <a:t>Précis d'entomologie médicale et </a:t>
            </a:r>
            <a:r>
              <a:rPr lang="fr-FR" sz="2000" dirty="0" smtClean="0"/>
              <a:t>vétérinaire. C. </a:t>
            </a:r>
            <a:r>
              <a:rPr lang="fr-FR" sz="2000" dirty="0"/>
              <a:t>Perez, </a:t>
            </a:r>
            <a:r>
              <a:rPr lang="fr-FR" sz="2000" dirty="0" smtClean="0"/>
              <a:t>F. </a:t>
            </a:r>
            <a:r>
              <a:rPr lang="fr-FR" sz="2000" dirty="0" err="1" smtClean="0"/>
              <a:t>Rodhain</a:t>
            </a:r>
            <a:endParaRPr lang="fr-FR" sz="2000" dirty="0" smtClean="0"/>
          </a:p>
          <a:p>
            <a:pPr>
              <a:spcBef>
                <a:spcPts val="900"/>
              </a:spcBef>
            </a:pPr>
            <a:r>
              <a:rPr lang="fr-FR" sz="2000" dirty="0"/>
              <a:t>Association Française des Enseignants </a:t>
            </a:r>
            <a:r>
              <a:rPr lang="fr-FR" sz="2000" dirty="0" smtClean="0"/>
              <a:t>de</a:t>
            </a:r>
            <a:br>
              <a:rPr lang="fr-FR" sz="2000" dirty="0" smtClean="0"/>
            </a:br>
            <a:r>
              <a:rPr lang="fr-FR" sz="2000" dirty="0" smtClean="0"/>
              <a:t>Parasitologie </a:t>
            </a:r>
            <a:r>
              <a:rPr lang="fr-FR" sz="2000" dirty="0"/>
              <a:t>et Mycologie (ANOFEL</a:t>
            </a:r>
            <a:r>
              <a:rPr lang="fr-FR" sz="2000" dirty="0" smtClean="0"/>
              <a:t>)</a:t>
            </a:r>
          </a:p>
          <a:p>
            <a:pPr>
              <a:spcBef>
                <a:spcPts val="900"/>
              </a:spcBef>
            </a:pPr>
            <a:r>
              <a:rPr lang="fr-FR" sz="2000" dirty="0" smtClean="0"/>
              <a:t>The </a:t>
            </a:r>
            <a:r>
              <a:rPr lang="fr-FR" sz="2000" dirty="0" err="1" smtClean="0"/>
              <a:t>vector</a:t>
            </a:r>
            <a:r>
              <a:rPr lang="fr-FR" sz="2000" dirty="0" smtClean="0"/>
              <a:t>-borne </a:t>
            </a:r>
            <a:r>
              <a:rPr lang="fr-FR" sz="2000" dirty="0" err="1" smtClean="0"/>
              <a:t>human</a:t>
            </a:r>
            <a:r>
              <a:rPr lang="fr-FR" sz="2000" dirty="0" smtClean="0"/>
              <a:t> infections of Europe.</a:t>
            </a:r>
            <a:br>
              <a:rPr lang="fr-FR" sz="2000" dirty="0" smtClean="0"/>
            </a:br>
            <a:r>
              <a:rPr lang="fr-FR" sz="2000" dirty="0" smtClean="0"/>
              <a:t>Rapport OMS 2006</a:t>
            </a:r>
          </a:p>
          <a:p>
            <a:pPr>
              <a:spcBef>
                <a:spcPts val="900"/>
              </a:spcBef>
            </a:pPr>
            <a:r>
              <a:rPr lang="fr-FR" sz="2000" dirty="0" smtClean="0"/>
              <a:t>Revue « Insectes » de l’OPIE</a:t>
            </a:r>
          </a:p>
          <a:p>
            <a:pPr>
              <a:spcBef>
                <a:spcPts val="900"/>
              </a:spcBef>
            </a:pPr>
            <a:r>
              <a:rPr lang="fr-FR" sz="2000" dirty="0" err="1" smtClean="0"/>
              <a:t>ePilly</a:t>
            </a:r>
            <a:r>
              <a:rPr lang="fr-FR" sz="2000" dirty="0" smtClean="0"/>
              <a:t> Trop. 2016</a:t>
            </a:r>
            <a:endParaRPr lang="fr-FR" sz="20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251520" y="3645024"/>
            <a:ext cx="8466144" cy="7780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lnSpc>
                <a:spcPts val="5800"/>
              </a:lnSpc>
              <a:spcBef>
                <a:spcPct val="0"/>
              </a:spcBef>
              <a:buNone/>
              <a:defRPr sz="54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defRPr>
            </a:lvl1pPr>
          </a:lstStyle>
          <a:p>
            <a:pPr algn="l"/>
            <a:r>
              <a:rPr lang="fr-FR" sz="4400" dirty="0"/>
              <a:t>Remerciements / Crédits photos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244674" y="4423122"/>
            <a:ext cx="8472990" cy="2534270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742950" indent="-285750">
              <a:spcBef>
                <a:spcPct val="20000"/>
              </a:spcBef>
              <a:buClr>
                <a:schemeClr val="accent3"/>
              </a:buClr>
              <a:buSzPct val="12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600200" indent="-228600">
              <a:spcBef>
                <a:spcPct val="20000"/>
              </a:spcBef>
              <a:buClr>
                <a:srgbClr val="FFC000"/>
              </a:buClr>
              <a:buSzPct val="90000"/>
              <a:buFont typeface="Courier New" pitchFamily="49" charset="0"/>
              <a:buChar char="o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2057400" indent="-228600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110000"/>
              <a:buFont typeface="Arial" pitchFamily="34" charset="0"/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  <a:lvl6pPr marL="25146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7pPr>
            <a:lvl8pPr marL="34290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9pPr>
          </a:lstStyle>
          <a:p>
            <a:pPr algn="just"/>
            <a:r>
              <a:rPr lang="fr-FR" dirty="0" smtClean="0"/>
              <a:t>ANOFEL</a:t>
            </a:r>
          </a:p>
          <a:p>
            <a:pPr algn="just"/>
            <a:r>
              <a:rPr lang="fr-FR" dirty="0" smtClean="0"/>
              <a:t>Pr Eric </a:t>
            </a:r>
            <a:r>
              <a:rPr lang="fr-FR" dirty="0" err="1" smtClean="0"/>
              <a:t>Caumes</a:t>
            </a:r>
            <a:endParaRPr lang="fr-FR" dirty="0"/>
          </a:p>
          <a:p>
            <a:pPr algn="just"/>
            <a:r>
              <a:rPr lang="fr-FR" dirty="0" smtClean="0"/>
              <a:t>Martin </a:t>
            </a:r>
            <a:r>
              <a:rPr lang="fr-FR" dirty="0" err="1" smtClean="0"/>
              <a:t>Dohrn</a:t>
            </a:r>
            <a:endParaRPr lang="fr-FR" dirty="0" smtClean="0"/>
          </a:p>
          <a:p>
            <a:pPr algn="just"/>
            <a:r>
              <a:rPr lang="fr-FR" dirty="0" smtClean="0"/>
              <a:t>Mark David</a:t>
            </a:r>
          </a:p>
          <a:p>
            <a:pPr algn="just"/>
            <a:r>
              <a:rPr lang="fr-FR" dirty="0" smtClean="0"/>
              <a:t>Michel </a:t>
            </a:r>
            <a:r>
              <a:rPr lang="fr-FR" dirty="0" err="1" smtClean="0"/>
              <a:t>Guttin</a:t>
            </a:r>
            <a:endParaRPr lang="fr-FR" dirty="0" smtClean="0"/>
          </a:p>
          <a:p>
            <a:pPr algn="just"/>
            <a:r>
              <a:rPr lang="fr-FR" dirty="0" smtClean="0"/>
              <a:t>Guillaume Jacquemin</a:t>
            </a:r>
          </a:p>
          <a:p>
            <a:pPr algn="just"/>
            <a:r>
              <a:rPr lang="fr-FR" dirty="0" smtClean="0"/>
              <a:t>Gernot </a:t>
            </a:r>
            <a:r>
              <a:rPr lang="fr-FR" dirty="0" err="1" smtClean="0"/>
              <a:t>Kunz</a:t>
            </a:r>
            <a:endParaRPr lang="fr-FR" dirty="0" smtClean="0"/>
          </a:p>
          <a:p>
            <a:pPr algn="just"/>
            <a:r>
              <a:rPr lang="fr-FR" dirty="0" smtClean="0"/>
              <a:t>Satoshi </a:t>
            </a:r>
            <a:r>
              <a:rPr lang="fr-FR" dirty="0" err="1" smtClean="0"/>
              <a:t>Kuribayashi</a:t>
            </a:r>
            <a:endParaRPr lang="fr-FR" dirty="0" smtClean="0"/>
          </a:p>
          <a:p>
            <a:pPr algn="just"/>
            <a:r>
              <a:rPr lang="fr-FR" dirty="0"/>
              <a:t>Sean </a:t>
            </a:r>
            <a:r>
              <a:rPr lang="fr-FR" dirty="0" err="1"/>
              <a:t>McCann</a:t>
            </a:r>
            <a:endParaRPr lang="fr-FR" dirty="0"/>
          </a:p>
          <a:p>
            <a:pPr algn="just"/>
            <a:r>
              <a:rPr lang="fr-FR" dirty="0"/>
              <a:t>Christophe Quintin</a:t>
            </a:r>
          </a:p>
          <a:p>
            <a:pPr algn="just"/>
            <a:r>
              <a:rPr lang="fr-FR" dirty="0"/>
              <a:t>Eugène </a:t>
            </a:r>
            <a:r>
              <a:rPr lang="fr-FR" dirty="0" err="1"/>
              <a:t>Vandebeulque</a:t>
            </a:r>
            <a:endParaRPr lang="fr-FR" dirty="0"/>
          </a:p>
          <a:p>
            <a:pPr algn="just"/>
            <a:r>
              <a:rPr lang="fr-FR" dirty="0" smtClean="0"/>
              <a:t>Gil </a:t>
            </a:r>
            <a:r>
              <a:rPr lang="fr-FR" dirty="0" err="1" smtClean="0"/>
              <a:t>Wizen</a:t>
            </a:r>
            <a:endParaRPr lang="fr-FR" dirty="0" smtClean="0"/>
          </a:p>
        </p:txBody>
      </p:sp>
      <p:pic>
        <p:nvPicPr>
          <p:cNvPr id="6" name="Picture 4" descr="mot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0"/>
          <a:stretch>
            <a:fillRect/>
          </a:stretch>
        </p:blipFill>
        <p:spPr bwMode="auto">
          <a:xfrm>
            <a:off x="6516216" y="1484784"/>
            <a:ext cx="2544577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01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1167120" y="260648"/>
            <a:ext cx="6717248" cy="6287656"/>
            <a:chOff x="-4944" y="456"/>
            <a:chExt cx="4944" cy="4728"/>
          </a:xfrm>
        </p:grpSpPr>
        <p:pic>
          <p:nvPicPr>
            <p:cNvPr id="6" name="Picture 14" descr="cadav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5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93" b="9842"/>
            <a:stretch>
              <a:fillRect/>
            </a:stretch>
          </p:blipFill>
          <p:spPr bwMode="auto">
            <a:xfrm>
              <a:off x="-4944" y="1344"/>
              <a:ext cx="4944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7" descr="Wor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0" y="456"/>
              <a:ext cx="1170" cy="1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829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écutif">
  <a:themeElements>
    <a:clrScheme name="Exécutif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écutif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écutif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4082</TotalTime>
  <Words>1661</Words>
  <Application>Microsoft Office PowerPoint</Application>
  <PresentationFormat>Affichage à l'écran (4:3)</PresentationFormat>
  <Paragraphs>694</Paragraphs>
  <Slides>81</Slides>
  <Notes>22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81</vt:i4>
      </vt:variant>
    </vt:vector>
  </HeadingPairs>
  <TitlesOfParts>
    <vt:vector size="82" baseType="lpstr">
      <vt:lpstr>Exécutif</vt:lpstr>
      <vt:lpstr>Insectes, vecteurs de maladies virales transmissibles à l’Homme</vt:lpstr>
      <vt:lpstr>Conflits d’intérêt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 empire colossal</vt:lpstr>
      <vt:lpstr>Homme et insectes… Une histoire pas si commune ?</vt:lpstr>
      <vt:lpstr>Il était une fois… l’entomologie médicale</vt:lpstr>
      <vt:lpstr>Il était une fois… l’entomologie médicale</vt:lpstr>
      <vt:lpstr>Il était une fois… l’entomologie médicale</vt:lpstr>
      <vt:lpstr>Un (tout petit) peu de systématique</vt:lpstr>
      <vt:lpstr>Présentation PowerPoint</vt:lpstr>
      <vt:lpstr>Présentation PowerPoint</vt:lpstr>
      <vt:lpstr>Présentation PowerPoint</vt:lpstr>
      <vt:lpstr>Présentation PowerPoint</vt:lpstr>
      <vt:lpstr>Survol des indésirables</vt:lpstr>
      <vt:lpstr>Ectoparasites : les « classiques »,…</vt:lpstr>
      <vt:lpstr>…les diptères hématophages,…</vt:lpstr>
      <vt:lpstr>…les acariens…</vt:lpstr>
      <vt:lpstr>Endoparasites : Myiases furonculoïdes…</vt:lpstr>
      <vt:lpstr>…Myiases sous-cutanées rampantes…</vt:lpstr>
      <vt:lpstr>     …Myiases viscérales…</vt:lpstr>
      <vt:lpstr>Endoparasites : Tungose</vt:lpstr>
      <vt:lpstr>Survol des indésirables</vt:lpstr>
      <vt:lpstr>Hyménoptères vulnérants</vt:lpstr>
      <vt:lpstr>…fourmis…</vt:lpstr>
      <vt:lpstr>« Aranéisme »</vt:lpstr>
      <vt:lpstr>Loxoscelisme</vt:lpstr>
      <vt:lpstr>Loxoscelisme</vt:lpstr>
      <vt:lpstr>Loxoscelisme</vt:lpstr>
      <vt:lpstr>Latrodectisme</vt:lpstr>
      <vt:lpstr>Scorpionisme</vt:lpstr>
      <vt:lpstr>Scolopendres</vt:lpstr>
      <vt:lpstr>Guerre chimique</vt:lpstr>
      <vt:lpstr>et bombardiers…</vt:lpstr>
      <vt:lpstr>Survol des indésirables</vt:lpstr>
      <vt:lpstr>Processionnaire du pin</vt:lpstr>
      <vt:lpstr>« Papillonite guyanaise »</vt:lpstr>
      <vt:lpstr>Vésicants : coléoptères méloïdes</vt:lpstr>
      <vt:lpstr>Pédérose</vt:lpstr>
      <vt:lpstr>Survol des indésirables</vt:lpstr>
      <vt:lpstr>Un insecte dans l’oreille ?...</vt:lpstr>
      <vt:lpstr>…dans la peau ? …ou dans la tête ?</vt:lpstr>
      <vt:lpstr>Syndrome d’Ekbom</vt:lpstr>
      <vt:lpstr>Entre mythe et phobie</vt:lpstr>
      <vt:lpstr>Entre mythe et phobie   Fourmis légionnaires</vt:lpstr>
      <vt:lpstr>Dégâts indirects</vt:lpstr>
      <vt:lpstr>Survol des indésirables</vt:lpstr>
      <vt:lpstr>Présentation PowerPoint</vt:lpstr>
      <vt:lpstr>Survol des indésirables</vt:lpstr>
      <vt:lpstr>Survol des indésirables</vt:lpstr>
      <vt:lpstr>Présentation PowerPoint</vt:lpstr>
      <vt:lpstr>Présentation PowerPoint</vt:lpstr>
      <vt:lpstr>Transmission trans-ovarienne et réservoir</vt:lpstr>
      <vt:lpstr>Transmission trans-ovarienne et réservoir</vt:lpstr>
      <vt:lpstr>Vecteurs : le top 10…</vt:lpstr>
      <vt:lpstr>…et 3 grands modes opératoires</vt:lpstr>
      <vt:lpstr>Vectorisés (« Vector-born diseases »)</vt:lpstr>
      <vt:lpstr>Survol des indésirables</vt:lpstr>
      <vt:lpstr>Utiles insectes</vt:lpstr>
      <vt:lpstr>Utiles insectes</vt:lpstr>
      <vt:lpstr>Utiles insectes</vt:lpstr>
      <vt:lpstr>Utiles insectes</vt:lpstr>
      <vt:lpstr>Utiles insectes</vt:lpstr>
      <vt:lpstr>Utiles insectes</vt:lpstr>
      <vt:lpstr>Utiles insectes</vt:lpstr>
      <vt:lpstr>Utiles insectes</vt:lpstr>
      <vt:lpstr>Utiles insectes</vt:lpstr>
      <vt:lpstr>Utiles insectes</vt:lpstr>
      <vt:lpstr>Utiles insectes</vt:lpstr>
      <vt:lpstr>Utiles insectes</vt:lpstr>
      <vt:lpstr>Utiles insectes</vt:lpstr>
      <vt:lpstr>Utiles insectes</vt:lpstr>
      <vt:lpstr>Conclusion</vt:lpstr>
      <vt:lpstr>Bibliographie et 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MARTHA Benoit</dc:creator>
  <cp:lastModifiedBy>martha</cp:lastModifiedBy>
  <cp:revision>1525</cp:revision>
  <dcterms:created xsi:type="dcterms:W3CDTF">2016-09-11T21:07:38Z</dcterms:created>
  <dcterms:modified xsi:type="dcterms:W3CDTF">2016-10-25T16:52:54Z</dcterms:modified>
</cp:coreProperties>
</file>