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62" r:id="rId4"/>
    <p:sldId id="258" r:id="rId5"/>
    <p:sldId id="261" r:id="rId6"/>
    <p:sldId id="263" r:id="rId7"/>
    <p:sldId id="264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inimized">
    <p:restoredLeft sz="33636"/>
    <p:restoredTop sz="91396"/>
  </p:normalViewPr>
  <p:slideViewPr>
    <p:cSldViewPr snapToGrid="0" snapToObjects="1">
      <p:cViewPr varScale="1">
        <p:scale>
          <a:sx n="117" d="100"/>
          <a:sy n="117" d="100"/>
        </p:scale>
        <p:origin x="23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DE5645-3E7C-6D48-8697-4DB8305FDA54}" type="datetimeFigureOut">
              <a:rPr lang="fr-FR" smtClean="0"/>
              <a:t>20/10/2016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4C3C41-3260-AA49-829C-F33AC9032CB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2400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B70CE0-F808-DB4E-A31B-1418A8469816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1591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1.8 million d’injecteurs de drogue en Russie en 2012 selon une étude </a:t>
            </a:r>
            <a:r>
              <a:rPr lang="fr-FR" smtClean="0"/>
              <a:t>parue dans le Lancet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4C3C41-3260-AA49-829C-F33AC9032CBE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622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B8D09-ACEA-8F4E-BF4E-AE8A1BEB4FB6}" type="datetimeFigureOut">
              <a:rPr lang="fr-FR" smtClean="0"/>
              <a:t>20/10/2016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72B02-D8C4-AB41-8904-D54275A1AD0E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B8D09-ACEA-8F4E-BF4E-AE8A1BEB4FB6}" type="datetimeFigureOut">
              <a:rPr lang="fr-FR" smtClean="0"/>
              <a:t>20/10/2016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72B02-D8C4-AB41-8904-D54275A1AD0E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B8D09-ACEA-8F4E-BF4E-AE8A1BEB4FB6}" type="datetimeFigureOut">
              <a:rPr lang="fr-FR" smtClean="0"/>
              <a:t>20/10/2016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72B02-D8C4-AB41-8904-D54275A1AD0E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B8D09-ACEA-8F4E-BF4E-AE8A1BEB4FB6}" type="datetimeFigureOut">
              <a:rPr lang="fr-FR" smtClean="0"/>
              <a:t>20/10/2016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72B02-D8C4-AB41-8904-D54275A1AD0E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B8D09-ACEA-8F4E-BF4E-AE8A1BEB4FB6}" type="datetimeFigureOut">
              <a:rPr lang="fr-FR" smtClean="0"/>
              <a:t>20/10/2016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72B02-D8C4-AB41-8904-D54275A1AD0E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B8D09-ACEA-8F4E-BF4E-AE8A1BEB4FB6}" type="datetimeFigureOut">
              <a:rPr lang="fr-FR" smtClean="0"/>
              <a:t>20/10/2016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72B02-D8C4-AB41-8904-D54275A1AD0E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B8D09-ACEA-8F4E-BF4E-AE8A1BEB4FB6}" type="datetimeFigureOut">
              <a:rPr lang="fr-FR" smtClean="0"/>
              <a:t>20/10/2016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72B02-D8C4-AB41-8904-D54275A1AD0E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B8D09-ACEA-8F4E-BF4E-AE8A1BEB4FB6}" type="datetimeFigureOut">
              <a:rPr lang="fr-FR" smtClean="0"/>
              <a:t>20/10/2016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72B02-D8C4-AB41-8904-D54275A1AD0E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B8D09-ACEA-8F4E-BF4E-AE8A1BEB4FB6}" type="datetimeFigureOut">
              <a:rPr lang="fr-FR" smtClean="0"/>
              <a:t>20/10/2016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72B02-D8C4-AB41-8904-D54275A1AD0E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B8D09-ACEA-8F4E-BF4E-AE8A1BEB4FB6}" type="datetimeFigureOut">
              <a:rPr lang="fr-FR" smtClean="0"/>
              <a:t>20/10/2016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72B02-D8C4-AB41-8904-D54275A1AD0E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B8D09-ACEA-8F4E-BF4E-AE8A1BEB4FB6}" type="datetimeFigureOut">
              <a:rPr lang="fr-FR" smtClean="0"/>
              <a:t>20/10/2016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72B02-D8C4-AB41-8904-D54275A1AD0E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B8D09-ACEA-8F4E-BF4E-AE8A1BEB4FB6}" type="datetimeFigureOut">
              <a:rPr lang="fr-FR" smtClean="0"/>
              <a:t>20/10/2016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72B02-D8C4-AB41-8904-D54275A1AD0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9691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Séance de bibliographie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«</a:t>
            </a:r>
            <a:r>
              <a:rPr lang="fr-FR" dirty="0" smtClean="0"/>
              <a:t> </a:t>
            </a:r>
            <a:r>
              <a:rPr lang="fr-FR" dirty="0" err="1" smtClean="0"/>
              <a:t>ViroTeam</a:t>
            </a:r>
            <a:r>
              <a:rPr lang="fr-FR" dirty="0" smtClean="0"/>
              <a:t> »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Epidémiologie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74171" y="6237514"/>
            <a:ext cx="3548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/>
              <a:t> Dr Cédric Arvieux </a:t>
            </a:r>
            <a:r>
              <a:rPr lang="mr-IN" i="1" dirty="0" smtClean="0"/>
              <a:t>–</a:t>
            </a:r>
            <a:r>
              <a:rPr lang="fr-FR" i="1" dirty="0" smtClean="0"/>
              <a:t> CHU de Rennes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109319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re 1"/>
          <p:cNvSpPr>
            <a:spLocks noGrp="1"/>
          </p:cNvSpPr>
          <p:nvPr>
            <p:ph type="title"/>
          </p:nvPr>
        </p:nvSpPr>
        <p:spPr>
          <a:xfrm>
            <a:off x="141514" y="144788"/>
            <a:ext cx="8675915" cy="1143001"/>
          </a:xfrm>
        </p:spPr>
        <p:txBody>
          <a:bodyPr/>
          <a:lstStyle/>
          <a:p>
            <a:pPr algn="ctr"/>
            <a:r>
              <a:rPr lang="fr-FR" altLang="fr-FR" sz="4000" b="1" dirty="0"/>
              <a:t>Prévalence du VIH en </a:t>
            </a:r>
            <a:r>
              <a:rPr lang="fr-FR" altLang="fr-FR" sz="4000" b="1" dirty="0" smtClean="0"/>
              <a:t>2013*</a:t>
            </a:r>
            <a:endParaRPr lang="fr-FR" altLang="fr-FR" sz="4000" b="1" dirty="0"/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185056" y="1420835"/>
            <a:ext cx="4065808" cy="3882088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2500"/>
          </a:bodyPr>
          <a:lstStyle/>
          <a:p>
            <a:r>
              <a:rPr lang="fr-FR" b="1" dirty="0">
                <a:latin typeface="+mj-lt"/>
              </a:rPr>
              <a:t>153 000 PVVIH en France</a:t>
            </a:r>
          </a:p>
          <a:p>
            <a:pPr lvl="1"/>
            <a:r>
              <a:rPr lang="fr-FR" sz="2000" dirty="0" smtClean="0">
                <a:latin typeface="+mj-lt"/>
              </a:rPr>
              <a:t>Prévalence globale </a:t>
            </a:r>
            <a:r>
              <a:rPr lang="fr-FR" sz="2000" b="1" dirty="0" smtClean="0">
                <a:latin typeface="+mj-lt"/>
              </a:rPr>
              <a:t>0,4%</a:t>
            </a:r>
          </a:p>
          <a:p>
            <a:r>
              <a:rPr lang="fr-FR" b="1" dirty="0" smtClean="0">
                <a:latin typeface="+mj-lt"/>
              </a:rPr>
              <a:t>Répartition populationnelle</a:t>
            </a:r>
          </a:p>
          <a:p>
            <a:pPr lvl="1">
              <a:buFont typeface="Wingdings" charset="2"/>
              <a:buChar char="§"/>
            </a:pPr>
            <a:r>
              <a:rPr lang="fr-FR" dirty="0" smtClean="0">
                <a:latin typeface="+mj-lt"/>
              </a:rPr>
              <a:t>Hommes : 70%</a:t>
            </a:r>
          </a:p>
          <a:p>
            <a:pPr lvl="1">
              <a:buFont typeface="Wingdings" charset="2"/>
              <a:buChar char="§"/>
            </a:pPr>
            <a:r>
              <a:rPr lang="fr-FR" dirty="0" smtClean="0">
                <a:latin typeface="+mj-lt"/>
              </a:rPr>
              <a:t>Facteurs de risque</a:t>
            </a:r>
          </a:p>
          <a:p>
            <a:pPr lvl="2">
              <a:buFont typeface="Wingdings" charset="2"/>
              <a:buChar char="§"/>
            </a:pPr>
            <a:r>
              <a:rPr lang="fr-FR" dirty="0" smtClean="0">
                <a:latin typeface="+mj-lt"/>
              </a:rPr>
              <a:t>HSH : 1/3</a:t>
            </a:r>
          </a:p>
          <a:p>
            <a:pPr lvl="2">
              <a:buFont typeface="Wingdings" charset="2"/>
              <a:buChar char="§"/>
            </a:pPr>
            <a:r>
              <a:rPr lang="fr-FR" dirty="0" smtClean="0">
                <a:latin typeface="+mj-lt"/>
              </a:rPr>
              <a:t>Hétérosexuels (hommes et femmes) français : 30%</a:t>
            </a:r>
          </a:p>
          <a:p>
            <a:pPr lvl="2">
              <a:buFont typeface="Wingdings" charset="2"/>
              <a:buChar char="§"/>
            </a:pPr>
            <a:r>
              <a:rPr lang="fr-FR" dirty="0">
                <a:solidFill>
                  <a:prstClr val="black"/>
                </a:solidFill>
                <a:latin typeface="Calibri Light" panose="020F0302020204030204"/>
              </a:rPr>
              <a:t>Hétérosexuels (hommes et femmes) </a:t>
            </a:r>
            <a:r>
              <a:rPr lang="fr-FR" dirty="0" smtClean="0">
                <a:solidFill>
                  <a:prstClr val="black"/>
                </a:solidFill>
                <a:latin typeface="Calibri Light" panose="020F0302020204030204"/>
              </a:rPr>
              <a:t>étrangers : 20%</a:t>
            </a:r>
            <a:endParaRPr lang="fr-FR" sz="1600" dirty="0" smtClean="0">
              <a:latin typeface="+mj-lt"/>
            </a:endParaRPr>
          </a:p>
          <a:p>
            <a:pPr lvl="2">
              <a:buFont typeface="Wingdings" charset="2"/>
              <a:buChar char="§"/>
            </a:pPr>
            <a:r>
              <a:rPr lang="fr-FR" dirty="0" smtClean="0">
                <a:latin typeface="+mj-lt"/>
              </a:rPr>
              <a:t>UDI : 10%</a:t>
            </a:r>
            <a:endParaRPr lang="fr-FR" sz="2000" dirty="0">
              <a:latin typeface="+mj-lt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0" y="6078806"/>
            <a:ext cx="2279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* </a:t>
            </a:r>
            <a:r>
              <a:rPr lang="fr-FR" smtClean="0"/>
              <a:t>Résultats provisoires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34924" y="6582564"/>
            <a:ext cx="9109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/>
              <a:t>Virginie </a:t>
            </a:r>
            <a:r>
              <a:rPr lang="fr-FR" sz="1200" i="1" dirty="0" err="1" smtClean="0"/>
              <a:t>Supervie</a:t>
            </a:r>
            <a:r>
              <a:rPr lang="fr-FR" sz="1200" i="1" dirty="0" smtClean="0"/>
              <a:t> - UMR S 1136, Inserm, UPMC, Paris  - SFLS </a:t>
            </a:r>
            <a:r>
              <a:rPr lang="mr-IN" sz="1200" i="1" dirty="0" smtClean="0"/>
              <a:t>–</a:t>
            </a:r>
            <a:r>
              <a:rPr lang="fr-FR" sz="1200" i="1" dirty="0" smtClean="0"/>
              <a:t> Montpellier, 7 octobre 2016</a:t>
            </a:r>
          </a:p>
        </p:txBody>
      </p:sp>
      <p:sp>
        <p:nvSpPr>
          <p:cNvPr id="4" name="Rectangle 3"/>
          <p:cNvSpPr/>
          <p:nvPr/>
        </p:nvSpPr>
        <p:spPr>
          <a:xfrm>
            <a:off x="4250864" y="1420834"/>
            <a:ext cx="4675421" cy="38820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228600" indent="-228600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fr-FR" sz="2600" b="1" dirty="0" smtClean="0">
                <a:latin typeface="+mj-lt"/>
              </a:rPr>
              <a:t>24 800 non diagnostiquées</a:t>
            </a:r>
          </a:p>
          <a:p>
            <a:pPr marL="228600" indent="-228600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fr-FR" sz="2600" b="1" dirty="0" smtClean="0">
              <a:latin typeface="+mj-lt"/>
            </a:endParaRPr>
          </a:p>
          <a:p>
            <a:pPr marL="228600" indent="-228600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fr-FR" sz="2600" b="1" dirty="0">
                <a:latin typeface="+mj-lt"/>
              </a:rPr>
              <a:t>Répartition </a:t>
            </a:r>
            <a:r>
              <a:rPr lang="fr-FR" sz="2600" b="1" dirty="0" smtClean="0">
                <a:latin typeface="+mj-lt"/>
              </a:rPr>
              <a:t>populationnelle</a:t>
            </a:r>
            <a:endParaRPr lang="fr-FR" sz="2600" b="1" dirty="0">
              <a:latin typeface="+mj-lt"/>
            </a:endParaRP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Wingdings" charset="2"/>
              <a:buChar char="§"/>
            </a:pPr>
            <a:r>
              <a:rPr lang="fr-FR" sz="2200" dirty="0">
                <a:solidFill>
                  <a:prstClr val="black"/>
                </a:solidFill>
                <a:latin typeface="Calibri Light" panose="020F0302020204030204"/>
              </a:rPr>
              <a:t>Hommes : 70</a:t>
            </a:r>
            <a:r>
              <a:rPr lang="fr-FR" sz="2200" dirty="0" smtClean="0">
                <a:solidFill>
                  <a:prstClr val="black"/>
                </a:solidFill>
                <a:latin typeface="Calibri Light" panose="020F0302020204030204"/>
              </a:rPr>
              <a:t>%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Wingdings" charset="2"/>
              <a:buChar char="§"/>
            </a:pPr>
            <a:r>
              <a:rPr lang="fr-FR" sz="2200" dirty="0">
                <a:solidFill>
                  <a:prstClr val="black"/>
                </a:solidFill>
                <a:latin typeface="Calibri Light" panose="020F0302020204030204"/>
              </a:rPr>
              <a:t>Facteurs de risque</a:t>
            </a:r>
          </a:p>
          <a:p>
            <a:pPr marL="1143000" lvl="2" indent="-228600">
              <a:lnSpc>
                <a:spcPct val="90000"/>
              </a:lnSpc>
              <a:spcBef>
                <a:spcPts val="500"/>
              </a:spcBef>
              <a:buFont typeface="Wingdings" charset="2"/>
              <a:buChar char="§"/>
            </a:pPr>
            <a:r>
              <a:rPr lang="fr-FR" sz="1900" dirty="0">
                <a:solidFill>
                  <a:prstClr val="black"/>
                </a:solidFill>
                <a:latin typeface="Calibri Light" panose="020F0302020204030204"/>
              </a:rPr>
              <a:t>HSH :</a:t>
            </a:r>
            <a:r>
              <a:rPr lang="fr-FR" sz="1900" b="1" dirty="0">
                <a:solidFill>
                  <a:prstClr val="black"/>
                </a:solidFill>
                <a:latin typeface="Calibri Light" panose="020F0302020204030204"/>
              </a:rPr>
              <a:t> </a:t>
            </a:r>
            <a:r>
              <a:rPr lang="fr-FR" sz="1900" b="1" dirty="0" smtClean="0">
                <a:solidFill>
                  <a:prstClr val="black"/>
                </a:solidFill>
                <a:latin typeface="Calibri Light" panose="020F0302020204030204"/>
              </a:rPr>
              <a:t>40 %</a:t>
            </a:r>
            <a:endParaRPr lang="fr-FR" sz="1900" b="1" dirty="0">
              <a:solidFill>
                <a:prstClr val="black"/>
              </a:solidFill>
              <a:latin typeface="Calibri Light" panose="020F0302020204030204"/>
            </a:endParaRPr>
          </a:p>
          <a:p>
            <a:pPr marL="1143000" lvl="2" indent="-228600">
              <a:lnSpc>
                <a:spcPct val="90000"/>
              </a:lnSpc>
              <a:spcBef>
                <a:spcPts val="500"/>
              </a:spcBef>
              <a:buFont typeface="Wingdings" charset="2"/>
              <a:buChar char="§"/>
            </a:pPr>
            <a:r>
              <a:rPr lang="fr-FR" sz="1900" dirty="0">
                <a:solidFill>
                  <a:prstClr val="black"/>
                </a:solidFill>
                <a:latin typeface="Calibri Light" panose="020F0302020204030204"/>
              </a:rPr>
              <a:t>Hétérosexuels (hommes et femmes) français : 2</a:t>
            </a:r>
            <a:r>
              <a:rPr lang="fr-FR" sz="1900" dirty="0" smtClean="0">
                <a:solidFill>
                  <a:prstClr val="black"/>
                </a:solidFill>
                <a:latin typeface="Calibri Light" panose="020F0302020204030204"/>
              </a:rPr>
              <a:t>0</a:t>
            </a:r>
            <a:r>
              <a:rPr lang="fr-FR" sz="1900" dirty="0">
                <a:solidFill>
                  <a:prstClr val="black"/>
                </a:solidFill>
                <a:latin typeface="Calibri Light" panose="020F0302020204030204"/>
              </a:rPr>
              <a:t>%</a:t>
            </a:r>
          </a:p>
          <a:p>
            <a:pPr marL="1143000" lvl="2" indent="-228600">
              <a:lnSpc>
                <a:spcPct val="90000"/>
              </a:lnSpc>
              <a:spcBef>
                <a:spcPts val="500"/>
              </a:spcBef>
              <a:buFont typeface="Wingdings" charset="2"/>
              <a:buChar char="§"/>
            </a:pPr>
            <a:r>
              <a:rPr lang="fr-FR" sz="1900" dirty="0">
                <a:solidFill>
                  <a:prstClr val="black"/>
                </a:solidFill>
                <a:latin typeface="Calibri Light" panose="020F0302020204030204"/>
              </a:rPr>
              <a:t>Hétérosexuels (hommes et femmes) étrangers : </a:t>
            </a:r>
            <a:r>
              <a:rPr lang="fr-FR" sz="1900" b="1" dirty="0" smtClean="0">
                <a:solidFill>
                  <a:prstClr val="black"/>
                </a:solidFill>
                <a:latin typeface="Calibri Light" panose="020F0302020204030204"/>
              </a:rPr>
              <a:t>40</a:t>
            </a:r>
            <a:r>
              <a:rPr lang="fr-FR" sz="1900" b="1" dirty="0">
                <a:solidFill>
                  <a:prstClr val="black"/>
                </a:solidFill>
                <a:latin typeface="Calibri Light" panose="020F0302020204030204"/>
              </a:rPr>
              <a:t>%</a:t>
            </a:r>
            <a:endParaRPr lang="fr-FR" sz="1500" b="1" dirty="0">
              <a:solidFill>
                <a:prstClr val="black"/>
              </a:solidFill>
              <a:latin typeface="Calibri Light" panose="020F0302020204030204"/>
            </a:endParaRPr>
          </a:p>
          <a:p>
            <a:pPr marL="1143000" lvl="2" indent="-228600">
              <a:lnSpc>
                <a:spcPct val="90000"/>
              </a:lnSpc>
              <a:spcBef>
                <a:spcPts val="500"/>
              </a:spcBef>
              <a:buFont typeface="Wingdings" charset="2"/>
              <a:buChar char="§"/>
            </a:pPr>
            <a:r>
              <a:rPr lang="fr-FR" sz="1900" dirty="0">
                <a:solidFill>
                  <a:prstClr val="black"/>
                </a:solidFill>
                <a:latin typeface="Calibri Light" panose="020F0302020204030204"/>
              </a:rPr>
              <a:t>UDI : </a:t>
            </a:r>
            <a:r>
              <a:rPr lang="fr-FR" sz="1900" dirty="0" smtClean="0">
                <a:solidFill>
                  <a:prstClr val="black"/>
                </a:solidFill>
                <a:latin typeface="Calibri Light" panose="020F0302020204030204"/>
              </a:rPr>
              <a:t>&lt;2%</a:t>
            </a:r>
            <a:endParaRPr lang="fr-FR" sz="1900" dirty="0">
              <a:solidFill>
                <a:prstClr val="black"/>
              </a:solidFill>
              <a:latin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27884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2664"/>
              </p:ext>
            </p:extLst>
          </p:nvPr>
        </p:nvGraphicFramePr>
        <p:xfrm>
          <a:off x="2140176" y="93450"/>
          <a:ext cx="5011738" cy="6307347"/>
        </p:xfrm>
        <a:graphic>
          <a:graphicData uri="http://schemas.openxmlformats.org/drawingml/2006/table">
            <a:tbl>
              <a:tblPr/>
              <a:tblGrid>
                <a:gridCol w="259341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1832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923277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j-lt"/>
                        <a:ea typeface="ＭＳ Ｐゴシック" charset="-128"/>
                      </a:endParaRPr>
                    </a:p>
                  </a:txBody>
                  <a:tcPr marL="91434" marR="91434"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  <a:ea typeface="ＭＳ Ｐゴシック" charset="-128"/>
                        </a:rPr>
                        <a:t>Taux de prévalence </a:t>
                      </a:r>
                      <a:r>
                        <a:rPr kumimoji="0" lang="fr-FR" alt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  <a:ea typeface="ＭＳ Ｐゴシック" charset="-128"/>
                        </a:rPr>
                        <a:t> du VIH non diagnostiqué pour 10 000*</a:t>
                      </a:r>
                      <a:endParaRPr kumimoji="0" lang="fr-FR" alt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j-lt"/>
                        <a:ea typeface="ＭＳ Ｐゴシック" charset="-128"/>
                      </a:endParaRPr>
                    </a:p>
                  </a:txBody>
                  <a:tcPr marL="91434" marR="91434"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50078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ＭＳ Ｐゴシック" charset="-128"/>
                        </a:rPr>
                        <a:t>HSH</a:t>
                      </a:r>
                    </a:p>
                  </a:txBody>
                  <a:tcPr marL="91434" marR="91434"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ＭＳ Ｐゴシック" charset="-128"/>
                        </a:rPr>
                        <a:t>304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ＭＳ Ｐゴシック" charset="-128"/>
                        </a:rPr>
                        <a:t>(256-352)</a:t>
                      </a:r>
                    </a:p>
                  </a:txBody>
                  <a:tcPr marL="91434" marR="91434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50078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ＭＳ Ｐゴシック" charset="-128"/>
                        </a:rPr>
                        <a:t>UDI</a:t>
                      </a:r>
                    </a:p>
                  </a:txBody>
                  <a:tcPr marL="91434" marR="91434"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ＭＳ Ｐゴシック" charset="-128"/>
                        </a:rPr>
                        <a:t>49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ＭＳ Ｐゴシック" charset="-128"/>
                        </a:rPr>
                        <a:t>(25-86)</a:t>
                      </a:r>
                    </a:p>
                  </a:txBody>
                  <a:tcPr marL="91434" marR="91434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50078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ＭＳ Ｐゴシック" charset="-128"/>
                        </a:rPr>
                        <a:t>Femmes hétérosexuelles étrangères</a:t>
                      </a:r>
                    </a:p>
                  </a:txBody>
                  <a:tcPr marL="91434" marR="91434"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ＭＳ Ｐゴシック" charset="-128"/>
                        </a:rPr>
                        <a:t>40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ＭＳ Ｐゴシック" charset="-128"/>
                        </a:rPr>
                        <a:t>(31-50)</a:t>
                      </a:r>
                    </a:p>
                  </a:txBody>
                  <a:tcPr marL="91434" marR="91434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50078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ＭＳ Ｐゴシック" charset="-128"/>
                        </a:rPr>
                        <a:t>Hommes hétérosexuels étrangers</a:t>
                      </a:r>
                    </a:p>
                  </a:txBody>
                  <a:tcPr marL="91434" marR="91434"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ＭＳ Ｐゴシック" charset="-128"/>
                        </a:rPr>
                        <a:t>38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ＭＳ Ｐゴシック" charset="-128"/>
                        </a:rPr>
                        <a:t>(29-53)</a:t>
                      </a:r>
                    </a:p>
                  </a:txBody>
                  <a:tcPr marL="91434" marR="91434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50078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ＭＳ Ｐゴシック" charset="-128"/>
                        </a:rPr>
                        <a:t>Femmes hétérosexuelles françaises</a:t>
                      </a:r>
                    </a:p>
                  </a:txBody>
                  <a:tcPr marL="91434" marR="91434"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ＭＳ Ｐゴシック" charset="-128"/>
                        </a:rPr>
                        <a:t>1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ＭＳ Ｐゴシック" charset="-128"/>
                        </a:rPr>
                        <a:t>(1-1)</a:t>
                      </a:r>
                    </a:p>
                  </a:txBody>
                  <a:tcPr marL="91434" marR="91434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50078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ＭＳ Ｐゴシック" charset="-128"/>
                        </a:rPr>
                        <a:t>Hommes hétérosexuels français</a:t>
                      </a:r>
                    </a:p>
                  </a:txBody>
                  <a:tcPr marL="91434" marR="91434"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ＭＳ Ｐゴシック" charset="-128"/>
                        </a:rPr>
                        <a:t>2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ＭＳ Ｐゴシック" charset="-128"/>
                        </a:rPr>
                        <a:t>(1-2)</a:t>
                      </a:r>
                    </a:p>
                  </a:txBody>
                  <a:tcPr marL="91434" marR="91434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16762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ＭＳ Ｐゴシック" charset="-128"/>
                        </a:rPr>
                        <a:t>Total Hommes</a:t>
                      </a:r>
                    </a:p>
                  </a:txBody>
                  <a:tcPr marL="91434" marR="91434"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ＭＳ Ｐゴシック" charset="-128"/>
                        </a:rPr>
                        <a:t>9</a:t>
                      </a:r>
                    </a:p>
                  </a:txBody>
                  <a:tcPr marL="91434" marR="91434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16762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ＭＳ Ｐゴシック" charset="-128"/>
                        </a:rPr>
                        <a:t>Total Femmes</a:t>
                      </a:r>
                    </a:p>
                  </a:txBody>
                  <a:tcPr marL="91434" marR="91434"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ＭＳ Ｐゴシック" charset="-128"/>
                        </a:rPr>
                        <a:t>3</a:t>
                      </a:r>
                    </a:p>
                  </a:txBody>
                  <a:tcPr marL="91434" marR="91434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650078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ＭＳ Ｐゴシック" charset="-128"/>
                        </a:rPr>
                        <a:t>Total</a:t>
                      </a:r>
                    </a:p>
                  </a:txBody>
                  <a:tcPr marL="91434" marR="91434"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ＭＳ Ｐゴシック" charset="-128"/>
                        </a:rPr>
                        <a:t>6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ＭＳ Ｐゴシック" charset="-128"/>
                        </a:rPr>
                        <a:t>(</a:t>
                      </a: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ＭＳ Ｐゴシック" charset="-128"/>
                        </a:rPr>
                        <a:t>5-6)</a:t>
                      </a:r>
                      <a:endParaRPr kumimoji="0" lang="fr-FR" altLang="fr-F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ＭＳ Ｐゴシック" charset="-128"/>
                      </a:endParaRPr>
                    </a:p>
                  </a:txBody>
                  <a:tcPr marL="91434" marR="91434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34924" y="6582564"/>
            <a:ext cx="9109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/>
              <a:t>Virginie </a:t>
            </a:r>
            <a:r>
              <a:rPr lang="fr-FR" sz="1200" i="1" dirty="0" err="1" smtClean="0"/>
              <a:t>Supervie</a:t>
            </a:r>
            <a:r>
              <a:rPr lang="fr-FR" sz="1200" i="1" dirty="0" smtClean="0"/>
              <a:t> - UMR S 1136, Inserm, UPMC, Paris  - SFLS </a:t>
            </a:r>
            <a:r>
              <a:rPr lang="mr-IN" sz="1200" i="1" dirty="0" smtClean="0"/>
              <a:t>–</a:t>
            </a:r>
            <a:r>
              <a:rPr lang="fr-FR" sz="1200" i="1" dirty="0" smtClean="0"/>
              <a:t> Montpellier, 7 octobre 2016</a:t>
            </a:r>
          </a:p>
        </p:txBody>
      </p:sp>
    </p:spTree>
    <p:extLst>
      <p:ext uri="{BB962C8B-B14F-4D97-AF65-F5344CB8AC3E}">
        <p14:creationId xmlns:p14="http://schemas.microsoft.com/office/powerpoint/2010/main" val="19851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re 1"/>
          <p:cNvSpPr>
            <a:spLocks noGrp="1"/>
          </p:cNvSpPr>
          <p:nvPr>
            <p:ph type="title"/>
          </p:nvPr>
        </p:nvSpPr>
        <p:spPr>
          <a:xfrm>
            <a:off x="34925" y="-17463"/>
            <a:ext cx="9235684" cy="1143001"/>
          </a:xfrm>
        </p:spPr>
        <p:txBody>
          <a:bodyPr>
            <a:normAutofit/>
          </a:bodyPr>
          <a:lstStyle/>
          <a:p>
            <a:r>
              <a:rPr lang="fr-FR" altLang="fr-FR" sz="3500" b="1" dirty="0" smtClean="0"/>
              <a:t>Cascade de la prise en charge en France en 2013*</a:t>
            </a:r>
            <a:endParaRPr lang="fr-FR" altLang="fr-FR" sz="3500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34924" y="6213232"/>
            <a:ext cx="2279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* </a:t>
            </a:r>
            <a:r>
              <a:rPr lang="fr-FR" smtClean="0"/>
              <a:t>Résultats provisoires</a:t>
            </a:r>
            <a:endParaRPr lang="fr-FR" dirty="0"/>
          </a:p>
        </p:txBody>
      </p:sp>
      <p:grpSp>
        <p:nvGrpSpPr>
          <p:cNvPr id="7" name="Grouper 6"/>
          <p:cNvGrpSpPr/>
          <p:nvPr/>
        </p:nvGrpSpPr>
        <p:grpSpPr>
          <a:xfrm>
            <a:off x="0" y="1398953"/>
            <a:ext cx="9144000" cy="4605673"/>
            <a:chOff x="0" y="1398953"/>
            <a:chExt cx="9144000" cy="4605673"/>
          </a:xfrm>
        </p:grpSpPr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398953"/>
              <a:ext cx="9144000" cy="4605673"/>
            </a:xfrm>
            <a:prstGeom prst="rect">
              <a:avLst/>
            </a:prstGeom>
          </p:spPr>
        </p:pic>
        <p:sp>
          <p:nvSpPr>
            <p:cNvPr id="5" name="ZoneTexte 4"/>
            <p:cNvSpPr txBox="1"/>
            <p:nvPr/>
          </p:nvSpPr>
          <p:spPr>
            <a:xfrm>
              <a:off x="3587261" y="1899137"/>
              <a:ext cx="7152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dirty="0" smtClean="0"/>
                <a:t>84%</a:t>
              </a:r>
              <a:endParaRPr lang="fr-FR" sz="2400" dirty="0"/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5512190" y="2217934"/>
              <a:ext cx="7152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dirty="0" smtClean="0"/>
                <a:t>75%</a:t>
              </a:r>
              <a:endParaRPr lang="fr-FR" sz="2400" dirty="0"/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7477129" y="2448766"/>
              <a:ext cx="7152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dirty="0" smtClean="0"/>
                <a:t>68%</a:t>
              </a:r>
              <a:endParaRPr lang="fr-FR" sz="2400" dirty="0"/>
            </a:p>
          </p:txBody>
        </p:sp>
      </p:grpSp>
      <p:sp>
        <p:nvSpPr>
          <p:cNvPr id="2" name="ZoneTexte 1"/>
          <p:cNvSpPr txBox="1"/>
          <p:nvPr/>
        </p:nvSpPr>
        <p:spPr>
          <a:xfrm>
            <a:off x="413652" y="892914"/>
            <a:ext cx="1012371" cy="369332"/>
          </a:xfrm>
          <a:prstGeom prst="rect">
            <a:avLst/>
          </a:prstGeom>
          <a:solidFill>
            <a:schemeClr val="accent2"/>
          </a:solidFill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fr-FR" b="1" smtClean="0">
                <a:solidFill>
                  <a:schemeClr val="bg1"/>
                </a:solidFill>
              </a:rPr>
              <a:t>153 000</a:t>
            </a:r>
            <a:endParaRPr lang="fr-FR" b="1">
              <a:solidFill>
                <a:schemeClr val="bg1"/>
              </a:solidFill>
            </a:endParaRPr>
          </a:p>
        </p:txBody>
      </p:sp>
      <p:sp>
        <p:nvSpPr>
          <p:cNvPr id="3" name="Virage 2"/>
          <p:cNvSpPr/>
          <p:nvPr/>
        </p:nvSpPr>
        <p:spPr>
          <a:xfrm rot="5400000">
            <a:off x="1416862" y="1046747"/>
            <a:ext cx="826348" cy="715986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7195457" y="3193957"/>
            <a:ext cx="1295400" cy="707886"/>
          </a:xfrm>
          <a:prstGeom prst="rect">
            <a:avLst/>
          </a:prstGeom>
          <a:solidFill>
            <a:schemeClr val="accent2"/>
          </a:solidFill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bg1"/>
                </a:solidFill>
              </a:rPr>
              <a:t>+ 12 % en 3 ans</a:t>
            </a:r>
            <a:endParaRPr lang="fr-FR" sz="2000" b="1" dirty="0">
              <a:solidFill>
                <a:schemeClr val="bg1"/>
              </a:solidFill>
            </a:endParaRPr>
          </a:p>
        </p:txBody>
      </p:sp>
      <p:sp>
        <p:nvSpPr>
          <p:cNvPr id="16" name="Flèche vers la droite 4"/>
          <p:cNvSpPr>
            <a:spLocks noChangeArrowheads="1"/>
          </p:cNvSpPr>
          <p:nvPr/>
        </p:nvSpPr>
        <p:spPr bwMode="auto">
          <a:xfrm>
            <a:off x="4435611" y="3547900"/>
            <a:ext cx="995234" cy="842962"/>
          </a:xfrm>
          <a:prstGeom prst="rightArrow">
            <a:avLst>
              <a:gd name="adj1" fmla="val 50000"/>
              <a:gd name="adj2" fmla="val 49975"/>
            </a:avLst>
          </a:prstGeom>
          <a:solidFill>
            <a:srgbClr val="0000FF"/>
          </a:solidFill>
          <a:ln w="9525">
            <a:solidFill>
              <a:srgbClr val="0432FF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fr-FR" b="1" spc="5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+mj-lt"/>
              </a:rPr>
              <a:t>90%</a:t>
            </a:r>
            <a:endParaRPr lang="en-US" altLang="fr-FR" b="1" spc="5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+mj-lt"/>
            </a:endParaRPr>
          </a:p>
        </p:txBody>
      </p:sp>
      <p:sp>
        <p:nvSpPr>
          <p:cNvPr id="18" name="Flèche vers la droite 4"/>
          <p:cNvSpPr>
            <a:spLocks noChangeArrowheads="1"/>
          </p:cNvSpPr>
          <p:nvPr/>
        </p:nvSpPr>
        <p:spPr bwMode="auto">
          <a:xfrm>
            <a:off x="2443525" y="2360802"/>
            <a:ext cx="995234" cy="842962"/>
          </a:xfrm>
          <a:prstGeom prst="rightArrow">
            <a:avLst>
              <a:gd name="adj1" fmla="val 50000"/>
              <a:gd name="adj2" fmla="val 49975"/>
            </a:avLst>
          </a:prstGeom>
          <a:solidFill>
            <a:srgbClr val="0000FF"/>
          </a:solidFill>
          <a:ln w="9525">
            <a:solidFill>
              <a:srgbClr val="0432FF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fr-FR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+mj-lt"/>
              </a:rPr>
              <a:t>84%</a:t>
            </a:r>
            <a:endParaRPr lang="en-US" altLang="fr-FR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+mj-lt"/>
            </a:endParaRPr>
          </a:p>
        </p:txBody>
      </p:sp>
      <p:sp>
        <p:nvSpPr>
          <p:cNvPr id="19" name="Flèche vers la droite 4"/>
          <p:cNvSpPr>
            <a:spLocks noChangeArrowheads="1"/>
          </p:cNvSpPr>
          <p:nvPr/>
        </p:nvSpPr>
        <p:spPr bwMode="auto">
          <a:xfrm>
            <a:off x="6395039" y="4386100"/>
            <a:ext cx="995234" cy="842962"/>
          </a:xfrm>
          <a:prstGeom prst="rightArrow">
            <a:avLst>
              <a:gd name="adj1" fmla="val 50000"/>
              <a:gd name="adj2" fmla="val 49975"/>
            </a:avLst>
          </a:prstGeom>
          <a:solidFill>
            <a:srgbClr val="0000FF"/>
          </a:solidFill>
          <a:ln w="9525">
            <a:solidFill>
              <a:srgbClr val="0432FF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fr-FR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+mj-lt"/>
              </a:rPr>
              <a:t>90%</a:t>
            </a:r>
            <a:endParaRPr lang="en-US" altLang="fr-FR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+mj-lt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4924" y="6582564"/>
            <a:ext cx="9109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/>
              <a:t>Virginie </a:t>
            </a:r>
            <a:r>
              <a:rPr lang="fr-FR" sz="1200" i="1" dirty="0" err="1" smtClean="0"/>
              <a:t>Supervie</a:t>
            </a:r>
            <a:r>
              <a:rPr lang="fr-FR" sz="1200" i="1" dirty="0" smtClean="0"/>
              <a:t> - UMR S 1136, Inserm, UPMC, Paris  - SFLS </a:t>
            </a:r>
            <a:r>
              <a:rPr lang="mr-IN" sz="1200" i="1" dirty="0" smtClean="0"/>
              <a:t>–</a:t>
            </a:r>
            <a:r>
              <a:rPr lang="fr-FR" sz="1200" i="1" dirty="0" smtClean="0"/>
              <a:t> Montpellier, 7 octobre 2016</a:t>
            </a:r>
          </a:p>
        </p:txBody>
      </p:sp>
    </p:spTree>
    <p:extLst>
      <p:ext uri="{BB962C8B-B14F-4D97-AF65-F5344CB8AC3E}">
        <p14:creationId xmlns:p14="http://schemas.microsoft.com/office/powerpoint/2010/main" val="1714053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6" grpId="0" animBg="1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17453"/>
            <a:ext cx="9144000" cy="5669280"/>
          </a:xfrm>
          <a:prstGeom prst="rect">
            <a:avLst/>
          </a:prstGeom>
        </p:spPr>
      </p:pic>
      <p:sp>
        <p:nvSpPr>
          <p:cNvPr id="58369" name="Titre 1"/>
          <p:cNvSpPr>
            <a:spLocks noGrp="1"/>
          </p:cNvSpPr>
          <p:nvPr>
            <p:ph type="title"/>
          </p:nvPr>
        </p:nvSpPr>
        <p:spPr>
          <a:xfrm>
            <a:off x="0" y="-100013"/>
            <a:ext cx="9251950" cy="1143001"/>
          </a:xfrm>
        </p:spPr>
        <p:txBody>
          <a:bodyPr/>
          <a:lstStyle/>
          <a:p>
            <a:r>
              <a:rPr lang="fr-FR" altLang="fr-FR" sz="2400" b="1" dirty="0"/>
              <a:t>Temps médian en années entre les étapes de la prise en charge du VIH en France en </a:t>
            </a:r>
            <a:r>
              <a:rPr lang="fr-FR" altLang="fr-FR" sz="2400" b="1" dirty="0" smtClean="0"/>
              <a:t>2013*</a:t>
            </a:r>
            <a:endParaRPr lang="fr-FR" altLang="fr-FR" sz="2400" b="1" dirty="0"/>
          </a:p>
        </p:txBody>
      </p:sp>
      <p:sp>
        <p:nvSpPr>
          <p:cNvPr id="58371" name="ZoneTexte 2"/>
          <p:cNvSpPr txBox="1">
            <a:spLocks noChangeArrowheads="1"/>
          </p:cNvSpPr>
          <p:nvPr/>
        </p:nvSpPr>
        <p:spPr bwMode="auto">
          <a:xfrm>
            <a:off x="2841769" y="1050829"/>
            <a:ext cx="4748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fr-FR" altLang="fr-FR" sz="1800" b="1" dirty="0" smtClean="0">
                <a:solidFill>
                  <a:srgbClr val="0432FF"/>
                </a:solidFill>
                <a:latin typeface="+mj-lt"/>
              </a:rPr>
              <a:t>3,7</a:t>
            </a:r>
            <a:endParaRPr lang="fr-FR" altLang="fr-FR" sz="1800" b="1" dirty="0">
              <a:solidFill>
                <a:srgbClr val="0432FF"/>
              </a:solidFill>
              <a:latin typeface="+mj-lt"/>
            </a:endParaRPr>
          </a:p>
        </p:txBody>
      </p:sp>
      <p:sp>
        <p:nvSpPr>
          <p:cNvPr id="58372" name="ZoneTexte 36"/>
          <p:cNvSpPr txBox="1">
            <a:spLocks noChangeArrowheads="1"/>
          </p:cNvSpPr>
          <p:nvPr/>
        </p:nvSpPr>
        <p:spPr bwMode="auto">
          <a:xfrm>
            <a:off x="2841769" y="1680121"/>
            <a:ext cx="4748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fr-FR" altLang="fr-FR" sz="1800" b="1" dirty="0" smtClean="0">
                <a:solidFill>
                  <a:srgbClr val="0432FF"/>
                </a:solidFill>
                <a:latin typeface="+mj-lt"/>
              </a:rPr>
              <a:t>4,3</a:t>
            </a:r>
            <a:endParaRPr lang="fr-FR" altLang="fr-FR" sz="1800" b="1" dirty="0">
              <a:solidFill>
                <a:srgbClr val="0432FF"/>
              </a:solidFill>
              <a:latin typeface="+mj-lt"/>
            </a:endParaRPr>
          </a:p>
        </p:txBody>
      </p:sp>
      <p:sp>
        <p:nvSpPr>
          <p:cNvPr id="58373" name="ZoneTexte 37"/>
          <p:cNvSpPr txBox="1">
            <a:spLocks noChangeArrowheads="1"/>
          </p:cNvSpPr>
          <p:nvPr/>
        </p:nvSpPr>
        <p:spPr bwMode="auto">
          <a:xfrm>
            <a:off x="2841769" y="2288698"/>
            <a:ext cx="4748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fr-FR" altLang="fr-FR" sz="1800" b="1" dirty="0" smtClean="0">
                <a:solidFill>
                  <a:srgbClr val="0432FF"/>
                </a:solidFill>
                <a:latin typeface="+mj-lt"/>
              </a:rPr>
              <a:t>4,4</a:t>
            </a:r>
            <a:endParaRPr lang="fr-FR" altLang="fr-FR" sz="1800" b="1" dirty="0">
              <a:solidFill>
                <a:srgbClr val="0432FF"/>
              </a:solidFill>
              <a:latin typeface="+mj-lt"/>
            </a:endParaRPr>
          </a:p>
        </p:txBody>
      </p:sp>
      <p:sp>
        <p:nvSpPr>
          <p:cNvPr id="58374" name="ZoneTexte 38"/>
          <p:cNvSpPr txBox="1">
            <a:spLocks noChangeArrowheads="1"/>
          </p:cNvSpPr>
          <p:nvPr/>
        </p:nvSpPr>
        <p:spPr bwMode="auto">
          <a:xfrm>
            <a:off x="2841769" y="2887998"/>
            <a:ext cx="4748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fr-FR" altLang="fr-FR" sz="1800" b="1" dirty="0" smtClean="0">
                <a:solidFill>
                  <a:srgbClr val="0432FF"/>
                </a:solidFill>
                <a:latin typeface="+mj-lt"/>
              </a:rPr>
              <a:t>3,0</a:t>
            </a:r>
            <a:endParaRPr lang="fr-FR" altLang="fr-FR" sz="1800" b="1" dirty="0">
              <a:solidFill>
                <a:srgbClr val="0432FF"/>
              </a:solidFill>
              <a:latin typeface="+mj-lt"/>
            </a:endParaRPr>
          </a:p>
        </p:txBody>
      </p:sp>
      <p:sp>
        <p:nvSpPr>
          <p:cNvPr id="58375" name="ZoneTexte 39"/>
          <p:cNvSpPr txBox="1">
            <a:spLocks noChangeArrowheads="1"/>
          </p:cNvSpPr>
          <p:nvPr/>
        </p:nvSpPr>
        <p:spPr bwMode="auto">
          <a:xfrm>
            <a:off x="2841769" y="3489154"/>
            <a:ext cx="4748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fr-FR" altLang="fr-FR" sz="1800" b="1">
                <a:solidFill>
                  <a:srgbClr val="0432FF"/>
                </a:solidFill>
                <a:latin typeface="+mj-lt"/>
              </a:rPr>
              <a:t>3,0</a:t>
            </a:r>
          </a:p>
        </p:txBody>
      </p:sp>
      <p:sp>
        <p:nvSpPr>
          <p:cNvPr id="58376" name="ZoneTexte 40"/>
          <p:cNvSpPr txBox="1">
            <a:spLocks noChangeArrowheads="1"/>
          </p:cNvSpPr>
          <p:nvPr/>
        </p:nvSpPr>
        <p:spPr bwMode="auto">
          <a:xfrm>
            <a:off x="2841769" y="4097731"/>
            <a:ext cx="4748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fr-FR" altLang="fr-FR" sz="1800" b="1" dirty="0" smtClean="0">
                <a:solidFill>
                  <a:srgbClr val="0432FF"/>
                </a:solidFill>
                <a:latin typeface="+mj-lt"/>
              </a:rPr>
              <a:t>2,8</a:t>
            </a:r>
            <a:endParaRPr lang="fr-FR" altLang="fr-FR" sz="1800" b="1" dirty="0">
              <a:solidFill>
                <a:srgbClr val="0432FF"/>
              </a:solidFill>
              <a:latin typeface="+mj-lt"/>
            </a:endParaRPr>
          </a:p>
        </p:txBody>
      </p:sp>
      <p:sp>
        <p:nvSpPr>
          <p:cNvPr id="58377" name="ZoneTexte 41"/>
          <p:cNvSpPr txBox="1">
            <a:spLocks noChangeArrowheads="1"/>
          </p:cNvSpPr>
          <p:nvPr/>
        </p:nvSpPr>
        <p:spPr bwMode="auto">
          <a:xfrm>
            <a:off x="2841769" y="4687754"/>
            <a:ext cx="4748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fr-FR" altLang="fr-FR" sz="1800" b="1" dirty="0" smtClean="0">
                <a:solidFill>
                  <a:srgbClr val="0432FF"/>
                </a:solidFill>
                <a:latin typeface="+mj-lt"/>
              </a:rPr>
              <a:t>3,2</a:t>
            </a:r>
            <a:endParaRPr lang="fr-FR" altLang="fr-FR" sz="1800" b="1" dirty="0">
              <a:solidFill>
                <a:srgbClr val="0432FF"/>
              </a:solidFill>
              <a:latin typeface="+mj-lt"/>
            </a:endParaRPr>
          </a:p>
        </p:txBody>
      </p:sp>
      <p:sp>
        <p:nvSpPr>
          <p:cNvPr id="58378" name="ZoneTexte 49"/>
          <p:cNvSpPr txBox="1">
            <a:spLocks noChangeArrowheads="1"/>
          </p:cNvSpPr>
          <p:nvPr/>
        </p:nvSpPr>
        <p:spPr bwMode="auto">
          <a:xfrm>
            <a:off x="6138906" y="819506"/>
            <a:ext cx="4748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fr-FR" altLang="fr-FR" sz="1800" b="1" dirty="0" smtClean="0">
                <a:solidFill>
                  <a:srgbClr val="0432FF"/>
                </a:solidFill>
                <a:latin typeface="+mj-lt"/>
              </a:rPr>
              <a:t>0,4</a:t>
            </a:r>
            <a:endParaRPr lang="fr-FR" altLang="fr-FR" sz="1800" b="1" dirty="0">
              <a:solidFill>
                <a:srgbClr val="0432FF"/>
              </a:solidFill>
              <a:latin typeface="+mj-lt"/>
            </a:endParaRPr>
          </a:p>
        </p:txBody>
      </p:sp>
      <p:sp>
        <p:nvSpPr>
          <p:cNvPr id="58379" name="ZoneTexte 50"/>
          <p:cNvSpPr txBox="1">
            <a:spLocks noChangeArrowheads="1"/>
          </p:cNvSpPr>
          <p:nvPr/>
        </p:nvSpPr>
        <p:spPr bwMode="auto">
          <a:xfrm>
            <a:off x="6699817" y="1429517"/>
            <a:ext cx="4748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fr-FR" altLang="fr-FR" sz="1800" b="1" smtClean="0">
                <a:solidFill>
                  <a:srgbClr val="0432FF"/>
                </a:solidFill>
                <a:latin typeface="+mj-lt"/>
              </a:rPr>
              <a:t>0,1</a:t>
            </a:r>
            <a:endParaRPr lang="fr-FR" altLang="fr-FR" sz="1800" b="1">
              <a:solidFill>
                <a:srgbClr val="0432FF"/>
              </a:solidFill>
              <a:latin typeface="+mj-lt"/>
            </a:endParaRPr>
          </a:p>
        </p:txBody>
      </p:sp>
      <p:sp>
        <p:nvSpPr>
          <p:cNvPr id="58381" name="ZoneTexte 52"/>
          <p:cNvSpPr txBox="1">
            <a:spLocks noChangeArrowheads="1"/>
          </p:cNvSpPr>
          <p:nvPr/>
        </p:nvSpPr>
        <p:spPr bwMode="auto">
          <a:xfrm>
            <a:off x="5236152" y="2594842"/>
            <a:ext cx="4748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fr-FR" altLang="fr-FR" sz="1800" b="1">
                <a:solidFill>
                  <a:srgbClr val="0432FF"/>
                </a:solidFill>
                <a:latin typeface="+mj-lt"/>
              </a:rPr>
              <a:t>0,1</a:t>
            </a:r>
          </a:p>
        </p:txBody>
      </p:sp>
      <p:sp>
        <p:nvSpPr>
          <p:cNvPr id="58382" name="ZoneTexte 53"/>
          <p:cNvSpPr txBox="1">
            <a:spLocks noChangeArrowheads="1"/>
          </p:cNvSpPr>
          <p:nvPr/>
        </p:nvSpPr>
        <p:spPr bwMode="auto">
          <a:xfrm>
            <a:off x="5266747" y="3227374"/>
            <a:ext cx="4748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fr-FR" altLang="fr-FR" sz="1800" b="1">
                <a:solidFill>
                  <a:srgbClr val="0432FF"/>
                </a:solidFill>
                <a:latin typeface="+mj-lt"/>
              </a:rPr>
              <a:t>0,1</a:t>
            </a:r>
          </a:p>
        </p:txBody>
      </p:sp>
      <p:sp>
        <p:nvSpPr>
          <p:cNvPr id="58385" name="ZoneTexte 56"/>
          <p:cNvSpPr txBox="1">
            <a:spLocks noChangeArrowheads="1"/>
          </p:cNvSpPr>
          <p:nvPr/>
        </p:nvSpPr>
        <p:spPr bwMode="auto">
          <a:xfrm>
            <a:off x="6502668" y="828036"/>
            <a:ext cx="51261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fr-FR" altLang="fr-FR" sz="1800" b="1" dirty="0" smtClean="0">
                <a:solidFill>
                  <a:srgbClr val="0432FF"/>
                </a:solidFill>
                <a:latin typeface="+mj-lt"/>
              </a:rPr>
              <a:t>0,1</a:t>
            </a:r>
            <a:endParaRPr lang="fr-FR" altLang="fr-FR" sz="1800" b="1" dirty="0">
              <a:solidFill>
                <a:srgbClr val="0432FF"/>
              </a:solidFill>
              <a:latin typeface="+mj-lt"/>
            </a:endParaRPr>
          </a:p>
        </p:txBody>
      </p:sp>
      <p:sp>
        <p:nvSpPr>
          <p:cNvPr id="58387" name="ZoneTexte 58"/>
          <p:cNvSpPr txBox="1">
            <a:spLocks noChangeArrowheads="1"/>
          </p:cNvSpPr>
          <p:nvPr/>
        </p:nvSpPr>
        <p:spPr bwMode="auto">
          <a:xfrm>
            <a:off x="6817537" y="2036783"/>
            <a:ext cx="4748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fr-FR" altLang="fr-FR" sz="1800" b="1" dirty="0" smtClean="0">
                <a:solidFill>
                  <a:srgbClr val="0432FF"/>
                </a:solidFill>
                <a:latin typeface="+mj-lt"/>
              </a:rPr>
              <a:t>0,1</a:t>
            </a:r>
            <a:endParaRPr lang="fr-FR" altLang="fr-FR" sz="1800" b="1" dirty="0">
              <a:solidFill>
                <a:srgbClr val="0432FF"/>
              </a:solidFill>
              <a:latin typeface="+mj-lt"/>
            </a:endParaRPr>
          </a:p>
        </p:txBody>
      </p:sp>
      <p:sp>
        <p:nvSpPr>
          <p:cNvPr id="58390" name="ZoneTexte 61"/>
          <p:cNvSpPr txBox="1">
            <a:spLocks noChangeArrowheads="1"/>
          </p:cNvSpPr>
          <p:nvPr/>
        </p:nvSpPr>
        <p:spPr bwMode="auto">
          <a:xfrm>
            <a:off x="5029342" y="3814705"/>
            <a:ext cx="47481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fr-FR" altLang="fr-FR" sz="1800" b="1" dirty="0" smtClean="0">
                <a:solidFill>
                  <a:srgbClr val="0432FF"/>
                </a:solidFill>
                <a:latin typeface="+mj-lt"/>
              </a:rPr>
              <a:t>0,1</a:t>
            </a:r>
          </a:p>
          <a:p>
            <a:endParaRPr lang="fr-FR" altLang="fr-FR" sz="1800" b="1" dirty="0">
              <a:solidFill>
                <a:srgbClr val="0432FF"/>
              </a:solidFill>
              <a:latin typeface="+mj-lt"/>
            </a:endParaRPr>
          </a:p>
        </p:txBody>
      </p:sp>
      <p:sp>
        <p:nvSpPr>
          <p:cNvPr id="58391" name="ZoneTexte 62"/>
          <p:cNvSpPr txBox="1">
            <a:spLocks noChangeArrowheads="1"/>
          </p:cNvSpPr>
          <p:nvPr/>
        </p:nvSpPr>
        <p:spPr bwMode="auto">
          <a:xfrm>
            <a:off x="5473557" y="4447008"/>
            <a:ext cx="4748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fr-FR" altLang="fr-FR" sz="1800" b="1" dirty="0" smtClean="0">
                <a:solidFill>
                  <a:srgbClr val="0432FF"/>
                </a:solidFill>
                <a:latin typeface="+mj-lt"/>
              </a:rPr>
              <a:t>0,1</a:t>
            </a:r>
            <a:endParaRPr lang="fr-FR" altLang="fr-FR" sz="1800" b="1" dirty="0">
              <a:solidFill>
                <a:srgbClr val="0432FF"/>
              </a:solidFill>
              <a:latin typeface="+mj-lt"/>
            </a:endParaRPr>
          </a:p>
        </p:txBody>
      </p:sp>
      <p:sp>
        <p:nvSpPr>
          <p:cNvPr id="58392" name="ZoneTexte 63"/>
          <p:cNvSpPr txBox="1">
            <a:spLocks noChangeArrowheads="1"/>
          </p:cNvSpPr>
          <p:nvPr/>
        </p:nvSpPr>
        <p:spPr bwMode="auto">
          <a:xfrm>
            <a:off x="6792479" y="1064648"/>
            <a:ext cx="4748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fr-FR" altLang="fr-FR" sz="1800" b="1" dirty="0" smtClean="0">
                <a:solidFill>
                  <a:srgbClr val="0432FF"/>
                </a:solidFill>
                <a:latin typeface="+mj-lt"/>
              </a:rPr>
              <a:t>0,4</a:t>
            </a:r>
            <a:endParaRPr lang="fr-FR" altLang="fr-FR" sz="1800" b="1" dirty="0">
              <a:solidFill>
                <a:srgbClr val="0432FF"/>
              </a:solidFill>
              <a:latin typeface="+mj-lt"/>
            </a:endParaRPr>
          </a:p>
        </p:txBody>
      </p:sp>
      <p:sp>
        <p:nvSpPr>
          <p:cNvPr id="58393" name="ZoneTexte 64"/>
          <p:cNvSpPr txBox="1">
            <a:spLocks noChangeArrowheads="1"/>
          </p:cNvSpPr>
          <p:nvPr/>
        </p:nvSpPr>
        <p:spPr bwMode="auto">
          <a:xfrm>
            <a:off x="7029884" y="1664396"/>
            <a:ext cx="4748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fr-FR" altLang="fr-FR" sz="1800" b="1">
                <a:solidFill>
                  <a:srgbClr val="0432FF"/>
                </a:solidFill>
                <a:latin typeface="+mj-lt"/>
              </a:rPr>
              <a:t>0,5</a:t>
            </a:r>
          </a:p>
        </p:txBody>
      </p:sp>
      <p:sp>
        <p:nvSpPr>
          <p:cNvPr id="58394" name="ZoneTexte 65"/>
          <p:cNvSpPr txBox="1">
            <a:spLocks noChangeArrowheads="1"/>
          </p:cNvSpPr>
          <p:nvPr/>
        </p:nvSpPr>
        <p:spPr bwMode="auto">
          <a:xfrm>
            <a:off x="7167786" y="2270340"/>
            <a:ext cx="4748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fr-FR" altLang="fr-FR" sz="1800" b="1">
                <a:solidFill>
                  <a:srgbClr val="0432FF"/>
                </a:solidFill>
                <a:latin typeface="+mj-lt"/>
              </a:rPr>
              <a:t>0,5</a:t>
            </a:r>
          </a:p>
        </p:txBody>
      </p:sp>
      <p:sp>
        <p:nvSpPr>
          <p:cNvPr id="58395" name="ZoneTexte 66"/>
          <p:cNvSpPr txBox="1">
            <a:spLocks noChangeArrowheads="1"/>
          </p:cNvSpPr>
          <p:nvPr/>
        </p:nvSpPr>
        <p:spPr bwMode="auto">
          <a:xfrm>
            <a:off x="5430442" y="2875675"/>
            <a:ext cx="4748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fr-FR" altLang="fr-FR" sz="1800" b="1">
                <a:solidFill>
                  <a:srgbClr val="0432FF"/>
                </a:solidFill>
                <a:latin typeface="+mj-lt"/>
              </a:rPr>
              <a:t>0,4</a:t>
            </a:r>
          </a:p>
        </p:txBody>
      </p:sp>
      <p:sp>
        <p:nvSpPr>
          <p:cNvPr id="58396" name="ZoneTexte 67"/>
          <p:cNvSpPr txBox="1">
            <a:spLocks noChangeArrowheads="1"/>
          </p:cNvSpPr>
          <p:nvPr/>
        </p:nvSpPr>
        <p:spPr bwMode="auto">
          <a:xfrm>
            <a:off x="5537865" y="3504367"/>
            <a:ext cx="4748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fr-FR" altLang="fr-FR" sz="1800" b="1">
                <a:solidFill>
                  <a:srgbClr val="0432FF"/>
                </a:solidFill>
                <a:latin typeface="+mj-lt"/>
              </a:rPr>
              <a:t>0,4</a:t>
            </a:r>
          </a:p>
        </p:txBody>
      </p:sp>
      <p:sp>
        <p:nvSpPr>
          <p:cNvPr id="58397" name="ZoneTexte 68"/>
          <p:cNvSpPr txBox="1">
            <a:spLocks noChangeArrowheads="1"/>
          </p:cNvSpPr>
          <p:nvPr/>
        </p:nvSpPr>
        <p:spPr bwMode="auto">
          <a:xfrm>
            <a:off x="5320722" y="4084690"/>
            <a:ext cx="4748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fr-FR" altLang="fr-FR" sz="1800" b="1" dirty="0" smtClean="0">
                <a:solidFill>
                  <a:srgbClr val="0432FF"/>
                </a:solidFill>
                <a:latin typeface="+mj-lt"/>
              </a:rPr>
              <a:t>0,4</a:t>
            </a:r>
            <a:endParaRPr lang="fr-FR" altLang="fr-FR" sz="1800" b="1" dirty="0">
              <a:solidFill>
                <a:srgbClr val="0432FF"/>
              </a:solidFill>
              <a:latin typeface="+mj-lt"/>
            </a:endParaRPr>
          </a:p>
        </p:txBody>
      </p:sp>
      <p:sp>
        <p:nvSpPr>
          <p:cNvPr id="58398" name="ZoneTexte 69"/>
          <p:cNvSpPr txBox="1">
            <a:spLocks noChangeArrowheads="1"/>
          </p:cNvSpPr>
          <p:nvPr/>
        </p:nvSpPr>
        <p:spPr bwMode="auto">
          <a:xfrm>
            <a:off x="5727600" y="4689367"/>
            <a:ext cx="4748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fr-FR" altLang="fr-FR" sz="1800" b="1" dirty="0" smtClean="0">
                <a:solidFill>
                  <a:srgbClr val="0432FF"/>
                </a:solidFill>
                <a:latin typeface="+mj-lt"/>
              </a:rPr>
              <a:t>0,4</a:t>
            </a:r>
            <a:endParaRPr lang="fr-FR" altLang="fr-FR" sz="1800" b="1" dirty="0">
              <a:solidFill>
                <a:srgbClr val="0432FF"/>
              </a:solidFill>
              <a:latin typeface="+mj-lt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34924" y="6213232"/>
            <a:ext cx="2279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* </a:t>
            </a:r>
            <a:r>
              <a:rPr lang="fr-FR" smtClean="0"/>
              <a:t>Résultats provisoires</a:t>
            </a:r>
            <a:endParaRPr lang="fr-FR" dirty="0"/>
          </a:p>
        </p:txBody>
      </p:sp>
      <p:sp>
        <p:nvSpPr>
          <p:cNvPr id="28" name="ZoneTexte 27"/>
          <p:cNvSpPr txBox="1"/>
          <p:nvPr/>
        </p:nvSpPr>
        <p:spPr>
          <a:xfrm>
            <a:off x="34924" y="6582564"/>
            <a:ext cx="9109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/>
              <a:t>Virginie </a:t>
            </a:r>
            <a:r>
              <a:rPr lang="fr-FR" sz="1200" i="1" dirty="0" err="1" smtClean="0"/>
              <a:t>Supervie</a:t>
            </a:r>
            <a:r>
              <a:rPr lang="fr-FR" sz="1200" i="1" dirty="0" smtClean="0"/>
              <a:t> - UMR S 1136, Inserm, UPMC, Paris  - SFLS </a:t>
            </a:r>
            <a:r>
              <a:rPr lang="mr-IN" sz="1200" i="1" dirty="0" smtClean="0"/>
              <a:t>–</a:t>
            </a:r>
            <a:r>
              <a:rPr lang="fr-FR" sz="1200" i="1" dirty="0" smtClean="0"/>
              <a:t> Montpellier, 7 octobre 2016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6109373" y="3066981"/>
            <a:ext cx="28305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fr-FR" altLang="fr-FR" sz="2000" dirty="0" smtClean="0">
                <a:solidFill>
                  <a:srgbClr val="FF0000"/>
                </a:solidFill>
                <a:ea typeface="Calibri" charset="0"/>
                <a:cs typeface="Calibri" charset="0"/>
                <a:sym typeface="Wingdings" charset="2"/>
              </a:rPr>
              <a:t>délais entre entrée dans le soin et initiation du TARV depuis 2010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437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5951"/>
            <a:ext cx="9144000" cy="6586097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4924" y="6582564"/>
            <a:ext cx="9109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/>
              <a:t>UNAIDS global report 2016 </a:t>
            </a:r>
            <a:r>
              <a:rPr lang="mr-IN" sz="1200" i="1" dirty="0" smtClean="0"/>
              <a:t>–</a:t>
            </a:r>
            <a:r>
              <a:rPr lang="fr-FR" sz="1200" i="1" dirty="0" smtClean="0"/>
              <a:t> 31 mai 2016 - http://</a:t>
            </a:r>
            <a:r>
              <a:rPr lang="fr-FR" sz="1200" i="1" dirty="0" err="1" smtClean="0"/>
              <a:t>www.unaids.org</a:t>
            </a:r>
            <a:r>
              <a:rPr lang="fr-FR" sz="1200" i="1" dirty="0" smtClean="0"/>
              <a:t>/sites/default/files/</a:t>
            </a:r>
            <a:r>
              <a:rPr lang="fr-FR" sz="1200" i="1" dirty="0" err="1" smtClean="0"/>
              <a:t>media_asset</a:t>
            </a:r>
            <a:r>
              <a:rPr lang="fr-FR" sz="1200" i="1" dirty="0" smtClean="0"/>
              <a:t>/global-AIDS-update-2016_en.pdf</a:t>
            </a:r>
          </a:p>
        </p:txBody>
      </p:sp>
    </p:spTree>
    <p:extLst>
      <p:ext uri="{BB962C8B-B14F-4D97-AF65-F5344CB8AC3E}">
        <p14:creationId xmlns:p14="http://schemas.microsoft.com/office/powerpoint/2010/main" val="120425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82680"/>
            <a:ext cx="9144000" cy="569264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4924" y="6582564"/>
            <a:ext cx="9109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/>
              <a:t>UNAIDS global report 2016 </a:t>
            </a:r>
            <a:r>
              <a:rPr lang="mr-IN" sz="1200" i="1" dirty="0" smtClean="0"/>
              <a:t>–</a:t>
            </a:r>
            <a:r>
              <a:rPr lang="fr-FR" sz="1200" i="1" dirty="0" smtClean="0"/>
              <a:t> 31 mai 2016 - http://</a:t>
            </a:r>
            <a:r>
              <a:rPr lang="fr-FR" sz="1200" i="1" dirty="0" err="1" smtClean="0"/>
              <a:t>www.unaids.org</a:t>
            </a:r>
            <a:r>
              <a:rPr lang="fr-FR" sz="1200" i="1" dirty="0" smtClean="0"/>
              <a:t>/sites/default/files/</a:t>
            </a:r>
            <a:r>
              <a:rPr lang="fr-FR" sz="1200" i="1" dirty="0" err="1" smtClean="0"/>
              <a:t>media_asset</a:t>
            </a:r>
            <a:r>
              <a:rPr lang="fr-FR" sz="1200" i="1" dirty="0" smtClean="0"/>
              <a:t>/global-AIDS-update-2016_en.pdf</a:t>
            </a:r>
          </a:p>
        </p:txBody>
      </p:sp>
    </p:spTree>
    <p:extLst>
      <p:ext uri="{BB962C8B-B14F-4D97-AF65-F5344CB8AC3E}">
        <p14:creationId xmlns:p14="http://schemas.microsoft.com/office/powerpoint/2010/main" val="121575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</TotalTime>
  <Words>295</Words>
  <Application>Microsoft Macintosh PowerPoint</Application>
  <PresentationFormat>Présentation à l'écran (4:3)</PresentationFormat>
  <Paragraphs>93</Paragraphs>
  <Slides>7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4" baseType="lpstr">
      <vt:lpstr>Calibri</vt:lpstr>
      <vt:lpstr>Calibri Light</vt:lpstr>
      <vt:lpstr>Mangal</vt:lpstr>
      <vt:lpstr>ＭＳ Ｐゴシック</vt:lpstr>
      <vt:lpstr>Wingdings</vt:lpstr>
      <vt:lpstr>Arial</vt:lpstr>
      <vt:lpstr>Thème Office</vt:lpstr>
      <vt:lpstr>Séance de bibliographie  « ViroTeam »</vt:lpstr>
      <vt:lpstr>Prévalence du VIH en 2013*</vt:lpstr>
      <vt:lpstr>Présentation PowerPoint</vt:lpstr>
      <vt:lpstr>Cascade de la prise en charge en France en 2013*</vt:lpstr>
      <vt:lpstr>Temps médian en années entre les étapes de la prise en charge du VIH en France en 2013*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Séance de bibliographie « ViroTeam »</dc:title>
  <dc:creator>Cedric Arvieux</dc:creator>
  <cp:lastModifiedBy>Cedric Arvieux</cp:lastModifiedBy>
  <cp:revision>16</cp:revision>
  <dcterms:created xsi:type="dcterms:W3CDTF">2016-10-18T21:35:51Z</dcterms:created>
  <dcterms:modified xsi:type="dcterms:W3CDTF">2016-10-20T14:19:24Z</dcterms:modified>
</cp:coreProperties>
</file>