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68" r:id="rId3"/>
    <p:sldId id="260" r:id="rId4"/>
    <p:sldId id="262" r:id="rId5"/>
    <p:sldId id="263" r:id="rId6"/>
    <p:sldId id="265" r:id="rId7"/>
    <p:sldId id="282" r:id="rId8"/>
    <p:sldId id="280" r:id="rId9"/>
    <p:sldId id="283" r:id="rId10"/>
    <p:sldId id="272" r:id="rId11"/>
    <p:sldId id="274" r:id="rId12"/>
    <p:sldId id="275" r:id="rId13"/>
    <p:sldId id="276" r:id="rId14"/>
    <p:sldId id="284" r:id="rId15"/>
    <p:sldId id="285" r:id="rId16"/>
    <p:sldId id="286" r:id="rId17"/>
    <p:sldId id="266" r:id="rId18"/>
    <p:sldId id="281" r:id="rId19"/>
    <p:sldId id="259" r:id="rId20"/>
    <p:sldId id="261" r:id="rId21"/>
    <p:sldId id="264" r:id="rId22"/>
    <p:sldId id="273" r:id="rId23"/>
    <p:sldId id="279" r:id="rId24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B3F60-E667-4512-9CC7-02799DC37873}" type="datetimeFigureOut">
              <a:rPr lang="fr-FR" smtClean="0"/>
              <a:t>20/10/2016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DA40D-9750-48C3-97A1-889DDB88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73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0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5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6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0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1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2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5B47F-A0A6-4660-BAAF-D085B5863385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A00A1-4265-481A-BD8D-A221E17C0FC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8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4982755/" TargetMode="External"/><Relationship Id="rId2" Type="http://schemas.openxmlformats.org/officeDocument/2006/relationships/hyperlink" Target="https://www.ncbi.nlm.nih.gov/pubmed/?term=Molini%20BJ%5bAuthor%5d&amp;cauthor=true&amp;cauthor_uid=2751338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Actualités IST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Table ronde </a:t>
            </a:r>
            <a:r>
              <a:rPr lang="fr-FR" dirty="0"/>
              <a:t>A</a:t>
            </a:r>
            <a:r>
              <a:rPr lang="fr-FR" dirty="0" smtClean="0"/>
              <a:t>ctualités</a:t>
            </a:r>
          </a:p>
          <a:p>
            <a:r>
              <a:rPr lang="fr-FR" dirty="0" err="1" smtClean="0"/>
              <a:t>Viroteam</a:t>
            </a:r>
            <a:r>
              <a:rPr lang="fr-FR" dirty="0" smtClean="0"/>
              <a:t>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L</a:t>
            </a:r>
            <a:r>
              <a:rPr lang="fr-FR" sz="2800" dirty="0" smtClean="0">
                <a:solidFill>
                  <a:srgbClr val="FF0000"/>
                </a:solidFill>
              </a:rPr>
              <a:t>ymphogranulomatoses </a:t>
            </a:r>
            <a:r>
              <a:rPr lang="fr-FR" sz="2800" dirty="0">
                <a:solidFill>
                  <a:srgbClr val="FF0000"/>
                </a:solidFill>
              </a:rPr>
              <a:t>vénériennes (LGV) rectales et de rectites à souche non L, CNR Chlamydiae, France, 2004-2014</a:t>
            </a:r>
            <a:br>
              <a:rPr lang="fr-FR" sz="2800" dirty="0">
                <a:solidFill>
                  <a:srgbClr val="FF0000"/>
                </a:solidFill>
              </a:rPr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3978349" cy="4525963"/>
          </a:xfrm>
        </p:spPr>
        <p:txBody>
          <a:bodyPr/>
          <a:lstStyle/>
          <a:p>
            <a:pPr lvl="0"/>
            <a:r>
              <a:rPr lang="fr-FR" dirty="0"/>
              <a:t>Augmentation de + 110% chez les HSH </a:t>
            </a:r>
            <a:endParaRPr lang="fr-FR" dirty="0" smtClean="0"/>
          </a:p>
          <a:p>
            <a:pPr lvl="0"/>
            <a:r>
              <a:rPr lang="fr-FR" dirty="0" smtClean="0"/>
              <a:t>Ile de France et hors Ile de France</a:t>
            </a:r>
          </a:p>
          <a:p>
            <a:pPr lvl="0"/>
            <a:r>
              <a:rPr lang="fr-FR" dirty="0" smtClean="0"/>
              <a:t>Taux de </a:t>
            </a:r>
            <a:r>
              <a:rPr lang="fr-FR" dirty="0" err="1" smtClean="0"/>
              <a:t>coinfection</a:t>
            </a:r>
            <a:r>
              <a:rPr lang="fr-FR" dirty="0" smtClean="0"/>
              <a:t> VIH très </a:t>
            </a:r>
            <a:r>
              <a:rPr lang="fr-FR" dirty="0"/>
              <a:t>é</a:t>
            </a:r>
            <a:r>
              <a:rPr lang="fr-FR" dirty="0" smtClean="0"/>
              <a:t>levé</a:t>
            </a:r>
            <a:endParaRPr lang="fr-FR" dirty="0"/>
          </a:p>
          <a:p>
            <a:endParaRPr lang="fr-FR" dirty="0"/>
          </a:p>
        </p:txBody>
      </p:sp>
      <p:pic>
        <p:nvPicPr>
          <p:cNvPr id="1026" name="Picture 2" descr="C:\Users\561115\Pictures\Figure-L1-Evolution-du-nombre-de-lymphogranulomatoses-veneriennes-LGV-rectales-et-de-rectites-a-souche-non-L-CNR-Chlamydiae-France-2004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549" y="1844824"/>
            <a:ext cx="39528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2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Évolution du nombre de LGV et de rectites à Chlamydia non L diagnostiquées en métropole hors Ile-de-France, CNR Chlamydiae, France, 2004-2014</a:t>
            </a:r>
            <a:br>
              <a:rPr lang="fr-FR" sz="2800" dirty="0">
                <a:solidFill>
                  <a:srgbClr val="FF0000"/>
                </a:solidFill>
              </a:rPr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561115\Pictures\Figure-L3-Distribution-des-LGV-et-des-rectites-a-Chlamydia-a-souche-non-L-par-classe-d-age-CNR-Chlamydiae-France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1333500"/>
            <a:ext cx="39528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5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Distribution des LGV et des rectites à Chlamydia à souche non L par classe d’âge, CNR Chlamydiae, France, 2014</a:t>
            </a:r>
            <a:br>
              <a:rPr lang="fr-FR" sz="2800" dirty="0">
                <a:solidFill>
                  <a:srgbClr val="FF0000"/>
                </a:solidFill>
              </a:rPr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561115\Pictures\Figure-L4-Frequence-de-l-infection-VIH-en-cas-de-LGV-et-de-rectite-a-Chlamydia-a-souche-non-L-CNR-Chlamydiae-France-2004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1333500"/>
            <a:ext cx="39528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43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100" dirty="0">
                <a:solidFill>
                  <a:srgbClr val="FF0000"/>
                </a:solidFill>
              </a:rPr>
              <a:t>Évolution du nombre d’infections uro-génitales à Chlamydia et de laboratoires participants selon le sexe, </a:t>
            </a:r>
            <a:r>
              <a:rPr lang="fr-FR" sz="3100" dirty="0" smtClean="0">
                <a:solidFill>
                  <a:srgbClr val="FF0000"/>
                </a:solidFill>
              </a:rPr>
              <a:t>et l’âge, réseau </a:t>
            </a:r>
            <a:r>
              <a:rPr lang="fr-FR" sz="3100" dirty="0" err="1">
                <a:solidFill>
                  <a:srgbClr val="FF0000"/>
                </a:solidFill>
              </a:rPr>
              <a:t>Rénachla</a:t>
            </a:r>
            <a:r>
              <a:rPr lang="fr-FR" sz="3100" dirty="0">
                <a:solidFill>
                  <a:srgbClr val="FF0000"/>
                </a:solidFill>
              </a:rPr>
              <a:t>, France, 2004-2014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endParaRPr lang="fr-FR" sz="4500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fr-FR" sz="4500" dirty="0">
              <a:solidFill>
                <a:srgbClr val="FF0000"/>
              </a:solidFill>
            </a:endParaRPr>
          </a:p>
          <a:p>
            <a:pPr fontAlgn="base"/>
            <a:endParaRPr lang="fr-FR" sz="45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pic>
        <p:nvPicPr>
          <p:cNvPr id="5122" name="Picture 2" descr="C:\Users\561115\Pictures\Figure-C1-Evolution-du-nombre-d-infections-uro-genitales-a-Chlamydia-et-de-laboratoires-participants-selon-le-sexe-reseau-Renachla-France-2004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132856"/>
            <a:ext cx="3168351" cy="326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561115\Pictures\Figure-C7-Distribution-des-infections-uro-genitales-a-Chlamydia-par-classe-d-age-selon-le-sexe-reseau-Renachla-France-2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565" y="1733988"/>
            <a:ext cx="3160787" cy="335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5488632"/>
            <a:ext cx="8229600" cy="13967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Arial" panose="020B0604020202020204" pitchFamily="34" charset="0"/>
              <a:buNone/>
            </a:pPr>
            <a:r>
              <a:rPr lang="fr-FR" sz="2000" smtClean="0"/>
              <a:t>Stabilité chez l’homme comme chez la femme dans les sites à participation constante depuis 2013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fr-FR" sz="2000" smtClean="0"/>
              <a:t>Age plus jeune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fr-FR" sz="2000" smtClean="0"/>
              <a:t>60% des infections sont asymptomatiques </a:t>
            </a:r>
          </a:p>
          <a:p>
            <a:pPr fontAlgn="base"/>
            <a:endParaRPr lang="fr-FR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76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Recommandations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thérapeutiques</a:t>
            </a:r>
            <a:r>
              <a:rPr lang="en-US" dirty="0" smtClean="0">
                <a:solidFill>
                  <a:srgbClr val="FF0000"/>
                </a:solidFill>
              </a:rPr>
              <a:t> OMS 2016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Inf. chlamydia non </a:t>
            </a:r>
            <a:r>
              <a:rPr lang="en-US" dirty="0" err="1" smtClean="0">
                <a:solidFill>
                  <a:srgbClr val="FF0000"/>
                </a:solidFill>
              </a:rPr>
              <a:t>compliquée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anorectale</a:t>
            </a:r>
            <a:r>
              <a:rPr lang="en-US" dirty="0" smtClean="0">
                <a:solidFill>
                  <a:srgbClr val="FF0000"/>
                </a:solidFill>
              </a:rPr>
              <a:t> non LGV)</a:t>
            </a:r>
          </a:p>
          <a:p>
            <a:r>
              <a:rPr lang="en-US" dirty="0" err="1" smtClean="0"/>
              <a:t>azithromycine</a:t>
            </a:r>
            <a:r>
              <a:rPr lang="en-US" dirty="0" smtClean="0"/>
              <a:t> </a:t>
            </a:r>
            <a:r>
              <a:rPr lang="en-US" dirty="0"/>
              <a:t>1 g </a:t>
            </a:r>
            <a:r>
              <a:rPr lang="en-US" dirty="0" smtClean="0"/>
              <a:t>dose unique</a:t>
            </a:r>
          </a:p>
          <a:p>
            <a:r>
              <a:rPr lang="en-US" dirty="0"/>
              <a:t>d</a:t>
            </a:r>
            <a:r>
              <a:rPr lang="en-US" dirty="0" smtClean="0"/>
              <a:t>oxycycline </a:t>
            </a:r>
            <a:r>
              <a:rPr lang="en-US" dirty="0"/>
              <a:t>100 </a:t>
            </a:r>
            <a:r>
              <a:rPr lang="en-US" dirty="0" smtClean="0"/>
              <a:t>mg x 2/j </a:t>
            </a:r>
            <a:r>
              <a:rPr lang="en-US" dirty="0" err="1" smtClean="0"/>
              <a:t>pdt</a:t>
            </a:r>
            <a:r>
              <a:rPr lang="en-US" dirty="0" smtClean="0"/>
              <a:t> 7 </a:t>
            </a:r>
            <a:r>
              <a:rPr lang="en-US" dirty="0" err="1" smtClean="0"/>
              <a:t>jours</a:t>
            </a:r>
            <a:endParaRPr lang="en-US" dirty="0" smtClean="0"/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LGV</a:t>
            </a:r>
          </a:p>
          <a:p>
            <a:r>
              <a:rPr lang="en-US" dirty="0"/>
              <a:t>doxycycline 100 </a:t>
            </a:r>
            <a:r>
              <a:rPr lang="en-US" dirty="0" smtClean="0"/>
              <a:t>mgx2/j </a:t>
            </a:r>
            <a:r>
              <a:rPr lang="en-US" dirty="0" err="1" smtClean="0"/>
              <a:t>pdt</a:t>
            </a:r>
            <a:r>
              <a:rPr lang="en-US" dirty="0" smtClean="0"/>
              <a:t>  21 </a:t>
            </a:r>
            <a:r>
              <a:rPr lang="en-US" dirty="0" err="1" smtClean="0"/>
              <a:t>jours</a:t>
            </a:r>
            <a:endParaRPr lang="en-US" dirty="0" smtClean="0"/>
          </a:p>
          <a:p>
            <a:r>
              <a:rPr lang="en-US" dirty="0" smtClean="0"/>
              <a:t>azithromycin </a:t>
            </a:r>
            <a:r>
              <a:rPr lang="en-US" dirty="0"/>
              <a:t>1 </a:t>
            </a:r>
            <a:r>
              <a:rPr lang="en-US" dirty="0" smtClean="0"/>
              <a:t>g/ </a:t>
            </a:r>
            <a:r>
              <a:rPr lang="en-US" dirty="0" err="1" smtClean="0"/>
              <a:t>pdt</a:t>
            </a:r>
            <a:r>
              <a:rPr lang="en-US" dirty="0" smtClean="0"/>
              <a:t> 21 </a:t>
            </a:r>
            <a:r>
              <a:rPr lang="en-US" dirty="0" err="1" smtClean="0"/>
              <a:t>jours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2555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Recommandations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thérapeutiques</a:t>
            </a:r>
            <a:r>
              <a:rPr lang="en-US" dirty="0" smtClean="0">
                <a:solidFill>
                  <a:srgbClr val="FF0000"/>
                </a:solidFill>
              </a:rPr>
              <a:t> OMS 2016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mtClean="0"/>
              <a:t>Dual </a:t>
            </a:r>
            <a:r>
              <a:rPr lang="en-US" dirty="0"/>
              <a:t>therapy (one of the following</a:t>
            </a:r>
            <a:r>
              <a:rPr lang="en-US"/>
              <a:t>) 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• </a:t>
            </a:r>
            <a:r>
              <a:rPr lang="en-US" dirty="0"/>
              <a:t>ceftriaxone 250 mg intramuscular (IM) as a single dose PLUS azithromycin 1 g orally as a single dose • </a:t>
            </a:r>
            <a:r>
              <a:rPr lang="en-US" dirty="0" err="1"/>
              <a:t>cefixime</a:t>
            </a:r>
            <a:r>
              <a:rPr lang="en-US" dirty="0"/>
              <a:t> 400 mg orally as a single dose PLUS azithromycin 1 g orally as a single dose Single therapy (one of the following, based on recent local resistance data confirming susceptibility to the antimicrobial) • ceftriaxone 250 mg IM as a single dose • </a:t>
            </a:r>
            <a:r>
              <a:rPr lang="en-US" dirty="0" err="1"/>
              <a:t>cefixime</a:t>
            </a:r>
            <a:r>
              <a:rPr lang="en-US" dirty="0"/>
              <a:t> 400 mg orally as a single dose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5101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Recommandations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thérapeutiques</a:t>
            </a:r>
            <a:r>
              <a:rPr lang="en-US" dirty="0" smtClean="0">
                <a:solidFill>
                  <a:srgbClr val="FF0000"/>
                </a:solidFill>
              </a:rPr>
              <a:t> OMS 2016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Inf. chlamydia non </a:t>
            </a:r>
            <a:r>
              <a:rPr lang="en-US" dirty="0" err="1" smtClean="0">
                <a:solidFill>
                  <a:srgbClr val="FF0000"/>
                </a:solidFill>
              </a:rPr>
              <a:t>compliquée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anorectale</a:t>
            </a:r>
            <a:r>
              <a:rPr lang="en-US" dirty="0" smtClean="0">
                <a:solidFill>
                  <a:srgbClr val="FF0000"/>
                </a:solidFill>
              </a:rPr>
              <a:t> non LGV)</a:t>
            </a:r>
          </a:p>
          <a:p>
            <a:r>
              <a:rPr lang="en-US" dirty="0" err="1" smtClean="0"/>
              <a:t>azithromycine</a:t>
            </a:r>
            <a:r>
              <a:rPr lang="en-US" dirty="0" smtClean="0"/>
              <a:t> </a:t>
            </a:r>
            <a:r>
              <a:rPr lang="en-US" dirty="0"/>
              <a:t>1 g </a:t>
            </a:r>
            <a:r>
              <a:rPr lang="en-US" dirty="0" smtClean="0"/>
              <a:t>dose unique</a:t>
            </a:r>
          </a:p>
          <a:p>
            <a:r>
              <a:rPr lang="en-US" dirty="0"/>
              <a:t>d</a:t>
            </a:r>
            <a:r>
              <a:rPr lang="en-US" dirty="0" smtClean="0"/>
              <a:t>oxycycline </a:t>
            </a:r>
            <a:r>
              <a:rPr lang="en-US" dirty="0"/>
              <a:t>100 </a:t>
            </a:r>
            <a:r>
              <a:rPr lang="en-US" dirty="0" smtClean="0"/>
              <a:t>mg x 2/j </a:t>
            </a:r>
            <a:r>
              <a:rPr lang="en-US" dirty="0" err="1" smtClean="0"/>
              <a:t>pdt</a:t>
            </a:r>
            <a:r>
              <a:rPr lang="en-US" dirty="0" smtClean="0"/>
              <a:t> 7 </a:t>
            </a:r>
            <a:r>
              <a:rPr lang="en-US" dirty="0" err="1" smtClean="0"/>
              <a:t>jours</a:t>
            </a:r>
            <a:endParaRPr lang="en-US" dirty="0" smtClean="0"/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LGV</a:t>
            </a:r>
          </a:p>
          <a:p>
            <a:r>
              <a:rPr lang="en-US" dirty="0"/>
              <a:t>doxycycline 100 </a:t>
            </a:r>
            <a:r>
              <a:rPr lang="en-US" dirty="0" smtClean="0"/>
              <a:t>mgx2/j </a:t>
            </a:r>
            <a:r>
              <a:rPr lang="en-US" dirty="0" err="1" smtClean="0"/>
              <a:t>pdt</a:t>
            </a:r>
            <a:r>
              <a:rPr lang="en-US" dirty="0" smtClean="0"/>
              <a:t>  21 </a:t>
            </a:r>
            <a:r>
              <a:rPr lang="en-US" dirty="0" err="1" smtClean="0"/>
              <a:t>jours</a:t>
            </a:r>
            <a:endParaRPr lang="en-US" dirty="0" smtClean="0"/>
          </a:p>
          <a:p>
            <a:r>
              <a:rPr lang="en-US" dirty="0" smtClean="0"/>
              <a:t>azithromycin </a:t>
            </a:r>
            <a:r>
              <a:rPr lang="en-US" dirty="0"/>
              <a:t>1 </a:t>
            </a:r>
            <a:r>
              <a:rPr lang="en-US" dirty="0" smtClean="0"/>
              <a:t>g/ </a:t>
            </a:r>
            <a:r>
              <a:rPr lang="en-US" dirty="0" err="1" smtClean="0"/>
              <a:t>pdt</a:t>
            </a:r>
            <a:r>
              <a:rPr lang="en-US" dirty="0" smtClean="0"/>
              <a:t> 21 </a:t>
            </a:r>
            <a:r>
              <a:rPr lang="en-US" dirty="0" err="1" smtClean="0"/>
              <a:t>jours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5101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Nouvelles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découvertes</a:t>
            </a:r>
            <a:r>
              <a:rPr lang="en-US" sz="2800" dirty="0" smtClean="0">
                <a:solidFill>
                  <a:srgbClr val="FF0000"/>
                </a:solidFill>
              </a:rPr>
              <a:t> de </a:t>
            </a:r>
            <a:r>
              <a:rPr lang="en-US" sz="2800" dirty="0" err="1" smtClean="0">
                <a:solidFill>
                  <a:srgbClr val="FF0000"/>
                </a:solidFill>
              </a:rPr>
              <a:t>séropsitivités</a:t>
            </a:r>
            <a:r>
              <a:rPr lang="en-US" sz="2800" dirty="0" smtClean="0">
                <a:solidFill>
                  <a:srgbClr val="FF0000"/>
                </a:solidFill>
              </a:rPr>
              <a:t> VIH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pc\Pictures\IST\Nombre-estime-de-decouvertes-de-seropositivite-VIH-par-annee-de-diagnost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24013"/>
            <a:ext cx="571500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8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Bac-up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 </a:t>
            </a:r>
            <a:r>
              <a:rPr lang="fr-FR" dirty="0" err="1" smtClean="0"/>
              <a:t>genitalium</a:t>
            </a:r>
            <a:endParaRPr lang="fr-FR" dirty="0" smtClean="0"/>
          </a:p>
          <a:p>
            <a:r>
              <a:rPr lang="fr-FR" dirty="0" smtClean="0"/>
              <a:t>Et son tt</a:t>
            </a:r>
          </a:p>
          <a:p>
            <a:r>
              <a:rPr lang="fr-FR" dirty="0" smtClean="0"/>
              <a:t>PCR triplex au trois sites  : chlamydia, </a:t>
            </a:r>
            <a:r>
              <a:rPr lang="fr-FR" dirty="0" err="1" smtClean="0"/>
              <a:t>gono</a:t>
            </a:r>
            <a:r>
              <a:rPr lang="fr-FR" dirty="0" smtClean="0"/>
              <a:t>, </a:t>
            </a:r>
            <a:r>
              <a:rPr lang="fr-FR" dirty="0" err="1" smtClean="0"/>
              <a:t>M.genitalium</a:t>
            </a:r>
            <a:endParaRPr lang="fr-FR" dirty="0" smtClean="0"/>
          </a:p>
          <a:p>
            <a:r>
              <a:rPr lang="fr-FR" dirty="0" smtClean="0"/>
              <a:t>Syphilis</a:t>
            </a:r>
          </a:p>
          <a:p>
            <a:r>
              <a:rPr lang="fr-FR" dirty="0" err="1" smtClean="0"/>
              <a:t>Bp</a:t>
            </a:r>
            <a:r>
              <a:rPr lang="fr-FR" dirty="0" smtClean="0"/>
              <a:t> moins de chancre mou</a:t>
            </a:r>
          </a:p>
          <a:p>
            <a:r>
              <a:rPr lang="fr-FR" dirty="0" smtClean="0"/>
              <a:t> Trichomonas : on ne cherche plus </a:t>
            </a:r>
            <a:r>
              <a:rPr lang="fr-FR" dirty="0" err="1" smtClean="0"/>
              <a:t>Flagyl</a:t>
            </a:r>
            <a:r>
              <a:rPr lang="fr-FR" dirty="0" smtClean="0"/>
              <a:t> 4 jours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FF0000"/>
                </a:solidFill>
              </a:rPr>
              <a:t>Évolution </a:t>
            </a:r>
            <a:r>
              <a:rPr lang="fr-FR" sz="3100" dirty="0">
                <a:solidFill>
                  <a:srgbClr val="FF0000"/>
                </a:solidFill>
              </a:rPr>
              <a:t>des lieux de consultation des patients avec syphilis récente, réseau </a:t>
            </a:r>
            <a:r>
              <a:rPr lang="fr-FR" sz="3100" dirty="0" err="1">
                <a:solidFill>
                  <a:srgbClr val="FF0000"/>
                </a:solidFill>
              </a:rPr>
              <a:t>RésIST</a:t>
            </a:r>
            <a:r>
              <a:rPr lang="fr-FR" sz="3100" dirty="0">
                <a:solidFill>
                  <a:srgbClr val="FF0000"/>
                </a:solidFill>
              </a:rPr>
              <a:t>, France, 2000-2014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c\Pictures\IST\Figure-S2-Evolution-des-lieux-de-consultation-des-patients-avec-syphilis-recente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333500"/>
            <a:ext cx="40671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7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Syphilis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4258816" cy="5141168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pPr lvl="0" fontAlgn="base"/>
            <a:r>
              <a:rPr lang="fr-FR" dirty="0" smtClean="0"/>
              <a:t>Recrudescence après </a:t>
            </a:r>
            <a:r>
              <a:rPr lang="fr-FR" dirty="0"/>
              <a:t>la suppression de la DO en </a:t>
            </a:r>
            <a:r>
              <a:rPr lang="fr-FR" dirty="0" smtClean="0"/>
              <a:t>2000.</a:t>
            </a:r>
          </a:p>
          <a:p>
            <a:pPr lvl="0" fontAlgn="base"/>
            <a:r>
              <a:rPr lang="fr-FR" dirty="0" smtClean="0"/>
              <a:t>2002 : réseau </a:t>
            </a:r>
            <a:r>
              <a:rPr lang="fr-FR" dirty="0"/>
              <a:t>de surveillance, basé sur </a:t>
            </a:r>
            <a:r>
              <a:rPr lang="fr-FR" dirty="0" smtClean="0"/>
              <a:t>cliniciens </a:t>
            </a:r>
            <a:r>
              <a:rPr lang="fr-FR" dirty="0"/>
              <a:t>volontaires (</a:t>
            </a:r>
            <a:r>
              <a:rPr lang="fr-FR" dirty="0" err="1"/>
              <a:t>ResIST</a:t>
            </a:r>
            <a:r>
              <a:rPr lang="fr-FR" dirty="0"/>
              <a:t>)</a:t>
            </a:r>
          </a:p>
          <a:p>
            <a:pPr lvl="0" fontAlgn="base"/>
            <a:r>
              <a:rPr lang="fr-FR" dirty="0"/>
              <a:t>Augmentation continue du nombre de </a:t>
            </a:r>
            <a:r>
              <a:rPr lang="fr-FR" dirty="0" smtClean="0"/>
              <a:t>cas</a:t>
            </a:r>
          </a:p>
          <a:p>
            <a:pPr lvl="1" fontAlgn="base"/>
            <a:r>
              <a:rPr lang="fr-FR" dirty="0" smtClean="0"/>
              <a:t>majorité </a:t>
            </a:r>
            <a:r>
              <a:rPr lang="fr-FR" dirty="0"/>
              <a:t>de HSH </a:t>
            </a:r>
            <a:r>
              <a:rPr lang="fr-FR" dirty="0" smtClean="0"/>
              <a:t>: 84 </a:t>
            </a:r>
            <a:r>
              <a:rPr lang="fr-FR" dirty="0"/>
              <a:t>% des cas en 2014, + 50 % entre 2012 et </a:t>
            </a:r>
            <a:r>
              <a:rPr lang="fr-FR" dirty="0" smtClean="0"/>
              <a:t>2014</a:t>
            </a:r>
            <a:endParaRPr lang="fr-FR" dirty="0"/>
          </a:p>
          <a:p>
            <a:pPr lvl="1" fontAlgn="base"/>
            <a:r>
              <a:rPr lang="fr-FR" dirty="0" smtClean="0"/>
              <a:t>Population </a:t>
            </a:r>
            <a:r>
              <a:rPr lang="fr-FR" dirty="0"/>
              <a:t>hétérosexuelle : </a:t>
            </a:r>
            <a:r>
              <a:rPr lang="fr-FR" dirty="0" smtClean="0"/>
              <a:t>nombre  </a:t>
            </a:r>
            <a:r>
              <a:rPr lang="fr-FR" dirty="0"/>
              <a:t>faible </a:t>
            </a:r>
            <a:r>
              <a:rPr lang="fr-FR" dirty="0" smtClean="0"/>
              <a:t>mais </a:t>
            </a:r>
            <a:r>
              <a:rPr lang="fr-FR" dirty="0"/>
              <a:t>augmentation entre 2012 et 2014, notamment </a:t>
            </a:r>
            <a:r>
              <a:rPr lang="fr-FR" dirty="0" smtClean="0"/>
              <a:t>en </a:t>
            </a:r>
            <a:r>
              <a:rPr lang="fr-FR" dirty="0"/>
              <a:t>Ile-de-France, 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Picture 2" descr="C:\Users\pc\Pictures\IST\Figure-S1-Evolution-du-nombre-de-cas-de-syphilis-recente-selon-le-sexe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305" y="1844824"/>
            <a:ext cx="40671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004048" y="6093296"/>
            <a:ext cx="3816424" cy="712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200" dirty="0" smtClean="0"/>
              <a:t>Nb cas de syphilis récente selon le sexe, </a:t>
            </a:r>
          </a:p>
          <a:p>
            <a:r>
              <a:rPr lang="fr-FR" sz="2200" dirty="0" smtClean="0"/>
              <a:t>réseau </a:t>
            </a:r>
            <a:r>
              <a:rPr lang="fr-FR" sz="2200" dirty="0" err="1" smtClean="0"/>
              <a:t>RésIST</a:t>
            </a:r>
            <a:r>
              <a:rPr lang="fr-FR" sz="2200" dirty="0" smtClean="0"/>
              <a:t>, France, 2000-2014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/>
            </a:r>
            <a:br>
              <a:rPr lang="fr-FR" sz="2800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Distribution </a:t>
            </a:r>
            <a:r>
              <a:rPr lang="fr-FR" sz="2800" dirty="0">
                <a:solidFill>
                  <a:srgbClr val="FF0000"/>
                </a:solidFill>
              </a:rPr>
              <a:t>des cas de syphilis récente par classe d’âge selon le sexe et l’orientation sexuelle, réseau </a:t>
            </a:r>
            <a:r>
              <a:rPr lang="fr-FR" sz="2800" dirty="0" err="1">
                <a:solidFill>
                  <a:srgbClr val="FF0000"/>
                </a:solidFill>
              </a:rPr>
              <a:t>RésIST</a:t>
            </a:r>
            <a:r>
              <a:rPr lang="fr-FR" sz="2800" dirty="0">
                <a:solidFill>
                  <a:srgbClr val="FF0000"/>
                </a:solidFill>
              </a:rPr>
              <a:t>, France, 2014</a:t>
            </a:r>
            <a:br>
              <a:rPr lang="fr-FR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pc\Pictures\IST\Figure-S4-Distribution-des-cas-de-syphilis-recente-par-classe-d-age-selon-le-sexe-et-l-orientation-sexuelle-reseau-ResIST-France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1844824"/>
            <a:ext cx="347662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4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FF0000"/>
                </a:solidFill>
              </a:rPr>
              <a:t>Evolution </a:t>
            </a:r>
            <a:r>
              <a:rPr lang="fr-FR" sz="3100" dirty="0">
                <a:solidFill>
                  <a:srgbClr val="FF0000"/>
                </a:solidFill>
              </a:rPr>
              <a:t>du nombre de cas de syphilis récente chez les hétérosexuels selon la région, réseau </a:t>
            </a:r>
            <a:r>
              <a:rPr lang="fr-FR" sz="3100" dirty="0" err="1">
                <a:solidFill>
                  <a:srgbClr val="FF0000"/>
                </a:solidFill>
              </a:rPr>
              <a:t>RésIST</a:t>
            </a:r>
            <a:r>
              <a:rPr lang="fr-FR" sz="3100" dirty="0">
                <a:solidFill>
                  <a:srgbClr val="FF0000"/>
                </a:solidFill>
              </a:rPr>
              <a:t>, France, 2000-2014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pc\Pictures\IST\Figure-S7-Evolution-du-nombre-de-cas-de-syphilis-recente-chez-les-heterosexuels-selon-la-region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406352"/>
            <a:ext cx="470535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Évolution du nombre de lymphogranulomatoses vénériennes (LGV) rectales et de rectites à souche non L, CNR Chlamydiae, France, 2004-2014</a:t>
            </a:r>
            <a:br>
              <a:rPr lang="fr-FR" sz="2800" dirty="0">
                <a:solidFill>
                  <a:srgbClr val="FF0000"/>
                </a:solidFill>
              </a:rPr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Users\561115\Pictures\Figure-L2-Evolution-du-nombre-de-LGV-et-de-rectites-a-Chlamydia-non-L-diagnostiquees-en-metropole-hors-Ile-de-France-CNR-Chlamydiae-France-2004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2118320"/>
            <a:ext cx="39528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0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>
                <a:solidFill>
                  <a:srgbClr val="FF0000"/>
                </a:solidFill>
              </a:rPr>
              <a:t>Évolution de la proportion d’infections uro-génitales à Chlamydia asymptomatiques selon le sexe, réseau </a:t>
            </a:r>
            <a:r>
              <a:rPr lang="fr-FR" sz="3100" dirty="0" err="1">
                <a:solidFill>
                  <a:srgbClr val="FF0000"/>
                </a:solidFill>
              </a:rPr>
              <a:t>Rénachla</a:t>
            </a:r>
            <a:r>
              <a:rPr lang="fr-FR" sz="3100" dirty="0">
                <a:solidFill>
                  <a:srgbClr val="FF0000"/>
                </a:solidFill>
              </a:rPr>
              <a:t>, France, 2004-2014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C:\Users\561115\Pictures\Figure-C3-Evolution-de-la-proportion-d-infections-uro-genitales-a-Chlamydia-asymptomatiques-selon-le-sexe-reseau-Renachla-France-2004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333500"/>
            <a:ext cx="4067175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3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Évolution du nombre de cas de syphilis récente selon la région, réseau </a:t>
            </a:r>
            <a:r>
              <a:rPr lang="fr-FR" sz="2800" dirty="0" err="1">
                <a:solidFill>
                  <a:srgbClr val="FF0000"/>
                </a:solidFill>
              </a:rPr>
              <a:t>RésIST</a:t>
            </a:r>
            <a:r>
              <a:rPr lang="fr-FR" sz="2800" dirty="0">
                <a:solidFill>
                  <a:srgbClr val="FF0000"/>
                </a:solidFill>
              </a:rPr>
              <a:t>, France, 2000-2014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99381"/>
            <a:ext cx="3178696" cy="4525963"/>
          </a:xfrm>
        </p:spPr>
        <p:txBody>
          <a:bodyPr/>
          <a:lstStyle/>
          <a:p>
            <a:r>
              <a:rPr lang="fr-FR" dirty="0" smtClean="0"/>
              <a:t>Augmentation majeure hors Ile de </a:t>
            </a:r>
            <a:r>
              <a:rPr lang="fr-FR" dirty="0"/>
              <a:t>F</a:t>
            </a:r>
            <a:r>
              <a:rPr lang="fr-FR" dirty="0" smtClean="0"/>
              <a:t>rance</a:t>
            </a:r>
            <a:endParaRPr lang="en-US" dirty="0"/>
          </a:p>
        </p:txBody>
      </p:sp>
      <p:pic>
        <p:nvPicPr>
          <p:cNvPr id="4098" name="Picture 2" descr="C:\Users\pc\Pictures\IST\Figure-S3-Evolution-du-nombre-de-cas-de-syphilis-recente-selon-la-region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38" y="2046312"/>
            <a:ext cx="470535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9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FF0000"/>
                </a:solidFill>
              </a:rPr>
              <a:t>Évolution </a:t>
            </a:r>
            <a:r>
              <a:rPr lang="fr-FR" sz="3100" dirty="0">
                <a:solidFill>
                  <a:srgbClr val="FF0000"/>
                </a:solidFill>
              </a:rPr>
              <a:t>du nombre de cas de syphilis récente selon l’orientation sexuelle, réseau </a:t>
            </a:r>
            <a:r>
              <a:rPr lang="fr-FR" sz="3100" dirty="0" err="1">
                <a:solidFill>
                  <a:srgbClr val="FF0000"/>
                </a:solidFill>
              </a:rPr>
              <a:t>RésIST</a:t>
            </a:r>
            <a:r>
              <a:rPr lang="fr-FR" sz="3100" dirty="0">
                <a:solidFill>
                  <a:srgbClr val="FF0000"/>
                </a:solidFill>
              </a:rPr>
              <a:t>, France, 2000-2014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pic>
        <p:nvPicPr>
          <p:cNvPr id="6146" name="Picture 2" descr="C:\Users\pc\Pictures\IST\Figure-S5-Evolution-du-nombre-de-cas-de-syphilis-recente-selon-l-orientation-sexuelle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46312"/>
            <a:ext cx="470535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35496" y="1412776"/>
            <a:ext cx="4258816" cy="5141168"/>
          </a:xfrm>
        </p:spPr>
        <p:txBody>
          <a:bodyPr>
            <a:normAutofit/>
          </a:bodyPr>
          <a:lstStyle/>
          <a:p>
            <a:endParaRPr lang="fr-FR" dirty="0"/>
          </a:p>
          <a:p>
            <a:pPr lvl="1" fontAlgn="base"/>
            <a:r>
              <a:rPr lang="fr-FR" dirty="0" smtClean="0"/>
              <a:t>majorité </a:t>
            </a:r>
            <a:r>
              <a:rPr lang="fr-FR" dirty="0"/>
              <a:t>de HSH </a:t>
            </a:r>
            <a:r>
              <a:rPr lang="fr-FR" dirty="0" smtClean="0"/>
              <a:t>: 84 </a:t>
            </a:r>
            <a:r>
              <a:rPr lang="fr-FR" dirty="0"/>
              <a:t>% des cas en 2014, + 50 % entre 2012 et </a:t>
            </a:r>
            <a:r>
              <a:rPr lang="fr-FR" dirty="0" smtClean="0"/>
              <a:t>2014</a:t>
            </a:r>
            <a:endParaRPr lang="fr-FR" dirty="0"/>
          </a:p>
          <a:p>
            <a:pPr lvl="1" fontAlgn="base"/>
            <a:r>
              <a:rPr lang="fr-FR" dirty="0" smtClean="0"/>
              <a:t>Population </a:t>
            </a:r>
            <a:r>
              <a:rPr lang="fr-FR" dirty="0"/>
              <a:t>hétérosexuelle : </a:t>
            </a:r>
            <a:r>
              <a:rPr lang="fr-FR" dirty="0" smtClean="0"/>
              <a:t>nombre  </a:t>
            </a:r>
            <a:r>
              <a:rPr lang="fr-FR" dirty="0"/>
              <a:t>faible </a:t>
            </a:r>
            <a:r>
              <a:rPr lang="fr-FR" dirty="0" smtClean="0"/>
              <a:t>mais </a:t>
            </a:r>
            <a:r>
              <a:rPr lang="fr-FR" dirty="0"/>
              <a:t>augmentation entre 2012 et 2014, notamment </a:t>
            </a:r>
            <a:r>
              <a:rPr lang="fr-FR" dirty="0" smtClean="0"/>
              <a:t>en </a:t>
            </a:r>
            <a:r>
              <a:rPr lang="fr-FR" dirty="0"/>
              <a:t>Ile-de-France, 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97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798" y="476672"/>
            <a:ext cx="8906278" cy="1143000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FF0000"/>
                </a:solidFill>
              </a:rPr>
              <a:t>Evolution </a:t>
            </a:r>
            <a:r>
              <a:rPr lang="fr-FR" sz="3100" dirty="0">
                <a:solidFill>
                  <a:srgbClr val="FF0000"/>
                </a:solidFill>
              </a:rPr>
              <a:t>du nombre de cas de syphilis récente chez les hommes homo-bisexuels (HSH) selon la région, réseau </a:t>
            </a:r>
            <a:r>
              <a:rPr lang="fr-FR" sz="3100" dirty="0" err="1">
                <a:solidFill>
                  <a:srgbClr val="FF0000"/>
                </a:solidFill>
              </a:rPr>
              <a:t>RésIST</a:t>
            </a:r>
            <a:r>
              <a:rPr lang="fr-FR" sz="3100" dirty="0">
                <a:solidFill>
                  <a:srgbClr val="FF0000"/>
                </a:solidFill>
              </a:rPr>
              <a:t>, France, 2000-2014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pc\Pictures\IST\Figure-S6-Evolution-du-nombre-de-cas-de-syphilis-recente-chez-les-hommes-homo-bisexuels-HSH-selon-la-region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1333500"/>
            <a:ext cx="470535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4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FF0000"/>
                </a:solidFill>
              </a:rPr>
              <a:t>Fréquence </a:t>
            </a:r>
            <a:r>
              <a:rPr lang="fr-FR" sz="3100" dirty="0">
                <a:solidFill>
                  <a:srgbClr val="FF0000"/>
                </a:solidFill>
              </a:rPr>
              <a:t>des </a:t>
            </a:r>
            <a:r>
              <a:rPr lang="fr-FR" sz="3100" dirty="0" err="1">
                <a:solidFill>
                  <a:srgbClr val="FF0000"/>
                </a:solidFill>
              </a:rPr>
              <a:t>co-infections</a:t>
            </a:r>
            <a:r>
              <a:rPr lang="fr-FR" sz="3100" dirty="0">
                <a:solidFill>
                  <a:srgbClr val="FF0000"/>
                </a:solidFill>
              </a:rPr>
              <a:t> VIH parmi les cas de syphilis récente, réseau </a:t>
            </a:r>
            <a:r>
              <a:rPr lang="fr-FR" sz="3100" dirty="0" err="1">
                <a:solidFill>
                  <a:srgbClr val="FF0000"/>
                </a:solidFill>
              </a:rPr>
              <a:t>RésIST</a:t>
            </a:r>
            <a:r>
              <a:rPr lang="fr-FR" sz="3100" dirty="0">
                <a:solidFill>
                  <a:srgbClr val="FF0000"/>
                </a:solidFill>
              </a:rPr>
              <a:t>, France, 2000-2014</a:t>
            </a: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pc\Pictures\IST\Figure-S9-Frequence-des-co-infections-VIH-parmi-les-cas-de-syphilis-recente-reseau-ResIST-France-2000-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333500"/>
            <a:ext cx="5715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Recommandations thérapeutiques OMS Sept 2016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fr-FR" b="1" dirty="0" smtClean="0"/>
              <a:t>Syphilis primaire, secondaire et latente &lt; 2 ans</a:t>
            </a:r>
          </a:p>
          <a:p>
            <a:pPr lvl="1" fontAlgn="base"/>
            <a:r>
              <a:rPr lang="fr-FR" dirty="0" err="1" smtClean="0"/>
              <a:t>Benzathine</a:t>
            </a:r>
            <a:r>
              <a:rPr lang="fr-FR" dirty="0" smtClean="0"/>
              <a:t> </a:t>
            </a:r>
            <a:r>
              <a:rPr lang="fr-FR" dirty="0" err="1" smtClean="0"/>
              <a:t>penicilline</a:t>
            </a:r>
            <a:r>
              <a:rPr lang="fr-FR" dirty="0" smtClean="0"/>
              <a:t> 1 injection de 2,4 MUI IM</a:t>
            </a:r>
          </a:p>
          <a:p>
            <a:pPr lvl="1" fontAlgn="base"/>
            <a:r>
              <a:rPr lang="fr-FR" dirty="0" smtClean="0"/>
              <a:t>Alternatives</a:t>
            </a:r>
          </a:p>
          <a:p>
            <a:pPr lvl="2" fontAlgn="base"/>
            <a:r>
              <a:rPr lang="fr-FR" dirty="0" err="1" smtClean="0"/>
              <a:t>Doxycycline</a:t>
            </a:r>
            <a:r>
              <a:rPr lang="fr-FR" dirty="0" smtClean="0"/>
              <a:t> 100 mgx2 pdt 14 jours</a:t>
            </a:r>
          </a:p>
          <a:p>
            <a:pPr lvl="2" fontAlgn="base"/>
            <a:r>
              <a:rPr lang="fr-FR" dirty="0" err="1" smtClean="0"/>
              <a:t>Ceftriaxone</a:t>
            </a:r>
            <a:r>
              <a:rPr lang="fr-FR" dirty="0" smtClean="0"/>
              <a:t> 1g/j pdt 10-14 jours</a:t>
            </a:r>
          </a:p>
          <a:p>
            <a:pPr lvl="2" fontAlgn="base"/>
            <a:r>
              <a:rPr lang="fr-FR" dirty="0" smtClean="0"/>
              <a:t>Eviter </a:t>
            </a:r>
            <a:r>
              <a:rPr lang="fr-FR" dirty="0" err="1" smtClean="0"/>
              <a:t>azythromycine</a:t>
            </a:r>
            <a:endParaRPr lang="fr-FR" dirty="0" smtClean="0"/>
          </a:p>
          <a:p>
            <a:pPr lvl="1" fontAlgn="base"/>
            <a:endParaRPr lang="fr-FR" b="1" dirty="0" smtClean="0"/>
          </a:p>
          <a:p>
            <a:pPr fontAlgn="base"/>
            <a:r>
              <a:rPr lang="fr-FR" b="1" dirty="0"/>
              <a:t>Syphilis </a:t>
            </a:r>
            <a:r>
              <a:rPr lang="fr-FR" b="1" dirty="0" smtClean="0"/>
              <a:t>tardive &gt; 2 </a:t>
            </a:r>
            <a:r>
              <a:rPr lang="fr-FR" b="1" dirty="0"/>
              <a:t>ans</a:t>
            </a:r>
          </a:p>
          <a:p>
            <a:pPr lvl="1" fontAlgn="base"/>
            <a:r>
              <a:rPr lang="fr-FR" dirty="0" err="1"/>
              <a:t>Benzathine</a:t>
            </a:r>
            <a:r>
              <a:rPr lang="fr-FR" dirty="0"/>
              <a:t> </a:t>
            </a:r>
            <a:r>
              <a:rPr lang="fr-FR" dirty="0" err="1"/>
              <a:t>penicilline</a:t>
            </a:r>
            <a:r>
              <a:rPr lang="fr-FR" dirty="0"/>
              <a:t> </a:t>
            </a:r>
            <a:r>
              <a:rPr lang="fr-FR" dirty="0" smtClean="0"/>
              <a:t>3 injections </a:t>
            </a:r>
            <a:r>
              <a:rPr lang="fr-FR" dirty="0"/>
              <a:t>de 2,4 MUI IM</a:t>
            </a:r>
          </a:p>
          <a:p>
            <a:pPr lvl="1" fontAlgn="base"/>
            <a:r>
              <a:rPr lang="fr-FR" dirty="0"/>
              <a:t>Alternatives</a:t>
            </a:r>
          </a:p>
          <a:p>
            <a:pPr lvl="2" fontAlgn="base"/>
            <a:r>
              <a:rPr lang="fr-FR" dirty="0" err="1"/>
              <a:t>Doxycycline</a:t>
            </a:r>
            <a:r>
              <a:rPr lang="fr-FR" dirty="0"/>
              <a:t> 100 mgx2 </a:t>
            </a:r>
            <a:r>
              <a:rPr lang="fr-FR" dirty="0" smtClean="0"/>
              <a:t>pdt 30 jours</a:t>
            </a:r>
          </a:p>
          <a:p>
            <a:pPr lvl="2" fontAlgn="base"/>
            <a:r>
              <a:rPr lang="fr-FR" dirty="0" err="1" smtClean="0"/>
              <a:t>Ceftriaxone</a:t>
            </a:r>
            <a:r>
              <a:rPr lang="fr-FR" dirty="0" smtClean="0"/>
              <a:t> : pas de données</a:t>
            </a:r>
            <a:endParaRPr lang="fr-FR" dirty="0"/>
          </a:p>
          <a:p>
            <a:pPr fontAlgn="base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691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/>
            </a:r>
            <a:br>
              <a:rPr lang="fr-FR" sz="2400" dirty="0"/>
            </a:br>
            <a:r>
              <a:rPr lang="fr-FR" sz="2400" b="1" dirty="0"/>
              <a:t>Macrolide </a:t>
            </a:r>
            <a:r>
              <a:rPr lang="fr-FR" sz="2400" b="1" dirty="0" err="1"/>
              <a:t>Resistance</a:t>
            </a:r>
            <a:r>
              <a:rPr lang="fr-FR" sz="2400" b="1" dirty="0"/>
              <a:t> in </a:t>
            </a:r>
            <a:r>
              <a:rPr lang="fr-FR" sz="2400" b="1" i="1" dirty="0" err="1"/>
              <a:t>Treponema</a:t>
            </a:r>
            <a:r>
              <a:rPr lang="fr-FR" sz="2400" b="1" i="1" dirty="0"/>
              <a:t> pallidum</a:t>
            </a:r>
            <a:r>
              <a:rPr lang="fr-FR" sz="2400" b="1" dirty="0"/>
              <a:t> </a:t>
            </a:r>
            <a:r>
              <a:rPr lang="fr-FR" sz="2400" b="1" dirty="0" err="1" smtClean="0"/>
              <a:t>clinical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strains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Correlates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with</a:t>
            </a:r>
            <a:r>
              <a:rPr lang="fr-FR" sz="2400" b="1" dirty="0" smtClean="0"/>
              <a:t> DNA Mutations and </a:t>
            </a:r>
            <a:r>
              <a:rPr lang="fr-FR" sz="2400" b="1" dirty="0" err="1" smtClean="0"/>
              <a:t>failure</a:t>
            </a:r>
            <a:r>
              <a:rPr lang="fr-FR" sz="2400" dirty="0" smtClean="0"/>
              <a:t>. 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High </a:t>
            </a:r>
            <a:r>
              <a:rPr lang="en-US" dirty="0"/>
              <a:t>rates of 23S rDNA mutations implicated in macrolide resistance </a:t>
            </a:r>
            <a:r>
              <a:rPr lang="en-US" dirty="0" smtClean="0"/>
              <a:t>d </a:t>
            </a:r>
            <a:r>
              <a:rPr lang="en-US" dirty="0"/>
              <a:t>in Treponema pallidum samples from syphilis patients in many countries.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clinicians </a:t>
            </a:r>
            <a:r>
              <a:rPr lang="en-US" dirty="0" smtClean="0"/>
              <a:t>reluctant </a:t>
            </a:r>
            <a:r>
              <a:rPr lang="en-US" dirty="0"/>
              <a:t>to abandon azithromycin as a treatment for syphilis, citing the lack of a </a:t>
            </a:r>
            <a:r>
              <a:rPr lang="en-US" dirty="0" smtClean="0"/>
              <a:t>association </a:t>
            </a:r>
            <a:r>
              <a:rPr lang="en-US" dirty="0"/>
              <a:t>between these mutations and </a:t>
            </a:r>
            <a:r>
              <a:rPr lang="en-US" dirty="0" smtClean="0"/>
              <a:t>clinical failure. </a:t>
            </a:r>
          </a:p>
          <a:p>
            <a:pPr marL="0" indent="0">
              <a:buNone/>
            </a:pPr>
            <a:r>
              <a:rPr lang="en-US" dirty="0" smtClean="0"/>
              <a:t>Use the rabbit </a:t>
            </a:r>
            <a:r>
              <a:rPr lang="en-US" dirty="0"/>
              <a:t>model </a:t>
            </a:r>
            <a:r>
              <a:rPr lang="en-US" dirty="0" smtClean="0"/>
              <a:t>to </a:t>
            </a:r>
            <a:r>
              <a:rPr lang="en-US" dirty="0"/>
              <a:t>determine the in vivo efficacy of azithromycin against 23S rDNA mutant strains collected in 2004 to </a:t>
            </a:r>
            <a:r>
              <a:rPr lang="en-US" dirty="0" smtClean="0"/>
              <a:t>2005 from patients.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METHODS</a:t>
            </a:r>
            <a:r>
              <a:rPr lang="en-US" b="1" dirty="0"/>
              <a:t>: </a:t>
            </a:r>
          </a:p>
          <a:p>
            <a:r>
              <a:rPr lang="en-US" dirty="0"/>
              <a:t>Groups of 9 </a:t>
            </a:r>
            <a:r>
              <a:rPr lang="en-US" dirty="0" smtClean="0"/>
              <a:t>rabbits each </a:t>
            </a:r>
            <a:r>
              <a:rPr lang="en-US" dirty="0"/>
              <a:t>infected with a strain containing 23S rDNA </a:t>
            </a:r>
            <a:r>
              <a:rPr lang="en-US" dirty="0" smtClean="0"/>
              <a:t>mutation and treated  with azithromycin, </a:t>
            </a:r>
            <a:r>
              <a:rPr lang="en-US" dirty="0" err="1" smtClean="0"/>
              <a:t>benzathine</a:t>
            </a:r>
            <a:r>
              <a:rPr lang="en-US" dirty="0" smtClean="0"/>
              <a:t> </a:t>
            </a:r>
            <a:r>
              <a:rPr lang="en-US" dirty="0"/>
              <a:t>penicillin </a:t>
            </a:r>
            <a:r>
              <a:rPr lang="en-US" dirty="0" smtClean="0"/>
              <a:t>G or no treatment</a:t>
            </a:r>
          </a:p>
          <a:p>
            <a:r>
              <a:rPr lang="en-US" dirty="0" smtClean="0"/>
              <a:t>Treatment </a:t>
            </a:r>
            <a:r>
              <a:rPr lang="en-US" dirty="0"/>
              <a:t>efficacy </a:t>
            </a:r>
            <a:r>
              <a:rPr lang="en-US" dirty="0" smtClean="0"/>
              <a:t> : microscopic </a:t>
            </a:r>
            <a:r>
              <a:rPr lang="en-US" dirty="0"/>
              <a:t>evidence of T. </a:t>
            </a:r>
            <a:r>
              <a:rPr lang="en-US" dirty="0" err="1"/>
              <a:t>pallidum</a:t>
            </a:r>
            <a:r>
              <a:rPr lang="en-US" dirty="0"/>
              <a:t>, serological response, and rabbit infectivity test.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RESULTS</a:t>
            </a:r>
            <a:r>
              <a:rPr lang="en-US" b="1" dirty="0"/>
              <a:t>: </a:t>
            </a:r>
          </a:p>
          <a:p>
            <a:r>
              <a:rPr lang="en-US" dirty="0"/>
              <a:t>Azithromycin uniformly failed to cure rabbits </a:t>
            </a:r>
            <a:r>
              <a:rPr lang="en-US" dirty="0" smtClean="0"/>
              <a:t>with 23S </a:t>
            </a:r>
            <a:r>
              <a:rPr lang="en-US" dirty="0"/>
              <a:t>rDNA </a:t>
            </a:r>
            <a:r>
              <a:rPr lang="en-US" dirty="0" smtClean="0"/>
              <a:t>mutation,</a:t>
            </a:r>
          </a:p>
          <a:p>
            <a:r>
              <a:rPr lang="en-US" dirty="0" err="1"/>
              <a:t>B</a:t>
            </a:r>
            <a:r>
              <a:rPr lang="en-US" dirty="0" err="1" smtClean="0"/>
              <a:t>enzathine</a:t>
            </a:r>
            <a:r>
              <a:rPr lang="en-US" dirty="0" smtClean="0"/>
              <a:t> </a:t>
            </a:r>
            <a:r>
              <a:rPr lang="en-US" dirty="0"/>
              <a:t>penicillin G was effective.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CONCLUSIONS</a:t>
            </a:r>
            <a:r>
              <a:rPr lang="en-US" b="1" dirty="0"/>
              <a:t>: </a:t>
            </a:r>
          </a:p>
          <a:p>
            <a:r>
              <a:rPr lang="en-US" dirty="0"/>
              <a:t>A macrolide resistant phenotype was demonstrated for all strains harboring a 23S rDNA </a:t>
            </a:r>
            <a:r>
              <a:rPr lang="en-US" dirty="0" smtClean="0"/>
              <a:t>mutation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09600" y="6455618"/>
            <a:ext cx="8229600" cy="285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dirty="0" smtClean="0">
                <a:hlinkClick r:id="rId2"/>
              </a:rPr>
              <a:t>Barbara J. </a:t>
            </a:r>
            <a:r>
              <a:rPr lang="fr-FR" sz="1600" dirty="0" err="1" smtClean="0">
                <a:hlinkClick r:id="rId2"/>
              </a:rPr>
              <a:t>Molini</a:t>
            </a:r>
            <a:r>
              <a:rPr lang="fr-FR" sz="1600" dirty="0" smtClean="0"/>
              <a:t>, </a:t>
            </a:r>
            <a:r>
              <a:rPr lang="fr-FR" sz="1600" dirty="0" err="1" smtClean="0">
                <a:hlinkClick r:id="rId3"/>
              </a:rPr>
              <a:t>Sex</a:t>
            </a:r>
            <a:r>
              <a:rPr lang="fr-FR" sz="1600" dirty="0" smtClean="0">
                <a:hlinkClick r:id="rId3"/>
              </a:rPr>
              <a:t> </a:t>
            </a:r>
            <a:r>
              <a:rPr lang="fr-FR" sz="1600" dirty="0" err="1" smtClean="0">
                <a:hlinkClick r:id="rId3"/>
              </a:rPr>
              <a:t>Transm</a:t>
            </a:r>
            <a:r>
              <a:rPr lang="fr-FR" sz="1600" dirty="0" smtClean="0">
                <a:hlinkClick r:id="rId3"/>
              </a:rPr>
              <a:t> Dis</a:t>
            </a:r>
            <a:r>
              <a:rPr lang="fr-FR" sz="1600" dirty="0" smtClean="0"/>
              <a:t>. 2016 Sep; 43(9): 579–583.  2016 </a:t>
            </a:r>
            <a:r>
              <a:rPr lang="fr-FR" sz="1600" dirty="0" err="1" smtClean="0"/>
              <a:t>Aug</a:t>
            </a:r>
            <a:r>
              <a:rPr lang="fr-FR" sz="1600" dirty="0" smtClean="0"/>
              <a:t> 12. </a:t>
            </a:r>
            <a:br>
              <a:rPr lang="fr-FR" sz="1600" dirty="0" smtClean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2474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Gonocoques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r-FR" dirty="0" smtClean="0"/>
              <a:t>Réseau </a:t>
            </a:r>
            <a:r>
              <a:rPr lang="fr-FR" dirty="0"/>
              <a:t>de laboratoires (</a:t>
            </a:r>
            <a:r>
              <a:rPr lang="fr-FR" dirty="0" err="1" smtClean="0"/>
              <a:t>Rénago</a:t>
            </a:r>
            <a:r>
              <a:rPr lang="fr-FR" dirty="0" smtClean="0"/>
              <a:t>). </a:t>
            </a:r>
            <a:r>
              <a:rPr lang="fr-FR" dirty="0"/>
              <a:t>Saisie en ligne des cas</a:t>
            </a:r>
          </a:p>
          <a:p>
            <a:pPr lvl="0" fontAlgn="base"/>
            <a:r>
              <a:rPr lang="fr-FR" dirty="0" smtClean="0"/>
              <a:t>Augmentation + 100% du nb d’infections </a:t>
            </a:r>
            <a:r>
              <a:rPr lang="fr-FR" dirty="0"/>
              <a:t>à gonocoque </a:t>
            </a:r>
            <a:r>
              <a:rPr lang="fr-FR" dirty="0" smtClean="0"/>
              <a:t>chez </a:t>
            </a:r>
            <a:r>
              <a:rPr lang="fr-FR" dirty="0"/>
              <a:t>les </a:t>
            </a:r>
            <a:r>
              <a:rPr lang="fr-FR" dirty="0" smtClean="0"/>
              <a:t>HSH</a:t>
            </a:r>
          </a:p>
          <a:p>
            <a:pPr lvl="0" fontAlgn="base"/>
            <a:r>
              <a:rPr lang="fr-FR" dirty="0" smtClean="0"/>
              <a:t>Stabilité </a:t>
            </a:r>
            <a:r>
              <a:rPr lang="fr-FR" dirty="0"/>
              <a:t>chez les hétérosexuels </a:t>
            </a:r>
          </a:p>
          <a:p>
            <a:pPr lvl="0" fontAlgn="base"/>
            <a:r>
              <a:rPr lang="fr-FR" dirty="0"/>
              <a:t>% de souches résistantes au </a:t>
            </a:r>
            <a:r>
              <a:rPr lang="fr-FR" dirty="0" err="1"/>
              <a:t>céfixime</a:t>
            </a:r>
            <a:r>
              <a:rPr lang="fr-FR" dirty="0"/>
              <a:t> en baisse entre 2012 (3%) et 2014 (1%). Aucune résistance à la </a:t>
            </a:r>
            <a:r>
              <a:rPr lang="fr-FR" dirty="0" err="1"/>
              <a:t>ceftriaxone</a:t>
            </a:r>
            <a:r>
              <a:rPr lang="fr-FR" dirty="0"/>
              <a:t>, depuis 2011.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1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881</Words>
  <Application>Microsoft Office PowerPoint</Application>
  <PresentationFormat>Affichage à l'écran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Actualités IST</vt:lpstr>
      <vt:lpstr>Syphilis</vt:lpstr>
      <vt:lpstr>Évolution du nombre de cas de syphilis récente selon la région, réseau RésIST, France, 2000-2014</vt:lpstr>
      <vt:lpstr>Évolution du nombre de cas de syphilis récente selon l’orientation sexuelle, réseau RésIST, France, 2000-2014 </vt:lpstr>
      <vt:lpstr>Evolution du nombre de cas de syphilis récente chez les hommes homo-bisexuels (HSH) selon la région, réseau RésIST, France, 2000-2014 </vt:lpstr>
      <vt:lpstr>Fréquence des co-infections VIH parmi les cas de syphilis récente, réseau RésIST, France, 2000-2014 </vt:lpstr>
      <vt:lpstr>Recommandations thérapeutiques OMS Sept 2016</vt:lpstr>
      <vt:lpstr> Macrolide Resistance in Treponema pallidum clinical strains Correlates with DNA Mutations and failure.  </vt:lpstr>
      <vt:lpstr>Gonocoques</vt:lpstr>
      <vt:lpstr>Lymphogranulomatoses vénériennes (LGV) rectales et de rectites à souche non L, CNR Chlamydiae, France, 2004-2014 </vt:lpstr>
      <vt:lpstr>Évolution du nombre de LGV et de rectites à Chlamydia non L diagnostiquées en métropole hors Ile-de-France, CNR Chlamydiae, France, 2004-2014 </vt:lpstr>
      <vt:lpstr>Distribution des LGV et des rectites à Chlamydia à souche non L par classe d’âge, CNR Chlamydiae, France, 2014 </vt:lpstr>
      <vt:lpstr>Évolution du nombre d’infections uro-génitales à Chlamydia et de laboratoires participants selon le sexe, et l’âge, réseau Rénachla, France, 2004-2014 </vt:lpstr>
      <vt:lpstr>Recommandations thérapeutiques OMS 2016</vt:lpstr>
      <vt:lpstr>Recommandations thérapeutiques OMS 2016</vt:lpstr>
      <vt:lpstr>Recommandations thérapeutiques OMS 2016</vt:lpstr>
      <vt:lpstr>Nouvelles découvertes de séropsitivités VIH</vt:lpstr>
      <vt:lpstr>Bac-up</vt:lpstr>
      <vt:lpstr>Évolution des lieux de consultation des patients avec syphilis récente, réseau RésIST, France, 2000-2014 </vt:lpstr>
      <vt:lpstr> Distribution des cas de syphilis récente par classe d’âge selon le sexe et l’orientation sexuelle, réseau RésIST, France, 2014 </vt:lpstr>
      <vt:lpstr>Evolution du nombre de cas de syphilis récente chez les hétérosexuels selon la région, réseau RésIST, France, 2000-2014 </vt:lpstr>
      <vt:lpstr>Évolution du nombre de lymphogranulomatoses vénériennes (LGV) rectales et de rectites à souche non L, CNR Chlamydiae, France, 2004-2014 </vt:lpstr>
      <vt:lpstr>Évolution de la proportion d’infections uro-génitales à Chlamydia asymptomatiques selon le sexe, réseau Rénachla, France, 2004-2014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Actualités IST</dc:title>
  <dc:creator>Dominique Salmon,</dc:creator>
  <cp:lastModifiedBy>Dominique Salmon,</cp:lastModifiedBy>
  <cp:revision>20</cp:revision>
  <cp:lastPrinted>2016-10-18T15:25:29Z</cp:lastPrinted>
  <dcterms:created xsi:type="dcterms:W3CDTF">2016-10-18T10:19:06Z</dcterms:created>
  <dcterms:modified xsi:type="dcterms:W3CDTF">2016-10-20T13:50:59Z</dcterms:modified>
</cp:coreProperties>
</file>