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9" r:id="rId3"/>
  </p:sldMasterIdLst>
  <p:notesMasterIdLst>
    <p:notesMasterId r:id="rId24"/>
  </p:notesMasterIdLst>
  <p:sldIdLst>
    <p:sldId id="256" r:id="rId4"/>
    <p:sldId id="268" r:id="rId5"/>
    <p:sldId id="269" r:id="rId6"/>
    <p:sldId id="270" r:id="rId7"/>
    <p:sldId id="271" r:id="rId8"/>
    <p:sldId id="264" r:id="rId9"/>
    <p:sldId id="265" r:id="rId10"/>
    <p:sldId id="266" r:id="rId11"/>
    <p:sldId id="272" r:id="rId12"/>
    <p:sldId id="267" r:id="rId13"/>
    <p:sldId id="274" r:id="rId14"/>
    <p:sldId id="275" r:id="rId15"/>
    <p:sldId id="273" r:id="rId16"/>
    <p:sldId id="257" r:id="rId17"/>
    <p:sldId id="258" r:id="rId18"/>
    <p:sldId id="259" r:id="rId19"/>
    <p:sldId id="260" r:id="rId20"/>
    <p:sldId id="261" r:id="rId21"/>
    <p:sldId id="262" r:id="rId22"/>
    <p:sldId id="263" r:id="rId2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Jonathan\Documents\4D\tableau%20stat\graphe%204D%202015030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C:\Users\Jonathan\Documents\analyse%20final%20graphique%204D%20201601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 sz="1600" b="1" i="0" baseline="0">
                <a:effectLst/>
              </a:rPr>
              <a:t>Histogramme des molécules ARV pris au moment du screening</a:t>
            </a:r>
            <a:endParaRPr lang="fr-FR" sz="16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Feuil5!$A$35:$A$44</c:f>
              <c:strCache>
                <c:ptCount val="10"/>
                <c:pt idx="0">
                  <c:v>3TC</c:v>
                </c:pt>
                <c:pt idx="1">
                  <c:v>ABC</c:v>
                </c:pt>
                <c:pt idx="2">
                  <c:v>ATV/r</c:v>
                </c:pt>
                <c:pt idx="3">
                  <c:v>DRV/r</c:v>
                </c:pt>
                <c:pt idx="4">
                  <c:v>EFV</c:v>
                </c:pt>
                <c:pt idx="5">
                  <c:v>ETR</c:v>
                </c:pt>
                <c:pt idx="6">
                  <c:v>FTC</c:v>
                </c:pt>
                <c:pt idx="7">
                  <c:v>LPV/r</c:v>
                </c:pt>
                <c:pt idx="8">
                  <c:v>RPV</c:v>
                </c:pt>
                <c:pt idx="9">
                  <c:v>TDF</c:v>
                </c:pt>
              </c:strCache>
            </c:strRef>
          </c:cat>
          <c:val>
            <c:numRef>
              <c:f>Feuil5!$B$35:$B$44</c:f>
              <c:numCache>
                <c:formatCode>General</c:formatCode>
                <c:ptCount val="10"/>
                <c:pt idx="0">
                  <c:v>10.0</c:v>
                </c:pt>
                <c:pt idx="1">
                  <c:v>11.0</c:v>
                </c:pt>
                <c:pt idx="2">
                  <c:v>13.0</c:v>
                </c:pt>
                <c:pt idx="3">
                  <c:v>15.0</c:v>
                </c:pt>
                <c:pt idx="4">
                  <c:v>40.0</c:v>
                </c:pt>
                <c:pt idx="5">
                  <c:v>5.0</c:v>
                </c:pt>
                <c:pt idx="6">
                  <c:v>89.0</c:v>
                </c:pt>
                <c:pt idx="7">
                  <c:v>1.0</c:v>
                </c:pt>
                <c:pt idx="8">
                  <c:v>26.0</c:v>
                </c:pt>
                <c:pt idx="9">
                  <c:v>90.0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32-48BA-A7D0-350784CC1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3076536"/>
        <c:axId val="-2143073592"/>
      </c:barChart>
      <c:catAx>
        <c:axId val="-2143076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 sz="1000" b="1" i="0" baseline="0">
                    <a:effectLst/>
                  </a:rPr>
                  <a:t>Molécules ARV</a:t>
                </a:r>
                <a:endParaRPr lang="fr-FR" sz="1000">
                  <a:effectLst/>
                </a:endParaRPr>
              </a:p>
            </c:rich>
          </c:tx>
          <c:layout>
            <c:manualLayout>
              <c:xMode val="edge"/>
              <c:yMode val="edge"/>
              <c:x val="0.397519572489116"/>
              <c:y val="0.912943227768076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crossAx val="-2143073592"/>
        <c:crosses val="autoZero"/>
        <c:auto val="1"/>
        <c:lblAlgn val="ctr"/>
        <c:lblOffset val="100"/>
        <c:noMultiLvlLbl val="0"/>
      </c:catAx>
      <c:valAx>
        <c:axId val="-214307359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fr-FR"/>
                  <a:t>Effectifs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30765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'Proportion  echec '!$N$1</c:f>
              <c:strCache>
                <c:ptCount val="1"/>
                <c:pt idx="0">
                  <c:v>Per protocole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0.0"/>
                </c:manualLayout>
              </c:layout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1800" dirty="0"/>
                      <a:t>96 [90 - 98 ]</a:t>
                    </a:r>
                    <a:endParaRPr lang="en-US" sz="20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71-4A19-8507-30BD509162F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/>
                      <a:t>3 [1</a:t>
                    </a:r>
                    <a:r>
                      <a:rPr lang="en-US" sz="1800" baseline="0"/>
                      <a:t> - 9</a:t>
                    </a:r>
                    <a:r>
                      <a:rPr lang="en-US" sz="1800"/>
                      <a:t>]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71-4A19-8507-30BD509162F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1 [0 - 7]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71-4A19-8507-30BD509162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'Proportion  echec '!$M$2:$M$4</c:f>
              <c:strCache>
                <c:ptCount val="3"/>
                <c:pt idx="0">
                  <c:v>succès thérapeutiques</c:v>
                </c:pt>
                <c:pt idx="1">
                  <c:v>échecs virologiques</c:v>
                </c:pt>
                <c:pt idx="2">
                  <c:v>échecs de la stratégie</c:v>
                </c:pt>
              </c:strCache>
            </c:strRef>
          </c:cat>
          <c:val>
            <c:numRef>
              <c:f>'Proportion  echec '!$N$2:$N$4</c:f>
              <c:numCache>
                <c:formatCode>General</c:formatCode>
                <c:ptCount val="3"/>
                <c:pt idx="0">
                  <c:v>96.0</c:v>
                </c:pt>
                <c:pt idx="1">
                  <c:v>3.0</c:v>
                </c:pt>
                <c:pt idx="2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71-4A19-8507-30BD50916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2945784"/>
        <c:axId val="-2142942840"/>
      </c:barChart>
      <c:catAx>
        <c:axId val="-2142945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-2142942840"/>
        <c:crosses val="autoZero"/>
        <c:auto val="1"/>
        <c:lblAlgn val="ctr"/>
        <c:lblOffset val="100"/>
        <c:noMultiLvlLbl val="0"/>
      </c:catAx>
      <c:valAx>
        <c:axId val="-2142942840"/>
        <c:scaling>
          <c:orientation val="minMax"/>
          <c:max val="100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fr-FR" sz="1600" b="1" i="0" baseline="0" dirty="0">
                    <a:effectLst/>
                  </a:rPr>
                  <a:t>% d'individus [IC95%]</a:t>
                </a:r>
                <a:endParaRPr lang="fr-FR" sz="900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429457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91B9C-0FE4-A74D-A096-17238B2F40ED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61B19-DB20-F54D-BCDF-D3BF3C996D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7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3TC, lamivudine; ABC, abacavir; ATV, atazanavir; CrCl, creatinine clearance; DTG, dolutegravir; FTC, emtricitabine; QD, once daily; RTV, ritonavir; TDF, tenofovir.</a:t>
            </a:r>
            <a:endParaRPr lang="en-US"/>
          </a:p>
          <a:p>
            <a:endParaRPr lang="en-US"/>
          </a:p>
          <a:p>
            <a:r>
              <a:rPr lang="en-US"/>
              <a:t>For more information about this study, go to http://www.clinicaloptions.com/HIV/Conference%20Coverage/AIDS%202016/Highlights/Capsules/THAB0205LB.aspx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8F3A9D-8102-CC4F-A22F-0747BD5307D0}" type="slidenum">
              <a:rPr lang="en-US" sz="1200" b="0">
                <a:solidFill>
                  <a:prstClr val="black"/>
                </a:solidFill>
              </a:rPr>
              <a:pPr/>
              <a:t>2</a:t>
            </a:fld>
            <a:endParaRPr 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715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Arial" charset="0"/>
              <a:ea typeface="MS PGothic" charset="0"/>
            </a:endParaRPr>
          </a:p>
        </p:txBody>
      </p:sp>
      <p:sp>
        <p:nvSpPr>
          <p:cNvPr id="17715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8BA268C8-0298-9C47-A28A-6A8EDF3F7DE8}" type="slidenum">
              <a:rPr lang="fr-FR" sz="1200">
                <a:solidFill>
                  <a:prstClr val="black"/>
                </a:solidFill>
                <a:latin typeface="Arial" charset="0"/>
              </a:rPr>
              <a:pPr eaLnBrk="1" hangingPunct="1"/>
              <a:t>11</a:t>
            </a:fld>
            <a:endParaRPr lang="fr-FR" sz="1200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3TC, lamivudine; ABC, abacavir; ATV, atazanavir; DTG, dolutegravir; FTC, emtricitabine; ITT-E, intent-to-treat exposed; RTV, ritonavir; TDF, tenofovir.</a:t>
            </a:r>
            <a:endParaRPr lang="en-US"/>
          </a:p>
          <a:p>
            <a:endParaRPr lang="en-US"/>
          </a:p>
          <a:p>
            <a:r>
              <a:rPr lang="en-US"/>
              <a:t>For more information about this study, go to http://www.clinicaloptions.com/HIV/Conference%20Coverage/AIDS%202016/Highlights/Capsules/THAB0205LB.aspx</a:t>
            </a:r>
          </a:p>
          <a:p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D8E7675-AF35-654A-9D93-5B1D71D51D9E}" type="slidenum">
              <a:rPr lang="en-US" sz="1200" b="0">
                <a:solidFill>
                  <a:prstClr val="black"/>
                </a:solidFill>
              </a:rPr>
              <a:pPr/>
              <a:t>3</a:t>
            </a:fld>
            <a:endParaRPr 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ART, antiretroviral therapy; BID, twice daily; FTC, emtricitabine; QD, once daily; RAL, raltegravir; TDF, tenofovir.</a:t>
            </a:r>
          </a:p>
          <a:p>
            <a:endParaRPr lang="en-US"/>
          </a:p>
          <a:p>
            <a:r>
              <a:rPr lang="en-US"/>
              <a:t>For more information about this study, go to http://www.clinicaloptions.com/HIV/Conference%20Coverage/AIDS%202016/Highlights/Capsules/FRAB0103LB.aspx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A52719-4390-D14D-AFA0-A9E260D54C5C}" type="slidenum">
              <a:rPr lang="en-US" sz="1200" b="0"/>
              <a:pPr/>
              <a:t>4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BID, twice daily; BL, baseline; FTC, emtricitabine; QD, once daily; RAL, raltegravir; TDF, tenofovir.</a:t>
            </a:r>
          </a:p>
          <a:p>
            <a:endParaRPr lang="en-US"/>
          </a:p>
          <a:p>
            <a:r>
              <a:rPr lang="en-US"/>
              <a:t>For more information about this study, go to http://www.clinicaloptions.com/HIV/Conference%20Coverage/AIDS%202016/Highlights/Capsules/FRAB0103LB.aspx</a:t>
            </a:r>
          </a:p>
          <a:p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4A585D-70CF-1A48-BBA3-1DE96343138E}" type="slidenum">
              <a:rPr lang="en-US" sz="1200" b="0"/>
              <a:pPr/>
              <a:t>5</a:t>
            </a:fld>
            <a:endParaRPr lang="en-US" sz="1200" b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3TC, lamivudine; ABC, abacavir; ART, antiretroviral therapy; CAB, cabotegravir; IM, intramuscularly; LA, long acting; PO, orally; Q4W, every 4 weeks; Q8W, every 88 weeks; QD, once daily; RPV, rilpivirine.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6C3139-4D44-9447-84F5-8F760CF6423F}" type="slidenum">
              <a:rPr lang="en-US" sz="1200" b="0">
                <a:solidFill>
                  <a:prstClr val="black"/>
                </a:solidFill>
              </a:rPr>
              <a:pPr/>
              <a:t>6</a:t>
            </a:fld>
            <a:endParaRPr 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3TC, lamivudine; ABC, abacavir; AE, adverse event; CAB, cabotegravir; IM, intramuscularly; ISR, injection-site reaction; PO, orally; Q4W, every 4 weeks; Q8W, every 8 weeks; RPV, rilpivirine.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961E2B-F7CA-FF4E-9E7C-565AEAE1EA6A}" type="slidenum">
              <a:rPr lang="en-US" sz="1200" b="0">
                <a:solidFill>
                  <a:prstClr val="black"/>
                </a:solidFill>
              </a:rPr>
              <a:pPr/>
              <a:t>7</a:t>
            </a:fld>
            <a:endParaRPr 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3TC, lamivudine; ABC, abacavir; CAB, cabotegravir; IM, intramuscular; PO, oral; Q4W, every 4 weeks; Q8W, every 8 weeks.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5BA7CA6-C1AB-8C48-A0FB-3CCFACD15180}" type="slidenum">
              <a:rPr lang="en-US" sz="1200" b="0">
                <a:solidFill>
                  <a:prstClr val="black"/>
                </a:solidFill>
              </a:rPr>
              <a:pPr/>
              <a:t>8</a:t>
            </a:fld>
            <a:endParaRPr lang="en-US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i="1"/>
              <a:t>3TC, lamivudine; ART, antiretroviral therapy; BL, baseline; DTG, dolutegravir; HBsAg, hepatitis B virus surface antigen; PDVF, protocol-defined virologic failure; QD, once daily.</a:t>
            </a:r>
          </a:p>
          <a:p>
            <a:pPr>
              <a:spcBef>
                <a:spcPct val="0"/>
              </a:spcBef>
            </a:pPr>
            <a:endParaRPr lang="en-US" i="1"/>
          </a:p>
          <a:p>
            <a:pPr>
              <a:spcBef>
                <a:spcPct val="0"/>
              </a:spcBef>
            </a:pPr>
            <a:r>
              <a:rPr lang="en-US"/>
              <a:t>For more information about this study, go to http://www.clinicaloptions.com/HIV/Conference%20Coverage/AIDS%202016/Highlights/Capsules/FRAB0104LB.aspx</a:t>
            </a:r>
            <a:endParaRPr lang="en-US" i="1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D80695-D298-3340-A4E4-A5B5E01F53FF}" type="slidenum">
              <a:rPr lang="en-US" sz="1200" b="0">
                <a:solidFill>
                  <a:srgbClr val="000000"/>
                </a:solidFill>
                <a:ea typeface="MS PGothic" charset="0"/>
                <a:cs typeface="MS PGothic" charset="0"/>
              </a:rPr>
              <a:pPr/>
              <a:t>9</a:t>
            </a:fld>
            <a:endParaRPr lang="en-US" sz="1200" b="0">
              <a:solidFill>
                <a:srgbClr val="000000"/>
              </a:solidFill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i="1"/>
              <a:t>ART, antiretroviral therapy; d/c, discontinued; DDI, drug–drug interaction; DTG, dolutegravir; GI, gastrointestinal; NA, not available; RPV, rilpivirine.</a:t>
            </a:r>
            <a:endParaRPr lang="en-US"/>
          </a:p>
          <a:p>
            <a:endParaRPr lang="en-US"/>
          </a:p>
          <a:p>
            <a:r>
              <a:rPr lang="en-US"/>
              <a:t>For more information about this study, go to http://www.clinicaloptions.com/HIV/Conference%20Coverage/AIDS%202016/Highlights/Capsules/TUPDB0106.aspx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1286" indent="-281264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5055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5077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5099" indent="-225011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5121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5143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5165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5187" indent="-22501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9365D-2BCA-C141-989B-CB3AB1E7E8CD}" type="slidenum">
              <a:rPr lang="en-US" sz="1200" b="0"/>
              <a:pPr/>
              <a:t>10</a:t>
            </a:fld>
            <a:endParaRPr 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22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0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550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8288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CO_HIV_RGB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5262563" y="5886450"/>
            <a:ext cx="3671887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4521200"/>
            <a:ext cx="9155113" cy="0"/>
          </a:xfrm>
          <a:prstGeom prst="line">
            <a:avLst/>
          </a:prstGeom>
          <a:noFill/>
          <a:ln w="28575">
            <a:solidFill>
              <a:srgbClr val="00539B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420624"/>
            <a:ext cx="8318373" cy="28223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7908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238125"/>
            <a:ext cx="8442960" cy="1103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04" y="1513047"/>
            <a:ext cx="8455025" cy="46506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0906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330201"/>
            <a:ext cx="8462962" cy="5250792"/>
          </a:xfrm>
          <a:prstGeom prst="rect">
            <a:avLst/>
          </a:prstGeom>
        </p:spPr>
        <p:txBody>
          <a:bodyPr anchorCtr="1"/>
          <a:lstStyle>
            <a:lvl1pPr algn="ctr">
              <a:defRPr sz="4000" b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0511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238125"/>
            <a:ext cx="8442960" cy="11033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904" y="1510730"/>
            <a:ext cx="4151312" cy="467873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510730"/>
            <a:ext cx="4151313" cy="467946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204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89475" y="1510730"/>
            <a:ext cx="4151313" cy="4665746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77296" y="238125"/>
            <a:ext cx="8442960" cy="110331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74904" y="1510730"/>
            <a:ext cx="4151312" cy="467873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0131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238125"/>
            <a:ext cx="8442960" cy="11033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571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80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o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CO_HIV_RG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54"/>
          <a:stretch>
            <a:fillRect/>
          </a:stretch>
        </p:blipFill>
        <p:spPr bwMode="auto">
          <a:xfrm>
            <a:off x="5262563" y="5886450"/>
            <a:ext cx="3671887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8288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5"/>
          <p:cNvCxnSpPr>
            <a:cxnSpLocks noChangeShapeType="1"/>
          </p:cNvCxnSpPr>
          <p:nvPr userDrawn="1"/>
        </p:nvCxnSpPr>
        <p:spPr bwMode="auto">
          <a:xfrm>
            <a:off x="-11113" y="4521200"/>
            <a:ext cx="9155113" cy="0"/>
          </a:xfrm>
          <a:prstGeom prst="line">
            <a:avLst/>
          </a:prstGeom>
          <a:noFill/>
          <a:ln w="28575">
            <a:solidFill>
              <a:srgbClr val="00539B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8" y="239713"/>
            <a:ext cx="8464550" cy="1674813"/>
          </a:xfrm>
          <a:prstGeom prst="rect">
            <a:avLst/>
          </a:prstGeom>
        </p:spPr>
        <p:txBody>
          <a:bodyPr/>
          <a:lstStyle>
            <a:lvl1pPr algn="ctr">
              <a:defRPr sz="3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85763" y="1914525"/>
            <a:ext cx="8462962" cy="26057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accent3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385763" y="4856672"/>
            <a:ext cx="8462962" cy="115593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 b="1">
                <a:solidFill>
                  <a:srgbClr val="449DC7"/>
                </a:solidFill>
              </a:defRPr>
            </a:lvl1pPr>
            <a:lvl2pPr>
              <a:buFontTx/>
              <a:buNone/>
              <a:defRPr sz="2400"/>
            </a:lvl2pPr>
            <a:lvl3pPr>
              <a:buFontTx/>
              <a:buNone/>
              <a:defRPr sz="2400"/>
            </a:lvl3pPr>
            <a:lvl4pPr>
              <a:buFontTx/>
              <a:buNone/>
              <a:defRPr sz="2400"/>
            </a:lvl4pPr>
            <a:lvl5pPr>
              <a:buFontTx/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9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16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33778-9B01-374F-A64F-60BCA69E22E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31C003-6A64-504A-8F99-C75712DC823B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8669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E31552-35ED-0A43-8C66-9DD0F740B7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AABE1A-F0F2-644A-BBFB-A42FF126D4B9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386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515A01-1FC9-3841-B121-56F3529EC02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1235B9-A4D2-F14B-9551-87A24D34222B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582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BC6489-1F63-0441-B625-0B54D291015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40EB7-7CE6-6D48-9EAE-FFE8D6FA8750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753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C7FBEA-4475-9C46-8C0C-E4158558214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841FE2-9171-9E42-9277-0D069F99837F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438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254A7-3E2B-FB45-963E-416C39B8BC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041B9C-27BB-684C-896B-DCD897357DEB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971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F27889-D109-1C48-8B2B-F2054F5486C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D99526-E58A-3243-B84F-DA5434167B61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482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15802F-A772-C144-B63B-AE59D25BF2D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2F1A9A-44A0-D146-8D36-160AA48ABE72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675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4CC01C-3B4F-3E44-B26F-CFDA2B50983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6DADC3-A0E5-3A4C-9C9D-C8A2437ECACF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0606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9B3761-929E-9543-9F00-F8ADDC074F5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A2E475-035B-294B-980D-C5AFC3991F64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34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205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BA904C-A262-AA4F-A5FE-FF0C26D049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85AA2D-DE1E-784E-8581-98A5477D08DF}" type="datetime1">
              <a:rPr lang="fr-FR"/>
              <a:pPr>
                <a:defRPr/>
              </a:pPr>
              <a:t>20/10/16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38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5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98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30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441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61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3" Type="http://schemas.openxmlformats.org/officeDocument/2006/relationships/image" Target="../media/image5.jpeg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24F7-EBB5-AD4D-ACCB-320D1F85C60F}" type="datetimeFigureOut">
              <a:rPr lang="fr-FR" smtClean="0"/>
              <a:t>20/10/16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7F3CC-3902-5C48-8ECB-7C25AD76A8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46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48673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EFDDE"/>
        </a:buClr>
        <a:buFont typeface="Wingdings" charset="0"/>
        <a:buChar char="§"/>
        <a:defRPr sz="2600">
          <a:solidFill>
            <a:srgbClr val="FEFDDE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EFDDE"/>
        </a:buClr>
        <a:buFont typeface="Arial" charset="0"/>
        <a:buChar char="–"/>
        <a:defRPr sz="2400">
          <a:solidFill>
            <a:srgbClr val="FEFDDE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EFDDE"/>
        </a:buClr>
        <a:buFont typeface="Arial" charset="0"/>
        <a:buChar char="–"/>
        <a:defRPr sz="2200">
          <a:solidFill>
            <a:srgbClr val="FEFDDE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EFDDE"/>
        </a:buClr>
        <a:buFont typeface="Arial" charset="0"/>
        <a:buChar char="–"/>
        <a:defRPr sz="2000">
          <a:solidFill>
            <a:srgbClr val="FEFDDE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EFDDE"/>
        </a:buClr>
        <a:buFont typeface="Arial" charset="0"/>
        <a:buChar char="–"/>
        <a:defRPr>
          <a:solidFill>
            <a:srgbClr val="FEFDDE"/>
          </a:solidFill>
          <a:latin typeface="+mn-lt"/>
          <a:ea typeface="ＭＳ Ｐゴシック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mtClean="0">
                <a:solidFill>
                  <a:srgbClr val="FFFFFF"/>
                </a:solidFill>
                <a:latin typeface="Calibri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5980F18-BBD2-2140-BEA4-B944D9A9FEC4}" type="slidenum">
              <a:rPr lang="fr-FR">
                <a:ea typeface="MS PGothic" charset="0"/>
                <a:cs typeface="MS PGothic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ea typeface="MS PGothic" charset="0"/>
              <a:cs typeface="MS PGothic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DBF5F9"/>
                </a:solidFill>
                <a:latin typeface="Calibri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DBF5F9"/>
                </a:solidFill>
                <a:latin typeface="Calibri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3F0CD96-75B0-5541-9413-45035DECEEBB}" type="datetime1">
              <a:rPr lang="fr-FR">
                <a:ea typeface="MS PGothic" charset="0"/>
                <a:cs typeface="MS PGothic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20/10/16</a:t>
            </a:fld>
            <a:endParaRPr lang="fr-FR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77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7CCA62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chart" Target="../charts/chart2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www.clinicaloptions.com/oncology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tx2"/>
                </a:solidFill>
              </a:rPr>
              <a:t>Stratégies thérapeutiques: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100" dirty="0" smtClean="0"/>
              <a:t>données récentes IAC Durban 2016</a:t>
            </a:r>
            <a:br>
              <a:rPr lang="fr-FR" sz="3100" dirty="0" smtClean="0"/>
            </a:br>
            <a:r>
              <a:rPr lang="fr-FR" sz="3100" dirty="0" smtClean="0"/>
              <a:t>	recommandations françaises 2016</a:t>
            </a: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64693"/>
            <a:ext cx="6400800" cy="17526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 de Truchis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764946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Switch to DTG + RPV in Suppressed Pts With Multiple Previous Treatment Failures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1512888"/>
            <a:ext cx="8455025" cy="46513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ea typeface="+mn-ea"/>
                <a:cs typeface="+mn-cs"/>
              </a:rPr>
              <a:t>Open-label cohort study based in clinical practice setting (N = 38)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800" dirty="0"/>
              <a:t>DTG 50 mg/day + RPV 25 mg/day for pts with long-term virologic suppression but virologic failure on &gt; 1 previous ART regimens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–"/>
              <a:defRPr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–"/>
              <a:defRPr/>
            </a:pPr>
            <a:endParaRPr lang="en-US" altLang="en-US" sz="2000" dirty="0"/>
          </a:p>
          <a:p>
            <a:pPr lvl="1">
              <a:buFont typeface="Arial" panose="020B0604020202020204" pitchFamily="34" charset="0"/>
              <a:buChar char="–"/>
              <a:defRPr/>
            </a:pPr>
            <a:endParaRPr lang="en-US" altLang="en-US" sz="20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HIV-1 RNA suppressed to &lt; 35 copies/mL in 92% (35/38) at Wk 48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No virologic failures; 3 pts d/c (GI toxicity, DDI, physician decision, n = 1)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DTG + RPV associated with improved liver function tests, improved lipid profile, and stable kidney function at Wk 48</a:t>
            </a:r>
          </a:p>
        </p:txBody>
      </p:sp>
      <p:grpSp>
        <p:nvGrpSpPr>
          <p:cNvPr id="43011" name="Group 1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4302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25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0">
                  <a:solidFill>
                    <a:schemeClr val="bg2"/>
                  </a:solidFill>
                </a:rPr>
                <a:t>Slide credit: </a:t>
              </a:r>
              <a:r>
                <a:rPr lang="en-US" sz="1400" b="0">
                  <a:solidFill>
                    <a:schemeClr val="bg2"/>
                  </a:solidFill>
                  <a:hlinkClick r:id="rId4"/>
                </a:rPr>
                <a:t>clinicaloptions.com</a:t>
              </a:r>
              <a:endParaRPr lang="en-US" sz="1400" b="0">
                <a:solidFill>
                  <a:schemeClr val="bg2"/>
                </a:solidFill>
              </a:endParaRPr>
            </a:p>
          </p:txBody>
        </p:sp>
      </p:grpSp>
      <p:sp>
        <p:nvSpPr>
          <p:cNvPr id="43012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chemeClr val="bg2"/>
                </a:solidFill>
              </a:rPr>
              <a:t>Díaz A, et al. AIDS 2016. Abstract TUPDB0106.</a:t>
            </a:r>
          </a:p>
        </p:txBody>
      </p:sp>
      <p:graphicFrame>
        <p:nvGraphicFramePr>
          <p:cNvPr id="8" name="Group 32"/>
          <p:cNvGraphicFramePr>
            <a:graphicFrameLocks noGrp="1"/>
          </p:cNvGraphicFramePr>
          <p:nvPr/>
        </p:nvGraphicFramePr>
        <p:xfrm>
          <a:off x="374650" y="2700338"/>
          <a:ext cx="8472488" cy="1912938"/>
        </p:xfrm>
        <a:graphic>
          <a:graphicData uri="http://schemas.openxmlformats.org/drawingml/2006/table">
            <a:tbl>
              <a:tblPr/>
              <a:tblGrid>
                <a:gridCol w="3640138"/>
                <a:gridCol w="2724150"/>
                <a:gridCol w="2108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Baseline Characteristic , %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B85B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Switch to DTG + RPV (N = 38)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B85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Regimen at time of switch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NRTI + NNRTI + PI</a:t>
                      </a:r>
                    </a:p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NRTI + NNRTI + PI + INSTI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Reasons for switch to DTG + RPV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Drug–drug interaction</a:t>
                      </a:r>
                    </a:p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Toxicity</a:t>
                      </a:r>
                    </a:p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Simplification</a:t>
                      </a:r>
                    </a:p>
                  </a:txBody>
                  <a:tcPr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25</a:t>
                      </a:r>
                    </a:p>
                  </a:txBody>
                  <a:tcPr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Pre-existing resistance mutations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8B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1730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NRTI: 65; NNRTI: 37; PI: 32; INSTI: NA</a:t>
                      </a:r>
                    </a:p>
                  </a:txBody>
                  <a:tcPr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8B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255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46075"/>
          </a:xfrm>
        </p:spPr>
        <p:txBody>
          <a:bodyPr/>
          <a:lstStyle/>
          <a:p>
            <a:pPr algn="ctr">
              <a:defRPr/>
            </a:pPr>
            <a:r>
              <a:rPr lang="fr-FR" sz="3200" dirty="0" smtClean="0"/>
              <a:t>ANRS 162 -4D: Schéma de l’essai</a:t>
            </a:r>
            <a:endParaRPr lang="fr-FR" sz="3200" dirty="0"/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34975" y="836613"/>
          <a:ext cx="762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584176"/>
                <a:gridCol w="4811688"/>
              </a:tblGrid>
              <a:tr h="914400">
                <a:tc>
                  <a:txBody>
                    <a:bodyPr/>
                    <a:lstStyle/>
                    <a:p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Période de réflexion</a:t>
                      </a:r>
                    </a:p>
                    <a:p>
                      <a:r>
                        <a:rPr lang="fr-FR" sz="1800" b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 jours)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Période de</a:t>
                      </a:r>
                    </a:p>
                    <a:p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pré-inclusion</a:t>
                      </a:r>
                    </a:p>
                    <a:p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(≤ 4 semaines)</a:t>
                      </a:r>
                      <a:endParaRPr lang="fr-FR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6684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xfrm rot="16200000">
            <a:off x="7551738" y="1646237"/>
            <a:ext cx="2438400" cy="36512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algn="l" eaLnBrk="1" hangingPunct="1"/>
            <a:endParaRPr lang="fr-FR" sz="1200">
              <a:solidFill>
                <a:srgbClr val="DBF5F9"/>
              </a:solidFill>
              <a:latin typeface="Calibri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7208838" y="852488"/>
            <a:ext cx="0" cy="84772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686" name="ZoneTexte 21"/>
          <p:cNvSpPr txBox="1">
            <a:spLocks noChangeArrowheads="1"/>
          </p:cNvSpPr>
          <p:nvPr/>
        </p:nvSpPr>
        <p:spPr bwMode="auto">
          <a:xfrm>
            <a:off x="212725" y="1762125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prstClr val="black"/>
                </a:solidFill>
              </a:rPr>
              <a:t>S-5</a:t>
            </a:r>
          </a:p>
        </p:txBody>
      </p:sp>
      <p:sp>
        <p:nvSpPr>
          <p:cNvPr id="156687" name="ZoneTexte 22"/>
          <p:cNvSpPr txBox="1">
            <a:spLocks noChangeArrowheads="1"/>
          </p:cNvSpPr>
          <p:nvPr/>
        </p:nvSpPr>
        <p:spPr bwMode="auto">
          <a:xfrm>
            <a:off x="1419225" y="1789113"/>
            <a:ext cx="431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prstClr val="black"/>
                </a:solidFill>
              </a:rPr>
              <a:t>S-4</a:t>
            </a:r>
          </a:p>
        </p:txBody>
      </p:sp>
      <p:sp>
        <p:nvSpPr>
          <p:cNvPr id="156688" name="ZoneTexte 23"/>
          <p:cNvSpPr txBox="1">
            <a:spLocks noChangeArrowheads="1"/>
          </p:cNvSpPr>
          <p:nvPr/>
        </p:nvSpPr>
        <p:spPr bwMode="auto">
          <a:xfrm>
            <a:off x="3059113" y="1795463"/>
            <a:ext cx="404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prstClr val="black"/>
                </a:solidFill>
              </a:rPr>
              <a:t>J0</a:t>
            </a:r>
          </a:p>
        </p:txBody>
      </p:sp>
      <p:sp>
        <p:nvSpPr>
          <p:cNvPr id="156689" name="ZoneTexte 24"/>
          <p:cNvSpPr txBox="1">
            <a:spLocks noChangeArrowheads="1"/>
          </p:cNvSpPr>
          <p:nvPr/>
        </p:nvSpPr>
        <p:spPr bwMode="auto">
          <a:xfrm>
            <a:off x="6956425" y="1795463"/>
            <a:ext cx="504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prstClr val="black"/>
                </a:solidFill>
              </a:rPr>
              <a:t>S48</a:t>
            </a:r>
          </a:p>
        </p:txBody>
      </p:sp>
      <p:sp>
        <p:nvSpPr>
          <p:cNvPr id="156690" name="ZoneTexte 25"/>
          <p:cNvSpPr txBox="1">
            <a:spLocks noChangeArrowheads="1"/>
          </p:cNvSpPr>
          <p:nvPr/>
        </p:nvSpPr>
        <p:spPr bwMode="auto">
          <a:xfrm>
            <a:off x="7899400" y="1789113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prstClr val="black"/>
                </a:solidFill>
              </a:rPr>
              <a:t>S51</a:t>
            </a:r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1660525" y="2066925"/>
            <a:ext cx="0" cy="649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208838" y="2070100"/>
            <a:ext cx="0" cy="647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693" name="ZoneTexte 29"/>
          <p:cNvSpPr txBox="1">
            <a:spLocks noChangeArrowheads="1"/>
          </p:cNvSpPr>
          <p:nvPr/>
        </p:nvSpPr>
        <p:spPr bwMode="auto">
          <a:xfrm>
            <a:off x="644525" y="2844800"/>
            <a:ext cx="1944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</a:rPr>
              <a:t>Visite de pré-inclusion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</a:rPr>
              <a:t>Signature du consentement</a:t>
            </a:r>
          </a:p>
        </p:txBody>
      </p:sp>
      <p:sp>
        <p:nvSpPr>
          <p:cNvPr id="156694" name="ZoneTexte 30"/>
          <p:cNvSpPr txBox="1">
            <a:spLocks noChangeArrowheads="1"/>
          </p:cNvSpPr>
          <p:nvPr/>
        </p:nvSpPr>
        <p:spPr bwMode="auto">
          <a:xfrm>
            <a:off x="6542088" y="2844800"/>
            <a:ext cx="1331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</a:rPr>
              <a:t>Analyse principale</a:t>
            </a:r>
          </a:p>
        </p:txBody>
      </p:sp>
      <p:sp>
        <p:nvSpPr>
          <p:cNvPr id="156695" name="Rectangle 31"/>
          <p:cNvSpPr>
            <a:spLocks noChangeArrowheads="1"/>
          </p:cNvSpPr>
          <p:nvPr/>
        </p:nvSpPr>
        <p:spPr bwMode="auto">
          <a:xfrm>
            <a:off x="2046288" y="2197100"/>
            <a:ext cx="23764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Inclusion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Vérification des critères d'éligibilité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Choix du calendrier thérapeutique</a:t>
            </a:r>
          </a:p>
        </p:txBody>
      </p:sp>
      <p:sp>
        <p:nvSpPr>
          <p:cNvPr id="156696" name="Rectangle 32"/>
          <p:cNvSpPr>
            <a:spLocks noChangeArrowheads="1"/>
          </p:cNvSpPr>
          <p:nvPr/>
        </p:nvSpPr>
        <p:spPr bwMode="auto">
          <a:xfrm>
            <a:off x="0" y="2070100"/>
            <a:ext cx="1206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Visite de proposition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Information</a:t>
            </a:r>
          </a:p>
        </p:txBody>
      </p:sp>
      <p:sp>
        <p:nvSpPr>
          <p:cNvPr id="156697" name="Rectangle 26"/>
          <p:cNvSpPr>
            <a:spLocks noChangeArrowheads="1"/>
          </p:cNvSpPr>
          <p:nvPr/>
        </p:nvSpPr>
        <p:spPr bwMode="auto">
          <a:xfrm>
            <a:off x="179512" y="3501008"/>
            <a:ext cx="5892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2 Schémas hebdomadaires de la prise des traitements ARV </a:t>
            </a:r>
            <a:r>
              <a:rPr lang="fr-FR" dirty="0">
                <a:solidFill>
                  <a:prstClr val="black"/>
                </a:solidFill>
                <a:latin typeface="Verdana" charset="0"/>
                <a:ea typeface="MS PGothic" charset="0"/>
                <a:cs typeface="MS PGothic" charset="0"/>
              </a:rPr>
              <a:t>:</a:t>
            </a:r>
          </a:p>
        </p:txBody>
      </p:sp>
      <p:graphicFrame>
        <p:nvGraphicFramePr>
          <p:cNvPr id="34" name="Tableau 33"/>
          <p:cNvGraphicFramePr>
            <a:graphicFrameLocks noGrp="1"/>
          </p:cNvGraphicFramePr>
          <p:nvPr/>
        </p:nvGraphicFramePr>
        <p:xfrm>
          <a:off x="0" y="3905250"/>
          <a:ext cx="8399463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9141"/>
                <a:gridCol w="1199141"/>
                <a:gridCol w="1200054"/>
                <a:gridCol w="1200054"/>
                <a:gridCol w="1200054"/>
                <a:gridCol w="1200054"/>
                <a:gridCol w="1200965"/>
              </a:tblGrid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Lundi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Mardi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Mercredi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Jeudi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Vendredi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Samedi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>
                          <a:effectLst/>
                        </a:rPr>
                        <a:t>Dimanche</a:t>
                      </a:r>
                      <a:endParaRPr lang="fr-FR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+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200" dirty="0">
                          <a:effectLst/>
                        </a:rPr>
                        <a:t>0</a:t>
                      </a:r>
                      <a:endParaRPr lang="fr-FR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47" marR="44447" marT="0" marB="0" anchor="ctr"/>
                </a:tc>
              </a:tr>
            </a:tbl>
          </a:graphicData>
        </a:graphic>
      </p:graphicFrame>
      <p:sp>
        <p:nvSpPr>
          <p:cNvPr id="156732" name="Rectangle 5"/>
          <p:cNvSpPr>
            <a:spLocks noChangeArrowheads="1"/>
          </p:cNvSpPr>
          <p:nvPr/>
        </p:nvSpPr>
        <p:spPr bwMode="auto">
          <a:xfrm>
            <a:off x="428625" y="4941888"/>
            <a:ext cx="65992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i="1">
                <a:solidFill>
                  <a:prstClr val="black"/>
                </a:solidFill>
                <a:latin typeface="Verdana" charset="0"/>
                <a:ea typeface="Calibri" charset="0"/>
                <a:cs typeface="Times New Roman" charset="0"/>
              </a:rPr>
              <a:t>+ : jours avec prise des médicaments antirétroviraux</a:t>
            </a:r>
            <a:endParaRPr lang="fr-FR" sz="800">
              <a:solidFill>
                <a:prstClr val="black"/>
              </a:solidFill>
              <a:latin typeface="Verdana" charset="0"/>
              <a:ea typeface="Arial" charset="0"/>
              <a:cs typeface="Arial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i="1">
                <a:solidFill>
                  <a:prstClr val="black"/>
                </a:solidFill>
                <a:latin typeface="Verdana" charset="0"/>
                <a:ea typeface="Times New Roman" charset="0"/>
                <a:cs typeface="Times New Roman" charset="0"/>
              </a:rPr>
              <a:t>0 : jours sans prise des médicaments antirétroviraux</a:t>
            </a:r>
            <a:endParaRPr lang="fr-FR" sz="2400">
              <a:solidFill>
                <a:prstClr val="black"/>
              </a:solidFill>
              <a:latin typeface="Verdana" charset="0"/>
              <a:ea typeface="Arial" charset="0"/>
              <a:cs typeface="Arial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23528" y="5661248"/>
          <a:ext cx="7920876" cy="490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568"/>
                <a:gridCol w="544157"/>
                <a:gridCol w="691239"/>
                <a:gridCol w="691239"/>
                <a:gridCol w="691239"/>
                <a:gridCol w="691239"/>
                <a:gridCol w="691239"/>
                <a:gridCol w="691239"/>
                <a:gridCol w="691239"/>
                <a:gridCol w="691239"/>
                <a:gridCol w="691239"/>
              </a:tblGrid>
              <a:tr h="243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Visite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J0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S4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S8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S12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S16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S24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S32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S40</a:t>
                      </a:r>
                      <a:endParaRPr lang="fr-FR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S48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S51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</a:tr>
              <a:tr h="2439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Prélèvements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on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on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on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off</a:t>
                      </a:r>
                      <a:endParaRPr lang="fr-FR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1349" marR="41349" marT="0" marB="0" anchor="ctr"/>
                </a:tc>
              </a:tr>
            </a:tbl>
          </a:graphicData>
        </a:graphic>
      </p:graphicFrame>
      <p:sp>
        <p:nvSpPr>
          <p:cNvPr id="156734" name="Espace réservé du pied de page 1"/>
          <p:cNvSpPr>
            <a:spLocks noGrp="1"/>
          </p:cNvSpPr>
          <p:nvPr/>
        </p:nvSpPr>
        <p:spPr bwMode="auto">
          <a:xfrm>
            <a:off x="107950" y="6453188"/>
            <a:ext cx="83153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srgbClr val="1F497D"/>
                </a:solidFill>
                <a:latin typeface="Arial" charset="0"/>
                <a:ea typeface="MS PGothic" charset="0"/>
                <a:cs typeface="Times New Roman" charset="0"/>
              </a:rPr>
              <a:t>Protocole ANRS162 - 4D				 	Bilan au 20.06.2016</a:t>
            </a:r>
            <a:endParaRPr lang="fr-FR">
              <a:solidFill>
                <a:prstClr val="black"/>
              </a:solidFill>
              <a:latin typeface="Arial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03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7863" y="188913"/>
            <a:ext cx="5432425" cy="360362"/>
          </a:xfrm>
        </p:spPr>
        <p:txBody>
          <a:bodyPr/>
          <a:lstStyle/>
          <a:p>
            <a:pPr>
              <a:defRPr/>
            </a:pPr>
            <a:r>
              <a:rPr lang="fr-FR" sz="3200" dirty="0"/>
              <a:t>Traitements ARV à l’inclusion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1341438"/>
          <a:ext cx="3024188" cy="4419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28708">
                  <a:extLst>
                    <a:ext uri="{9D8B030D-6E8A-4147-A177-3AD203B41FA5}"/>
                  </a:extLst>
                </a:gridCol>
                <a:gridCol w="995480">
                  <a:extLst>
                    <a:ext uri="{9D8B030D-6E8A-4147-A177-3AD203B41FA5}"/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r>
                        <a:rPr lang="fr-FR" sz="1600" dirty="0"/>
                        <a:t>Etude</a:t>
                      </a:r>
                      <a:r>
                        <a:rPr lang="fr-FR" sz="1600" baseline="0" dirty="0"/>
                        <a:t> 4D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Combinaisons </a:t>
                      </a:r>
                      <a:r>
                        <a:rPr lang="fr-FR" sz="1600" dirty="0" err="1"/>
                        <a:t>ARVs</a:t>
                      </a:r>
                      <a:endParaRPr lang="fr-FR" sz="16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N=100</a:t>
                      </a:r>
                    </a:p>
                    <a:p>
                      <a:r>
                        <a:rPr lang="fr-FR" sz="1600" dirty="0"/>
                        <a:t>n</a:t>
                      </a:r>
                      <a:r>
                        <a:rPr lang="fr-FR" sz="1600" baseline="0" dirty="0"/>
                        <a:t> (%)</a:t>
                      </a:r>
                      <a:endParaRPr lang="fr-FR" sz="1600" dirty="0"/>
                    </a:p>
                  </a:txBody>
                  <a:tcPr marL="91436" marR="91436"/>
                </a:tc>
                <a:extLst>
                  <a:ext uri="{0D108BD9-81ED-4DB2-BD59-A6C34878D82A}"/>
                </a:extLst>
              </a:tr>
              <a:tr h="579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2INTIs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</a:rPr>
                        <a:t> + INNTI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2INTIs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</a:rPr>
                        <a:t> + IP/r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71 (71,0)</a:t>
                      </a:r>
                    </a:p>
                    <a:p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29</a:t>
                      </a:r>
                      <a:r>
                        <a:rPr lang="fr-FR" sz="16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(29,0)</a:t>
                      </a:r>
                    </a:p>
                  </a:txBody>
                  <a:tcPr marL="91436" marR="91436"/>
                </a:tc>
                <a:extLst>
                  <a:ext uri="{0D108BD9-81ED-4DB2-BD59-A6C34878D82A}"/>
                </a:extLst>
              </a:tr>
              <a:tr h="3261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RPV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ETR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EFV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TDF + FTC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+ EFV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TDF + FTC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+ ETR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TDF + FTC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+ RPV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ATV/r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DRV/r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 + 3TC + LPV/r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ABC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 + TDF + 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DRV/r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TDF + FTC + ATV/r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TDF + FTC + DRV/r</a:t>
                      </a:r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1 (1,0)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2 (2,0)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2 (2,0)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38 (38,0)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3 (3,0)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25 (25,0)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  <a:p>
                      <a:endParaRPr lang="fr-FR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2 (2,0)</a:t>
                      </a:r>
                    </a:p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2 (2,0)</a:t>
                      </a:r>
                    </a:p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1 (1,0)</a:t>
                      </a:r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1 (1,0)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11 (11,0)</a:t>
                      </a:r>
                    </a:p>
                    <a:p>
                      <a:r>
                        <a:rPr lang="fr-FR" sz="1600" baseline="0" dirty="0">
                          <a:solidFill>
                            <a:schemeClr val="tx1"/>
                          </a:solidFill>
                        </a:rPr>
                        <a:t>12 (12,0)</a:t>
                      </a:r>
                    </a:p>
                  </a:txBody>
                  <a:tcPr marL="91436" marR="91436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/>
        </p:nvGraphicFramePr>
        <p:xfrm>
          <a:off x="3026268" y="1916832"/>
          <a:ext cx="540060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9760" name="Espace réservé du pied de page 1"/>
          <p:cNvSpPr>
            <a:spLocks noGrp="1"/>
          </p:cNvSpPr>
          <p:nvPr/>
        </p:nvSpPr>
        <p:spPr bwMode="auto">
          <a:xfrm>
            <a:off x="107950" y="6453188"/>
            <a:ext cx="83153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fr-FR" sz="1400">
                <a:solidFill>
                  <a:srgbClr val="1F497D"/>
                </a:solidFill>
                <a:latin typeface="Arial" charset="0"/>
                <a:cs typeface="Times New Roman" charset="0"/>
              </a:rPr>
              <a:t>Protocole ANRS162 - 4D				 	</a:t>
            </a:r>
            <a:endParaRPr lang="fr-F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91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1013" y="115888"/>
            <a:ext cx="7835900" cy="865187"/>
          </a:xfrm>
        </p:spPr>
        <p:txBody>
          <a:bodyPr/>
          <a:lstStyle/>
          <a:p>
            <a:pPr algn="ctr">
              <a:defRPr/>
            </a:pPr>
            <a:r>
              <a:rPr lang="fr-FR" sz="4400" dirty="0" smtClean="0"/>
              <a:t>ANRS 162–4D:</a:t>
            </a:r>
            <a:r>
              <a:rPr lang="fr-FR" sz="3600" dirty="0" smtClean="0"/>
              <a:t>Taux </a:t>
            </a:r>
            <a:r>
              <a:rPr lang="fr-FR" sz="3600" dirty="0"/>
              <a:t>de succès  à S48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000" i="1" dirty="0"/>
              <a:t>(Estimation de Kaplan-Meier) </a:t>
            </a:r>
            <a:endParaRPr lang="fr-FR" sz="4000" i="1" dirty="0"/>
          </a:p>
        </p:txBody>
      </p:sp>
      <p:sp>
        <p:nvSpPr>
          <p:cNvPr id="160770" name="Espace réservé du pied de page 1"/>
          <p:cNvSpPr>
            <a:spLocks noGrp="1"/>
          </p:cNvSpPr>
          <p:nvPr/>
        </p:nvSpPr>
        <p:spPr bwMode="auto">
          <a:xfrm>
            <a:off x="107950" y="6453188"/>
            <a:ext cx="8315325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srgbClr val="1F497D"/>
                </a:solidFill>
                <a:latin typeface="Arial" charset="0"/>
                <a:ea typeface="MS PGothic" charset="0"/>
                <a:cs typeface="Times New Roman" charset="0"/>
              </a:rPr>
              <a:t>Protocole ANRS162 - 4D				 	</a:t>
            </a:r>
            <a:endParaRPr lang="fr-FR">
              <a:solidFill>
                <a:prstClr val="black"/>
              </a:solidFill>
              <a:latin typeface="Arial" charset="0"/>
              <a:ea typeface="MS PGothic" charset="0"/>
              <a:cs typeface="Arial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83568" y="2445726"/>
          <a:ext cx="7416824" cy="4026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0772" name="ZoneTexte 2"/>
          <p:cNvSpPr txBox="1">
            <a:spLocks noChangeArrowheads="1"/>
          </p:cNvSpPr>
          <p:nvPr/>
        </p:nvSpPr>
        <p:spPr bwMode="auto">
          <a:xfrm>
            <a:off x="5942013" y="6315075"/>
            <a:ext cx="18716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charset="0"/>
                <a:ea typeface="MS PGothic" charset="0"/>
                <a:cs typeface="MS PGothic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prstClr val="black"/>
                </a:solidFill>
              </a:rPr>
              <a:t>(Abandon S4)</a:t>
            </a:r>
          </a:p>
        </p:txBody>
      </p:sp>
      <p:pic>
        <p:nvPicPr>
          <p:cNvPr id="1607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179513"/>
            <a:ext cx="4510088" cy="407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61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31533" y="260648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fr-FR" altLang="fr-FR" sz="31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Rapport d’experts 2016:</a:t>
            </a:r>
            <a:br>
              <a:rPr lang="fr-FR" altLang="fr-FR" sz="31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</a:br>
            <a:r>
              <a:rPr lang="fr-FR" altLang="fr-FR" sz="2700" b="1" dirty="0" smtClean="0">
                <a:solidFill>
                  <a:srgbClr val="3A87BD"/>
                </a:solidFill>
                <a:latin typeface="Arial" pitchFamily="34" charset="0"/>
                <a:cs typeface="Arial" pitchFamily="34" charset="0"/>
              </a:rPr>
              <a:t>Initiation d'un traitement antirétroviral chez l'adulte asymptomatique</a:t>
            </a:r>
            <a:endParaRPr lang="fr-FR" altLang="fr-FR" sz="2700" dirty="0" smtClean="0">
              <a:solidFill>
                <a:srgbClr val="3A87B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179512" y="1599013"/>
            <a:ext cx="8784976" cy="4093915"/>
          </a:xfrm>
        </p:spPr>
        <p:txBody>
          <a:bodyPr>
            <a:normAutofit lnSpcReduction="10000"/>
          </a:bodyPr>
          <a:lstStyle/>
          <a:p>
            <a:pPr lvl="0"/>
            <a:r>
              <a:rPr lang="fr-FR" sz="2400" dirty="0">
                <a:solidFill>
                  <a:srgbClr val="1E1C11"/>
                </a:solidFill>
              </a:rPr>
              <a:t>Il est recommandé d'instaurer un traitement ARV </a:t>
            </a:r>
            <a:r>
              <a:rPr lang="fr-FR" sz="2400" b="1" dirty="0">
                <a:solidFill>
                  <a:srgbClr val="1E1C11"/>
                </a:solidFill>
              </a:rPr>
              <a:t>chez toute personne vivant avec le VIH</a:t>
            </a:r>
            <a:r>
              <a:rPr lang="fr-FR" sz="2400" dirty="0">
                <a:solidFill>
                  <a:srgbClr val="1E1C11"/>
                </a:solidFill>
              </a:rPr>
              <a:t>, quel que soit le nombre de </a:t>
            </a:r>
            <a:r>
              <a:rPr lang="fr-FR" sz="2400" dirty="0" smtClean="0">
                <a:solidFill>
                  <a:srgbClr val="1E1C11"/>
                </a:solidFill>
              </a:rPr>
              <a:t>lymphocytes CD4</a:t>
            </a:r>
            <a:r>
              <a:rPr lang="fr-FR" sz="2400" dirty="0">
                <a:solidFill>
                  <a:srgbClr val="1E1C11"/>
                </a:solidFill>
              </a:rPr>
              <a:t>, y compris s'il est &gt; 500 /mm</a:t>
            </a:r>
            <a:r>
              <a:rPr lang="fr-FR" sz="2400" baseline="30000" dirty="0">
                <a:solidFill>
                  <a:srgbClr val="1E1C11"/>
                </a:solidFill>
              </a:rPr>
              <a:t>3 </a:t>
            </a:r>
            <a:r>
              <a:rPr lang="fr-FR" sz="2400" dirty="0">
                <a:solidFill>
                  <a:srgbClr val="1E1C11"/>
                </a:solidFill>
              </a:rPr>
              <a:t>(AI</a:t>
            </a:r>
            <a:r>
              <a:rPr lang="fr-FR" sz="2400" dirty="0" smtClean="0">
                <a:solidFill>
                  <a:srgbClr val="1E1C11"/>
                </a:solidFill>
              </a:rPr>
              <a:t>)</a:t>
            </a:r>
            <a:endParaRPr lang="fr-FR" sz="2400" dirty="0">
              <a:solidFill>
                <a:srgbClr val="1E1C11"/>
              </a:solidFill>
            </a:endParaRPr>
          </a:p>
          <a:p>
            <a:pPr lvl="0"/>
            <a:r>
              <a:rPr lang="fr-FR" sz="2400" dirty="0"/>
              <a:t>L’initiation précoce du traitement </a:t>
            </a:r>
            <a:r>
              <a:rPr lang="fr-FR" sz="2400" dirty="0" smtClean="0"/>
              <a:t>ARV est </a:t>
            </a:r>
            <a:r>
              <a:rPr lang="fr-FR" sz="2400" dirty="0"/>
              <a:t>associée à </a:t>
            </a:r>
            <a:r>
              <a:rPr lang="fr-FR" sz="2400" dirty="0" smtClean="0"/>
              <a:t>plusieurs </a:t>
            </a:r>
            <a:r>
              <a:rPr lang="fr-FR" sz="2400" dirty="0"/>
              <a:t>bénéfices </a:t>
            </a:r>
            <a:r>
              <a:rPr lang="fr-FR" sz="2400" dirty="0" smtClean="0"/>
              <a:t>dont le patient doit être informé : </a:t>
            </a:r>
          </a:p>
          <a:p>
            <a:pPr lvl="1"/>
            <a:r>
              <a:rPr lang="fr-FR" sz="2000" dirty="0" smtClean="0"/>
              <a:t>cliniques : réduction </a:t>
            </a:r>
            <a:r>
              <a:rPr lang="fr-FR" sz="2000" dirty="0"/>
              <a:t>des comorbidités associées à l’infection par le </a:t>
            </a:r>
            <a:r>
              <a:rPr lang="fr-FR" sz="2000" dirty="0" smtClean="0"/>
              <a:t>VIH (</a:t>
            </a:r>
            <a:r>
              <a:rPr lang="fr-FR" sz="2000" b="1" dirty="0" smtClean="0"/>
              <a:t>AI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immunologiques </a:t>
            </a:r>
            <a:r>
              <a:rPr lang="fr-FR" sz="2000" dirty="0"/>
              <a:t>(</a:t>
            </a:r>
            <a:r>
              <a:rPr lang="fr-FR" sz="2000" b="1" dirty="0" smtClean="0"/>
              <a:t>BII</a:t>
            </a:r>
            <a:r>
              <a:rPr lang="fr-FR" sz="2000" dirty="0" smtClean="0"/>
              <a:t>)</a:t>
            </a:r>
          </a:p>
          <a:p>
            <a:pPr lvl="1"/>
            <a:r>
              <a:rPr lang="fr-FR" sz="2000" dirty="0" smtClean="0"/>
              <a:t>réduction </a:t>
            </a:r>
            <a:r>
              <a:rPr lang="fr-FR" sz="2000" dirty="0"/>
              <a:t>du risque de transmission du VIH (</a:t>
            </a:r>
            <a:r>
              <a:rPr lang="fr-FR" sz="2000" b="1" dirty="0"/>
              <a:t>AI</a:t>
            </a:r>
            <a:r>
              <a:rPr lang="fr-FR" sz="2000" dirty="0" smtClean="0"/>
              <a:t>)</a:t>
            </a:r>
            <a:endParaRPr lang="fr-FR" sz="2000" dirty="0"/>
          </a:p>
          <a:p>
            <a:pPr lvl="0"/>
            <a:r>
              <a:rPr lang="fr-FR" sz="2400" dirty="0"/>
              <a:t>Lorsque le niveau de </a:t>
            </a:r>
            <a:r>
              <a:rPr lang="fr-FR" sz="2400" dirty="0" smtClean="0"/>
              <a:t>lymphocytes CD4 </a:t>
            </a:r>
            <a:r>
              <a:rPr lang="fr-FR" sz="2400" dirty="0"/>
              <a:t>est &gt; 500/mm</a:t>
            </a:r>
            <a:r>
              <a:rPr lang="fr-FR" sz="2400" baseline="30000" dirty="0"/>
              <a:t>3</a:t>
            </a:r>
            <a:r>
              <a:rPr lang="fr-FR" sz="2400" dirty="0"/>
              <a:t> et stable, </a:t>
            </a:r>
            <a:r>
              <a:rPr lang="fr-FR" sz="2400" dirty="0" smtClean="0"/>
              <a:t>l'introduction du </a:t>
            </a:r>
            <a:r>
              <a:rPr lang="fr-FR" sz="2400" dirty="0"/>
              <a:t>traitement </a:t>
            </a:r>
            <a:r>
              <a:rPr lang="fr-FR" sz="2400" dirty="0" smtClean="0"/>
              <a:t>ARV peut </a:t>
            </a:r>
            <a:r>
              <a:rPr lang="fr-FR" sz="2400" dirty="0"/>
              <a:t>être </a:t>
            </a:r>
            <a:r>
              <a:rPr lang="fr-FR" sz="2400" dirty="0" smtClean="0"/>
              <a:t>différée </a:t>
            </a:r>
            <a:r>
              <a:rPr lang="fr-FR" sz="2400" dirty="0"/>
              <a:t>en cas de non-adhésion immédiate du patient au projet </a:t>
            </a:r>
            <a:r>
              <a:rPr lang="fr-FR" sz="2400" dirty="0" smtClean="0"/>
              <a:t>thérapeutique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6844073" y="6300232"/>
            <a:ext cx="1993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 </a:t>
            </a:r>
            <a:r>
              <a:rPr lang="fr-FR" dirty="0" err="1">
                <a:solidFill>
                  <a:srgbClr val="7F7F7F"/>
                </a:solidFill>
              </a:rPr>
              <a:t>Recos</a:t>
            </a:r>
            <a:r>
              <a:rPr lang="fr-FR" dirty="0">
                <a:solidFill>
                  <a:srgbClr val="7F7F7F"/>
                </a:solidFill>
              </a:rPr>
              <a:t> </a:t>
            </a:r>
            <a:r>
              <a:rPr lang="fr-FR" dirty="0" err="1">
                <a:solidFill>
                  <a:srgbClr val="7F7F7F"/>
                </a:solidFill>
              </a:rPr>
              <a:t>Morlat</a:t>
            </a:r>
            <a:r>
              <a:rPr lang="fr-FR" dirty="0">
                <a:solidFill>
                  <a:srgbClr val="7F7F7F"/>
                </a:solidFill>
              </a:rPr>
              <a:t> </a:t>
            </a:r>
            <a:r>
              <a:rPr lang="fr-FR" dirty="0" smtClean="0">
                <a:solidFill>
                  <a:srgbClr val="7F7F7F"/>
                </a:solidFill>
              </a:rPr>
              <a:t>2016</a:t>
            </a:r>
            <a:endParaRPr lang="fr-FR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06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72008"/>
            <a:ext cx="9036496" cy="908720"/>
          </a:xfrm>
        </p:spPr>
        <p:txBody>
          <a:bodyPr>
            <a:normAutofit fontScale="90000"/>
          </a:bodyPr>
          <a:lstStyle/>
          <a:p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 recommandées pour l'initiation d'un </a:t>
            </a:r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traitement ARV</a:t>
            </a:r>
            <a:endParaRPr lang="fr-FR" sz="2800" dirty="0">
              <a:solidFill>
                <a:srgbClr val="3A87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9078"/>
              </p:ext>
            </p:extLst>
          </p:nvPr>
        </p:nvGraphicFramePr>
        <p:xfrm>
          <a:off x="251520" y="1196752"/>
          <a:ext cx="8568952" cy="409113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4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746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020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386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 </a:t>
                      </a:r>
                      <a:r>
                        <a:rPr lang="fr-FR" sz="1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cp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</a:t>
                      </a:r>
                      <a:b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Nb prises par jour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86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 245/200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Rilpivirine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Uniquement si CV &lt; 5 log copies/ml. Précaution si CD4&lt; 200/mm</a:t>
                      </a:r>
                      <a:r>
                        <a:rPr lang="fr-FR" sz="10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Prise au cours d'un repas. Association à un IPP contre-indiquée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2701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Dolutégravir</a:t>
                      </a: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Peu d'interactions médicamenteuses avec le dolutégravir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Abacavir/Lamivudine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600/300 mg x1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Dolutégravir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Uniquement si HLA-B*5701 négatif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Peu d'interactions médicamenteuses avec le dolutégravir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386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Elvitégravir/C</a:t>
                      </a:r>
                      <a:b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150/150 mg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Association contre-indiquée si clairance de la créatinine &lt; 70 ml/min. 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90 ml/min. Surveillance rénale.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Interactions médicamenteuses avec cobicistat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042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Raltégravir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mg x 2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3/2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Pas d'interaction médicamenteuse avec le raltégravir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762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INTI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IP/r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marL="22225" indent="180340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856449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TénofovirDF/Emtricitabine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245/200 mg x1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Darunavir/r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800/100 mg x 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-22225"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3/1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Intérêt particulier dans les indications suivantes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immunodépression avancée</a:t>
                      </a: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charge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virale plasmatique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élevée</a:t>
                      </a:r>
                    </a:p>
                    <a:p>
                      <a:pPr marL="22225" indent="18034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nécessité 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d'entreprendre un traitement </a:t>
                      </a: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sans</a:t>
                      </a:r>
                      <a:r>
                        <a:rPr lang="fr-FR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délai</a:t>
                      </a:r>
                      <a:endParaRPr lang="fr-FR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225" indent="180340" algn="l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femme enceinte </a:t>
                      </a:r>
                      <a:endParaRPr lang="fr-FR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Précaution si clairance de la créatinine &lt; 80 ml/min. Surveillance rénale.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 indent="180340" algn="l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Interactions médicamenteuses avec le ritonavir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50825" y="5930900"/>
            <a:ext cx="662463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Initiation d'un premier traitement antirétroviral</a:t>
            </a:r>
            <a:b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</a:b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chez l'adulte asymptomatique</a:t>
            </a:r>
            <a:endParaRPr lang="fr-FR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567492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L'association </a:t>
            </a:r>
            <a:r>
              <a:rPr lang="fr-FR" dirty="0" err="1" smtClean="0"/>
              <a:t>raltégravir</a:t>
            </a:r>
            <a:r>
              <a:rPr lang="fr-FR" dirty="0" smtClean="0"/>
              <a:t> + </a:t>
            </a:r>
            <a:r>
              <a:rPr lang="fr-FR" dirty="0" err="1" smtClean="0"/>
              <a:t>darunavir</a:t>
            </a:r>
            <a:r>
              <a:rPr lang="fr-FR" dirty="0" smtClean="0"/>
              <a:t>/r en initiation de traitement antirétroviral peut constituer une alternative lorsque les INTI ne sont pas utilisables (par exemple HLA B*5701 et insuffisance rénale)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004239" y="6401380"/>
            <a:ext cx="2139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7F7F7F"/>
                </a:solidFill>
              </a:rPr>
              <a:t>Recos</a:t>
            </a:r>
            <a:r>
              <a:rPr lang="fr-FR" dirty="0" smtClean="0">
                <a:solidFill>
                  <a:srgbClr val="7F7F7F"/>
                </a:solidFill>
              </a:rPr>
              <a:t> </a:t>
            </a:r>
            <a:r>
              <a:rPr lang="fr-FR" dirty="0" err="1" smtClean="0">
                <a:solidFill>
                  <a:srgbClr val="7F7F7F"/>
                </a:solidFill>
              </a:rPr>
              <a:t>Morlat</a:t>
            </a:r>
            <a:r>
              <a:rPr lang="fr-FR" dirty="0" smtClean="0">
                <a:solidFill>
                  <a:srgbClr val="7F7F7F"/>
                </a:solidFill>
              </a:rPr>
              <a:t> 2016</a:t>
            </a:r>
            <a:endParaRPr lang="fr-FR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38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496" y="72008"/>
            <a:ext cx="9036496" cy="908720"/>
          </a:xfrm>
        </p:spPr>
        <p:txBody>
          <a:bodyPr>
            <a:normAutofit fontScale="90000"/>
          </a:bodyPr>
          <a:lstStyle/>
          <a:p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</a:t>
            </a:r>
            <a:r>
              <a:rPr lang="fr-FR" sz="2800" b="1" dirty="0" smtClean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2800" b="1" dirty="0">
                <a:solidFill>
                  <a:srgbClr val="3A87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différentes associations d’antirétroviraux recommandées</a:t>
            </a:r>
            <a:endParaRPr lang="fr-FR" sz="2800" dirty="0">
              <a:solidFill>
                <a:srgbClr val="3A87B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22319"/>
              </p:ext>
            </p:extLst>
          </p:nvPr>
        </p:nvGraphicFramePr>
        <p:xfrm>
          <a:off x="107503" y="1916833"/>
          <a:ext cx="8784976" cy="31267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3367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51143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Associations recommandées - Noms commerciaux (DCI</a:t>
                      </a:r>
                      <a:r>
                        <a:rPr lang="fr-FR" sz="160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Coût </a:t>
                      </a:r>
                      <a:r>
                        <a:rPr lang="fr-FR" sz="1600" dirty="0">
                          <a:effectLst/>
                        </a:rPr>
                        <a:t>mensuel (€)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Coût annuel (€)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Eviplera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rilpivirine)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681,90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8 183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pt-BR" sz="1600" dirty="0">
                          <a:effectLst/>
                        </a:rPr>
                        <a:t>Truvada</a:t>
                      </a:r>
                      <a:r>
                        <a:rPr lang="pt-BR" sz="1600" baseline="30000" dirty="0" smtClean="0">
                          <a:effectLst/>
                        </a:rPr>
                        <a:t>®</a:t>
                      </a:r>
                      <a:r>
                        <a:rPr lang="pt-BR" sz="1600" dirty="0" smtClean="0">
                          <a:effectLst/>
                        </a:rPr>
                        <a:t>+Prezista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pt-BR" sz="1600" dirty="0">
                          <a:effectLst/>
                        </a:rPr>
                        <a:t>/Norvir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pt-BR" sz="1600" dirty="0">
                          <a:effectLst/>
                        </a:rPr>
                        <a:t> (</a:t>
                      </a:r>
                      <a:r>
                        <a:rPr lang="pt-BR" sz="1600" dirty="0" smtClean="0">
                          <a:effectLst/>
                        </a:rPr>
                        <a:t>ténofovirDF/emtricitabine+darunavir/r</a:t>
                      </a:r>
                      <a:r>
                        <a:rPr lang="pt-B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869,66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10 423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Triumeq</a:t>
                      </a:r>
                      <a:r>
                        <a:rPr lang="pt-B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(abacavir/lamivudine + dolutégravir)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928,43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11 141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Kivexa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Isentress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(abacavir/lamivudine + raltégravir)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>
                          <a:effectLst/>
                        </a:rPr>
                        <a:t>950,33</a:t>
                      </a:r>
                      <a:endParaRPr lang="fr-F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11 404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Stribild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(ténofovirDF/emtricitabine/elvitégravir/cobicistat)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977,09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11 725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4034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Truvada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Isentress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raltégravir)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1020,33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12 240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1393">
                <a:tc>
                  <a:txBody>
                    <a:bodyPr/>
                    <a:lstStyle/>
                    <a:p>
                      <a:pPr marL="228600" indent="-50800" algn="l">
                        <a:spcAft>
                          <a:spcPts val="500"/>
                        </a:spcAft>
                      </a:pPr>
                      <a:r>
                        <a:rPr lang="fr-FR" sz="1600" dirty="0" err="1">
                          <a:effectLst/>
                        </a:rPr>
                        <a:t>Truvada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+ </a:t>
                      </a:r>
                      <a:r>
                        <a:rPr lang="fr-FR" sz="1600" dirty="0" err="1">
                          <a:effectLst/>
                        </a:rPr>
                        <a:t>Tivicay</a:t>
                      </a:r>
                      <a:r>
                        <a:rPr lang="fr-FR" sz="1600" baseline="30000" dirty="0">
                          <a:effectLst/>
                        </a:rPr>
                        <a:t>®</a:t>
                      </a:r>
                      <a:r>
                        <a:rPr lang="fr-FR" sz="1600" dirty="0">
                          <a:effectLst/>
                        </a:rPr>
                        <a:t> (ténofovirDF/emtricitabine + dolutégravir)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1060,30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500"/>
                        </a:spcAft>
                      </a:pPr>
                      <a:r>
                        <a:rPr lang="fr-FR" sz="1600" dirty="0">
                          <a:effectLst/>
                        </a:rPr>
                        <a:t>12 724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50825" y="5930900"/>
            <a:ext cx="6624638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Initiation d'un premier traitement antirétroviral</a:t>
            </a:r>
            <a:b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</a:b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chez l'adulte asymptomatique</a:t>
            </a:r>
            <a:endParaRPr lang="fr-FR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680230" y="6314405"/>
            <a:ext cx="2463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7F7F7F"/>
                </a:solidFill>
              </a:rPr>
              <a:t>Recos</a:t>
            </a:r>
            <a:r>
              <a:rPr lang="fr-FR" dirty="0" smtClean="0">
                <a:solidFill>
                  <a:srgbClr val="7F7F7F"/>
                </a:solidFill>
              </a:rPr>
              <a:t> </a:t>
            </a:r>
            <a:r>
              <a:rPr lang="fr-FR" dirty="0" err="1" smtClean="0">
                <a:solidFill>
                  <a:srgbClr val="7F7F7F"/>
                </a:solidFill>
              </a:rPr>
              <a:t>Morlat</a:t>
            </a:r>
            <a:r>
              <a:rPr lang="fr-FR" dirty="0" smtClean="0">
                <a:solidFill>
                  <a:srgbClr val="7F7F7F"/>
                </a:solidFill>
              </a:rPr>
              <a:t> 2016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153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490066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solidFill>
                  <a:srgbClr val="3A87BD"/>
                </a:solidFill>
              </a:rPr>
              <a:t>Optimisation d'un traitement antirétroviral en situation de succès virologique: </a:t>
            </a:r>
            <a:r>
              <a:rPr lang="fr-FR" sz="2200" b="1" dirty="0" smtClean="0">
                <a:solidFill>
                  <a:srgbClr val="3A87BD"/>
                </a:solidFill>
              </a:rPr>
              <a:t>Principes et règles à respecter</a:t>
            </a:r>
            <a:endParaRPr lang="fr-FR" sz="2200" b="1" dirty="0">
              <a:solidFill>
                <a:srgbClr val="3A87BD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879185"/>
            <a:ext cx="9036496" cy="5217443"/>
          </a:xfrm>
        </p:spPr>
        <p:txBody>
          <a:bodyPr/>
          <a:lstStyle/>
          <a:p>
            <a:r>
              <a:rPr lang="fr-FR" sz="1800" dirty="0" smtClean="0"/>
              <a:t>Tous les principes et règles des recommandations de 2015 sont maintenus</a:t>
            </a:r>
          </a:p>
          <a:p>
            <a:pPr marL="0" indent="0" algn="ctr">
              <a:buNone/>
            </a:pPr>
            <a:r>
              <a:rPr lang="fr-FR" sz="1800" b="1" dirty="0" smtClean="0">
                <a:solidFill>
                  <a:srgbClr val="3A87BD"/>
                </a:solidFill>
              </a:rPr>
              <a:t>Nouveautés 2016</a:t>
            </a:r>
          </a:p>
          <a:p>
            <a:r>
              <a:rPr lang="fr-FR" sz="1800" dirty="0" smtClean="0"/>
              <a:t>L'optimisation </a:t>
            </a:r>
            <a:r>
              <a:rPr lang="fr-FR" sz="1800" dirty="0"/>
              <a:t>d'un traitement antirétroviral chez un patient en succès immunovirologique a pour objectif d'individualiser le traitement pour gagner en tolérance et/ou simplicité d'administration et prévenir la toxicité de certains médicaments tout en maintenant l'efficacité </a:t>
            </a:r>
            <a:r>
              <a:rPr lang="fr-FR" sz="1800" dirty="0" smtClean="0"/>
              <a:t>immunovirologique</a:t>
            </a:r>
            <a:endParaRPr lang="fr-FR" sz="1800" dirty="0"/>
          </a:p>
          <a:p>
            <a:r>
              <a:rPr lang="fr-FR" sz="1800" dirty="0" smtClean="0"/>
              <a:t>Le groupe d'experts recommande que cette </a:t>
            </a:r>
            <a:r>
              <a:rPr lang="fr-FR" sz="1800" b="1" dirty="0"/>
              <a:t>réflexion sur l'optimisation </a:t>
            </a:r>
            <a:r>
              <a:rPr lang="fr-FR" sz="1800" dirty="0"/>
              <a:t>du traitement antirétroviral </a:t>
            </a:r>
            <a:r>
              <a:rPr lang="fr-FR" sz="1800" dirty="0" smtClean="0"/>
              <a:t>se fasse une </a:t>
            </a:r>
            <a:r>
              <a:rPr lang="fr-FR" sz="1800" dirty="0"/>
              <a:t>fois par an à l'occasion du </a:t>
            </a:r>
            <a:r>
              <a:rPr lang="fr-FR" sz="1800" b="1" dirty="0"/>
              <a:t>bilan annuel de </a:t>
            </a:r>
            <a:r>
              <a:rPr lang="fr-FR" sz="1800" b="1" dirty="0" smtClean="0"/>
              <a:t>synthèse</a:t>
            </a:r>
            <a:endParaRPr lang="fr-FR" sz="1800" b="1" dirty="0"/>
          </a:p>
          <a:p>
            <a:r>
              <a:rPr lang="fr-FR" sz="1800" dirty="0"/>
              <a:t>Plusieurs options d'optimisation et allègement du traitement antirétroviral permettent de </a:t>
            </a:r>
            <a:r>
              <a:rPr lang="fr-FR" sz="1800" b="1" dirty="0"/>
              <a:t>s'affranchir du dogme de la trithérapie obligatoire </a:t>
            </a:r>
            <a:r>
              <a:rPr lang="fr-FR" sz="1800" dirty="0"/>
              <a:t>à condition de respecter les principes et règles de sécurité </a:t>
            </a:r>
            <a:r>
              <a:rPr lang="fr-FR" sz="1800" dirty="0" smtClean="0"/>
              <a:t>rappelées </a:t>
            </a:r>
            <a:r>
              <a:rPr lang="fr-FR" sz="1800" dirty="0"/>
              <a:t>dans ce chapitre</a:t>
            </a:r>
          </a:p>
          <a:p>
            <a:r>
              <a:rPr lang="fr-FR" sz="1800" dirty="0" smtClean="0"/>
              <a:t>L'indication </a:t>
            </a:r>
            <a:r>
              <a:rPr lang="fr-FR" sz="1800" dirty="0"/>
              <a:t>de la réalisation d'un </a:t>
            </a:r>
            <a:r>
              <a:rPr lang="fr-FR" sz="1800" b="1" dirty="0"/>
              <a:t>test génotypique de résistance sur l'ADN-VIH cellulaire </a:t>
            </a:r>
            <a:r>
              <a:rPr lang="fr-FR" sz="1800" dirty="0"/>
              <a:t>doit être </a:t>
            </a:r>
            <a:r>
              <a:rPr lang="fr-FR" sz="1800" dirty="0" smtClean="0"/>
              <a:t>prise en RCP. </a:t>
            </a:r>
            <a:r>
              <a:rPr lang="fr-FR" sz="1800" dirty="0"/>
              <a:t>Dans ces conditions, ce test doit être inscrit sur la liste des actes remboursés par la </a:t>
            </a:r>
            <a:r>
              <a:rPr lang="fr-FR" sz="1800" dirty="0" smtClean="0"/>
              <a:t>sécurité sociale</a:t>
            </a:r>
          </a:p>
          <a:p>
            <a:r>
              <a:rPr lang="fr-FR" sz="1800" b="1" dirty="0"/>
              <a:t>La mesure de la charge virale cellulaire ADN-VIH </a:t>
            </a:r>
            <a:r>
              <a:rPr lang="fr-FR" sz="1800" dirty="0"/>
              <a:t>peut être demandée au cas pas </a:t>
            </a:r>
            <a:r>
              <a:rPr lang="fr-FR" sz="1800" dirty="0" smtClean="0"/>
              <a:t>cas pour </a:t>
            </a:r>
            <a:r>
              <a:rPr lang="fr-FR" sz="1800" dirty="0"/>
              <a:t>étayer une décision d'allègement thérapeutique</a:t>
            </a:r>
            <a:r>
              <a:rPr lang="fr-FR" sz="1800" dirty="0" smtClean="0"/>
              <a:t>, </a:t>
            </a:r>
            <a:r>
              <a:rPr lang="fr-FR" sz="1800" dirty="0"/>
              <a:t>même si elle  n'est pas inscrite </a:t>
            </a:r>
            <a:r>
              <a:rPr lang="fr-FR" sz="1800" dirty="0" smtClean="0"/>
              <a:t>sur la liste </a:t>
            </a:r>
            <a:r>
              <a:rPr lang="fr-FR" sz="1800" dirty="0"/>
              <a:t>des actes biologiques remboursés par la </a:t>
            </a:r>
            <a:r>
              <a:rPr lang="fr-FR" sz="1800" dirty="0" smtClean="0"/>
              <a:t>sécurité sociale</a:t>
            </a:r>
          </a:p>
          <a:p>
            <a:endParaRPr lang="fr-FR" sz="1800" dirty="0"/>
          </a:p>
        </p:txBody>
      </p:sp>
      <p:sp>
        <p:nvSpPr>
          <p:cNvPr id="5" name="ZoneTexte 4"/>
          <p:cNvSpPr txBox="1"/>
          <p:nvPr/>
        </p:nvSpPr>
        <p:spPr>
          <a:xfrm>
            <a:off x="7149934" y="6331800"/>
            <a:ext cx="2157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7F7F7F"/>
                </a:solidFill>
              </a:rPr>
              <a:t>Recos</a:t>
            </a:r>
            <a:r>
              <a:rPr lang="fr-FR" dirty="0" smtClean="0">
                <a:solidFill>
                  <a:srgbClr val="7F7F7F"/>
                </a:solidFill>
              </a:rPr>
              <a:t> </a:t>
            </a:r>
            <a:r>
              <a:rPr lang="fr-FR" dirty="0" err="1" smtClean="0">
                <a:solidFill>
                  <a:srgbClr val="7F7F7F"/>
                </a:solidFill>
              </a:rPr>
              <a:t>Morlat</a:t>
            </a:r>
            <a:r>
              <a:rPr lang="fr-FR" dirty="0" smtClean="0">
                <a:solidFill>
                  <a:srgbClr val="7F7F7F"/>
                </a:solidFill>
              </a:rPr>
              <a:t> 2016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3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50825" y="193675"/>
            <a:ext cx="8713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rgbClr val="F79646">
                    <a:lumMod val="75000"/>
                  </a:srgbClr>
                </a:solidFill>
                <a:latin typeface="Arial" charset="0"/>
                <a:cs typeface="Arial" pitchFamily="34" charset="0"/>
              </a:rPr>
              <a:t>Options pour simplifier la prise du traitement ARV </a:t>
            </a:r>
            <a:endParaRPr lang="fr-FR" sz="2400" dirty="0">
              <a:solidFill>
                <a:srgbClr val="F79646">
                  <a:lumMod val="75000"/>
                </a:srgbClr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765174"/>
            <a:ext cx="8713788" cy="609282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Diminution du nombre de prises et/ou de comprimés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en 2 prises par IP/r 1 prise (DRV/r ou ATV/r)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RAL + TDF/FTC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+ TDF/FTC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INNTI + 2 INTI par EVG/c/TDF/FTC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rgbClr val="05E520"/>
                </a:solidFill>
              </a:rPr>
              <a:t>Switch de IP/r + TDF/FTC </a:t>
            </a:r>
            <a:r>
              <a:rPr lang="fr-FR" sz="2000" b="1" dirty="0">
                <a:solidFill>
                  <a:srgbClr val="05E520"/>
                </a:solidFill>
              </a:rPr>
              <a:t>par </a:t>
            </a:r>
            <a:r>
              <a:rPr lang="fr-FR" sz="2000" b="1" dirty="0" smtClean="0">
                <a:solidFill>
                  <a:srgbClr val="05E520"/>
                </a:solidFill>
              </a:rPr>
              <a:t>RPV/TDF/FTC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Switch </a:t>
            </a: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d'une trithérapie efficace par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ABC/3TC/DTG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 smtClean="0"/>
              <a:t>Réduction de dose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INNTI + 2 INTI : diminution de la dose d'EFV de 600 mg/j à 400 mg/j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IP/r + INTI : diminution de la dose d’IP ?</a:t>
            </a: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endParaRPr lang="fr-F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u="sng" dirty="0"/>
              <a:t>diminution du nombre d'antirétroviraux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b="1" dirty="0">
                <a:solidFill>
                  <a:srgbClr val="05E520"/>
                </a:solidFill>
              </a:rPr>
              <a:t>Monothérapie d'IP/r (uniquement avec DRV/r)</a:t>
            </a:r>
          </a:p>
          <a:p>
            <a:pPr lvl="1">
              <a:spcBef>
                <a:spcPts val="0"/>
              </a:spcBef>
              <a:buFont typeface="Arial" charset="0"/>
              <a:buChar char="–"/>
              <a:defRPr/>
            </a:pPr>
            <a:r>
              <a:rPr lang="fr-FR" sz="2000" dirty="0"/>
              <a:t>Switch de trithérapie vers une bithérapie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05E520"/>
                </a:solidFill>
              </a:rPr>
              <a:t>LPV/r + 3TC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05E520"/>
                </a:solidFill>
              </a:rPr>
              <a:t>ATV/R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DRV/r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DTG + 3TC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chemeClr val="accent6">
                    <a:lumMod val="75000"/>
                  </a:schemeClr>
                </a:solidFill>
              </a:rPr>
              <a:t>INI + INNTI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FF0000"/>
                </a:solidFill>
              </a:rPr>
              <a:t>RAL + MVC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fr-FR" sz="2000" b="1" dirty="0">
                <a:solidFill>
                  <a:srgbClr val="3A87BD"/>
                </a:solidFill>
              </a:rPr>
              <a:t>IP/r + </a:t>
            </a:r>
            <a:r>
              <a:rPr lang="fr-FR" sz="2000" b="1" dirty="0" smtClean="0">
                <a:solidFill>
                  <a:srgbClr val="3A87BD"/>
                </a:solidFill>
              </a:rPr>
              <a:t>RAL</a:t>
            </a:r>
          </a:p>
          <a:p>
            <a:pPr>
              <a:spcBef>
                <a:spcPts val="0"/>
              </a:spcBef>
              <a:buFont typeface="Arial" charset="0"/>
              <a:buChar char="•"/>
              <a:defRPr/>
            </a:pPr>
            <a:r>
              <a:rPr lang="fr-FR" sz="2000" dirty="0"/>
              <a:t>« dé-</a:t>
            </a:r>
            <a:r>
              <a:rPr lang="fr-FR" sz="2000" dirty="0" err="1"/>
              <a:t>boost</a:t>
            </a:r>
            <a:r>
              <a:rPr lang="fr-FR" sz="2000" dirty="0"/>
              <a:t> » </a:t>
            </a:r>
            <a:r>
              <a:rPr lang="fr-FR" sz="2000" dirty="0" smtClean="0"/>
              <a:t>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retrait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du </a:t>
            </a:r>
            <a:r>
              <a:rPr lang="fr-FR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ritonavir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en association avec </a:t>
            </a:r>
            <a:r>
              <a:rPr lang="fr-FR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atazanavir</a:t>
            </a:r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2400" i="1" dirty="0" smtClean="0"/>
              <a:t>Diminution du nombre d'ARV</a:t>
            </a:r>
          </a:p>
          <a:p>
            <a:pPr lvl="1"/>
            <a:r>
              <a:rPr lang="fr-FR" sz="1800" b="1" i="1" dirty="0" smtClean="0">
                <a:solidFill>
                  <a:srgbClr val="00B0F0"/>
                </a:solidFill>
              </a:rPr>
              <a:t>Switch de 2 INTI + 1 IP/r vers DRV/r + RPV</a:t>
            </a:r>
          </a:p>
          <a:p>
            <a:pPr lvl="1"/>
            <a:r>
              <a:rPr lang="fr-FR" sz="1800" b="1" i="1" dirty="0" smtClean="0">
                <a:solidFill>
                  <a:srgbClr val="FF0000"/>
                </a:solidFill>
              </a:rPr>
              <a:t>Monothérapie par </a:t>
            </a:r>
            <a:r>
              <a:rPr lang="fr-FR" sz="1800" b="1" i="1" dirty="0" err="1" smtClean="0">
                <a:solidFill>
                  <a:srgbClr val="FF0000"/>
                </a:solidFill>
              </a:rPr>
              <a:t>Dolutégravir</a:t>
            </a:r>
            <a:endParaRPr lang="fr-FR" sz="1800" b="1" i="1" dirty="0" smtClean="0">
              <a:solidFill>
                <a:srgbClr val="FF0000"/>
              </a:solidFill>
            </a:endParaRPr>
          </a:p>
          <a:p>
            <a:r>
              <a:rPr lang="fr-FR" sz="2400" i="1" dirty="0" smtClean="0"/>
              <a:t>Diminution du nombre de jours de traitement </a:t>
            </a:r>
          </a:p>
          <a:p>
            <a:pPr lvl="1"/>
            <a:r>
              <a:rPr lang="fr-FR" sz="1800" b="1" i="1" dirty="0" smtClean="0">
                <a:solidFill>
                  <a:srgbClr val="00B0F0"/>
                </a:solidFill>
              </a:rPr>
              <a:t>4 ou 5 jours consécutifs/7</a:t>
            </a:r>
          </a:p>
          <a:p>
            <a:r>
              <a:rPr lang="fr-FR" sz="2400" i="1" dirty="0" smtClean="0">
                <a:solidFill>
                  <a:srgbClr val="FF6600"/>
                </a:solidFill>
              </a:rPr>
              <a:t>Remplacement de TDF par TAF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fr-FR" sz="2400" b="1" dirty="0">
              <a:solidFill>
                <a:srgbClr val="3A87BD"/>
              </a:solidFill>
            </a:endParaRPr>
          </a:p>
          <a:p>
            <a:pPr marL="457200" lvl="1" indent="0">
              <a:spcBef>
                <a:spcPts val="0"/>
              </a:spcBef>
              <a:buFont typeface="Arial" charset="0"/>
              <a:buNone/>
              <a:defRPr/>
            </a:pPr>
            <a:endParaRPr lang="fr-F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fr-FR" sz="2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102225" y="3144527"/>
            <a:ext cx="4041775" cy="18466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srgbClr val="05E520"/>
                </a:solidFill>
              </a:rPr>
              <a:t>Schéma thérapeutique possible</a:t>
            </a:r>
          </a:p>
          <a:p>
            <a:pPr>
              <a:defRPr/>
            </a:pPr>
            <a:r>
              <a:rPr lang="fr-FR" sz="16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Schéma possible mais contraignant</a:t>
            </a:r>
          </a:p>
          <a:p>
            <a:pPr>
              <a:defRPr/>
            </a:pPr>
            <a:r>
              <a:rPr lang="fr-FR" sz="1600" b="1" dirty="0" smtClean="0">
                <a:solidFill>
                  <a:srgbClr val="F79646">
                    <a:lumMod val="75000"/>
                  </a:srgbClr>
                </a:solidFill>
              </a:rPr>
              <a:t>Evaluation en cours/</a:t>
            </a:r>
            <a:r>
              <a:rPr lang="fr-FR" sz="1600" b="1" dirty="0">
                <a:solidFill>
                  <a:srgbClr val="FF6600"/>
                </a:solidFill>
              </a:rPr>
              <a:t>Médicament non encore </a:t>
            </a:r>
            <a:r>
              <a:rPr lang="fr-FR" sz="1600" b="1" dirty="0" smtClean="0">
                <a:solidFill>
                  <a:srgbClr val="FF6600"/>
                </a:solidFill>
              </a:rPr>
              <a:t>disponible</a:t>
            </a:r>
            <a:endParaRPr lang="fr-FR" sz="1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r>
              <a:rPr lang="fr-FR" sz="1600" b="1" dirty="0">
                <a:solidFill>
                  <a:srgbClr val="FF0000"/>
                </a:solidFill>
              </a:rPr>
              <a:t>Schéma thérapeutique non </a:t>
            </a:r>
            <a:r>
              <a:rPr lang="fr-FR" sz="1600" b="1" dirty="0" smtClean="0">
                <a:solidFill>
                  <a:srgbClr val="FF0000"/>
                </a:solidFill>
              </a:rPr>
              <a:t>recommandé</a:t>
            </a:r>
            <a:endParaRPr lang="fr-FR" sz="1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>
              <a:defRPr/>
            </a:pPr>
            <a:r>
              <a:rPr lang="fr-FR" sz="1600" b="1" dirty="0">
                <a:solidFill>
                  <a:srgbClr val="00B0F0"/>
                </a:solidFill>
              </a:rPr>
              <a:t>Schéma possible, au cas par cas</a:t>
            </a:r>
          </a:p>
          <a:p>
            <a:pPr>
              <a:defRPr/>
            </a:pPr>
            <a:endParaRPr lang="fr-FR" b="1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19402" y="6383985"/>
            <a:ext cx="2324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7F7F7F"/>
                </a:solidFill>
              </a:rPr>
              <a:t>Recos</a:t>
            </a:r>
            <a:r>
              <a:rPr lang="fr-FR" dirty="0" smtClean="0">
                <a:solidFill>
                  <a:srgbClr val="7F7F7F"/>
                </a:solidFill>
              </a:rPr>
              <a:t> </a:t>
            </a:r>
            <a:r>
              <a:rPr lang="fr-FR" dirty="0" err="1" smtClean="0">
                <a:solidFill>
                  <a:srgbClr val="7F7F7F"/>
                </a:solidFill>
              </a:rPr>
              <a:t>Morlat</a:t>
            </a:r>
            <a:r>
              <a:rPr lang="fr-FR" dirty="0" smtClean="0">
                <a:solidFill>
                  <a:srgbClr val="7F7F7F"/>
                </a:solidFill>
              </a:rPr>
              <a:t> 2016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912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rgbClr val="3A87BD"/>
                </a:solidFill>
              </a:rPr>
              <a:t>Réplication virale résiduelle </a:t>
            </a:r>
            <a:r>
              <a:rPr lang="fr-FR" sz="3200" b="1" dirty="0" smtClean="0">
                <a:solidFill>
                  <a:srgbClr val="3A87BD"/>
                </a:solidFill>
              </a:rPr>
              <a:t>localisée </a:t>
            </a:r>
            <a:r>
              <a:rPr lang="fr-FR" sz="3200" b="1" dirty="0">
                <a:solidFill>
                  <a:srgbClr val="3A87BD"/>
                </a:solidFill>
              </a:rPr>
              <a:t>à un compartiment anatomique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4525963"/>
          </a:xfrm>
        </p:spPr>
        <p:txBody>
          <a:bodyPr>
            <a:normAutofit lnSpcReduction="10000"/>
          </a:bodyPr>
          <a:lstStyle/>
          <a:p>
            <a:r>
              <a:rPr lang="fr-FR" sz="2000" dirty="0"/>
              <a:t>Réplication virale résiduelle dans le système nerveux central</a:t>
            </a:r>
          </a:p>
          <a:p>
            <a:pPr lvl="1"/>
            <a:r>
              <a:rPr lang="fr-FR" sz="1600" dirty="0" smtClean="0"/>
              <a:t>Une </a:t>
            </a:r>
            <a:r>
              <a:rPr lang="fr-FR" sz="1600" b="1" dirty="0"/>
              <a:t>réplication virale résiduelle dans le LCR </a:t>
            </a:r>
            <a:r>
              <a:rPr lang="fr-FR" sz="1600" dirty="0"/>
              <a:t>est définie par une CV détectable dans le LCR alors que la CV plasmatique est </a:t>
            </a:r>
            <a:r>
              <a:rPr lang="fr-FR" sz="1600" dirty="0" smtClean="0"/>
              <a:t>indétectable</a:t>
            </a:r>
          </a:p>
          <a:p>
            <a:pPr lvl="1"/>
            <a:r>
              <a:rPr lang="fr-FR" sz="1600" dirty="0"/>
              <a:t>Dans </a:t>
            </a:r>
            <a:r>
              <a:rPr lang="fr-FR" sz="1600" dirty="0" smtClean="0"/>
              <a:t>cette situation, </a:t>
            </a:r>
            <a:r>
              <a:rPr lang="fr-FR" sz="1600" dirty="0"/>
              <a:t>le profil de mutations de résistance et le tropisme du VIH dans le </a:t>
            </a:r>
            <a:r>
              <a:rPr lang="fr-FR" sz="1600" dirty="0" smtClean="0"/>
              <a:t>SNC </a:t>
            </a:r>
            <a:r>
              <a:rPr lang="fr-FR" sz="1600" dirty="0"/>
              <a:t>peuvent être </a:t>
            </a:r>
            <a:r>
              <a:rPr lang="fr-FR" sz="1600" dirty="0" smtClean="0"/>
              <a:t>différents de </a:t>
            </a:r>
            <a:r>
              <a:rPr lang="fr-FR" sz="1600" dirty="0"/>
              <a:t>celui observé dans le compartiment </a:t>
            </a:r>
            <a:r>
              <a:rPr lang="fr-FR" sz="1600" dirty="0" smtClean="0"/>
              <a:t>sanguin</a:t>
            </a:r>
          </a:p>
          <a:p>
            <a:pPr lvl="1"/>
            <a:r>
              <a:rPr lang="fr-FR" sz="1600" dirty="0"/>
              <a:t>Les </a:t>
            </a:r>
            <a:r>
              <a:rPr lang="fr-FR" sz="1600" dirty="0" smtClean="0"/>
              <a:t>ARV suivants </a:t>
            </a:r>
            <a:r>
              <a:rPr lang="fr-FR" sz="1600" dirty="0"/>
              <a:t>peuvent avoir un intérêt </a:t>
            </a:r>
            <a:r>
              <a:rPr lang="fr-FR" sz="1600" dirty="0" smtClean="0"/>
              <a:t>dans ces situations</a:t>
            </a:r>
            <a:endParaRPr lang="fr-FR" sz="1600" dirty="0"/>
          </a:p>
          <a:p>
            <a:pPr lvl="2"/>
            <a:r>
              <a:rPr lang="fr-FR" sz="1200" dirty="0"/>
              <a:t>INTI : abacavir, zidovudine (en l’absence </a:t>
            </a:r>
            <a:r>
              <a:rPr lang="fr-FR" sz="1200" dirty="0" smtClean="0"/>
              <a:t>d’autre choix possible)</a:t>
            </a:r>
            <a:endParaRPr lang="fr-FR" sz="1200" dirty="0"/>
          </a:p>
          <a:p>
            <a:pPr lvl="2"/>
            <a:r>
              <a:rPr lang="fr-FR" sz="1200" dirty="0"/>
              <a:t>INNTI : névirapine</a:t>
            </a:r>
          </a:p>
          <a:p>
            <a:pPr lvl="2"/>
            <a:r>
              <a:rPr lang="fr-FR" sz="1200" dirty="0"/>
              <a:t>IP/r : darunavir</a:t>
            </a:r>
          </a:p>
          <a:p>
            <a:pPr lvl="2"/>
            <a:r>
              <a:rPr lang="fr-FR" sz="1200" dirty="0"/>
              <a:t>INI : raltégravir, dolutégravir</a:t>
            </a:r>
          </a:p>
          <a:p>
            <a:pPr lvl="2"/>
            <a:r>
              <a:rPr lang="fr-FR" sz="1200" dirty="0"/>
              <a:t>Antagonistes de CCR5 : maraviroc (si tropisme R5 dans le LCR</a:t>
            </a:r>
            <a:r>
              <a:rPr lang="fr-FR" sz="1200" dirty="0" smtClean="0"/>
              <a:t>)</a:t>
            </a:r>
          </a:p>
          <a:p>
            <a:r>
              <a:rPr lang="fr-FR" sz="2000" dirty="0"/>
              <a:t>Réplication virale résiduelle dans le compartiment </a:t>
            </a:r>
            <a:r>
              <a:rPr lang="fr-FR" sz="2000" dirty="0" smtClean="0"/>
              <a:t>génital</a:t>
            </a:r>
          </a:p>
          <a:p>
            <a:pPr lvl="1"/>
            <a:r>
              <a:rPr lang="fr-FR" sz="1600" dirty="0"/>
              <a:t>Des cas exceptionnels de discordance sang/sperme avec une CV élevée dans le sperme de façon prolongée ont été </a:t>
            </a:r>
            <a:r>
              <a:rPr lang="fr-FR" sz="1600" dirty="0" smtClean="0"/>
              <a:t>rapportés</a:t>
            </a:r>
          </a:p>
          <a:p>
            <a:pPr lvl="1"/>
            <a:r>
              <a:rPr lang="fr-FR" sz="1600" dirty="0" smtClean="0"/>
              <a:t>En allègement </a:t>
            </a:r>
            <a:r>
              <a:rPr lang="fr-FR" sz="1600" dirty="0"/>
              <a:t>thérapeutique, mis à part </a:t>
            </a:r>
            <a:r>
              <a:rPr lang="fr-FR" sz="1600" dirty="0" smtClean="0"/>
              <a:t>la monothérapie </a:t>
            </a:r>
            <a:r>
              <a:rPr lang="fr-FR" sz="1600" dirty="0"/>
              <a:t>de </a:t>
            </a:r>
            <a:r>
              <a:rPr lang="fr-FR" sz="1600" b="1" dirty="0"/>
              <a:t>DRV/r</a:t>
            </a:r>
            <a:r>
              <a:rPr lang="fr-FR" sz="1600" dirty="0"/>
              <a:t> </a:t>
            </a:r>
            <a:r>
              <a:rPr lang="fr-FR" sz="1600" dirty="0" smtClean="0"/>
              <a:t>pour laquelle </a:t>
            </a:r>
            <a:r>
              <a:rPr lang="fr-FR" sz="1600" dirty="0"/>
              <a:t>les données virologiques sont </a:t>
            </a:r>
            <a:r>
              <a:rPr lang="fr-FR" sz="1600" dirty="0" smtClean="0"/>
              <a:t>rassurantes, </a:t>
            </a:r>
            <a:r>
              <a:rPr lang="fr-FR" sz="1600" dirty="0"/>
              <a:t>la survenue d’une réplication virale résiduelle dans le compartiment génital ne peut être exclue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0825" y="5930900"/>
            <a:ext cx="662463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prstClr val="white"/>
                </a:solidFill>
                <a:latin typeface="Arial" charset="0"/>
                <a:cs typeface="Arial" pitchFamily="34" charset="0"/>
              </a:rPr>
              <a:t>Prise en charge des situations d'échec virologique</a:t>
            </a:r>
            <a:endParaRPr lang="fr-FR" dirty="0">
              <a:solidFill>
                <a:prstClr val="white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36680" y="6342515"/>
            <a:ext cx="2707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7F7F7F"/>
                </a:solidFill>
              </a:rPr>
              <a:t>Recos</a:t>
            </a:r>
            <a:r>
              <a:rPr lang="fr-FR" dirty="0">
                <a:solidFill>
                  <a:srgbClr val="7F7F7F"/>
                </a:solidFill>
              </a:rPr>
              <a:t> </a:t>
            </a:r>
            <a:r>
              <a:rPr lang="fr-FR" dirty="0" err="1">
                <a:solidFill>
                  <a:srgbClr val="7F7F7F"/>
                </a:solidFill>
              </a:rPr>
              <a:t>Morlat</a:t>
            </a:r>
            <a:r>
              <a:rPr lang="fr-FR" dirty="0">
                <a:solidFill>
                  <a:srgbClr val="7F7F7F"/>
                </a:solidFill>
              </a:rPr>
              <a:t> </a:t>
            </a:r>
            <a:r>
              <a:rPr lang="fr-FR" dirty="0" smtClean="0">
                <a:solidFill>
                  <a:srgbClr val="7F7F7F"/>
                </a:solidFill>
              </a:rPr>
              <a:t>2016</a:t>
            </a:r>
            <a:endParaRPr lang="fr-FR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9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ARIA: DTG/ABC/3TC vs ATV + RTV + TDF/FTC in Treatment-Naive Women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74650" y="1512888"/>
            <a:ext cx="8455025" cy="4651375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Multinational, randomized, open-label phase IIIb trial </a:t>
            </a:r>
          </a:p>
          <a:p>
            <a:pPr lvl="1"/>
            <a:r>
              <a:rPr lang="en-US" sz="2200">
                <a:latin typeface="Arial" charset="0"/>
              </a:rPr>
              <a:t>Primary endpoint: Wk 48 HIV-1 RNA &lt; 50 copies/mL</a:t>
            </a:r>
          </a:p>
        </p:txBody>
      </p:sp>
      <p:sp>
        <p:nvSpPr>
          <p:cNvPr id="16387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charset="0"/>
              <a:buNone/>
            </a:pPr>
            <a:r>
              <a:rPr lang="en-US" sz="1400" b="0">
                <a:solidFill>
                  <a:srgbClr val="CDCDCF"/>
                </a:solidFill>
                <a:cs typeface="Arial" charset="0"/>
              </a:rPr>
              <a:t>Orrell C, et al. AIDS 2016. Abstract THAB0205LB.</a:t>
            </a:r>
          </a:p>
        </p:txBody>
      </p:sp>
      <p:grpSp>
        <p:nvGrpSpPr>
          <p:cNvPr id="16388" name="Group 16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16400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1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Slide credit: </a:t>
              </a: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  <a:hlinkClick r:id="rId4"/>
                </a:rPr>
                <a:t>clinicaloptions.com</a:t>
              </a:r>
              <a:endParaRPr lang="en-US" sz="1400">
                <a:solidFill>
                  <a:srgbClr val="CDCDC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7" name="Rectangle 28"/>
          <p:cNvSpPr>
            <a:spLocks noChangeArrowheads="1"/>
          </p:cNvSpPr>
          <p:nvPr/>
        </p:nvSpPr>
        <p:spPr bwMode="auto">
          <a:xfrm>
            <a:off x="2889250" y="3175000"/>
            <a:ext cx="4670425" cy="8778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400" fontAlgn="base">
              <a:spcAft>
                <a:spcPct val="0"/>
              </a:spcAft>
              <a:defRPr/>
            </a:pPr>
            <a:r>
              <a:rPr lang="en-US" sz="1600" b="1" dirty="0">
                <a:solidFill>
                  <a:srgbClr val="CDCDCF">
                    <a:lumMod val="10000"/>
                  </a:srgbClr>
                </a:solidFill>
                <a:latin typeface="Arial" charset="0"/>
                <a:ea typeface="ＭＳ Ｐゴシック" charset="0"/>
                <a:cs typeface="ＭＳ Ｐゴシック" charset="0"/>
              </a:rPr>
              <a:t>DTG/ABC/3TC QD</a:t>
            </a:r>
            <a:endParaRPr lang="en-US" sz="1600" dirty="0">
              <a:solidFill>
                <a:srgbClr val="CDCDCF">
                  <a:lumMod val="10000"/>
                </a:srgbClr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defTabSz="914400" fontAlgn="base">
              <a:spcAft>
                <a:spcPct val="0"/>
              </a:spcAft>
              <a:defRPr/>
            </a:pPr>
            <a:r>
              <a:rPr lang="en-US" sz="1600" dirty="0">
                <a:solidFill>
                  <a:srgbClr val="CDCDCF">
                    <a:lumMod val="10000"/>
                  </a:srgbClr>
                </a:solidFill>
                <a:latin typeface="Arial" charset="0"/>
                <a:ea typeface="ＭＳ Ｐゴシック" charset="0"/>
                <a:cs typeface="ＭＳ Ｐゴシック" charset="0"/>
              </a:rPr>
              <a:t>(n = 248)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889250" y="4149725"/>
            <a:ext cx="4670425" cy="876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fontAlgn="base">
              <a:spcAft>
                <a:spcPct val="0"/>
              </a:spcAft>
              <a:defRPr/>
            </a:pPr>
            <a:r>
              <a:rPr lang="en-US" sz="1600" b="1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ATV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+</a:t>
            </a:r>
            <a:r>
              <a:rPr lang="en-US" sz="1600" b="1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 RTV </a:t>
            </a:r>
            <a:r>
              <a:rPr lang="en-US" sz="1600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+</a:t>
            </a:r>
            <a:r>
              <a:rPr lang="en-US" sz="1600" b="1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 TDF/FTC </a:t>
            </a:r>
            <a:r>
              <a:rPr lang="en-US" sz="1600" b="1" dirty="0">
                <a:solidFill>
                  <a:srgbClr val="CDCDCF">
                    <a:lumMod val="10000"/>
                  </a:srgbClr>
                </a:solidFill>
                <a:latin typeface="Arial"/>
              </a:rPr>
              <a:t>QD </a:t>
            </a:r>
          </a:p>
          <a:p>
            <a:pPr algn="ctr" defTabSz="914400" fontAlgn="base">
              <a:spcAft>
                <a:spcPct val="0"/>
              </a:spcAft>
              <a:defRPr/>
            </a:pPr>
            <a:r>
              <a:rPr lang="en-US" sz="1600" dirty="0">
                <a:solidFill>
                  <a:srgbClr val="CDCDCF">
                    <a:lumMod val="10000"/>
                  </a:srgbClr>
                </a:solidFill>
                <a:latin typeface="Arial"/>
                <a:ea typeface="ＭＳ Ｐゴシック" charset="0"/>
              </a:rPr>
              <a:t>(n = 247)</a:t>
            </a:r>
          </a:p>
        </p:txBody>
      </p:sp>
      <p:sp>
        <p:nvSpPr>
          <p:cNvPr id="16391" name="Rectangle 30"/>
          <p:cNvSpPr>
            <a:spLocks noChangeArrowheads="1"/>
          </p:cNvSpPr>
          <p:nvPr/>
        </p:nvSpPr>
        <p:spPr bwMode="auto">
          <a:xfrm>
            <a:off x="273050" y="3890963"/>
            <a:ext cx="2047875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ART-naive women*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with HIV-1 RNA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o-RO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≥ 500 copies/mL</a:t>
            </a: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HLA-B*5701 negative,</a:t>
            </a:r>
            <a:b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and CrCl ≥ 50 mL/min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(N </a:t>
            </a: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  <a:sym typeface="Symbol" charset="0"/>
              </a:rPr>
              <a:t>= 495</a:t>
            </a:r>
            <a:r>
              <a:rPr lang="en-US" sz="14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 flipV="1">
            <a:off x="2266950" y="3625850"/>
            <a:ext cx="503238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93" name="TextBox 60"/>
          <p:cNvSpPr txBox="1">
            <a:spLocks noChangeArrowheads="1"/>
          </p:cNvSpPr>
          <p:nvPr/>
        </p:nvSpPr>
        <p:spPr bwMode="auto">
          <a:xfrm>
            <a:off x="7064375" y="2714625"/>
            <a:ext cx="990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>
                <a:solidFill>
                  <a:srgbClr val="FFFFFF"/>
                </a:solidFill>
              </a:rPr>
              <a:t>Wk 48</a:t>
            </a:r>
            <a:endParaRPr lang="en-US" sz="1400" i="1" baseline="30000">
              <a:solidFill>
                <a:srgbClr val="FFFFFF"/>
              </a:solidFill>
            </a:endParaRPr>
          </a:p>
        </p:txBody>
      </p:sp>
      <p:sp>
        <p:nvSpPr>
          <p:cNvPr id="16394" name="TextBox 15"/>
          <p:cNvSpPr txBox="1">
            <a:spLocks noChangeArrowheads="1"/>
          </p:cNvSpPr>
          <p:nvPr/>
        </p:nvSpPr>
        <p:spPr bwMode="auto">
          <a:xfrm>
            <a:off x="385763" y="5141913"/>
            <a:ext cx="80279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>
                <a:solidFill>
                  <a:srgbClr val="FFFFFF"/>
                </a:solidFill>
                <a:cs typeface="Arial" charset="0"/>
              </a:rPr>
              <a:t>*Women enrolled in North America, European Union, Argentina, Puerto Rico, Russian Federation, South Africa, and Thailand.</a:t>
            </a:r>
            <a:br>
              <a:rPr lang="en-US" sz="1400" b="0">
                <a:solidFill>
                  <a:srgbClr val="FFFFFF"/>
                </a:solidFill>
                <a:cs typeface="Arial" charset="0"/>
              </a:rPr>
            </a:br>
            <a:r>
              <a:rPr lang="en-US" sz="1400" b="0">
                <a:solidFill>
                  <a:srgbClr val="FFFFFF"/>
                </a:solidFill>
                <a:cs typeface="Arial" charset="0"/>
              </a:rPr>
              <a:t>Dosing: ATV 300 mg, RTV 100 mg, TDF/FTC 300/200 mg, DTG/ABC/3TC 50/600/300 mg.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>
                <a:solidFill>
                  <a:srgbClr val="FFFFFF"/>
                </a:solidFill>
                <a:cs typeface="Arial" charset="0"/>
              </a:rPr>
              <a:t>After 48 wks, pts in the DTG/ABC/3TC arm could enter the continuation phase.</a:t>
            </a:r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2266950" y="4164013"/>
            <a:ext cx="503238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6396" name="Straight Arrow Connector 36"/>
          <p:cNvCxnSpPr>
            <a:cxnSpLocks noChangeShapeType="1"/>
          </p:cNvCxnSpPr>
          <p:nvPr/>
        </p:nvCxnSpPr>
        <p:spPr bwMode="auto">
          <a:xfrm flipH="1">
            <a:off x="7559675" y="2986088"/>
            <a:ext cx="3175" cy="1698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7" name="TextBox 15"/>
          <p:cNvSpPr txBox="1">
            <a:spLocks noChangeArrowheads="1"/>
          </p:cNvSpPr>
          <p:nvPr/>
        </p:nvSpPr>
        <p:spPr bwMode="auto">
          <a:xfrm>
            <a:off x="7470775" y="3298825"/>
            <a:ext cx="16732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>
                <a:solidFill>
                  <a:srgbClr val="FFFFFF"/>
                </a:solidFill>
              </a:rPr>
              <a:t>Women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>
                <a:solidFill>
                  <a:srgbClr val="FFFFFF"/>
                </a:solidFill>
              </a:rPr>
              <a:t> who became pregnant offered option to enter DTG/ABC/3TC pregnancy study NCT02075593 </a:t>
            </a:r>
          </a:p>
        </p:txBody>
      </p:sp>
      <p:sp>
        <p:nvSpPr>
          <p:cNvPr id="16398" name="TextBox 60"/>
          <p:cNvSpPr txBox="1">
            <a:spLocks noChangeArrowheads="1"/>
          </p:cNvSpPr>
          <p:nvPr/>
        </p:nvSpPr>
        <p:spPr bwMode="auto">
          <a:xfrm>
            <a:off x="430213" y="2438400"/>
            <a:ext cx="4237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 i="1">
                <a:solidFill>
                  <a:srgbClr val="FFFFFF"/>
                </a:solidFill>
              </a:rPr>
              <a:t>Stratified by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 i="1">
                <a:solidFill>
                  <a:srgbClr val="FFFFFF"/>
                </a:solidFill>
              </a:rPr>
              <a:t>HIV-1 RNA ≤ or &gt; 100,000 copies/mL,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 i="1">
                <a:solidFill>
                  <a:srgbClr val="FFFFFF"/>
                </a:solidFill>
              </a:rPr>
              <a:t>CD4+ cell count ≤ or &gt; 350 cells/mm</a:t>
            </a:r>
            <a:r>
              <a:rPr lang="en-US" sz="1400" b="0" i="1" baseline="3000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16399" name="Straight Arrow Connector 36"/>
          <p:cNvCxnSpPr>
            <a:cxnSpLocks noChangeShapeType="1"/>
          </p:cNvCxnSpPr>
          <p:nvPr/>
        </p:nvCxnSpPr>
        <p:spPr bwMode="auto">
          <a:xfrm>
            <a:off x="2547938" y="3219450"/>
            <a:ext cx="0" cy="314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6162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3481" y="29180"/>
            <a:ext cx="864235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Infection </a:t>
            </a:r>
            <a:r>
              <a:rPr lang="fr-FR" altLang="fr-FR" sz="2800" b="1" dirty="0">
                <a:solidFill>
                  <a:srgbClr val="3A87BD"/>
                </a:solidFill>
                <a:cs typeface="Arial" panose="020B0604020202020204" pitchFamily="34" charset="0"/>
              </a:rPr>
              <a:t>par le </a:t>
            </a:r>
            <a:r>
              <a:rPr lang="fr-FR" altLang="fr-FR" sz="28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VIH-2 </a:t>
            </a:r>
            <a:endParaRPr lang="fr-FR" sz="2800" dirty="0">
              <a:solidFill>
                <a:srgbClr val="3A87BD"/>
              </a:solidFill>
              <a:cs typeface="Arial" pitchFamily="34" charset="0"/>
            </a:endParaRPr>
          </a:p>
        </p:txBody>
      </p:sp>
      <p:sp>
        <p:nvSpPr>
          <p:cNvPr id="5" name="ZoneTexte 6"/>
          <p:cNvSpPr txBox="1">
            <a:spLocks noChangeArrowheads="1"/>
          </p:cNvSpPr>
          <p:nvPr/>
        </p:nvSpPr>
        <p:spPr bwMode="auto">
          <a:xfrm>
            <a:off x="143156" y="629785"/>
            <a:ext cx="8702675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réaliser systématiquement un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génotype RT, protéase, intégrase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avant de débuter le traitement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fr-FR" altLang="fr-FR" sz="2000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choisir comme traitement de première ligne </a:t>
            </a:r>
          </a:p>
          <a:p>
            <a:pPr lvl="1" eaLnBrk="1" hangingPunct="1"/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	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2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INTI +1 IP/r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(</a:t>
            </a:r>
            <a:r>
              <a:rPr lang="fr-FR" altLang="fr-FR" sz="2000" b="1" dirty="0" err="1" smtClean="0">
                <a:solidFill>
                  <a:srgbClr val="3A87BD"/>
                </a:solidFill>
                <a:cs typeface="Arial" panose="020B0604020202020204" pitchFamily="34" charset="0"/>
              </a:rPr>
              <a:t>darunavir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/r) ou 1 INI</a:t>
            </a:r>
          </a:p>
          <a:p>
            <a:pPr lvl="1" eaLnBrk="1" hangingPunct="1"/>
            <a:endParaRPr lang="fr-FR" altLang="fr-FR" sz="2000" b="1" dirty="0">
              <a:solidFill>
                <a:srgbClr val="3A87BD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en cas d’échec thérapeutique;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d’appliquer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la stratégie de gestion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validée </a:t>
            </a:r>
            <a:r>
              <a:rPr lang="fr-FR" altLang="fr-FR" sz="2000" dirty="0">
                <a:solidFill>
                  <a:srgbClr val="1E1C11"/>
                </a:solidFill>
                <a:cs typeface="Arial" panose="020B0604020202020204" pitchFamily="34" charset="0"/>
              </a:rPr>
              <a:t>pour VIH-1 </a:t>
            </a: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(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observance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, 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dosage plasmatique, génotype 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(TI, protéase, tropisme, et intégrase si 2</a:t>
            </a:r>
            <a:r>
              <a:rPr lang="fr-FR" altLang="fr-FR" sz="2000" i="1" baseline="30000" dirty="0">
                <a:solidFill>
                  <a:srgbClr val="1E1C11"/>
                </a:solidFill>
                <a:cs typeface="Arial" panose="020B0604020202020204" pitchFamily="34" charset="0"/>
              </a:rPr>
              <a:t>ème</a:t>
            </a:r>
            <a:r>
              <a:rPr lang="fr-FR" altLang="fr-FR" sz="2000" i="1" dirty="0">
                <a:solidFill>
                  <a:srgbClr val="1E1C11"/>
                </a:solidFill>
                <a:cs typeface="Arial" panose="020B0604020202020204" pitchFamily="34" charset="0"/>
              </a:rPr>
              <a:t> ligne </a:t>
            </a:r>
            <a:r>
              <a:rPr lang="fr-FR" altLang="fr-FR" sz="2000" i="1" dirty="0" smtClean="0">
                <a:solidFill>
                  <a:srgbClr val="1E1C11"/>
                </a:solidFill>
                <a:cs typeface="Arial" panose="020B0604020202020204" pitchFamily="34" charset="0"/>
              </a:rPr>
              <a:t>d’INI) 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Les VIH 2 sont naturellement 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résistants aux INNTI et à l’</a:t>
            </a:r>
            <a:r>
              <a:rPr lang="fr-FR" altLang="fr-FR" sz="2000" b="1" dirty="0" err="1" smtClean="0">
                <a:solidFill>
                  <a:srgbClr val="3A87BD"/>
                </a:solidFill>
                <a:cs typeface="Arial" panose="020B0604020202020204" pitchFamily="34" charset="0"/>
              </a:rPr>
              <a:t>enfuvirtide</a:t>
            </a:r>
            <a:r>
              <a:rPr lang="fr-FR" altLang="fr-FR" sz="2000" b="1" dirty="0" smtClean="0">
                <a:solidFill>
                  <a:srgbClr val="3A87BD"/>
                </a:solidFill>
                <a:cs typeface="Arial" panose="020B0604020202020204" pitchFamily="34" charset="0"/>
              </a:rPr>
              <a:t> </a:t>
            </a:r>
            <a:r>
              <a:rPr lang="fr-FR" altLang="fr-FR" sz="2000" dirty="0" smtClean="0">
                <a:cs typeface="Arial" panose="020B0604020202020204" pitchFamily="34" charset="0"/>
              </a:rPr>
              <a:t>mais sont </a:t>
            </a:r>
            <a:r>
              <a:rPr lang="fr-FR" altLang="fr-FR" sz="2000" b="1" dirty="0">
                <a:solidFill>
                  <a:srgbClr val="3A87BD"/>
                </a:solidFill>
                <a:cs typeface="Arial" panose="020B0604020202020204" pitchFamily="34" charset="0"/>
              </a:rPr>
              <a:t>sensibles aux anti-CCR5 </a:t>
            </a:r>
            <a:r>
              <a:rPr lang="fr-FR" altLang="fr-FR" sz="2000" dirty="0">
                <a:cs typeface="Arial" panose="020B0604020202020204" pitchFamily="34" charset="0"/>
              </a:rPr>
              <a:t>en cas de tropisme viral R5 </a:t>
            </a:r>
            <a:r>
              <a:rPr lang="fr-FR" altLang="fr-FR" sz="2000" dirty="0" smtClean="0">
                <a:cs typeface="Arial" panose="020B0604020202020204" pitchFamily="34" charset="0"/>
              </a:rPr>
              <a:t>documenté</a:t>
            </a:r>
          </a:p>
          <a:p>
            <a:pPr lvl="2" eaLnBrk="1" hangingPunct="1">
              <a:buClr>
                <a:srgbClr val="E46C0A"/>
              </a:buClr>
              <a:buFont typeface="Arial" panose="020B0604020202020204" pitchFamily="34" charset="0"/>
              <a:buChar char="•"/>
            </a:pPr>
            <a:endParaRPr lang="fr-FR" altLang="fr-FR" sz="2000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fr-FR" altLang="fr-FR" sz="2000" dirty="0" smtClean="0">
                <a:solidFill>
                  <a:srgbClr val="1E1C11"/>
                </a:solidFill>
                <a:cs typeface="Arial" panose="020B0604020202020204" pitchFamily="34" charset="0"/>
              </a:rPr>
              <a:t>de continuer d’inclure les patients dans la cohorte nationale ANRS CO5 pour améliorer les connaissances. </a:t>
            </a:r>
            <a:endParaRPr lang="fr-FR" altLang="fr-FR" sz="2000" u="sng" dirty="0" smtClean="0">
              <a:solidFill>
                <a:srgbClr val="1E1C11"/>
              </a:solidFill>
              <a:cs typeface="Arial" panose="020B0604020202020204" pitchFamily="34" charset="0"/>
            </a:endParaRP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sz="2000" dirty="0" smtClean="0">
                <a:solidFill>
                  <a:srgbClr val="E46C0A"/>
                </a:solidFill>
                <a:cs typeface="Arial" panose="020B0604020202020204" pitchFamily="34" charset="0"/>
              </a:rPr>
              <a:t> </a:t>
            </a:r>
            <a:endParaRPr lang="fr-FR" altLang="fr-FR" sz="2000" dirty="0">
              <a:solidFill>
                <a:srgbClr val="E46C0A"/>
              </a:solidFill>
              <a:cs typeface="Arial" panose="020B06040202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862638" y="6248713"/>
            <a:ext cx="198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7F7F7F"/>
                </a:solidFill>
              </a:rPr>
              <a:t>Recos</a:t>
            </a:r>
            <a:r>
              <a:rPr lang="fr-FR" dirty="0">
                <a:solidFill>
                  <a:srgbClr val="7F7F7F"/>
                </a:solidFill>
              </a:rPr>
              <a:t> </a:t>
            </a:r>
            <a:r>
              <a:rPr lang="fr-FR" dirty="0" err="1">
                <a:solidFill>
                  <a:srgbClr val="7F7F7F"/>
                </a:solidFill>
              </a:rPr>
              <a:t>Morlat</a:t>
            </a:r>
            <a:r>
              <a:rPr lang="fr-FR" dirty="0">
                <a:solidFill>
                  <a:srgbClr val="7F7F7F"/>
                </a:solidFill>
              </a:rPr>
              <a:t> 2016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07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ontent Placeholder 2"/>
          <p:cNvSpPr txBox="1">
            <a:spLocks/>
          </p:cNvSpPr>
          <p:nvPr/>
        </p:nvSpPr>
        <p:spPr>
          <a:xfrm>
            <a:off x="374650" y="1512888"/>
            <a:ext cx="8455025" cy="46513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600">
                <a:solidFill>
                  <a:srgbClr val="FEFDD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>
                <a:solidFill>
                  <a:srgbClr val="FEFDDE"/>
                </a:solidFill>
                <a:latin typeface="+mn-lt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defRPr/>
            </a:pPr>
            <a:r>
              <a:rPr lang="en-US" altLang="en-US" sz="1800" kern="0" dirty="0">
                <a:latin typeface="Arial"/>
              </a:rPr>
              <a:t>Primary virologic outcomes (ITT-E analysis)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ARIA: DTG/ABC/3TC Superior to ATV + RTV + TDF/FTC at </a:t>
            </a:r>
            <a:r>
              <a:rPr lang="en-US" dirty="0" err="1">
                <a:latin typeface="Arial" charset="0"/>
              </a:rPr>
              <a:t>Wk</a:t>
            </a:r>
            <a:r>
              <a:rPr lang="en-US" dirty="0">
                <a:latin typeface="Arial" charset="0"/>
              </a:rPr>
              <a:t> 48</a:t>
            </a:r>
          </a:p>
        </p:txBody>
      </p:sp>
      <p:grpSp>
        <p:nvGrpSpPr>
          <p:cNvPr id="18435" name="Group 16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18481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82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Slide credit: </a:t>
              </a: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  <a:hlinkClick r:id="rId4"/>
                </a:rPr>
                <a:t>clinicaloptions.com</a:t>
              </a:r>
              <a:endParaRPr lang="en-US" sz="1400">
                <a:solidFill>
                  <a:srgbClr val="CDCDC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charset="0"/>
              <a:buNone/>
            </a:pPr>
            <a:r>
              <a:rPr lang="en-US" sz="1400" b="0">
                <a:solidFill>
                  <a:srgbClr val="CDCDCF"/>
                </a:solidFill>
                <a:cs typeface="Arial" charset="0"/>
              </a:rPr>
              <a:t>Orrell C, et al. AIDS 2016. Abstract THAB0205LB.</a:t>
            </a:r>
            <a:endParaRPr lang="en-US" sz="1400" b="0">
              <a:solidFill>
                <a:srgbClr val="CDCDCF"/>
              </a:solidFill>
              <a:ea typeface="MS PGothic" charset="0"/>
              <a:cs typeface="MS PGothic" charset="0"/>
            </a:endParaRPr>
          </a:p>
        </p:txBody>
      </p:sp>
      <p:graphicFrame>
        <p:nvGraphicFramePr>
          <p:cNvPr id="100" name="Group 3"/>
          <p:cNvGraphicFramePr>
            <a:graphicFrameLocks noGrp="1"/>
          </p:cNvGraphicFramePr>
          <p:nvPr/>
        </p:nvGraphicFramePr>
        <p:xfrm>
          <a:off x="385763" y="4162425"/>
          <a:ext cx="8461375" cy="2005093"/>
        </p:xfrm>
        <a:graphic>
          <a:graphicData uri="http://schemas.openxmlformats.org/drawingml/2006/table">
            <a:tbl>
              <a:tblPr/>
              <a:tblGrid>
                <a:gridCol w="3919537"/>
                <a:gridCol w="2108200"/>
                <a:gridCol w="2433638"/>
              </a:tblGrid>
              <a:tr h="286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HIV-1 RNA &lt; 50 copies/mL, % </a:t>
                      </a: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DTG/ABC/3TC</a:t>
                      </a: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ATV + RTV + TDF/FTC</a:t>
                      </a: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108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Baseline HIV-1 RNA, copies/mL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288925" marR="0" lvl="0" indent="-176213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≤ 100,000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288925" marR="0" lvl="0" indent="-176213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&gt; 100,000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Baseline CD4+ cell count, cells/mm³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288925" marR="0" lvl="0" indent="-176213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≤ 350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6430">
                <a:tc>
                  <a:txBody>
                    <a:bodyPr/>
                    <a:lstStyle/>
                    <a:p>
                      <a:pPr marL="288925" marR="0" lvl="0" indent="-176213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charset="0"/>
                        <a:buChar char="§"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&gt; 350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141415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141415"/>
                        </a:solidFill>
                        <a:effectLst/>
                        <a:latin typeface="Arial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marT="45685" marB="4568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7" name="Group 3"/>
          <p:cNvGraphicFramePr>
            <a:graphicFrameLocks/>
          </p:cNvGraphicFramePr>
          <p:nvPr/>
        </p:nvGraphicFramePr>
        <p:xfrm>
          <a:off x="385763" y="1876425"/>
          <a:ext cx="8461375" cy="1901863"/>
        </p:xfrm>
        <a:graphic>
          <a:graphicData uri="http://schemas.openxmlformats.org/drawingml/2006/table">
            <a:tbl>
              <a:tblPr/>
              <a:tblGrid>
                <a:gridCol w="2979737">
                  <a:extLst>
                    <a:ext uri="{9D8B030D-6E8A-4147-A177-3AD203B41FA5}"/>
                  </a:extLst>
                </a:gridCol>
                <a:gridCol w="1612900">
                  <a:extLst>
                    <a:ext uri="{9D8B030D-6E8A-4147-A177-3AD203B41FA5}"/>
                  </a:extLst>
                </a:gridCol>
                <a:gridCol w="1447800">
                  <a:extLst>
                    <a:ext uri="{9D8B030D-6E8A-4147-A177-3AD203B41FA5}"/>
                  </a:extLst>
                </a:gridCol>
                <a:gridCol w="1435100">
                  <a:extLst>
                    <a:ext uri="{9D8B030D-6E8A-4147-A177-3AD203B41FA5}"/>
                  </a:extLst>
                </a:gridCol>
                <a:gridCol w="985838">
                  <a:extLst>
                    <a:ext uri="{9D8B030D-6E8A-4147-A177-3AD203B41FA5}"/>
                  </a:extLst>
                </a:gridCol>
              </a:tblGrid>
              <a:tr h="749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t-B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Outcome, % (n)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248)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ATV + RTV </a:t>
                      </a:r>
                      <a:b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247)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A10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Treatment Difference (95% CI)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</a:t>
                      </a:r>
                    </a:p>
                  </a:txBody>
                  <a:tcPr marT="45709" marB="45709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30319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Virologic success (HIV-1 RNA </a:t>
                      </a:r>
                      <a:b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50 copies/mL)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82 (203)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(176)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 </a:t>
                      </a: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(3.1</a:t>
                      </a: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pl-PL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17.8)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.005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310868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Virologic nonresponse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(16)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(35)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10868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virologic data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(29)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(36)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T="45709" marB="4570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9" name="Content Placeholder 2"/>
          <p:cNvSpPr txBox="1">
            <a:spLocks/>
          </p:cNvSpPr>
          <p:nvPr/>
        </p:nvSpPr>
        <p:spPr>
          <a:xfrm>
            <a:off x="365125" y="3792538"/>
            <a:ext cx="8455025" cy="3429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600">
                <a:solidFill>
                  <a:srgbClr val="FEFDD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>
                <a:solidFill>
                  <a:srgbClr val="FEFDDE"/>
                </a:solidFill>
                <a:latin typeface="+mn-lt"/>
              </a:defRPr>
            </a:lvl5pPr>
            <a:lvl6pPr marL="25146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defRPr/>
            </a:pPr>
            <a:r>
              <a:rPr lang="en-US" altLang="en-US" sz="1800" kern="0" dirty="0">
                <a:latin typeface="Arial"/>
              </a:rPr>
              <a:t>Virologic outcomes by baseline randomization strata (ITT-E analysis) </a:t>
            </a:r>
          </a:p>
        </p:txBody>
      </p:sp>
      <p:sp>
        <p:nvSpPr>
          <p:cNvPr id="3" name="Rectangle à coins arrondis 2"/>
          <p:cNvSpPr/>
          <p:nvPr/>
        </p:nvSpPr>
        <p:spPr bwMode="auto">
          <a:xfrm>
            <a:off x="3618458" y="2698959"/>
            <a:ext cx="5201692" cy="452271"/>
          </a:xfrm>
          <a:prstGeom prst="roundRect">
            <a:avLst/>
          </a:prstGeom>
          <a:noFill/>
          <a:ln w="28575" cmpd="sng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fr-FR" sz="1400" b="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71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1512888"/>
            <a:ext cx="8455025" cy="1484312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Multinational, randomized, double-blind phase III trial</a:t>
            </a:r>
          </a:p>
          <a:p>
            <a:pPr lvl="1"/>
            <a:r>
              <a:rPr lang="en-US" sz="1800">
                <a:latin typeface="Arial" charset="0"/>
              </a:rPr>
              <a:t>Primary endpoint: Wk 48 HIV-1 RNA &lt; 40 copies/mL</a:t>
            </a:r>
          </a:p>
          <a:p>
            <a:pPr lvl="1"/>
            <a:r>
              <a:rPr lang="en-US" sz="1800">
                <a:latin typeface="Arial" charset="0"/>
              </a:rPr>
              <a:t>Reformulated RAL 600 mg tablets allow 1200 mg QD dosing</a:t>
            </a:r>
          </a:p>
        </p:txBody>
      </p:sp>
      <p:grpSp>
        <p:nvGrpSpPr>
          <p:cNvPr id="26626" name="Group 1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2664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45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0">
                  <a:solidFill>
                    <a:schemeClr val="bg2"/>
                  </a:solidFill>
                </a:rPr>
                <a:t>Slide credit: </a:t>
              </a:r>
              <a:r>
                <a:rPr lang="en-US" sz="1400" b="0">
                  <a:solidFill>
                    <a:schemeClr val="bg2"/>
                  </a:solidFill>
                  <a:hlinkClick r:id="rId4"/>
                </a:rPr>
                <a:t>clinicaloptions.com</a:t>
              </a:r>
              <a:endParaRPr lang="en-US" sz="1400" b="0">
                <a:solidFill>
                  <a:schemeClr val="bg2"/>
                </a:solidFill>
              </a:endParaRPr>
            </a:p>
          </p:txBody>
        </p:sp>
      </p:grp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ONCEMRK: RAL 1200 mg QD vs 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400 mg BID + TDF/FTC in ART-Naive Pts</a:t>
            </a:r>
          </a:p>
        </p:txBody>
      </p:sp>
      <p:sp>
        <p:nvSpPr>
          <p:cNvPr id="26628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chemeClr val="bg2"/>
                </a:solidFill>
              </a:rPr>
              <a:t>Cahn P, et al. AIDS 2016. Abstract FRAB0103LB.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2968625" y="3516313"/>
            <a:ext cx="4248150" cy="8302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rgbClr val="141415"/>
                </a:solidFill>
              </a:rPr>
              <a:t>RAL 1200 mg* QD +</a:t>
            </a:r>
            <a:br>
              <a:rPr lang="en-US" sz="1600">
                <a:solidFill>
                  <a:srgbClr val="141415"/>
                </a:solidFill>
              </a:rPr>
            </a:br>
            <a:r>
              <a:rPr lang="en-US" sz="1600" b="0">
                <a:solidFill>
                  <a:srgbClr val="141415"/>
                </a:solidFill>
              </a:rPr>
              <a:t> </a:t>
            </a:r>
            <a:r>
              <a:rPr lang="en-US" sz="1600">
                <a:solidFill>
                  <a:srgbClr val="141415"/>
                </a:solidFill>
              </a:rPr>
              <a:t>TDF/FTC</a:t>
            </a:r>
            <a:r>
              <a:rPr lang="en-US" sz="1600" b="0">
                <a:solidFill>
                  <a:srgbClr val="141415"/>
                </a:solidFill>
              </a:rPr>
              <a:t/>
            </a:r>
            <a:br>
              <a:rPr lang="en-US" sz="1600" b="0">
                <a:solidFill>
                  <a:srgbClr val="141415"/>
                </a:solidFill>
              </a:rPr>
            </a:br>
            <a:r>
              <a:rPr lang="en-US" sz="1600" b="0">
                <a:solidFill>
                  <a:srgbClr val="141415"/>
                </a:solidFill>
              </a:rPr>
              <a:t>(n = 533)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968625" y="4438650"/>
            <a:ext cx="4248150" cy="830263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600">
                <a:solidFill>
                  <a:srgbClr val="141415"/>
                </a:solidFill>
                <a:cs typeface="+mn-cs"/>
              </a:rPr>
              <a:t>RAL 400 mg BID +</a:t>
            </a:r>
            <a:br>
              <a:rPr lang="en-US" sz="1600">
                <a:solidFill>
                  <a:srgbClr val="141415"/>
                </a:solidFill>
                <a:cs typeface="+mn-cs"/>
              </a:rPr>
            </a:br>
            <a:r>
              <a:rPr lang="en-US" sz="1600">
                <a:solidFill>
                  <a:srgbClr val="141415"/>
                </a:solidFill>
                <a:cs typeface="+mn-cs"/>
              </a:rPr>
              <a:t> TDF/FTC</a:t>
            </a:r>
            <a:r>
              <a:rPr lang="en-US" sz="1600" b="0">
                <a:solidFill>
                  <a:srgbClr val="141415"/>
                </a:solidFill>
                <a:cs typeface="+mn-cs"/>
              </a:rPr>
              <a:t/>
            </a:r>
            <a:br>
              <a:rPr lang="en-US" sz="1600" b="0">
                <a:solidFill>
                  <a:srgbClr val="141415"/>
                </a:solidFill>
                <a:cs typeface="+mn-cs"/>
              </a:rPr>
            </a:br>
            <a:r>
              <a:rPr lang="en-US" sz="1600" b="0">
                <a:solidFill>
                  <a:srgbClr val="141415"/>
                </a:solidFill>
                <a:cs typeface="+mn-cs"/>
              </a:rPr>
              <a:t>(n = 269)</a:t>
            </a:r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374650" y="3719513"/>
            <a:ext cx="2232025" cy="136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1600" b="0">
                <a:cs typeface="+mn-cs"/>
              </a:rPr>
              <a:t>ART-naive adults </a:t>
            </a:r>
            <a:br>
              <a:rPr lang="en-US" sz="1600" b="0">
                <a:cs typeface="+mn-cs"/>
              </a:rPr>
            </a:br>
            <a:r>
              <a:rPr lang="en-US" sz="1600" b="0">
                <a:cs typeface="+mn-cs"/>
              </a:rPr>
              <a:t>with HIV-1 RNA </a:t>
            </a:r>
          </a:p>
          <a:p>
            <a:pPr algn="ctr" eaLnBrk="1" hangingPunct="1">
              <a:defRPr/>
            </a:pPr>
            <a:r>
              <a:rPr lang="en-US" sz="1600" b="0">
                <a:cs typeface="+mn-cs"/>
              </a:rPr>
              <a:t>≥ 1000 copies/mL</a:t>
            </a:r>
          </a:p>
          <a:p>
            <a:pPr algn="ctr" eaLnBrk="1" hangingPunct="1">
              <a:defRPr/>
            </a:pPr>
            <a:r>
              <a:rPr lang="en-US" sz="1600" b="0">
                <a:cs typeface="+mn-cs"/>
              </a:rPr>
              <a:t> (N = 802)</a:t>
            </a:r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 flipV="1">
            <a:off x="2509838" y="3932238"/>
            <a:ext cx="409575" cy="434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4" name="Line 13"/>
          <p:cNvSpPr>
            <a:spLocks noChangeShapeType="1"/>
          </p:cNvSpPr>
          <p:nvPr/>
        </p:nvSpPr>
        <p:spPr bwMode="auto">
          <a:xfrm>
            <a:off x="2509838" y="4438650"/>
            <a:ext cx="409575" cy="415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5" name="Line 14"/>
          <p:cNvSpPr>
            <a:spLocks noChangeShapeType="1"/>
          </p:cNvSpPr>
          <p:nvPr/>
        </p:nvSpPr>
        <p:spPr bwMode="auto">
          <a:xfrm flipV="1">
            <a:off x="7273925" y="4398963"/>
            <a:ext cx="3127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26636" name="Text Box 15"/>
          <p:cNvSpPr txBox="1">
            <a:spLocks noChangeArrowheads="1"/>
          </p:cNvSpPr>
          <p:nvPr/>
        </p:nvSpPr>
        <p:spPr bwMode="auto">
          <a:xfrm>
            <a:off x="7586663" y="4024313"/>
            <a:ext cx="1187450" cy="74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i="1" smtClean="0">
                <a:solidFill>
                  <a:schemeClr val="tx1"/>
                </a:solidFill>
                <a:cs typeface="+mn-cs"/>
              </a:rPr>
              <a:t>Pts followed for 14 days</a:t>
            </a: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6623050" y="2933700"/>
            <a:ext cx="11874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i="1" smtClean="0">
                <a:solidFill>
                  <a:schemeClr val="tx1"/>
                </a:solidFill>
                <a:cs typeface="+mn-cs"/>
              </a:rPr>
              <a:t>96 wks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216775" y="3190875"/>
            <a:ext cx="0" cy="2587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9" name="Rectangle 11"/>
          <p:cNvSpPr>
            <a:spLocks noChangeArrowheads="1"/>
          </p:cNvSpPr>
          <p:nvPr/>
        </p:nvSpPr>
        <p:spPr bwMode="auto">
          <a:xfrm>
            <a:off x="1574800" y="2867025"/>
            <a:ext cx="2270125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1400" b="0" i="1">
                <a:cs typeface="+mn-cs"/>
              </a:rPr>
              <a:t>Randomized 2:1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09863" y="3227388"/>
            <a:ext cx="0" cy="2587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4545013" y="2933700"/>
            <a:ext cx="118745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400" i="1" smtClean="0">
                <a:solidFill>
                  <a:schemeClr val="tx1"/>
                </a:solidFill>
                <a:cs typeface="+mn-cs"/>
              </a:rPr>
              <a:t>48 wks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138738" y="3190875"/>
            <a:ext cx="0" cy="25876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2" name="Rectangle 3"/>
          <p:cNvSpPr txBox="1">
            <a:spLocks noChangeArrowheads="1"/>
          </p:cNvSpPr>
          <p:nvPr/>
        </p:nvSpPr>
        <p:spPr bwMode="auto">
          <a:xfrm>
            <a:off x="392113" y="5713413"/>
            <a:ext cx="84550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charset="0"/>
              <a:buChar char="§"/>
            </a:pPr>
            <a:r>
              <a:rPr lang="en-US" sz="2000" b="0">
                <a:solidFill>
                  <a:srgbClr val="FEFDDE"/>
                </a:solidFill>
              </a:rPr>
              <a:t>Baseline HIV-1 RNA &gt; 100,000 copies/mL: 28.1% to 28.6%</a:t>
            </a:r>
          </a:p>
        </p:txBody>
      </p:sp>
      <p:sp>
        <p:nvSpPr>
          <p:cNvPr id="26643" name="Text Box 11"/>
          <p:cNvSpPr txBox="1">
            <a:spLocks noChangeArrowheads="1"/>
          </p:cNvSpPr>
          <p:nvPr/>
        </p:nvSpPr>
        <p:spPr bwMode="auto">
          <a:xfrm>
            <a:off x="392113" y="5276850"/>
            <a:ext cx="6008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/>
              <a:t>*Two 600-mg tablets.</a:t>
            </a:r>
          </a:p>
        </p:txBody>
      </p:sp>
    </p:spTree>
    <p:extLst>
      <p:ext uri="{BB962C8B-B14F-4D97-AF65-F5344CB8AC3E}">
        <p14:creationId xmlns:p14="http://schemas.microsoft.com/office/powerpoint/2010/main" val="53326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1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28802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803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0">
                  <a:solidFill>
                    <a:schemeClr val="bg2"/>
                  </a:solidFill>
                </a:rPr>
                <a:t>Slide credit: </a:t>
              </a:r>
              <a:r>
                <a:rPr lang="en-US" sz="1400" b="0">
                  <a:solidFill>
                    <a:schemeClr val="bg2"/>
                  </a:solidFill>
                  <a:hlinkClick r:id="rId4"/>
                </a:rPr>
                <a:t>clinicaloptions.com</a:t>
              </a:r>
              <a:endParaRPr lang="en-US" sz="1400" b="0">
                <a:solidFill>
                  <a:schemeClr val="bg2"/>
                </a:solidFill>
              </a:endParaRPr>
            </a:p>
          </p:txBody>
        </p:sp>
      </p:grp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ONCEMRK: RAL 1200 mg QD Noninferior to RAL 400 mg BID at Wk 48</a:t>
            </a:r>
          </a:p>
        </p:txBody>
      </p:sp>
      <p:sp>
        <p:nvSpPr>
          <p:cNvPr id="28675" name="Text Box 11"/>
          <p:cNvSpPr txBox="1">
            <a:spLocks noChangeArrowheads="1"/>
          </p:cNvSpPr>
          <p:nvPr/>
        </p:nvSpPr>
        <p:spPr bwMode="auto">
          <a:xfrm>
            <a:off x="285750" y="6142038"/>
            <a:ext cx="6008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chemeClr val="bg2"/>
                </a:solidFill>
              </a:rPr>
              <a:t>Cahn P, et al. AIDS 2016. Abstract FRAB0103LB. </a:t>
            </a:r>
            <a:br>
              <a:rPr lang="en-US" sz="1400" b="0">
                <a:solidFill>
                  <a:schemeClr val="bg2"/>
                </a:solidFill>
              </a:rPr>
            </a:br>
            <a:r>
              <a:rPr lang="en-US" sz="1400" b="0">
                <a:solidFill>
                  <a:srgbClr val="CDCDCF"/>
                </a:solidFill>
                <a:ea typeface="MS PGothic" charset="0"/>
                <a:cs typeface="MS PGothic" charset="0"/>
              </a:rPr>
              <a:t>Reproduced with permission. </a:t>
            </a:r>
            <a:endParaRPr lang="en-US" sz="1400" b="0">
              <a:solidFill>
                <a:schemeClr val="bg2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5200650"/>
            <a:ext cx="8455025" cy="966788"/>
          </a:xfrm>
        </p:spPr>
        <p:txBody>
          <a:bodyPr/>
          <a:lstStyle/>
          <a:p>
            <a:r>
              <a:rPr lang="en-US" sz="1600">
                <a:latin typeface="Arial" charset="0"/>
              </a:rPr>
              <a:t>Wk 48 HIV-1 RNA &lt; 40 copies/mL in pts with BL HIV-1 RNA &gt; 100,000 copies/mL: 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RAL QD, 86.7%; RAL BID, 83.8% (∆ 2.9; 95% CI: -6.5-14.1)</a:t>
            </a:r>
          </a:p>
          <a:p>
            <a:r>
              <a:rPr lang="en-US" sz="1600">
                <a:latin typeface="Arial" charset="0"/>
              </a:rPr>
              <a:t>RAL QD associated with overall safety profile similar to RAL BID</a:t>
            </a:r>
          </a:p>
          <a:p>
            <a:endParaRPr lang="en-US" sz="1600">
              <a:latin typeface="Arial" charset="0"/>
            </a:endParaRPr>
          </a:p>
          <a:p>
            <a:endParaRPr lang="en-US" sz="1600">
              <a:latin typeface="Arial" charset="0"/>
            </a:endParaRPr>
          </a:p>
          <a:p>
            <a:endParaRPr lang="en-US" sz="1600">
              <a:latin typeface="Arial" charset="0"/>
            </a:endParaRPr>
          </a:p>
        </p:txBody>
      </p:sp>
      <p:cxnSp>
        <p:nvCxnSpPr>
          <p:cNvPr id="28677" name="Straight Connector 2"/>
          <p:cNvCxnSpPr>
            <a:cxnSpLocks noChangeShapeType="1"/>
          </p:cNvCxnSpPr>
          <p:nvPr/>
        </p:nvCxnSpPr>
        <p:spPr bwMode="auto">
          <a:xfrm>
            <a:off x="1908175" y="1636713"/>
            <a:ext cx="0" cy="299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8" name="Straight Connector 13"/>
          <p:cNvCxnSpPr>
            <a:cxnSpLocks noChangeShapeType="1"/>
          </p:cNvCxnSpPr>
          <p:nvPr/>
        </p:nvCxnSpPr>
        <p:spPr bwMode="auto">
          <a:xfrm>
            <a:off x="1836738" y="1651000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9" name="Straight Connector 17"/>
          <p:cNvCxnSpPr>
            <a:cxnSpLocks noChangeShapeType="1"/>
          </p:cNvCxnSpPr>
          <p:nvPr/>
        </p:nvCxnSpPr>
        <p:spPr bwMode="auto">
          <a:xfrm>
            <a:off x="1836738" y="2233613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0" name="Straight Connector 19"/>
          <p:cNvCxnSpPr>
            <a:cxnSpLocks noChangeShapeType="1"/>
          </p:cNvCxnSpPr>
          <p:nvPr/>
        </p:nvCxnSpPr>
        <p:spPr bwMode="auto">
          <a:xfrm>
            <a:off x="1836738" y="284162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1" name="Straight Connector 16"/>
          <p:cNvCxnSpPr>
            <a:cxnSpLocks noChangeShapeType="1"/>
          </p:cNvCxnSpPr>
          <p:nvPr/>
        </p:nvCxnSpPr>
        <p:spPr bwMode="auto">
          <a:xfrm>
            <a:off x="1830388" y="3422650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2" name="Straight Connector 18"/>
          <p:cNvCxnSpPr>
            <a:cxnSpLocks noChangeShapeType="1"/>
          </p:cNvCxnSpPr>
          <p:nvPr/>
        </p:nvCxnSpPr>
        <p:spPr bwMode="auto">
          <a:xfrm>
            <a:off x="1830388" y="402272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3" name="Straight Connector 20"/>
          <p:cNvCxnSpPr>
            <a:cxnSpLocks noChangeShapeType="1"/>
          </p:cNvCxnSpPr>
          <p:nvPr/>
        </p:nvCxnSpPr>
        <p:spPr bwMode="auto">
          <a:xfrm>
            <a:off x="1838325" y="4621213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4" name="Straight Connector 24"/>
          <p:cNvCxnSpPr>
            <a:cxnSpLocks noChangeShapeType="1"/>
          </p:cNvCxnSpPr>
          <p:nvPr/>
        </p:nvCxnSpPr>
        <p:spPr bwMode="auto">
          <a:xfrm rot="5400000">
            <a:off x="6623050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5" name="Straight Connector 16"/>
          <p:cNvCxnSpPr>
            <a:cxnSpLocks noChangeShapeType="1"/>
          </p:cNvCxnSpPr>
          <p:nvPr/>
        </p:nvCxnSpPr>
        <p:spPr bwMode="auto">
          <a:xfrm rot="5400000">
            <a:off x="6157913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6" name="Straight Connector 17"/>
          <p:cNvCxnSpPr>
            <a:cxnSpLocks noChangeShapeType="1"/>
          </p:cNvCxnSpPr>
          <p:nvPr/>
        </p:nvCxnSpPr>
        <p:spPr bwMode="auto">
          <a:xfrm rot="5400000">
            <a:off x="5692775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7" name="Straight Connector 18"/>
          <p:cNvCxnSpPr>
            <a:cxnSpLocks noChangeShapeType="1"/>
          </p:cNvCxnSpPr>
          <p:nvPr/>
        </p:nvCxnSpPr>
        <p:spPr bwMode="auto">
          <a:xfrm rot="5400000">
            <a:off x="5200650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8" name="Straight Connector 19"/>
          <p:cNvCxnSpPr>
            <a:cxnSpLocks noChangeShapeType="1"/>
          </p:cNvCxnSpPr>
          <p:nvPr/>
        </p:nvCxnSpPr>
        <p:spPr bwMode="auto">
          <a:xfrm rot="5400000">
            <a:off x="4722813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9" name="Straight Connector 20"/>
          <p:cNvCxnSpPr>
            <a:cxnSpLocks noChangeShapeType="1"/>
          </p:cNvCxnSpPr>
          <p:nvPr/>
        </p:nvCxnSpPr>
        <p:spPr bwMode="auto">
          <a:xfrm rot="5400000">
            <a:off x="4267994" y="4652169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0" name="Straight Connector 16"/>
          <p:cNvCxnSpPr>
            <a:cxnSpLocks noChangeShapeType="1"/>
          </p:cNvCxnSpPr>
          <p:nvPr/>
        </p:nvCxnSpPr>
        <p:spPr bwMode="auto">
          <a:xfrm rot="5400000">
            <a:off x="3795713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1" name="Straight Connector 17"/>
          <p:cNvCxnSpPr>
            <a:cxnSpLocks noChangeShapeType="1"/>
          </p:cNvCxnSpPr>
          <p:nvPr/>
        </p:nvCxnSpPr>
        <p:spPr bwMode="auto">
          <a:xfrm rot="5400000">
            <a:off x="3328988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2" name="Straight Connector 18"/>
          <p:cNvCxnSpPr>
            <a:cxnSpLocks noChangeShapeType="1"/>
          </p:cNvCxnSpPr>
          <p:nvPr/>
        </p:nvCxnSpPr>
        <p:spPr bwMode="auto">
          <a:xfrm rot="5400000">
            <a:off x="2838450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3" name="Straight Connector 19"/>
          <p:cNvCxnSpPr>
            <a:cxnSpLocks noChangeShapeType="1"/>
          </p:cNvCxnSpPr>
          <p:nvPr/>
        </p:nvCxnSpPr>
        <p:spPr bwMode="auto">
          <a:xfrm rot="5400000">
            <a:off x="2359025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4" name="Straight Connector 20"/>
          <p:cNvCxnSpPr>
            <a:cxnSpLocks noChangeShapeType="1"/>
          </p:cNvCxnSpPr>
          <p:nvPr/>
        </p:nvCxnSpPr>
        <p:spPr bwMode="auto">
          <a:xfrm rot="5400000">
            <a:off x="1880394" y="4652169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5" name="Straight Connector 36"/>
          <p:cNvCxnSpPr>
            <a:cxnSpLocks noChangeShapeType="1"/>
          </p:cNvCxnSpPr>
          <p:nvPr/>
        </p:nvCxnSpPr>
        <p:spPr bwMode="auto">
          <a:xfrm rot="5400000">
            <a:off x="7553325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96" name="Straight Connector 16"/>
          <p:cNvCxnSpPr>
            <a:cxnSpLocks noChangeShapeType="1"/>
          </p:cNvCxnSpPr>
          <p:nvPr/>
        </p:nvCxnSpPr>
        <p:spPr bwMode="auto">
          <a:xfrm rot="5400000">
            <a:off x="7086600" y="4651375"/>
            <a:ext cx="63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7" name="TextBox 51"/>
          <p:cNvSpPr txBox="1">
            <a:spLocks noChangeArrowheads="1"/>
          </p:cNvSpPr>
          <p:nvPr/>
        </p:nvSpPr>
        <p:spPr bwMode="auto">
          <a:xfrm>
            <a:off x="1249363" y="1477963"/>
            <a:ext cx="612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100</a:t>
            </a:r>
          </a:p>
        </p:txBody>
      </p:sp>
      <p:sp>
        <p:nvSpPr>
          <p:cNvPr id="28698" name="TextBox 52"/>
          <p:cNvSpPr txBox="1">
            <a:spLocks noChangeArrowheads="1"/>
          </p:cNvSpPr>
          <p:nvPr/>
        </p:nvSpPr>
        <p:spPr bwMode="auto">
          <a:xfrm>
            <a:off x="1249363" y="2070100"/>
            <a:ext cx="612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80</a:t>
            </a:r>
          </a:p>
        </p:txBody>
      </p:sp>
      <p:sp>
        <p:nvSpPr>
          <p:cNvPr id="28699" name="TextBox 53"/>
          <p:cNvSpPr txBox="1">
            <a:spLocks noChangeArrowheads="1"/>
          </p:cNvSpPr>
          <p:nvPr/>
        </p:nvSpPr>
        <p:spPr bwMode="auto">
          <a:xfrm>
            <a:off x="1249363" y="2662238"/>
            <a:ext cx="612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60</a:t>
            </a:r>
          </a:p>
        </p:txBody>
      </p:sp>
      <p:sp>
        <p:nvSpPr>
          <p:cNvPr id="28700" name="TextBox 54"/>
          <p:cNvSpPr txBox="1">
            <a:spLocks noChangeArrowheads="1"/>
          </p:cNvSpPr>
          <p:nvPr/>
        </p:nvSpPr>
        <p:spPr bwMode="auto">
          <a:xfrm>
            <a:off x="1249363" y="3254375"/>
            <a:ext cx="6127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40</a:t>
            </a:r>
          </a:p>
        </p:txBody>
      </p:sp>
      <p:sp>
        <p:nvSpPr>
          <p:cNvPr id="28701" name="TextBox 55"/>
          <p:cNvSpPr txBox="1">
            <a:spLocks noChangeArrowheads="1"/>
          </p:cNvSpPr>
          <p:nvPr/>
        </p:nvSpPr>
        <p:spPr bwMode="auto">
          <a:xfrm>
            <a:off x="1249363" y="3844925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20</a:t>
            </a:r>
          </a:p>
        </p:txBody>
      </p:sp>
      <p:sp>
        <p:nvSpPr>
          <p:cNvPr id="28702" name="TextBox 56"/>
          <p:cNvSpPr txBox="1">
            <a:spLocks noChangeArrowheads="1"/>
          </p:cNvSpPr>
          <p:nvPr/>
        </p:nvSpPr>
        <p:spPr bwMode="auto">
          <a:xfrm>
            <a:off x="1249363" y="4437063"/>
            <a:ext cx="6127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600" b="0"/>
              <a:t>0</a:t>
            </a:r>
          </a:p>
        </p:txBody>
      </p:sp>
      <p:sp>
        <p:nvSpPr>
          <p:cNvPr id="28703" name="TextBox 6"/>
          <p:cNvSpPr txBox="1">
            <a:spLocks noChangeArrowheads="1"/>
          </p:cNvSpPr>
          <p:nvPr/>
        </p:nvSpPr>
        <p:spPr bwMode="auto">
          <a:xfrm rot="-5400000">
            <a:off x="138906" y="2824957"/>
            <a:ext cx="2125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/>
              <a:t>Pts With HIV-1 RNA </a:t>
            </a:r>
            <a:br>
              <a:rPr lang="en-US" sz="1600"/>
            </a:br>
            <a:r>
              <a:rPr lang="en-US" sz="1600"/>
              <a:t>&lt; 40 copies/mL (%)</a:t>
            </a:r>
          </a:p>
        </p:txBody>
      </p:sp>
      <p:sp>
        <p:nvSpPr>
          <p:cNvPr id="28704" name="TextBox 56"/>
          <p:cNvSpPr txBox="1">
            <a:spLocks noChangeArrowheads="1"/>
          </p:cNvSpPr>
          <p:nvPr/>
        </p:nvSpPr>
        <p:spPr bwMode="auto">
          <a:xfrm>
            <a:off x="1763713" y="4646613"/>
            <a:ext cx="306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0</a:t>
            </a:r>
          </a:p>
        </p:txBody>
      </p:sp>
      <p:sp>
        <p:nvSpPr>
          <p:cNvPr id="28705" name="TextBox 56"/>
          <p:cNvSpPr txBox="1">
            <a:spLocks noChangeArrowheads="1"/>
          </p:cNvSpPr>
          <p:nvPr/>
        </p:nvSpPr>
        <p:spPr bwMode="auto">
          <a:xfrm>
            <a:off x="2238375" y="4646613"/>
            <a:ext cx="306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4</a:t>
            </a:r>
          </a:p>
        </p:txBody>
      </p:sp>
      <p:sp>
        <p:nvSpPr>
          <p:cNvPr id="28706" name="TextBox 56"/>
          <p:cNvSpPr txBox="1">
            <a:spLocks noChangeArrowheads="1"/>
          </p:cNvSpPr>
          <p:nvPr/>
        </p:nvSpPr>
        <p:spPr bwMode="auto">
          <a:xfrm>
            <a:off x="2697163" y="4646613"/>
            <a:ext cx="306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8</a:t>
            </a:r>
          </a:p>
        </p:txBody>
      </p:sp>
      <p:sp>
        <p:nvSpPr>
          <p:cNvPr id="28707" name="TextBox 56"/>
          <p:cNvSpPr txBox="1">
            <a:spLocks noChangeArrowheads="1"/>
          </p:cNvSpPr>
          <p:nvPr/>
        </p:nvSpPr>
        <p:spPr bwMode="auto">
          <a:xfrm>
            <a:off x="3119438" y="4646613"/>
            <a:ext cx="48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12</a:t>
            </a:r>
          </a:p>
        </p:txBody>
      </p:sp>
      <p:sp>
        <p:nvSpPr>
          <p:cNvPr id="28708" name="TextBox 56"/>
          <p:cNvSpPr txBox="1">
            <a:spLocks noChangeArrowheads="1"/>
          </p:cNvSpPr>
          <p:nvPr/>
        </p:nvSpPr>
        <p:spPr bwMode="auto">
          <a:xfrm>
            <a:off x="3586163" y="4646613"/>
            <a:ext cx="484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16</a:t>
            </a:r>
          </a:p>
        </p:txBody>
      </p:sp>
      <p:sp>
        <p:nvSpPr>
          <p:cNvPr id="28709" name="TextBox 56"/>
          <p:cNvSpPr txBox="1">
            <a:spLocks noChangeArrowheads="1"/>
          </p:cNvSpPr>
          <p:nvPr/>
        </p:nvSpPr>
        <p:spPr bwMode="auto">
          <a:xfrm>
            <a:off x="4059238" y="4646613"/>
            <a:ext cx="48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20</a:t>
            </a:r>
          </a:p>
        </p:txBody>
      </p:sp>
      <p:sp>
        <p:nvSpPr>
          <p:cNvPr id="28710" name="TextBox 56"/>
          <p:cNvSpPr txBox="1">
            <a:spLocks noChangeArrowheads="1"/>
          </p:cNvSpPr>
          <p:nvPr/>
        </p:nvSpPr>
        <p:spPr bwMode="auto">
          <a:xfrm>
            <a:off x="4513263" y="4646613"/>
            <a:ext cx="484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24</a:t>
            </a:r>
          </a:p>
        </p:txBody>
      </p:sp>
      <p:sp>
        <p:nvSpPr>
          <p:cNvPr id="28711" name="TextBox 56"/>
          <p:cNvSpPr txBox="1">
            <a:spLocks noChangeArrowheads="1"/>
          </p:cNvSpPr>
          <p:nvPr/>
        </p:nvSpPr>
        <p:spPr bwMode="auto">
          <a:xfrm>
            <a:off x="4991100" y="4646613"/>
            <a:ext cx="48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28</a:t>
            </a:r>
          </a:p>
        </p:txBody>
      </p:sp>
      <p:sp>
        <p:nvSpPr>
          <p:cNvPr id="28712" name="TextBox 56"/>
          <p:cNvSpPr txBox="1">
            <a:spLocks noChangeArrowheads="1"/>
          </p:cNvSpPr>
          <p:nvPr/>
        </p:nvSpPr>
        <p:spPr bwMode="auto">
          <a:xfrm>
            <a:off x="5483225" y="4646613"/>
            <a:ext cx="484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32</a:t>
            </a:r>
          </a:p>
        </p:txBody>
      </p:sp>
      <p:sp>
        <p:nvSpPr>
          <p:cNvPr id="28713" name="TextBox 56"/>
          <p:cNvSpPr txBox="1">
            <a:spLocks noChangeArrowheads="1"/>
          </p:cNvSpPr>
          <p:nvPr/>
        </p:nvSpPr>
        <p:spPr bwMode="auto">
          <a:xfrm>
            <a:off x="5948363" y="4646613"/>
            <a:ext cx="484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36</a:t>
            </a:r>
          </a:p>
        </p:txBody>
      </p:sp>
      <p:sp>
        <p:nvSpPr>
          <p:cNvPr id="28714" name="TextBox 56"/>
          <p:cNvSpPr txBox="1">
            <a:spLocks noChangeArrowheads="1"/>
          </p:cNvSpPr>
          <p:nvPr/>
        </p:nvSpPr>
        <p:spPr bwMode="auto">
          <a:xfrm>
            <a:off x="6400800" y="4646613"/>
            <a:ext cx="48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40</a:t>
            </a:r>
          </a:p>
        </p:txBody>
      </p:sp>
      <p:sp>
        <p:nvSpPr>
          <p:cNvPr id="28715" name="TextBox 56"/>
          <p:cNvSpPr txBox="1">
            <a:spLocks noChangeArrowheads="1"/>
          </p:cNvSpPr>
          <p:nvPr/>
        </p:nvSpPr>
        <p:spPr bwMode="auto">
          <a:xfrm>
            <a:off x="6880225" y="4646613"/>
            <a:ext cx="484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44</a:t>
            </a:r>
          </a:p>
        </p:txBody>
      </p:sp>
      <p:sp>
        <p:nvSpPr>
          <p:cNvPr id="28716" name="TextBox 56"/>
          <p:cNvSpPr txBox="1">
            <a:spLocks noChangeArrowheads="1"/>
          </p:cNvSpPr>
          <p:nvPr/>
        </p:nvSpPr>
        <p:spPr bwMode="auto">
          <a:xfrm>
            <a:off x="7346950" y="4646613"/>
            <a:ext cx="485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0"/>
              <a:t>48</a:t>
            </a:r>
          </a:p>
        </p:txBody>
      </p:sp>
      <p:sp>
        <p:nvSpPr>
          <p:cNvPr id="28717" name="TextBox 56"/>
          <p:cNvSpPr txBox="1">
            <a:spLocks noChangeArrowheads="1"/>
          </p:cNvSpPr>
          <p:nvPr/>
        </p:nvSpPr>
        <p:spPr bwMode="auto">
          <a:xfrm>
            <a:off x="3827463" y="4894263"/>
            <a:ext cx="1819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/>
              <a:t>Treatment Wk</a:t>
            </a:r>
          </a:p>
        </p:txBody>
      </p:sp>
      <p:sp>
        <p:nvSpPr>
          <p:cNvPr id="28718" name="TextBox 51"/>
          <p:cNvSpPr txBox="1">
            <a:spLocks noChangeArrowheads="1"/>
          </p:cNvSpPr>
          <p:nvPr/>
        </p:nvSpPr>
        <p:spPr bwMode="auto">
          <a:xfrm>
            <a:off x="4981575" y="2898775"/>
            <a:ext cx="2838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0"/>
              <a:t>RAL 1200 mg QD + TDF/FTC</a:t>
            </a:r>
            <a:br>
              <a:rPr lang="en-US" sz="1400" b="0"/>
            </a:br>
            <a:r>
              <a:rPr lang="en-US" sz="1400" b="0"/>
              <a:t>RAL 400 mg BID + TDF/FTC</a:t>
            </a:r>
          </a:p>
        </p:txBody>
      </p:sp>
      <p:cxnSp>
        <p:nvCxnSpPr>
          <p:cNvPr id="28719" name="Straight Connector 8"/>
          <p:cNvCxnSpPr>
            <a:cxnSpLocks noChangeShapeType="1"/>
          </p:cNvCxnSpPr>
          <p:nvPr/>
        </p:nvCxnSpPr>
        <p:spPr bwMode="auto">
          <a:xfrm flipH="1">
            <a:off x="4594225" y="3036888"/>
            <a:ext cx="29686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flipH="1">
            <a:off x="4594225" y="3276600"/>
            <a:ext cx="296863" cy="0"/>
          </a:xfrm>
          <a:prstGeom prst="lin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721" name="Diamond 10"/>
          <p:cNvSpPr>
            <a:spLocks noChangeArrowheads="1"/>
          </p:cNvSpPr>
          <p:nvPr/>
        </p:nvSpPr>
        <p:spPr bwMode="auto">
          <a:xfrm>
            <a:off x="4676775" y="2968625"/>
            <a:ext cx="136525" cy="134938"/>
          </a:xfrm>
          <a:prstGeom prst="diamond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/>
            <a:endParaRPr lang="fr-FR" sz="1400" b="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692650" y="3222625"/>
            <a:ext cx="109538" cy="109538"/>
          </a:xfrm>
          <a:prstGeom prst="rect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endParaRPr lang="en-US" sz="1400" b="0" dirty="0">
              <a:solidFill>
                <a:schemeClr val="bg2"/>
              </a:solidFill>
              <a:ea typeface="+mn-ea"/>
              <a:cs typeface="+mn-cs"/>
            </a:endParaRPr>
          </a:p>
        </p:txBody>
      </p:sp>
      <p:grpSp>
        <p:nvGrpSpPr>
          <p:cNvPr id="28723" name="Group 66"/>
          <p:cNvGrpSpPr>
            <a:grpSpLocks/>
          </p:cNvGrpSpPr>
          <p:nvPr/>
        </p:nvGrpSpPr>
        <p:grpSpPr bwMode="auto">
          <a:xfrm>
            <a:off x="1844675" y="1901825"/>
            <a:ext cx="5856288" cy="2752725"/>
            <a:chOff x="1840487" y="1904532"/>
            <a:chExt cx="5856376" cy="2752016"/>
          </a:xfrm>
        </p:grpSpPr>
        <p:cxnSp>
          <p:nvCxnSpPr>
            <p:cNvPr id="28769" name="Straight Connector 4"/>
            <p:cNvCxnSpPr>
              <a:cxnSpLocks noChangeShapeType="1"/>
            </p:cNvCxnSpPr>
            <p:nvPr/>
          </p:nvCxnSpPr>
          <p:spPr bwMode="auto">
            <a:xfrm>
              <a:off x="1900362" y="4619707"/>
              <a:ext cx="57965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70" name="Freeform 44"/>
            <p:cNvSpPr>
              <a:spLocks/>
            </p:cNvSpPr>
            <p:nvPr/>
          </p:nvSpPr>
          <p:spPr bwMode="auto">
            <a:xfrm>
              <a:off x="1914211" y="1989574"/>
              <a:ext cx="5677319" cy="2607547"/>
            </a:xfrm>
            <a:custGeom>
              <a:avLst/>
              <a:gdLst>
                <a:gd name="T0" fmla="*/ 0 w 5677319"/>
                <a:gd name="T1" fmla="*/ 2607547 h 2607547"/>
                <a:gd name="T2" fmla="*/ 477297 w 5677319"/>
                <a:gd name="T3" fmla="*/ 1029956 h 2607547"/>
                <a:gd name="T4" fmla="*/ 944545 w 5677319"/>
                <a:gd name="T5" fmla="*/ 371789 h 2607547"/>
                <a:gd name="T6" fmla="*/ 1909187 w 5677319"/>
                <a:gd name="T7" fmla="*/ 200967 h 2607547"/>
                <a:gd name="T8" fmla="*/ 2848708 w 5677319"/>
                <a:gd name="T9" fmla="*/ 30145 h 2607547"/>
                <a:gd name="T10" fmla="*/ 4260501 w 5677319"/>
                <a:gd name="T11" fmla="*/ 50241 h 2607547"/>
                <a:gd name="T12" fmla="*/ 5677319 w 5677319"/>
                <a:gd name="T13" fmla="*/ 0 h 26075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77319" h="2607547">
                  <a:moveTo>
                    <a:pt x="0" y="2607547"/>
                  </a:moveTo>
                  <a:lnTo>
                    <a:pt x="477297" y="1029956"/>
                  </a:lnTo>
                  <a:lnTo>
                    <a:pt x="944545" y="371789"/>
                  </a:lnTo>
                  <a:lnTo>
                    <a:pt x="1909187" y="200967"/>
                  </a:lnTo>
                  <a:lnTo>
                    <a:pt x="2848708" y="30145"/>
                  </a:lnTo>
                  <a:lnTo>
                    <a:pt x="4260501" y="50241"/>
                  </a:lnTo>
                  <a:lnTo>
                    <a:pt x="5677319" y="0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8771" name="Diamond 68"/>
            <p:cNvSpPr>
              <a:spLocks noChangeArrowheads="1"/>
            </p:cNvSpPr>
            <p:nvPr/>
          </p:nvSpPr>
          <p:spPr bwMode="auto">
            <a:xfrm>
              <a:off x="7523704" y="1921748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2" name="Diamond 69"/>
            <p:cNvSpPr>
              <a:spLocks noChangeArrowheads="1"/>
            </p:cNvSpPr>
            <p:nvPr/>
          </p:nvSpPr>
          <p:spPr bwMode="auto">
            <a:xfrm>
              <a:off x="6110114" y="1967606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3" name="Diamond 70"/>
            <p:cNvSpPr>
              <a:spLocks noChangeArrowheads="1"/>
            </p:cNvSpPr>
            <p:nvPr/>
          </p:nvSpPr>
          <p:spPr bwMode="auto">
            <a:xfrm>
              <a:off x="4685044" y="1967606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4" name="Diamond 71"/>
            <p:cNvSpPr>
              <a:spLocks noChangeArrowheads="1"/>
            </p:cNvSpPr>
            <p:nvPr/>
          </p:nvSpPr>
          <p:spPr bwMode="auto">
            <a:xfrm>
              <a:off x="3743901" y="2131213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5" name="Diamond 72"/>
            <p:cNvSpPr>
              <a:spLocks noChangeArrowheads="1"/>
            </p:cNvSpPr>
            <p:nvPr/>
          </p:nvSpPr>
          <p:spPr bwMode="auto">
            <a:xfrm>
              <a:off x="2787455" y="2299355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6" name="Diamond 73"/>
            <p:cNvSpPr>
              <a:spLocks noChangeArrowheads="1"/>
            </p:cNvSpPr>
            <p:nvPr/>
          </p:nvSpPr>
          <p:spPr bwMode="auto">
            <a:xfrm>
              <a:off x="2323576" y="2960778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sp>
          <p:nvSpPr>
            <p:cNvPr id="28777" name="Diamond 74"/>
            <p:cNvSpPr>
              <a:spLocks noChangeArrowheads="1"/>
            </p:cNvSpPr>
            <p:nvPr/>
          </p:nvSpPr>
          <p:spPr bwMode="auto">
            <a:xfrm>
              <a:off x="1840487" y="4520896"/>
              <a:ext cx="135652" cy="135652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1" hangingPunct="1"/>
              <a:endParaRPr lang="fr-FR" sz="1400" b="0">
                <a:solidFill>
                  <a:schemeClr val="bg2"/>
                </a:solidFill>
              </a:endParaRPr>
            </a:p>
          </p:txBody>
        </p:sp>
        <p:grpSp>
          <p:nvGrpSpPr>
            <p:cNvPr id="28778" name="Group 65"/>
            <p:cNvGrpSpPr>
              <a:grpSpLocks/>
            </p:cNvGrpSpPr>
            <p:nvPr/>
          </p:nvGrpSpPr>
          <p:grpSpPr bwMode="auto">
            <a:xfrm>
              <a:off x="7550469" y="1904532"/>
              <a:ext cx="82122" cy="189096"/>
              <a:chOff x="7079064" y="2199039"/>
              <a:chExt cx="82122" cy="126147"/>
            </a:xfrm>
          </p:grpSpPr>
          <p:cxnSp>
            <p:nvCxnSpPr>
              <p:cNvPr id="28799" name="Straight Connector 61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800" name="Straight Connector 77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801" name="Straight Connector 64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779" name="Group 81"/>
            <p:cNvGrpSpPr>
              <a:grpSpLocks/>
            </p:cNvGrpSpPr>
            <p:nvPr/>
          </p:nvGrpSpPr>
          <p:grpSpPr bwMode="auto">
            <a:xfrm>
              <a:off x="3759781" y="2093628"/>
              <a:ext cx="82122" cy="189096"/>
              <a:chOff x="7079064" y="2199039"/>
              <a:chExt cx="82122" cy="126147"/>
            </a:xfrm>
          </p:grpSpPr>
          <p:cxnSp>
            <p:nvCxnSpPr>
              <p:cNvPr id="28796" name="Straight Connector 82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7" name="Straight Connector 83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8" name="Straight Connector 84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780" name="Group 85"/>
            <p:cNvGrpSpPr>
              <a:grpSpLocks/>
            </p:cNvGrpSpPr>
            <p:nvPr/>
          </p:nvGrpSpPr>
          <p:grpSpPr bwMode="auto">
            <a:xfrm>
              <a:off x="2350341" y="2888097"/>
              <a:ext cx="82122" cy="376977"/>
              <a:chOff x="7079064" y="2199039"/>
              <a:chExt cx="82122" cy="126147"/>
            </a:xfrm>
          </p:grpSpPr>
          <p:cxnSp>
            <p:nvCxnSpPr>
              <p:cNvPr id="28793" name="Straight Connector 86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4" name="Straight Connector 87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5" name="Straight Connector 88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781" name="Group 89"/>
            <p:cNvGrpSpPr>
              <a:grpSpLocks/>
            </p:cNvGrpSpPr>
            <p:nvPr/>
          </p:nvGrpSpPr>
          <p:grpSpPr bwMode="auto">
            <a:xfrm>
              <a:off x="2814220" y="2282537"/>
              <a:ext cx="82122" cy="172816"/>
              <a:chOff x="7079064" y="2199039"/>
              <a:chExt cx="82122" cy="126147"/>
            </a:xfrm>
          </p:grpSpPr>
          <p:cxnSp>
            <p:nvCxnSpPr>
              <p:cNvPr id="28790" name="Straight Connector 90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1" name="Straight Connector 91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92" name="Straight Connector 92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782" name="Group 93"/>
            <p:cNvGrpSpPr>
              <a:grpSpLocks/>
            </p:cNvGrpSpPr>
            <p:nvPr/>
          </p:nvGrpSpPr>
          <p:grpSpPr bwMode="auto">
            <a:xfrm>
              <a:off x="4720914" y="1942725"/>
              <a:ext cx="82122" cy="245358"/>
              <a:chOff x="7079064" y="2199039"/>
              <a:chExt cx="82122" cy="126147"/>
            </a:xfrm>
          </p:grpSpPr>
          <p:cxnSp>
            <p:nvCxnSpPr>
              <p:cNvPr id="28787" name="Straight Connector 94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88" name="Straight Connector 95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89" name="Straight Connector 96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8783" name="Group 97"/>
            <p:cNvGrpSpPr>
              <a:grpSpLocks/>
            </p:cNvGrpSpPr>
            <p:nvPr/>
          </p:nvGrpSpPr>
          <p:grpSpPr bwMode="auto">
            <a:xfrm>
              <a:off x="6136879" y="1964509"/>
              <a:ext cx="82122" cy="188301"/>
              <a:chOff x="7079064" y="2199039"/>
              <a:chExt cx="82122" cy="126147"/>
            </a:xfrm>
          </p:grpSpPr>
          <p:cxnSp>
            <p:nvCxnSpPr>
              <p:cNvPr id="28784" name="Straight Connector 98"/>
              <p:cNvCxnSpPr>
                <a:cxnSpLocks noChangeShapeType="1"/>
              </p:cNvCxnSpPr>
              <p:nvPr/>
            </p:nvCxnSpPr>
            <p:spPr bwMode="auto">
              <a:xfrm>
                <a:off x="7079064" y="2199039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85" name="Straight Connector 99"/>
              <p:cNvCxnSpPr>
                <a:cxnSpLocks noChangeShapeType="1"/>
              </p:cNvCxnSpPr>
              <p:nvPr/>
            </p:nvCxnSpPr>
            <p:spPr bwMode="auto">
              <a:xfrm>
                <a:off x="7080799" y="2325186"/>
                <a:ext cx="80387" cy="0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786" name="Straight Connector 100"/>
              <p:cNvCxnSpPr>
                <a:cxnSpLocks noChangeShapeType="1"/>
              </p:cNvCxnSpPr>
              <p:nvPr/>
            </p:nvCxnSpPr>
            <p:spPr bwMode="auto">
              <a:xfrm>
                <a:off x="7120993" y="2199039"/>
                <a:ext cx="0" cy="126022"/>
              </a:xfrm>
              <a:prstGeom prst="line">
                <a:avLst/>
              </a:pr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28724" name="Group 76"/>
          <p:cNvGrpSpPr>
            <a:grpSpLocks/>
          </p:cNvGrpSpPr>
          <p:nvPr/>
        </p:nvGrpSpPr>
        <p:grpSpPr bwMode="auto">
          <a:xfrm>
            <a:off x="1857375" y="1889125"/>
            <a:ext cx="5776913" cy="2741613"/>
            <a:chOff x="1857596" y="1889127"/>
            <a:chExt cx="5776398" cy="2741006"/>
          </a:xfrm>
        </p:grpSpPr>
        <p:sp>
          <p:nvSpPr>
            <p:cNvPr id="68" name="Freeform 67"/>
            <p:cNvSpPr/>
            <p:nvPr/>
          </p:nvSpPr>
          <p:spPr bwMode="auto">
            <a:xfrm>
              <a:off x="1894106" y="1989118"/>
              <a:ext cx="5701792" cy="2607685"/>
            </a:xfrm>
            <a:custGeom>
              <a:avLst/>
              <a:gdLst>
                <a:gd name="connsiteX0" fmla="*/ 0 w 5702440"/>
                <a:gd name="connsiteY0" fmla="*/ 2607547 h 2607547"/>
                <a:gd name="connsiteX1" fmla="*/ 487345 w 5702440"/>
                <a:gd name="connsiteY1" fmla="*/ 1085222 h 2607547"/>
                <a:gd name="connsiteX2" fmla="*/ 939521 w 5702440"/>
                <a:gd name="connsiteY2" fmla="*/ 356716 h 2607547"/>
                <a:gd name="connsiteX3" fmla="*/ 969666 w 5702440"/>
                <a:gd name="connsiteY3" fmla="*/ 311499 h 2607547"/>
                <a:gd name="connsiteX4" fmla="*/ 1914211 w 5702440"/>
                <a:gd name="connsiteY4" fmla="*/ 155749 h 2607547"/>
                <a:gd name="connsiteX5" fmla="*/ 2863781 w 5702440"/>
                <a:gd name="connsiteY5" fmla="*/ 70338 h 2607547"/>
                <a:gd name="connsiteX6" fmla="*/ 4290646 w 5702440"/>
                <a:gd name="connsiteY6" fmla="*/ 0 h 2607547"/>
                <a:gd name="connsiteX7" fmla="*/ 5702440 w 5702440"/>
                <a:gd name="connsiteY7" fmla="*/ 10048 h 2607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02440" h="2607547">
                  <a:moveTo>
                    <a:pt x="0" y="2607547"/>
                  </a:moveTo>
                  <a:lnTo>
                    <a:pt x="487345" y="1085222"/>
                  </a:lnTo>
                  <a:lnTo>
                    <a:pt x="939521" y="356716"/>
                  </a:lnTo>
                  <a:lnTo>
                    <a:pt x="969666" y="311499"/>
                  </a:lnTo>
                  <a:lnTo>
                    <a:pt x="1914211" y="155749"/>
                  </a:lnTo>
                  <a:lnTo>
                    <a:pt x="2863781" y="70338"/>
                  </a:lnTo>
                  <a:lnTo>
                    <a:pt x="4290646" y="0"/>
                  </a:lnTo>
                  <a:lnTo>
                    <a:pt x="5702440" y="10048"/>
                  </a:lnTo>
                </a:path>
              </a:pathLst>
            </a:custGeom>
            <a:noFill/>
            <a:ln w="28575">
              <a:solidFill>
                <a:schemeClr val="accent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7541927" y="1938329"/>
              <a:ext cx="92067" cy="904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6143464" y="1938329"/>
              <a:ext cx="92067" cy="904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4705317" y="2003402"/>
              <a:ext cx="92067" cy="904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3767189" y="2093870"/>
              <a:ext cx="90479" cy="904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2824298" y="2247823"/>
              <a:ext cx="92067" cy="904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2346502" y="3036636"/>
              <a:ext cx="90480" cy="9046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1857596" y="4538078"/>
              <a:ext cx="92067" cy="9205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>
              <a:spAutoFit/>
            </a:bodyPr>
            <a:lstStyle/>
            <a:p>
              <a:pPr algn="ctr" eaLnBrk="1" hangingPunct="1">
                <a:defRPr/>
              </a:pPr>
              <a:endParaRPr lang="en-US" sz="1400" b="0" dirty="0">
                <a:solidFill>
                  <a:schemeClr val="bg2"/>
                </a:solidFill>
                <a:ea typeface="+mn-ea"/>
                <a:cs typeface="+mn-cs"/>
              </a:endParaRPr>
            </a:p>
          </p:txBody>
        </p:sp>
        <p:grpSp>
          <p:nvGrpSpPr>
            <p:cNvPr id="28745" name="Group 75"/>
            <p:cNvGrpSpPr>
              <a:grpSpLocks/>
            </p:cNvGrpSpPr>
            <p:nvPr/>
          </p:nvGrpSpPr>
          <p:grpSpPr bwMode="auto">
            <a:xfrm>
              <a:off x="4711492" y="1939163"/>
              <a:ext cx="82122" cy="189096"/>
              <a:chOff x="4711492" y="3336140"/>
              <a:chExt cx="82122" cy="189096"/>
            </a:xfrm>
          </p:grpSpPr>
          <p:cxnSp>
            <p:nvCxnSpPr>
              <p:cNvPr id="111" name="Straight Connector 110"/>
              <p:cNvCxnSpPr/>
              <p:nvPr/>
            </p:nvCxnSpPr>
            <p:spPr bwMode="auto">
              <a:xfrm>
                <a:off x="4711667" y="3336893"/>
                <a:ext cx="8095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2" name="Straight Connector 111"/>
              <p:cNvCxnSpPr/>
              <p:nvPr/>
            </p:nvCxnSpPr>
            <p:spPr bwMode="auto">
              <a:xfrm>
                <a:off x="4713255" y="3525764"/>
                <a:ext cx="80955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>
                <a:off x="4754526" y="3336893"/>
                <a:ext cx="0" cy="188871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746" name="Group 114"/>
            <p:cNvGrpSpPr>
              <a:grpSpLocks/>
            </p:cNvGrpSpPr>
            <p:nvPr/>
          </p:nvGrpSpPr>
          <p:grpSpPr bwMode="auto">
            <a:xfrm>
              <a:off x="7541168" y="1895026"/>
              <a:ext cx="82122" cy="189096"/>
              <a:chOff x="4711492" y="3336140"/>
              <a:chExt cx="82122" cy="189096"/>
            </a:xfrm>
          </p:grpSpPr>
          <p:cxnSp>
            <p:nvCxnSpPr>
              <p:cNvPr id="116" name="Straight Connector 115"/>
              <p:cNvCxnSpPr/>
              <p:nvPr/>
            </p:nvCxnSpPr>
            <p:spPr bwMode="auto">
              <a:xfrm>
                <a:off x="4712251" y="3336590"/>
                <a:ext cx="7936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7" name="Straight Connector 116"/>
              <p:cNvCxnSpPr/>
              <p:nvPr/>
            </p:nvCxnSpPr>
            <p:spPr bwMode="auto">
              <a:xfrm>
                <a:off x="4713838" y="3525461"/>
                <a:ext cx="7936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8" name="Straight Connector 117"/>
              <p:cNvCxnSpPr/>
              <p:nvPr/>
            </p:nvCxnSpPr>
            <p:spPr bwMode="auto">
              <a:xfrm>
                <a:off x="4753522" y="3336590"/>
                <a:ext cx="0" cy="188871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747" name="Group 118"/>
            <p:cNvGrpSpPr>
              <a:grpSpLocks/>
            </p:cNvGrpSpPr>
            <p:nvPr/>
          </p:nvGrpSpPr>
          <p:grpSpPr bwMode="auto">
            <a:xfrm>
              <a:off x="3761914" y="2005163"/>
              <a:ext cx="82122" cy="189096"/>
              <a:chOff x="4711492" y="3336140"/>
              <a:chExt cx="82122" cy="189096"/>
            </a:xfrm>
          </p:grpSpPr>
          <p:cxnSp>
            <p:nvCxnSpPr>
              <p:cNvPr id="120" name="Straight Connector 119"/>
              <p:cNvCxnSpPr/>
              <p:nvPr/>
            </p:nvCxnSpPr>
            <p:spPr bwMode="auto">
              <a:xfrm>
                <a:off x="4712004" y="3335966"/>
                <a:ext cx="7936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4713592" y="3524836"/>
                <a:ext cx="7936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4753275" y="3335966"/>
                <a:ext cx="0" cy="18887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748" name="Group 122"/>
            <p:cNvGrpSpPr>
              <a:grpSpLocks/>
            </p:cNvGrpSpPr>
            <p:nvPr/>
          </p:nvGrpSpPr>
          <p:grpSpPr bwMode="auto">
            <a:xfrm>
              <a:off x="6143767" y="1889127"/>
              <a:ext cx="82122" cy="189096"/>
              <a:chOff x="4711492" y="3336140"/>
              <a:chExt cx="82122" cy="189096"/>
            </a:xfrm>
          </p:grpSpPr>
          <p:cxnSp>
            <p:nvCxnSpPr>
              <p:cNvPr id="124" name="Straight Connector 123"/>
              <p:cNvCxnSpPr/>
              <p:nvPr/>
            </p:nvCxnSpPr>
            <p:spPr bwMode="auto">
              <a:xfrm>
                <a:off x="4711189" y="3336140"/>
                <a:ext cx="8095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>
                <a:off x="4712777" y="3525011"/>
                <a:ext cx="80955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6" name="Straight Connector 125"/>
              <p:cNvCxnSpPr/>
              <p:nvPr/>
            </p:nvCxnSpPr>
            <p:spPr bwMode="auto">
              <a:xfrm>
                <a:off x="4754048" y="3336140"/>
                <a:ext cx="0" cy="188871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749" name="Group 126"/>
            <p:cNvGrpSpPr>
              <a:grpSpLocks/>
            </p:cNvGrpSpPr>
            <p:nvPr/>
          </p:nvGrpSpPr>
          <p:grpSpPr bwMode="auto">
            <a:xfrm>
              <a:off x="2828852" y="2234207"/>
              <a:ext cx="82122" cy="189096"/>
              <a:chOff x="4711492" y="3336140"/>
              <a:chExt cx="82122" cy="189096"/>
            </a:xfrm>
          </p:grpSpPr>
          <p:cxnSp>
            <p:nvCxnSpPr>
              <p:cNvPr id="128" name="Straight Connector 127"/>
              <p:cNvCxnSpPr/>
              <p:nvPr/>
            </p:nvCxnSpPr>
            <p:spPr bwMode="auto">
              <a:xfrm>
                <a:off x="4711699" y="3335472"/>
                <a:ext cx="8095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4713287" y="3525930"/>
                <a:ext cx="80955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>
                <a:off x="4754558" y="3335472"/>
                <a:ext cx="0" cy="190458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750" name="Group 130"/>
            <p:cNvGrpSpPr>
              <a:grpSpLocks/>
            </p:cNvGrpSpPr>
            <p:nvPr/>
          </p:nvGrpSpPr>
          <p:grpSpPr bwMode="auto">
            <a:xfrm>
              <a:off x="2342219" y="2917311"/>
              <a:ext cx="80387" cy="266241"/>
              <a:chOff x="4711492" y="3336140"/>
              <a:chExt cx="82122" cy="189096"/>
            </a:xfrm>
          </p:grpSpPr>
          <p:cxnSp>
            <p:nvCxnSpPr>
              <p:cNvPr id="132" name="Straight Connector 131"/>
              <p:cNvCxnSpPr/>
              <p:nvPr/>
            </p:nvCxnSpPr>
            <p:spPr bwMode="auto">
              <a:xfrm>
                <a:off x="4711004" y="3336345"/>
                <a:ext cx="81081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Straight Connector 132"/>
              <p:cNvCxnSpPr/>
              <p:nvPr/>
            </p:nvCxnSpPr>
            <p:spPr bwMode="auto">
              <a:xfrm>
                <a:off x="4712625" y="3525725"/>
                <a:ext cx="81081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4" name="Straight Connector 133"/>
              <p:cNvCxnSpPr/>
              <p:nvPr/>
            </p:nvCxnSpPr>
            <p:spPr bwMode="auto">
              <a:xfrm>
                <a:off x="4753166" y="3336345"/>
                <a:ext cx="0" cy="189380"/>
              </a:xfrm>
              <a:prstGeom prst="line">
                <a:avLst/>
              </a:prstGeom>
              <a:noFill/>
              <a:ln w="12700" cap="flat" cmpd="sng" algn="ctr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9" name="TextBox 78"/>
          <p:cNvSpPr txBox="1"/>
          <p:nvPr/>
        </p:nvSpPr>
        <p:spPr>
          <a:xfrm>
            <a:off x="7296150" y="2068513"/>
            <a:ext cx="584200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88.3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5848350" y="2127250"/>
            <a:ext cx="584200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88.7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435475" y="2197100"/>
            <a:ext cx="5826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86.5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3549650" y="2286000"/>
            <a:ext cx="5842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83.5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2786063" y="2401888"/>
            <a:ext cx="58420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78.2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05063" y="3084513"/>
            <a:ext cx="58420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accent3"/>
                </a:solidFill>
                <a:ea typeface="+mn-ea"/>
                <a:cs typeface="+mn-cs"/>
              </a:rPr>
              <a:t>51.9</a:t>
            </a:r>
          </a:p>
        </p:txBody>
      </p:sp>
      <p:sp>
        <p:nvSpPr>
          <p:cNvPr id="28731" name="TextBox 141"/>
          <p:cNvSpPr txBox="1">
            <a:spLocks noChangeArrowheads="1"/>
          </p:cNvSpPr>
          <p:nvPr/>
        </p:nvSpPr>
        <p:spPr bwMode="auto">
          <a:xfrm>
            <a:off x="1900238" y="2609850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53.5</a:t>
            </a:r>
          </a:p>
        </p:txBody>
      </p:sp>
      <p:sp>
        <p:nvSpPr>
          <p:cNvPr id="28732" name="TextBox 142"/>
          <p:cNvSpPr txBox="1">
            <a:spLocks noChangeArrowheads="1"/>
          </p:cNvSpPr>
          <p:nvPr/>
        </p:nvSpPr>
        <p:spPr bwMode="auto">
          <a:xfrm>
            <a:off x="2546350" y="1895475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76.3</a:t>
            </a:r>
          </a:p>
        </p:txBody>
      </p:sp>
      <p:sp>
        <p:nvSpPr>
          <p:cNvPr id="28733" name="TextBox 143"/>
          <p:cNvSpPr txBox="1">
            <a:spLocks noChangeArrowheads="1"/>
          </p:cNvSpPr>
          <p:nvPr/>
        </p:nvSpPr>
        <p:spPr bwMode="auto">
          <a:xfrm>
            <a:off x="3549650" y="1666875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82.1</a:t>
            </a:r>
          </a:p>
        </p:txBody>
      </p:sp>
      <p:sp>
        <p:nvSpPr>
          <p:cNvPr id="28734" name="TextBox 144"/>
          <p:cNvSpPr txBox="1">
            <a:spLocks noChangeArrowheads="1"/>
          </p:cNvSpPr>
          <p:nvPr/>
        </p:nvSpPr>
        <p:spPr bwMode="auto">
          <a:xfrm>
            <a:off x="4465638" y="1581150"/>
            <a:ext cx="5826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87.4</a:t>
            </a:r>
          </a:p>
        </p:txBody>
      </p:sp>
      <p:sp>
        <p:nvSpPr>
          <p:cNvPr id="28735" name="TextBox 145"/>
          <p:cNvSpPr txBox="1">
            <a:spLocks noChangeArrowheads="1"/>
          </p:cNvSpPr>
          <p:nvPr/>
        </p:nvSpPr>
        <p:spPr bwMode="auto">
          <a:xfrm>
            <a:off x="5868988" y="1581150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87.2</a:t>
            </a:r>
          </a:p>
        </p:txBody>
      </p:sp>
      <p:sp>
        <p:nvSpPr>
          <p:cNvPr id="28736" name="TextBox 146"/>
          <p:cNvSpPr txBox="1">
            <a:spLocks noChangeArrowheads="1"/>
          </p:cNvSpPr>
          <p:nvPr/>
        </p:nvSpPr>
        <p:spPr bwMode="auto">
          <a:xfrm>
            <a:off x="7302500" y="1501775"/>
            <a:ext cx="584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accent2"/>
                </a:solidFill>
              </a:rPr>
              <a:t>88.9</a:t>
            </a:r>
          </a:p>
        </p:txBody>
      </p:sp>
    </p:spTree>
    <p:extLst>
      <p:ext uri="{BB962C8B-B14F-4D97-AF65-F5344CB8AC3E}">
        <p14:creationId xmlns:p14="http://schemas.microsoft.com/office/powerpoint/2010/main" val="3501166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LATTE-2: Cabotegravir IM + Rilpivirine IM for Long-Acting Maintenance ART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74650" y="1512888"/>
            <a:ext cx="8455025" cy="515937"/>
          </a:xfrm>
        </p:spPr>
        <p:txBody>
          <a:bodyPr/>
          <a:lstStyle/>
          <a:p>
            <a:r>
              <a:rPr lang="en-US" sz="2200">
                <a:latin typeface="Arial" charset="0"/>
              </a:rPr>
              <a:t>Multicenter, open-label, randomized phase IIb study</a:t>
            </a:r>
          </a:p>
          <a:p>
            <a:pPr lvl="1"/>
            <a:r>
              <a:rPr lang="en-US" sz="2000">
                <a:latin typeface="Arial" charset="0"/>
              </a:rPr>
              <a:t>Primary endpoints: HIV-1 RNA &lt; 50 copies/mL at maintenance </a:t>
            </a:r>
            <a:br>
              <a:rPr lang="en-US" sz="2000">
                <a:latin typeface="Arial" charset="0"/>
              </a:rPr>
            </a:br>
            <a:r>
              <a:rPr lang="en-US" sz="2000">
                <a:latin typeface="Arial" charset="0"/>
              </a:rPr>
              <a:t>Wk 32, PDVF, and safety</a:t>
            </a:r>
          </a:p>
        </p:txBody>
      </p:sp>
      <p:grpSp>
        <p:nvGrpSpPr>
          <p:cNvPr id="34819" name="Group 16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34845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46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Slide credit: </a:t>
              </a: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  <a:hlinkClick r:id="rId4"/>
                </a:rPr>
                <a:t>clinicaloptions.com</a:t>
              </a:r>
              <a:endParaRPr lang="en-US" sz="1400">
                <a:solidFill>
                  <a:srgbClr val="CDCDC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34820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0">
                <a:solidFill>
                  <a:srgbClr val="CDCDCF"/>
                </a:solidFill>
              </a:rPr>
              <a:t>Margolis DA, et al. AIDS 2016. Abstract THAB0206LB.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4583113" y="3822700"/>
            <a:ext cx="4171950" cy="549275"/>
          </a:xfrm>
          <a:prstGeom prst="rect">
            <a:avLst/>
          </a:prstGeom>
          <a:solidFill>
            <a:srgbClr val="F6A1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  <a:buFont typeface="Arial" charset="0"/>
              <a:buNone/>
            </a:pP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CAB 400 mg </a:t>
            </a: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RPV 600 mg IM Q4W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(n = 115)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4583113" y="4403725"/>
            <a:ext cx="4171950" cy="549275"/>
          </a:xfrm>
          <a:prstGeom prst="rect">
            <a:avLst/>
          </a:prstGeom>
          <a:solidFill>
            <a:srgbClr val="12AD2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  <a:buFont typeface="Arial" charset="0"/>
              <a:buNone/>
            </a:pP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CAB 600 mg </a:t>
            </a: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RPV 900 mg IM Q8W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(n = 115)</a:t>
            </a:r>
          </a:p>
        </p:txBody>
      </p:sp>
      <p:sp>
        <p:nvSpPr>
          <p:cNvPr id="34823" name="Text Box 2"/>
          <p:cNvSpPr txBox="1">
            <a:spLocks noChangeArrowheads="1"/>
          </p:cNvSpPr>
          <p:nvPr/>
        </p:nvSpPr>
        <p:spPr bwMode="auto">
          <a:xfrm>
            <a:off x="385763" y="5629275"/>
            <a:ext cx="84343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0">
                <a:solidFill>
                  <a:srgbClr val="FFFFFF"/>
                </a:solidFill>
                <a:cs typeface="Arial" charset="0"/>
                <a:sym typeface="Wingdings 2" charset="0"/>
              </a:rPr>
              <a:t>*Pts with HIV-1 RNA &lt; 50 copies/mL from Wk 16-20 continued to maintenance phase.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0" baseline="30000">
                <a:solidFill>
                  <a:srgbClr val="FFFFFF"/>
                </a:solidFill>
                <a:cs typeface="Arial" charset="0"/>
                <a:sym typeface="Wingdings 2" charset="0"/>
              </a:rPr>
              <a:t>†</a:t>
            </a:r>
            <a:r>
              <a:rPr lang="en-US" sz="1400" b="0">
                <a:solidFill>
                  <a:srgbClr val="FFFFFF"/>
                </a:solidFill>
                <a:cs typeface="Arial" charset="0"/>
                <a:sym typeface="Wingdings 2" charset="0"/>
              </a:rPr>
              <a:t>Pts eligible for Q4W or Q8W LA extension past Wk 96.</a:t>
            </a:r>
          </a:p>
        </p:txBody>
      </p:sp>
      <p:sp>
        <p:nvSpPr>
          <p:cNvPr id="34824" name="Text Box 2"/>
          <p:cNvSpPr txBox="1">
            <a:spLocks noChangeArrowheads="1"/>
          </p:cNvSpPr>
          <p:nvPr/>
        </p:nvSpPr>
        <p:spPr bwMode="auto">
          <a:xfrm>
            <a:off x="25400" y="3730625"/>
            <a:ext cx="2006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Arial" charset="0"/>
              <a:buNone/>
            </a:pPr>
            <a:r>
              <a:rPr lang="en-GB" sz="1600" b="0">
                <a:solidFill>
                  <a:srgbClr val="FFFFFF"/>
                </a:solidFill>
                <a:cs typeface="Arial" charset="0"/>
              </a:rPr>
              <a:t>ART-naive HIV-infected pts younger than </a:t>
            </a:r>
            <a:br>
              <a:rPr lang="en-GB" sz="1600" b="0">
                <a:solidFill>
                  <a:srgbClr val="FFFFFF"/>
                </a:solidFill>
                <a:cs typeface="Arial" charset="0"/>
              </a:rPr>
            </a:br>
            <a:r>
              <a:rPr lang="en-GB" sz="1600" b="0">
                <a:solidFill>
                  <a:srgbClr val="FFFFFF"/>
                </a:solidFill>
                <a:cs typeface="Arial" charset="0"/>
              </a:rPr>
              <a:t>18 yrs of age with CD4+ cell count </a:t>
            </a:r>
            <a:br>
              <a:rPr lang="en-GB" sz="1600" b="0">
                <a:solidFill>
                  <a:srgbClr val="FFFFFF"/>
                </a:solidFill>
                <a:cs typeface="Arial" charset="0"/>
              </a:rPr>
            </a:br>
            <a:r>
              <a:rPr lang="en-GB" sz="1600" b="0">
                <a:solidFill>
                  <a:srgbClr val="FFFFFF"/>
                </a:solidFill>
                <a:cs typeface="Arial" charset="0"/>
              </a:rPr>
              <a:t>&gt; 200 cells/mm</a:t>
            </a:r>
            <a:r>
              <a:rPr lang="en-GB" sz="1600" b="0" baseline="30000">
                <a:solidFill>
                  <a:srgbClr val="FFFFFF"/>
                </a:solidFill>
                <a:cs typeface="Arial" charset="0"/>
              </a:rPr>
              <a:t>3</a:t>
            </a:r>
            <a:r>
              <a:rPr lang="en-GB" sz="1600" b="0">
                <a:solidFill>
                  <a:srgbClr val="FFFFFF"/>
                </a:solidFill>
                <a:cs typeface="Arial" charset="0"/>
              </a:rPr>
              <a:t/>
            </a:r>
            <a:br>
              <a:rPr lang="en-GB" sz="1600" b="0">
                <a:solidFill>
                  <a:srgbClr val="FFFFFF"/>
                </a:solidFill>
                <a:cs typeface="Arial" charset="0"/>
              </a:rPr>
            </a:br>
            <a:r>
              <a:rPr lang="en-GB" sz="1600" b="0">
                <a:solidFill>
                  <a:srgbClr val="FFFFFF"/>
                </a:solidFill>
                <a:cs typeface="Arial" charset="0"/>
              </a:rPr>
              <a:t>(N = 309)</a:t>
            </a:r>
            <a:endParaRPr lang="en-US" sz="1600" b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4825" name="Rectangle 3"/>
          <p:cNvSpPr>
            <a:spLocks noChangeArrowheads="1"/>
          </p:cNvSpPr>
          <p:nvPr/>
        </p:nvSpPr>
        <p:spPr bwMode="auto">
          <a:xfrm>
            <a:off x="4583113" y="4991100"/>
            <a:ext cx="4171950" cy="549275"/>
          </a:xfrm>
          <a:prstGeom prst="rect">
            <a:avLst/>
          </a:prstGeom>
          <a:solidFill>
            <a:srgbClr val="5AAA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  <a:buFont typeface="Arial" charset="0"/>
              <a:buNone/>
            </a:pP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CAB 30 mg </a:t>
            </a: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ABC/3TC 600/300 mg PO QD</a:t>
            </a:r>
          </a:p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8B3D9A"/>
              </a:buClr>
              <a:buFont typeface="Arial" charset="0"/>
              <a:buNone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(n = 56)</a:t>
            </a:r>
          </a:p>
        </p:txBody>
      </p:sp>
      <p:sp>
        <p:nvSpPr>
          <p:cNvPr id="34826" name="Rectangle 3"/>
          <p:cNvSpPr>
            <a:spLocks noChangeArrowheads="1"/>
          </p:cNvSpPr>
          <p:nvPr/>
        </p:nvSpPr>
        <p:spPr bwMode="auto">
          <a:xfrm>
            <a:off x="2128838" y="4292600"/>
            <a:ext cx="2011362" cy="7318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914400" fontAlgn="base">
              <a:lnSpc>
                <a:spcPct val="90000"/>
              </a:lnSpc>
              <a:spcBef>
                <a:spcPct val="35000"/>
              </a:spcBef>
              <a:spcAft>
                <a:spcPts val="600"/>
              </a:spcAft>
              <a:buClr>
                <a:srgbClr val="8B3D9A"/>
              </a:buClr>
              <a:buFont typeface="Arial" charset="0"/>
              <a:buNone/>
            </a:pP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CAB 30 mg </a:t>
            </a: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+</a:t>
            </a: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 ABC/3TC 600/</a:t>
            </a:r>
            <a:b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</a:br>
            <a:r>
              <a:rPr lang="en-US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300 mg PO QD </a:t>
            </a: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4827" name="Rectangle 6"/>
          <p:cNvSpPr>
            <a:spLocks noChangeArrowheads="1"/>
          </p:cNvSpPr>
          <p:nvPr/>
        </p:nvSpPr>
        <p:spPr bwMode="auto">
          <a:xfrm>
            <a:off x="5137150" y="3327400"/>
            <a:ext cx="858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Wk 32</a:t>
            </a:r>
          </a:p>
        </p:txBody>
      </p:sp>
      <p:sp>
        <p:nvSpPr>
          <p:cNvPr id="34828" name="Line 7"/>
          <p:cNvSpPr>
            <a:spLocks noChangeShapeType="1"/>
          </p:cNvSpPr>
          <p:nvPr/>
        </p:nvSpPr>
        <p:spPr bwMode="auto">
          <a:xfrm>
            <a:off x="5554663" y="360521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29" name="Rectangle 6"/>
          <p:cNvSpPr>
            <a:spLocks noChangeArrowheads="1"/>
          </p:cNvSpPr>
          <p:nvPr/>
        </p:nvSpPr>
        <p:spPr bwMode="auto">
          <a:xfrm>
            <a:off x="3741738" y="3724275"/>
            <a:ext cx="796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Wk 20</a:t>
            </a:r>
          </a:p>
        </p:txBody>
      </p:sp>
      <p:sp>
        <p:nvSpPr>
          <p:cNvPr id="34830" name="Line 7"/>
          <p:cNvSpPr>
            <a:spLocks noChangeShapeType="1"/>
          </p:cNvSpPr>
          <p:nvPr/>
        </p:nvSpPr>
        <p:spPr bwMode="auto">
          <a:xfrm>
            <a:off x="4133850" y="406241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1" name="Rectangle 6"/>
          <p:cNvSpPr>
            <a:spLocks noChangeArrowheads="1"/>
          </p:cNvSpPr>
          <p:nvPr/>
        </p:nvSpPr>
        <p:spPr bwMode="auto">
          <a:xfrm>
            <a:off x="1835150" y="2667000"/>
            <a:ext cx="2603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b="1" i="1">
                <a:solidFill>
                  <a:srgbClr val="F8F45A"/>
                </a:solidFill>
                <a:latin typeface="Arial" charset="0"/>
                <a:ea typeface="MS PGothic" charset="0"/>
                <a:cs typeface="ＭＳ Ｐゴシック" charset="0"/>
              </a:rPr>
              <a:t>Induction Phase*</a:t>
            </a:r>
          </a:p>
        </p:txBody>
      </p:sp>
      <p:sp>
        <p:nvSpPr>
          <p:cNvPr id="34832" name="Rectangle 6"/>
          <p:cNvSpPr>
            <a:spLocks noChangeArrowheads="1"/>
          </p:cNvSpPr>
          <p:nvPr/>
        </p:nvSpPr>
        <p:spPr bwMode="auto">
          <a:xfrm>
            <a:off x="5386388" y="2667000"/>
            <a:ext cx="2687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b="1" i="1">
                <a:solidFill>
                  <a:srgbClr val="F8F45A"/>
                </a:solidFill>
                <a:latin typeface="Arial" charset="0"/>
                <a:ea typeface="MS PGothic" charset="0"/>
                <a:cs typeface="ＭＳ Ｐゴシック" charset="0"/>
              </a:rPr>
              <a:t>Maintenance Phase</a:t>
            </a:r>
          </a:p>
        </p:txBody>
      </p:sp>
      <p:cxnSp>
        <p:nvCxnSpPr>
          <p:cNvPr id="34833" name="Straight Arrow Connector 4"/>
          <p:cNvCxnSpPr>
            <a:cxnSpLocks noChangeShapeType="1"/>
          </p:cNvCxnSpPr>
          <p:nvPr/>
        </p:nvCxnSpPr>
        <p:spPr bwMode="auto">
          <a:xfrm flipV="1">
            <a:off x="4238625" y="4160838"/>
            <a:ext cx="274638" cy="2079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4" name="Straight Arrow Connector 4"/>
          <p:cNvCxnSpPr>
            <a:cxnSpLocks noChangeShapeType="1"/>
          </p:cNvCxnSpPr>
          <p:nvPr/>
        </p:nvCxnSpPr>
        <p:spPr bwMode="auto">
          <a:xfrm>
            <a:off x="4249738" y="4948238"/>
            <a:ext cx="263525" cy="2127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5" name="Straight Arrow Connector 4"/>
          <p:cNvCxnSpPr>
            <a:cxnSpLocks noChangeShapeType="1"/>
          </p:cNvCxnSpPr>
          <p:nvPr/>
        </p:nvCxnSpPr>
        <p:spPr bwMode="auto">
          <a:xfrm flipV="1">
            <a:off x="4243388" y="4668838"/>
            <a:ext cx="2698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6" name="Straight Arrow Connector 4"/>
          <p:cNvCxnSpPr>
            <a:cxnSpLocks noChangeShapeType="1"/>
          </p:cNvCxnSpPr>
          <p:nvPr/>
        </p:nvCxnSpPr>
        <p:spPr bwMode="auto">
          <a:xfrm flipV="1">
            <a:off x="1855788" y="4641850"/>
            <a:ext cx="274637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7" name="Rectangle 6"/>
          <p:cNvSpPr>
            <a:spLocks noChangeArrowheads="1"/>
          </p:cNvSpPr>
          <p:nvPr/>
        </p:nvSpPr>
        <p:spPr bwMode="auto">
          <a:xfrm>
            <a:off x="4206875" y="3335338"/>
            <a:ext cx="796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Day 1</a:t>
            </a:r>
          </a:p>
        </p:txBody>
      </p:sp>
      <p:sp>
        <p:nvSpPr>
          <p:cNvPr id="34838" name="Line 7"/>
          <p:cNvSpPr>
            <a:spLocks noChangeShapeType="1"/>
          </p:cNvSpPr>
          <p:nvPr/>
        </p:nvSpPr>
        <p:spPr bwMode="auto">
          <a:xfrm>
            <a:off x="4586288" y="360521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39" name="Rectangle 6"/>
          <p:cNvSpPr>
            <a:spLocks noChangeArrowheads="1"/>
          </p:cNvSpPr>
          <p:nvPr/>
        </p:nvSpPr>
        <p:spPr bwMode="auto">
          <a:xfrm>
            <a:off x="8315325" y="3317875"/>
            <a:ext cx="7969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Wk 96</a:t>
            </a:r>
            <a:r>
              <a:rPr lang="en-US" sz="1400" b="1" i="1" baseline="30000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†</a:t>
            </a:r>
          </a:p>
        </p:txBody>
      </p:sp>
      <p:sp>
        <p:nvSpPr>
          <p:cNvPr id="34840" name="Line 7"/>
          <p:cNvSpPr>
            <a:spLocks noChangeShapeType="1"/>
          </p:cNvSpPr>
          <p:nvPr/>
        </p:nvSpPr>
        <p:spPr bwMode="auto">
          <a:xfrm>
            <a:off x="8704263" y="360521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1" name="Rectangle 6"/>
          <p:cNvSpPr>
            <a:spLocks noChangeArrowheads="1"/>
          </p:cNvSpPr>
          <p:nvPr/>
        </p:nvSpPr>
        <p:spPr bwMode="auto">
          <a:xfrm>
            <a:off x="1835150" y="3222625"/>
            <a:ext cx="1931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Wk 16: RPV 25 mg PO QD added</a:t>
            </a:r>
          </a:p>
        </p:txBody>
      </p:sp>
      <p:sp>
        <p:nvSpPr>
          <p:cNvPr id="34842" name="Line 7"/>
          <p:cNvSpPr>
            <a:spLocks noChangeShapeType="1"/>
          </p:cNvSpPr>
          <p:nvPr/>
        </p:nvSpPr>
        <p:spPr bwMode="auto">
          <a:xfrm>
            <a:off x="3571875" y="3716338"/>
            <a:ext cx="0" cy="549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43" name="Rectangle 6"/>
          <p:cNvSpPr>
            <a:spLocks noChangeArrowheads="1"/>
          </p:cNvSpPr>
          <p:nvPr/>
        </p:nvSpPr>
        <p:spPr bwMode="auto">
          <a:xfrm>
            <a:off x="5994400" y="3328988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b="1" i="1">
                <a:solidFill>
                  <a:srgbClr val="FFFFFF"/>
                </a:solidFill>
                <a:latin typeface="Arial" charset="0"/>
                <a:ea typeface="MS PGothic" charset="0"/>
                <a:cs typeface="ＭＳ Ｐゴシック" charset="0"/>
              </a:rPr>
              <a:t>Wk 48</a:t>
            </a:r>
          </a:p>
        </p:txBody>
      </p:sp>
      <p:sp>
        <p:nvSpPr>
          <p:cNvPr id="34844" name="Line 7"/>
          <p:cNvSpPr>
            <a:spLocks noChangeShapeType="1"/>
          </p:cNvSpPr>
          <p:nvPr/>
        </p:nvSpPr>
        <p:spPr bwMode="auto">
          <a:xfrm>
            <a:off x="6729413" y="361156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b="1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9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LATTE-2: Efficacy and Safety Through Maintenance Wk 48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511300"/>
            <a:ext cx="4314825" cy="7397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Virologic efficacy of Q4W/Q8W IM therapy similar to oral therapy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983163" y="1511300"/>
            <a:ext cx="3857625" cy="4678363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99% of ISRs for pts receiving injectable therapy grade 1 (82%) or 2 (17%); none grade 4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Most frequent ISRs: </a:t>
            </a:r>
            <a:b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pain (67%), nodules (7%), swelling (6%)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Reported ISRs decreased over time (86% Day 1, 29% Wk 48)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2/230 pts (&lt; 1%) withdrew for ISRs (both in Q8W arm)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AEs leading to withdrawal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Pooled Q4W/Q8W IM arms, 4%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en-US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Oral arm, 2%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solidFill>
                <a:schemeClr val="tx2">
                  <a:lumMod val="20000"/>
                  <a:lumOff val="80000"/>
                </a:schemeClr>
              </a:solidFill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chemeClr val="tx2">
                  <a:lumMod val="20000"/>
                  <a:lumOff val="80000"/>
                </a:schemeClr>
              </a:solidFill>
              <a:ea typeface="+mn-ea"/>
              <a:cs typeface="+mn-cs"/>
            </a:endParaRPr>
          </a:p>
        </p:txBody>
      </p:sp>
      <p:grpSp>
        <p:nvGrpSpPr>
          <p:cNvPr id="36868" name="Group 16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36887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88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Slide credit: </a:t>
              </a: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  <a:hlinkClick r:id="rId4"/>
                </a:rPr>
                <a:t>clinicaloptions.com</a:t>
              </a:r>
              <a:endParaRPr lang="en-US" sz="1400">
                <a:solidFill>
                  <a:srgbClr val="CDCDC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36869" name="Text Box 11"/>
          <p:cNvSpPr txBox="1">
            <a:spLocks noChangeArrowheads="1"/>
          </p:cNvSpPr>
          <p:nvPr/>
        </p:nvSpPr>
        <p:spPr bwMode="auto">
          <a:xfrm>
            <a:off x="285750" y="6357938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charset="0"/>
              <a:buNone/>
            </a:pPr>
            <a:r>
              <a:rPr lang="en-US" sz="1400" b="0">
                <a:solidFill>
                  <a:srgbClr val="CDCDCF"/>
                </a:solidFill>
              </a:rPr>
              <a:t>Margolis DA, et al. AIDS 2016. Abstract THAB0206LB</a:t>
            </a:r>
            <a:endParaRPr lang="en-US" sz="1400" b="0">
              <a:solidFill>
                <a:srgbClr val="CDCDCF"/>
              </a:solidFill>
              <a:ea typeface="MS PGothic" charset="0"/>
              <a:cs typeface="MS PGothic" charset="0"/>
            </a:endParaRPr>
          </a:p>
        </p:txBody>
      </p:sp>
      <p:graphicFrame>
        <p:nvGraphicFramePr>
          <p:cNvPr id="60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74051"/>
              </p:ext>
            </p:extLst>
          </p:nvPr>
        </p:nvGraphicFramePr>
        <p:xfrm>
          <a:off x="385763" y="2146300"/>
          <a:ext cx="4691062" cy="2498975"/>
        </p:xfrm>
        <a:graphic>
          <a:graphicData uri="http://schemas.openxmlformats.org/drawingml/2006/table">
            <a:tbl>
              <a:tblPr/>
              <a:tblGrid>
                <a:gridCol w="1594104">
                  <a:extLst>
                    <a:ext uri="{9D8B030D-6E8A-4147-A177-3AD203B41FA5}"/>
                  </a:extLst>
                </a:gridCol>
                <a:gridCol w="1016064">
                  <a:extLst>
                    <a:ext uri="{9D8B030D-6E8A-4147-A177-3AD203B41FA5}"/>
                  </a:extLst>
                </a:gridCol>
                <a:gridCol w="965612">
                  <a:extLst>
                    <a:ext uri="{9D8B030D-6E8A-4147-A177-3AD203B41FA5}"/>
                  </a:extLst>
                </a:gridCol>
                <a:gridCol w="1115282">
                  <a:extLst>
                    <a:ext uri="{9D8B030D-6E8A-4147-A177-3AD203B41FA5}"/>
                  </a:extLst>
                </a:gridCol>
              </a:tblGrid>
              <a:tr h="944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pt-B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Outcome, % (n)</a:t>
                      </a:r>
                    </a:p>
                  </a:txBody>
                  <a:tcPr marL="91430" marR="91430" marT="45672" marB="4567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IM CAB + RPV Q4W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115)</a:t>
                      </a:r>
                    </a:p>
                  </a:txBody>
                  <a:tcPr marL="91430" marR="91430" marT="45672" marB="4567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IM CAB + RPV Q8W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115)</a:t>
                      </a:r>
                    </a:p>
                  </a:txBody>
                  <a:tcPr marL="91430" marR="91430" marT="45672" marB="4567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Oral CAB + ABC/3TC (n = 56)</a:t>
                      </a:r>
                    </a:p>
                  </a:txBody>
                  <a:tcPr marL="91430" marR="91430" marT="45672" marB="4567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7313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Virologic success (HIV-1 RNA </a:t>
                      </a:r>
                      <a:b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50 copies/mL)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 (105)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 (106)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 (50)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518014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Virologic nonresponse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1 (1)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(8)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(1)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0467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virologic data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(9)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1 (1)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(5)</a:t>
                      </a:r>
                    </a:p>
                  </a:txBody>
                  <a:tcPr marL="91430" marR="91430" marT="45672" marB="4567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Rectangle à coins arrondis 9"/>
          <p:cNvSpPr/>
          <p:nvPr/>
        </p:nvSpPr>
        <p:spPr bwMode="auto">
          <a:xfrm>
            <a:off x="2013495" y="3295639"/>
            <a:ext cx="2969668" cy="452271"/>
          </a:xfrm>
          <a:prstGeom prst="roundRect">
            <a:avLst/>
          </a:prstGeom>
          <a:noFill/>
          <a:ln w="28575" cmpd="sng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fr-FR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 bwMode="auto">
          <a:xfrm>
            <a:off x="3029512" y="3900310"/>
            <a:ext cx="872132" cy="452271"/>
          </a:xfrm>
          <a:prstGeom prst="roundRect">
            <a:avLst/>
          </a:prstGeom>
          <a:noFill/>
          <a:ln w="28575" cmpd="sng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fr-FR" sz="1400" b="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0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r>
              <a:rPr lang="en-US">
                <a:latin typeface="Arial" charset="0"/>
              </a:rPr>
              <a:t>LATTE-2: Wk 48 Pt Satisfaction With IM and PO Regimens</a:t>
            </a:r>
          </a:p>
        </p:txBody>
      </p:sp>
      <p:grpSp>
        <p:nvGrpSpPr>
          <p:cNvPr id="38914" name="Group 16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38954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55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Slide credit: </a:t>
              </a:r>
              <a:r>
                <a:rPr lang="en-US" sz="1400">
                  <a:solidFill>
                    <a:srgbClr val="CDCDCF"/>
                  </a:solidFill>
                  <a:latin typeface="Arial" charset="0"/>
                  <a:ea typeface="ＭＳ Ｐゴシック" charset="0"/>
                  <a:cs typeface="ＭＳ Ｐゴシック" charset="0"/>
                  <a:hlinkClick r:id="rId4"/>
                </a:rPr>
                <a:t>clinicaloptions.com</a:t>
              </a:r>
              <a:endParaRPr lang="en-US" sz="1400">
                <a:solidFill>
                  <a:srgbClr val="CDCDCF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38915" name="Text Box 11"/>
          <p:cNvSpPr txBox="1">
            <a:spLocks noChangeArrowheads="1"/>
          </p:cNvSpPr>
          <p:nvPr/>
        </p:nvSpPr>
        <p:spPr bwMode="auto">
          <a:xfrm>
            <a:off x="285750" y="6359525"/>
            <a:ext cx="6008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Wingdings" charset="0"/>
              <a:buNone/>
            </a:pPr>
            <a:r>
              <a:rPr lang="en-US" sz="1400" b="0">
                <a:solidFill>
                  <a:srgbClr val="CDCDCF"/>
                </a:solidFill>
              </a:rPr>
              <a:t>Margolis DA, et al. AIDS 2016. Abstract THAB0206LB.</a:t>
            </a:r>
          </a:p>
        </p:txBody>
      </p:sp>
      <p:graphicFrame>
        <p:nvGraphicFramePr>
          <p:cNvPr id="131" name="Group 3"/>
          <p:cNvGraphicFramePr>
            <a:graphicFrameLocks/>
          </p:cNvGraphicFramePr>
          <p:nvPr/>
        </p:nvGraphicFramePr>
        <p:xfrm>
          <a:off x="385763" y="2155825"/>
          <a:ext cx="8461375" cy="3895724"/>
        </p:xfrm>
        <a:graphic>
          <a:graphicData uri="http://schemas.openxmlformats.org/drawingml/2006/table">
            <a:tbl>
              <a:tblPr/>
              <a:tblGrid>
                <a:gridCol w="2875322">
                  <a:extLst>
                    <a:ext uri="{9D8B030D-6E8A-4147-A177-3AD203B41FA5}"/>
                  </a:extLst>
                </a:gridCol>
                <a:gridCol w="1832698">
                  <a:extLst>
                    <a:ext uri="{9D8B030D-6E8A-4147-A177-3AD203B41FA5}"/>
                  </a:extLst>
                </a:gridCol>
                <a:gridCol w="1741697">
                  <a:extLst>
                    <a:ext uri="{9D8B030D-6E8A-4147-A177-3AD203B41FA5}"/>
                  </a:extLst>
                </a:gridCol>
                <a:gridCol w="2011658">
                  <a:extLst>
                    <a:ext uri="{9D8B030D-6E8A-4147-A177-3AD203B41FA5}"/>
                  </a:extLst>
                </a:gridCol>
              </a:tblGrid>
              <a:tr h="749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Wk 48 Patient-Reported Outcomes, %</a:t>
                      </a:r>
                    </a:p>
                  </a:txBody>
                  <a:tcPr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IM CAB + RPV Q4W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103)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IM CAB + RPV Q8W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109)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PO CAB + ABC/3TC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" charset="0"/>
                        </a:rPr>
                        <a:t>(n = 49)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/>
                </a:extLst>
              </a:tr>
              <a:tr h="530404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How satisfied are you with your current treatment?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  <a:tabLst>
                          <a:tab pos="288925" algn="l"/>
                        </a:tabLs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&lt; 5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749882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How satisfied would you be to continue with your present form of treatment?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310926">
                <a:tc>
                  <a:txBody>
                    <a:bodyPr/>
                    <a:lstStyle/>
                    <a:p>
                      <a:pPr marL="288925" marR="0" lvl="0" indent="-176213">
                        <a:lnSpc>
                          <a:spcPct val="9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&lt; 5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724" marB="4572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8953" name="Content Placeholder 2"/>
          <p:cNvSpPr>
            <a:spLocks noGrp="1"/>
          </p:cNvSpPr>
          <p:nvPr>
            <p:ph idx="1"/>
          </p:nvPr>
        </p:nvSpPr>
        <p:spPr>
          <a:xfrm>
            <a:off x="374650" y="1512888"/>
            <a:ext cx="8455025" cy="515937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Pt satisfaction assessed using 0 to 6 scoring (0 = very dissatisfied, 6 = very satisfied)</a:t>
            </a:r>
            <a:endParaRPr lang="en-US" sz="1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75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238125"/>
            <a:ext cx="8442325" cy="1103313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PADDLE: Dolutegravir + Lamivudine for Treatment-Naive Pts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1512888"/>
            <a:ext cx="8455025" cy="7477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000" dirty="0">
                <a:ea typeface="+mn-ea"/>
                <a:cs typeface="+mn-cs"/>
              </a:rPr>
              <a:t>Open-label, single-arm phase IV exploratory trial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endParaRPr lang="en-US" altLang="en-US" sz="2000" dirty="0">
              <a:solidFill>
                <a:schemeClr val="accent3"/>
              </a:solidFill>
              <a:ea typeface="+mn-ea"/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90525" y="4024313"/>
            <a:ext cx="8753475" cy="249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Wingdings" panose="05000000000000000000" pitchFamily="2" charset="2"/>
              <a:buChar char="§"/>
              <a:defRPr sz="2600">
                <a:solidFill>
                  <a:srgbClr val="FEFDD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400">
                <a:solidFill>
                  <a:srgbClr val="FEFDDE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200">
                <a:solidFill>
                  <a:srgbClr val="FEFDDE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 sz="2000">
                <a:solidFill>
                  <a:srgbClr val="FEFDDE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buFont typeface="Arial" panose="020B0604020202020204" pitchFamily="34" charset="0"/>
              <a:buChar char="–"/>
              <a:defRPr>
                <a:solidFill>
                  <a:srgbClr val="FEFDDE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35000"/>
              </a:spcBef>
              <a:spcAft>
                <a:spcPct val="25000"/>
              </a:spcAft>
              <a:buClr>
                <a:schemeClr val="accent2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altLang="en-US" sz="2000" b="0" kern="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18/20 pts achieved HIV-1 RNA &lt; 50 c/mL at Wk 48</a:t>
            </a:r>
          </a:p>
          <a:p>
            <a:pPr lvl="1" eaLnBrk="1" hangingPunct="1">
              <a:defRPr/>
            </a:pPr>
            <a:r>
              <a:rPr lang="en-US" altLang="en-US" sz="1800" b="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1 </a:t>
            </a:r>
            <a:r>
              <a:rPr lang="en-US" altLang="en-US" sz="1800" b="0" dirty="0" err="1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pt</a:t>
            </a:r>
            <a:r>
              <a:rPr lang="en-US" altLang="en-US" sz="1800" b="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 committed suicide (deemed unrelated to study drugs)</a:t>
            </a:r>
          </a:p>
          <a:p>
            <a:pPr lvl="1" eaLnBrk="1" hangingPunct="1">
              <a:defRPr/>
            </a:pPr>
            <a:r>
              <a:rPr lang="en-US" altLang="en-US" sz="1800" b="0" dirty="0">
                <a:solidFill>
                  <a:schemeClr val="tx2">
                    <a:lumMod val="20000"/>
                    <a:lumOff val="80000"/>
                  </a:schemeClr>
                </a:solidFill>
                <a:ea typeface="+mn-ea"/>
                <a:cs typeface="+mn-cs"/>
              </a:rPr>
              <a:t>1 pt experienced PDVF at Wk 36 (BL HIV-1 </a:t>
            </a:r>
            <a:r>
              <a:rPr lang="en-US" altLang="en-US" sz="1800" b="0" dirty="0">
                <a:ea typeface="+mn-ea"/>
                <a:cs typeface="+mn-cs"/>
              </a:rPr>
              <a:t>RNA &gt; 100,000 c/mL); resuppressed HIV-1 RNA without ART change by discontinuation visit </a:t>
            </a:r>
            <a:br>
              <a:rPr lang="en-US" altLang="en-US" sz="1800" b="0" dirty="0">
                <a:ea typeface="+mn-ea"/>
                <a:cs typeface="+mn-cs"/>
              </a:rPr>
            </a:br>
            <a:r>
              <a:rPr lang="en-US" altLang="en-US" sz="1800" b="0" dirty="0">
                <a:ea typeface="+mn-ea"/>
                <a:cs typeface="+mn-cs"/>
              </a:rPr>
              <a:t>(</a:t>
            </a:r>
            <a:r>
              <a:rPr lang="en-US" altLang="en-US" sz="1800" b="0" dirty="0" err="1">
                <a:ea typeface="+mn-ea"/>
                <a:cs typeface="+mn-cs"/>
              </a:rPr>
              <a:t>Wk</a:t>
            </a:r>
            <a:r>
              <a:rPr lang="en-US" altLang="en-US" sz="1800" b="0" dirty="0">
                <a:ea typeface="+mn-ea"/>
                <a:cs typeface="+mn-cs"/>
              </a:rPr>
              <a:t> 52)</a:t>
            </a:r>
          </a:p>
          <a:p>
            <a:pPr lvl="1" eaLnBrk="1" hangingPunct="1">
              <a:defRPr/>
            </a:pPr>
            <a:r>
              <a:rPr lang="en-US" altLang="en-US" sz="1800" b="0" dirty="0">
                <a:ea typeface="+mn-ea"/>
                <a:cs typeface="+mn-cs"/>
              </a:rPr>
              <a:t>3 other pts with BL HIV-1 RNA &gt; 100,000 c/mL suppressed at Wk 48</a:t>
            </a:r>
            <a:endParaRPr lang="en-US" altLang="en-US" sz="2000" b="0" kern="0" dirty="0">
              <a:solidFill>
                <a:schemeClr val="accent3"/>
              </a:solidFill>
              <a:ea typeface="+mn-ea"/>
              <a:cs typeface="+mn-cs"/>
            </a:endParaRPr>
          </a:p>
        </p:txBody>
      </p:sp>
      <p:grpSp>
        <p:nvGrpSpPr>
          <p:cNvPr id="45060" name="Group 1"/>
          <p:cNvGrpSpPr>
            <a:grpSpLocks/>
          </p:cNvGrpSpPr>
          <p:nvPr/>
        </p:nvGrpSpPr>
        <p:grpSpPr bwMode="auto">
          <a:xfrm>
            <a:off x="6294438" y="6211888"/>
            <a:ext cx="2673350" cy="454025"/>
            <a:chOff x="6294438" y="6212112"/>
            <a:chExt cx="2673350" cy="453801"/>
          </a:xfrm>
        </p:grpSpPr>
        <p:pic>
          <p:nvPicPr>
            <p:cNvPr id="45069" name="Picture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7225" y="6212112"/>
              <a:ext cx="569913" cy="185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70" name="Rectangle 8"/>
            <p:cNvSpPr>
              <a:spLocks noChangeArrowheads="1"/>
            </p:cNvSpPr>
            <p:nvPr/>
          </p:nvSpPr>
          <p:spPr bwMode="auto">
            <a:xfrm>
              <a:off x="6294438" y="6357938"/>
              <a:ext cx="26733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b="0">
                  <a:solidFill>
                    <a:schemeClr val="bg2"/>
                  </a:solidFill>
                </a:rPr>
                <a:t>Slide credit: </a:t>
              </a:r>
              <a:r>
                <a:rPr lang="en-US" sz="1400" b="0">
                  <a:solidFill>
                    <a:schemeClr val="bg2"/>
                  </a:solidFill>
                  <a:hlinkClick r:id="rId4"/>
                </a:rPr>
                <a:t>clinicaloptions.com</a:t>
              </a:r>
              <a:endParaRPr lang="en-US" sz="1400" b="0">
                <a:solidFill>
                  <a:schemeClr val="bg2"/>
                </a:solidFill>
              </a:endParaRPr>
            </a:p>
          </p:txBody>
        </p:sp>
      </p:grpSp>
      <p:sp>
        <p:nvSpPr>
          <p:cNvPr id="45061" name="TextBox 7"/>
          <p:cNvSpPr txBox="1">
            <a:spLocks noChangeArrowheads="1"/>
          </p:cNvSpPr>
          <p:nvPr/>
        </p:nvSpPr>
        <p:spPr bwMode="auto">
          <a:xfrm>
            <a:off x="284163" y="6357938"/>
            <a:ext cx="8462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chemeClr val="folHlink"/>
              </a:buClr>
              <a:buFont typeface="Wingdings" charset="0"/>
              <a:buNone/>
            </a:pPr>
            <a:r>
              <a:rPr lang="en-US" sz="1400" b="0">
                <a:solidFill>
                  <a:schemeClr val="bg2"/>
                </a:solidFill>
              </a:rPr>
              <a:t>Cahn P, et al. AIDS 2016. Abstract FRAB0104LB. </a:t>
            </a:r>
          </a:p>
        </p:txBody>
      </p:sp>
      <p:sp>
        <p:nvSpPr>
          <p:cNvPr id="45062" name="Text Box 45"/>
          <p:cNvSpPr txBox="1">
            <a:spLocks noChangeArrowheads="1"/>
          </p:cNvSpPr>
          <p:nvPr/>
        </p:nvSpPr>
        <p:spPr bwMode="auto">
          <a:xfrm>
            <a:off x="147638" y="1982788"/>
            <a:ext cx="25257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buFont typeface="Wingdings" charset="0"/>
              <a:buNone/>
            </a:pPr>
            <a:r>
              <a:rPr lang="en-GB" sz="1400" b="0">
                <a:solidFill>
                  <a:srgbClr val="FFFFFF"/>
                </a:solidFill>
              </a:rPr>
              <a:t>Treatment-naive pts </a:t>
            </a:r>
          </a:p>
          <a:p>
            <a:pPr algn="ctr">
              <a:buFont typeface="Wingdings" charset="0"/>
              <a:buNone/>
            </a:pPr>
            <a:r>
              <a:rPr lang="en-GB" sz="1400" b="0">
                <a:solidFill>
                  <a:srgbClr val="FFFFFF"/>
                </a:solidFill>
              </a:rPr>
              <a:t>with HIV-1 RNA </a:t>
            </a:r>
          </a:p>
          <a:p>
            <a:pPr algn="ctr">
              <a:buFont typeface="Wingdings" charset="0"/>
              <a:buNone/>
            </a:pPr>
            <a:r>
              <a:rPr lang="en-GB" sz="1400" b="0">
                <a:solidFill>
                  <a:srgbClr val="FFFFFF"/>
                </a:solidFill>
              </a:rPr>
              <a:t>&gt; 5000-100,000 c/mL, </a:t>
            </a:r>
            <a:br>
              <a:rPr lang="en-GB" sz="1400" b="0">
                <a:solidFill>
                  <a:srgbClr val="FFFFFF"/>
                </a:solidFill>
              </a:rPr>
            </a:br>
            <a:r>
              <a:rPr lang="en-GB" sz="1400" b="0">
                <a:solidFill>
                  <a:srgbClr val="FFFFFF"/>
                </a:solidFill>
              </a:rPr>
              <a:t>CD4+ cell count ≥ 200 cells/mm</a:t>
            </a:r>
            <a:r>
              <a:rPr lang="en-GB" sz="1400" b="0" baseline="30000">
                <a:solidFill>
                  <a:srgbClr val="FFFFFF"/>
                </a:solidFill>
              </a:rPr>
              <a:t>3</a:t>
            </a:r>
            <a:r>
              <a:rPr lang="en-GB" sz="1400" b="0">
                <a:solidFill>
                  <a:srgbClr val="FFFFFF"/>
                </a:solidFill>
              </a:rPr>
              <a:t>, HBsAg negative</a:t>
            </a:r>
          </a:p>
          <a:p>
            <a:pPr algn="ctr">
              <a:buFont typeface="Wingdings" charset="0"/>
              <a:buNone/>
            </a:pPr>
            <a:r>
              <a:rPr lang="en-GB" sz="1400" b="0">
                <a:solidFill>
                  <a:srgbClr val="FFFFFF"/>
                </a:solidFill>
              </a:rPr>
              <a:t>(N = 20)</a:t>
            </a:r>
            <a:endParaRPr lang="en-US" sz="1400" b="0">
              <a:solidFill>
                <a:srgbClr val="FFFFFF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3203575" y="2247900"/>
            <a:ext cx="4824413" cy="8334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4572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defRPr/>
            </a:pPr>
            <a:r>
              <a:rPr lang="en-US" sz="1400" dirty="0">
                <a:solidFill>
                  <a:schemeClr val="bg2">
                    <a:lumMod val="10000"/>
                  </a:schemeClr>
                </a:solidFill>
                <a:ea typeface="+mn-ea"/>
                <a:cs typeface="+mn-cs"/>
              </a:rPr>
              <a:t>DTG 50 mg QD + 3TC 300 mg QD </a:t>
            </a:r>
            <a:br>
              <a:rPr lang="en-US" sz="1400" dirty="0">
                <a:solidFill>
                  <a:schemeClr val="bg2">
                    <a:lumMod val="10000"/>
                  </a:schemeClr>
                </a:solidFill>
                <a:ea typeface="+mn-ea"/>
                <a:cs typeface="+mn-cs"/>
              </a:rPr>
            </a:br>
            <a:r>
              <a:rPr lang="en-US" sz="1400" b="0" dirty="0">
                <a:solidFill>
                  <a:schemeClr val="bg2">
                    <a:lumMod val="10000"/>
                  </a:schemeClr>
                </a:solidFill>
                <a:ea typeface="+mn-ea"/>
                <a:cs typeface="Arial" charset="0"/>
              </a:rPr>
              <a:t>(N = 20*)</a:t>
            </a:r>
          </a:p>
        </p:txBody>
      </p:sp>
      <p:cxnSp>
        <p:nvCxnSpPr>
          <p:cNvPr id="45064" name="Straight Arrow Connector 13"/>
          <p:cNvCxnSpPr>
            <a:cxnSpLocks noChangeShapeType="1"/>
          </p:cNvCxnSpPr>
          <p:nvPr/>
        </p:nvCxnSpPr>
        <p:spPr bwMode="auto">
          <a:xfrm>
            <a:off x="2646363" y="2665413"/>
            <a:ext cx="444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5" name="Text Box 13"/>
          <p:cNvSpPr txBox="1">
            <a:spLocks noChangeArrowheads="1"/>
          </p:cNvSpPr>
          <p:nvPr/>
        </p:nvSpPr>
        <p:spPr bwMode="auto">
          <a:xfrm>
            <a:off x="381000" y="3390900"/>
            <a:ext cx="858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35000"/>
              </a:spcBef>
              <a:spcAft>
                <a:spcPct val="25000"/>
              </a:spcAft>
              <a:buClr>
                <a:schemeClr val="folHlink"/>
              </a:buClr>
              <a:buFont typeface="Wingdings" charset="0"/>
              <a:buNone/>
            </a:pPr>
            <a:r>
              <a:rPr lang="en-GB" sz="1400" b="0"/>
              <a:t>*10 pts enrolled initially; additional 10 pts enrolled after confirming virologic success of first cohort at Wk 8. </a:t>
            </a:r>
            <a:r>
              <a:rPr lang="en-GB" sz="1400" b="0" baseline="30000"/>
              <a:t>†</a:t>
            </a:r>
            <a:r>
              <a:rPr lang="en-GB" sz="1400" b="0"/>
              <a:t>Primary endpoint.</a:t>
            </a:r>
          </a:p>
        </p:txBody>
      </p:sp>
      <p:sp>
        <p:nvSpPr>
          <p:cNvPr id="45066" name="Rectangle 6"/>
          <p:cNvSpPr>
            <a:spLocks noChangeArrowheads="1"/>
          </p:cNvSpPr>
          <p:nvPr/>
        </p:nvSpPr>
        <p:spPr bwMode="auto">
          <a:xfrm>
            <a:off x="7272338" y="1720850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spcAft>
                <a:spcPct val="25000"/>
              </a:spcAft>
              <a:buClr>
                <a:srgbClr val="600030"/>
              </a:buClr>
              <a:buFont typeface="Wingdings" charset="0"/>
              <a:buNone/>
              <a:tabLst>
                <a:tab pos="228600" algn="l"/>
              </a:tabLst>
            </a:pPr>
            <a:r>
              <a:rPr lang="en-US" sz="1400" i="1">
                <a:ea typeface="MS PGothic" charset="0"/>
              </a:rPr>
              <a:t>Wk 48</a:t>
            </a:r>
            <a:r>
              <a:rPr lang="en-US" sz="1400" i="1" baseline="30000">
                <a:ea typeface="MS PGothic" charset="0"/>
              </a:rPr>
              <a:t>†</a:t>
            </a:r>
          </a:p>
        </p:txBody>
      </p:sp>
      <p:sp>
        <p:nvSpPr>
          <p:cNvPr id="45067" name="Line 7"/>
          <p:cNvSpPr>
            <a:spLocks noChangeShapeType="1"/>
          </p:cNvSpPr>
          <p:nvPr/>
        </p:nvSpPr>
        <p:spPr bwMode="auto">
          <a:xfrm>
            <a:off x="8007350" y="2036763"/>
            <a:ext cx="0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5068" name="Rectangle 1"/>
          <p:cNvSpPr>
            <a:spLocks noChangeArrowheads="1"/>
          </p:cNvSpPr>
          <p:nvPr/>
        </p:nvSpPr>
        <p:spPr bwMode="auto">
          <a:xfrm>
            <a:off x="7688263" y="1708150"/>
            <a:ext cx="7112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hangingPunct="1"/>
            <a:endParaRPr lang="fr-FR" sz="1400" b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6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iguïté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ontiguïté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ontiguïté">
    <a:fillStyleLst>
      <a:solidFill>
        <a:schemeClr val="phClr"/>
      </a:solidFill>
      <a:solidFill>
        <a:schemeClr val="phClr">
          <a:tint val="55000"/>
        </a:schemeClr>
      </a:solidFill>
      <a:solidFill>
        <a:schemeClr val="phClr"/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algn="bl" rotWithShape="0">
            <a:srgbClr val="000000">
              <a:alpha val="60000"/>
            </a:srgbClr>
          </a:outerShdw>
        </a:effectLst>
      </a:effectStyle>
      <a:effectStyle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phClr">
              <a:shade val="40000"/>
              <a:satMod val="15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</a:schemeClr>
          </a:gs>
          <a:gs pos="75000">
            <a:schemeClr val="phClr">
              <a:shade val="100000"/>
              <a:satMod val="115000"/>
            </a:schemeClr>
          </a:gs>
          <a:gs pos="100000">
            <a:schemeClr val="phClr">
              <a:shade val="70000"/>
              <a:satMod val="130000"/>
            </a:schemeClr>
          </a:gs>
        </a:gsLst>
        <a:path path="circle">
          <a:fillToRect l="20000" t="50000" r="100000" b="5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7000"/>
            </a:schemeClr>
            <a:schemeClr val="phClr">
              <a:shade val="96000"/>
            </a:schemeClr>
          </a:duotone>
        </a:blip>
        <a:tile tx="0" ty="0" sx="32000" sy="32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3318</Words>
  <Application>Microsoft Macintosh PowerPoint</Application>
  <PresentationFormat>Présentation à l'écran (4:3)</PresentationFormat>
  <Paragraphs>573</Paragraphs>
  <Slides>20</Slides>
  <Notes>10</Notes>
  <HiddenSlides>4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Thème Office</vt:lpstr>
      <vt:lpstr>Custom Design</vt:lpstr>
      <vt:lpstr>Contiguïté</vt:lpstr>
      <vt:lpstr>Stratégies thérapeutiques:  données récentes IAC Durban 2016  recommandations françaises 2016</vt:lpstr>
      <vt:lpstr>ARIA: DTG/ABC/3TC vs ATV + RTV + TDF/FTC in Treatment-Naive Women</vt:lpstr>
      <vt:lpstr>ARIA: DTG/ABC/3TC Superior to ATV + RTV + TDF/FTC at Wk 48</vt:lpstr>
      <vt:lpstr>ONCEMRK: RAL 1200 mg QD vs  400 mg BID + TDF/FTC in ART-Naive Pts</vt:lpstr>
      <vt:lpstr>ONCEMRK: RAL 1200 mg QD Noninferior to RAL 400 mg BID at Wk 48</vt:lpstr>
      <vt:lpstr>LATTE-2: Cabotegravir IM + Rilpivirine IM for Long-Acting Maintenance ART</vt:lpstr>
      <vt:lpstr>LATTE-2: Efficacy and Safety Through Maintenance Wk 48</vt:lpstr>
      <vt:lpstr>LATTE-2: Wk 48 Pt Satisfaction With IM and PO Regimens</vt:lpstr>
      <vt:lpstr>PADDLE: Dolutegravir + Lamivudine for Treatment-Naive Pts</vt:lpstr>
      <vt:lpstr>Switch to DTG + RPV in Suppressed Pts With Multiple Previous Treatment Failures</vt:lpstr>
      <vt:lpstr>ANRS 162 -4D: Schéma de l’essai</vt:lpstr>
      <vt:lpstr>Traitements ARV à l’inclusion</vt:lpstr>
      <vt:lpstr>ANRS 162–4D:Taux de succès  à S48 (Estimation de Kaplan-Meier) </vt:lpstr>
      <vt:lpstr>Rapport d’experts 2016: Initiation d'un traitement antirétroviral chez l'adulte asymptomatique</vt:lpstr>
      <vt:lpstr>Options recommandées pour l'initiation d'un premier traitement ARV</vt:lpstr>
      <vt:lpstr>Coût des différentes associations d’antirétroviraux recommandées</vt:lpstr>
      <vt:lpstr>Optimisation d'un traitement antirétroviral en situation de succès virologique: Principes et règles à respecter</vt:lpstr>
      <vt:lpstr>Présentation PowerPoint</vt:lpstr>
      <vt:lpstr>Réplication virale résiduelle localisée à un compartiment anatomique </vt:lpstr>
      <vt:lpstr>Présentation PowerPoint</vt:lpstr>
    </vt:vector>
  </TitlesOfParts>
  <Company>perso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de truchis</dc:creator>
  <cp:lastModifiedBy>Pierre de truchis</cp:lastModifiedBy>
  <cp:revision>9</cp:revision>
  <dcterms:created xsi:type="dcterms:W3CDTF">2016-10-18T15:29:26Z</dcterms:created>
  <dcterms:modified xsi:type="dcterms:W3CDTF">2016-10-20T12:57:51Z</dcterms:modified>
</cp:coreProperties>
</file>