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9" r:id="rId2"/>
    <p:sldId id="283" r:id="rId3"/>
    <p:sldId id="271" r:id="rId4"/>
    <p:sldId id="275" r:id="rId5"/>
    <p:sldId id="279" r:id="rId6"/>
    <p:sldId id="278" r:id="rId7"/>
    <p:sldId id="276" r:id="rId8"/>
    <p:sldId id="277" r:id="rId9"/>
    <p:sldId id="260" r:id="rId10"/>
    <p:sldId id="269" r:id="rId11"/>
    <p:sldId id="284" r:id="rId12"/>
    <p:sldId id="270" r:id="rId13"/>
    <p:sldId id="261" r:id="rId14"/>
    <p:sldId id="286" r:id="rId15"/>
    <p:sldId id="262" r:id="rId16"/>
    <p:sldId id="273" r:id="rId17"/>
    <p:sldId id="263" r:id="rId18"/>
    <p:sldId id="274" r:id="rId19"/>
    <p:sldId id="280" r:id="rId20"/>
    <p:sldId id="281" r:id="rId21"/>
    <p:sldId id="282" r:id="rId22"/>
    <p:sldId id="265" r:id="rId23"/>
    <p:sldId id="266" r:id="rId24"/>
    <p:sldId id="268" r:id="rId25"/>
    <p:sldId id="264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15" autoAdjust="0"/>
    <p:restoredTop sz="86429" autoAdjust="0"/>
  </p:normalViewPr>
  <p:slideViewPr>
    <p:cSldViewPr>
      <p:cViewPr>
        <p:scale>
          <a:sx n="60" d="100"/>
          <a:sy n="60" d="100"/>
        </p:scale>
        <p:origin x="-142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29706-878F-4F6C-952E-AB59310376C7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9E686-F234-464B-B653-7B454056B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98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There </a:t>
            </a:r>
            <a:r>
              <a:rPr lang="fr-FR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still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difficult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treat</a:t>
            </a:r>
            <a:r>
              <a:rPr lang="fr-FR" baseline="0" dirty="0" smtClean="0"/>
              <a:t> patients  </a:t>
            </a:r>
            <a:r>
              <a:rPr lang="fr-FR" baseline="0" dirty="0" err="1" smtClean="0"/>
              <a:t>namely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genotype</a:t>
            </a:r>
            <a:r>
              <a:rPr lang="fr-FR" baseline="0" dirty="0" smtClean="0"/>
              <a:t> 3 and </a:t>
            </a:r>
            <a:r>
              <a:rPr lang="fr-FR" baseline="0" dirty="0" err="1" smtClean="0"/>
              <a:t>decompensated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cirrhosis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7399A-4987-409A-A304-0A27DCD122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70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CBD1358-7379-4636-B279-5ACD8767F655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B60E91-2A79-4BC6-B8E0-48F5AFF6819E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276873"/>
            <a:ext cx="7804389" cy="4392488"/>
          </a:xfrm>
        </p:spPr>
        <p:txBody>
          <a:bodyPr>
            <a:normAutofit fontScale="92500"/>
          </a:bodyPr>
          <a:lstStyle/>
          <a:p>
            <a:r>
              <a:rPr lang="fr-FR" dirty="0"/>
              <a:t>VIH 1 depuis 1982 CDC stade C3 en 1999</a:t>
            </a:r>
          </a:p>
          <a:p>
            <a:r>
              <a:rPr lang="fr-FR" dirty="0" smtClean="0"/>
              <a:t>Sous </a:t>
            </a:r>
            <a:r>
              <a:rPr lang="fr-FR" dirty="0" err="1" smtClean="0"/>
              <a:t>raltégravir</a:t>
            </a:r>
            <a:r>
              <a:rPr lang="fr-FR" dirty="0" smtClean="0"/>
              <a:t>/</a:t>
            </a:r>
            <a:r>
              <a:rPr lang="fr-FR" dirty="0" err="1" smtClean="0"/>
              <a:t>ténofovir</a:t>
            </a:r>
            <a:r>
              <a:rPr lang="fr-FR" dirty="0" smtClean="0"/>
              <a:t>/FTC  </a:t>
            </a:r>
            <a:r>
              <a:rPr lang="fr-FR" dirty="0"/>
              <a:t>avec </a:t>
            </a:r>
            <a:r>
              <a:rPr lang="fr-FR" dirty="0" smtClean="0"/>
              <a:t>CD4: 795 </a:t>
            </a:r>
            <a:r>
              <a:rPr lang="fr-FR" dirty="0" err="1" smtClean="0"/>
              <a:t>cel</a:t>
            </a:r>
            <a:r>
              <a:rPr lang="fr-FR" dirty="0" smtClean="0"/>
              <a:t>/mm3</a:t>
            </a:r>
          </a:p>
          <a:p>
            <a:r>
              <a:rPr lang="fr-FR" dirty="0" smtClean="0"/>
              <a:t>Co-infecté chronique VHB et </a:t>
            </a:r>
            <a:r>
              <a:rPr lang="fr-FR" dirty="0"/>
              <a:t>Delta (</a:t>
            </a:r>
            <a:r>
              <a:rPr lang="fr-FR" dirty="0" smtClean="0"/>
              <a:t>Ag </a:t>
            </a:r>
            <a:r>
              <a:rPr lang="fr-FR" dirty="0" err="1"/>
              <a:t>HBs</a:t>
            </a:r>
            <a:r>
              <a:rPr lang="fr-FR" dirty="0"/>
              <a:t> muté </a:t>
            </a:r>
            <a:r>
              <a:rPr lang="fr-FR" dirty="0" smtClean="0"/>
              <a:t>, </a:t>
            </a:r>
            <a:r>
              <a:rPr lang="fr-FR" dirty="0" err="1" smtClean="0"/>
              <a:t>Ac</a:t>
            </a:r>
            <a:r>
              <a:rPr lang="fr-FR" dirty="0" smtClean="0"/>
              <a:t> </a:t>
            </a:r>
            <a:r>
              <a:rPr lang="fr-FR" dirty="0"/>
              <a:t>anti </a:t>
            </a:r>
            <a:r>
              <a:rPr lang="fr-FR" dirty="0" err="1" smtClean="0"/>
              <a:t>HBspos</a:t>
            </a:r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dirty="0" err="1"/>
              <a:t>Ac</a:t>
            </a:r>
            <a:r>
              <a:rPr lang="fr-FR" dirty="0"/>
              <a:t> anti </a:t>
            </a:r>
            <a:r>
              <a:rPr lang="fr-FR" dirty="0" err="1"/>
              <a:t>HBc</a:t>
            </a:r>
            <a:r>
              <a:rPr lang="fr-FR" dirty="0"/>
              <a:t> pos </a:t>
            </a:r>
            <a:r>
              <a:rPr lang="fr-FR" dirty="0" smtClean="0"/>
              <a:t>, ADN </a:t>
            </a:r>
            <a:r>
              <a:rPr lang="fr-FR" dirty="0"/>
              <a:t>VHB </a:t>
            </a:r>
            <a:r>
              <a:rPr lang="fr-FR" dirty="0" smtClean="0"/>
              <a:t>ARN delta indétectables)</a:t>
            </a:r>
          </a:p>
          <a:p>
            <a:r>
              <a:rPr lang="fr-FR" dirty="0"/>
              <a:t>D</a:t>
            </a:r>
            <a:r>
              <a:rPr lang="fr-FR" dirty="0" smtClean="0"/>
              <a:t>iabète (</a:t>
            </a:r>
            <a:r>
              <a:rPr lang="fr-FR" dirty="0" err="1" smtClean="0"/>
              <a:t>Hb</a:t>
            </a:r>
            <a:r>
              <a:rPr lang="fr-FR" dirty="0" smtClean="0"/>
              <a:t> </a:t>
            </a:r>
            <a:r>
              <a:rPr lang="fr-FR" dirty="0" err="1" smtClean="0"/>
              <a:t>glyquée</a:t>
            </a:r>
            <a:r>
              <a:rPr lang="fr-FR" dirty="0" smtClean="0"/>
              <a:t> 6,9%)</a:t>
            </a:r>
            <a:endParaRPr lang="fr-FR" dirty="0"/>
          </a:p>
          <a:p>
            <a:r>
              <a:rPr lang="fr-FR" dirty="0" smtClean="0"/>
              <a:t>Octobre 2015: </a:t>
            </a:r>
            <a:r>
              <a:rPr lang="fr-FR" dirty="0" smtClean="0">
                <a:solidFill>
                  <a:srgbClr val="002060"/>
                </a:solidFill>
                <a:sym typeface="Wingdings" panose="05000000000000000000" pitchFamily="2" charset="2"/>
              </a:rPr>
              <a:t>fatigue, bouche </a:t>
            </a:r>
            <a:r>
              <a:rPr lang="fr-FR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séche</a:t>
            </a:r>
            <a:r>
              <a:rPr lang="fr-FR" dirty="0" smtClean="0">
                <a:solidFill>
                  <a:srgbClr val="002060"/>
                </a:solidFill>
                <a:sym typeface="Wingdings" panose="05000000000000000000" pitchFamily="2" charset="2"/>
              </a:rPr>
              <a:t>, diarrhées,</a:t>
            </a:r>
            <a:r>
              <a:rPr lang="fr-FR" dirty="0" smtClean="0"/>
              <a:t> </a:t>
            </a:r>
          </a:p>
          <a:p>
            <a:r>
              <a:rPr lang="fr-FR" b="1" dirty="0" smtClean="0"/>
              <a:t>Janvier 2015</a:t>
            </a:r>
            <a:r>
              <a:rPr lang="fr-FR" dirty="0" smtClean="0"/>
              <a:t>: </a:t>
            </a:r>
            <a:r>
              <a:rPr lang="fr-FR" b="1" dirty="0" smtClean="0"/>
              <a:t>ALT 1211, </a:t>
            </a:r>
            <a:r>
              <a:rPr lang="fr-FR" dirty="0"/>
              <a:t>AST 794 </a:t>
            </a:r>
            <a:endParaRPr lang="fr-FR" b="1" dirty="0"/>
          </a:p>
          <a:p>
            <a:pPr marL="0" indent="0">
              <a:buNone/>
            </a:pP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       </a:t>
            </a:r>
            <a:r>
              <a:rPr lang="fr-FR" b="1" dirty="0" smtClean="0">
                <a:solidFill>
                  <a:srgbClr val="002060"/>
                </a:solidFill>
              </a:rPr>
              <a:t>Hépatite </a:t>
            </a:r>
            <a:r>
              <a:rPr lang="fr-FR" b="1" dirty="0">
                <a:solidFill>
                  <a:srgbClr val="002060"/>
                </a:solidFill>
              </a:rPr>
              <a:t>C </a:t>
            </a:r>
            <a:r>
              <a:rPr lang="fr-FR" b="1" dirty="0" smtClean="0">
                <a:solidFill>
                  <a:srgbClr val="002060"/>
                </a:solidFill>
              </a:rPr>
              <a:t>aigue</a:t>
            </a: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</a:rPr>
              <a:t>           génotype 3a,  </a:t>
            </a:r>
            <a:r>
              <a:rPr lang="fr-FR" dirty="0" smtClean="0"/>
              <a:t>ARN </a:t>
            </a:r>
            <a:r>
              <a:rPr lang="fr-FR" dirty="0"/>
              <a:t>VHC </a:t>
            </a:r>
            <a:r>
              <a:rPr lang="fr-FR" dirty="0" smtClean="0"/>
              <a:t>7.329.710 UI/</a:t>
            </a:r>
            <a:r>
              <a:rPr lang="fr-FR" dirty="0" err="1" smtClean="0"/>
              <a:t>mL</a:t>
            </a:r>
            <a:r>
              <a:rPr lang="fr-FR" dirty="0" smtClean="0"/>
              <a:t>, </a:t>
            </a:r>
            <a:r>
              <a:rPr lang="fr-FR" dirty="0" err="1" smtClean="0"/>
              <a:t>Fibroscan</a:t>
            </a:r>
            <a:r>
              <a:rPr lang="fr-FR" dirty="0" smtClean="0"/>
              <a:t> 4,3 kPa</a:t>
            </a:r>
          </a:p>
          <a:p>
            <a:pPr marL="0" indent="0" algn="ctr">
              <a:buNone/>
            </a:pPr>
            <a:r>
              <a:rPr lang="fr-FR" dirty="0"/>
              <a:t> </a:t>
            </a:r>
            <a:r>
              <a:rPr lang="fr-FR" dirty="0" smtClean="0"/>
              <a:t>           </a:t>
            </a:r>
            <a:r>
              <a:rPr lang="fr-FR" b="1" dirty="0" smtClean="0"/>
              <a:t>Que fait on?</a:t>
            </a:r>
            <a:endParaRPr lang="fr-FR" b="1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CLINIQUE 1 :  </a:t>
            </a:r>
            <a:r>
              <a:rPr lang="fr-FR" dirty="0"/>
              <a:t>Mr </a:t>
            </a:r>
            <a:r>
              <a:rPr lang="fr-FR" dirty="0" smtClean="0"/>
              <a:t>M, 64ans</a:t>
            </a:r>
            <a:endParaRPr lang="fr-F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4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CLINIQUE Mr 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12034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07464"/>
            <a:ext cx="3666760" cy="128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4716016" y="4509120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872067" y="5733256"/>
            <a:ext cx="7408333" cy="79208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fr-FR" sz="8400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fr-FR" sz="3200" b="1" dirty="0">
              <a:solidFill>
                <a:srgbClr val="FF0000"/>
              </a:solidFill>
            </a:endParaRPr>
          </a:p>
          <a:p>
            <a:endParaRPr lang="fr-FR" sz="3200" dirty="0">
              <a:solidFill>
                <a:srgbClr val="FF0000"/>
              </a:solidFill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733256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2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/>
              <a:t>« In all cases of acute </a:t>
            </a:r>
            <a:r>
              <a:rPr lang="fr-FR" sz="2800" dirty="0" err="1" smtClean="0"/>
              <a:t>hepatitis</a:t>
            </a:r>
            <a:r>
              <a:rPr lang="fr-FR" sz="2800" dirty="0" smtClean="0"/>
              <a:t> , HCV RNA </a:t>
            </a:r>
            <a:r>
              <a:rPr lang="fr-FR" sz="2800" dirty="0" err="1" smtClean="0"/>
              <a:t>can</a:t>
            </a:r>
            <a:r>
              <a:rPr lang="fr-FR" sz="2800" dirty="0" smtClean="0"/>
              <a:t> </a:t>
            </a:r>
            <a:r>
              <a:rPr lang="fr-FR" sz="2800" dirty="0" err="1" smtClean="0"/>
              <a:t>be</a:t>
            </a:r>
            <a:r>
              <a:rPr lang="fr-FR" sz="2800" dirty="0" smtClean="0"/>
              <a:t> </a:t>
            </a:r>
            <a:r>
              <a:rPr lang="fr-FR" sz="2800" dirty="0" err="1" smtClean="0"/>
              <a:t>detected</a:t>
            </a:r>
            <a:r>
              <a:rPr lang="fr-FR" sz="2800" dirty="0" smtClean="0"/>
              <a:t> </a:t>
            </a:r>
            <a:r>
              <a:rPr lang="fr-FR" sz="2800" dirty="0" err="1" smtClean="0"/>
              <a:t>during</a:t>
            </a:r>
            <a:r>
              <a:rPr lang="fr-FR" sz="2800" dirty="0" smtClean="0"/>
              <a:t> the acute phase, </a:t>
            </a:r>
            <a:r>
              <a:rPr lang="fr-FR" sz="2800" dirty="0" err="1" smtClean="0"/>
              <a:t>although</a:t>
            </a:r>
            <a:r>
              <a:rPr lang="fr-FR" sz="2800" dirty="0" smtClean="0"/>
              <a:t> </a:t>
            </a:r>
            <a:r>
              <a:rPr lang="fr-FR" sz="2800" dirty="0" err="1" smtClean="0"/>
              <a:t>brief</a:t>
            </a:r>
            <a:r>
              <a:rPr lang="fr-FR" sz="2800" dirty="0" smtClean="0"/>
              <a:t> interludes </a:t>
            </a:r>
            <a:r>
              <a:rPr lang="fr-FR" sz="2800" dirty="0" err="1" smtClean="0"/>
              <a:t>nof</a:t>
            </a:r>
            <a:r>
              <a:rPr lang="fr-FR" sz="2800" dirty="0" smtClean="0"/>
              <a:t> </a:t>
            </a:r>
            <a:r>
              <a:rPr lang="fr-FR" sz="2800" dirty="0" err="1" smtClean="0"/>
              <a:t>undetectable</a:t>
            </a:r>
            <a:r>
              <a:rPr lang="fr-FR" sz="2800" dirty="0" smtClean="0"/>
              <a:t>  HVC RNA </a:t>
            </a:r>
            <a:r>
              <a:rPr lang="fr-FR" sz="2800" dirty="0" err="1" smtClean="0"/>
              <a:t>may</a:t>
            </a:r>
            <a:r>
              <a:rPr lang="fr-FR" sz="2800" dirty="0" smtClean="0"/>
              <a:t> </a:t>
            </a:r>
            <a:r>
              <a:rPr lang="fr-FR" sz="2800" dirty="0" err="1" smtClean="0"/>
              <a:t>occur</a:t>
            </a:r>
            <a:r>
              <a:rPr lang="fr-FR" sz="2800" dirty="0" smtClean="0"/>
              <a:t> »</a:t>
            </a:r>
            <a:endParaRPr lang="en-US" sz="28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1913" y="6228020"/>
            <a:ext cx="3142463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Journal of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Hepatology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2016,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October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972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CLINIQUE Mr 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52936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17" y="3501008"/>
            <a:ext cx="3639611" cy="1280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>
              <a:buFont typeface="Wingdings"/>
              <a:buChar char="Ü"/>
            </a:pPr>
            <a:r>
              <a:rPr lang="fr-FR" dirty="0" smtClean="0"/>
              <a:t>Un </a:t>
            </a:r>
            <a:r>
              <a:rPr lang="fr-FR" dirty="0"/>
              <a:t>traitement par </a:t>
            </a:r>
            <a:r>
              <a:rPr lang="fr-FR" dirty="0" err="1"/>
              <a:t>Sofosbuvir-Daclatasvir</a:t>
            </a:r>
            <a:r>
              <a:rPr lang="fr-FR" dirty="0"/>
              <a:t> est débuté le </a:t>
            </a:r>
            <a:r>
              <a:rPr lang="fr-FR" dirty="0" smtClean="0"/>
              <a:t>26/08/2016 </a:t>
            </a:r>
          </a:p>
          <a:p>
            <a:pPr>
              <a:buFont typeface="Wingdings"/>
              <a:buChar char="Ü"/>
            </a:pPr>
            <a:r>
              <a:rPr lang="fr-FR" dirty="0" smtClean="0"/>
              <a:t>ARN VHC &lt; 12 UI/ml à M2 le 7/10</a:t>
            </a:r>
          </a:p>
          <a:p>
            <a:pPr>
              <a:buFont typeface="Wingdings"/>
              <a:buChar char="Ü"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</a:t>
            </a:r>
            <a:r>
              <a:rPr lang="fr-FR" dirty="0"/>
              <a:t>CLINIQUE Mr M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789040"/>
            <a:ext cx="1296144" cy="855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Treatment</a:t>
            </a:r>
            <a:r>
              <a:rPr lang="fr-FR" b="1" smtClean="0">
                <a:solidFill>
                  <a:srgbClr val="FF0000"/>
                </a:solidFill>
              </a:rPr>
              <a:t> of acute </a:t>
            </a:r>
            <a:r>
              <a:rPr lang="fr-FR" b="1" dirty="0" err="1" smtClean="0">
                <a:solidFill>
                  <a:srgbClr val="FF0000"/>
                </a:solidFill>
              </a:rPr>
              <a:t>hepatitis</a:t>
            </a:r>
            <a:r>
              <a:rPr lang="fr-FR" b="1" dirty="0" smtClean="0">
                <a:solidFill>
                  <a:srgbClr val="FF0000"/>
                </a:solidFill>
              </a:rPr>
              <a:t> 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3" y="1484784"/>
            <a:ext cx="7740848" cy="464137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HCV </a:t>
            </a:r>
            <a:r>
              <a:rPr lang="en-US" b="1" dirty="0" err="1"/>
              <a:t>monoinfection</a:t>
            </a:r>
            <a:endParaRPr lang="fr-FR" b="1" dirty="0"/>
          </a:p>
          <a:p>
            <a:pPr lvl="1"/>
            <a:r>
              <a:rPr lang="en-US" dirty="0" err="1"/>
              <a:t>sofosbuvir</a:t>
            </a:r>
            <a:r>
              <a:rPr lang="en-US" dirty="0"/>
              <a:t>/</a:t>
            </a:r>
            <a:r>
              <a:rPr lang="en-US" dirty="0" err="1"/>
              <a:t>ledipasvir</a:t>
            </a:r>
            <a:r>
              <a:rPr lang="en-US" dirty="0"/>
              <a:t> (G1, 4, 5, 6) or</a:t>
            </a:r>
            <a:endParaRPr lang="fr-FR" dirty="0"/>
          </a:p>
          <a:p>
            <a:pPr lvl="1"/>
            <a:r>
              <a:rPr lang="en-US" dirty="0" err="1"/>
              <a:t>sofosbuvir</a:t>
            </a:r>
            <a:r>
              <a:rPr lang="en-US" dirty="0"/>
              <a:t>/</a:t>
            </a:r>
            <a:r>
              <a:rPr lang="en-US" dirty="0" err="1"/>
              <a:t>velpatasvir</a:t>
            </a:r>
            <a:r>
              <a:rPr lang="en-US" dirty="0"/>
              <a:t> (all genotypes), or</a:t>
            </a:r>
            <a:endParaRPr lang="fr-FR" dirty="0"/>
          </a:p>
          <a:p>
            <a:pPr lvl="1"/>
            <a:r>
              <a:rPr lang="en-US" dirty="0" err="1"/>
              <a:t>sofosbuvir</a:t>
            </a:r>
            <a:r>
              <a:rPr lang="en-US" dirty="0"/>
              <a:t>/</a:t>
            </a:r>
            <a:r>
              <a:rPr lang="en-US" dirty="0" err="1"/>
              <a:t>daclatasvir</a:t>
            </a:r>
            <a:r>
              <a:rPr lang="en-US" dirty="0"/>
              <a:t> (all genotypes) </a:t>
            </a:r>
            <a:endParaRPr lang="fr-FR" dirty="0"/>
          </a:p>
          <a:p>
            <a:pPr lvl="1"/>
            <a:r>
              <a:rPr lang="en-US" dirty="0"/>
              <a:t>for </a:t>
            </a:r>
            <a:r>
              <a:rPr lang="en-US" b="1" dirty="0"/>
              <a:t>8 weeks without RBV.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b="1" dirty="0"/>
              <a:t>HIV </a:t>
            </a:r>
            <a:r>
              <a:rPr lang="en-US" b="1" dirty="0" err="1"/>
              <a:t>coinfection</a:t>
            </a:r>
            <a:r>
              <a:rPr lang="en-US" b="1" dirty="0"/>
              <a:t> or baseline  HCV RNA &gt;1 million IU/ml (6.0 log IU/ml) </a:t>
            </a:r>
            <a:endParaRPr lang="fr-FR" b="1" dirty="0"/>
          </a:p>
          <a:p>
            <a:pPr lvl="1"/>
            <a:r>
              <a:rPr lang="en-US" dirty="0"/>
              <a:t>same combination regimens</a:t>
            </a:r>
            <a:endParaRPr lang="fr-FR" dirty="0"/>
          </a:p>
          <a:p>
            <a:pPr lvl="1"/>
            <a:r>
              <a:rPr lang="en-US" b="1" dirty="0"/>
              <a:t>12 </a:t>
            </a:r>
            <a:r>
              <a:rPr lang="en-US" b="1" dirty="0" smtClean="0"/>
              <a:t>weeks</a:t>
            </a:r>
          </a:p>
          <a:p>
            <a:pPr lvl="1"/>
            <a:endParaRPr lang="fr-FR" dirty="0"/>
          </a:p>
          <a:p>
            <a:r>
              <a:rPr lang="en-US" dirty="0" smtClean="0"/>
              <a:t>SVR </a:t>
            </a:r>
            <a:r>
              <a:rPr lang="en-US" dirty="0"/>
              <a:t>assessed at 12 </a:t>
            </a:r>
            <a:r>
              <a:rPr lang="en-US" b="1" dirty="0"/>
              <a:t>and 24 weeks </a:t>
            </a:r>
            <a:r>
              <a:rPr lang="en-US" b="1" dirty="0" smtClean="0"/>
              <a:t>post-treatment</a:t>
            </a:r>
            <a:r>
              <a:rPr lang="en-US" dirty="0" smtClean="0"/>
              <a:t>,</a:t>
            </a:r>
            <a:r>
              <a:rPr lang="fr-FR" dirty="0"/>
              <a:t> </a:t>
            </a:r>
            <a:r>
              <a:rPr lang="fr-FR" dirty="0" smtClean="0"/>
              <a:t>a</a:t>
            </a:r>
            <a:r>
              <a:rPr lang="en-US" dirty="0" smtClean="0"/>
              <a:t>s </a:t>
            </a:r>
            <a:r>
              <a:rPr lang="en-US" dirty="0"/>
              <a:t>late relapses have been reported.</a:t>
            </a:r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3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VIH 1 depuis </a:t>
            </a:r>
            <a:r>
              <a:rPr lang="fr-FR" dirty="0" smtClean="0"/>
              <a:t> 1987 CDC </a:t>
            </a:r>
            <a:r>
              <a:rPr lang="fr-FR" dirty="0"/>
              <a:t>stade </a:t>
            </a:r>
            <a:r>
              <a:rPr lang="fr-FR" dirty="0" smtClean="0"/>
              <a:t>C3 en 1994</a:t>
            </a:r>
            <a:endParaRPr lang="fr-FR" dirty="0"/>
          </a:p>
          <a:p>
            <a:r>
              <a:rPr lang="fr-FR" dirty="0" err="1" smtClean="0"/>
              <a:t>Etravirine</a:t>
            </a:r>
            <a:r>
              <a:rPr lang="fr-FR" dirty="0" smtClean="0"/>
              <a:t> +</a:t>
            </a:r>
            <a:r>
              <a:rPr lang="fr-FR" dirty="0" err="1" smtClean="0"/>
              <a:t>Raltégravir+Ténofovir</a:t>
            </a:r>
            <a:r>
              <a:rPr lang="fr-FR" dirty="0" smtClean="0"/>
              <a:t> </a:t>
            </a:r>
            <a:r>
              <a:rPr lang="fr-FR" dirty="0"/>
              <a:t>avec </a:t>
            </a:r>
            <a:r>
              <a:rPr lang="fr-FR" dirty="0" smtClean="0"/>
              <a:t>CD4: 537/mm3</a:t>
            </a:r>
          </a:p>
          <a:p>
            <a:r>
              <a:rPr lang="fr-FR" dirty="0" smtClean="0"/>
              <a:t>2012 : Lymphome à grandes cellules en rémission </a:t>
            </a:r>
          </a:p>
          <a:p>
            <a:r>
              <a:rPr lang="fr-FR" dirty="0" err="1" smtClean="0"/>
              <a:t>Lypohypertrophie</a:t>
            </a:r>
            <a:r>
              <a:rPr lang="fr-FR" dirty="0" smtClean="0"/>
              <a:t> abdominale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CLINIQUE 2 : Mr K</a:t>
            </a:r>
            <a:endParaRPr lang="fr-F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1ere Hep C aigue en 2013, transmission sexuelle. Génotype 4a/4c/4d, FS : 8.7 </a:t>
            </a:r>
            <a:r>
              <a:rPr lang="fr-FR" dirty="0" err="1"/>
              <a:t>Kpa</a:t>
            </a:r>
            <a:endParaRPr lang="fr-FR" dirty="0"/>
          </a:p>
          <a:p>
            <a:pPr lvl="1"/>
            <a:r>
              <a:rPr lang="fr-FR" dirty="0" smtClean="0"/>
              <a:t>Débute </a:t>
            </a:r>
            <a:r>
              <a:rPr lang="fr-FR" dirty="0"/>
              <a:t>DCV 90mg /SOF le 05/11/2014 </a:t>
            </a:r>
          </a:p>
          <a:p>
            <a:pPr lvl="1"/>
            <a:r>
              <a:rPr lang="fr-FR" dirty="0"/>
              <a:t>Dosage </a:t>
            </a:r>
            <a:r>
              <a:rPr lang="fr-FR" dirty="0" err="1"/>
              <a:t>Daclatasvir</a:t>
            </a:r>
            <a:r>
              <a:rPr lang="fr-FR" dirty="0"/>
              <a:t>: 98ng/</a:t>
            </a:r>
            <a:r>
              <a:rPr lang="fr-FR" dirty="0" err="1"/>
              <a:t>mL</a:t>
            </a:r>
            <a:r>
              <a:rPr lang="fr-FR" dirty="0"/>
              <a:t> </a:t>
            </a:r>
            <a:r>
              <a:rPr lang="fr-FR" dirty="0">
                <a:sym typeface="Wingdings"/>
              </a:rPr>
              <a:t> </a:t>
            </a:r>
            <a:r>
              <a:rPr lang="fr-FR" dirty="0"/>
              <a:t>faible (N: 255+/-107)</a:t>
            </a:r>
          </a:p>
          <a:p>
            <a:pPr lvl="1"/>
            <a:r>
              <a:rPr lang="fr-FR" dirty="0"/>
              <a:t>Switch </a:t>
            </a:r>
            <a:r>
              <a:rPr lang="fr-FR" dirty="0" err="1" smtClean="0"/>
              <a:t>Sofosbuvir</a:t>
            </a:r>
            <a:r>
              <a:rPr lang="fr-FR" dirty="0" smtClean="0"/>
              <a:t>/</a:t>
            </a:r>
            <a:r>
              <a:rPr lang="fr-FR" dirty="0" err="1" smtClean="0"/>
              <a:t>lédipasvir</a:t>
            </a:r>
            <a:r>
              <a:rPr lang="fr-FR" dirty="0" smtClean="0"/>
              <a:t> </a:t>
            </a:r>
            <a:r>
              <a:rPr lang="fr-FR" dirty="0"/>
              <a:t>le 19/01/2015  </a:t>
            </a:r>
          </a:p>
          <a:p>
            <a:pPr lvl="1"/>
            <a:r>
              <a:rPr lang="fr-FR" dirty="0"/>
              <a:t>Durée totale </a:t>
            </a:r>
            <a:r>
              <a:rPr lang="fr-FR" dirty="0" err="1"/>
              <a:t>ttt</a:t>
            </a:r>
            <a:r>
              <a:rPr lang="fr-FR" dirty="0"/>
              <a:t> </a:t>
            </a:r>
            <a:r>
              <a:rPr lang="fr-FR" dirty="0" smtClean="0"/>
              <a:t>anti VHC </a:t>
            </a:r>
            <a:r>
              <a:rPr lang="fr-FR" dirty="0"/>
              <a:t>: 24 semaines </a:t>
            </a:r>
          </a:p>
          <a:p>
            <a:r>
              <a:rPr lang="fr-FR" dirty="0"/>
              <a:t>Fin </a:t>
            </a:r>
            <a:r>
              <a:rPr lang="fr-FR" dirty="0" err="1"/>
              <a:t>ttt</a:t>
            </a:r>
            <a:r>
              <a:rPr lang="fr-FR" dirty="0"/>
              <a:t> 05/05/2015. </a:t>
            </a:r>
            <a:r>
              <a:rPr lang="fr-FR" b="1" dirty="0"/>
              <a:t>RVS confirmée à 12 et 24 semaines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4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27584" y="2204864"/>
            <a:ext cx="7776864" cy="3450696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12 mois </a:t>
            </a:r>
            <a:r>
              <a:rPr lang="fr-FR" dirty="0"/>
              <a:t>après la fin du traitement 19/05/2016 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B0F0"/>
                </a:solidFill>
                <a:sym typeface="Wingdings"/>
              </a:rPr>
              <a:t></a:t>
            </a:r>
            <a:r>
              <a:rPr lang="fr-FR" dirty="0" smtClean="0"/>
              <a:t> ARN VHC + </a:t>
            </a:r>
          </a:p>
          <a:p>
            <a:pPr marL="0" indent="0">
              <a:buNone/>
            </a:pPr>
            <a:r>
              <a:rPr lang="fr-FR" dirty="0" smtClean="0"/>
              <a:t>    AST42 U/L  </a:t>
            </a:r>
            <a:r>
              <a:rPr lang="fr-FR" dirty="0"/>
              <a:t>ALT 68 </a:t>
            </a:r>
            <a:r>
              <a:rPr lang="fr-FR" dirty="0" smtClean="0"/>
              <a:t>U/L     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</a:t>
            </a:r>
            <a:r>
              <a:rPr lang="fr-FR" sz="2800" dirty="0" smtClean="0"/>
              <a:t>Rechute tardive </a:t>
            </a:r>
            <a:r>
              <a:rPr lang="fr-FR" sz="2800" dirty="0" smtClean="0"/>
              <a:t> ?               </a:t>
            </a:r>
            <a:r>
              <a:rPr lang="fr-FR" sz="2800" dirty="0" err="1" smtClean="0"/>
              <a:t>Reinfection</a:t>
            </a:r>
            <a:r>
              <a:rPr lang="fr-FR" sz="2800" dirty="0" smtClean="0"/>
              <a:t> ?</a:t>
            </a:r>
            <a:endParaRPr lang="fr-FR" sz="2800" dirty="0" smtClean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CLINIQUE Mr 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4365103"/>
            <a:ext cx="576065" cy="576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7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Génotype </a:t>
            </a:r>
            <a:r>
              <a:rPr lang="fr-FR" dirty="0" smtClean="0"/>
              <a:t>4d  majoritaire et profil </a:t>
            </a:r>
            <a:r>
              <a:rPr lang="fr-FR" dirty="0" err="1"/>
              <a:t>Inno-LiPA</a:t>
            </a:r>
            <a:r>
              <a:rPr lang="fr-FR" dirty="0"/>
              <a:t> non strictement identique à celui observé sur le sérum pré-thérapeutique (du 15/09/2014) </a:t>
            </a:r>
            <a:r>
              <a:rPr lang="fr-FR" dirty="0">
                <a:solidFill>
                  <a:srgbClr val="00B0F0"/>
                </a:solidFill>
                <a:sym typeface="Wingdings"/>
              </a:rPr>
              <a:t> </a:t>
            </a:r>
            <a:r>
              <a:rPr lang="fr-FR" dirty="0">
                <a:sym typeface="Wingdings"/>
              </a:rPr>
              <a:t>Comparaison de séquences en </a:t>
            </a:r>
            <a:r>
              <a:rPr lang="fr-FR" dirty="0" smtClean="0">
                <a:sym typeface="Wingdings"/>
              </a:rPr>
              <a:t>cours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1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olo 1"/>
          <p:cNvSpPr txBox="1">
            <a:spLocks/>
          </p:cNvSpPr>
          <p:nvPr/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fr-FR" sz="4000" dirty="0" smtClean="0">
                <a:solidFill>
                  <a:schemeClr val="tx2"/>
                </a:solidFill>
              </a:rPr>
              <a:t>Existe-t-il des r</a:t>
            </a:r>
            <a:r>
              <a:rPr lang="it-IT" altLang="fr-FR" sz="4000" dirty="0" smtClean="0">
                <a:solidFill>
                  <a:schemeClr val="tx2"/>
                </a:solidFill>
              </a:rPr>
              <a:t>echutes tardives?</a:t>
            </a:r>
            <a:endParaRPr lang="it-IT" altLang="fr-FR" sz="4000" dirty="0">
              <a:solidFill>
                <a:schemeClr val="tx2"/>
              </a:solidFill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1000" y="228600"/>
            <a:ext cx="8458200" cy="7620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cs typeface="Arial" pitchFamily="34" charset="0"/>
            </a:endParaRPr>
          </a:p>
        </p:txBody>
      </p:sp>
      <p:pic>
        <p:nvPicPr>
          <p:cNvPr id="55300" name="tab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746375"/>
            <a:ext cx="653573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ZoneTexte 30"/>
          <p:cNvSpPr txBox="1">
            <a:spLocks noChangeArrowheads="1"/>
          </p:cNvSpPr>
          <p:nvPr/>
        </p:nvSpPr>
        <p:spPr bwMode="auto">
          <a:xfrm>
            <a:off x="747713" y="6229350"/>
            <a:ext cx="427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000">
                <a:ea typeface="MS PGothic" pitchFamily="34" charset="-128"/>
              </a:rPr>
              <a:t>* Similar results for NS3, NS5A and NS5B when the sequence is known.</a:t>
            </a:r>
            <a:br>
              <a:rPr lang="fr-FR" altLang="fr-FR" sz="1000">
                <a:ea typeface="MS PGothic" pitchFamily="34" charset="-128"/>
              </a:rPr>
            </a:br>
            <a:r>
              <a:rPr lang="fr-FR" altLang="fr-FR" sz="1000">
                <a:ea typeface="MS PGothic" pitchFamily="34" charset="-128"/>
              </a:rPr>
              <a:t>** Sequencing a short segment of NS5B given the low viral load.</a:t>
            </a:r>
          </a:p>
        </p:txBody>
      </p:sp>
      <p:sp>
        <p:nvSpPr>
          <p:cNvPr id="16" name="Espace réservé du pied de page 5"/>
          <p:cNvSpPr>
            <a:spLocks noGrp="1"/>
          </p:cNvSpPr>
          <p:nvPr/>
        </p:nvSpPr>
        <p:spPr>
          <a:xfrm>
            <a:off x="2509838" y="6324600"/>
            <a:ext cx="6481762" cy="5334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 kern="1200">
                <a:solidFill>
                  <a:srgbClr val="595959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EASL 2015 - </a:t>
            </a:r>
            <a:r>
              <a:rPr lang="fr-FR" dirty="0" smtClean="0"/>
              <a:t>Sarrazin </a:t>
            </a:r>
            <a:r>
              <a:rPr lang="fr-FR" dirty="0"/>
              <a:t>C et al., abstract </a:t>
            </a:r>
            <a:r>
              <a:rPr lang="fr-FR" dirty="0" smtClean="0"/>
              <a:t>0063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223963"/>
            <a:ext cx="8229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3004 patients </a:t>
            </a:r>
            <a:r>
              <a:rPr lang="fr-FR" b="1" dirty="0" err="1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treated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with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sofosbuvir+/-RBV or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ledipasvir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(phase 2 and 3 trials) </a:t>
            </a:r>
            <a:r>
              <a:rPr lang="fr-FR" b="1" dirty="0" err="1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with</a:t>
            </a:r>
            <a:r>
              <a:rPr lang="fr-FR" b="1" dirty="0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 SVR12 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(i.e.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negative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HCV RNA 12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weeks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after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the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completion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of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therapy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)</a:t>
            </a:r>
          </a:p>
          <a:p>
            <a:pPr>
              <a:defRPr/>
            </a:pP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 ! 12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had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positive HCV RNA 24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weeks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after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the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completion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of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therapy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!</a:t>
            </a:r>
            <a:endParaRPr lang="fr-FR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455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1"/>
          <p:cNvSpPr txBox="1">
            <a:spLocks noChangeArrowheads="1"/>
          </p:cNvSpPr>
          <p:nvPr/>
        </p:nvSpPr>
        <p:spPr bwMode="auto">
          <a:xfrm>
            <a:off x="84138" y="706438"/>
            <a:ext cx="2209800" cy="1538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fr-FR" sz="2400" b="1">
                <a:latin typeface="Arial" pitchFamily="34" charset="0"/>
              </a:rPr>
              <a:t>J0</a:t>
            </a:r>
            <a:r>
              <a:rPr lang="en-US" altLang="fr-FR" sz="1400" b="1">
                <a:latin typeface="Arial" pitchFamily="34" charset="0"/>
              </a:rPr>
              <a:t> = date de diagnostic (si date de contamination inconnue) 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1400" b="1">
                <a:latin typeface="Arial" pitchFamily="34" charset="0"/>
              </a:rPr>
              <a:t>12 semaines après la date de contamination</a:t>
            </a:r>
          </a:p>
        </p:txBody>
      </p:sp>
      <p:sp>
        <p:nvSpPr>
          <p:cNvPr id="2051" name="ZoneTexte 2"/>
          <p:cNvSpPr txBox="1">
            <a:spLocks noChangeArrowheads="1"/>
          </p:cNvSpPr>
          <p:nvPr/>
        </p:nvSpPr>
        <p:spPr bwMode="auto">
          <a:xfrm>
            <a:off x="558800" y="2462213"/>
            <a:ext cx="560388" cy="461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400" b="1">
                <a:latin typeface="Arial" pitchFamily="34" charset="0"/>
              </a:rPr>
              <a:t>S4</a:t>
            </a:r>
            <a:endParaRPr lang="en-US" altLang="fr-FR" sz="2400" b="1" i="1" baseline="30000">
              <a:latin typeface="Arial" pitchFamily="34" charset="0"/>
            </a:endParaRPr>
          </a:p>
        </p:txBody>
      </p:sp>
      <p:sp>
        <p:nvSpPr>
          <p:cNvPr id="2052" name="ZoneTexte 3"/>
          <p:cNvSpPr txBox="1">
            <a:spLocks noChangeArrowheads="1"/>
          </p:cNvSpPr>
          <p:nvPr/>
        </p:nvSpPr>
        <p:spPr bwMode="auto">
          <a:xfrm>
            <a:off x="558800" y="3675063"/>
            <a:ext cx="560388" cy="461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400" b="1">
                <a:latin typeface="Arial" pitchFamily="34" charset="0"/>
              </a:rPr>
              <a:t>S8</a:t>
            </a:r>
          </a:p>
        </p:txBody>
      </p:sp>
      <p:sp>
        <p:nvSpPr>
          <p:cNvPr id="2053" name="ZoneTexte 4"/>
          <p:cNvSpPr txBox="1">
            <a:spLocks noChangeArrowheads="1"/>
          </p:cNvSpPr>
          <p:nvPr/>
        </p:nvSpPr>
        <p:spPr bwMode="auto">
          <a:xfrm>
            <a:off x="473075" y="4914900"/>
            <a:ext cx="733425" cy="4619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400" b="1">
                <a:latin typeface="Arial" pitchFamily="34" charset="0"/>
              </a:rPr>
              <a:t>S12</a:t>
            </a:r>
          </a:p>
        </p:txBody>
      </p:sp>
      <p:sp>
        <p:nvSpPr>
          <p:cNvPr id="2054" name="ZoneTexte 5"/>
          <p:cNvSpPr txBox="1">
            <a:spLocks noChangeArrowheads="1"/>
          </p:cNvSpPr>
          <p:nvPr/>
        </p:nvSpPr>
        <p:spPr bwMode="auto">
          <a:xfrm>
            <a:off x="2227263" y="82550"/>
            <a:ext cx="4164012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400">
                <a:latin typeface="Arial" pitchFamily="34" charset="0"/>
              </a:rPr>
              <a:t>Diagnostic d’hépatite C aiguë</a:t>
            </a:r>
          </a:p>
        </p:txBody>
      </p:sp>
      <p:sp>
        <p:nvSpPr>
          <p:cNvPr id="2055" name="ZoneTexte 6"/>
          <p:cNvSpPr txBox="1">
            <a:spLocks noChangeArrowheads="1"/>
          </p:cNvSpPr>
          <p:nvPr/>
        </p:nvSpPr>
        <p:spPr bwMode="auto">
          <a:xfrm>
            <a:off x="2613025" y="2484438"/>
            <a:ext cx="3414713" cy="406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latin typeface="Wingdings" pitchFamily="2" charset="2"/>
                <a:sym typeface="Wingdings" pitchFamily="2" charset="2"/>
              </a:rPr>
              <a:t></a:t>
            </a:r>
            <a:r>
              <a:rPr lang="en-US" altLang="fr-FR" sz="2000">
                <a:latin typeface="Arial" pitchFamily="34" charset="0"/>
                <a:sym typeface="Wingdings" pitchFamily="2" charset="2"/>
              </a:rPr>
              <a:t> ARN-VHC </a:t>
            </a:r>
            <a:r>
              <a:rPr lang="en-US" altLang="fr-FR" sz="2000">
                <a:latin typeface="Arial" pitchFamily="34" charset="0"/>
              </a:rPr>
              <a:t>&gt; 2 log</a:t>
            </a:r>
            <a:r>
              <a:rPr lang="en-US" altLang="fr-FR" sz="2000" baseline="-25000">
                <a:latin typeface="Arial" pitchFamily="34" charset="0"/>
              </a:rPr>
              <a:t>10</a:t>
            </a:r>
            <a:r>
              <a:rPr lang="en-US" altLang="fr-FR" sz="2000">
                <a:latin typeface="Arial" pitchFamily="34" charset="0"/>
              </a:rPr>
              <a:t> UI/mL</a:t>
            </a:r>
          </a:p>
        </p:txBody>
      </p:sp>
      <p:sp>
        <p:nvSpPr>
          <p:cNvPr id="2056" name="ZoneTexte 7"/>
          <p:cNvSpPr txBox="1">
            <a:spLocks noChangeArrowheads="1"/>
          </p:cNvSpPr>
          <p:nvPr/>
        </p:nvSpPr>
        <p:spPr bwMode="auto">
          <a:xfrm>
            <a:off x="2613025" y="3697288"/>
            <a:ext cx="3414713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latin typeface="Arial" pitchFamily="34" charset="0"/>
                <a:sym typeface="Wingdings" pitchFamily="2" charset="2"/>
              </a:rPr>
              <a:t>Poursuite  ARN-VHC</a:t>
            </a:r>
            <a:endParaRPr lang="en-US" altLang="fr-FR" sz="2000" i="1" baseline="30000">
              <a:latin typeface="Arial" pitchFamily="34" charset="0"/>
            </a:endParaRPr>
          </a:p>
        </p:txBody>
      </p:sp>
      <p:sp>
        <p:nvSpPr>
          <p:cNvPr id="2057" name="ZoneTexte 8"/>
          <p:cNvSpPr txBox="1">
            <a:spLocks noChangeArrowheads="1"/>
          </p:cNvSpPr>
          <p:nvPr/>
        </p:nvSpPr>
        <p:spPr bwMode="auto">
          <a:xfrm>
            <a:off x="2613025" y="4937125"/>
            <a:ext cx="3414713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latin typeface="Arial" pitchFamily="34" charset="0"/>
                <a:sym typeface="Wingdings" pitchFamily="2" charset="2"/>
              </a:rPr>
              <a:t>ARN VHC indétectable</a:t>
            </a:r>
            <a:endParaRPr lang="en-US" altLang="fr-FR" sz="2000" i="1" baseline="30000">
              <a:latin typeface="Arial" pitchFamily="34" charset="0"/>
            </a:endParaRPr>
          </a:p>
        </p:txBody>
      </p:sp>
      <p:sp>
        <p:nvSpPr>
          <p:cNvPr id="2058" name="ZoneTexte 10"/>
          <p:cNvSpPr txBox="1">
            <a:spLocks noChangeArrowheads="1"/>
          </p:cNvSpPr>
          <p:nvPr/>
        </p:nvSpPr>
        <p:spPr bwMode="auto">
          <a:xfrm>
            <a:off x="7404100" y="2462213"/>
            <a:ext cx="1651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400">
                <a:latin typeface="Arial" pitchFamily="34" charset="0"/>
              </a:rPr>
              <a:t>Traitement</a:t>
            </a:r>
          </a:p>
        </p:txBody>
      </p:sp>
      <p:sp>
        <p:nvSpPr>
          <p:cNvPr id="2059" name="ZoneTexte 11"/>
          <p:cNvSpPr txBox="1">
            <a:spLocks noChangeArrowheads="1"/>
          </p:cNvSpPr>
          <p:nvPr/>
        </p:nvSpPr>
        <p:spPr bwMode="auto">
          <a:xfrm>
            <a:off x="7410450" y="3675063"/>
            <a:ext cx="1651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400">
                <a:latin typeface="Arial" pitchFamily="34" charset="0"/>
              </a:rPr>
              <a:t>Traitement</a:t>
            </a:r>
          </a:p>
        </p:txBody>
      </p:sp>
      <p:sp>
        <p:nvSpPr>
          <p:cNvPr id="2060" name="ZoneTexte 12"/>
          <p:cNvSpPr txBox="1">
            <a:spLocks noChangeArrowheads="1"/>
          </p:cNvSpPr>
          <p:nvPr/>
        </p:nvSpPr>
        <p:spPr bwMode="auto">
          <a:xfrm>
            <a:off x="7416800" y="4914900"/>
            <a:ext cx="1651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400">
                <a:latin typeface="Arial" pitchFamily="34" charset="0"/>
              </a:rPr>
              <a:t>Traitement</a:t>
            </a:r>
          </a:p>
        </p:txBody>
      </p:sp>
      <p:cxnSp>
        <p:nvCxnSpPr>
          <p:cNvPr id="15" name="Connecteur droit avec flèche 14"/>
          <p:cNvCxnSpPr>
            <a:stCxn id="2075" idx="2"/>
            <a:endCxn id="2055" idx="0"/>
          </p:cNvCxnSpPr>
          <p:nvPr/>
        </p:nvCxnSpPr>
        <p:spPr>
          <a:xfrm flipH="1">
            <a:off x="4321175" y="1792288"/>
            <a:ext cx="6350" cy="69215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2055" idx="3"/>
            <a:endCxn id="2058" idx="1"/>
          </p:cNvCxnSpPr>
          <p:nvPr/>
        </p:nvCxnSpPr>
        <p:spPr>
          <a:xfrm>
            <a:off x="6027738" y="2687638"/>
            <a:ext cx="1376362" cy="7937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6027738" y="4005263"/>
            <a:ext cx="1382712" cy="1111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2057" idx="3"/>
            <a:endCxn id="2060" idx="1"/>
          </p:cNvCxnSpPr>
          <p:nvPr/>
        </p:nvCxnSpPr>
        <p:spPr>
          <a:xfrm>
            <a:off x="6027738" y="5137150"/>
            <a:ext cx="1389062" cy="1111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2055" idx="2"/>
            <a:endCxn id="2056" idx="0"/>
          </p:cNvCxnSpPr>
          <p:nvPr/>
        </p:nvCxnSpPr>
        <p:spPr>
          <a:xfrm>
            <a:off x="4321175" y="2890838"/>
            <a:ext cx="0" cy="80645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6" name="Connecteur droit avec flèche 24"/>
          <p:cNvCxnSpPr>
            <a:cxnSpLocks noChangeShapeType="1"/>
            <a:stCxn id="2056" idx="2"/>
            <a:endCxn id="2057" idx="0"/>
          </p:cNvCxnSpPr>
          <p:nvPr/>
        </p:nvCxnSpPr>
        <p:spPr bwMode="auto">
          <a:xfrm>
            <a:off x="4321175" y="4097338"/>
            <a:ext cx="0" cy="839787"/>
          </a:xfrm>
          <a:prstGeom prst="straightConnector1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7" name="ZoneTexte 25"/>
          <p:cNvSpPr txBox="1">
            <a:spLocks noChangeArrowheads="1"/>
          </p:cNvSpPr>
          <p:nvPr/>
        </p:nvSpPr>
        <p:spPr bwMode="auto">
          <a:xfrm>
            <a:off x="1460500" y="6070600"/>
            <a:ext cx="5756275" cy="708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latin typeface="Arial" pitchFamily="34" charset="0"/>
              </a:rPr>
              <a:t>Surveiller avec contrôle ARN VHC à S24 et S36,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latin typeface="Arial" pitchFamily="34" charset="0"/>
              </a:rPr>
              <a:t>et traiter si repositivation de la PCR ARN VHC</a:t>
            </a:r>
          </a:p>
        </p:txBody>
      </p:sp>
      <p:cxnSp>
        <p:nvCxnSpPr>
          <p:cNvPr id="28" name="Connecteur droit avec flèche 27"/>
          <p:cNvCxnSpPr>
            <a:stCxn id="2057" idx="2"/>
            <a:endCxn id="2067" idx="0"/>
          </p:cNvCxnSpPr>
          <p:nvPr/>
        </p:nvCxnSpPr>
        <p:spPr>
          <a:xfrm>
            <a:off x="4321175" y="5337175"/>
            <a:ext cx="17463" cy="733425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9" name="ZoneTexte 28"/>
          <p:cNvSpPr txBox="1">
            <a:spLocks noChangeArrowheads="1"/>
          </p:cNvSpPr>
          <p:nvPr/>
        </p:nvSpPr>
        <p:spPr bwMode="auto">
          <a:xfrm>
            <a:off x="6429375" y="2155825"/>
            <a:ext cx="617538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chemeClr val="bg1"/>
                </a:solidFill>
                <a:latin typeface="Arial" pitchFamily="34" charset="0"/>
              </a:rPr>
              <a:t>non</a:t>
            </a:r>
            <a:endParaRPr lang="en-US" altLang="fr-FR" sz="2000" baseline="-25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70" name="ZoneTexte 29"/>
          <p:cNvSpPr txBox="1">
            <a:spLocks noChangeArrowheads="1"/>
          </p:cNvSpPr>
          <p:nvPr/>
        </p:nvSpPr>
        <p:spPr bwMode="auto">
          <a:xfrm>
            <a:off x="3008313" y="3087688"/>
            <a:ext cx="533400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chemeClr val="bg1"/>
                </a:solidFill>
                <a:latin typeface="Arial" pitchFamily="34" charset="0"/>
              </a:rPr>
              <a:t>oui</a:t>
            </a:r>
            <a:endParaRPr lang="en-US" altLang="fr-FR" sz="2000" baseline="-25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71" name="ZoneTexte 30"/>
          <p:cNvSpPr txBox="1">
            <a:spLocks noChangeArrowheads="1"/>
          </p:cNvSpPr>
          <p:nvPr/>
        </p:nvSpPr>
        <p:spPr bwMode="auto">
          <a:xfrm>
            <a:off x="6416675" y="3448050"/>
            <a:ext cx="617538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chemeClr val="bg1"/>
                </a:solidFill>
                <a:latin typeface="Arial" pitchFamily="34" charset="0"/>
              </a:rPr>
              <a:t>non</a:t>
            </a:r>
          </a:p>
        </p:txBody>
      </p:sp>
      <p:sp>
        <p:nvSpPr>
          <p:cNvPr id="2072" name="ZoneTexte 31"/>
          <p:cNvSpPr txBox="1">
            <a:spLocks noChangeArrowheads="1"/>
          </p:cNvSpPr>
          <p:nvPr/>
        </p:nvSpPr>
        <p:spPr bwMode="auto">
          <a:xfrm>
            <a:off x="3008313" y="4325938"/>
            <a:ext cx="533400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chemeClr val="bg1"/>
                </a:solidFill>
                <a:latin typeface="Arial" pitchFamily="34" charset="0"/>
              </a:rPr>
              <a:t>oui</a:t>
            </a:r>
          </a:p>
        </p:txBody>
      </p:sp>
      <p:sp>
        <p:nvSpPr>
          <p:cNvPr id="2073" name="ZoneTexte 31"/>
          <p:cNvSpPr txBox="1">
            <a:spLocks noChangeArrowheads="1"/>
          </p:cNvSpPr>
          <p:nvPr/>
        </p:nvSpPr>
        <p:spPr bwMode="auto">
          <a:xfrm>
            <a:off x="3001963" y="5481638"/>
            <a:ext cx="533400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chemeClr val="bg1"/>
                </a:solidFill>
                <a:latin typeface="Arial" pitchFamily="34" charset="0"/>
              </a:rPr>
              <a:t>oui</a:t>
            </a:r>
          </a:p>
        </p:txBody>
      </p:sp>
      <p:sp>
        <p:nvSpPr>
          <p:cNvPr id="2074" name="ZoneTexte 30"/>
          <p:cNvSpPr txBox="1">
            <a:spLocks noChangeArrowheads="1"/>
          </p:cNvSpPr>
          <p:nvPr/>
        </p:nvSpPr>
        <p:spPr bwMode="auto">
          <a:xfrm>
            <a:off x="6432550" y="4592638"/>
            <a:ext cx="617538" cy="4064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chemeClr val="bg1"/>
                </a:solidFill>
                <a:latin typeface="Arial" pitchFamily="34" charset="0"/>
              </a:rPr>
              <a:t>non</a:t>
            </a:r>
          </a:p>
        </p:txBody>
      </p:sp>
      <p:sp>
        <p:nvSpPr>
          <p:cNvPr id="2075" name="ZoneTexte 5"/>
          <p:cNvSpPr txBox="1">
            <a:spLocks noChangeArrowheads="1"/>
          </p:cNvSpPr>
          <p:nvPr/>
        </p:nvSpPr>
        <p:spPr bwMode="auto">
          <a:xfrm>
            <a:off x="2701925" y="1084263"/>
            <a:ext cx="3251200" cy="708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latin typeface="Arial" pitchFamily="34" charset="0"/>
              </a:rPr>
              <a:t>ARN VHC “de base”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latin typeface="Arial" pitchFamily="34" charset="0"/>
              </a:rPr>
              <a:t>Voir si clairance spontanée</a:t>
            </a:r>
            <a:endParaRPr lang="en-US" altLang="fr-FR" sz="2000" i="1" baseline="30000">
              <a:latin typeface="Arial" pitchFamily="34" charset="0"/>
            </a:endParaRPr>
          </a:p>
        </p:txBody>
      </p:sp>
      <p:cxnSp>
        <p:nvCxnSpPr>
          <p:cNvPr id="29" name="Connecteur droit avec flèche 28"/>
          <p:cNvCxnSpPr>
            <a:stCxn id="2054" idx="2"/>
            <a:endCxn id="2075" idx="0"/>
          </p:cNvCxnSpPr>
          <p:nvPr/>
        </p:nvCxnSpPr>
        <p:spPr>
          <a:xfrm>
            <a:off x="4310063" y="549275"/>
            <a:ext cx="17462" cy="534988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32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olo 1"/>
          <p:cNvSpPr txBox="1">
            <a:spLocks/>
          </p:cNvSpPr>
          <p:nvPr/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it-IT" altLang="fr-FR" sz="4000" dirty="0">
                <a:solidFill>
                  <a:schemeClr val="tx2"/>
                </a:solidFill>
              </a:rPr>
              <a:t>Existe-t-il des rechutes tardives</a:t>
            </a:r>
            <a:r>
              <a:rPr lang="it-IT" altLang="fr-FR" sz="4000" dirty="0" smtClean="0">
                <a:solidFill>
                  <a:schemeClr val="tx2"/>
                </a:solidFill>
              </a:rPr>
              <a:t>?</a:t>
            </a:r>
            <a:endParaRPr lang="it-IT" altLang="fr-FR" sz="4000" dirty="0">
              <a:solidFill>
                <a:schemeClr val="tx2"/>
              </a:solidFill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1000" y="228600"/>
            <a:ext cx="8458200" cy="7620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cs typeface="Arial" pitchFamily="34" charset="0"/>
            </a:endParaRPr>
          </a:p>
        </p:txBody>
      </p:sp>
      <p:pic>
        <p:nvPicPr>
          <p:cNvPr id="56324" name="tab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746375"/>
            <a:ext cx="653573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ZoneTexte 30"/>
          <p:cNvSpPr txBox="1">
            <a:spLocks noChangeArrowheads="1"/>
          </p:cNvSpPr>
          <p:nvPr/>
        </p:nvSpPr>
        <p:spPr bwMode="auto">
          <a:xfrm>
            <a:off x="747713" y="6229350"/>
            <a:ext cx="427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000">
                <a:ea typeface="MS PGothic" pitchFamily="34" charset="-128"/>
              </a:rPr>
              <a:t>* Similar results for NS3, NS5A and NS5B when the sequence is known.</a:t>
            </a:r>
            <a:br>
              <a:rPr lang="fr-FR" altLang="fr-FR" sz="1000">
                <a:ea typeface="MS PGothic" pitchFamily="34" charset="-128"/>
              </a:rPr>
            </a:br>
            <a:r>
              <a:rPr lang="fr-FR" altLang="fr-FR" sz="1000">
                <a:ea typeface="MS PGothic" pitchFamily="34" charset="-128"/>
              </a:rPr>
              <a:t>** Sequencing a short segment of NS5B given the low viral load.</a:t>
            </a:r>
          </a:p>
        </p:txBody>
      </p:sp>
      <p:sp>
        <p:nvSpPr>
          <p:cNvPr id="16" name="Espace réservé du pied de page 5"/>
          <p:cNvSpPr>
            <a:spLocks noGrp="1"/>
          </p:cNvSpPr>
          <p:nvPr/>
        </p:nvSpPr>
        <p:spPr>
          <a:xfrm>
            <a:off x="2509838" y="6324600"/>
            <a:ext cx="6481762" cy="5334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 kern="1200">
                <a:solidFill>
                  <a:srgbClr val="595959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EASL 2015 - </a:t>
            </a:r>
            <a:r>
              <a:rPr lang="fr-FR" dirty="0" smtClean="0"/>
              <a:t>Sarrazin </a:t>
            </a:r>
            <a:r>
              <a:rPr lang="fr-FR" dirty="0"/>
              <a:t>C et al., abstract </a:t>
            </a:r>
            <a:r>
              <a:rPr lang="fr-FR" dirty="0" smtClean="0"/>
              <a:t>0063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223963"/>
            <a:ext cx="8229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3004 patients </a:t>
            </a:r>
            <a:r>
              <a:rPr lang="fr-FR" b="1" dirty="0" err="1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treated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with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sofosbuvir+/-RBV or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ledipasvir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(phase 2 and 3 trials) </a:t>
            </a:r>
            <a:r>
              <a:rPr lang="fr-FR" b="1" dirty="0" err="1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with</a:t>
            </a:r>
            <a:r>
              <a:rPr lang="fr-FR" b="1" dirty="0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 SVR12 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(i.e.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negative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HCV RNA 12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weeks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after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the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completion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of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therapy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)</a:t>
            </a:r>
          </a:p>
          <a:p>
            <a:pPr>
              <a:defRPr/>
            </a:pP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 ! 12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had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positive HCV RNA 24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weeks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after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the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completion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of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therapy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!</a:t>
            </a:r>
            <a:endParaRPr lang="fr-F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Accolade fermante 8"/>
          <p:cNvSpPr/>
          <p:nvPr/>
        </p:nvSpPr>
        <p:spPr>
          <a:xfrm>
            <a:off x="7013575" y="4800600"/>
            <a:ext cx="152400" cy="1074738"/>
          </a:xfrm>
          <a:prstGeom prst="rightBrace">
            <a:avLst/>
          </a:prstGeom>
          <a:noFill/>
          <a:ln>
            <a:solidFill>
              <a:srgbClr val="8D1573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8D1573"/>
              </a:solidFill>
            </a:endParaRPr>
          </a:p>
        </p:txBody>
      </p:sp>
      <p:sp>
        <p:nvSpPr>
          <p:cNvPr id="56329" name="ZoneTexte 10"/>
          <p:cNvSpPr txBox="1">
            <a:spLocks noChangeArrowheads="1"/>
          </p:cNvSpPr>
          <p:nvPr/>
        </p:nvSpPr>
        <p:spPr bwMode="auto">
          <a:xfrm>
            <a:off x="7194550" y="4876800"/>
            <a:ext cx="1828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8D1573"/>
                </a:solidFill>
              </a:rPr>
              <a:t>Check for late relapse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8D1573"/>
                </a:solidFill>
              </a:rPr>
              <a:t>= SVR 24/48</a:t>
            </a:r>
          </a:p>
        </p:txBody>
      </p:sp>
      <p:sp>
        <p:nvSpPr>
          <p:cNvPr id="56330" name="ZoneTexte 4"/>
          <p:cNvSpPr txBox="1">
            <a:spLocks noChangeArrowheads="1"/>
          </p:cNvSpPr>
          <p:nvPr/>
        </p:nvSpPr>
        <p:spPr bwMode="auto">
          <a:xfrm>
            <a:off x="6981825" y="2616200"/>
            <a:ext cx="2173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sym typeface="Wingdings" pitchFamily="2" charset="2"/>
              </a:rPr>
              <a:t></a:t>
            </a:r>
            <a:endParaRPr lang="fr-FR" altLang="fr-FR" sz="16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</a:rPr>
              <a:t>RECOMMENDATION</a:t>
            </a:r>
          </a:p>
        </p:txBody>
      </p:sp>
    </p:spTree>
    <p:extLst>
      <p:ext uri="{BB962C8B-B14F-4D97-AF65-F5344CB8AC3E}">
        <p14:creationId xmlns:p14="http://schemas.microsoft.com/office/powerpoint/2010/main" val="7386894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olo 1"/>
          <p:cNvSpPr txBox="1">
            <a:spLocks/>
          </p:cNvSpPr>
          <p:nvPr/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it-IT" altLang="fr-FR" sz="4000">
                <a:solidFill>
                  <a:schemeClr val="tx2"/>
                </a:solidFill>
              </a:rPr>
              <a:t>Existe-t-il des rechutes </a:t>
            </a:r>
            <a:r>
              <a:rPr lang="it-IT" altLang="fr-FR" sz="4000">
                <a:solidFill>
                  <a:schemeClr val="tx2"/>
                </a:solidFill>
              </a:rPr>
              <a:t>tardives</a:t>
            </a:r>
            <a:r>
              <a:rPr lang="it-IT" altLang="fr-FR" sz="4000" smtClean="0">
                <a:solidFill>
                  <a:schemeClr val="tx2"/>
                </a:solidFill>
              </a:rPr>
              <a:t>?</a:t>
            </a:r>
            <a:endParaRPr lang="it-IT" altLang="fr-FR" sz="4000">
              <a:solidFill>
                <a:schemeClr val="tx2"/>
              </a:solidFill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1000" y="228600"/>
            <a:ext cx="8458200" cy="7620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cs typeface="Arial" pitchFamily="34" charset="0"/>
            </a:endParaRPr>
          </a:p>
        </p:txBody>
      </p:sp>
      <p:pic>
        <p:nvPicPr>
          <p:cNvPr id="57348" name="tab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746375"/>
            <a:ext cx="653573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9" name="ZoneTexte 30"/>
          <p:cNvSpPr txBox="1">
            <a:spLocks noChangeArrowheads="1"/>
          </p:cNvSpPr>
          <p:nvPr/>
        </p:nvSpPr>
        <p:spPr bwMode="auto">
          <a:xfrm>
            <a:off x="747713" y="6229350"/>
            <a:ext cx="427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000">
                <a:ea typeface="MS PGothic" pitchFamily="34" charset="-128"/>
              </a:rPr>
              <a:t>* Similar results for NS3, NS5A and NS5B when the sequence is known.</a:t>
            </a:r>
            <a:br>
              <a:rPr lang="fr-FR" altLang="fr-FR" sz="1000">
                <a:ea typeface="MS PGothic" pitchFamily="34" charset="-128"/>
              </a:rPr>
            </a:br>
            <a:r>
              <a:rPr lang="fr-FR" altLang="fr-FR" sz="1000">
                <a:ea typeface="MS PGothic" pitchFamily="34" charset="-128"/>
              </a:rPr>
              <a:t>** Sequencing a short segment of NS5B given the low viral load.</a:t>
            </a:r>
          </a:p>
        </p:txBody>
      </p:sp>
      <p:sp>
        <p:nvSpPr>
          <p:cNvPr id="16" name="Espace réservé du pied de page 5"/>
          <p:cNvSpPr>
            <a:spLocks noGrp="1"/>
          </p:cNvSpPr>
          <p:nvPr/>
        </p:nvSpPr>
        <p:spPr>
          <a:xfrm>
            <a:off x="2509838" y="6324600"/>
            <a:ext cx="6481762" cy="5334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fr-FR"/>
            </a:defPPr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 kern="1200">
                <a:solidFill>
                  <a:srgbClr val="595959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EASL 2015 - </a:t>
            </a:r>
            <a:r>
              <a:rPr lang="fr-FR" dirty="0" smtClean="0"/>
              <a:t>Sarrazin </a:t>
            </a:r>
            <a:r>
              <a:rPr lang="fr-FR" dirty="0"/>
              <a:t>C et al., abstract </a:t>
            </a:r>
            <a:r>
              <a:rPr lang="fr-FR" dirty="0" smtClean="0"/>
              <a:t>0063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223963"/>
            <a:ext cx="8229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3004 patients </a:t>
            </a:r>
            <a:r>
              <a:rPr lang="fr-FR" b="1" dirty="0" err="1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treated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with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sofosbuvir+/-RBV or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ledipasvir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(phase 2 and 3 trials) </a:t>
            </a:r>
            <a:r>
              <a:rPr lang="fr-FR" b="1" dirty="0" err="1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with</a:t>
            </a:r>
            <a:r>
              <a:rPr lang="fr-FR" b="1" dirty="0">
                <a:solidFill>
                  <a:srgbClr val="00B050"/>
                </a:solidFill>
                <a:latin typeface="+mj-lt"/>
                <a:ea typeface="MS Mincho" panose="02020609040205080304" pitchFamily="49" charset="-128"/>
                <a:cs typeface="Plantin"/>
              </a:rPr>
              <a:t> SVR12 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(i.e.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negative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HCV RNA 12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weeks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after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the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completion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 of </a:t>
            </a:r>
            <a:r>
              <a:rPr lang="fr-FR" dirty="0" err="1">
                <a:latin typeface="+mj-lt"/>
                <a:ea typeface="MS Mincho" panose="02020609040205080304" pitchFamily="49" charset="-128"/>
                <a:cs typeface="Plantin"/>
              </a:rPr>
              <a:t>therapy</a:t>
            </a:r>
            <a:r>
              <a:rPr lang="fr-FR" dirty="0">
                <a:latin typeface="+mj-lt"/>
                <a:ea typeface="MS Mincho" panose="02020609040205080304" pitchFamily="49" charset="-128"/>
                <a:cs typeface="Plantin"/>
              </a:rPr>
              <a:t>)</a:t>
            </a:r>
          </a:p>
          <a:p>
            <a:pPr>
              <a:defRPr/>
            </a:pP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 ! 12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had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positive HCV RNA 24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weeks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after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the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completion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of </a:t>
            </a:r>
            <a:r>
              <a:rPr lang="fr-FR" b="1" dirty="0" err="1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therapy</a:t>
            </a:r>
            <a:r>
              <a:rPr lang="fr-FR" b="1" dirty="0">
                <a:solidFill>
                  <a:srgbClr val="FF0000"/>
                </a:solidFill>
                <a:latin typeface="+mj-lt"/>
                <a:ea typeface="MS Mincho" panose="02020609040205080304" pitchFamily="49" charset="-128"/>
                <a:cs typeface="Plantin"/>
                <a:sym typeface="Wingdings" panose="05000000000000000000" pitchFamily="2" charset="2"/>
              </a:rPr>
              <a:t> !</a:t>
            </a:r>
            <a:endParaRPr lang="fr-F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Accolade fermante 2"/>
          <p:cNvSpPr/>
          <p:nvPr/>
        </p:nvSpPr>
        <p:spPr>
          <a:xfrm>
            <a:off x="7010400" y="3276600"/>
            <a:ext cx="152400" cy="1074738"/>
          </a:xfrm>
          <a:prstGeom prst="rightBrac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2060"/>
              </a:solidFill>
            </a:endParaRPr>
          </a:p>
        </p:txBody>
      </p:sp>
      <p:sp>
        <p:nvSpPr>
          <p:cNvPr id="9" name="Accolade fermante 8"/>
          <p:cNvSpPr/>
          <p:nvPr/>
        </p:nvSpPr>
        <p:spPr>
          <a:xfrm>
            <a:off x="7013575" y="4800600"/>
            <a:ext cx="152400" cy="1074738"/>
          </a:xfrm>
          <a:prstGeom prst="rightBrace">
            <a:avLst/>
          </a:prstGeom>
          <a:noFill/>
          <a:ln>
            <a:solidFill>
              <a:srgbClr val="8D1573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8D1573"/>
              </a:solidFill>
            </a:endParaRPr>
          </a:p>
        </p:txBody>
      </p:sp>
      <p:sp>
        <p:nvSpPr>
          <p:cNvPr id="57354" name="ZoneTexte 3"/>
          <p:cNvSpPr txBox="1">
            <a:spLocks noChangeArrowheads="1"/>
          </p:cNvSpPr>
          <p:nvPr/>
        </p:nvSpPr>
        <p:spPr bwMode="auto">
          <a:xfrm>
            <a:off x="7186613" y="3200400"/>
            <a:ext cx="1828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2060"/>
                </a:solidFill>
              </a:rPr>
              <a:t>Check for recontamination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2060"/>
                </a:solidFill>
                <a:sym typeface="Wingdings" pitchFamily="2" charset="2"/>
              </a:rPr>
              <a:t> HCV RNA / 6-12 months</a:t>
            </a:r>
            <a:endParaRPr lang="fr-FR" altLang="fr-FR" sz="1800">
              <a:solidFill>
                <a:srgbClr val="002060"/>
              </a:solidFill>
            </a:endParaRPr>
          </a:p>
        </p:txBody>
      </p:sp>
      <p:sp>
        <p:nvSpPr>
          <p:cNvPr id="57355" name="ZoneTexte 10"/>
          <p:cNvSpPr txBox="1">
            <a:spLocks noChangeArrowheads="1"/>
          </p:cNvSpPr>
          <p:nvPr/>
        </p:nvSpPr>
        <p:spPr bwMode="auto">
          <a:xfrm>
            <a:off x="7194550" y="4876800"/>
            <a:ext cx="1828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8D1573"/>
                </a:solidFill>
              </a:rPr>
              <a:t>Check for late relapse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8D1573"/>
                </a:solidFill>
              </a:rPr>
              <a:t>= SVR 24/48</a:t>
            </a:r>
          </a:p>
        </p:txBody>
      </p:sp>
      <p:sp>
        <p:nvSpPr>
          <p:cNvPr id="57356" name="ZoneTexte 4"/>
          <p:cNvSpPr txBox="1">
            <a:spLocks noChangeArrowheads="1"/>
          </p:cNvSpPr>
          <p:nvPr/>
        </p:nvSpPr>
        <p:spPr bwMode="auto">
          <a:xfrm>
            <a:off x="6981825" y="2616200"/>
            <a:ext cx="2173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  <a:sym typeface="Wingdings" pitchFamily="2" charset="2"/>
              </a:rPr>
              <a:t></a:t>
            </a:r>
            <a:endParaRPr lang="fr-FR" altLang="fr-FR" sz="16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600" b="1">
                <a:solidFill>
                  <a:srgbClr val="FF0000"/>
                </a:solidFill>
              </a:rPr>
              <a:t>RECOMMENDATION</a:t>
            </a:r>
          </a:p>
        </p:txBody>
      </p:sp>
    </p:spTree>
    <p:extLst>
      <p:ext uri="{BB962C8B-B14F-4D97-AF65-F5344CB8AC3E}">
        <p14:creationId xmlns:p14="http://schemas.microsoft.com/office/powerpoint/2010/main" val="6868815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VIH 1  </a:t>
            </a:r>
            <a:r>
              <a:rPr lang="fr-FR" b="1" dirty="0"/>
              <a:t>depuis 1991- Stade CDC: C3</a:t>
            </a:r>
          </a:p>
          <a:p>
            <a:pPr lvl="1"/>
            <a:r>
              <a:rPr lang="fr-FR" dirty="0" smtClean="0"/>
              <a:t>Non observance </a:t>
            </a:r>
            <a:r>
              <a:rPr lang="fr-FR" dirty="0"/>
              <a:t>au </a:t>
            </a:r>
            <a:r>
              <a:rPr lang="fr-FR" dirty="0" err="1"/>
              <a:t>ttt</a:t>
            </a:r>
            <a:r>
              <a:rPr lang="fr-FR" dirty="0"/>
              <a:t> ARV: pris 3-4x/semaine avec </a:t>
            </a:r>
            <a:r>
              <a:rPr lang="fr-FR" dirty="0" smtClean="0"/>
              <a:t>décalages horaires.</a:t>
            </a:r>
            <a:endParaRPr lang="fr-FR" dirty="0"/>
          </a:p>
          <a:p>
            <a:r>
              <a:rPr lang="fr-FR" b="1" dirty="0"/>
              <a:t>Infection </a:t>
            </a:r>
            <a:r>
              <a:rPr lang="fr-FR" b="1" dirty="0" smtClean="0"/>
              <a:t>VHC chronique depuis 1994</a:t>
            </a:r>
          </a:p>
          <a:p>
            <a:pPr lvl="1"/>
            <a:r>
              <a:rPr lang="fr-FR" dirty="0" smtClean="0"/>
              <a:t>Mode contamination: Inconnu</a:t>
            </a:r>
          </a:p>
          <a:p>
            <a:pPr lvl="1"/>
            <a:r>
              <a:rPr lang="fr-FR" dirty="0" smtClean="0"/>
              <a:t>Génotype </a:t>
            </a:r>
            <a:r>
              <a:rPr lang="fr-FR" sz="2400" b="1" dirty="0"/>
              <a:t>1a</a:t>
            </a:r>
            <a:r>
              <a:rPr lang="fr-FR" dirty="0"/>
              <a:t>- ARN VHC à 3 450 601 UI/ml (6,54 log</a:t>
            </a:r>
            <a:r>
              <a:rPr lang="fr-FR" dirty="0" smtClean="0"/>
              <a:t>)</a:t>
            </a:r>
          </a:p>
          <a:p>
            <a:pPr lvl="1"/>
            <a:r>
              <a:rPr lang="fr-FR" dirty="0"/>
              <a:t>Echec bithérapie </a:t>
            </a:r>
            <a:r>
              <a:rPr lang="fr-FR" dirty="0" err="1" smtClean="0"/>
              <a:t>IFN+Ribavirine</a:t>
            </a:r>
            <a:r>
              <a:rPr lang="fr-FR" dirty="0" smtClean="0"/>
              <a:t> </a:t>
            </a:r>
            <a:r>
              <a:rPr lang="fr-FR" dirty="0"/>
              <a:t>en Juin </a:t>
            </a:r>
            <a:r>
              <a:rPr lang="fr-FR" dirty="0" smtClean="0"/>
              <a:t>2012</a:t>
            </a:r>
            <a:endParaRPr lang="fr-FR" dirty="0"/>
          </a:p>
          <a:p>
            <a:r>
              <a:rPr lang="fr-FR" b="1" dirty="0" smtClean="0"/>
              <a:t>Insuffisance </a:t>
            </a:r>
            <a:r>
              <a:rPr lang="fr-FR" b="1" dirty="0"/>
              <a:t>rénale aigue sur </a:t>
            </a:r>
            <a:r>
              <a:rPr lang="fr-FR" b="1" dirty="0" smtClean="0"/>
              <a:t>HIVAN </a:t>
            </a:r>
            <a:r>
              <a:rPr lang="fr-FR" dirty="0" smtClean="0">
                <a:sym typeface="Wingdings"/>
              </a:rPr>
              <a:t> </a:t>
            </a:r>
            <a:r>
              <a:rPr lang="fr-FR" dirty="0" smtClean="0"/>
              <a:t>hémodialysée depuis 2010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</a:t>
            </a:r>
            <a:r>
              <a:rPr lang="fr-FR" dirty="0" smtClean="0"/>
              <a:t>CLINIQUE 3:  </a:t>
            </a:r>
            <a:r>
              <a:rPr lang="fr-FR" dirty="0"/>
              <a:t>Mme M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0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 smtClean="0"/>
              <a:t>1ere RCP </a:t>
            </a:r>
            <a:r>
              <a:rPr lang="fr-FR" dirty="0" err="1"/>
              <a:t>Fev</a:t>
            </a:r>
            <a:r>
              <a:rPr lang="fr-FR" dirty="0"/>
              <a:t> 2014 </a:t>
            </a:r>
            <a:r>
              <a:rPr lang="fr-FR" dirty="0" smtClean="0"/>
              <a:t>: plus </a:t>
            </a:r>
            <a:r>
              <a:rPr lang="fr-FR" dirty="0"/>
              <a:t>facile pour la tolérance et la cinétique des antiviraux de </a:t>
            </a:r>
            <a:r>
              <a:rPr lang="fr-FR" dirty="0" smtClean="0"/>
              <a:t>traiter </a:t>
            </a:r>
            <a:r>
              <a:rPr lang="fr-FR" dirty="0"/>
              <a:t>en post </a:t>
            </a:r>
            <a:r>
              <a:rPr lang="fr-FR" dirty="0" err="1" smtClean="0"/>
              <a:t>Tx</a:t>
            </a:r>
            <a:endParaRPr lang="fr-FR" dirty="0" smtClean="0"/>
          </a:p>
          <a:p>
            <a:r>
              <a:rPr lang="fr-FR" dirty="0" smtClean="0"/>
              <a:t>2eme RCP </a:t>
            </a:r>
            <a:r>
              <a:rPr lang="fr-FR" dirty="0" err="1"/>
              <a:t>Nov</a:t>
            </a:r>
            <a:r>
              <a:rPr lang="fr-FR" dirty="0"/>
              <a:t> 2014: </a:t>
            </a:r>
            <a:endParaRPr lang="fr-FR" dirty="0" smtClean="0"/>
          </a:p>
          <a:p>
            <a:pPr lvl="1"/>
            <a:r>
              <a:rPr lang="fr-FR" dirty="0" smtClean="0"/>
              <a:t>patiente </a:t>
            </a:r>
            <a:r>
              <a:rPr lang="fr-FR" dirty="0"/>
              <a:t>sur  liste de greffe </a:t>
            </a:r>
            <a:r>
              <a:rPr lang="fr-FR" dirty="0" smtClean="0"/>
              <a:t>rénale,</a:t>
            </a:r>
          </a:p>
          <a:p>
            <a:pPr lvl="1"/>
            <a:r>
              <a:rPr lang="fr-FR" dirty="0" smtClean="0"/>
              <a:t>traitement indiqué</a:t>
            </a:r>
          </a:p>
          <a:p>
            <a:pPr lvl="1"/>
            <a:r>
              <a:rPr lang="fr-FR" dirty="0" err="1" smtClean="0"/>
              <a:t>Dec</a:t>
            </a:r>
            <a:r>
              <a:rPr lang="fr-FR" dirty="0" smtClean="0"/>
              <a:t> </a:t>
            </a:r>
            <a:r>
              <a:rPr lang="fr-FR" dirty="0"/>
              <a:t>2014 (J0): </a:t>
            </a:r>
            <a:r>
              <a:rPr lang="fr-FR" dirty="0" smtClean="0"/>
              <a:t> SOF 400 </a:t>
            </a:r>
            <a:r>
              <a:rPr lang="fr-FR" dirty="0"/>
              <a:t>mg 3 </a:t>
            </a:r>
            <a:r>
              <a:rPr lang="fr-FR" dirty="0" smtClean="0"/>
              <a:t>fois/</a:t>
            </a:r>
            <a:r>
              <a:rPr lang="fr-FR" dirty="0" err="1" smtClean="0"/>
              <a:t>sem</a:t>
            </a:r>
            <a:r>
              <a:rPr lang="fr-FR" dirty="0" smtClean="0"/>
              <a:t> (</a:t>
            </a:r>
            <a:r>
              <a:rPr lang="fr-FR" dirty="0"/>
              <a:t>après chaque dialyse L-M-V) +</a:t>
            </a:r>
            <a:r>
              <a:rPr lang="fr-FR" dirty="0" smtClean="0"/>
              <a:t> </a:t>
            </a:r>
            <a:r>
              <a:rPr lang="fr-FR" dirty="0" err="1"/>
              <a:t>Daclatasvir</a:t>
            </a:r>
            <a:r>
              <a:rPr lang="fr-FR" dirty="0"/>
              <a:t> 90mg/j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CLINIQUE Mme M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2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27584" y="4941168"/>
            <a:ext cx="7408333" cy="150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Echec virologique lié à un sous dosage en </a:t>
            </a:r>
            <a:r>
              <a:rPr lang="fr-FR" dirty="0" err="1" smtClean="0">
                <a:solidFill>
                  <a:srgbClr val="FF0000"/>
                </a:solidFill>
              </a:rPr>
              <a:t>sofosbuvir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/>
              <a:t>Transplantation rénale: 31 </a:t>
            </a:r>
            <a:r>
              <a:rPr lang="fr-FR" dirty="0" err="1" smtClean="0"/>
              <a:t>Dec</a:t>
            </a:r>
            <a:r>
              <a:rPr lang="fr-FR" dirty="0" smtClean="0"/>
              <a:t> 2015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CLINIQUE Mme M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87809"/>
            <a:ext cx="3600400" cy="214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29642"/>
            <a:ext cx="3672408" cy="201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lèche droite 3"/>
          <p:cNvSpPr/>
          <p:nvPr/>
        </p:nvSpPr>
        <p:spPr>
          <a:xfrm>
            <a:off x="5393792" y="3068960"/>
            <a:ext cx="76238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993307"/>
          </a:xfrm>
        </p:spPr>
        <p:txBody>
          <a:bodyPr>
            <a:normAutofit/>
          </a:bodyPr>
          <a:lstStyle/>
          <a:p>
            <a:r>
              <a:rPr lang="fr-FR" dirty="0" smtClean="0"/>
              <a:t>2016 </a:t>
            </a:r>
          </a:p>
          <a:p>
            <a:r>
              <a:rPr lang="fr-FR" dirty="0" smtClean="0"/>
              <a:t>Le </a:t>
            </a:r>
            <a:r>
              <a:rPr lang="fr-FR" dirty="0"/>
              <a:t>laboratoire de virologie </a:t>
            </a:r>
            <a:r>
              <a:rPr lang="fr-FR" dirty="0" smtClean="0"/>
              <a:t>signale </a:t>
            </a:r>
            <a:r>
              <a:rPr lang="fr-FR" dirty="0"/>
              <a:t>une erreur sur le génotype initial de 2011. La patiente est en fait porteuse d’un génotype </a:t>
            </a:r>
            <a:r>
              <a:rPr lang="fr-FR" dirty="0" smtClean="0"/>
              <a:t>4r</a:t>
            </a:r>
            <a:r>
              <a:rPr lang="fr-FR" dirty="0"/>
              <a:t> </a:t>
            </a:r>
            <a:r>
              <a:rPr lang="fr-FR" dirty="0" smtClean="0"/>
              <a:t>(Profil </a:t>
            </a:r>
            <a:r>
              <a:rPr lang="fr-FR" dirty="0" err="1" smtClean="0"/>
              <a:t>LiPA</a:t>
            </a:r>
            <a:r>
              <a:rPr lang="fr-FR" dirty="0" smtClean="0"/>
              <a:t> 13/10/2015)</a:t>
            </a:r>
          </a:p>
          <a:p>
            <a:r>
              <a:rPr lang="fr-FR" dirty="0"/>
              <a:t>Génotype de résistance: Pas de mutation</a:t>
            </a:r>
          </a:p>
          <a:p>
            <a:r>
              <a:rPr lang="fr-FR" dirty="0" err="1" smtClean="0"/>
              <a:t>Retraitment</a:t>
            </a:r>
            <a:r>
              <a:rPr lang="fr-FR" smtClean="0"/>
              <a:t> complexe </a:t>
            </a:r>
            <a:r>
              <a:rPr lang="fr-FR" dirty="0"/>
              <a:t>compte tenu des interactions à prévoir avec les immunosuppresseurs. </a:t>
            </a:r>
            <a:endParaRPr lang="fr-FR" dirty="0" smtClean="0"/>
          </a:p>
          <a:p>
            <a:r>
              <a:rPr lang="fr-FR" dirty="0" smtClean="0"/>
              <a:t>L'ARN </a:t>
            </a:r>
            <a:r>
              <a:rPr lang="fr-FR" dirty="0"/>
              <a:t>VHC est à 9.057 973 UI/ml.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Quel traitement?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CLINIQUE Mme M</a:t>
            </a:r>
            <a:endParaRPr lang="fr-FR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1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971601" y="3068960"/>
            <a:ext cx="7200800" cy="316835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Suivi mensuel de l’ARN VHC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Contrôle ADN VHB et ARN delta : négatifs</a:t>
            </a:r>
          </a:p>
          <a:p>
            <a:r>
              <a:rPr lang="fr-FR" dirty="0" smtClean="0"/>
              <a:t>Sérologie syphilis positive (VDRL:1/16)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smtClean="0">
                <a:sym typeface="Wingdings"/>
              </a:rPr>
              <a:t> </a:t>
            </a:r>
            <a:r>
              <a:rPr lang="fr-FR" dirty="0" err="1" smtClean="0">
                <a:sym typeface="Wingdings"/>
              </a:rPr>
              <a:t>doxycycline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CLINIQUE Mr M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432" y="3501008"/>
            <a:ext cx="3666760" cy="128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09528" y="4530824"/>
            <a:ext cx="914400" cy="19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530824"/>
            <a:ext cx="914400" cy="19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0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Recommandations EASL 2016 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40141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err="1" smtClean="0"/>
              <a:t>Two</a:t>
            </a:r>
            <a:r>
              <a:rPr lang="fr-FR" b="1" dirty="0" smtClean="0"/>
              <a:t> </a:t>
            </a:r>
            <a:r>
              <a:rPr lang="fr-FR" b="1" dirty="0" err="1" smtClean="0"/>
              <a:t>following</a:t>
            </a:r>
            <a:r>
              <a:rPr lang="fr-FR" b="1" dirty="0" smtClean="0"/>
              <a:t> options for the </a:t>
            </a:r>
            <a:r>
              <a:rPr lang="fr-FR" b="1" dirty="0" err="1" smtClean="0">
                <a:solidFill>
                  <a:srgbClr val="FF0000"/>
                </a:solidFill>
              </a:rPr>
              <a:t>treatment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for </a:t>
            </a:r>
            <a:r>
              <a:rPr lang="fr-FR" b="1" dirty="0" err="1">
                <a:solidFill>
                  <a:srgbClr val="FF0000"/>
                </a:solidFill>
              </a:rPr>
              <a:t>genotype</a:t>
            </a:r>
            <a:r>
              <a:rPr lang="fr-FR" b="1" dirty="0">
                <a:solidFill>
                  <a:srgbClr val="FF0000"/>
                </a:solidFill>
              </a:rPr>
              <a:t> 3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1913" y="6228020"/>
            <a:ext cx="3142463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Journal of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Hepatology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2016,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October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9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11430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IFN-free </a:t>
            </a:r>
            <a:r>
              <a:rPr lang="fr-FR" sz="3600" b="1" dirty="0" err="1" smtClean="0">
                <a:solidFill>
                  <a:srgbClr val="FF0000"/>
                </a:solidFill>
              </a:rPr>
              <a:t>valuable</a:t>
            </a:r>
            <a:r>
              <a:rPr lang="fr-FR" sz="3600" b="1" dirty="0" smtClean="0">
                <a:solidFill>
                  <a:srgbClr val="FF0000"/>
                </a:solidFill>
              </a:rPr>
              <a:t> options for </a:t>
            </a:r>
            <a:r>
              <a:rPr lang="fr-FR" sz="3600" b="1" dirty="0" err="1" smtClean="0">
                <a:solidFill>
                  <a:srgbClr val="FF0000"/>
                </a:solidFill>
              </a:rPr>
              <a:t>each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genotype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731778"/>
              </p:ext>
            </p:extLst>
          </p:nvPr>
        </p:nvGraphicFramePr>
        <p:xfrm>
          <a:off x="179512" y="1863688"/>
          <a:ext cx="8784976" cy="470916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032448"/>
                <a:gridCol w="974980"/>
                <a:gridCol w="845542"/>
                <a:gridCol w="999277"/>
                <a:gridCol w="999277"/>
                <a:gridCol w="93345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err="1" smtClean="0">
                          <a:solidFill>
                            <a:schemeClr val="tx1"/>
                          </a:solidFill>
                        </a:rPr>
                        <a:t>Combination</a:t>
                      </a:r>
                      <a:r>
                        <a:rPr lang="fr-FR" sz="17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</a:rPr>
                        <a:t>G1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</a:rPr>
                        <a:t>G2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</a:rPr>
                        <a:t>G3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</a:rPr>
                        <a:t>G4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</a:rPr>
                        <a:t>G5/6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err="1" smtClean="0"/>
                        <a:t>Sofosbuvir+ribavirin</a:t>
                      </a:r>
                      <a:endParaRPr lang="en-US" sz="1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err="1" smtClean="0"/>
                        <a:t>Subopt</a:t>
                      </a:r>
                      <a:endParaRPr lang="en-US" sz="1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err="1" smtClean="0"/>
                        <a:t>Subopt</a:t>
                      </a:r>
                      <a:endParaRPr lang="en-US" sz="1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Sofosbuvir</a:t>
                      </a:r>
                      <a:r>
                        <a:rPr lang="fr-FR" sz="1700" dirty="0" smtClean="0"/>
                        <a:t>/</a:t>
                      </a:r>
                      <a:r>
                        <a:rPr lang="fr-FR" sz="1700" dirty="0" err="1" smtClean="0"/>
                        <a:t>ledipasvir</a:t>
                      </a:r>
                      <a:r>
                        <a:rPr lang="fr-FR" sz="1700" dirty="0" smtClean="0"/>
                        <a:t> +/- </a:t>
                      </a:r>
                      <a:r>
                        <a:rPr lang="fr-FR" sz="1700" dirty="0" err="1" smtClean="0"/>
                        <a:t>ribavirin</a:t>
                      </a:r>
                      <a:endParaRPr lang="en-US" sz="1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Sofosbuvir</a:t>
                      </a:r>
                      <a:r>
                        <a:rPr lang="fr-FR" sz="1700" dirty="0" smtClean="0"/>
                        <a:t>/</a:t>
                      </a:r>
                      <a:r>
                        <a:rPr lang="fr-FR" sz="1700" dirty="0" err="1" smtClean="0"/>
                        <a:t>velpatasvir</a:t>
                      </a:r>
                      <a:r>
                        <a:rPr lang="fr-FR" sz="1700" baseline="0" dirty="0" smtClean="0"/>
                        <a:t> +/- </a:t>
                      </a:r>
                      <a:r>
                        <a:rPr lang="fr-FR" sz="1700" baseline="0" dirty="0" err="1" smtClean="0"/>
                        <a:t>ribavirin</a:t>
                      </a:r>
                      <a:endParaRPr lang="fr-FR" sz="17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err="1" smtClean="0"/>
                        <a:t>Ombitasvir</a:t>
                      </a:r>
                      <a:r>
                        <a:rPr lang="fr-FR" sz="1700" dirty="0" smtClean="0"/>
                        <a:t>/</a:t>
                      </a:r>
                      <a:r>
                        <a:rPr lang="fr-FR" sz="1700" dirty="0" err="1" smtClean="0"/>
                        <a:t>paritaprévir</a:t>
                      </a:r>
                      <a:r>
                        <a:rPr lang="fr-FR" sz="1700" dirty="0" smtClean="0"/>
                        <a:t>/R</a:t>
                      </a:r>
                      <a:r>
                        <a:rPr lang="fr-FR" sz="1700" baseline="0" dirty="0" smtClean="0"/>
                        <a:t> + </a:t>
                      </a:r>
                      <a:r>
                        <a:rPr lang="fr-FR" sz="1700" baseline="0" dirty="0" err="1" smtClean="0"/>
                        <a:t>dasabuvir</a:t>
                      </a:r>
                      <a:r>
                        <a:rPr lang="fr-FR" sz="1700" baseline="0" dirty="0" smtClean="0"/>
                        <a:t> +/- </a:t>
                      </a:r>
                      <a:r>
                        <a:rPr lang="fr-FR" sz="1700" baseline="0" dirty="0" err="1" smtClean="0"/>
                        <a:t>ribavirin</a:t>
                      </a:r>
                      <a:endParaRPr lang="en-US" sz="1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err="1" smtClean="0"/>
                        <a:t>Ombitasvir</a:t>
                      </a:r>
                      <a:r>
                        <a:rPr lang="fr-FR" sz="1700" dirty="0" smtClean="0"/>
                        <a:t>/</a:t>
                      </a:r>
                      <a:r>
                        <a:rPr lang="fr-FR" sz="1700" dirty="0" err="1" smtClean="0"/>
                        <a:t>paritaprevir</a:t>
                      </a:r>
                      <a:r>
                        <a:rPr lang="fr-FR" sz="1700" dirty="0" smtClean="0"/>
                        <a:t>/RTV</a:t>
                      </a:r>
                      <a:r>
                        <a:rPr lang="fr-FR" sz="1700" baseline="0" dirty="0" smtClean="0"/>
                        <a:t> +/- </a:t>
                      </a:r>
                      <a:r>
                        <a:rPr lang="fr-FR" sz="1700" baseline="0" dirty="0" err="1" smtClean="0"/>
                        <a:t>ribavirin</a:t>
                      </a:r>
                      <a:endParaRPr lang="en-US" sz="17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Grazoprevir</a:t>
                      </a:r>
                      <a:r>
                        <a:rPr lang="fr-FR" sz="1700" dirty="0" smtClean="0"/>
                        <a:t>/</a:t>
                      </a:r>
                      <a:r>
                        <a:rPr lang="fr-FR" sz="1700" dirty="0" err="1" smtClean="0"/>
                        <a:t>elbasvir</a:t>
                      </a:r>
                      <a:r>
                        <a:rPr lang="fr-FR" sz="1700" dirty="0" smtClean="0"/>
                        <a:t> +/-</a:t>
                      </a:r>
                      <a:r>
                        <a:rPr lang="fr-FR" sz="1700" baseline="0" dirty="0" smtClean="0"/>
                        <a:t> </a:t>
                      </a:r>
                      <a:r>
                        <a:rPr lang="fr-FR" sz="1700" baseline="0" dirty="0" err="1" smtClean="0"/>
                        <a:t>ribavirin</a:t>
                      </a:r>
                      <a:endParaRPr lang="en-US" sz="1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Sofosbuvir+daclatasvir</a:t>
                      </a:r>
                      <a:r>
                        <a:rPr lang="fr-FR" sz="1700" dirty="0" smtClean="0"/>
                        <a:t> +/- </a:t>
                      </a:r>
                      <a:r>
                        <a:rPr lang="fr-FR" sz="1700" dirty="0" err="1" smtClean="0"/>
                        <a:t>ribavirin</a:t>
                      </a:r>
                      <a:endParaRPr lang="en-US" sz="1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Sofosbuvir+simeprevir</a:t>
                      </a:r>
                      <a:r>
                        <a:rPr lang="fr-FR" sz="1700" dirty="0" smtClean="0"/>
                        <a:t> +/- </a:t>
                      </a:r>
                      <a:r>
                        <a:rPr lang="fr-FR" sz="1700" dirty="0" err="1" smtClean="0"/>
                        <a:t>ribavirin</a:t>
                      </a:r>
                      <a:endParaRPr lang="en-US" sz="1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Subopt</a:t>
                      </a:r>
                      <a:endParaRPr lang="en-US" sz="17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err="1" smtClean="0"/>
                        <a:t>Yes</a:t>
                      </a:r>
                      <a:endParaRPr lang="en-US" sz="1700" dirty="0"/>
                    </a:p>
                  </a:txBody>
                  <a:tcPr>
                    <a:solidFill>
                      <a:srgbClr val="76EC3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700" dirty="0" smtClean="0"/>
                        <a:t>No</a:t>
                      </a:r>
                      <a:endParaRPr lang="en-US" sz="17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323528" y="1772816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95536" y="2492896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23528" y="6525344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457200" y="1196752"/>
            <a:ext cx="8229600" cy="3929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err="1" smtClean="0"/>
              <a:t>These</a:t>
            </a:r>
            <a:r>
              <a:rPr lang="fr-FR" sz="2000" dirty="0" smtClean="0"/>
              <a:t> options are </a:t>
            </a:r>
            <a:r>
              <a:rPr lang="fr-FR" sz="2000" dirty="0" err="1" smtClean="0"/>
              <a:t>considered</a:t>
            </a:r>
            <a:r>
              <a:rPr lang="fr-FR" sz="2000" dirty="0" smtClean="0"/>
              <a:t> as </a:t>
            </a:r>
            <a:r>
              <a:rPr lang="fr-FR" sz="2000" dirty="0" err="1" smtClean="0"/>
              <a:t>equivalent</a:t>
            </a:r>
            <a:r>
              <a:rPr lang="fr-FR" sz="2000" dirty="0" smtClean="0"/>
              <a:t> for a </a:t>
            </a:r>
            <a:r>
              <a:rPr lang="fr-FR" sz="2000" dirty="0" err="1" smtClean="0"/>
              <a:t>given</a:t>
            </a:r>
            <a:r>
              <a:rPr lang="fr-FR" sz="2000" dirty="0" smtClean="0"/>
              <a:t> </a:t>
            </a:r>
            <a:r>
              <a:rPr lang="fr-FR" sz="2000" dirty="0" err="1" smtClean="0"/>
              <a:t>genotype</a:t>
            </a:r>
            <a:endParaRPr lang="en-US" sz="2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31913" y="6516052"/>
            <a:ext cx="3142463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Journal of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Hepatology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2016,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October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43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re 1"/>
          <p:cNvSpPr>
            <a:spLocks noGrp="1"/>
          </p:cNvSpPr>
          <p:nvPr>
            <p:ph type="title"/>
          </p:nvPr>
        </p:nvSpPr>
        <p:spPr>
          <a:xfrm>
            <a:off x="468313" y="-4763"/>
            <a:ext cx="8229600" cy="913483"/>
          </a:xfrm>
        </p:spPr>
        <p:txBody>
          <a:bodyPr/>
          <a:lstStyle/>
          <a:p>
            <a:r>
              <a:rPr lang="fr-FR" sz="3200" b="1" dirty="0">
                <a:solidFill>
                  <a:srgbClr val="FF0000"/>
                </a:solidFill>
                <a:latin typeface="Calibri" charset="0"/>
              </a:rPr>
              <a:t>Sofosbuvir / </a:t>
            </a:r>
            <a:r>
              <a:rPr lang="fr-FR" sz="3200" b="1" dirty="0" err="1">
                <a:solidFill>
                  <a:srgbClr val="FF0000"/>
                </a:solidFill>
                <a:latin typeface="Calibri" charset="0"/>
              </a:rPr>
              <a:t>velpatasvir</a:t>
            </a:r>
            <a:r>
              <a:rPr lang="fr-FR" sz="3200" b="1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Calibri" charset="0"/>
              </a:rPr>
              <a:t> </a:t>
            </a:r>
            <a:endParaRPr lang="fr-FR" sz="3200" b="1" dirty="0">
              <a:solidFill>
                <a:srgbClr val="FF0000"/>
              </a:solidFill>
              <a:latin typeface="Calibri" charset="0"/>
            </a:endParaRPr>
          </a:p>
        </p:txBody>
      </p:sp>
      <p:grpSp>
        <p:nvGrpSpPr>
          <p:cNvPr id="59394" name="Groupe 71"/>
          <p:cNvGrpSpPr>
            <a:grpSpLocks/>
          </p:cNvGrpSpPr>
          <p:nvPr/>
        </p:nvGrpSpPr>
        <p:grpSpPr bwMode="auto">
          <a:xfrm>
            <a:off x="2118125" y="942975"/>
            <a:ext cx="4830363" cy="3087297"/>
            <a:chOff x="550312" y="2023136"/>
            <a:chExt cx="8064770" cy="4197388"/>
          </a:xfrm>
        </p:grpSpPr>
        <p:sp>
          <p:nvSpPr>
            <p:cNvPr id="59599" name="Line 47"/>
            <p:cNvSpPr>
              <a:spLocks noChangeShapeType="1"/>
            </p:cNvSpPr>
            <p:nvPr/>
          </p:nvSpPr>
          <p:spPr bwMode="auto">
            <a:xfrm>
              <a:off x="1333070" y="2332191"/>
              <a:ext cx="0" cy="30474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0" name="Line 48"/>
            <p:cNvSpPr>
              <a:spLocks noChangeShapeType="1"/>
            </p:cNvSpPr>
            <p:nvPr/>
          </p:nvSpPr>
          <p:spPr bwMode="auto">
            <a:xfrm>
              <a:off x="1235167" y="5379617"/>
              <a:ext cx="97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1" name="Line 49"/>
            <p:cNvSpPr>
              <a:spLocks noChangeShapeType="1"/>
            </p:cNvSpPr>
            <p:nvPr/>
          </p:nvSpPr>
          <p:spPr bwMode="auto">
            <a:xfrm>
              <a:off x="1235167" y="4775105"/>
              <a:ext cx="97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2" name="Line 50"/>
            <p:cNvSpPr>
              <a:spLocks noChangeShapeType="1"/>
            </p:cNvSpPr>
            <p:nvPr/>
          </p:nvSpPr>
          <p:spPr bwMode="auto">
            <a:xfrm>
              <a:off x="1235167" y="4158160"/>
              <a:ext cx="97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3" name="Line 51"/>
            <p:cNvSpPr>
              <a:spLocks noChangeShapeType="1"/>
            </p:cNvSpPr>
            <p:nvPr/>
          </p:nvSpPr>
          <p:spPr bwMode="auto">
            <a:xfrm>
              <a:off x="1235167" y="3552094"/>
              <a:ext cx="97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4" name="Line 52"/>
            <p:cNvSpPr>
              <a:spLocks noChangeShapeType="1"/>
            </p:cNvSpPr>
            <p:nvPr/>
          </p:nvSpPr>
          <p:spPr bwMode="auto">
            <a:xfrm>
              <a:off x="1235167" y="2935150"/>
              <a:ext cx="97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05" name="Line 53"/>
            <p:cNvSpPr>
              <a:spLocks noChangeShapeType="1"/>
            </p:cNvSpPr>
            <p:nvPr/>
          </p:nvSpPr>
          <p:spPr bwMode="auto">
            <a:xfrm>
              <a:off x="1235167" y="2332191"/>
              <a:ext cx="979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65"/>
            <p:cNvSpPr>
              <a:spLocks noChangeArrowheads="1"/>
            </p:cNvSpPr>
            <p:nvPr/>
          </p:nvSpPr>
          <p:spPr bwMode="auto">
            <a:xfrm>
              <a:off x="1053139" y="5232548"/>
              <a:ext cx="119370" cy="23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1100" smtClean="0">
                  <a:solidFill>
                    <a:srgbClr val="333399"/>
                  </a:solidFill>
                  <a:latin typeface="Calibri" charset="0"/>
                </a:rPr>
                <a:t>0</a:t>
              </a:r>
              <a:endParaRPr lang="en-US" sz="105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13" name="Rectangle 66"/>
            <p:cNvSpPr>
              <a:spLocks noChangeArrowheads="1"/>
            </p:cNvSpPr>
            <p:nvPr/>
          </p:nvSpPr>
          <p:spPr bwMode="auto">
            <a:xfrm>
              <a:off x="933767" y="4667070"/>
              <a:ext cx="238741" cy="23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1100" smtClean="0">
                  <a:solidFill>
                    <a:srgbClr val="333399"/>
                  </a:solidFill>
                  <a:latin typeface="Calibri" charset="0"/>
                </a:rPr>
                <a:t>20</a:t>
              </a:r>
              <a:endParaRPr lang="en-US" sz="105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14" name="Rectangle 67"/>
            <p:cNvSpPr>
              <a:spLocks noChangeArrowheads="1"/>
            </p:cNvSpPr>
            <p:nvPr/>
          </p:nvSpPr>
          <p:spPr bwMode="auto">
            <a:xfrm>
              <a:off x="933767" y="4051950"/>
              <a:ext cx="238741" cy="23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1100" smtClean="0">
                  <a:solidFill>
                    <a:srgbClr val="333399"/>
                  </a:solidFill>
                  <a:latin typeface="Calibri" charset="0"/>
                </a:rPr>
                <a:t>40</a:t>
              </a:r>
              <a:endParaRPr lang="en-US" sz="105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15" name="Rectangle 68"/>
            <p:cNvSpPr>
              <a:spLocks noChangeArrowheads="1"/>
            </p:cNvSpPr>
            <p:nvPr/>
          </p:nvSpPr>
          <p:spPr bwMode="auto">
            <a:xfrm>
              <a:off x="933767" y="3447622"/>
              <a:ext cx="238741" cy="23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1100" smtClean="0">
                  <a:solidFill>
                    <a:srgbClr val="333399"/>
                  </a:solidFill>
                  <a:latin typeface="Calibri" charset="0"/>
                </a:rPr>
                <a:t>60</a:t>
              </a:r>
              <a:endParaRPr lang="en-US" sz="105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16" name="Rectangle 69"/>
            <p:cNvSpPr>
              <a:spLocks noChangeArrowheads="1"/>
            </p:cNvSpPr>
            <p:nvPr/>
          </p:nvSpPr>
          <p:spPr bwMode="auto">
            <a:xfrm>
              <a:off x="933767" y="2800129"/>
              <a:ext cx="238741" cy="23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1100" smtClean="0">
                  <a:solidFill>
                    <a:srgbClr val="333399"/>
                  </a:solidFill>
                  <a:latin typeface="Calibri" charset="0"/>
                </a:rPr>
                <a:t>80</a:t>
              </a:r>
              <a:endParaRPr lang="en-US" sz="105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17" name="Rectangle 70"/>
            <p:cNvSpPr>
              <a:spLocks noChangeArrowheads="1"/>
            </p:cNvSpPr>
            <p:nvPr/>
          </p:nvSpPr>
          <p:spPr bwMode="auto">
            <a:xfrm>
              <a:off x="814398" y="2195801"/>
              <a:ext cx="358111" cy="23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sz="1100" smtClean="0">
                  <a:solidFill>
                    <a:srgbClr val="333399"/>
                  </a:solidFill>
                  <a:latin typeface="Calibri" charset="0"/>
                </a:rPr>
                <a:t>100</a:t>
              </a:r>
              <a:endParaRPr lang="en-US" sz="105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12" name="Rectangle 41"/>
            <p:cNvSpPr>
              <a:spLocks noChangeArrowheads="1"/>
            </p:cNvSpPr>
            <p:nvPr/>
          </p:nvSpPr>
          <p:spPr bwMode="auto">
            <a:xfrm>
              <a:off x="1645960" y="2387203"/>
              <a:ext cx="675474" cy="2992413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1200" b="1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59613" name="Rectangle 56"/>
            <p:cNvSpPr>
              <a:spLocks noChangeArrowheads="1"/>
            </p:cNvSpPr>
            <p:nvPr/>
          </p:nvSpPr>
          <p:spPr bwMode="auto">
            <a:xfrm>
              <a:off x="1853478" y="2077641"/>
              <a:ext cx="260444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99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14" name="Rectangle 74"/>
            <p:cNvSpPr>
              <a:spLocks noChangeArrowheads="1"/>
            </p:cNvSpPr>
            <p:nvPr/>
          </p:nvSpPr>
          <p:spPr bwMode="auto">
            <a:xfrm>
              <a:off x="1804643" y="4725329"/>
              <a:ext cx="358111" cy="46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b="1" u="sng" smtClean="0">
                  <a:solidFill>
                    <a:srgbClr val="FFFFFF"/>
                  </a:solidFill>
                  <a:latin typeface="Calibri" charset="0"/>
                </a:rPr>
                <a:t>618</a:t>
              </a: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/>
              </a:r>
              <a:br>
                <a:rPr lang="en-US" sz="1100" b="1" smtClean="0">
                  <a:solidFill>
                    <a:srgbClr val="FFFFFF"/>
                  </a:solidFill>
                  <a:latin typeface="Calibri" charset="0"/>
                </a:rPr>
              </a:b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>624</a:t>
              </a:r>
              <a:endParaRPr lang="en-US" sz="14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15" name="Rectangle 77"/>
            <p:cNvSpPr>
              <a:spLocks noChangeArrowheads="1"/>
            </p:cNvSpPr>
            <p:nvPr/>
          </p:nvSpPr>
          <p:spPr bwMode="auto">
            <a:xfrm>
              <a:off x="1842747" y="5441777"/>
              <a:ext cx="281897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All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16" name="Rectangle 82"/>
            <p:cNvSpPr>
              <a:spLocks noChangeArrowheads="1"/>
            </p:cNvSpPr>
            <p:nvPr/>
          </p:nvSpPr>
          <p:spPr bwMode="auto">
            <a:xfrm rot="16200000">
              <a:off x="233723" y="3562386"/>
              <a:ext cx="941496" cy="308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SVR 12 (%)</a:t>
              </a:r>
              <a:endParaRPr lang="en-US" sz="1100" b="1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17" name="Line 54"/>
            <p:cNvSpPr>
              <a:spLocks noChangeShapeType="1"/>
            </p:cNvSpPr>
            <p:nvPr/>
          </p:nvSpPr>
          <p:spPr bwMode="auto">
            <a:xfrm>
              <a:off x="1333070" y="5379617"/>
              <a:ext cx="72820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18" name="Rectangle 41"/>
            <p:cNvSpPr>
              <a:spLocks noChangeArrowheads="1"/>
            </p:cNvSpPr>
            <p:nvPr/>
          </p:nvSpPr>
          <p:spPr bwMode="auto">
            <a:xfrm>
              <a:off x="2636928" y="2428875"/>
              <a:ext cx="675474" cy="295074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1200" b="1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59619" name="Rectangle 74"/>
            <p:cNvSpPr>
              <a:spLocks noChangeArrowheads="1"/>
            </p:cNvSpPr>
            <p:nvPr/>
          </p:nvSpPr>
          <p:spPr bwMode="auto">
            <a:xfrm>
              <a:off x="2795611" y="4725329"/>
              <a:ext cx="358111" cy="46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b="1" u="sng" smtClean="0">
                  <a:solidFill>
                    <a:srgbClr val="FFFFFF"/>
                  </a:solidFill>
                  <a:latin typeface="Calibri" charset="0"/>
                </a:rPr>
                <a:t>206</a:t>
              </a: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/>
              </a:r>
              <a:br>
                <a:rPr lang="en-US" sz="1100" b="1" smtClean="0">
                  <a:solidFill>
                    <a:srgbClr val="FFFFFF"/>
                  </a:solidFill>
                  <a:latin typeface="Calibri" charset="0"/>
                </a:rPr>
              </a:b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>210</a:t>
              </a:r>
              <a:endParaRPr lang="en-US" sz="14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26" name="Forme libre 25"/>
            <p:cNvSpPr/>
            <p:nvPr/>
          </p:nvSpPr>
          <p:spPr>
            <a:xfrm>
              <a:off x="1925247" y="2372783"/>
              <a:ext cx="116622" cy="4964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1905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/>
            </a:p>
          </p:txBody>
        </p:sp>
        <p:sp>
          <p:nvSpPr>
            <p:cNvPr id="27" name="Forme libre 26"/>
            <p:cNvSpPr/>
            <p:nvPr/>
          </p:nvSpPr>
          <p:spPr>
            <a:xfrm>
              <a:off x="2919180" y="2372783"/>
              <a:ext cx="113972" cy="14029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1905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/>
            </a:p>
          </p:txBody>
        </p:sp>
        <p:sp>
          <p:nvSpPr>
            <p:cNvPr id="59622" name="Rectangle 56"/>
            <p:cNvSpPr>
              <a:spLocks noChangeArrowheads="1"/>
            </p:cNvSpPr>
            <p:nvPr/>
          </p:nvSpPr>
          <p:spPr bwMode="auto">
            <a:xfrm>
              <a:off x="2844445" y="2095572"/>
              <a:ext cx="260444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98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23" name="Rectangle 77"/>
            <p:cNvSpPr>
              <a:spLocks noChangeArrowheads="1"/>
            </p:cNvSpPr>
            <p:nvPr/>
          </p:nvSpPr>
          <p:spPr bwMode="auto">
            <a:xfrm>
              <a:off x="2846136" y="5441777"/>
              <a:ext cx="257056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1a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24" name="Rectangle 41"/>
            <p:cNvSpPr>
              <a:spLocks noChangeArrowheads="1"/>
            </p:cNvSpPr>
            <p:nvPr/>
          </p:nvSpPr>
          <p:spPr bwMode="auto">
            <a:xfrm>
              <a:off x="3611512" y="2397449"/>
              <a:ext cx="675474" cy="298216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1200" b="1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59625" name="Rectangle 74"/>
            <p:cNvSpPr>
              <a:spLocks noChangeArrowheads="1"/>
            </p:cNvSpPr>
            <p:nvPr/>
          </p:nvSpPr>
          <p:spPr bwMode="auto">
            <a:xfrm>
              <a:off x="3770194" y="4725329"/>
              <a:ext cx="358111" cy="46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b="1" u="sng" smtClean="0">
                  <a:solidFill>
                    <a:srgbClr val="FFFFFF"/>
                  </a:solidFill>
                  <a:latin typeface="Calibri" charset="0"/>
                </a:rPr>
                <a:t>117</a:t>
              </a: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/>
              </a:r>
              <a:br>
                <a:rPr lang="en-US" sz="1100" b="1" smtClean="0">
                  <a:solidFill>
                    <a:srgbClr val="FFFFFF"/>
                  </a:solidFill>
                  <a:latin typeface="Calibri" charset="0"/>
                </a:rPr>
              </a:b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>118</a:t>
              </a:r>
              <a:endParaRPr lang="en-US" sz="14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26" name="Rectangle 56"/>
            <p:cNvSpPr>
              <a:spLocks noChangeArrowheads="1"/>
            </p:cNvSpPr>
            <p:nvPr/>
          </p:nvSpPr>
          <p:spPr bwMode="auto">
            <a:xfrm>
              <a:off x="3819027" y="2077641"/>
              <a:ext cx="260444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99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27" name="Rectangle 77"/>
            <p:cNvSpPr>
              <a:spLocks noChangeArrowheads="1"/>
            </p:cNvSpPr>
            <p:nvPr/>
          </p:nvSpPr>
          <p:spPr bwMode="auto">
            <a:xfrm>
              <a:off x="3815201" y="5441777"/>
              <a:ext cx="268098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1b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34" name="Forme libre 33"/>
            <p:cNvSpPr/>
            <p:nvPr/>
          </p:nvSpPr>
          <p:spPr>
            <a:xfrm>
              <a:off x="3891910" y="2372783"/>
              <a:ext cx="113970" cy="14029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1905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/>
            </a:p>
          </p:txBody>
        </p:sp>
        <p:sp>
          <p:nvSpPr>
            <p:cNvPr id="59629" name="Rectangle 41"/>
            <p:cNvSpPr>
              <a:spLocks noChangeArrowheads="1"/>
            </p:cNvSpPr>
            <p:nvPr/>
          </p:nvSpPr>
          <p:spPr bwMode="auto">
            <a:xfrm>
              <a:off x="4632960" y="2344421"/>
              <a:ext cx="675474" cy="3035196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1200" b="1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59630" name="Rectangle 74"/>
            <p:cNvSpPr>
              <a:spLocks noChangeArrowheads="1"/>
            </p:cNvSpPr>
            <p:nvPr/>
          </p:nvSpPr>
          <p:spPr bwMode="auto">
            <a:xfrm>
              <a:off x="4791643" y="4725329"/>
              <a:ext cx="358111" cy="46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b="1" u="sng" smtClean="0">
                  <a:solidFill>
                    <a:srgbClr val="FFFFFF"/>
                  </a:solidFill>
                  <a:latin typeface="Calibri" charset="0"/>
                </a:rPr>
                <a:t>104</a:t>
              </a: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/>
              </a:r>
              <a:br>
                <a:rPr lang="en-US" sz="1100" b="1" smtClean="0">
                  <a:solidFill>
                    <a:srgbClr val="FFFFFF"/>
                  </a:solidFill>
                  <a:latin typeface="Calibri" charset="0"/>
                </a:rPr>
              </a:b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>104</a:t>
              </a:r>
              <a:endParaRPr lang="en-US" sz="14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31" name="Rectangle 56"/>
            <p:cNvSpPr>
              <a:spLocks noChangeArrowheads="1"/>
            </p:cNvSpPr>
            <p:nvPr/>
          </p:nvSpPr>
          <p:spPr bwMode="auto">
            <a:xfrm>
              <a:off x="4775363" y="2023136"/>
              <a:ext cx="390666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100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32" name="Rectangle 77"/>
            <p:cNvSpPr>
              <a:spLocks noChangeArrowheads="1"/>
            </p:cNvSpPr>
            <p:nvPr/>
          </p:nvSpPr>
          <p:spPr bwMode="auto">
            <a:xfrm>
              <a:off x="4905585" y="5441777"/>
              <a:ext cx="130222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2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39" name="Forme libre 38"/>
            <p:cNvSpPr/>
            <p:nvPr/>
          </p:nvSpPr>
          <p:spPr>
            <a:xfrm>
              <a:off x="4912348" y="2340409"/>
              <a:ext cx="113972" cy="9928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1905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/>
            </a:p>
          </p:txBody>
        </p:sp>
        <p:sp>
          <p:nvSpPr>
            <p:cNvPr id="59634" name="Rectangle 41"/>
            <p:cNvSpPr>
              <a:spLocks noChangeArrowheads="1"/>
            </p:cNvSpPr>
            <p:nvPr/>
          </p:nvSpPr>
          <p:spPr bwMode="auto">
            <a:xfrm>
              <a:off x="5618212" y="2344421"/>
              <a:ext cx="675474" cy="3035196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1200" b="1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59635" name="Rectangle 74"/>
            <p:cNvSpPr>
              <a:spLocks noChangeArrowheads="1"/>
            </p:cNvSpPr>
            <p:nvPr/>
          </p:nvSpPr>
          <p:spPr bwMode="auto">
            <a:xfrm>
              <a:off x="5776895" y="4725329"/>
              <a:ext cx="358111" cy="46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b="1" u="sng" smtClean="0">
                  <a:solidFill>
                    <a:srgbClr val="FFFFFF"/>
                  </a:solidFill>
                  <a:latin typeface="Calibri" charset="0"/>
                </a:rPr>
                <a:t>116</a:t>
              </a: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/>
              </a:r>
              <a:br>
                <a:rPr lang="en-US" sz="1100" b="1" smtClean="0">
                  <a:solidFill>
                    <a:srgbClr val="FFFFFF"/>
                  </a:solidFill>
                  <a:latin typeface="Calibri" charset="0"/>
                </a:rPr>
              </a:b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>116</a:t>
              </a:r>
              <a:endParaRPr lang="en-US" sz="14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36" name="Rectangle 56"/>
            <p:cNvSpPr>
              <a:spLocks noChangeArrowheads="1"/>
            </p:cNvSpPr>
            <p:nvPr/>
          </p:nvSpPr>
          <p:spPr bwMode="auto">
            <a:xfrm>
              <a:off x="5760615" y="2023136"/>
              <a:ext cx="390666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100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37" name="Rectangle 77"/>
            <p:cNvSpPr>
              <a:spLocks noChangeArrowheads="1"/>
            </p:cNvSpPr>
            <p:nvPr/>
          </p:nvSpPr>
          <p:spPr bwMode="auto">
            <a:xfrm>
              <a:off x="5890837" y="5441777"/>
              <a:ext cx="130222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4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5898330" y="2340409"/>
              <a:ext cx="113972" cy="9928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1905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/>
            </a:p>
          </p:txBody>
        </p:sp>
        <p:sp>
          <p:nvSpPr>
            <p:cNvPr id="59639" name="Rectangle 41"/>
            <p:cNvSpPr>
              <a:spLocks noChangeArrowheads="1"/>
            </p:cNvSpPr>
            <p:nvPr/>
          </p:nvSpPr>
          <p:spPr bwMode="auto">
            <a:xfrm>
              <a:off x="7587192" y="2344421"/>
              <a:ext cx="675474" cy="3035196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1200" b="1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59640" name="Rectangle 74"/>
            <p:cNvSpPr>
              <a:spLocks noChangeArrowheads="1"/>
            </p:cNvSpPr>
            <p:nvPr/>
          </p:nvSpPr>
          <p:spPr bwMode="auto">
            <a:xfrm>
              <a:off x="7805558" y="4725329"/>
              <a:ext cx="238741" cy="46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b="1" u="sng" smtClean="0">
                  <a:solidFill>
                    <a:srgbClr val="FFFFFF"/>
                  </a:solidFill>
                  <a:latin typeface="Calibri" charset="0"/>
                </a:rPr>
                <a:t>41</a:t>
              </a: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/>
              </a:r>
              <a:br>
                <a:rPr lang="en-US" sz="1100" b="1" smtClean="0">
                  <a:solidFill>
                    <a:srgbClr val="FFFFFF"/>
                  </a:solidFill>
                  <a:latin typeface="Calibri" charset="0"/>
                </a:rPr>
              </a:b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>41</a:t>
              </a:r>
              <a:endParaRPr lang="en-US" sz="14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41" name="Rectangle 56"/>
            <p:cNvSpPr>
              <a:spLocks noChangeArrowheads="1"/>
            </p:cNvSpPr>
            <p:nvPr/>
          </p:nvSpPr>
          <p:spPr bwMode="auto">
            <a:xfrm>
              <a:off x="7729597" y="2023136"/>
              <a:ext cx="390666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100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42" name="Rectangle 77"/>
            <p:cNvSpPr>
              <a:spLocks noChangeArrowheads="1"/>
            </p:cNvSpPr>
            <p:nvPr/>
          </p:nvSpPr>
          <p:spPr bwMode="auto">
            <a:xfrm>
              <a:off x="7859819" y="5441777"/>
              <a:ext cx="130222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6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43" name="Rectangle 77"/>
            <p:cNvSpPr>
              <a:spLocks noChangeArrowheads="1"/>
            </p:cNvSpPr>
            <p:nvPr/>
          </p:nvSpPr>
          <p:spPr bwMode="auto">
            <a:xfrm>
              <a:off x="4250080" y="5969458"/>
              <a:ext cx="1149544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Génotypes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44" name="Rectangle 41"/>
            <p:cNvSpPr>
              <a:spLocks noChangeArrowheads="1"/>
            </p:cNvSpPr>
            <p:nvPr/>
          </p:nvSpPr>
          <p:spPr bwMode="auto">
            <a:xfrm>
              <a:off x="6590782" y="2479675"/>
              <a:ext cx="675474" cy="289994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1200" b="1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59645" name="Rectangle 74"/>
            <p:cNvSpPr>
              <a:spLocks noChangeArrowheads="1"/>
            </p:cNvSpPr>
            <p:nvPr/>
          </p:nvSpPr>
          <p:spPr bwMode="auto">
            <a:xfrm>
              <a:off x="6800054" y="4725328"/>
              <a:ext cx="256931" cy="46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b="1" u="sng" smtClean="0">
                  <a:solidFill>
                    <a:srgbClr val="FFFFFF"/>
                  </a:solidFill>
                  <a:latin typeface="Calibri" charset="0"/>
                </a:rPr>
                <a:t>34</a:t>
              </a: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/>
              </a:r>
              <a:br>
                <a:rPr lang="en-US" sz="1100" b="1" smtClean="0">
                  <a:solidFill>
                    <a:srgbClr val="FFFFFF"/>
                  </a:solidFill>
                  <a:latin typeface="Calibri" charset="0"/>
                </a:rPr>
              </a:br>
              <a:r>
                <a:rPr lang="en-US" sz="1100" b="1" smtClean="0">
                  <a:solidFill>
                    <a:srgbClr val="FFFFFF"/>
                  </a:solidFill>
                  <a:latin typeface="Calibri" charset="0"/>
                </a:rPr>
                <a:t>35</a:t>
              </a:r>
              <a:endParaRPr lang="en-US" sz="14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9646" name="Rectangle 77"/>
            <p:cNvSpPr>
              <a:spLocks noChangeArrowheads="1"/>
            </p:cNvSpPr>
            <p:nvPr/>
          </p:nvSpPr>
          <p:spPr bwMode="auto">
            <a:xfrm>
              <a:off x="6863407" y="5441777"/>
              <a:ext cx="130222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5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3" name="Forme libre 52"/>
            <p:cNvSpPr/>
            <p:nvPr/>
          </p:nvSpPr>
          <p:spPr>
            <a:xfrm>
              <a:off x="6876361" y="2390049"/>
              <a:ext cx="113970" cy="425188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1905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/>
            </a:p>
          </p:txBody>
        </p:sp>
        <p:sp>
          <p:nvSpPr>
            <p:cNvPr id="59648" name="Rectangle 56"/>
            <p:cNvSpPr>
              <a:spLocks noChangeArrowheads="1"/>
            </p:cNvSpPr>
            <p:nvPr/>
          </p:nvSpPr>
          <p:spPr bwMode="auto">
            <a:xfrm>
              <a:off x="6798298" y="2058997"/>
              <a:ext cx="260444" cy="25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Calibri" charset="0"/>
                </a:rPr>
                <a:t>97</a:t>
              </a:r>
              <a:endParaRPr lang="en-US" sz="1100">
                <a:solidFill>
                  <a:srgbClr val="333399"/>
                </a:solidFill>
                <a:latin typeface="Calibri" charset="0"/>
              </a:endParaRPr>
            </a:p>
          </p:txBody>
        </p:sp>
        <p:sp>
          <p:nvSpPr>
            <p:cNvPr id="55" name="Forme libre 54"/>
            <p:cNvSpPr/>
            <p:nvPr/>
          </p:nvSpPr>
          <p:spPr>
            <a:xfrm>
              <a:off x="7886197" y="2340409"/>
              <a:ext cx="113972" cy="297847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19050"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/>
            </a:p>
          </p:txBody>
        </p:sp>
        <p:cxnSp>
          <p:nvCxnSpPr>
            <p:cNvPr id="59650" name="Straight Connector 20"/>
            <p:cNvCxnSpPr>
              <a:cxnSpLocks noChangeShapeType="1"/>
            </p:cNvCxnSpPr>
            <p:nvPr/>
          </p:nvCxnSpPr>
          <p:spPr bwMode="auto">
            <a:xfrm flipV="1">
              <a:off x="2987824" y="4169664"/>
              <a:ext cx="0" cy="4954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651" name="Rectangle 136"/>
            <p:cNvSpPr>
              <a:spLocks noChangeArrowheads="1"/>
            </p:cNvSpPr>
            <p:nvPr/>
          </p:nvSpPr>
          <p:spPr bwMode="auto">
            <a:xfrm>
              <a:off x="1761913" y="3627534"/>
              <a:ext cx="1717416" cy="530625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91440" rIns="36000" bIns="91440" anchor="ctr"/>
            <a:lstStyle/>
            <a:p>
              <a:r>
                <a:rPr lang="en-US" sz="700" b="1" smtClean="0">
                  <a:solidFill>
                    <a:schemeClr val="bg1"/>
                  </a:solidFill>
                </a:rPr>
                <a:t>1 relapse</a:t>
              </a:r>
            </a:p>
            <a:p>
              <a:r>
                <a:rPr lang="en-US" sz="700" b="1" smtClean="0">
                  <a:solidFill>
                    <a:schemeClr val="bg1"/>
                  </a:solidFill>
                </a:rPr>
                <a:t>2  LOFU</a:t>
              </a:r>
            </a:p>
            <a:p>
              <a:r>
                <a:rPr lang="en-US" sz="700" b="1" smtClean="0">
                  <a:solidFill>
                    <a:schemeClr val="bg1"/>
                  </a:solidFill>
                </a:rPr>
                <a:t>1 Consent withdrawal</a:t>
              </a:r>
              <a:endParaRPr lang="en-US" sz="700" b="1">
                <a:solidFill>
                  <a:schemeClr val="bg1"/>
                </a:solidFill>
              </a:endParaRPr>
            </a:p>
          </p:txBody>
        </p:sp>
        <p:sp>
          <p:nvSpPr>
            <p:cNvPr id="59652" name="TextBox 11"/>
            <p:cNvSpPr txBox="1">
              <a:spLocks noChangeArrowheads="1"/>
            </p:cNvSpPr>
            <p:nvPr/>
          </p:nvSpPr>
          <p:spPr bwMode="auto">
            <a:xfrm>
              <a:off x="2756602" y="4678913"/>
              <a:ext cx="461962" cy="550287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000" rIns="36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600" b="1">
                <a:latin typeface="Calibri" charset="0"/>
                <a:cs typeface="Arial" charset="0"/>
              </a:endParaRPr>
            </a:p>
          </p:txBody>
        </p:sp>
        <p:cxnSp>
          <p:nvCxnSpPr>
            <p:cNvPr id="59653" name="Straight Connector 20"/>
            <p:cNvCxnSpPr>
              <a:cxnSpLocks noChangeShapeType="1"/>
            </p:cNvCxnSpPr>
            <p:nvPr/>
          </p:nvCxnSpPr>
          <p:spPr bwMode="auto">
            <a:xfrm flipV="1">
              <a:off x="3949491" y="3929646"/>
              <a:ext cx="0" cy="73546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654" name="Rectangle 136"/>
            <p:cNvSpPr>
              <a:spLocks noChangeArrowheads="1"/>
            </p:cNvSpPr>
            <p:nvPr/>
          </p:nvSpPr>
          <p:spPr bwMode="auto">
            <a:xfrm>
              <a:off x="3629398" y="3627534"/>
              <a:ext cx="635520" cy="30211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91440" rIns="36000" bIns="91440" anchor="ctr"/>
            <a:lstStyle/>
            <a:p>
              <a:pPr algn="ctr"/>
              <a:r>
                <a:rPr lang="en-US" sz="700" b="1" smtClean="0">
                  <a:solidFill>
                    <a:schemeClr val="bg1"/>
                  </a:solidFill>
                </a:rPr>
                <a:t>1 relapse</a:t>
              </a:r>
              <a:endParaRPr lang="en-US" sz="700" b="1">
                <a:solidFill>
                  <a:schemeClr val="bg1"/>
                </a:solidFill>
              </a:endParaRPr>
            </a:p>
          </p:txBody>
        </p:sp>
        <p:sp>
          <p:nvSpPr>
            <p:cNvPr id="59655" name="TextBox 11"/>
            <p:cNvSpPr txBox="1">
              <a:spLocks noChangeArrowheads="1"/>
            </p:cNvSpPr>
            <p:nvPr/>
          </p:nvSpPr>
          <p:spPr bwMode="auto">
            <a:xfrm>
              <a:off x="3718269" y="4678913"/>
              <a:ext cx="461962" cy="550287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000" rIns="36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600" b="1">
                <a:latin typeface="Calibri" charset="0"/>
                <a:cs typeface="Arial" charset="0"/>
              </a:endParaRPr>
            </a:p>
          </p:txBody>
        </p:sp>
        <p:cxnSp>
          <p:nvCxnSpPr>
            <p:cNvPr id="59656" name="Straight Connector 20"/>
            <p:cNvCxnSpPr>
              <a:cxnSpLocks noChangeShapeType="1"/>
            </p:cNvCxnSpPr>
            <p:nvPr/>
          </p:nvCxnSpPr>
          <p:spPr bwMode="auto">
            <a:xfrm flipV="1">
              <a:off x="6940063" y="3929646"/>
              <a:ext cx="0" cy="73546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657" name="Rectangle 136"/>
            <p:cNvSpPr>
              <a:spLocks noChangeArrowheads="1"/>
            </p:cNvSpPr>
            <p:nvPr/>
          </p:nvSpPr>
          <p:spPr bwMode="auto">
            <a:xfrm>
              <a:off x="6639020" y="3627534"/>
              <a:ext cx="597276" cy="30211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91440" rIns="36000" bIns="91440" anchor="ctr"/>
            <a:lstStyle/>
            <a:p>
              <a:pPr algn="ctr"/>
              <a:r>
                <a:rPr lang="en-US" sz="700" b="1" smtClean="0">
                  <a:solidFill>
                    <a:schemeClr val="bg1"/>
                  </a:solidFill>
                </a:rPr>
                <a:t>1 death</a:t>
              </a:r>
              <a:endParaRPr lang="en-US" sz="700" b="1">
                <a:solidFill>
                  <a:schemeClr val="bg1"/>
                </a:solidFill>
              </a:endParaRPr>
            </a:p>
          </p:txBody>
        </p:sp>
        <p:sp>
          <p:nvSpPr>
            <p:cNvPr id="59658" name="TextBox 11"/>
            <p:cNvSpPr txBox="1">
              <a:spLocks noChangeArrowheads="1"/>
            </p:cNvSpPr>
            <p:nvPr/>
          </p:nvSpPr>
          <p:spPr bwMode="auto">
            <a:xfrm>
              <a:off x="6708841" y="4678913"/>
              <a:ext cx="461962" cy="550287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000" rIns="36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600" b="1">
                <a:latin typeface="Calibri" charset="0"/>
                <a:cs typeface="Arial" charset="0"/>
              </a:endParaRPr>
            </a:p>
          </p:txBody>
        </p:sp>
        <p:cxnSp>
          <p:nvCxnSpPr>
            <p:cNvPr id="65" name="Connecteur droit 90"/>
            <p:cNvCxnSpPr>
              <a:cxnSpLocks noChangeShapeType="1"/>
            </p:cNvCxnSpPr>
            <p:nvPr/>
          </p:nvCxnSpPr>
          <p:spPr bwMode="auto">
            <a:xfrm>
              <a:off x="2590519" y="5832559"/>
              <a:ext cx="5780718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392" name="Grouper 391"/>
          <p:cNvGrpSpPr>
            <a:grpSpLocks/>
          </p:cNvGrpSpPr>
          <p:nvPr/>
        </p:nvGrpSpPr>
        <p:grpSpPr bwMode="auto">
          <a:xfrm>
            <a:off x="-36513" y="3357563"/>
            <a:ext cx="4835526" cy="3497262"/>
            <a:chOff x="-36512" y="3356992"/>
            <a:chExt cx="4835183" cy="3497614"/>
          </a:xfrm>
        </p:grpSpPr>
        <p:grpSp>
          <p:nvGrpSpPr>
            <p:cNvPr id="59485" name="Grouper 386"/>
            <p:cNvGrpSpPr>
              <a:grpSpLocks/>
            </p:cNvGrpSpPr>
            <p:nvPr/>
          </p:nvGrpSpPr>
          <p:grpSpPr bwMode="auto">
            <a:xfrm>
              <a:off x="143180" y="3356992"/>
              <a:ext cx="4655491" cy="3328980"/>
              <a:chOff x="143180" y="3356992"/>
              <a:chExt cx="4655491" cy="3328980"/>
            </a:xfrm>
          </p:grpSpPr>
          <p:grpSp>
            <p:nvGrpSpPr>
              <p:cNvPr id="59487" name="Groupe 179"/>
              <p:cNvGrpSpPr>
                <a:grpSpLocks/>
              </p:cNvGrpSpPr>
              <p:nvPr/>
            </p:nvGrpSpPr>
            <p:grpSpPr bwMode="auto">
              <a:xfrm>
                <a:off x="143180" y="3788836"/>
                <a:ext cx="4655491" cy="2897136"/>
                <a:chOff x="491223" y="1761855"/>
                <a:chExt cx="7735203" cy="3847353"/>
              </a:xfrm>
            </p:grpSpPr>
            <p:sp>
              <p:nvSpPr>
                <p:cNvPr id="179" name="Rectangle 5"/>
                <p:cNvSpPr>
                  <a:spLocks noChangeArrowheads="1"/>
                </p:cNvSpPr>
                <p:nvPr/>
              </p:nvSpPr>
              <p:spPr bwMode="auto">
                <a:xfrm>
                  <a:off x="7390344" y="3387422"/>
                  <a:ext cx="611895" cy="1549666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0" name="Rectangle 6"/>
                <p:cNvSpPr>
                  <a:spLocks noChangeArrowheads="1"/>
                </p:cNvSpPr>
                <p:nvPr/>
              </p:nvSpPr>
              <p:spPr bwMode="auto">
                <a:xfrm>
                  <a:off x="6646575" y="2560934"/>
                  <a:ext cx="611895" cy="2376154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1" name="Rectangle 7"/>
                <p:cNvSpPr>
                  <a:spLocks noChangeArrowheads="1"/>
                </p:cNvSpPr>
                <p:nvPr/>
              </p:nvSpPr>
              <p:spPr bwMode="auto">
                <a:xfrm>
                  <a:off x="4396805" y="1785047"/>
                  <a:ext cx="179349" cy="200298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2" name="Rectangle 8"/>
                <p:cNvSpPr>
                  <a:spLocks noChangeArrowheads="1"/>
                </p:cNvSpPr>
                <p:nvPr/>
              </p:nvSpPr>
              <p:spPr bwMode="auto">
                <a:xfrm>
                  <a:off x="4953312" y="2506115"/>
                  <a:ext cx="611895" cy="2430972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3" name="Rectangle 9"/>
                <p:cNvSpPr>
                  <a:spLocks noChangeArrowheads="1"/>
                </p:cNvSpPr>
                <p:nvPr/>
              </p:nvSpPr>
              <p:spPr bwMode="auto">
                <a:xfrm>
                  <a:off x="5662795" y="3039538"/>
                  <a:ext cx="609257" cy="1897549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4" name="Rectangle 10"/>
                <p:cNvSpPr>
                  <a:spLocks noChangeArrowheads="1"/>
                </p:cNvSpPr>
                <p:nvPr/>
              </p:nvSpPr>
              <p:spPr bwMode="auto">
                <a:xfrm>
                  <a:off x="3982720" y="2986828"/>
                  <a:ext cx="611895" cy="1950260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5" name="Rectangle 11"/>
                <p:cNvSpPr>
                  <a:spLocks noChangeArrowheads="1"/>
                </p:cNvSpPr>
                <p:nvPr/>
              </p:nvSpPr>
              <p:spPr bwMode="auto">
                <a:xfrm>
                  <a:off x="2943552" y="1785047"/>
                  <a:ext cx="179349" cy="200298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6" name="Rectangle 12"/>
                <p:cNvSpPr>
                  <a:spLocks noChangeArrowheads="1"/>
                </p:cNvSpPr>
                <p:nvPr/>
              </p:nvSpPr>
              <p:spPr bwMode="auto">
                <a:xfrm>
                  <a:off x="2270996" y="2533525"/>
                  <a:ext cx="614532" cy="2403563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rgbClr val="0066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7" name="Rectangle 13"/>
                <p:cNvSpPr>
                  <a:spLocks noChangeArrowheads="1"/>
                </p:cNvSpPr>
                <p:nvPr/>
              </p:nvSpPr>
              <p:spPr bwMode="auto">
                <a:xfrm>
                  <a:off x="3260050" y="2453406"/>
                  <a:ext cx="609259" cy="2483681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188" name="Rectangle 14"/>
                <p:cNvSpPr>
                  <a:spLocks noChangeArrowheads="1"/>
                </p:cNvSpPr>
                <p:nvPr/>
              </p:nvSpPr>
              <p:spPr bwMode="auto">
                <a:xfrm>
                  <a:off x="1564151" y="2318470"/>
                  <a:ext cx="609257" cy="2618618"/>
                </a:xfrm>
                <a:prstGeom prst="rect">
                  <a:avLst/>
                </a:prstGeom>
                <a:solidFill>
                  <a:srgbClr val="99CC00"/>
                </a:solidFill>
                <a:ln w="9525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59499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843088" y="5345113"/>
                  <a:ext cx="2413000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00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5230813" y="5345113"/>
                  <a:ext cx="241458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61757" y="2170882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90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192" name="Rectangle 34"/>
                <p:cNvSpPr>
                  <a:spLocks noChangeArrowheads="1"/>
                </p:cNvSpPr>
                <p:nvPr/>
              </p:nvSpPr>
              <p:spPr bwMode="auto">
                <a:xfrm>
                  <a:off x="1752276" y="2067571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98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193" name="Rectangle 35"/>
                <p:cNvSpPr>
                  <a:spLocks noChangeArrowheads="1"/>
                </p:cNvSpPr>
                <p:nvPr/>
              </p:nvSpPr>
              <p:spPr bwMode="auto">
                <a:xfrm>
                  <a:off x="2273632" y="4738899"/>
                  <a:ext cx="617170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141/156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194" name="Rectangle 36"/>
                <p:cNvSpPr>
                  <a:spLocks noChangeArrowheads="1"/>
                </p:cNvSpPr>
                <p:nvPr/>
              </p:nvSpPr>
              <p:spPr bwMode="auto">
                <a:xfrm>
                  <a:off x="1564151" y="4738899"/>
                  <a:ext cx="617170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160/163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195" name="Rectangle 37"/>
                <p:cNvSpPr>
                  <a:spLocks noChangeArrowheads="1"/>
                </p:cNvSpPr>
                <p:nvPr/>
              </p:nvSpPr>
              <p:spPr bwMode="auto">
                <a:xfrm>
                  <a:off x="2064708" y="5055157"/>
                  <a:ext cx="285976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smtClean="0">
                      <a:solidFill>
                        <a:srgbClr val="333399"/>
                      </a:solidFill>
                      <a:cs typeface="Arial" charset="0"/>
                    </a:rPr>
                    <a:t>No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196" name="Rectangle 38"/>
                <p:cNvSpPr>
                  <a:spLocks noChangeArrowheads="1"/>
                </p:cNvSpPr>
                <p:nvPr/>
              </p:nvSpPr>
              <p:spPr bwMode="auto">
                <a:xfrm>
                  <a:off x="4144469" y="2421780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73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197" name="Rectangle 39"/>
                <p:cNvSpPr>
                  <a:spLocks noChangeArrowheads="1"/>
                </p:cNvSpPr>
                <p:nvPr/>
              </p:nvSpPr>
              <p:spPr bwMode="auto">
                <a:xfrm>
                  <a:off x="3448175" y="2097088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93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198" name="Rectangle 40"/>
                <p:cNvSpPr>
                  <a:spLocks noChangeArrowheads="1"/>
                </p:cNvSpPr>
                <p:nvPr/>
              </p:nvSpPr>
              <p:spPr bwMode="auto">
                <a:xfrm>
                  <a:off x="4040744" y="4738899"/>
                  <a:ext cx="448372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33/45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199" name="Rectangle 41"/>
                <p:cNvSpPr>
                  <a:spLocks noChangeArrowheads="1"/>
                </p:cNvSpPr>
                <p:nvPr/>
              </p:nvSpPr>
              <p:spPr bwMode="auto">
                <a:xfrm>
                  <a:off x="3352363" y="4738899"/>
                  <a:ext cx="427272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40/43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200" name="Rectangle 42"/>
                <p:cNvSpPr>
                  <a:spLocks noChangeArrowheads="1"/>
                </p:cNvSpPr>
                <p:nvPr/>
              </p:nvSpPr>
              <p:spPr bwMode="auto">
                <a:xfrm>
                  <a:off x="3719799" y="5055157"/>
                  <a:ext cx="364952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smtClean="0">
                      <a:solidFill>
                        <a:srgbClr val="333399"/>
                      </a:solidFill>
                      <a:cs typeface="Arial" charset="0"/>
                    </a:rPr>
                    <a:t>Yes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01" name="Rectangle 43"/>
                <p:cNvSpPr>
                  <a:spLocks noChangeArrowheads="1"/>
                </p:cNvSpPr>
                <p:nvPr/>
              </p:nvSpPr>
              <p:spPr bwMode="auto">
                <a:xfrm>
                  <a:off x="5850920" y="2398588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71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02" name="Rectangle 44"/>
                <p:cNvSpPr>
                  <a:spLocks noChangeArrowheads="1"/>
                </p:cNvSpPr>
                <p:nvPr/>
              </p:nvSpPr>
              <p:spPr bwMode="auto">
                <a:xfrm>
                  <a:off x="5141437" y="2097088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91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03" name="Rectangle 45"/>
                <p:cNvSpPr>
                  <a:spLocks noChangeArrowheads="1"/>
                </p:cNvSpPr>
                <p:nvPr/>
              </p:nvSpPr>
              <p:spPr bwMode="auto">
                <a:xfrm>
                  <a:off x="5755106" y="4738899"/>
                  <a:ext cx="427272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22/31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204" name="Rectangle 46"/>
                <p:cNvSpPr>
                  <a:spLocks noChangeArrowheads="1"/>
                </p:cNvSpPr>
                <p:nvPr/>
              </p:nvSpPr>
              <p:spPr bwMode="auto">
                <a:xfrm>
                  <a:off x="5037712" y="4738899"/>
                  <a:ext cx="445735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31/34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205" name="Rectangle 47"/>
                <p:cNvSpPr>
                  <a:spLocks noChangeArrowheads="1"/>
                </p:cNvSpPr>
                <p:nvPr/>
              </p:nvSpPr>
              <p:spPr bwMode="auto">
                <a:xfrm>
                  <a:off x="5453869" y="5055157"/>
                  <a:ext cx="285976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smtClean="0">
                      <a:solidFill>
                        <a:srgbClr val="333399"/>
                      </a:solidFill>
                      <a:cs typeface="Arial" charset="0"/>
                    </a:rPr>
                    <a:t>No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06" name="Rectangle 48"/>
                <p:cNvSpPr>
                  <a:spLocks noChangeArrowheads="1"/>
                </p:cNvSpPr>
                <p:nvPr/>
              </p:nvSpPr>
              <p:spPr bwMode="auto">
                <a:xfrm>
                  <a:off x="7536269" y="2710630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58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07" name="Rectangle 49"/>
                <p:cNvSpPr>
                  <a:spLocks noChangeArrowheads="1"/>
                </p:cNvSpPr>
                <p:nvPr/>
              </p:nvSpPr>
              <p:spPr bwMode="auto">
                <a:xfrm>
                  <a:off x="6834699" y="2120281"/>
                  <a:ext cx="24883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89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08" name="Rectangle 50"/>
                <p:cNvSpPr>
                  <a:spLocks noChangeArrowheads="1"/>
                </p:cNvSpPr>
                <p:nvPr/>
              </p:nvSpPr>
              <p:spPr bwMode="auto">
                <a:xfrm>
                  <a:off x="7443094" y="4738899"/>
                  <a:ext cx="427272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22/38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209" name="Rectangle 51"/>
                <p:cNvSpPr>
                  <a:spLocks noChangeArrowheads="1"/>
                </p:cNvSpPr>
                <p:nvPr/>
              </p:nvSpPr>
              <p:spPr bwMode="auto">
                <a:xfrm>
                  <a:off x="6741524" y="4738899"/>
                  <a:ext cx="427272" cy="164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800" b="1" smtClean="0">
                      <a:solidFill>
                        <a:srgbClr val="FFFFFF"/>
                      </a:solidFill>
                      <a:cs typeface="Arial" charset="0"/>
                    </a:rPr>
                    <a:t>33/37</a:t>
                  </a:r>
                  <a:endParaRPr lang="en-US" sz="1050">
                    <a:cs typeface="Arial" charset="0"/>
                  </a:endParaRPr>
                </a:p>
              </p:txBody>
            </p:sp>
            <p:sp>
              <p:nvSpPr>
                <p:cNvPr id="210" name="Rectangle 52"/>
                <p:cNvSpPr>
                  <a:spLocks noChangeArrowheads="1"/>
                </p:cNvSpPr>
                <p:nvPr/>
              </p:nvSpPr>
              <p:spPr bwMode="auto">
                <a:xfrm>
                  <a:off x="7108962" y="5055157"/>
                  <a:ext cx="364952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smtClean="0">
                      <a:solidFill>
                        <a:srgbClr val="333399"/>
                      </a:solidFill>
                      <a:cs typeface="Arial" charset="0"/>
                    </a:rPr>
                    <a:t>Yes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11" name="Rectangle 53"/>
                <p:cNvSpPr>
                  <a:spLocks noChangeArrowheads="1"/>
                </p:cNvSpPr>
                <p:nvPr/>
              </p:nvSpPr>
              <p:spPr bwMode="auto">
                <a:xfrm>
                  <a:off x="2754526" y="5394607"/>
                  <a:ext cx="596966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Naïve 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12" name="Rectangle 54"/>
                <p:cNvSpPr>
                  <a:spLocks noChangeArrowheads="1"/>
                </p:cNvSpPr>
                <p:nvPr/>
              </p:nvSpPr>
              <p:spPr bwMode="auto">
                <a:xfrm>
                  <a:off x="5607836" y="5394607"/>
                  <a:ext cx="1666042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Trt-experienced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23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1836738" y="2403476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24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1870075" y="2403476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25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870075" y="2279651"/>
                  <a:ext cx="0" cy="123825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26" name="Line 58"/>
                <p:cNvSpPr>
                  <a:spLocks noChangeShapeType="1"/>
                </p:cNvSpPr>
                <p:nvPr/>
              </p:nvSpPr>
              <p:spPr bwMode="auto">
                <a:xfrm>
                  <a:off x="1870075" y="227965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27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1836738" y="227965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28" name="Line 60"/>
                <p:cNvSpPr>
                  <a:spLocks noChangeShapeType="1"/>
                </p:cNvSpPr>
                <p:nvPr/>
              </p:nvSpPr>
              <p:spPr bwMode="auto">
                <a:xfrm>
                  <a:off x="2578782" y="2411413"/>
                  <a:ext cx="0" cy="255588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29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2545444" y="266700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0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2578782" y="241141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1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2545444" y="241141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2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2578782" y="266700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3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3530600" y="2751138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4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3563938" y="2751138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5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3563938" y="2303463"/>
                  <a:ext cx="0" cy="447675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6" name="Line 68"/>
                <p:cNvSpPr>
                  <a:spLocks noChangeShapeType="1"/>
                </p:cNvSpPr>
                <p:nvPr/>
              </p:nvSpPr>
              <p:spPr bwMode="auto">
                <a:xfrm>
                  <a:off x="3563938" y="230346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7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3530600" y="230346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8" name="Line 70"/>
                <p:cNvSpPr>
                  <a:spLocks noChangeShapeType="1"/>
                </p:cNvSpPr>
                <p:nvPr/>
              </p:nvSpPr>
              <p:spPr bwMode="auto">
                <a:xfrm>
                  <a:off x="4261599" y="2633663"/>
                  <a:ext cx="0" cy="731838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39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4228262" y="336550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0" name="Line 72"/>
                <p:cNvSpPr>
                  <a:spLocks noChangeShapeType="1"/>
                </p:cNvSpPr>
                <p:nvPr/>
              </p:nvSpPr>
              <p:spPr bwMode="auto">
                <a:xfrm flipH="1">
                  <a:off x="4261599" y="263366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1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4228262" y="263366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2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4261599" y="336550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3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5224463" y="2878138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4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5257800" y="2878138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5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5257800" y="2330451"/>
                  <a:ext cx="0" cy="547688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6" name="Line 78"/>
                <p:cNvSpPr>
                  <a:spLocks noChangeShapeType="1"/>
                </p:cNvSpPr>
                <p:nvPr/>
              </p:nvSpPr>
              <p:spPr bwMode="auto">
                <a:xfrm>
                  <a:off x="5257800" y="233045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7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5224463" y="233045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8" name="Line 80"/>
                <p:cNvSpPr>
                  <a:spLocks noChangeShapeType="1"/>
                </p:cNvSpPr>
                <p:nvPr/>
              </p:nvSpPr>
              <p:spPr bwMode="auto">
                <a:xfrm>
                  <a:off x="5968094" y="2627313"/>
                  <a:ext cx="0" cy="892175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49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934757" y="3519488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0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5968094" y="262731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1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5934757" y="2627313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2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968094" y="3519488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3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6918325" y="291465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4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6951663" y="291465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5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6951663" y="2339976"/>
                  <a:ext cx="0" cy="574675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6" name="Line 88"/>
                <p:cNvSpPr>
                  <a:spLocks noChangeShapeType="1"/>
                </p:cNvSpPr>
                <p:nvPr/>
              </p:nvSpPr>
              <p:spPr bwMode="auto">
                <a:xfrm>
                  <a:off x="6951663" y="2339976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7" name="Line 89"/>
                <p:cNvSpPr>
                  <a:spLocks noChangeShapeType="1"/>
                </p:cNvSpPr>
                <p:nvPr/>
              </p:nvSpPr>
              <p:spPr bwMode="auto">
                <a:xfrm flipH="1">
                  <a:off x="6918325" y="2339976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8" name="Line 90"/>
                <p:cNvSpPr>
                  <a:spLocks noChangeShapeType="1"/>
                </p:cNvSpPr>
                <p:nvPr/>
              </p:nvSpPr>
              <p:spPr bwMode="auto">
                <a:xfrm>
                  <a:off x="7654252" y="2962276"/>
                  <a:ext cx="0" cy="908644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59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7620914" y="392353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60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7654252" y="2962276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61" name="Line 93"/>
                <p:cNvSpPr>
                  <a:spLocks noChangeShapeType="1"/>
                </p:cNvSpPr>
                <p:nvPr/>
              </p:nvSpPr>
              <p:spPr bwMode="auto">
                <a:xfrm flipH="1">
                  <a:off x="7620914" y="2962276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62" name="Line 94"/>
                <p:cNvSpPr>
                  <a:spLocks noChangeShapeType="1"/>
                </p:cNvSpPr>
                <p:nvPr/>
              </p:nvSpPr>
              <p:spPr bwMode="auto">
                <a:xfrm flipH="1">
                  <a:off x="7654252" y="3923531"/>
                  <a:ext cx="333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" name="Rectangle 95"/>
                <p:cNvSpPr>
                  <a:spLocks noChangeArrowheads="1"/>
                </p:cNvSpPr>
                <p:nvPr/>
              </p:nvSpPr>
              <p:spPr bwMode="auto">
                <a:xfrm>
                  <a:off x="3180926" y="1761855"/>
                  <a:ext cx="958765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SOF/VEL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54" name="Rectangle 96"/>
                <p:cNvSpPr>
                  <a:spLocks noChangeArrowheads="1"/>
                </p:cNvSpPr>
                <p:nvPr/>
              </p:nvSpPr>
              <p:spPr bwMode="auto">
                <a:xfrm>
                  <a:off x="4631540" y="1761855"/>
                  <a:ext cx="1193129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SOF + RBV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65" name="Freeform 18"/>
                <p:cNvSpPr>
                  <a:spLocks/>
                </p:cNvSpPr>
                <p:nvPr/>
              </p:nvSpPr>
              <p:spPr bwMode="auto">
                <a:xfrm>
                  <a:off x="1238250" y="2265363"/>
                  <a:ext cx="71438" cy="534987"/>
                </a:xfrm>
                <a:custGeom>
                  <a:avLst/>
                  <a:gdLst>
                    <a:gd name="T0" fmla="*/ 0 w 45"/>
                    <a:gd name="T1" fmla="*/ 0 h 337"/>
                    <a:gd name="T2" fmla="*/ 2147483647 w 45"/>
                    <a:gd name="T3" fmla="*/ 0 h 337"/>
                    <a:gd name="T4" fmla="*/ 2147483647 w 45"/>
                    <a:gd name="T5" fmla="*/ 2147483647 h 3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5" h="337">
                      <a:moveTo>
                        <a:pt x="0" y="0"/>
                      </a:moveTo>
                      <a:lnTo>
                        <a:pt x="45" y="0"/>
                      </a:lnTo>
                      <a:lnTo>
                        <a:pt x="45" y="337"/>
                      </a:lnTo>
                    </a:path>
                  </a:pathLst>
                </a:custGeom>
                <a:noFill/>
                <a:ln w="8">
                  <a:solidFill>
                    <a:srgbClr val="33339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66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238250" y="2800350"/>
                  <a:ext cx="714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67" name="Line 20"/>
                <p:cNvSpPr>
                  <a:spLocks noChangeShapeType="1"/>
                </p:cNvSpPr>
                <p:nvPr/>
              </p:nvSpPr>
              <p:spPr bwMode="auto">
                <a:xfrm>
                  <a:off x="1238250" y="3333750"/>
                  <a:ext cx="714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68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309688" y="2800350"/>
                  <a:ext cx="0" cy="53340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69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238250" y="3868738"/>
                  <a:ext cx="714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70" name="Line 23"/>
                <p:cNvSpPr>
                  <a:spLocks noChangeShapeType="1"/>
                </p:cNvSpPr>
                <p:nvPr/>
              </p:nvSpPr>
              <p:spPr bwMode="auto">
                <a:xfrm>
                  <a:off x="1238250" y="4402138"/>
                  <a:ext cx="714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71" name="Freeform 24"/>
                <p:cNvSpPr>
                  <a:spLocks/>
                </p:cNvSpPr>
                <p:nvPr/>
              </p:nvSpPr>
              <p:spPr bwMode="auto">
                <a:xfrm>
                  <a:off x="1238250" y="4402138"/>
                  <a:ext cx="71438" cy="534987"/>
                </a:xfrm>
                <a:custGeom>
                  <a:avLst/>
                  <a:gdLst>
                    <a:gd name="T0" fmla="*/ 2147483647 w 45"/>
                    <a:gd name="T1" fmla="*/ 0 h 337"/>
                    <a:gd name="T2" fmla="*/ 2147483647 w 45"/>
                    <a:gd name="T3" fmla="*/ 2147483647 h 337"/>
                    <a:gd name="T4" fmla="*/ 0 w 45"/>
                    <a:gd name="T5" fmla="*/ 2147483647 h 3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5" h="337">
                      <a:moveTo>
                        <a:pt x="45" y="0"/>
                      </a:moveTo>
                      <a:lnTo>
                        <a:pt x="45" y="337"/>
                      </a:lnTo>
                      <a:lnTo>
                        <a:pt x="0" y="337"/>
                      </a:lnTo>
                    </a:path>
                  </a:pathLst>
                </a:custGeom>
                <a:noFill/>
                <a:ln w="8">
                  <a:solidFill>
                    <a:srgbClr val="33339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72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309688" y="3868738"/>
                  <a:ext cx="0" cy="53340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73" name="Line 26"/>
                <p:cNvSpPr>
                  <a:spLocks noChangeShapeType="1"/>
                </p:cNvSpPr>
                <p:nvPr/>
              </p:nvSpPr>
              <p:spPr bwMode="auto">
                <a:xfrm>
                  <a:off x="1309688" y="3333750"/>
                  <a:ext cx="0" cy="534987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74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309688" y="4937125"/>
                  <a:ext cx="6916738" cy="0"/>
                </a:xfrm>
                <a:prstGeom prst="line">
                  <a:avLst/>
                </a:prstGeom>
                <a:noFill/>
                <a:ln w="8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75" name="Rectangle 111"/>
                <p:cNvSpPr>
                  <a:spLocks noChangeArrowheads="1"/>
                </p:cNvSpPr>
                <p:nvPr/>
              </p:nvSpPr>
              <p:spPr bwMode="auto">
                <a:xfrm>
                  <a:off x="868485" y="2157413"/>
                  <a:ext cx="355479" cy="2043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en-US" sz="1000" smtClean="0">
                      <a:solidFill>
                        <a:srgbClr val="333399"/>
                      </a:solidFill>
                      <a:cs typeface="Arial" charset="0"/>
                    </a:rPr>
                    <a:t>100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76" name="Rectangle 112"/>
                <p:cNvSpPr>
                  <a:spLocks noChangeArrowheads="1"/>
                </p:cNvSpPr>
                <p:nvPr/>
              </p:nvSpPr>
              <p:spPr bwMode="auto">
                <a:xfrm>
                  <a:off x="986976" y="2690813"/>
                  <a:ext cx="236986" cy="2043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en-US" sz="1000" smtClean="0">
                      <a:solidFill>
                        <a:srgbClr val="333399"/>
                      </a:solidFill>
                      <a:cs typeface="Arial" charset="0"/>
                    </a:rPr>
                    <a:t>80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77" name="Rectangle 113"/>
                <p:cNvSpPr>
                  <a:spLocks noChangeArrowheads="1"/>
                </p:cNvSpPr>
                <p:nvPr/>
              </p:nvSpPr>
              <p:spPr bwMode="auto">
                <a:xfrm>
                  <a:off x="986976" y="3225801"/>
                  <a:ext cx="236986" cy="2043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en-US" sz="1000" smtClean="0">
                      <a:solidFill>
                        <a:srgbClr val="333399"/>
                      </a:solidFill>
                      <a:cs typeface="Arial" charset="0"/>
                    </a:rPr>
                    <a:t>60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78" name="Rectangle 31"/>
                <p:cNvSpPr>
                  <a:spLocks noChangeArrowheads="1"/>
                </p:cNvSpPr>
                <p:nvPr/>
              </p:nvSpPr>
              <p:spPr bwMode="auto">
                <a:xfrm>
                  <a:off x="986976" y="3759200"/>
                  <a:ext cx="236986" cy="2043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en-US" sz="1000" smtClean="0">
                      <a:solidFill>
                        <a:srgbClr val="333399"/>
                      </a:solidFill>
                      <a:cs typeface="Arial" charset="0"/>
                    </a:rPr>
                    <a:t>40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79" name="Rectangle 32"/>
                <p:cNvSpPr>
                  <a:spLocks noChangeArrowheads="1"/>
                </p:cNvSpPr>
                <p:nvPr/>
              </p:nvSpPr>
              <p:spPr bwMode="auto">
                <a:xfrm>
                  <a:off x="986976" y="4294188"/>
                  <a:ext cx="236986" cy="2043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en-US" sz="1000" smtClean="0">
                      <a:solidFill>
                        <a:srgbClr val="333399"/>
                      </a:solidFill>
                      <a:cs typeface="Arial" charset="0"/>
                    </a:rPr>
                    <a:t>20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80" name="Rectangle 33"/>
                <p:cNvSpPr>
                  <a:spLocks noChangeArrowheads="1"/>
                </p:cNvSpPr>
                <p:nvPr/>
              </p:nvSpPr>
              <p:spPr bwMode="auto">
                <a:xfrm>
                  <a:off x="1103884" y="4827589"/>
                  <a:ext cx="118493" cy="2043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en-US" sz="1000" smtClean="0">
                      <a:solidFill>
                        <a:srgbClr val="333399"/>
                      </a:solidFill>
                      <a:cs typeface="Arial" charset="0"/>
                    </a:rPr>
                    <a:t>0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271" name="Rectangle 53"/>
                <p:cNvSpPr>
                  <a:spLocks noChangeArrowheads="1"/>
                </p:cNvSpPr>
                <p:nvPr/>
              </p:nvSpPr>
              <p:spPr bwMode="auto">
                <a:xfrm rot="16200000">
                  <a:off x="250736" y="3933151"/>
                  <a:ext cx="944118" cy="2684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b="1" smtClean="0">
                      <a:solidFill>
                        <a:srgbClr val="333399"/>
                      </a:solidFill>
                      <a:cs typeface="Arial" charset="0"/>
                    </a:rPr>
                    <a:t>SVR 12 (%)</a:t>
                  </a:r>
                  <a:endParaRPr lang="en-US" sz="1200">
                    <a:cs typeface="Arial" charset="0"/>
                  </a:endParaRPr>
                </a:p>
              </p:txBody>
            </p:sp>
            <p:sp>
              <p:nvSpPr>
                <p:cNvPr id="59582" name="Rectangle 36"/>
                <p:cNvSpPr>
                  <a:spLocks noChangeArrowheads="1"/>
                </p:cNvSpPr>
                <p:nvPr/>
              </p:nvSpPr>
              <p:spPr bwMode="auto">
                <a:xfrm>
                  <a:off x="2267537" y="3885949"/>
                  <a:ext cx="746233" cy="34181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8 relapses</a:t>
                  </a:r>
                  <a:b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</a:br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7 others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sp>
              <p:nvSpPr>
                <p:cNvPr id="59583" name="Rectangle 37"/>
                <p:cNvSpPr>
                  <a:spLocks noChangeArrowheads="1"/>
                </p:cNvSpPr>
                <p:nvPr/>
              </p:nvSpPr>
              <p:spPr bwMode="auto">
                <a:xfrm>
                  <a:off x="1546883" y="3885949"/>
                  <a:ext cx="675138" cy="34181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1 relapse</a:t>
                  </a:r>
                  <a:b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</a:br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2 others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sp>
              <p:nvSpPr>
                <p:cNvPr id="59584" name="Rectangle 41"/>
                <p:cNvSpPr>
                  <a:spLocks noChangeArrowheads="1"/>
                </p:cNvSpPr>
                <p:nvPr/>
              </p:nvSpPr>
              <p:spPr bwMode="auto">
                <a:xfrm>
                  <a:off x="3950121" y="3885949"/>
                  <a:ext cx="746233" cy="34181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7 relapses</a:t>
                  </a:r>
                  <a:b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</a:br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5  others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sp>
              <p:nvSpPr>
                <p:cNvPr id="59585" name="Rectangle 42"/>
                <p:cNvSpPr>
                  <a:spLocks noChangeArrowheads="1"/>
                </p:cNvSpPr>
                <p:nvPr/>
              </p:nvSpPr>
              <p:spPr bwMode="auto">
                <a:xfrm>
                  <a:off x="3183523" y="4024046"/>
                  <a:ext cx="746233" cy="21918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3 relapses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sp>
              <p:nvSpPr>
                <p:cNvPr id="59586" name="Rectangle 46"/>
                <p:cNvSpPr>
                  <a:spLocks noChangeArrowheads="1"/>
                </p:cNvSpPr>
                <p:nvPr/>
              </p:nvSpPr>
              <p:spPr bwMode="auto">
                <a:xfrm>
                  <a:off x="5650169" y="3885949"/>
                  <a:ext cx="746233" cy="34181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8 relapses</a:t>
                  </a:r>
                  <a:b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</a:br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1 others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sp>
              <p:nvSpPr>
                <p:cNvPr id="59587" name="Rectangle 47"/>
                <p:cNvSpPr>
                  <a:spLocks noChangeArrowheads="1"/>
                </p:cNvSpPr>
                <p:nvPr/>
              </p:nvSpPr>
              <p:spPr bwMode="auto">
                <a:xfrm>
                  <a:off x="4931100" y="4024046"/>
                  <a:ext cx="649224" cy="34181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3 relapses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sp>
              <p:nvSpPr>
                <p:cNvPr id="59588" name="Rectangle 51"/>
                <p:cNvSpPr>
                  <a:spLocks noChangeArrowheads="1"/>
                </p:cNvSpPr>
                <p:nvPr/>
              </p:nvSpPr>
              <p:spPr bwMode="auto">
                <a:xfrm>
                  <a:off x="7308942" y="3885949"/>
                  <a:ext cx="817330" cy="34181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15 relapses</a:t>
                  </a:r>
                  <a:b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</a:br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1 others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sp>
              <p:nvSpPr>
                <p:cNvPr id="59589" name="Rectangle 52"/>
                <p:cNvSpPr>
                  <a:spLocks noChangeArrowheads="1"/>
                </p:cNvSpPr>
                <p:nvPr/>
              </p:nvSpPr>
              <p:spPr bwMode="auto">
                <a:xfrm>
                  <a:off x="6504860" y="4024046"/>
                  <a:ext cx="746233" cy="219187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</p:spPr>
              <p:txBody>
                <a:bodyPr wrap="none" lIns="36000" tIns="36000" rIns="36000" bIns="36000">
                  <a:spAutoFit/>
                </a:bodyPr>
                <a:lstStyle/>
                <a:p>
                  <a:r>
                    <a:rPr lang="en-US" sz="600" b="1" smtClean="0">
                      <a:solidFill>
                        <a:schemeClr val="bg1"/>
                      </a:solidFill>
                      <a:cs typeface="Arial" charset="0"/>
                    </a:rPr>
                    <a:t>4 relapses</a:t>
                  </a:r>
                  <a:endParaRPr lang="en-US" sz="800">
                    <a:solidFill>
                      <a:schemeClr val="bg1"/>
                    </a:solidFill>
                    <a:cs typeface="Arial" charset="0"/>
                  </a:endParaRPr>
                </a:p>
              </p:txBody>
            </p:sp>
            <p:cxnSp>
              <p:nvCxnSpPr>
                <p:cNvPr id="280" name="Connecteur droit 126"/>
                <p:cNvCxnSpPr>
                  <a:cxnSpLocks noChangeShapeType="1"/>
                </p:cNvCxnSpPr>
                <p:nvPr/>
              </p:nvCxnSpPr>
              <p:spPr bwMode="auto">
                <a:xfrm>
                  <a:off x="1872735" y="4234994"/>
                  <a:ext cx="0" cy="503905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1" name="Connecteur droit 127"/>
                <p:cNvCxnSpPr>
                  <a:cxnSpLocks noChangeShapeType="1"/>
                  <a:stCxn id="59588" idx="2"/>
                </p:cNvCxnSpPr>
                <p:nvPr/>
              </p:nvCxnSpPr>
              <p:spPr bwMode="auto">
                <a:xfrm flipH="1">
                  <a:off x="7667285" y="4227765"/>
                  <a:ext cx="50322" cy="51113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2" name="Connecteur droit 128"/>
                <p:cNvCxnSpPr>
                  <a:cxnSpLocks noChangeShapeType="1"/>
                </p:cNvCxnSpPr>
                <p:nvPr/>
              </p:nvCxnSpPr>
              <p:spPr bwMode="auto">
                <a:xfrm flipV="1">
                  <a:off x="5968743" y="4234994"/>
                  <a:ext cx="5275" cy="503905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3" name="Connecteur droit 129"/>
                <p:cNvCxnSpPr>
                  <a:cxnSpLocks noChangeShapeType="1"/>
                </p:cNvCxnSpPr>
                <p:nvPr/>
              </p:nvCxnSpPr>
              <p:spPr bwMode="auto">
                <a:xfrm flipH="1">
                  <a:off x="6892190" y="4247939"/>
                  <a:ext cx="48048" cy="478176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4" name="Connecteur droit 130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5217308" y="4343575"/>
                  <a:ext cx="44592" cy="395327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5" name="Connecteur droit 131"/>
                <p:cNvCxnSpPr>
                  <a:cxnSpLocks noChangeShapeType="1"/>
                  <a:stCxn id="59584" idx="2"/>
                </p:cNvCxnSpPr>
                <p:nvPr/>
              </p:nvCxnSpPr>
              <p:spPr bwMode="auto">
                <a:xfrm flipH="1">
                  <a:off x="4275483" y="4227765"/>
                  <a:ext cx="47755" cy="51113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6" name="Connecteur droit 132"/>
                <p:cNvCxnSpPr>
                  <a:cxnSpLocks noChangeShapeType="1"/>
                  <a:endCxn id="59585" idx="2"/>
                </p:cNvCxnSpPr>
                <p:nvPr/>
              </p:nvCxnSpPr>
              <p:spPr bwMode="auto">
                <a:xfrm flipV="1">
                  <a:off x="3503135" y="4243234"/>
                  <a:ext cx="53504" cy="495667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7" name="Connecteur droit 133"/>
                <p:cNvCxnSpPr>
                  <a:cxnSpLocks noChangeShapeType="1"/>
                  <a:stCxn id="59582" idx="2"/>
                </p:cNvCxnSpPr>
                <p:nvPr/>
              </p:nvCxnSpPr>
              <p:spPr bwMode="auto">
                <a:xfrm flipH="1">
                  <a:off x="2582222" y="4227765"/>
                  <a:ext cx="58432" cy="51113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88" name="Rectangle 37"/>
                <p:cNvSpPr>
                  <a:spLocks noChangeArrowheads="1"/>
                </p:cNvSpPr>
                <p:nvPr/>
              </p:nvSpPr>
              <p:spPr bwMode="auto">
                <a:xfrm>
                  <a:off x="491223" y="5055157"/>
                  <a:ext cx="882503" cy="214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smtClean="0">
                      <a:solidFill>
                        <a:srgbClr val="333399"/>
                      </a:solidFill>
                      <a:cs typeface="Arial" charset="0"/>
                    </a:rPr>
                    <a:t>Cirrhosis</a:t>
                  </a:r>
                  <a:endParaRPr lang="en-US" sz="1200">
                    <a:cs typeface="Arial" charset="0"/>
                  </a:endParaRPr>
                </a:p>
              </p:txBody>
            </p:sp>
          </p:grpSp>
          <p:sp>
            <p:nvSpPr>
              <p:cNvPr id="59488" name="ZoneTexte 288"/>
              <p:cNvSpPr txBox="1">
                <a:spLocks noChangeArrowheads="1"/>
              </p:cNvSpPr>
              <p:nvPr/>
            </p:nvSpPr>
            <p:spPr bwMode="auto">
              <a:xfrm>
                <a:off x="251520" y="3356992"/>
                <a:ext cx="1441631" cy="3693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b="1" smtClean="0">
                    <a:solidFill>
                      <a:srgbClr val="FF0000"/>
                    </a:solidFill>
                  </a:rPr>
                  <a:t>Genotype 3 </a:t>
                </a:r>
                <a:endParaRPr lang="en-US" sz="18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9486" name="ZoneTexte 388"/>
            <p:cNvSpPr txBox="1">
              <a:spLocks noChangeArrowheads="1"/>
            </p:cNvSpPr>
            <p:nvPr/>
          </p:nvSpPr>
          <p:spPr bwMode="auto">
            <a:xfrm>
              <a:off x="-36512" y="6608385"/>
              <a:ext cx="307169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smtClean="0"/>
                <a:t>Foster. GR et al. N Engl J Med 2015: 373: 2608-17</a:t>
              </a:r>
              <a:endParaRPr lang="en-US" sz="1000"/>
            </a:p>
          </p:txBody>
        </p:sp>
      </p:grpSp>
      <p:sp>
        <p:nvSpPr>
          <p:cNvPr id="59396" name="ZoneTexte 389"/>
          <p:cNvSpPr txBox="1">
            <a:spLocks noChangeArrowheads="1"/>
          </p:cNvSpPr>
          <p:nvPr/>
        </p:nvSpPr>
        <p:spPr bwMode="auto">
          <a:xfrm>
            <a:off x="3203575" y="6623050"/>
            <a:ext cx="352901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000"/>
              <a:t>Feld. JJ et al. N Engl J Med 2015: 373: 2599-607</a:t>
            </a:r>
          </a:p>
        </p:txBody>
      </p:sp>
      <p:grpSp>
        <p:nvGrpSpPr>
          <p:cNvPr id="393" name="Grouper 392"/>
          <p:cNvGrpSpPr>
            <a:grpSpLocks/>
          </p:cNvGrpSpPr>
          <p:nvPr/>
        </p:nvGrpSpPr>
        <p:grpSpPr bwMode="auto">
          <a:xfrm>
            <a:off x="4500563" y="3357563"/>
            <a:ext cx="5256212" cy="3581400"/>
            <a:chOff x="4499992" y="3356992"/>
            <a:chExt cx="5256584" cy="3582216"/>
          </a:xfrm>
        </p:grpSpPr>
        <p:grpSp>
          <p:nvGrpSpPr>
            <p:cNvPr id="59398" name="Grouper 387"/>
            <p:cNvGrpSpPr>
              <a:grpSpLocks/>
            </p:cNvGrpSpPr>
            <p:nvPr/>
          </p:nvGrpSpPr>
          <p:grpSpPr bwMode="auto">
            <a:xfrm>
              <a:off x="4499992" y="3356992"/>
              <a:ext cx="4644008" cy="3582216"/>
              <a:chOff x="4499992" y="3356992"/>
              <a:chExt cx="4644008" cy="3582216"/>
            </a:xfrm>
          </p:grpSpPr>
          <p:grpSp>
            <p:nvGrpSpPr>
              <p:cNvPr id="59400" name="Groupe 105"/>
              <p:cNvGrpSpPr>
                <a:grpSpLocks/>
              </p:cNvGrpSpPr>
              <p:nvPr/>
            </p:nvGrpSpPr>
            <p:grpSpPr bwMode="auto">
              <a:xfrm>
                <a:off x="4499992" y="4002148"/>
                <a:ext cx="4644008" cy="2937060"/>
                <a:chOff x="332672" y="1961997"/>
                <a:chExt cx="8490459" cy="3937864"/>
              </a:xfrm>
            </p:grpSpPr>
            <p:sp>
              <p:nvSpPr>
                <p:cNvPr id="59402" name="ZoneTexte 13"/>
                <p:cNvSpPr txBox="1">
                  <a:spLocks noChangeArrowheads="1"/>
                </p:cNvSpPr>
                <p:nvPr/>
              </p:nvSpPr>
              <p:spPr bwMode="auto">
                <a:xfrm>
                  <a:off x="332672" y="5604051"/>
                  <a:ext cx="279873" cy="2958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endParaRPr lang="en-US" sz="800" b="1">
                    <a:latin typeface="Calibri" charset="0"/>
                  </a:endParaRPr>
                </a:p>
              </p:txBody>
            </p:sp>
            <p:sp>
              <p:nvSpPr>
                <p:cNvPr id="292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455966" y="2461645"/>
                  <a:ext cx="69662" cy="0"/>
                </a:xfrm>
                <a:prstGeom prst="line">
                  <a:avLst/>
                </a:prstGeom>
                <a:noFill/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293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1455966" y="3570816"/>
                  <a:ext cx="69662" cy="0"/>
                </a:xfrm>
                <a:prstGeom prst="line">
                  <a:avLst/>
                </a:prstGeom>
                <a:noFill/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29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1455966" y="4130723"/>
                  <a:ext cx="69662" cy="0"/>
                </a:xfrm>
                <a:prstGeom prst="line">
                  <a:avLst/>
                </a:prstGeom>
                <a:noFill/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295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1455966" y="4667212"/>
                  <a:ext cx="69662" cy="0"/>
                </a:xfrm>
                <a:prstGeom prst="line">
                  <a:avLst/>
                </a:prstGeom>
                <a:noFill/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296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1455966" y="3013037"/>
                  <a:ext cx="69662" cy="0"/>
                </a:xfrm>
                <a:prstGeom prst="line">
                  <a:avLst/>
                </a:prstGeom>
                <a:noFill/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297" name="Rectangle 14"/>
                <p:cNvSpPr>
                  <a:spLocks noChangeArrowheads="1"/>
                </p:cNvSpPr>
                <p:nvPr/>
              </p:nvSpPr>
              <p:spPr bwMode="auto">
                <a:xfrm>
                  <a:off x="5220600" y="3877381"/>
                  <a:ext cx="470216" cy="1332708"/>
                </a:xfrm>
                <a:prstGeom prst="rect">
                  <a:avLst/>
                </a:prstGeom>
                <a:solidFill>
                  <a:srgbClr val="99CC00"/>
                </a:solidFill>
                <a:ln w="0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298" name="Rectangle 16"/>
                <p:cNvSpPr>
                  <a:spLocks noChangeArrowheads="1"/>
                </p:cNvSpPr>
                <p:nvPr/>
              </p:nvSpPr>
              <p:spPr bwMode="auto">
                <a:xfrm>
                  <a:off x="1656244" y="2934266"/>
                  <a:ext cx="473118" cy="2275823"/>
                </a:xfrm>
                <a:prstGeom prst="rect">
                  <a:avLst/>
                </a:prstGeom>
                <a:solidFill>
                  <a:srgbClr val="99CC00"/>
                </a:solidFill>
                <a:ln w="0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299" name="Rectangle 17"/>
                <p:cNvSpPr>
                  <a:spLocks noChangeArrowheads="1"/>
                </p:cNvSpPr>
                <p:nvPr/>
              </p:nvSpPr>
              <p:spPr bwMode="auto">
                <a:xfrm>
                  <a:off x="3452934" y="2819304"/>
                  <a:ext cx="470216" cy="2390785"/>
                </a:xfrm>
                <a:prstGeom prst="rect">
                  <a:avLst/>
                </a:prstGeom>
                <a:solidFill>
                  <a:srgbClr val="99CC00"/>
                </a:solidFill>
                <a:ln w="0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0" name="Rectangle 18"/>
                <p:cNvSpPr>
                  <a:spLocks noChangeArrowheads="1"/>
                </p:cNvSpPr>
                <p:nvPr/>
              </p:nvSpPr>
              <p:spPr bwMode="auto">
                <a:xfrm>
                  <a:off x="3972495" y="2595768"/>
                  <a:ext cx="470216" cy="2614321"/>
                </a:xfrm>
                <a:prstGeom prst="rect">
                  <a:avLst/>
                </a:prstGeom>
                <a:solidFill>
                  <a:srgbClr val="43A899"/>
                </a:solidFill>
                <a:ln w="0">
                  <a:solidFill>
                    <a:srgbClr val="43A89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1" name="Rectangle 19"/>
                <p:cNvSpPr>
                  <a:spLocks noChangeArrowheads="1"/>
                </p:cNvSpPr>
                <p:nvPr/>
              </p:nvSpPr>
              <p:spPr bwMode="auto">
                <a:xfrm>
                  <a:off x="5719842" y="2906591"/>
                  <a:ext cx="473118" cy="2303498"/>
                </a:xfrm>
                <a:prstGeom prst="rect">
                  <a:avLst/>
                </a:prstGeom>
                <a:solidFill>
                  <a:srgbClr val="43A899"/>
                </a:solidFill>
                <a:ln w="0">
                  <a:solidFill>
                    <a:srgbClr val="43A89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2" name="Rectangle 21"/>
                <p:cNvSpPr>
                  <a:spLocks noChangeArrowheads="1"/>
                </p:cNvSpPr>
                <p:nvPr/>
              </p:nvSpPr>
              <p:spPr bwMode="auto">
                <a:xfrm>
                  <a:off x="2181608" y="2634089"/>
                  <a:ext cx="473120" cy="2576000"/>
                </a:xfrm>
                <a:prstGeom prst="rect">
                  <a:avLst/>
                </a:prstGeom>
                <a:solidFill>
                  <a:srgbClr val="43A899"/>
                </a:solidFill>
                <a:ln w="0">
                  <a:solidFill>
                    <a:srgbClr val="43A89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3" name="Rectangle 22"/>
                <p:cNvSpPr>
                  <a:spLocks noChangeArrowheads="1"/>
                </p:cNvSpPr>
                <p:nvPr/>
              </p:nvSpPr>
              <p:spPr bwMode="auto">
                <a:xfrm>
                  <a:off x="2706974" y="2859755"/>
                  <a:ext cx="473118" cy="2350334"/>
                </a:xfrm>
                <a:prstGeom prst="rect">
                  <a:avLst/>
                </a:prstGeom>
                <a:solidFill>
                  <a:srgbClr val="214B79"/>
                </a:solidFill>
                <a:ln w="0">
                  <a:solidFill>
                    <a:srgbClr val="214B7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4" name="Rectangle 23"/>
                <p:cNvSpPr>
                  <a:spLocks noChangeArrowheads="1"/>
                </p:cNvSpPr>
                <p:nvPr/>
              </p:nvSpPr>
              <p:spPr bwMode="auto">
                <a:xfrm>
                  <a:off x="6251011" y="3877381"/>
                  <a:ext cx="470216" cy="1332708"/>
                </a:xfrm>
                <a:prstGeom prst="rect">
                  <a:avLst/>
                </a:prstGeom>
                <a:solidFill>
                  <a:srgbClr val="214B79"/>
                </a:solidFill>
                <a:ln w="0">
                  <a:solidFill>
                    <a:srgbClr val="214B7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5" name="Rectangle 25"/>
                <p:cNvSpPr>
                  <a:spLocks noChangeArrowheads="1"/>
                </p:cNvSpPr>
                <p:nvPr/>
              </p:nvSpPr>
              <p:spPr bwMode="auto">
                <a:xfrm>
                  <a:off x="4474639" y="2710730"/>
                  <a:ext cx="470216" cy="2499359"/>
                </a:xfrm>
                <a:prstGeom prst="rect">
                  <a:avLst/>
                </a:prstGeom>
                <a:solidFill>
                  <a:srgbClr val="214B79"/>
                </a:solidFill>
                <a:ln w="0">
                  <a:solidFill>
                    <a:srgbClr val="214B7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6" name="Rectangle 24"/>
                <p:cNvSpPr>
                  <a:spLocks noChangeArrowheads="1"/>
                </p:cNvSpPr>
                <p:nvPr/>
              </p:nvSpPr>
              <p:spPr bwMode="auto">
                <a:xfrm>
                  <a:off x="7972236" y="2849109"/>
                  <a:ext cx="473118" cy="2360980"/>
                </a:xfrm>
                <a:prstGeom prst="rect">
                  <a:avLst/>
                </a:prstGeom>
                <a:solidFill>
                  <a:srgbClr val="214B79"/>
                </a:solidFill>
                <a:ln w="0">
                  <a:solidFill>
                    <a:srgbClr val="214B7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07" name="Line 26"/>
                <p:cNvSpPr>
                  <a:spLocks noChangeShapeType="1"/>
                </p:cNvSpPr>
                <p:nvPr/>
              </p:nvSpPr>
              <p:spPr bwMode="auto">
                <a:xfrm>
                  <a:off x="8207344" y="2695827"/>
                  <a:ext cx="0" cy="43430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08" name="Line 27"/>
                <p:cNvSpPr>
                  <a:spLocks noChangeShapeType="1"/>
                </p:cNvSpPr>
                <p:nvPr/>
              </p:nvSpPr>
              <p:spPr bwMode="auto">
                <a:xfrm>
                  <a:off x="5954949" y="2548932"/>
                  <a:ext cx="0" cy="119645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09" name="Rectangle 20"/>
                <p:cNvSpPr>
                  <a:spLocks noChangeArrowheads="1"/>
                </p:cNvSpPr>
                <p:nvPr/>
              </p:nvSpPr>
              <p:spPr bwMode="auto">
                <a:xfrm>
                  <a:off x="7458481" y="2451001"/>
                  <a:ext cx="470216" cy="2759088"/>
                </a:xfrm>
                <a:prstGeom prst="rect">
                  <a:avLst/>
                </a:prstGeom>
                <a:solidFill>
                  <a:srgbClr val="43A899"/>
                </a:solidFill>
                <a:ln w="0">
                  <a:solidFill>
                    <a:srgbClr val="43A89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10" name="Line 28"/>
                <p:cNvSpPr>
                  <a:spLocks noChangeShapeType="1"/>
                </p:cNvSpPr>
                <p:nvPr/>
              </p:nvSpPr>
              <p:spPr bwMode="auto">
                <a:xfrm>
                  <a:off x="7693590" y="2451001"/>
                  <a:ext cx="0" cy="36830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1" name="Rectangle 15"/>
                <p:cNvSpPr>
                  <a:spLocks noChangeArrowheads="1"/>
                </p:cNvSpPr>
                <p:nvPr/>
              </p:nvSpPr>
              <p:spPr bwMode="auto">
                <a:xfrm>
                  <a:off x="6950532" y="2457387"/>
                  <a:ext cx="470216" cy="2752702"/>
                </a:xfrm>
                <a:prstGeom prst="rect">
                  <a:avLst/>
                </a:prstGeom>
                <a:solidFill>
                  <a:srgbClr val="99CC00"/>
                </a:solidFill>
                <a:ln w="0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12" name="Line 29"/>
                <p:cNvSpPr>
                  <a:spLocks noChangeShapeType="1"/>
                </p:cNvSpPr>
                <p:nvPr/>
              </p:nvSpPr>
              <p:spPr bwMode="auto">
                <a:xfrm>
                  <a:off x="7185639" y="2453129"/>
                  <a:ext cx="0" cy="72596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3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6486121" y="3093937"/>
                  <a:ext cx="0" cy="156689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4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5455707" y="3136515"/>
                  <a:ext cx="0" cy="147321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5" name="Line 32"/>
                <p:cNvSpPr>
                  <a:spLocks noChangeShapeType="1"/>
                </p:cNvSpPr>
                <p:nvPr/>
              </p:nvSpPr>
              <p:spPr bwMode="auto">
                <a:xfrm>
                  <a:off x="3688043" y="2625573"/>
                  <a:ext cx="0" cy="45771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6" name="Line 33"/>
                <p:cNvSpPr>
                  <a:spLocks noChangeShapeType="1"/>
                </p:cNvSpPr>
                <p:nvPr/>
              </p:nvSpPr>
              <p:spPr bwMode="auto">
                <a:xfrm>
                  <a:off x="4709748" y="2568091"/>
                  <a:ext cx="0" cy="38746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7" name="Line 34"/>
                <p:cNvSpPr>
                  <a:spLocks noChangeShapeType="1"/>
                </p:cNvSpPr>
                <p:nvPr/>
              </p:nvSpPr>
              <p:spPr bwMode="auto">
                <a:xfrm>
                  <a:off x="4207602" y="2495708"/>
                  <a:ext cx="0" cy="32146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8" name="Line 35"/>
                <p:cNvSpPr>
                  <a:spLocks noChangeShapeType="1"/>
                </p:cNvSpPr>
                <p:nvPr/>
              </p:nvSpPr>
              <p:spPr bwMode="auto">
                <a:xfrm>
                  <a:off x="2944985" y="2687311"/>
                  <a:ext cx="0" cy="42791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19" name="Line 36"/>
                <p:cNvSpPr>
                  <a:spLocks noChangeShapeType="1"/>
                </p:cNvSpPr>
                <p:nvPr/>
              </p:nvSpPr>
              <p:spPr bwMode="auto">
                <a:xfrm>
                  <a:off x="2419619" y="2521255"/>
                  <a:ext cx="0" cy="30869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20" name="Line 37"/>
                <p:cNvSpPr>
                  <a:spLocks noChangeShapeType="1"/>
                </p:cNvSpPr>
                <p:nvPr/>
              </p:nvSpPr>
              <p:spPr bwMode="auto">
                <a:xfrm>
                  <a:off x="1894255" y="2725632"/>
                  <a:ext cx="0" cy="46197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32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707103" y="2655378"/>
                  <a:ext cx="281550" cy="3576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  <a:cs typeface="ＭＳ Ｐゴシック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endParaRPr lang="en-US" sz="1050" smtClean="0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59433" name="Rectangle 41"/>
                <p:cNvSpPr>
                  <a:spLocks noChangeArrowheads="1"/>
                </p:cNvSpPr>
                <p:nvPr/>
              </p:nvSpPr>
              <p:spPr bwMode="auto">
                <a:xfrm>
                  <a:off x="1346045" y="5063493"/>
                  <a:ext cx="98507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fr-FR" sz="1000">
                      <a:solidFill>
                        <a:srgbClr val="333399"/>
                      </a:solidFill>
                      <a:latin typeface="Calibri" charset="0"/>
                    </a:rPr>
                    <a:t>0</a:t>
                  </a:r>
                </a:p>
              </p:txBody>
            </p:sp>
            <p:sp>
              <p:nvSpPr>
                <p:cNvPr id="59434" name="Rectangle 42"/>
                <p:cNvSpPr>
                  <a:spLocks noChangeArrowheads="1"/>
                </p:cNvSpPr>
                <p:nvPr/>
              </p:nvSpPr>
              <p:spPr bwMode="auto">
                <a:xfrm>
                  <a:off x="1247538" y="4539951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fr-FR" sz="1000">
                      <a:solidFill>
                        <a:srgbClr val="333399"/>
                      </a:solidFill>
                      <a:latin typeface="Calibri" charset="0"/>
                    </a:rPr>
                    <a:t>20</a:t>
                  </a:r>
                </a:p>
              </p:txBody>
            </p:sp>
            <p:sp>
              <p:nvSpPr>
                <p:cNvPr id="59435" name="Rectangle 43"/>
                <p:cNvSpPr>
                  <a:spLocks noChangeArrowheads="1"/>
                </p:cNvSpPr>
                <p:nvPr/>
              </p:nvSpPr>
              <p:spPr bwMode="auto">
                <a:xfrm>
                  <a:off x="1247538" y="3999319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fr-FR" sz="1000">
                      <a:solidFill>
                        <a:srgbClr val="333399"/>
                      </a:solidFill>
                      <a:latin typeface="Calibri" charset="0"/>
                    </a:rPr>
                    <a:t>40</a:t>
                  </a:r>
                </a:p>
              </p:txBody>
            </p:sp>
            <p:sp>
              <p:nvSpPr>
                <p:cNvPr id="59436" name="Rectangle 44"/>
                <p:cNvSpPr>
                  <a:spLocks noChangeArrowheads="1"/>
                </p:cNvSpPr>
                <p:nvPr/>
              </p:nvSpPr>
              <p:spPr bwMode="auto">
                <a:xfrm>
                  <a:off x="1247538" y="3440400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fr-FR" sz="1000">
                      <a:solidFill>
                        <a:srgbClr val="333399"/>
                      </a:solidFill>
                      <a:latin typeface="Calibri" charset="0"/>
                    </a:rPr>
                    <a:t>60</a:t>
                  </a:r>
                </a:p>
              </p:txBody>
            </p:sp>
            <p:sp>
              <p:nvSpPr>
                <p:cNvPr id="59437" name="Rectangle 45"/>
                <p:cNvSpPr>
                  <a:spLocks noChangeArrowheads="1"/>
                </p:cNvSpPr>
                <p:nvPr/>
              </p:nvSpPr>
              <p:spPr bwMode="auto">
                <a:xfrm>
                  <a:off x="1247538" y="2873480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fr-FR" sz="1000">
                      <a:solidFill>
                        <a:srgbClr val="333399"/>
                      </a:solidFill>
                      <a:latin typeface="Calibri" charset="0"/>
                    </a:rPr>
                    <a:t>80</a:t>
                  </a:r>
                </a:p>
              </p:txBody>
            </p:sp>
            <p:sp>
              <p:nvSpPr>
                <p:cNvPr id="59438" name="Rectangle 46"/>
                <p:cNvSpPr>
                  <a:spLocks noChangeArrowheads="1"/>
                </p:cNvSpPr>
                <p:nvPr/>
              </p:nvSpPr>
              <p:spPr bwMode="auto">
                <a:xfrm>
                  <a:off x="1147444" y="2352280"/>
                  <a:ext cx="295519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fr-FR" sz="1000">
                      <a:solidFill>
                        <a:srgbClr val="333399"/>
                      </a:solidFill>
                      <a:latin typeface="Calibri" charset="0"/>
                    </a:rPr>
                    <a:t>100</a:t>
                  </a:r>
                </a:p>
              </p:txBody>
            </p:sp>
            <p:sp>
              <p:nvSpPr>
                <p:cNvPr id="59439" name="Rectangle 47"/>
                <p:cNvSpPr>
                  <a:spLocks noChangeArrowheads="1"/>
                </p:cNvSpPr>
                <p:nvPr/>
              </p:nvSpPr>
              <p:spPr bwMode="auto">
                <a:xfrm>
                  <a:off x="2278487" y="5298442"/>
                  <a:ext cx="281367" cy="2063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 dirty="0" smtClean="0">
                      <a:solidFill>
                        <a:srgbClr val="333399"/>
                      </a:solidFill>
                      <a:latin typeface="Calibri" charset="0"/>
                    </a:rPr>
                    <a:t>All</a:t>
                  </a:r>
                  <a:endParaRPr lang="fr-FR" sz="1000" b="1" dirty="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40" name="Rectangle 48"/>
                <p:cNvSpPr>
                  <a:spLocks noChangeArrowheads="1"/>
                </p:cNvSpPr>
                <p:nvPr/>
              </p:nvSpPr>
              <p:spPr bwMode="auto">
                <a:xfrm>
                  <a:off x="4096565" y="5298442"/>
                  <a:ext cx="222351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G1</a:t>
                  </a:r>
                </a:p>
              </p:txBody>
            </p:sp>
            <p:sp>
              <p:nvSpPr>
                <p:cNvPr id="330" name="Rectangle 60"/>
                <p:cNvSpPr>
                  <a:spLocks noChangeArrowheads="1"/>
                </p:cNvSpPr>
                <p:nvPr/>
              </p:nvSpPr>
              <p:spPr bwMode="auto">
                <a:xfrm rot="16200000">
                  <a:off x="655546" y="3610444"/>
                  <a:ext cx="802630" cy="2954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fr-FR" sz="1050" b="1" dirty="0" smtClean="0">
                      <a:solidFill>
                        <a:srgbClr val="333399"/>
                      </a:solidFill>
                      <a:latin typeface="Calibri" charset="0"/>
                    </a:rPr>
                    <a:t>SVR 12 </a:t>
                  </a:r>
                  <a:r>
                    <a:rPr lang="fr-FR" sz="1050" b="1" dirty="0">
                      <a:solidFill>
                        <a:srgbClr val="333399"/>
                      </a:solidFill>
                      <a:latin typeface="Calibri" charset="0"/>
                    </a:rPr>
                    <a:t>(%)</a:t>
                  </a:r>
                </a:p>
              </p:txBody>
            </p:sp>
            <p:sp>
              <p:nvSpPr>
                <p:cNvPr id="59442" name="Rectangle 48"/>
                <p:cNvSpPr>
                  <a:spLocks noChangeArrowheads="1"/>
                </p:cNvSpPr>
                <p:nvPr/>
              </p:nvSpPr>
              <p:spPr bwMode="auto">
                <a:xfrm>
                  <a:off x="5844714" y="5298442"/>
                  <a:ext cx="222351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G3</a:t>
                  </a:r>
                </a:p>
              </p:txBody>
            </p:sp>
            <p:sp>
              <p:nvSpPr>
                <p:cNvPr id="59443" name="Rectangle 48"/>
                <p:cNvSpPr>
                  <a:spLocks noChangeArrowheads="1"/>
                </p:cNvSpPr>
                <p:nvPr/>
              </p:nvSpPr>
              <p:spPr bwMode="auto">
                <a:xfrm>
                  <a:off x="7388700" y="5298442"/>
                  <a:ext cx="607457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G2, 4, 6</a:t>
                  </a:r>
                </a:p>
              </p:txBody>
            </p:sp>
            <p:sp>
              <p:nvSpPr>
                <p:cNvPr id="59444" name="Rectangle 56"/>
                <p:cNvSpPr>
                  <a:spLocks noChangeArrowheads="1"/>
                </p:cNvSpPr>
                <p:nvPr/>
              </p:nvSpPr>
              <p:spPr bwMode="auto">
                <a:xfrm>
                  <a:off x="1795207" y="2450540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83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45" name="Rectangle 56"/>
                <p:cNvSpPr>
                  <a:spLocks noChangeArrowheads="1"/>
                </p:cNvSpPr>
                <p:nvPr/>
              </p:nvSpPr>
              <p:spPr bwMode="auto">
                <a:xfrm>
                  <a:off x="2320662" y="2266490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94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46" name="Rectangle 56"/>
                <p:cNvSpPr>
                  <a:spLocks noChangeArrowheads="1"/>
                </p:cNvSpPr>
                <p:nvPr/>
              </p:nvSpPr>
              <p:spPr bwMode="auto">
                <a:xfrm>
                  <a:off x="2845198" y="2427934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86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47" name="Rectangle 56"/>
                <p:cNvSpPr>
                  <a:spLocks noChangeArrowheads="1"/>
                </p:cNvSpPr>
                <p:nvPr/>
              </p:nvSpPr>
              <p:spPr bwMode="auto">
                <a:xfrm>
                  <a:off x="3588546" y="2361739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88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48" name="Rectangle 56"/>
                <p:cNvSpPr>
                  <a:spLocks noChangeArrowheads="1"/>
                </p:cNvSpPr>
                <p:nvPr/>
              </p:nvSpPr>
              <p:spPr bwMode="auto">
                <a:xfrm>
                  <a:off x="4109231" y="2217723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96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49" name="Rectangle 56"/>
                <p:cNvSpPr>
                  <a:spLocks noChangeArrowheads="1"/>
                </p:cNvSpPr>
                <p:nvPr/>
              </p:nvSpPr>
              <p:spPr bwMode="auto">
                <a:xfrm>
                  <a:off x="4612640" y="2302206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92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50" name="Rectangle 56"/>
                <p:cNvSpPr>
                  <a:spLocks noChangeArrowheads="1"/>
                </p:cNvSpPr>
                <p:nvPr/>
              </p:nvSpPr>
              <p:spPr bwMode="auto">
                <a:xfrm>
                  <a:off x="5358566" y="2853886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50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51" name="Rectangle 56"/>
                <p:cNvSpPr>
                  <a:spLocks noChangeArrowheads="1"/>
                </p:cNvSpPr>
                <p:nvPr/>
              </p:nvSpPr>
              <p:spPr bwMode="auto">
                <a:xfrm>
                  <a:off x="5857381" y="2331542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85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52" name="Rectangle 56"/>
                <p:cNvSpPr>
                  <a:spLocks noChangeArrowheads="1"/>
                </p:cNvSpPr>
                <p:nvPr/>
              </p:nvSpPr>
              <p:spPr bwMode="auto">
                <a:xfrm>
                  <a:off x="6389267" y="2853886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50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53" name="Rectangle 56"/>
                <p:cNvSpPr>
                  <a:spLocks noChangeArrowheads="1"/>
                </p:cNvSpPr>
                <p:nvPr/>
              </p:nvSpPr>
              <p:spPr bwMode="auto">
                <a:xfrm>
                  <a:off x="7038172" y="2145715"/>
                  <a:ext cx="295519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100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54" name="Rectangle 56"/>
                <p:cNvSpPr>
                  <a:spLocks noChangeArrowheads="1"/>
                </p:cNvSpPr>
                <p:nvPr/>
              </p:nvSpPr>
              <p:spPr bwMode="auto">
                <a:xfrm>
                  <a:off x="7547093" y="2145715"/>
                  <a:ext cx="295519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100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55" name="Rectangle 56"/>
                <p:cNvSpPr>
                  <a:spLocks noChangeArrowheads="1"/>
                </p:cNvSpPr>
                <p:nvPr/>
              </p:nvSpPr>
              <p:spPr bwMode="auto">
                <a:xfrm>
                  <a:off x="8109859" y="2427934"/>
                  <a:ext cx="197014" cy="2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fr-FR" sz="1000" b="1">
                      <a:solidFill>
                        <a:srgbClr val="333399"/>
                      </a:solidFill>
                      <a:latin typeface="Calibri" charset="0"/>
                    </a:rPr>
                    <a:t>86</a:t>
                  </a:r>
                  <a:endParaRPr lang="fr-FR" sz="900">
                    <a:solidFill>
                      <a:srgbClr val="333399"/>
                    </a:solidFill>
                    <a:latin typeface="Calibri" charset="0"/>
                  </a:endParaRPr>
                </a:p>
              </p:txBody>
            </p:sp>
            <p:sp>
              <p:nvSpPr>
                <p:cNvPr id="59456" name="Rectangle 79"/>
                <p:cNvSpPr>
                  <a:spLocks noChangeArrowheads="1"/>
                </p:cNvSpPr>
                <p:nvPr/>
              </p:nvSpPr>
              <p:spPr bwMode="auto">
                <a:xfrm>
                  <a:off x="2266051" y="1961997"/>
                  <a:ext cx="1222394" cy="190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fr-FR" sz="900" b="1">
                      <a:solidFill>
                        <a:srgbClr val="333399"/>
                      </a:solidFill>
                      <a:latin typeface="Calibri" charset="0"/>
                    </a:rPr>
                    <a:t>SOF/VEL 12 sem.</a:t>
                  </a:r>
                </a:p>
              </p:txBody>
            </p:sp>
            <p:sp>
              <p:nvSpPr>
                <p:cNvPr id="358" name="Rectangle 88"/>
                <p:cNvSpPr>
                  <a:spLocks noChangeArrowheads="1"/>
                </p:cNvSpPr>
                <p:nvPr/>
              </p:nvSpPr>
              <p:spPr bwMode="auto">
                <a:xfrm>
                  <a:off x="2024869" y="1980508"/>
                  <a:ext cx="174154" cy="178830"/>
                </a:xfrm>
                <a:prstGeom prst="rect">
                  <a:avLst/>
                </a:prstGeom>
                <a:solidFill>
                  <a:srgbClr val="99CC00"/>
                </a:solidFill>
                <a:ln w="0">
                  <a:solidFill>
                    <a:srgbClr val="99CC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59458" name="Rectangle 79"/>
                <p:cNvSpPr>
                  <a:spLocks noChangeArrowheads="1"/>
                </p:cNvSpPr>
                <p:nvPr/>
              </p:nvSpPr>
              <p:spPr bwMode="auto">
                <a:xfrm>
                  <a:off x="4084721" y="1961997"/>
                  <a:ext cx="1688564" cy="190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fr-FR" sz="900" b="1">
                      <a:solidFill>
                        <a:srgbClr val="333399"/>
                      </a:solidFill>
                      <a:latin typeface="Calibri" charset="0"/>
                    </a:rPr>
                    <a:t>SOF/VEL + RBV 12 sem.</a:t>
                  </a:r>
                </a:p>
              </p:txBody>
            </p:sp>
            <p:sp>
              <p:nvSpPr>
                <p:cNvPr id="360" name="Rectangle 91"/>
                <p:cNvSpPr>
                  <a:spLocks noChangeArrowheads="1"/>
                </p:cNvSpPr>
                <p:nvPr/>
              </p:nvSpPr>
              <p:spPr bwMode="auto">
                <a:xfrm>
                  <a:off x="3847683" y="1980508"/>
                  <a:ext cx="177058" cy="178830"/>
                </a:xfrm>
                <a:prstGeom prst="rect">
                  <a:avLst/>
                </a:prstGeom>
                <a:solidFill>
                  <a:srgbClr val="43A899"/>
                </a:solidFill>
                <a:ln w="0">
                  <a:solidFill>
                    <a:srgbClr val="43A89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59460" name="Rectangle 79"/>
                <p:cNvSpPr>
                  <a:spLocks noChangeArrowheads="1"/>
                </p:cNvSpPr>
                <p:nvPr/>
              </p:nvSpPr>
              <p:spPr bwMode="auto">
                <a:xfrm>
                  <a:off x="6482646" y="1961997"/>
                  <a:ext cx="1222394" cy="190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fr-FR" sz="900" b="1">
                      <a:solidFill>
                        <a:srgbClr val="333399"/>
                      </a:solidFill>
                      <a:latin typeface="Calibri" charset="0"/>
                    </a:rPr>
                    <a:t>SOF/VEL 24 sem.</a:t>
                  </a:r>
                </a:p>
              </p:txBody>
            </p:sp>
            <p:sp>
              <p:nvSpPr>
                <p:cNvPr id="362" name="Rectangle 93"/>
                <p:cNvSpPr>
                  <a:spLocks noChangeArrowheads="1"/>
                </p:cNvSpPr>
                <p:nvPr/>
              </p:nvSpPr>
              <p:spPr bwMode="auto">
                <a:xfrm>
                  <a:off x="6248110" y="1980508"/>
                  <a:ext cx="177056" cy="178830"/>
                </a:xfrm>
                <a:prstGeom prst="rect">
                  <a:avLst/>
                </a:prstGeom>
                <a:solidFill>
                  <a:srgbClr val="214B79"/>
                </a:solidFill>
                <a:ln w="0">
                  <a:solidFill>
                    <a:srgbClr val="214B79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050"/>
                </a:p>
              </p:txBody>
            </p:sp>
            <p:sp>
              <p:nvSpPr>
                <p:cNvPr id="363" name="Freeform 8"/>
                <p:cNvSpPr>
                  <a:spLocks/>
                </p:cNvSpPr>
                <p:nvPr/>
              </p:nvSpPr>
              <p:spPr bwMode="auto">
                <a:xfrm>
                  <a:off x="1525627" y="2374360"/>
                  <a:ext cx="6995194" cy="2835729"/>
                </a:xfrm>
                <a:custGeom>
                  <a:avLst/>
                  <a:gdLst>
                    <a:gd name="T0" fmla="*/ 2147483647 w 3808"/>
                    <a:gd name="T1" fmla="*/ 2147483647 h 1544"/>
                    <a:gd name="T2" fmla="*/ 0 w 3808"/>
                    <a:gd name="T3" fmla="*/ 2147483647 h 1544"/>
                    <a:gd name="T4" fmla="*/ 0 w 3808"/>
                    <a:gd name="T5" fmla="*/ 0 h 15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08" h="1544">
                      <a:moveTo>
                        <a:pt x="3808" y="1544"/>
                      </a:moveTo>
                      <a:lnTo>
                        <a:pt x="0" y="154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rgbClr val="333399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 sz="1050"/>
                </a:p>
              </p:txBody>
            </p:sp>
            <p:sp>
              <p:nvSpPr>
                <p:cNvPr id="59463" name="ZoneTexte 2"/>
                <p:cNvSpPr txBox="1">
                  <a:spLocks noChangeArrowheads="1"/>
                </p:cNvSpPr>
                <p:nvPr/>
              </p:nvSpPr>
              <p:spPr bwMode="auto">
                <a:xfrm>
                  <a:off x="1704486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75</a:t>
                  </a:r>
                </a:p>
                <a:p>
                  <a:pPr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90</a:t>
                  </a:r>
                </a:p>
              </p:txBody>
            </p:sp>
            <p:sp>
              <p:nvSpPr>
                <p:cNvPr id="59464" name="ZoneTexte 83"/>
                <p:cNvSpPr txBox="1">
                  <a:spLocks noChangeArrowheads="1"/>
                </p:cNvSpPr>
                <p:nvPr/>
              </p:nvSpPr>
              <p:spPr bwMode="auto">
                <a:xfrm>
                  <a:off x="2263285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82</a:t>
                  </a:r>
                </a:p>
                <a:p>
                  <a:pPr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87</a:t>
                  </a:r>
                </a:p>
              </p:txBody>
            </p:sp>
            <p:sp>
              <p:nvSpPr>
                <p:cNvPr id="59465" name="ZoneTexte 84"/>
                <p:cNvSpPr txBox="1">
                  <a:spLocks noChangeArrowheads="1"/>
                </p:cNvSpPr>
                <p:nvPr/>
              </p:nvSpPr>
              <p:spPr bwMode="auto">
                <a:xfrm>
                  <a:off x="2760005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77</a:t>
                  </a:r>
                </a:p>
                <a:p>
                  <a:pPr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90</a:t>
                  </a:r>
                </a:p>
              </p:txBody>
            </p:sp>
            <p:sp>
              <p:nvSpPr>
                <p:cNvPr id="59466" name="ZoneTexte 85"/>
                <p:cNvSpPr txBox="1">
                  <a:spLocks noChangeArrowheads="1"/>
                </p:cNvSpPr>
                <p:nvPr/>
              </p:nvSpPr>
              <p:spPr bwMode="auto">
                <a:xfrm>
                  <a:off x="3503351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60</a:t>
                  </a:r>
                </a:p>
                <a:p>
                  <a:pPr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68</a:t>
                  </a:r>
                </a:p>
              </p:txBody>
            </p:sp>
            <p:sp>
              <p:nvSpPr>
                <p:cNvPr id="59467" name="ZoneTexte 87"/>
                <p:cNvSpPr txBox="1">
                  <a:spLocks noChangeArrowheads="1"/>
                </p:cNvSpPr>
                <p:nvPr/>
              </p:nvSpPr>
              <p:spPr bwMode="auto">
                <a:xfrm>
                  <a:off x="4062153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65</a:t>
                  </a:r>
                </a:p>
                <a:p>
                  <a:pPr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68</a:t>
                  </a:r>
                </a:p>
              </p:txBody>
            </p:sp>
            <p:sp>
              <p:nvSpPr>
                <p:cNvPr id="59468" name="ZoneTexte 89"/>
                <p:cNvSpPr txBox="1">
                  <a:spLocks noChangeArrowheads="1"/>
                </p:cNvSpPr>
                <p:nvPr/>
              </p:nvSpPr>
              <p:spPr bwMode="auto">
                <a:xfrm>
                  <a:off x="4558872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65</a:t>
                  </a:r>
                </a:p>
                <a:p>
                  <a:pPr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71</a:t>
                  </a:r>
                </a:p>
              </p:txBody>
            </p:sp>
            <p:sp>
              <p:nvSpPr>
                <p:cNvPr id="59469" name="ZoneTexte 94"/>
                <p:cNvSpPr txBox="1">
                  <a:spLocks noChangeArrowheads="1"/>
                </p:cNvSpPr>
                <p:nvPr/>
              </p:nvSpPr>
              <p:spPr bwMode="auto">
                <a:xfrm>
                  <a:off x="5241460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7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14</a:t>
                  </a:r>
                </a:p>
              </p:txBody>
            </p:sp>
            <p:sp>
              <p:nvSpPr>
                <p:cNvPr id="59470" name="ZoneTexte 95"/>
                <p:cNvSpPr txBox="1">
                  <a:spLocks noChangeArrowheads="1"/>
                </p:cNvSpPr>
                <p:nvPr/>
              </p:nvSpPr>
              <p:spPr bwMode="auto">
                <a:xfrm>
                  <a:off x="5728637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11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13</a:t>
                  </a:r>
                </a:p>
              </p:txBody>
            </p:sp>
            <p:sp>
              <p:nvSpPr>
                <p:cNvPr id="59471" name="ZoneTexte 96"/>
                <p:cNvSpPr txBox="1">
                  <a:spLocks noChangeArrowheads="1"/>
                </p:cNvSpPr>
                <p:nvPr/>
              </p:nvSpPr>
              <p:spPr bwMode="auto">
                <a:xfrm>
                  <a:off x="6281737" y="4725928"/>
                  <a:ext cx="457184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6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12</a:t>
                  </a:r>
                </a:p>
              </p:txBody>
            </p:sp>
            <p:sp>
              <p:nvSpPr>
                <p:cNvPr id="59472" name="ZoneTexte 97"/>
                <p:cNvSpPr txBox="1">
                  <a:spLocks noChangeArrowheads="1"/>
                </p:cNvSpPr>
                <p:nvPr/>
              </p:nvSpPr>
              <p:spPr bwMode="auto">
                <a:xfrm>
                  <a:off x="7022975" y="3876798"/>
                  <a:ext cx="368529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4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4</a:t>
                  </a:r>
                </a:p>
              </p:txBody>
            </p:sp>
            <p:sp>
              <p:nvSpPr>
                <p:cNvPr id="59473" name="ZoneTexte 98"/>
                <p:cNvSpPr txBox="1">
                  <a:spLocks noChangeArrowheads="1"/>
                </p:cNvSpPr>
                <p:nvPr/>
              </p:nvSpPr>
              <p:spPr bwMode="auto">
                <a:xfrm>
                  <a:off x="7510153" y="3876798"/>
                  <a:ext cx="368529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4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4</a:t>
                  </a:r>
                </a:p>
              </p:txBody>
            </p:sp>
            <p:sp>
              <p:nvSpPr>
                <p:cNvPr id="59474" name="ZoneTexte 99"/>
                <p:cNvSpPr txBox="1">
                  <a:spLocks noChangeArrowheads="1"/>
                </p:cNvSpPr>
                <p:nvPr/>
              </p:nvSpPr>
              <p:spPr bwMode="auto">
                <a:xfrm>
                  <a:off x="8024101" y="3876798"/>
                  <a:ext cx="368529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3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4</a:t>
                  </a:r>
                </a:p>
              </p:txBody>
            </p:sp>
            <p:sp>
              <p:nvSpPr>
                <p:cNvPr id="59475" name="ZoneTexte 100"/>
                <p:cNvSpPr txBox="1">
                  <a:spLocks noChangeArrowheads="1"/>
                </p:cNvSpPr>
                <p:nvPr/>
              </p:nvSpPr>
              <p:spPr bwMode="auto">
                <a:xfrm>
                  <a:off x="8365377" y="4007379"/>
                  <a:ext cx="457754" cy="2958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800" b="1">
                      <a:latin typeface="Calibri" charset="0"/>
                    </a:rPr>
                    <a:t>G2</a:t>
                  </a:r>
                </a:p>
              </p:txBody>
            </p:sp>
            <p:sp>
              <p:nvSpPr>
                <p:cNvPr id="59476" name="ZoneTexte 101"/>
                <p:cNvSpPr txBox="1">
                  <a:spLocks noChangeArrowheads="1"/>
                </p:cNvSpPr>
                <p:nvPr/>
              </p:nvSpPr>
              <p:spPr bwMode="auto">
                <a:xfrm>
                  <a:off x="7022975" y="4293097"/>
                  <a:ext cx="368529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4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4</a:t>
                  </a:r>
                </a:p>
              </p:txBody>
            </p:sp>
            <p:sp>
              <p:nvSpPr>
                <p:cNvPr id="59477" name="ZoneTexte 102"/>
                <p:cNvSpPr txBox="1">
                  <a:spLocks noChangeArrowheads="1"/>
                </p:cNvSpPr>
                <p:nvPr/>
              </p:nvSpPr>
              <p:spPr bwMode="auto">
                <a:xfrm>
                  <a:off x="7510153" y="4293097"/>
                  <a:ext cx="368529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2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2</a:t>
                  </a:r>
                </a:p>
              </p:txBody>
            </p:sp>
            <p:sp>
              <p:nvSpPr>
                <p:cNvPr id="59478" name="ZoneTexte 103"/>
                <p:cNvSpPr txBox="1">
                  <a:spLocks noChangeArrowheads="1"/>
                </p:cNvSpPr>
                <p:nvPr/>
              </p:nvSpPr>
              <p:spPr bwMode="auto">
                <a:xfrm>
                  <a:off x="8024101" y="4293097"/>
                  <a:ext cx="368529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2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2</a:t>
                  </a:r>
                </a:p>
              </p:txBody>
            </p:sp>
            <p:sp>
              <p:nvSpPr>
                <p:cNvPr id="59479" name="ZoneTexte 104"/>
                <p:cNvSpPr txBox="1">
                  <a:spLocks noChangeArrowheads="1"/>
                </p:cNvSpPr>
                <p:nvPr/>
              </p:nvSpPr>
              <p:spPr bwMode="auto">
                <a:xfrm>
                  <a:off x="8365377" y="4423678"/>
                  <a:ext cx="457754" cy="2958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800" b="1">
                      <a:latin typeface="Calibri" charset="0"/>
                    </a:rPr>
                    <a:t>G4</a:t>
                  </a:r>
                </a:p>
              </p:txBody>
            </p:sp>
            <p:sp>
              <p:nvSpPr>
                <p:cNvPr id="59480" name="ZoneTexte 107"/>
                <p:cNvSpPr txBox="1">
                  <a:spLocks noChangeArrowheads="1"/>
                </p:cNvSpPr>
                <p:nvPr/>
              </p:nvSpPr>
              <p:spPr bwMode="auto">
                <a:xfrm>
                  <a:off x="8024101" y="4742065"/>
                  <a:ext cx="368529" cy="5071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900" b="1" u="sng">
                      <a:solidFill>
                        <a:schemeClr val="bg1"/>
                      </a:solidFill>
                      <a:latin typeface="Calibri" charset="0"/>
                    </a:rPr>
                    <a:t>1</a:t>
                  </a:r>
                </a:p>
                <a:p>
                  <a:pPr algn="ctr" eaLnBrk="1" hangingPunct="1"/>
                  <a:r>
                    <a:rPr lang="fr-FR" sz="900" b="1">
                      <a:solidFill>
                        <a:schemeClr val="bg1"/>
                      </a:solidFill>
                      <a:latin typeface="Calibri" charset="0"/>
                    </a:rPr>
                    <a:t>1</a:t>
                  </a:r>
                </a:p>
              </p:txBody>
            </p:sp>
            <p:sp>
              <p:nvSpPr>
                <p:cNvPr id="59481" name="ZoneTexte 108"/>
                <p:cNvSpPr txBox="1">
                  <a:spLocks noChangeArrowheads="1"/>
                </p:cNvSpPr>
                <p:nvPr/>
              </p:nvSpPr>
              <p:spPr bwMode="auto">
                <a:xfrm>
                  <a:off x="8365377" y="4872645"/>
                  <a:ext cx="457754" cy="2958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r>
                    <a:rPr lang="fr-FR" sz="800" b="1">
                      <a:latin typeface="Calibri" charset="0"/>
                    </a:rPr>
                    <a:t>G6</a:t>
                  </a:r>
                </a:p>
              </p:txBody>
            </p:sp>
            <p:sp>
              <p:nvSpPr>
                <p:cNvPr id="59482" name="Rectangle 7"/>
                <p:cNvSpPr>
                  <a:spLocks noChangeArrowheads="1"/>
                </p:cNvSpPr>
                <p:nvPr/>
              </p:nvSpPr>
              <p:spPr bwMode="auto">
                <a:xfrm>
                  <a:off x="6950765" y="3926840"/>
                  <a:ext cx="1797699" cy="431800"/>
                </a:xfrm>
                <a:prstGeom prst="rect">
                  <a:avLst/>
                </a:prstGeom>
                <a:noFill/>
                <a:ln w="127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ctr"/>
                  <a:endParaRPr lang="en-US" sz="1000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59483" name="Rectangle 109"/>
                <p:cNvSpPr>
                  <a:spLocks noChangeArrowheads="1"/>
                </p:cNvSpPr>
                <p:nvPr/>
              </p:nvSpPr>
              <p:spPr bwMode="auto">
                <a:xfrm>
                  <a:off x="6950765" y="4358640"/>
                  <a:ext cx="1797699" cy="431800"/>
                </a:xfrm>
                <a:prstGeom prst="rect">
                  <a:avLst/>
                </a:prstGeom>
                <a:noFill/>
                <a:ln w="127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ctr"/>
                  <a:endParaRPr lang="en-US" sz="1000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59484" name="Rectangle 110"/>
                <p:cNvSpPr>
                  <a:spLocks noChangeArrowheads="1"/>
                </p:cNvSpPr>
                <p:nvPr/>
              </p:nvSpPr>
              <p:spPr bwMode="auto">
                <a:xfrm>
                  <a:off x="6950765" y="4790440"/>
                  <a:ext cx="1797699" cy="431800"/>
                </a:xfrm>
                <a:prstGeom prst="rect">
                  <a:avLst/>
                </a:prstGeom>
                <a:noFill/>
                <a:ln w="127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ctr"/>
                  <a:endParaRPr lang="en-US" sz="1000">
                    <a:solidFill>
                      <a:srgbClr val="333399"/>
                    </a:solidFill>
                  </a:endParaRPr>
                </a:p>
              </p:txBody>
            </p:sp>
          </p:grpSp>
          <p:sp>
            <p:nvSpPr>
              <p:cNvPr id="59401" name="ZoneTexte 385"/>
              <p:cNvSpPr txBox="1">
                <a:spLocks noChangeArrowheads="1"/>
              </p:cNvSpPr>
              <p:nvPr/>
            </p:nvSpPr>
            <p:spPr bwMode="auto">
              <a:xfrm>
                <a:off x="7040862" y="3356992"/>
                <a:ext cx="1967895" cy="646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b="1" smtClean="0">
                    <a:solidFill>
                      <a:srgbClr val="FF0000"/>
                    </a:solidFill>
                  </a:rPr>
                  <a:t>Decompensated</a:t>
                </a:r>
              </a:p>
              <a:p>
                <a:pPr algn="ctr" eaLnBrk="1" hangingPunct="1"/>
                <a:r>
                  <a:rPr lang="en-US" sz="1800" b="1" smtClean="0">
                    <a:solidFill>
                      <a:srgbClr val="FF0000"/>
                    </a:solidFill>
                  </a:rPr>
                  <a:t>cirrhosis</a:t>
                </a:r>
                <a:endParaRPr lang="en-US" sz="18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9399" name="ZoneTexte 390"/>
            <p:cNvSpPr txBox="1">
              <a:spLocks noChangeArrowheads="1"/>
            </p:cNvSpPr>
            <p:nvPr/>
          </p:nvSpPr>
          <p:spPr bwMode="auto">
            <a:xfrm>
              <a:off x="6228184" y="6623774"/>
              <a:ext cx="35283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fr-FR" sz="1000"/>
                <a:t>Curry.M et al. N Engl J Med 2015: 373: 2618-28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170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Option 1 :  </a:t>
            </a:r>
            <a:r>
              <a:rPr lang="fr-FR" b="1" dirty="0" err="1" smtClean="0">
                <a:solidFill>
                  <a:srgbClr val="FF0000"/>
                </a:solidFill>
              </a:rPr>
              <a:t>genotype</a:t>
            </a:r>
            <a:r>
              <a:rPr lang="fr-FR" b="1" dirty="0" smtClean="0">
                <a:solidFill>
                  <a:srgbClr val="FF0000"/>
                </a:solidFill>
              </a:rPr>
              <a:t> 3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1" cy="4929411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292577"/>
                </a:solidFill>
              </a:rPr>
              <a:t>Sofosbuvir</a:t>
            </a:r>
            <a:r>
              <a:rPr lang="fr-FR" sz="2800" b="1" dirty="0" smtClean="0">
                <a:solidFill>
                  <a:srgbClr val="292577"/>
                </a:solidFill>
              </a:rPr>
              <a:t> 400mg/ </a:t>
            </a:r>
            <a:r>
              <a:rPr lang="fr-FR" sz="2800" b="1" dirty="0" err="1" smtClean="0">
                <a:solidFill>
                  <a:srgbClr val="292577"/>
                </a:solidFill>
              </a:rPr>
              <a:t>Daclatasvir</a:t>
            </a:r>
            <a:r>
              <a:rPr lang="fr-FR" sz="2800" b="1" dirty="0" smtClean="0">
                <a:solidFill>
                  <a:srgbClr val="292577"/>
                </a:solidFill>
              </a:rPr>
              <a:t> 60 mg</a:t>
            </a:r>
          </a:p>
          <a:p>
            <a:pPr lvl="1"/>
            <a:r>
              <a:rPr lang="fr-FR" dirty="0" smtClean="0"/>
              <a:t>No </a:t>
            </a:r>
            <a:r>
              <a:rPr lang="fr-FR" dirty="0" err="1" smtClean="0"/>
              <a:t>cirrhosis</a:t>
            </a:r>
            <a:endParaRPr lang="fr-FR" dirty="0" smtClean="0"/>
          </a:p>
          <a:p>
            <a:pPr lvl="2"/>
            <a:r>
              <a:rPr lang="fr-FR" dirty="0" err="1" smtClean="0"/>
              <a:t>Naive</a:t>
            </a:r>
            <a:endParaRPr lang="fr-FR" dirty="0" smtClean="0"/>
          </a:p>
          <a:p>
            <a:pPr lvl="3"/>
            <a:r>
              <a:rPr lang="fr-FR" dirty="0" smtClean="0"/>
              <a:t>12 </a:t>
            </a:r>
            <a:r>
              <a:rPr lang="fr-FR" dirty="0" err="1" smtClean="0"/>
              <a:t>weeks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RBV</a:t>
            </a:r>
          </a:p>
          <a:p>
            <a:pPr marL="914400" lvl="3" indent="0">
              <a:buNone/>
            </a:pPr>
            <a:endParaRPr lang="fr-FR" dirty="0" smtClean="0"/>
          </a:p>
          <a:p>
            <a:pPr lvl="2"/>
            <a:r>
              <a:rPr lang="fr-FR" dirty="0" err="1" smtClean="0"/>
              <a:t>Experienced</a:t>
            </a:r>
            <a:endParaRPr lang="fr-FR" dirty="0" smtClean="0"/>
          </a:p>
          <a:p>
            <a:pPr lvl="3"/>
            <a:r>
              <a:rPr lang="fr-FR" dirty="0" smtClean="0"/>
              <a:t>no </a:t>
            </a:r>
            <a:r>
              <a:rPr lang="fr-FR" dirty="0" err="1" smtClean="0"/>
              <a:t>RAVs</a:t>
            </a:r>
            <a:r>
              <a:rPr lang="fr-FR" dirty="0" smtClean="0"/>
              <a:t> </a:t>
            </a:r>
            <a:r>
              <a:rPr lang="fr-FR" dirty="0" err="1" smtClean="0"/>
              <a:t>testing</a:t>
            </a:r>
            <a:r>
              <a:rPr lang="fr-FR" dirty="0" smtClean="0"/>
              <a:t>  : 12 </a:t>
            </a:r>
            <a:r>
              <a:rPr lang="fr-FR" dirty="0" err="1" smtClean="0"/>
              <a:t>weeks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RBV</a:t>
            </a:r>
          </a:p>
          <a:p>
            <a:pPr lvl="3"/>
            <a:r>
              <a:rPr lang="fr-FR" dirty="0" err="1" smtClean="0"/>
              <a:t>RAVs</a:t>
            </a:r>
            <a:r>
              <a:rPr lang="fr-FR" dirty="0" smtClean="0"/>
              <a:t> </a:t>
            </a:r>
            <a:r>
              <a:rPr lang="fr-FR" dirty="0" err="1" smtClean="0"/>
              <a:t>testing</a:t>
            </a:r>
            <a:r>
              <a:rPr lang="fr-FR" dirty="0" smtClean="0"/>
              <a:t> if mutations : </a:t>
            </a:r>
            <a:r>
              <a:rPr lang="fr-FR" dirty="0"/>
              <a:t>12 </a:t>
            </a:r>
            <a:r>
              <a:rPr lang="fr-FR" dirty="0" err="1"/>
              <a:t>weeks</a:t>
            </a:r>
            <a:r>
              <a:rPr lang="fr-FR" dirty="0"/>
              <a:t> + </a:t>
            </a:r>
            <a:r>
              <a:rPr lang="fr-FR" dirty="0" smtClean="0"/>
              <a:t>RBV (</a:t>
            </a:r>
            <a:r>
              <a:rPr lang="fr-FR" dirty="0" err="1" smtClean="0"/>
              <a:t>ot</a:t>
            </a:r>
            <a:r>
              <a:rPr lang="fr-FR" dirty="0" smtClean="0"/>
              <a:t> 24 </a:t>
            </a:r>
            <a:r>
              <a:rPr lang="fr-FR" dirty="0" err="1" smtClean="0"/>
              <a:t>weeks</a:t>
            </a:r>
            <a:r>
              <a:rPr lang="fr-FR" dirty="0" smtClean="0"/>
              <a:t> if </a:t>
            </a:r>
            <a:r>
              <a:rPr lang="fr-FR" dirty="0" err="1" smtClean="0"/>
              <a:t>contra-indication</a:t>
            </a:r>
            <a:r>
              <a:rPr lang="fr-FR" dirty="0" smtClean="0"/>
              <a:t> to RBV)</a:t>
            </a:r>
          </a:p>
          <a:p>
            <a:pPr marL="914400" lvl="3" indent="0">
              <a:buNone/>
            </a:pPr>
            <a:endParaRPr lang="fr-FR" dirty="0" smtClean="0"/>
          </a:p>
          <a:p>
            <a:pPr lvl="1"/>
            <a:r>
              <a:rPr lang="fr-FR" dirty="0" err="1" smtClean="0"/>
              <a:t>Cirrhosis</a:t>
            </a:r>
            <a:r>
              <a:rPr lang="fr-FR" dirty="0" smtClean="0"/>
              <a:t> : </a:t>
            </a:r>
            <a:r>
              <a:rPr lang="fr-FR" dirty="0" err="1" smtClean="0"/>
              <a:t>add</a:t>
            </a:r>
            <a:r>
              <a:rPr lang="fr-FR" dirty="0" smtClean="0"/>
              <a:t> RBV +/- </a:t>
            </a:r>
            <a:r>
              <a:rPr lang="fr-FR" dirty="0" err="1" smtClean="0"/>
              <a:t>extend</a:t>
            </a:r>
            <a:r>
              <a:rPr lang="fr-FR" dirty="0" smtClean="0"/>
              <a:t> </a:t>
            </a:r>
            <a:r>
              <a:rPr lang="fr-FR" dirty="0" err="1" smtClean="0"/>
              <a:t>treatment</a:t>
            </a:r>
            <a:r>
              <a:rPr lang="fr-FR" dirty="0" smtClean="0"/>
              <a:t> (SVR rate </a:t>
            </a:r>
            <a:r>
              <a:rPr lang="fr-FR" dirty="0" err="1" smtClean="0"/>
              <a:t>around</a:t>
            </a:r>
            <a:r>
              <a:rPr lang="fr-FR" dirty="0" smtClean="0"/>
              <a:t> 89%)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1913" y="6228020"/>
            <a:ext cx="3142463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Journal of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Hepatology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2016,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October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42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Option </a:t>
            </a:r>
            <a:r>
              <a:rPr lang="fr-FR" b="1" smtClean="0">
                <a:solidFill>
                  <a:srgbClr val="FF0000"/>
                </a:solidFill>
              </a:rPr>
              <a:t>2 : genotype</a:t>
            </a:r>
            <a:r>
              <a:rPr lang="fr-FR" b="1" dirty="0" smtClean="0">
                <a:solidFill>
                  <a:srgbClr val="FF0000"/>
                </a:solidFill>
              </a:rPr>
              <a:t> 3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7884865" cy="4713387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chemeClr val="tx2"/>
                </a:solidFill>
              </a:rPr>
              <a:t>Sofosbuvir</a:t>
            </a:r>
            <a:r>
              <a:rPr lang="fr-FR" sz="2800" b="1" dirty="0" smtClean="0">
                <a:solidFill>
                  <a:schemeClr val="tx2"/>
                </a:solidFill>
              </a:rPr>
              <a:t> 400mg/ </a:t>
            </a:r>
            <a:r>
              <a:rPr lang="fr-FR" sz="2800" b="1" dirty="0" err="1" smtClean="0">
                <a:solidFill>
                  <a:schemeClr val="tx2"/>
                </a:solidFill>
              </a:rPr>
              <a:t>Velpatasvir</a:t>
            </a:r>
            <a:r>
              <a:rPr lang="fr-FR" sz="2800" b="1" dirty="0" smtClean="0">
                <a:solidFill>
                  <a:schemeClr val="tx2"/>
                </a:solidFill>
              </a:rPr>
              <a:t> 100 mg</a:t>
            </a:r>
          </a:p>
          <a:p>
            <a:pPr lvl="1"/>
            <a:r>
              <a:rPr lang="fr-FR" dirty="0" err="1" smtClean="0"/>
              <a:t>Naive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cirrhosis</a:t>
            </a:r>
            <a:endParaRPr lang="fr-FR" dirty="0" smtClean="0"/>
          </a:p>
          <a:p>
            <a:pPr lvl="2"/>
            <a:r>
              <a:rPr lang="fr-FR" dirty="0"/>
              <a:t>12 </a:t>
            </a:r>
            <a:r>
              <a:rPr lang="fr-FR" dirty="0" err="1"/>
              <a:t>weeks</a:t>
            </a:r>
            <a:r>
              <a:rPr lang="fr-FR" dirty="0"/>
              <a:t> </a:t>
            </a:r>
            <a:r>
              <a:rPr lang="fr-FR" dirty="0" err="1"/>
              <a:t>without</a:t>
            </a:r>
            <a:r>
              <a:rPr lang="fr-FR" dirty="0"/>
              <a:t> RBV</a:t>
            </a:r>
          </a:p>
          <a:p>
            <a:pPr lvl="2"/>
            <a:endParaRPr lang="fr-FR" dirty="0" smtClean="0"/>
          </a:p>
          <a:p>
            <a:pPr lvl="1"/>
            <a:r>
              <a:rPr lang="fr-FR" dirty="0" err="1"/>
              <a:t>Experienced</a:t>
            </a:r>
            <a:r>
              <a:rPr lang="fr-FR" dirty="0"/>
              <a:t>, </a:t>
            </a:r>
            <a:r>
              <a:rPr lang="fr-FR" dirty="0" err="1"/>
              <a:t>naive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cirrhosis</a:t>
            </a:r>
            <a:endParaRPr lang="fr-FR" dirty="0"/>
          </a:p>
          <a:p>
            <a:pPr lvl="2"/>
            <a:r>
              <a:rPr lang="fr-FR" dirty="0"/>
              <a:t>12 </a:t>
            </a:r>
            <a:r>
              <a:rPr lang="fr-FR" dirty="0" err="1"/>
              <a:t>weeks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smtClean="0"/>
              <a:t>RBV</a:t>
            </a:r>
            <a:endParaRPr lang="fr-FR" dirty="0"/>
          </a:p>
          <a:p>
            <a:pPr lvl="2"/>
            <a:endParaRPr lang="fr-FR" dirty="0"/>
          </a:p>
          <a:p>
            <a:pPr lvl="1"/>
            <a:r>
              <a:rPr lang="fr-FR" dirty="0"/>
              <a:t>NS5a RAV </a:t>
            </a:r>
            <a:r>
              <a:rPr lang="fr-FR" dirty="0" err="1"/>
              <a:t>testing</a:t>
            </a:r>
            <a:r>
              <a:rPr lang="fr-FR" dirty="0"/>
              <a:t> </a:t>
            </a:r>
            <a:r>
              <a:rPr lang="fr-FR" dirty="0" err="1"/>
              <a:t>available</a:t>
            </a:r>
            <a:r>
              <a:rPr lang="fr-FR" dirty="0"/>
              <a:t> (</a:t>
            </a:r>
            <a:r>
              <a:rPr lang="fr-FR" dirty="0" err="1"/>
              <a:t>technically</a:t>
            </a:r>
            <a:r>
              <a:rPr lang="fr-FR" dirty="0"/>
              <a:t> </a:t>
            </a:r>
            <a:r>
              <a:rPr lang="fr-FR" dirty="0" err="1"/>
              <a:t>challenging</a:t>
            </a:r>
            <a:r>
              <a:rPr lang="fr-FR" dirty="0"/>
              <a:t>)</a:t>
            </a:r>
          </a:p>
          <a:p>
            <a:pPr lvl="2"/>
            <a:r>
              <a:rPr lang="fr-FR" dirty="0"/>
              <a:t>No Y93H : 12 </a:t>
            </a:r>
            <a:r>
              <a:rPr lang="fr-FR" dirty="0" err="1"/>
              <a:t>weeks</a:t>
            </a:r>
            <a:r>
              <a:rPr lang="fr-FR" dirty="0"/>
              <a:t> no RBV</a:t>
            </a:r>
          </a:p>
          <a:p>
            <a:pPr lvl="2"/>
            <a:r>
              <a:rPr lang="fr-FR" dirty="0"/>
              <a:t>Y93C : 12 </a:t>
            </a:r>
            <a:r>
              <a:rPr lang="fr-FR" dirty="0" err="1"/>
              <a:t>weeks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smtClean="0"/>
              <a:t>RBV</a:t>
            </a:r>
          </a:p>
          <a:p>
            <a:pPr marL="914400" lvl="2" indent="0">
              <a:buNone/>
            </a:pPr>
            <a:endParaRPr lang="fr-FR" dirty="0"/>
          </a:p>
          <a:p>
            <a:pPr lvl="1"/>
            <a:r>
              <a:rPr lang="fr-FR" dirty="0" err="1" smtClean="0"/>
              <a:t>Ribavirin</a:t>
            </a:r>
            <a:r>
              <a:rPr lang="fr-FR" dirty="0" smtClean="0"/>
              <a:t> contra –</a:t>
            </a:r>
            <a:r>
              <a:rPr lang="fr-FR" dirty="0" err="1" smtClean="0"/>
              <a:t>indicated</a:t>
            </a:r>
            <a:r>
              <a:rPr lang="fr-FR" dirty="0" smtClean="0"/>
              <a:t> : 24 </a:t>
            </a:r>
            <a:r>
              <a:rPr lang="fr-FR" dirty="0" err="1" smtClean="0"/>
              <a:t>weeks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1913" y="6228020"/>
            <a:ext cx="3142463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Journal of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Hepatology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2016,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October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88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>
            <a:normAutofit/>
          </a:bodyPr>
          <a:lstStyle/>
          <a:p>
            <a:r>
              <a:rPr lang="fr-FR" sz="3200" dirty="0"/>
              <a:t>L’indication d’un traitement par SOFOSBUVIR – </a:t>
            </a:r>
            <a:r>
              <a:rPr lang="fr-FR" sz="3200" dirty="0" smtClean="0"/>
              <a:t>DACLATASVIR approuvée </a:t>
            </a:r>
            <a:r>
              <a:rPr lang="fr-FR" sz="3200" dirty="0"/>
              <a:t>en RCP le </a:t>
            </a:r>
            <a:r>
              <a:rPr lang="fr-FR" sz="3200" dirty="0" smtClean="0"/>
              <a:t>08/02/2016</a:t>
            </a:r>
            <a:endParaRPr lang="fr-FR" sz="3200" b="1" dirty="0" smtClean="0">
              <a:solidFill>
                <a:srgbClr val="7030A0"/>
              </a:solidFill>
            </a:endParaRPr>
          </a:p>
          <a:p>
            <a:r>
              <a:rPr lang="fr-FR" sz="3200" b="1" dirty="0" smtClean="0">
                <a:solidFill>
                  <a:srgbClr val="FF0000"/>
                </a:solidFill>
              </a:rPr>
              <a:t>En avril 2016, à J0 du traitement, on reçoit ARN VHC </a:t>
            </a:r>
            <a:r>
              <a:rPr lang="fr-FR" sz="3200" b="1" dirty="0" err="1" smtClean="0">
                <a:solidFill>
                  <a:srgbClr val="FF0000"/>
                </a:solidFill>
              </a:rPr>
              <a:t>Neg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endParaRPr lang="fr-FR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3200" b="1" dirty="0">
              <a:solidFill>
                <a:srgbClr val="FF0000"/>
              </a:solidFill>
            </a:endParaRPr>
          </a:p>
          <a:p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</a:t>
            </a:r>
            <a:r>
              <a:rPr lang="fr-FR" dirty="0"/>
              <a:t>CLINIQUE Mr M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57024" y="6453336"/>
            <a:ext cx="2207464" cy="307777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D.Salmon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, </a:t>
            </a:r>
            <a:r>
              <a:rPr lang="fr-FR" sz="1400" dirty="0" err="1" smtClean="0">
                <a:solidFill>
                  <a:srgbClr val="0000CC"/>
                </a:solidFill>
                <a:latin typeface="Tahoma" pitchFamily="34" charset="0"/>
              </a:rPr>
              <a:t>Viroteam</a:t>
            </a:r>
            <a:r>
              <a:rPr lang="fr-FR" sz="1400" dirty="0" smtClean="0">
                <a:solidFill>
                  <a:srgbClr val="0000CC"/>
                </a:solidFill>
                <a:latin typeface="Tahoma" pitchFamily="34" charset="0"/>
              </a:rPr>
              <a:t> 2016</a:t>
            </a:r>
            <a:endParaRPr lang="fr-FR" sz="1400" dirty="0">
              <a:solidFill>
                <a:srgbClr val="0000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4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13036</TotalTime>
  <Words>1430</Words>
  <Application>Microsoft Office PowerPoint</Application>
  <PresentationFormat>Affichage à l'écran (4:3)</PresentationFormat>
  <Paragraphs>381</Paragraphs>
  <Slides>25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Vagues</vt:lpstr>
      <vt:lpstr>CAS CLINIQUE 1 :  Mr M, 64ans</vt:lpstr>
      <vt:lpstr>Présentation PowerPoint</vt:lpstr>
      <vt:lpstr>CAS CLINIQUE Mr M</vt:lpstr>
      <vt:lpstr>Recommandations EASL 2016  </vt:lpstr>
      <vt:lpstr>IFN-free valuable options for each genotype</vt:lpstr>
      <vt:lpstr>Sofosbuvir / velpatasvir  </vt:lpstr>
      <vt:lpstr>Option 1 :  genotype 3 </vt:lpstr>
      <vt:lpstr>Option 2 : genotype 3 </vt:lpstr>
      <vt:lpstr>CAS CLINIQUE Mr M</vt:lpstr>
      <vt:lpstr>CAS CLINIQUE Mr M</vt:lpstr>
      <vt:lpstr>Présentation PowerPoint</vt:lpstr>
      <vt:lpstr>CAS CLINIQUE Mr M</vt:lpstr>
      <vt:lpstr>CAS CLINIQUE Mr M</vt:lpstr>
      <vt:lpstr>Treatment of acute hepatitis C</vt:lpstr>
      <vt:lpstr>CAS CLINIQUE 2 : Mr K</vt:lpstr>
      <vt:lpstr>Présentation PowerPoint</vt:lpstr>
      <vt:lpstr>CAS CLINIQUE Mr K</vt:lpstr>
      <vt:lpstr>Présentation PowerPoint</vt:lpstr>
      <vt:lpstr>Présentation PowerPoint</vt:lpstr>
      <vt:lpstr>Présentation PowerPoint</vt:lpstr>
      <vt:lpstr>Présentation PowerPoint</vt:lpstr>
      <vt:lpstr>CAS CLINIQUE 3:  Mme M</vt:lpstr>
      <vt:lpstr>CAS CLINIQUE Mme M</vt:lpstr>
      <vt:lpstr>CAS CLINIQUE Mme M</vt:lpstr>
      <vt:lpstr>CAS CLINIQUE Mme M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CLINIQUE Mr M</dc:title>
  <dc:creator>USUBILLAGA Rafael</dc:creator>
  <cp:lastModifiedBy>Dominique Salmon,</cp:lastModifiedBy>
  <cp:revision>58</cp:revision>
  <dcterms:created xsi:type="dcterms:W3CDTF">2016-10-03T09:43:59Z</dcterms:created>
  <dcterms:modified xsi:type="dcterms:W3CDTF">2016-10-21T15:52:35Z</dcterms:modified>
</cp:coreProperties>
</file>