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25AC-E691-4860-B5B9-F31CF5D58FD2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01E84-DBF5-4BCD-8740-24AB5DF7AB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26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01E84-DBF5-4BCD-8740-24AB5DF7ABF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13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41D366-BAD1-4F29-A367-80BF2815BCD6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1E052B-7E2C-45DD-B588-0EEEB02B407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4661" y="1484784"/>
            <a:ext cx="8712968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fr-FR" sz="4000" b="1" dirty="0" smtClean="0"/>
              <a:t>La résistance </a:t>
            </a:r>
            <a:br>
              <a:rPr lang="fr-FR" sz="4000" b="1" dirty="0" smtClean="0"/>
            </a:br>
            <a:r>
              <a:rPr lang="fr-FR" sz="4000" b="1" dirty="0" smtClean="0"/>
              <a:t>au temps de l’allègement</a:t>
            </a: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5085184"/>
            <a:ext cx="5637010" cy="882119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/>
              <a:t>Dr Laurence Morand-Joubert</a:t>
            </a:r>
          </a:p>
          <a:p>
            <a:pPr algn="ctr"/>
            <a:r>
              <a:rPr lang="fr-FR" dirty="0" err="1" smtClean="0"/>
              <a:t>Viroteam</a:t>
            </a:r>
            <a:r>
              <a:rPr lang="fr-FR" dirty="0" smtClean="0"/>
              <a:t> 21 octobre 2016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411760" y="3828732"/>
            <a:ext cx="4193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  <a:latin typeface="Arial" charset="0"/>
                <a:cs typeface="Arial" pitchFamily="34" charset="0"/>
              </a:rPr>
              <a:t>Le génotype </a:t>
            </a:r>
            <a:r>
              <a:rPr lang="fr-FR" sz="3200" dirty="0">
                <a:solidFill>
                  <a:srgbClr val="002060"/>
                </a:solidFill>
                <a:latin typeface="Arial" charset="0"/>
                <a:cs typeface="Arial" pitchFamily="34" charset="0"/>
              </a:rPr>
              <a:t>sur ADN:</a:t>
            </a:r>
            <a:endParaRPr lang="fr-F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9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89640" cy="99060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/>
              <a:t>Persistance et évolution des </a:t>
            </a:r>
            <a:r>
              <a:rPr lang="fr-FR" sz="2400" b="1" dirty="0"/>
              <a:t>VRM </a:t>
            </a:r>
            <a:r>
              <a:rPr lang="fr-FR" sz="2400" b="1" dirty="0" smtClean="0"/>
              <a:t>dans </a:t>
            </a:r>
            <a:r>
              <a:rPr lang="fr-FR" sz="2400" b="1" dirty="0"/>
              <a:t>le réservoir des cellules sanguines </a:t>
            </a:r>
            <a:r>
              <a:rPr lang="fr-FR" sz="2400" b="1" dirty="0" smtClean="0"/>
              <a:t>pendant </a:t>
            </a:r>
            <a:r>
              <a:rPr lang="fr-FR" sz="2400" b="1" dirty="0"/>
              <a:t>plusieurs années malgré un traitement efficace</a:t>
            </a:r>
          </a:p>
        </p:txBody>
      </p:sp>
      <p:pic>
        <p:nvPicPr>
          <p:cNvPr id="5" name="Picture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7690813" cy="43434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Rectangle 6"/>
          <p:cNvSpPr/>
          <p:nvPr/>
        </p:nvSpPr>
        <p:spPr>
          <a:xfrm>
            <a:off x="3152478" y="6349970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200" cap="all" dirty="0" err="1"/>
              <a:t>Gantner</a:t>
            </a:r>
            <a:r>
              <a:rPr lang="en-US" sz="1200" cap="all" dirty="0"/>
              <a:t> P, </a:t>
            </a:r>
            <a:r>
              <a:rPr lang="en-US" sz="1200" dirty="0" smtClean="0"/>
              <a:t>J </a:t>
            </a:r>
            <a:r>
              <a:rPr lang="en-US" sz="1200" dirty="0" err="1"/>
              <a:t>Antimicrob</a:t>
            </a:r>
            <a:r>
              <a:rPr lang="en-US" sz="1200" dirty="0"/>
              <a:t> </a:t>
            </a:r>
            <a:r>
              <a:rPr lang="en-US" sz="1200" dirty="0" err="1"/>
              <a:t>Chemother</a:t>
            </a:r>
            <a:r>
              <a:rPr lang="en-US" sz="1200" dirty="0"/>
              <a:t>. 2016; 71: 751-61.</a:t>
            </a: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119285" y="1536859"/>
            <a:ext cx="9056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Etude sur 10 patients contrôlés sous un traitement de sauvetage (</a:t>
            </a:r>
            <a:r>
              <a:rPr lang="en-US" sz="1600" dirty="0" smtClean="0"/>
              <a:t>INNOVE et </a:t>
            </a:r>
            <a:r>
              <a:rPr lang="en-US" sz="1600" dirty="0"/>
              <a:t>ANRS 123 </a:t>
            </a:r>
            <a:r>
              <a:rPr lang="en-US" sz="1600" dirty="0" smtClean="0"/>
              <a:t>ETOILE)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88039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89640" cy="99060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/>
              <a:t>Dynamique de la résistance dans </a:t>
            </a:r>
            <a:r>
              <a:rPr lang="fr-FR" sz="2400" b="1" dirty="0"/>
              <a:t>le réservoir des cellules sanguines </a:t>
            </a:r>
            <a:r>
              <a:rPr lang="fr-FR" sz="2400" b="1" dirty="0" smtClean="0"/>
              <a:t>malgré </a:t>
            </a:r>
            <a:r>
              <a:rPr lang="fr-FR" sz="2400" b="1" dirty="0"/>
              <a:t>un traitement efficace</a:t>
            </a:r>
          </a:p>
        </p:txBody>
      </p:sp>
      <p:sp>
        <p:nvSpPr>
          <p:cNvPr id="7" name="Rectangle 6"/>
          <p:cNvSpPr/>
          <p:nvPr/>
        </p:nvSpPr>
        <p:spPr>
          <a:xfrm>
            <a:off x="3152478" y="6349970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200" cap="all" dirty="0" err="1" smtClean="0"/>
              <a:t>Michelini</a:t>
            </a:r>
            <a:r>
              <a:rPr lang="en-US" sz="1200" cap="all" dirty="0" smtClean="0"/>
              <a:t> </a:t>
            </a:r>
            <a:r>
              <a:rPr lang="en-US" sz="1200" cap="all" dirty="0" err="1" smtClean="0"/>
              <a:t>Zl</a:t>
            </a:r>
            <a:r>
              <a:rPr lang="en-US" sz="1200" cap="all" dirty="0" smtClean="0"/>
              <a:t>, </a:t>
            </a:r>
            <a:r>
              <a:rPr lang="en-US" sz="1200" dirty="0" smtClean="0"/>
              <a:t>J Med </a:t>
            </a:r>
            <a:r>
              <a:rPr lang="en-US" sz="1200" dirty="0" err="1" smtClean="0"/>
              <a:t>Virol</a:t>
            </a:r>
            <a:r>
              <a:rPr lang="en-US" sz="1200" dirty="0" smtClean="0"/>
              <a:t>. 2016</a:t>
            </a:r>
            <a:endParaRPr lang="fr-FR" sz="1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56773" y="1011736"/>
            <a:ext cx="445439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611560" y="1516142"/>
            <a:ext cx="7443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Etude sur 12 patients: sélection de nouvelles mutations chez 5 patients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548680"/>
            <a:ext cx="8677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395537" y="1844824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Etude sur 468 patients: 42,3% avec au moins une mutation de mutation de résistance sur PBMC (30,6% pour INTI, 22,2% pour INNTI; 14,1% pour IP et 4,9% pour INI)</a:t>
            </a:r>
            <a:endParaRPr lang="fr-FR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96950"/>
            <a:ext cx="9008343" cy="175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>
          <a:xfrm>
            <a:off x="6300192" y="3872880"/>
            <a:ext cx="938468" cy="276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55576" y="5229200"/>
            <a:ext cx="7992888" cy="92333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fr-FR" dirty="0"/>
              <a:t>U</a:t>
            </a:r>
            <a:r>
              <a:rPr lang="fr-FR" dirty="0" smtClean="0"/>
              <a:t>tilisation </a:t>
            </a:r>
            <a:r>
              <a:rPr lang="fr-FR" dirty="0"/>
              <a:t>du génotype de résistance dans l’ADN viral en plus du génotype classique réalisé dans le plasma,  en particulier en l’absence de l’histoire thérapeutique et de données génotypiques antérieures 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152478" y="6349970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200" cap="all" dirty="0" smtClean="0"/>
              <a:t>ZACCARELLI M , </a:t>
            </a:r>
            <a:r>
              <a:rPr lang="en-US" sz="1200" dirty="0" smtClean="0"/>
              <a:t>J </a:t>
            </a:r>
            <a:r>
              <a:rPr lang="en-US" sz="1200" dirty="0" err="1" smtClean="0"/>
              <a:t>Clin</a:t>
            </a:r>
            <a:r>
              <a:rPr lang="en-US" sz="1200" dirty="0" smtClean="0"/>
              <a:t> </a:t>
            </a:r>
            <a:r>
              <a:rPr lang="en-US" sz="1200" dirty="0" err="1" smtClean="0"/>
              <a:t>Virol</a:t>
            </a:r>
            <a:r>
              <a:rPr lang="en-US" sz="1200" dirty="0" smtClean="0"/>
              <a:t>. 2016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3335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107505" y="1683296"/>
            <a:ext cx="8848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/>
              <a:t>Dans cette étude portant sur 244 patients, le génotype de résistance sur la reverse transcriptase réalisé sur l’ADN a été comparé à celui de l’ARN effectué dans 2 groupes de patients avant la mise sous traitement (n= 130) ou au moment de l’échec virologique (n= 114).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2996952"/>
            <a:ext cx="374441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dirty="0"/>
              <a:t>S</a:t>
            </a:r>
            <a:r>
              <a:rPr lang="fr-FR" sz="1600" dirty="0" smtClean="0"/>
              <a:t>ans </a:t>
            </a:r>
            <a:r>
              <a:rPr lang="fr-FR" sz="1600" dirty="0"/>
              <a:t>échec, la corrélation entre l’ARN et l’ADN est bonne, notamment pour les mutations de résistance à </a:t>
            </a:r>
            <a:r>
              <a:rPr lang="fr-FR" sz="1600" dirty="0" smtClean="0"/>
              <a:t>la RPV, </a:t>
            </a:r>
            <a:r>
              <a:rPr lang="fr-FR" sz="1600" dirty="0"/>
              <a:t>relevant du polymorphisme. </a:t>
            </a:r>
            <a:endParaRPr lang="fr-FR" sz="1600" dirty="0" smtClean="0"/>
          </a:p>
          <a:p>
            <a:pPr algn="just"/>
            <a:endParaRPr lang="fr-FR" sz="1600" dirty="0" smtClean="0"/>
          </a:p>
          <a:p>
            <a:pPr algn="just"/>
            <a:r>
              <a:rPr lang="fr-FR" sz="1600" dirty="0" smtClean="0"/>
              <a:t>Après au moins un échec, </a:t>
            </a:r>
            <a:r>
              <a:rPr lang="fr-FR" sz="1600" dirty="0"/>
              <a:t>l’ADN s’avère moins informatif que l’ARN, laissant privilégier la prise en compte des génotypes existants </a:t>
            </a:r>
            <a:r>
              <a:rPr lang="fr-FR" sz="1600" dirty="0" smtClean="0"/>
              <a:t>antérieurs.</a:t>
            </a:r>
          </a:p>
          <a:p>
            <a:pPr algn="just"/>
            <a:endParaRPr lang="fr-FR" sz="1600" dirty="0" smtClean="0"/>
          </a:p>
          <a:p>
            <a:pPr algn="just"/>
            <a:r>
              <a:rPr lang="fr-FR" sz="1600" dirty="0" smtClean="0"/>
              <a:t>En </a:t>
            </a:r>
            <a:r>
              <a:rPr lang="fr-FR" sz="1600" dirty="0"/>
              <a:t>leur absence, le génotype de l’ADN reste utile par sa valeur prédictive positive.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94" y="692696"/>
            <a:ext cx="82169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52478" y="6466740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200" cap="all" dirty="0" smtClean="0"/>
              <a:t>LAMBERT S, </a:t>
            </a:r>
            <a:r>
              <a:rPr lang="en-US" sz="1200" dirty="0" smtClean="0"/>
              <a:t>J </a:t>
            </a:r>
            <a:r>
              <a:rPr lang="en-US" sz="1200" dirty="0" err="1"/>
              <a:t>Antimicrob</a:t>
            </a:r>
            <a:r>
              <a:rPr lang="en-US" sz="1200" dirty="0"/>
              <a:t> </a:t>
            </a:r>
            <a:r>
              <a:rPr lang="en-US" sz="1200" dirty="0" err="1"/>
              <a:t>Chemother</a:t>
            </a:r>
            <a:r>
              <a:rPr lang="en-US" sz="1200" dirty="0"/>
              <a:t>. </a:t>
            </a:r>
            <a:r>
              <a:rPr lang="en-US" sz="1200" dirty="0" smtClean="0"/>
              <a:t>2016.</a:t>
            </a:r>
            <a:endParaRPr lang="fr-FR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708736"/>
            <a:ext cx="5031965" cy="377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5445224"/>
            <a:ext cx="3744416" cy="8449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54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912" y="1600199"/>
            <a:ext cx="4906888" cy="4888269"/>
          </a:xfrm>
        </p:spPr>
        <p:txBody>
          <a:bodyPr>
            <a:normAutofit/>
          </a:bodyPr>
          <a:lstStyle/>
          <a:p>
            <a:pPr algn="just"/>
            <a:r>
              <a:rPr lang="fr-FR" sz="1400" dirty="0"/>
              <a:t>E</a:t>
            </a:r>
            <a:r>
              <a:rPr lang="fr-FR" sz="1400" dirty="0" smtClean="0"/>
              <a:t>tude </a:t>
            </a:r>
            <a:r>
              <a:rPr lang="fr-FR" sz="1400" dirty="0"/>
              <a:t>pilote </a:t>
            </a:r>
            <a:r>
              <a:rPr lang="fr-FR" sz="1400" dirty="0" smtClean="0"/>
              <a:t>chez </a:t>
            </a:r>
            <a:r>
              <a:rPr lang="fr-FR" sz="1400" dirty="0"/>
              <a:t>7 patients contrôlés </a:t>
            </a:r>
            <a:r>
              <a:rPr lang="fr-FR" sz="1400" dirty="0" err="1"/>
              <a:t>virologiquement</a:t>
            </a:r>
            <a:r>
              <a:rPr lang="fr-FR" sz="1400" dirty="0"/>
              <a:t> avec une histoire d’échec au </a:t>
            </a:r>
            <a:r>
              <a:rPr lang="fr-FR" sz="1400" dirty="0" err="1"/>
              <a:t>raltégravir</a:t>
            </a:r>
            <a:r>
              <a:rPr lang="fr-FR" sz="1400" dirty="0"/>
              <a:t>. </a:t>
            </a:r>
            <a:endParaRPr lang="fr-FR" sz="1400" dirty="0" smtClean="0"/>
          </a:p>
          <a:p>
            <a:pPr algn="just"/>
            <a:endParaRPr lang="fr-FR" sz="1400" dirty="0" smtClean="0"/>
          </a:p>
          <a:p>
            <a:pPr algn="just"/>
            <a:r>
              <a:rPr lang="fr-FR" sz="1400" dirty="0"/>
              <a:t>G</a:t>
            </a:r>
            <a:r>
              <a:rPr lang="fr-FR" sz="1400" dirty="0" smtClean="0"/>
              <a:t>énotype </a:t>
            </a:r>
            <a:r>
              <a:rPr lang="fr-FR" sz="1400" dirty="0"/>
              <a:t>de résistance dans le plasma à l’échec </a:t>
            </a:r>
            <a:r>
              <a:rPr lang="fr-FR" sz="1400" dirty="0" smtClean="0"/>
              <a:t>de RAL avec présence de mutations (profil N155H± mut secondaires) et disponibilité dans </a:t>
            </a:r>
            <a:r>
              <a:rPr lang="fr-FR" sz="1400" dirty="0"/>
              <a:t>les 2 ans d’un génotype dans les </a:t>
            </a:r>
            <a:r>
              <a:rPr lang="fr-FR" sz="1400" dirty="0" smtClean="0"/>
              <a:t>PBMC, lors du contrôle virologique.</a:t>
            </a:r>
          </a:p>
          <a:p>
            <a:pPr algn="just"/>
            <a:endParaRPr lang="fr-FR" sz="1400" dirty="0"/>
          </a:p>
          <a:p>
            <a:pPr algn="just"/>
            <a:r>
              <a:rPr lang="fr-FR" sz="1400" dirty="0" smtClean="0"/>
              <a:t>Après </a:t>
            </a:r>
            <a:r>
              <a:rPr lang="fr-FR" sz="1400" dirty="0"/>
              <a:t>2 ans en moyenne, la mutation N155H </a:t>
            </a:r>
            <a:r>
              <a:rPr lang="fr-FR" sz="1400" dirty="0" smtClean="0"/>
              <a:t>(4 patients) a </a:t>
            </a:r>
            <a:r>
              <a:rPr lang="fr-FR" sz="1400" dirty="0"/>
              <a:t>été de nouveau détectée chez 3 patients par le séquençage classique et par le séquençage ultra-sensible chez le dernier patient à la fréquence de 9,77%. Pour les autres mutations secondaires, elles étaient bien identifiées après 2 ans, avec la méthode de séquençage classique. </a:t>
            </a:r>
          </a:p>
          <a:p>
            <a:pPr algn="just"/>
            <a:endParaRPr lang="fr-FR" sz="1400" dirty="0" smtClean="0"/>
          </a:p>
          <a:p>
            <a:pPr algn="just"/>
            <a:r>
              <a:rPr lang="fr-FR" sz="1400" dirty="0" smtClean="0"/>
              <a:t>Intérêt pour décider d’un allègement par monothérapie </a:t>
            </a:r>
            <a:r>
              <a:rPr lang="fr-FR" sz="1400" dirty="0"/>
              <a:t>de </a:t>
            </a:r>
            <a:r>
              <a:rPr lang="fr-FR" sz="1400" dirty="0" err="1"/>
              <a:t>dolutégravir</a:t>
            </a:r>
            <a:r>
              <a:rPr lang="fr-FR" sz="1400" dirty="0"/>
              <a:t> </a:t>
            </a:r>
            <a:r>
              <a:rPr lang="fr-FR" sz="1400" dirty="0" smtClean="0"/>
              <a:t>chez </a:t>
            </a:r>
            <a:r>
              <a:rPr lang="fr-FR" sz="1400" dirty="0"/>
              <a:t>des patients </a:t>
            </a:r>
            <a:r>
              <a:rPr lang="fr-FR" sz="1400" dirty="0" err="1"/>
              <a:t>virologiquement</a:t>
            </a:r>
            <a:r>
              <a:rPr lang="fr-FR" sz="1400" dirty="0"/>
              <a:t> </a:t>
            </a:r>
            <a:r>
              <a:rPr lang="fr-FR" sz="1400" dirty="0" smtClean="0"/>
              <a:t>contrôlés, en </a:t>
            </a:r>
            <a:r>
              <a:rPr lang="fr-FR" sz="1400" dirty="0"/>
              <a:t>absence de génotype de résistance réalisé au moment de l’échec sous inhibiteur d’</a:t>
            </a:r>
            <a:r>
              <a:rPr lang="fr-FR" sz="1400" dirty="0" err="1"/>
              <a:t>intégrase</a:t>
            </a:r>
            <a:r>
              <a:rPr lang="fr-FR" sz="1400" dirty="0"/>
              <a:t>, </a:t>
            </a:r>
          </a:p>
        </p:txBody>
      </p:sp>
      <p:sp>
        <p:nvSpPr>
          <p:cNvPr id="4" name="Rectangle 3"/>
          <p:cNvSpPr/>
          <p:nvPr/>
        </p:nvSpPr>
        <p:spPr>
          <a:xfrm>
            <a:off x="3103365" y="6488469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200" cap="all" dirty="0" smtClean="0"/>
              <a:t>FERNANDEZ-CABALLERO JA, </a:t>
            </a:r>
            <a:r>
              <a:rPr lang="en-US" sz="1200" dirty="0" smtClean="0"/>
              <a:t>BMC Infectious Diseases. 2016</a:t>
            </a:r>
            <a:endParaRPr lang="fr-FR" sz="1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20688"/>
            <a:ext cx="475297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12" y="1758920"/>
            <a:ext cx="320040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851920" y="5157192"/>
            <a:ext cx="4968552" cy="11927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51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166</TotalTime>
  <Words>453</Words>
  <Application>Microsoft Office PowerPoint</Application>
  <PresentationFormat>Affichage à l'écran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Clarté</vt:lpstr>
      <vt:lpstr>La résistance  au temps de l’allègement</vt:lpstr>
      <vt:lpstr>Persistance et évolution des VRM dans le réservoir des cellules sanguines pendant plusieurs années malgré un traitement efficace</vt:lpstr>
      <vt:lpstr>Dynamique de la résistance dans le réservoir des cellules sanguines malgré un traitement efficace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résistance  au temps de l’allègement</dc:title>
  <dc:creator>Laurence</dc:creator>
  <cp:lastModifiedBy>Alice Jacob</cp:lastModifiedBy>
  <cp:revision>14</cp:revision>
  <dcterms:created xsi:type="dcterms:W3CDTF">2016-09-02T12:46:57Z</dcterms:created>
  <dcterms:modified xsi:type="dcterms:W3CDTF">2016-10-16T17:35:56Z</dcterms:modified>
</cp:coreProperties>
</file>