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306" r:id="rId3"/>
    <p:sldId id="319" r:id="rId4"/>
    <p:sldId id="317" r:id="rId5"/>
    <p:sldId id="308" r:id="rId6"/>
    <p:sldId id="309" r:id="rId7"/>
    <p:sldId id="310" r:id="rId8"/>
    <p:sldId id="311" r:id="rId9"/>
    <p:sldId id="312" r:id="rId10"/>
    <p:sldId id="313" r:id="rId11"/>
    <p:sldId id="314" r:id="rId12"/>
    <p:sldId id="315" r:id="rId13"/>
    <p:sldId id="316" r:id="rId14"/>
    <p:sldId id="320" r:id="rId15"/>
    <p:sldId id="321" r:id="rId16"/>
    <p:sldId id="322" r:id="rId17"/>
    <p:sldId id="323" r:id="rId18"/>
    <p:sldId id="325" r:id="rId19"/>
    <p:sldId id="326" r:id="rId20"/>
    <p:sldId id="290" r:id="rId21"/>
    <p:sldId id="281" r:id="rId22"/>
    <p:sldId id="283" r:id="rId23"/>
    <p:sldId id="279" r:id="rId24"/>
  </p:sldIdLst>
  <p:sldSz cx="9144000" cy="5715000" type="screen16x1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018" autoAdjust="0"/>
    <p:restoredTop sz="71227"/>
  </p:normalViewPr>
  <p:slideViewPr>
    <p:cSldViewPr snapToGrid="0" snapToObjects="1">
      <p:cViewPr>
        <p:scale>
          <a:sx n="134" d="100"/>
          <a:sy n="134" d="100"/>
        </p:scale>
        <p:origin x="2424" y="144"/>
      </p:cViewPr>
      <p:guideLst>
        <p:guide orient="horz" pos="1800"/>
        <p:guide pos="2880"/>
      </p:guideLst>
    </p:cSldViewPr>
  </p:slideViewPr>
  <p:outlineViewPr>
    <p:cViewPr>
      <p:scale>
        <a:sx n="33" d="100"/>
        <a:sy n="33" d="100"/>
      </p:scale>
      <p:origin x="0" y="-15856"/>
    </p:cViewPr>
  </p:outlineViewPr>
  <p:notesTextViewPr>
    <p:cViewPr>
      <p:scale>
        <a:sx n="100" d="100"/>
        <a:sy n="100" d="100"/>
      </p:scale>
      <p:origin x="0" y="0"/>
    </p:cViewPr>
  </p:notesTextViewPr>
  <p:sorterViewPr>
    <p:cViewPr>
      <p:scale>
        <a:sx n="109" d="100"/>
        <a:sy n="109"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CB5948-A54C-5B45-A970-DE19045AF158}" type="datetimeFigureOut">
              <a:rPr lang="fr-FR" smtClean="0"/>
              <a:t>13/12/2017</a:t>
            </a:fld>
            <a:endParaRPr lang="fr-FR"/>
          </a:p>
        </p:txBody>
      </p:sp>
      <p:sp>
        <p:nvSpPr>
          <p:cNvPr id="4" name="Espace réservé de l'image des diapositives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6480D1-091B-CE4C-A883-FEC23AED4BD5}" type="slidenum">
              <a:rPr lang="fr-FR" smtClean="0"/>
              <a:t>‹#›</a:t>
            </a:fld>
            <a:endParaRPr lang="fr-FR"/>
          </a:p>
        </p:txBody>
      </p:sp>
    </p:spTree>
    <p:extLst>
      <p:ext uri="{BB962C8B-B14F-4D97-AF65-F5344CB8AC3E}">
        <p14:creationId xmlns:p14="http://schemas.microsoft.com/office/powerpoint/2010/main" val="16549210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Aux Etats-Unis environ 40% des patients infectés par le VIH sont fumeurs et 20% sont des anciens fumeurs. Ces chiffres sont assez similaires en Europe. L’objectif de cette étude était de comparer l’espérance de vie des fumeurs et des non fumeurs et d’évaluer le gain potentiel en terme d’espérance de vie après arrêt du tabac, chez les patients VIH aux Etats-Unis. L’évaluation a été faite par modélisation à partir de données réelles issues de larges cohortes. L’espérance de vie des hommes entrant dans une filière de soin pour leur VIH à l’âge de 40 ans a été évaluée à 65,2 ans pour les fumeurs, 70,9 ans pour les anciens fumeurs et 71,9 ans pour ceux n’ayant jamais fumé. Pour les femmes, l’espérance de vie était respectivement de 68,1, 72,7 et 74,4 ans. Les hommes qui arrêtaient de fumer à 40 ans gagnaient 5,7 ans et les femmes, 4,6 ans, avec une espérance de vie qui se rapprochait celle des personnes n’ayant jamais fumé. Le gain diminuait avec l’âge du sevrage, mais persistait même si l’arrêt était tardif. Par exemple, pour un sevrage à 60 ans le gain était de 2,5 ans pour les hommes et 2,4 ans pour les femmes. Le gain en années de vie était d’autant plus important après sevrage que le taux de lymphocytes CD4 était élevé et que l’âge à l’entrée dans une filière de soin pour le VIH était bas. La perte d’années de vie liée au tabagisme était de 6,7 ans alors que celle liée à l’infection VIH de 6,9 pour les hommes. Pour les femmes, la perte était respectivement de 6,3 et 8,3 ans.</a:t>
            </a:r>
          </a:p>
          <a:p>
            <a:r>
              <a:rPr lang="fr-FR" dirty="0" smtClean="0"/>
              <a:t>Ainsi comme attendu, le tabagisme réduit significativement l’espérance de vie des patients infectés par le VIH et le sevrage à un impact majeur sur la survie. Pour les hommes, la diminution de l’espérance de vie due au tabagisme est équivalente à celle liée à l’infection VIH. Pour ceux qui arrêtent de fumer et sont </a:t>
            </a:r>
            <a:r>
              <a:rPr lang="fr-FR" dirty="0" err="1" smtClean="0"/>
              <a:t>observants</a:t>
            </a:r>
            <a:r>
              <a:rPr lang="fr-FR" dirty="0" smtClean="0"/>
              <a:t> à leur traitement antirétroviral, elle est deux fois moindre que celle liée au VIH. Malheureusement les patients infectés par le VIH ont un taux de tabagisme actif supérieur à celui de la population générale et arrêtent moins souvent de fumer (32% vs 52%), ce qui joue probablement un rôle dans la surmortalité persistante dans cette population. Le tabagisme a donc un poids sur la mortalité encore plus important chez les patients infectés par le VIH que dans la population générale, similaire à celui de l’infection VIH. Par contre, l’effet bénéfique du sevrage est plus fort dans cette population. Comme toutes les données modélisées, elles sont basées sur un certain nombre d’hypothèses qui ne sont pas forcément vérifiées à posteriori, mais ces résultats ont été validés par des analyses de sensibilité en population générale et à partir de deux grandes cohortes américaine et européenne. Ces chiffres peuvent aider à sensibiliser et motiver les patients au sevrage tabagique.</a:t>
            </a:r>
            <a:endParaRPr lang="fr-FR" dirty="0"/>
          </a:p>
        </p:txBody>
      </p:sp>
      <p:sp>
        <p:nvSpPr>
          <p:cNvPr id="4" name="Espace réservé du numéro de diapositive 3"/>
          <p:cNvSpPr>
            <a:spLocks noGrp="1"/>
          </p:cNvSpPr>
          <p:nvPr>
            <p:ph type="sldNum" sz="quarter" idx="10"/>
          </p:nvPr>
        </p:nvSpPr>
        <p:spPr/>
        <p:txBody>
          <a:bodyPr/>
          <a:lstStyle/>
          <a:p>
            <a:fld id="{8D6480D1-091B-CE4C-A883-FEC23AED4BD5}" type="slidenum">
              <a:rPr lang="fr-FR" smtClean="0"/>
              <a:t>3</a:t>
            </a:fld>
            <a:endParaRPr lang="fr-FR"/>
          </a:p>
        </p:txBody>
      </p:sp>
    </p:spTree>
    <p:extLst>
      <p:ext uri="{BB962C8B-B14F-4D97-AF65-F5344CB8AC3E}">
        <p14:creationId xmlns:p14="http://schemas.microsoft.com/office/powerpoint/2010/main" val="1762013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 nombreuses études ont montré l’association entre une réplication virale à moins de 1000 </a:t>
            </a:r>
            <a:r>
              <a:rPr lang="fr-FR" dirty="0" err="1" smtClean="0"/>
              <a:t>cp</a:t>
            </a:r>
            <a:r>
              <a:rPr lang="fr-FR" dirty="0" smtClean="0"/>
              <a:t>/ml sous traitement antirétroviral et l’échec virologique confirmé, la sélection de résistances, la survenue de cancers et aussi le plus grand risque de décès. Néanmoins, ce qui reste moins clair est la définition du seuil minimal à partir duquel, il existe un risque plus élevé de mortalité (toutes causes confondues) dans les 10 ans après l’initiation du traitement ARV, comparativement à l’obtention d’une charge virale complètement contrôlée (&lt;20 copies/ml). A partir d’une cohorte américaine, 7944 patients ont été analysés sur le risque de mortalité après leur mise sous trithérapie en fonction de leur charge virale à 6 mois post-traitement. Les patients présentaient les caractéristiques suivantes : un âge médian de 40 ans, 83% d’hommes, 62% de HSH, une CV médiane à l’initiation de 74827 </a:t>
            </a:r>
            <a:r>
              <a:rPr lang="fr-FR" dirty="0" err="1" smtClean="0"/>
              <a:t>cp</a:t>
            </a:r>
            <a:r>
              <a:rPr lang="fr-FR" dirty="0" smtClean="0"/>
              <a:t>/ml, un taux médian de CD4 de 349/mm</a:t>
            </a:r>
            <a:r>
              <a:rPr lang="fr-FR" baseline="30000" dirty="0" smtClean="0"/>
              <a:t>3</a:t>
            </a:r>
            <a:r>
              <a:rPr lang="fr-FR" dirty="0" smtClean="0"/>
              <a:t>, 29% de stade Sida, une initiation médiane du traitement ARV en 2007 dont 47 % sous INNTI, 40% sous IP. Le suivi médian était de 6,2 ans avec 862 décès enregistrés pendant la période d’étude.</a:t>
            </a:r>
          </a:p>
          <a:p>
            <a:r>
              <a:rPr lang="fr-FR" dirty="0" smtClean="0"/>
              <a:t>Il n’y avait pas de seuil clairement identifié entre 30 et 500 </a:t>
            </a:r>
            <a:r>
              <a:rPr lang="fr-FR" dirty="0" err="1" smtClean="0"/>
              <a:t>cp</a:t>
            </a:r>
            <a:r>
              <a:rPr lang="fr-FR" dirty="0" smtClean="0"/>
              <a:t>/ml et la mortalité plus élevée à 10 ans mais il y avait une augmentation graduelle du risque à partir de 130 copies/ml. Le risque de mortalité à 10 ans chez les patients avec une charge virale entre 400 et 999 copies/ml était similaire à celui des patients avec une charge virale entre 1000 et 4 millions de copies/ml (20 vs 23%). En se basant sur une seule mesure à 6 mois de traitement, il y avait  une augmentation de 44% du risque de décès chez les patients présentant une charge virale entre 200 et 999 </a:t>
            </a:r>
            <a:r>
              <a:rPr lang="fr-FR" dirty="0" err="1" smtClean="0"/>
              <a:t>cp</a:t>
            </a:r>
            <a:r>
              <a:rPr lang="fr-FR" dirty="0" smtClean="0"/>
              <a:t>/ml, par rapport à ceux ayant une charge virale inférieure à 20 </a:t>
            </a:r>
            <a:r>
              <a:rPr lang="fr-FR" dirty="0" err="1" smtClean="0"/>
              <a:t>cp</a:t>
            </a:r>
            <a:r>
              <a:rPr lang="fr-FR" dirty="0" smtClean="0"/>
              <a:t>/ml.</a:t>
            </a:r>
          </a:p>
          <a:p>
            <a:r>
              <a:rPr lang="fr-FR" dirty="0" smtClean="0"/>
              <a:t>Ainsi, une inhibition incomplète de la charge virale plasmatique 6 mois après le début du traitement est associée à un risque plus important de mortalité à 10 ans toutes causes confondues. A défaut de définir un seuil, cette étude renforce sans aucun doute, l’importance de la suppression rapide (dès 6 mois) de la charge virale après l’initiation du traitement.</a:t>
            </a:r>
          </a:p>
          <a:p>
            <a:endParaRPr lang="fr-FR" dirty="0"/>
          </a:p>
        </p:txBody>
      </p:sp>
      <p:sp>
        <p:nvSpPr>
          <p:cNvPr id="4" name="Espace réservé du numéro de diapositive 3"/>
          <p:cNvSpPr>
            <a:spLocks noGrp="1"/>
          </p:cNvSpPr>
          <p:nvPr>
            <p:ph type="sldNum" sz="quarter" idx="10"/>
          </p:nvPr>
        </p:nvSpPr>
        <p:spPr/>
        <p:txBody>
          <a:bodyPr/>
          <a:lstStyle/>
          <a:p>
            <a:fld id="{8D6480D1-091B-CE4C-A883-FEC23AED4BD5}" type="slidenum">
              <a:rPr lang="fr-FR" smtClean="0"/>
              <a:t>13</a:t>
            </a:fld>
            <a:endParaRPr lang="fr-FR"/>
          </a:p>
        </p:txBody>
      </p:sp>
    </p:spTree>
    <p:extLst>
      <p:ext uri="{BB962C8B-B14F-4D97-AF65-F5344CB8AC3E}">
        <p14:creationId xmlns:p14="http://schemas.microsoft.com/office/powerpoint/2010/main" val="755296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 2014, d’après les données de l’OMS, 2 millions de personnes se sont infectées par le VIH et 9 millions ont développé une tuberculose (TB) dans le monde. Parmi eux, 1,1 million (12%) ont contractés les deux infections et 360 000 sont décédés de la TB. Si l’on ne considère que l’Union Européenne (UE)/Espace Economique Européen (EEE), les chiffres sont bien inférieurs, et sont respectivement de 30 000 pour le VIH et 58 000 pour la TB. Les situations sont cependant liées, car 27% des cas de TB et 37% des nouvelles infections VIH dans l’UE/EEE surviennent chez des patients d’origine étrangère. Il est recommandé de dépister le VIH chez tous les patients ayant une TB et de rechercher une TB maladie ou latente chez tous les patients infectés par le VIH. Le Centre Européen de Contrôle et de Prévention des Maladies (ECDC) a analysé les cas de </a:t>
            </a:r>
            <a:r>
              <a:rPr lang="fr-FR" dirty="0" err="1" smtClean="0"/>
              <a:t>coinfection</a:t>
            </a:r>
            <a:r>
              <a:rPr lang="fr-FR" dirty="0" smtClean="0"/>
              <a:t> VIH/TB, les facteurs de risque de </a:t>
            </a:r>
            <a:r>
              <a:rPr lang="fr-FR" dirty="0" err="1" smtClean="0"/>
              <a:t>coinfection</a:t>
            </a:r>
            <a:r>
              <a:rPr lang="fr-FR" dirty="0" smtClean="0"/>
              <a:t> et évalué le pronostic et la résistance aux </a:t>
            </a:r>
            <a:r>
              <a:rPr lang="fr-FR" dirty="0" err="1" smtClean="0"/>
              <a:t>anti-tuberculeux</a:t>
            </a:r>
            <a:r>
              <a:rPr lang="fr-FR" dirty="0" smtClean="0"/>
              <a:t>. La multi résistance (MDR) était définie comme une résistance à au moins l’isoniazide (INH) ou à la rifampicine, et la résistance extensive (XDR) à l’INH, la rifampicine, aux </a:t>
            </a:r>
            <a:r>
              <a:rPr lang="fr-FR" dirty="0" err="1" smtClean="0"/>
              <a:t>fluoroquinolones</a:t>
            </a:r>
            <a:r>
              <a:rPr lang="fr-FR" dirty="0" smtClean="0"/>
              <a:t> et aux antibiotiques injectables de 2</a:t>
            </a:r>
            <a:r>
              <a:rPr lang="fr-FR" baseline="30000" dirty="0" smtClean="0"/>
              <a:t>e</a:t>
            </a:r>
            <a:r>
              <a:rPr lang="fr-FR" dirty="0" smtClean="0"/>
              <a:t> ligne (</a:t>
            </a:r>
            <a:r>
              <a:rPr lang="fr-FR" dirty="0" err="1" smtClean="0"/>
              <a:t>amikacine</a:t>
            </a:r>
            <a:r>
              <a:rPr lang="fr-FR" dirty="0" smtClean="0"/>
              <a:t>, </a:t>
            </a:r>
            <a:r>
              <a:rPr lang="fr-FR" dirty="0" err="1" smtClean="0"/>
              <a:t>capréomycine</a:t>
            </a:r>
            <a:r>
              <a:rPr lang="fr-FR" dirty="0" smtClean="0"/>
              <a:t> et </a:t>
            </a:r>
            <a:r>
              <a:rPr lang="fr-FR" dirty="0" err="1" smtClean="0"/>
              <a:t>kanamycine</a:t>
            </a:r>
            <a:r>
              <a:rPr lang="fr-FR" dirty="0" smtClean="0"/>
              <a:t>). La réponse au traitement (succès, échec, décès, perdu de vue ou toujours en cours de traitement) était évaluée 12 mois après le début du traitement pour les TB sensibles, 24 mois pour les TB-MDR et 36 mois pour les TB-XDR. Les données ont été recueillies dans 21 des 31 pays de l’UE/EEE, qui disposent d’un registre.</a:t>
            </a:r>
          </a:p>
          <a:p>
            <a:r>
              <a:rPr lang="fr-FR" b="1" dirty="0" smtClean="0"/>
              <a:t>Vu sous l’angle de la TB </a:t>
            </a:r>
            <a:r>
              <a:rPr lang="fr-FR" dirty="0" smtClean="0"/>
              <a:t>: Parmi les 32 892 cas de TB rapportés en 2014, 1051 (5%) sont survenus chez des sujets VIH+. Les pays où la proportion était la plus élevée sont la Lettonie (19,5%), Malte (17%), le Portugal (15%) et l’Estonie (10%). Les facteurs indépendamment associés à la </a:t>
            </a:r>
            <a:r>
              <a:rPr lang="fr-FR" dirty="0" err="1" smtClean="0"/>
              <a:t>coinfection</a:t>
            </a:r>
            <a:r>
              <a:rPr lang="fr-FR" dirty="0" smtClean="0"/>
              <a:t> étaient le sexe masculin (OR 1,23), la classe d’âge 25-44 ans, l’origine Africaine (OR 4,91), un antécédent de TB traitée (OR 1,29) et une localisation extra-pulmonaire (OR 1,66). 17,7% des sujets d’origine Africaine avec une TB étaient coinfectés par le VIH. Parmi les 401 cas de </a:t>
            </a:r>
            <a:r>
              <a:rPr lang="fr-FR" dirty="0" err="1" smtClean="0"/>
              <a:t>coinfection</a:t>
            </a:r>
            <a:r>
              <a:rPr lang="fr-FR" dirty="0" smtClean="0"/>
              <a:t> pour lesquels un test de sensibilité à été réalisé, 49 (12%) avaient une résistance à au moins un </a:t>
            </a:r>
            <a:r>
              <a:rPr lang="fr-FR" dirty="0" err="1" smtClean="0"/>
              <a:t>anti-tuberculeux</a:t>
            </a:r>
            <a:r>
              <a:rPr lang="fr-FR" dirty="0" smtClean="0"/>
              <a:t> sans être MDR, 50 (12,5%) avaient une TB-MDR et 12 (3%) une TB-XDR. Les TB-MDR et TB–XDR étaient plus fréquentes chez les patients infectés par le VIH (OR 2,25 et 2,97) en analyse univariée. Une réponse complète au traitement était observée chez 58% des patients VIH+, taux significativement inférieur à celui observé chez les patients VIH- (83,5%). De même le taux de décès en cours de traitement était significativement supérieur chez les patients VIH+ (14%) que les patients VIH- (6%). Parmi les 49 patients VIH+ avec une TB-MDR, 17 (35%) avaient une réponse complète au traitement après 24 mois, comparé à 44% des patients VIH- (P=0,06). Pour les TB-XDR, le taux de réponse complète était de 2/7 (29%) chez les patients VIH+ contre 27/87 (31%) chez les VIH- (P=0,37).</a:t>
            </a:r>
          </a:p>
          <a:p>
            <a:r>
              <a:rPr lang="fr-FR" b="1" dirty="0" smtClean="0"/>
              <a:t>Vu sous l’angle du SIDA</a:t>
            </a:r>
            <a:r>
              <a:rPr lang="fr-FR" dirty="0" smtClean="0"/>
              <a:t>: En 2014, la TB était la deuxième infection opportuniste la plus fréquente après la pneumocystose, avec 691 cas / 3863 cas de SIDA rapportés dans 29 pays de l’UE/EEE. Les pays où la TB représentait la plus forte proportion des cas de SIDA étaient Malte (75%), la Roumanie (44%), la Lettonie (41,5%) et la Lituanie (38%). A l’inverse à Chypre, en Grèce, en Slovénie et en Slovaquie aucun cas de TB n’a été rapporté (Figure). La majorité des TB étaient pulmonaires (72%). L’analyse restreinte aux 20 pays ayant un système de surveillance, montrait une proportion globale de TB parmi les cas de SIDA de 24,5%, dont 23% étaient des TB extra-pulmonaires. La proportion était identique chez les hommes et les femmes et la classe d’âge où elle était la plus élevée était les 15-24 ans, alors qu’elle était la plus basse chez les plus de 45 ans. La majorité des cas de SIDA avec TB était originaire d’Europe (85%), mais les patients d’origine Africaine avaient la plus forte proportion de TB inaugurales du SIDA. Par comparaison aux hétérosexuels, qui représentaient la majorité des cas de SIDA avec TB (47%), les usagers de drogues avaient un risque d’avoir une TB comme manifestation du SIDA augmenté de 2,06 fois, alors que les homosexuels avaient un risque diminué de 0,26 fois. Parmi les 732 patients au stade SIDA décédés en 2014, 235 (32%) avaient eu une TB. La majorité des cas (63%) de TB étaient concomitant de la découverte de l’infection VIH (moins de 3 mois), reflet de diagnostics tardifs. En analyse multivariée, les facteurs associés au risque de TB parmi les cas de SIDA étaient l’âge (avec un risque plus important pour les jeunes et moins important pour les plus âgés) et l’usage de drogues I.V. L’homosexualité était par contre un facteur protecteur (OR 0.25).</a:t>
            </a:r>
          </a:p>
          <a:p>
            <a:r>
              <a:rPr lang="fr-FR" b="1" dirty="0" smtClean="0"/>
              <a:t>Au total</a:t>
            </a:r>
            <a:r>
              <a:rPr lang="fr-FR" dirty="0" smtClean="0"/>
              <a:t>, la </a:t>
            </a:r>
            <a:r>
              <a:rPr lang="fr-FR" dirty="0" err="1" smtClean="0"/>
              <a:t>coinfection</a:t>
            </a:r>
            <a:r>
              <a:rPr lang="fr-FR" dirty="0" smtClean="0"/>
              <a:t> VIH/TB n’est pas insignifiante en Europe, avec 5% d’infection VIH parmi les cas de TB et 24,5% des patients au stade SIDA qui présentent une TB. Ces chiffres sont proches de ceux rapportés aux Etats-Unis. La probabilité d’avoir une infection VIH lorsqu’on a une TB est plus élevée chez les patients d’origine Africaine entre 25 et 44 ans, alors que chez les patients au stade SIDA le principal facteur de risque de TB est la toxicomanie par voie I.V. Il est à noter que dans cette étude, les autres facteurs de risque d’acquisition d’une TB, comme le déficit immunitaire, le non contrôle virologique ou la mauvais observance au traitement antirétroviral n’ont pas été analysés.</a:t>
            </a:r>
          </a:p>
          <a:p>
            <a:endParaRPr lang="fr-FR" dirty="0"/>
          </a:p>
        </p:txBody>
      </p:sp>
      <p:sp>
        <p:nvSpPr>
          <p:cNvPr id="4" name="Espace réservé du numéro de diapositive 3"/>
          <p:cNvSpPr>
            <a:spLocks noGrp="1"/>
          </p:cNvSpPr>
          <p:nvPr>
            <p:ph type="sldNum" sz="quarter" idx="10"/>
          </p:nvPr>
        </p:nvSpPr>
        <p:spPr/>
        <p:txBody>
          <a:bodyPr/>
          <a:lstStyle/>
          <a:p>
            <a:fld id="{8D6480D1-091B-CE4C-A883-FEC23AED4BD5}" type="slidenum">
              <a:rPr lang="fr-FR" smtClean="0"/>
              <a:t>14</a:t>
            </a:fld>
            <a:endParaRPr lang="fr-FR"/>
          </a:p>
        </p:txBody>
      </p:sp>
    </p:spTree>
    <p:extLst>
      <p:ext uri="{BB962C8B-B14F-4D97-AF65-F5344CB8AC3E}">
        <p14:creationId xmlns:p14="http://schemas.microsoft.com/office/powerpoint/2010/main" val="124865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err="1" smtClean="0">
                <a:solidFill>
                  <a:schemeClr val="tx1"/>
                </a:solidFill>
                <a:effectLst/>
                <a:latin typeface="+mn-lt"/>
                <a:ea typeface="+mn-ea"/>
                <a:cs typeface="+mn-cs"/>
              </a:rPr>
              <a:t>Summary</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Background </a:t>
            </a:r>
          </a:p>
          <a:p>
            <a:r>
              <a:rPr lang="fr-FR" sz="1200" kern="1200" dirty="0" smtClean="0">
                <a:solidFill>
                  <a:schemeClr val="tx1"/>
                </a:solidFill>
                <a:effectLst/>
                <a:latin typeface="+mn-lt"/>
                <a:ea typeface="+mn-ea"/>
                <a:cs typeface="+mn-cs"/>
              </a:rPr>
              <a:t>All </a:t>
            </a:r>
            <a:r>
              <a:rPr lang="fr-FR" sz="1200" kern="1200" dirty="0" err="1" smtClean="0">
                <a:solidFill>
                  <a:schemeClr val="tx1"/>
                </a:solidFill>
                <a:effectLst/>
                <a:latin typeface="+mn-lt"/>
                <a:ea typeface="+mn-ea"/>
                <a:cs typeface="+mn-cs"/>
              </a:rPr>
              <a:t>recent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treatment</a:t>
            </a:r>
            <a:r>
              <a:rPr lang="fr-FR" sz="1200" kern="1200" dirty="0" smtClean="0">
                <a:solidFill>
                  <a:schemeClr val="tx1"/>
                </a:solidFill>
                <a:effectLst/>
                <a:latin typeface="+mn-lt"/>
                <a:ea typeface="+mn-ea"/>
                <a:cs typeface="+mn-cs"/>
              </a:rPr>
              <a:t> guidelines </a:t>
            </a:r>
            <a:r>
              <a:rPr lang="fr-FR" sz="1200" kern="1200" dirty="0" err="1" smtClean="0">
                <a:solidFill>
                  <a:schemeClr val="tx1"/>
                </a:solidFill>
                <a:effectLst/>
                <a:latin typeface="+mn-lt"/>
                <a:ea typeface="+mn-ea"/>
                <a:cs typeface="+mn-cs"/>
              </a:rPr>
              <a:t>recommend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integrase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strand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transfer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inhibitors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INSTIs</a:t>
            </a:r>
            <a:r>
              <a:rPr lang="fr-FR" sz="1200" kern="1200" dirty="0" smtClean="0">
                <a:solidFill>
                  <a:schemeClr val="tx1"/>
                </a:solidFill>
                <a:effectLst/>
                <a:latin typeface="+mn-lt"/>
                <a:ea typeface="+mn-ea"/>
                <a:cs typeface="+mn-cs"/>
              </a:rPr>
              <a:t>) as components </a:t>
            </a:r>
          </a:p>
          <a:p>
            <a:r>
              <a:rPr lang="fr-FR" sz="1200" kern="1200" dirty="0" smtClean="0">
                <a:solidFill>
                  <a:schemeClr val="tx1"/>
                </a:solidFill>
                <a:effectLst/>
                <a:latin typeface="+mn-lt"/>
                <a:ea typeface="+mn-ea"/>
                <a:cs typeface="+mn-cs"/>
              </a:rPr>
              <a:t>of initial HIV </a:t>
            </a:r>
            <a:r>
              <a:rPr lang="fr-FR" sz="1200" kern="1200" dirty="0" err="1" smtClean="0">
                <a:solidFill>
                  <a:schemeClr val="tx1"/>
                </a:solidFill>
                <a:effectLst/>
                <a:latin typeface="+mn-lt"/>
                <a:ea typeface="+mn-ea"/>
                <a:cs typeface="+mn-cs"/>
              </a:rPr>
              <a:t>therapy</a:t>
            </a:r>
            <a:r>
              <a:rPr lang="fr-FR" sz="1200" kern="1200" dirty="0" smtClean="0">
                <a:solidFill>
                  <a:schemeClr val="tx1"/>
                </a:solidFill>
                <a:effectLst/>
                <a:latin typeface="+mn-lt"/>
                <a:ea typeface="+mn-ea"/>
                <a:cs typeface="+mn-cs"/>
              </a:rPr>
              <a:t>. Bictegravir, a </a:t>
            </a:r>
            <a:r>
              <a:rPr lang="fr-FR" sz="1200" kern="1200" dirty="0" err="1" smtClean="0">
                <a:solidFill>
                  <a:schemeClr val="tx1"/>
                </a:solidFill>
                <a:effectLst/>
                <a:latin typeface="+mn-lt"/>
                <a:ea typeface="+mn-ea"/>
                <a:cs typeface="+mn-cs"/>
              </a:rPr>
              <a:t>novel</a:t>
            </a:r>
            <a:r>
              <a:rPr lang="fr-FR" sz="1200" kern="1200" dirty="0" smtClean="0">
                <a:solidFill>
                  <a:schemeClr val="tx1"/>
                </a:solidFill>
                <a:effectLst/>
                <a:latin typeface="+mn-lt"/>
                <a:ea typeface="+mn-ea"/>
                <a:cs typeface="+mn-cs"/>
              </a:rPr>
              <a:t>, once-</a:t>
            </a:r>
            <a:r>
              <a:rPr lang="fr-FR" sz="1200" kern="1200" dirty="0" err="1" smtClean="0">
                <a:solidFill>
                  <a:schemeClr val="tx1"/>
                </a:solidFill>
                <a:effectLst/>
                <a:latin typeface="+mn-lt"/>
                <a:ea typeface="+mn-ea"/>
                <a:cs typeface="+mn-cs"/>
              </a:rPr>
              <a:t>daily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unboosted</a:t>
            </a:r>
            <a:r>
              <a:rPr lang="fr-FR" sz="1200" kern="1200" dirty="0" smtClean="0">
                <a:solidFill>
                  <a:schemeClr val="tx1"/>
                </a:solidFill>
                <a:effectLst/>
                <a:latin typeface="+mn-lt"/>
                <a:ea typeface="+mn-ea"/>
                <a:cs typeface="+mn-cs"/>
              </a:rPr>
              <a:t> INSTI, </a:t>
            </a:r>
            <a:r>
              <a:rPr lang="fr-FR" sz="1200" kern="1200" dirty="0" err="1" smtClean="0">
                <a:solidFill>
                  <a:schemeClr val="tx1"/>
                </a:solidFill>
                <a:effectLst/>
                <a:latin typeface="+mn-lt"/>
                <a:ea typeface="+mn-ea"/>
                <a:cs typeface="+mn-cs"/>
              </a:rPr>
              <a:t>showed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potent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activity</a:t>
            </a:r>
            <a:r>
              <a:rPr lang="fr-FR" sz="1200" kern="1200" dirty="0" smtClean="0">
                <a:solidFill>
                  <a:schemeClr val="tx1"/>
                </a:solidFill>
                <a:effectLst/>
                <a:latin typeface="+mn-lt"/>
                <a:ea typeface="+mn-ea"/>
                <a:cs typeface="+mn-cs"/>
              </a:rPr>
              <a:t> in a 10 </a:t>
            </a:r>
            <a:r>
              <a:rPr lang="fr-FR" sz="1200" kern="1200" dirty="0" err="1" smtClean="0">
                <a:solidFill>
                  <a:schemeClr val="tx1"/>
                </a:solidFill>
                <a:effectLst/>
                <a:latin typeface="+mn-lt"/>
                <a:ea typeface="+mn-ea"/>
                <a:cs typeface="+mn-cs"/>
              </a:rPr>
              <a:t>day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monotherapy</a:t>
            </a:r>
            <a:r>
              <a:rPr lang="fr-FR" sz="1200" kern="1200" dirty="0" smtClean="0">
                <a:solidFill>
                  <a:schemeClr val="tx1"/>
                </a:solidFill>
                <a:effectLst/>
                <a:latin typeface="+mn-lt"/>
                <a:ea typeface="+mn-ea"/>
                <a:cs typeface="+mn-cs"/>
              </a:rPr>
              <a:t> </a:t>
            </a:r>
          </a:p>
          <a:p>
            <a:r>
              <a:rPr lang="fr-FR" sz="1200" kern="1200" dirty="0" err="1" smtClean="0">
                <a:solidFill>
                  <a:schemeClr val="tx1"/>
                </a:solidFill>
                <a:effectLst/>
                <a:latin typeface="+mn-lt"/>
                <a:ea typeface="+mn-ea"/>
                <a:cs typeface="+mn-cs"/>
              </a:rPr>
              <a:t>study</a:t>
            </a:r>
            <a:r>
              <a:rPr lang="fr-FR" sz="1200" kern="1200" dirty="0" smtClean="0">
                <a:solidFill>
                  <a:schemeClr val="tx1"/>
                </a:solidFill>
                <a:effectLst/>
                <a:latin typeface="+mn-lt"/>
                <a:ea typeface="+mn-ea"/>
                <a:cs typeface="+mn-cs"/>
              </a:rPr>
              <a:t> and has a high in-vitro </a:t>
            </a:r>
            <a:r>
              <a:rPr lang="fr-FR" sz="1200" kern="1200" dirty="0" err="1" smtClean="0">
                <a:solidFill>
                  <a:schemeClr val="tx1"/>
                </a:solidFill>
                <a:effectLst/>
                <a:latin typeface="+mn-lt"/>
                <a:ea typeface="+mn-ea"/>
                <a:cs typeface="+mn-cs"/>
              </a:rPr>
              <a:t>resistance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barrier</a:t>
            </a:r>
            <a:r>
              <a:rPr lang="fr-FR" sz="1200" kern="1200" dirty="0" smtClean="0">
                <a:solidFill>
                  <a:schemeClr val="tx1"/>
                </a:solidFill>
                <a:effectLst/>
                <a:latin typeface="+mn-lt"/>
                <a:ea typeface="+mn-ea"/>
                <a:cs typeface="+mn-cs"/>
              </a:rPr>
              <a:t>. On the basis of </a:t>
            </a:r>
            <a:r>
              <a:rPr lang="fr-FR" sz="1200" kern="1200" dirty="0" err="1" smtClean="0">
                <a:solidFill>
                  <a:schemeClr val="tx1"/>
                </a:solidFill>
                <a:effectLst/>
                <a:latin typeface="+mn-lt"/>
                <a:ea typeface="+mn-ea"/>
                <a:cs typeface="+mn-cs"/>
              </a:rPr>
              <a:t>these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results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did</a:t>
            </a:r>
            <a:r>
              <a:rPr lang="fr-FR" sz="1200" kern="1200" dirty="0" smtClean="0">
                <a:solidFill>
                  <a:schemeClr val="tx1"/>
                </a:solidFill>
                <a:effectLst/>
                <a:latin typeface="+mn-lt"/>
                <a:ea typeface="+mn-ea"/>
                <a:cs typeface="+mn-cs"/>
              </a:rPr>
              <a:t> a phase 2 trial </a:t>
            </a:r>
            <a:r>
              <a:rPr lang="fr-FR" sz="1200" kern="1200" dirty="0" err="1" smtClean="0">
                <a:solidFill>
                  <a:schemeClr val="tx1"/>
                </a:solidFill>
                <a:effectLst/>
                <a:latin typeface="+mn-lt"/>
                <a:ea typeface="+mn-ea"/>
                <a:cs typeface="+mn-cs"/>
              </a:rPr>
              <a:t>comparing</a:t>
            </a:r>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bictegravir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dolutegravir. </a:t>
            </a:r>
          </a:p>
          <a:p>
            <a:r>
              <a:rPr lang="fr-FR" sz="1200" kern="1200" dirty="0" err="1" smtClean="0">
                <a:solidFill>
                  <a:schemeClr val="tx1"/>
                </a:solidFill>
                <a:effectLst/>
                <a:latin typeface="+mn-lt"/>
                <a:ea typeface="+mn-ea"/>
                <a:cs typeface="+mn-cs"/>
              </a:rPr>
              <a:t>Methods</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In </a:t>
            </a:r>
            <a:r>
              <a:rPr lang="fr-FR" sz="1200" kern="1200" dirty="0" err="1" smtClean="0">
                <a:solidFill>
                  <a:schemeClr val="tx1"/>
                </a:solidFill>
                <a:effectLst/>
                <a:latin typeface="+mn-lt"/>
                <a:ea typeface="+mn-ea"/>
                <a:cs typeface="+mn-cs"/>
              </a:rPr>
              <a:t>this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randomised</a:t>
            </a:r>
            <a:r>
              <a:rPr lang="fr-FR" sz="1200" kern="1200" dirty="0" smtClean="0">
                <a:solidFill>
                  <a:schemeClr val="tx1"/>
                </a:solidFill>
                <a:effectLst/>
                <a:latin typeface="+mn-lt"/>
                <a:ea typeface="+mn-ea"/>
                <a:cs typeface="+mn-cs"/>
              </a:rPr>
              <a:t>, double-</a:t>
            </a:r>
            <a:r>
              <a:rPr lang="fr-FR" sz="1200" kern="1200" dirty="0" err="1" smtClean="0">
                <a:solidFill>
                  <a:schemeClr val="tx1"/>
                </a:solidFill>
                <a:effectLst/>
                <a:latin typeface="+mn-lt"/>
                <a:ea typeface="+mn-ea"/>
                <a:cs typeface="+mn-cs"/>
              </a:rPr>
              <a:t>blind</a:t>
            </a:r>
            <a:r>
              <a:rPr lang="fr-FR" sz="1200" kern="1200" dirty="0" smtClean="0">
                <a:solidFill>
                  <a:schemeClr val="tx1"/>
                </a:solidFill>
                <a:effectLst/>
                <a:latin typeface="+mn-lt"/>
                <a:ea typeface="+mn-ea"/>
                <a:cs typeface="+mn-cs"/>
              </a:rPr>
              <a:t>, phase 2 trial, </a:t>
            </a:r>
            <a:r>
              <a:rPr lang="fr-FR" sz="1200" kern="1200" dirty="0" err="1" smtClean="0">
                <a:solidFill>
                  <a:schemeClr val="tx1"/>
                </a:solidFill>
                <a:effectLst/>
                <a:latin typeface="+mn-lt"/>
                <a:ea typeface="+mn-ea"/>
                <a:cs typeface="+mn-cs"/>
              </a:rPr>
              <a:t>we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recruited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previously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untreated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adults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aged</a:t>
            </a:r>
            <a:r>
              <a:rPr lang="fr-FR" sz="1200" kern="1200" dirty="0" smtClean="0">
                <a:solidFill>
                  <a:schemeClr val="tx1"/>
                </a:solidFill>
                <a:effectLst/>
                <a:latin typeface="+mn-lt"/>
                <a:ea typeface="+mn-ea"/>
                <a:cs typeface="+mn-cs"/>
              </a:rPr>
              <a:t> ≥18 </a:t>
            </a:r>
            <a:r>
              <a:rPr lang="fr-FR" sz="1200" kern="1200" dirty="0" err="1" smtClean="0">
                <a:solidFill>
                  <a:schemeClr val="tx1"/>
                </a:solidFill>
                <a:effectLst/>
                <a:latin typeface="+mn-lt"/>
                <a:ea typeface="+mn-ea"/>
                <a:cs typeface="+mn-cs"/>
              </a:rPr>
              <a:t>years</a:t>
            </a:r>
            <a:r>
              <a:rPr lang="fr-FR" sz="1200" kern="1200" dirty="0" smtClean="0">
                <a:solidFill>
                  <a:schemeClr val="tx1"/>
                </a:solidFill>
                <a:effectLst/>
                <a:latin typeface="+mn-lt"/>
                <a:ea typeface="+mn-ea"/>
                <a:cs typeface="+mn-cs"/>
              </a:rPr>
              <a:t>) </a:t>
            </a:r>
          </a:p>
          <a:p>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HIV-1 infections </a:t>
            </a:r>
            <a:r>
              <a:rPr lang="fr-FR" sz="1200" kern="1200" dirty="0" err="1" smtClean="0">
                <a:solidFill>
                  <a:schemeClr val="tx1"/>
                </a:solidFill>
                <a:effectLst/>
                <a:latin typeface="+mn-lt"/>
                <a:ea typeface="+mn-ea"/>
                <a:cs typeface="+mn-cs"/>
              </a:rPr>
              <a:t>from</a:t>
            </a:r>
            <a:r>
              <a:rPr lang="fr-FR" sz="1200" kern="1200" dirty="0" smtClean="0">
                <a:solidFill>
                  <a:schemeClr val="tx1"/>
                </a:solidFill>
                <a:effectLst/>
                <a:latin typeface="+mn-lt"/>
                <a:ea typeface="+mn-ea"/>
                <a:cs typeface="+mn-cs"/>
              </a:rPr>
              <a:t> 22 </a:t>
            </a:r>
            <a:r>
              <a:rPr lang="fr-FR" sz="1200" kern="1200" dirty="0" err="1" smtClean="0">
                <a:solidFill>
                  <a:schemeClr val="tx1"/>
                </a:solidFill>
                <a:effectLst/>
                <a:latin typeface="+mn-lt"/>
                <a:ea typeface="+mn-ea"/>
                <a:cs typeface="+mn-cs"/>
              </a:rPr>
              <a:t>outpatient</a:t>
            </a:r>
            <a:r>
              <a:rPr lang="fr-FR" sz="1200" kern="1200" dirty="0" smtClean="0">
                <a:solidFill>
                  <a:schemeClr val="tx1"/>
                </a:solidFill>
                <a:effectLst/>
                <a:latin typeface="+mn-lt"/>
                <a:ea typeface="+mn-ea"/>
                <a:cs typeface="+mn-cs"/>
              </a:rPr>
              <a:t> centres in the USA. Eligible patients </a:t>
            </a:r>
            <a:r>
              <a:rPr lang="fr-FR" sz="1200" kern="1200" dirty="0" err="1" smtClean="0">
                <a:solidFill>
                  <a:schemeClr val="tx1"/>
                </a:solidFill>
                <a:effectLst/>
                <a:latin typeface="+mn-lt"/>
                <a:ea typeface="+mn-ea"/>
                <a:cs typeface="+mn-cs"/>
              </a:rPr>
              <a:t>had</a:t>
            </a:r>
            <a:r>
              <a:rPr lang="fr-FR" sz="1200" kern="1200" dirty="0" smtClean="0">
                <a:solidFill>
                  <a:schemeClr val="tx1"/>
                </a:solidFill>
                <a:effectLst/>
                <a:latin typeface="+mn-lt"/>
                <a:ea typeface="+mn-ea"/>
                <a:cs typeface="+mn-cs"/>
              </a:rPr>
              <a:t> HIV-1 RNA concentrations of at </a:t>
            </a:r>
          </a:p>
          <a:p>
            <a:r>
              <a:rPr lang="fr-FR" sz="1200" kern="1200" dirty="0" smtClean="0">
                <a:solidFill>
                  <a:schemeClr val="tx1"/>
                </a:solidFill>
                <a:effectLst/>
                <a:latin typeface="+mn-lt"/>
                <a:ea typeface="+mn-ea"/>
                <a:cs typeface="+mn-cs"/>
              </a:rPr>
              <a:t>least 1000 copies per mL, CD4 </a:t>
            </a:r>
            <a:r>
              <a:rPr lang="fr-FR" sz="1200" kern="1200" dirty="0" err="1" smtClean="0">
                <a:solidFill>
                  <a:schemeClr val="tx1"/>
                </a:solidFill>
                <a:effectLst/>
                <a:latin typeface="+mn-lt"/>
                <a:ea typeface="+mn-ea"/>
                <a:cs typeface="+mn-cs"/>
              </a:rPr>
              <a:t>counts</a:t>
            </a:r>
            <a:r>
              <a:rPr lang="fr-FR" sz="1200" kern="1200" dirty="0" smtClean="0">
                <a:solidFill>
                  <a:schemeClr val="tx1"/>
                </a:solidFill>
                <a:effectLst/>
                <a:latin typeface="+mn-lt"/>
                <a:ea typeface="+mn-ea"/>
                <a:cs typeface="+mn-cs"/>
              </a:rPr>
              <a:t> of at least 200 </a:t>
            </a:r>
            <a:r>
              <a:rPr lang="fr-FR" sz="1200" kern="1200" dirty="0" err="1" smtClean="0">
                <a:solidFill>
                  <a:schemeClr val="tx1"/>
                </a:solidFill>
                <a:effectLst/>
                <a:latin typeface="+mn-lt"/>
                <a:ea typeface="+mn-ea"/>
                <a:cs typeface="+mn-cs"/>
              </a:rPr>
              <a:t>cells</a:t>
            </a:r>
            <a:r>
              <a:rPr lang="fr-FR" sz="1200" kern="1200" dirty="0" smtClean="0">
                <a:solidFill>
                  <a:schemeClr val="tx1"/>
                </a:solidFill>
                <a:effectLst/>
                <a:latin typeface="+mn-lt"/>
                <a:ea typeface="+mn-ea"/>
                <a:cs typeface="+mn-cs"/>
              </a:rPr>
              <a:t> per </a:t>
            </a:r>
            <a:r>
              <a:rPr lang="fr-FR" sz="1200" kern="1200" dirty="0" err="1" smtClean="0">
                <a:solidFill>
                  <a:schemeClr val="tx1"/>
                </a:solidFill>
                <a:effectLst/>
                <a:latin typeface="+mn-lt"/>
                <a:ea typeface="+mn-ea"/>
                <a:cs typeface="+mn-cs"/>
              </a:rPr>
              <a:t>μL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estimated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glomerular</a:t>
            </a:r>
            <a:r>
              <a:rPr lang="fr-FR" sz="1200" kern="1200" dirty="0" smtClean="0">
                <a:solidFill>
                  <a:schemeClr val="tx1"/>
                </a:solidFill>
                <a:effectLst/>
                <a:latin typeface="+mn-lt"/>
                <a:ea typeface="+mn-ea"/>
                <a:cs typeface="+mn-cs"/>
              </a:rPr>
              <a:t> filtration rates of at least 70 mL </a:t>
            </a:r>
          </a:p>
          <a:p>
            <a:r>
              <a:rPr lang="fr-FR" sz="1200" kern="1200" dirty="0" smtClean="0">
                <a:solidFill>
                  <a:schemeClr val="tx1"/>
                </a:solidFill>
                <a:effectLst/>
                <a:latin typeface="+mn-lt"/>
                <a:ea typeface="+mn-ea"/>
                <a:cs typeface="+mn-cs"/>
              </a:rPr>
              <a:t>per min, and HIV-1 </a:t>
            </a:r>
            <a:r>
              <a:rPr lang="fr-FR" sz="1200" kern="1200" dirty="0" err="1" smtClean="0">
                <a:solidFill>
                  <a:schemeClr val="tx1"/>
                </a:solidFill>
                <a:effectLst/>
                <a:latin typeface="+mn-lt"/>
                <a:ea typeface="+mn-ea"/>
                <a:cs typeface="+mn-cs"/>
              </a:rPr>
              <a:t>genotypes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showing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sensitivity</a:t>
            </a:r>
            <a:r>
              <a:rPr lang="fr-FR" sz="1200" kern="1200" dirty="0" smtClean="0">
                <a:solidFill>
                  <a:schemeClr val="tx1"/>
                </a:solidFill>
                <a:effectLst/>
                <a:latin typeface="+mn-lt"/>
                <a:ea typeface="+mn-ea"/>
                <a:cs typeface="+mn-cs"/>
              </a:rPr>
              <a:t> to emtricitabine and </a:t>
            </a:r>
            <a:r>
              <a:rPr lang="fr-FR" sz="1200" kern="1200" dirty="0" err="1" smtClean="0">
                <a:solidFill>
                  <a:schemeClr val="tx1"/>
                </a:solidFill>
                <a:effectLst/>
                <a:latin typeface="+mn-lt"/>
                <a:ea typeface="+mn-ea"/>
                <a:cs typeface="+mn-cs"/>
              </a:rPr>
              <a:t>tenofovir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excluded</a:t>
            </a:r>
            <a:r>
              <a:rPr lang="fr-FR" sz="1200" kern="1200" dirty="0" smtClean="0">
                <a:solidFill>
                  <a:schemeClr val="tx1"/>
                </a:solidFill>
                <a:effectLst/>
                <a:latin typeface="+mn-lt"/>
                <a:ea typeface="+mn-ea"/>
                <a:cs typeface="+mn-cs"/>
              </a:rPr>
              <a:t> patients if </a:t>
            </a:r>
            <a:r>
              <a:rPr lang="fr-FR" sz="1200" kern="1200" dirty="0" err="1" smtClean="0">
                <a:solidFill>
                  <a:schemeClr val="tx1"/>
                </a:solidFill>
                <a:effectLst/>
                <a:latin typeface="+mn-lt"/>
                <a:ea typeface="+mn-ea"/>
                <a:cs typeface="+mn-cs"/>
              </a:rPr>
              <a:t>they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were</a:t>
            </a:r>
            <a:r>
              <a:rPr lang="fr-FR" sz="1200" kern="1200" dirty="0" smtClean="0">
                <a:solidFill>
                  <a:schemeClr val="tx1"/>
                </a:solidFill>
                <a:effectLst/>
                <a:latin typeface="+mn-lt"/>
                <a:ea typeface="+mn-ea"/>
                <a:cs typeface="+mn-cs"/>
              </a:rPr>
              <a:t> </a:t>
            </a:r>
          </a:p>
          <a:p>
            <a:r>
              <a:rPr lang="fr-FR" sz="1200" kern="1200" dirty="0" err="1" smtClean="0">
                <a:solidFill>
                  <a:schemeClr val="tx1"/>
                </a:solidFill>
                <a:effectLst/>
                <a:latin typeface="+mn-lt"/>
                <a:ea typeface="+mn-ea"/>
                <a:cs typeface="+mn-cs"/>
              </a:rPr>
              <a:t>hepatitis</a:t>
            </a:r>
            <a:r>
              <a:rPr lang="fr-FR" sz="1200" kern="1200" dirty="0" smtClean="0">
                <a:solidFill>
                  <a:schemeClr val="tx1"/>
                </a:solidFill>
                <a:effectLst/>
                <a:latin typeface="+mn-lt"/>
                <a:ea typeface="+mn-ea"/>
                <a:cs typeface="+mn-cs"/>
              </a:rPr>
              <a:t> B-</a:t>
            </a:r>
            <a:r>
              <a:rPr lang="fr-FR" sz="1200" kern="1200" dirty="0" err="1" smtClean="0">
                <a:solidFill>
                  <a:schemeClr val="tx1"/>
                </a:solidFill>
                <a:effectLst/>
                <a:latin typeface="+mn-lt"/>
                <a:ea typeface="+mn-ea"/>
                <a:cs typeface="+mn-cs"/>
              </a:rPr>
              <a:t>co</a:t>
            </a:r>
            <a:r>
              <a:rPr lang="fr-FR" sz="1200" kern="1200" dirty="0" smtClean="0">
                <a:solidFill>
                  <a:schemeClr val="tx1"/>
                </a:solidFill>
                <a:effectLst/>
                <a:latin typeface="+mn-lt"/>
                <a:ea typeface="+mn-ea"/>
                <a:cs typeface="+mn-cs"/>
              </a:rPr>
              <a:t>-</a:t>
            </a:r>
            <a:r>
              <a:rPr lang="fr-FR" sz="1200" kern="1200" dirty="0" err="1" smtClean="0">
                <a:solidFill>
                  <a:schemeClr val="tx1"/>
                </a:solidFill>
                <a:effectLst/>
                <a:latin typeface="+mn-lt"/>
                <a:ea typeface="+mn-ea"/>
                <a:cs typeface="+mn-cs"/>
              </a:rPr>
              <a:t>infected</a:t>
            </a:r>
            <a:r>
              <a:rPr lang="fr-FR" sz="1200" kern="1200" dirty="0" smtClean="0">
                <a:solidFill>
                  <a:schemeClr val="tx1"/>
                </a:solidFill>
                <a:effectLst/>
                <a:latin typeface="+mn-lt"/>
                <a:ea typeface="+mn-ea"/>
                <a:cs typeface="+mn-cs"/>
              </a:rPr>
              <a:t> or </a:t>
            </a:r>
            <a:r>
              <a:rPr lang="fr-FR" sz="1200" kern="1200" dirty="0" err="1" smtClean="0">
                <a:solidFill>
                  <a:schemeClr val="tx1"/>
                </a:solidFill>
                <a:effectLst/>
                <a:latin typeface="+mn-lt"/>
                <a:ea typeface="+mn-ea"/>
                <a:cs typeface="+mn-cs"/>
              </a:rPr>
              <a:t>hepatitis</a:t>
            </a:r>
            <a:r>
              <a:rPr lang="fr-FR" sz="1200" kern="1200" dirty="0" smtClean="0">
                <a:solidFill>
                  <a:schemeClr val="tx1"/>
                </a:solidFill>
                <a:effectLst/>
                <a:latin typeface="+mn-lt"/>
                <a:ea typeface="+mn-ea"/>
                <a:cs typeface="+mn-cs"/>
              </a:rPr>
              <a:t> C-</a:t>
            </a:r>
            <a:r>
              <a:rPr lang="fr-FR" sz="1200" kern="1200" dirty="0" err="1" smtClean="0">
                <a:solidFill>
                  <a:schemeClr val="tx1"/>
                </a:solidFill>
                <a:effectLst/>
                <a:latin typeface="+mn-lt"/>
                <a:ea typeface="+mn-ea"/>
                <a:cs typeface="+mn-cs"/>
              </a:rPr>
              <a:t>co</a:t>
            </a:r>
            <a:r>
              <a:rPr lang="fr-FR" sz="1200" kern="1200" dirty="0" smtClean="0">
                <a:solidFill>
                  <a:schemeClr val="tx1"/>
                </a:solidFill>
                <a:effectLst/>
                <a:latin typeface="+mn-lt"/>
                <a:ea typeface="+mn-ea"/>
                <a:cs typeface="+mn-cs"/>
              </a:rPr>
              <a:t>-</a:t>
            </a:r>
            <a:r>
              <a:rPr lang="fr-FR" sz="1200" kern="1200" dirty="0" err="1" smtClean="0">
                <a:solidFill>
                  <a:schemeClr val="tx1"/>
                </a:solidFill>
                <a:effectLst/>
                <a:latin typeface="+mn-lt"/>
                <a:ea typeface="+mn-ea"/>
                <a:cs typeface="+mn-cs"/>
              </a:rPr>
              <a:t>infected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had</a:t>
            </a:r>
            <a:r>
              <a:rPr lang="fr-FR" sz="1200" kern="1200" dirty="0" smtClean="0">
                <a:solidFill>
                  <a:schemeClr val="tx1"/>
                </a:solidFill>
                <a:effectLst/>
                <a:latin typeface="+mn-lt"/>
                <a:ea typeface="+mn-ea"/>
                <a:cs typeface="+mn-cs"/>
              </a:rPr>
              <a:t> new AIDS-</a:t>
            </a:r>
            <a:r>
              <a:rPr lang="fr-FR" sz="1200" kern="1200" dirty="0" err="1" smtClean="0">
                <a:solidFill>
                  <a:schemeClr val="tx1"/>
                </a:solidFill>
                <a:effectLst/>
                <a:latin typeface="+mn-lt"/>
                <a:ea typeface="+mn-ea"/>
                <a:cs typeface="+mn-cs"/>
              </a:rPr>
              <a:t>defining</a:t>
            </a:r>
            <a:r>
              <a:rPr lang="fr-FR" sz="1200" kern="1200" dirty="0" smtClean="0">
                <a:solidFill>
                  <a:schemeClr val="tx1"/>
                </a:solidFill>
                <a:effectLst/>
                <a:latin typeface="+mn-lt"/>
                <a:ea typeface="+mn-ea"/>
                <a:cs typeface="+mn-cs"/>
              </a:rPr>
              <a:t> conditions </a:t>
            </a:r>
            <a:r>
              <a:rPr lang="fr-FR" sz="1200" kern="1200" dirty="0" err="1" smtClean="0">
                <a:solidFill>
                  <a:schemeClr val="tx1"/>
                </a:solidFill>
                <a:effectLst/>
                <a:latin typeface="+mn-lt"/>
                <a:ea typeface="+mn-ea"/>
                <a:cs typeface="+mn-cs"/>
              </a:rPr>
              <a:t>within</a:t>
            </a:r>
            <a:r>
              <a:rPr lang="fr-FR" sz="1200" kern="1200" dirty="0" smtClean="0">
                <a:solidFill>
                  <a:schemeClr val="tx1"/>
                </a:solidFill>
                <a:effectLst/>
                <a:latin typeface="+mn-lt"/>
                <a:ea typeface="+mn-ea"/>
                <a:cs typeface="+mn-cs"/>
              </a:rPr>
              <a:t> 30 </a:t>
            </a:r>
            <a:r>
              <a:rPr lang="fr-FR" sz="1200" kern="1200" dirty="0" err="1" smtClean="0">
                <a:solidFill>
                  <a:schemeClr val="tx1"/>
                </a:solidFill>
                <a:effectLst/>
                <a:latin typeface="+mn-lt"/>
                <a:ea typeface="+mn-ea"/>
                <a:cs typeface="+mn-cs"/>
              </a:rPr>
              <a:t>days</a:t>
            </a:r>
            <a:r>
              <a:rPr lang="fr-FR" sz="1200" kern="1200" dirty="0" smtClean="0">
                <a:solidFill>
                  <a:schemeClr val="tx1"/>
                </a:solidFill>
                <a:effectLst/>
                <a:latin typeface="+mn-lt"/>
                <a:ea typeface="+mn-ea"/>
                <a:cs typeface="+mn-cs"/>
              </a:rPr>
              <a:t> of screening, or </a:t>
            </a:r>
          </a:p>
          <a:p>
            <a:r>
              <a:rPr lang="fr-FR" sz="1200" kern="1200" dirty="0" err="1" smtClean="0">
                <a:solidFill>
                  <a:schemeClr val="tx1"/>
                </a:solidFill>
                <a:effectLst/>
                <a:latin typeface="+mn-lt"/>
                <a:ea typeface="+mn-ea"/>
                <a:cs typeface="+mn-cs"/>
              </a:rPr>
              <a:t>were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pregnant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randomly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allocated</a:t>
            </a:r>
            <a:r>
              <a:rPr lang="fr-FR" sz="1200" kern="1200" dirty="0" smtClean="0">
                <a:solidFill>
                  <a:schemeClr val="tx1"/>
                </a:solidFill>
                <a:effectLst/>
                <a:latin typeface="+mn-lt"/>
                <a:ea typeface="+mn-ea"/>
                <a:cs typeface="+mn-cs"/>
              </a:rPr>
              <a:t> participants (2:1) to </a:t>
            </a:r>
            <a:r>
              <a:rPr lang="fr-FR" sz="1200" kern="1200" dirty="0" err="1" smtClean="0">
                <a:solidFill>
                  <a:schemeClr val="tx1"/>
                </a:solidFill>
                <a:effectLst/>
                <a:latin typeface="+mn-lt"/>
                <a:ea typeface="+mn-ea"/>
                <a:cs typeface="+mn-cs"/>
              </a:rPr>
              <a:t>receive</a:t>
            </a:r>
            <a:r>
              <a:rPr lang="fr-FR" sz="1200" kern="1200" dirty="0" smtClean="0">
                <a:solidFill>
                  <a:schemeClr val="tx1"/>
                </a:solidFill>
                <a:effectLst/>
                <a:latin typeface="+mn-lt"/>
                <a:ea typeface="+mn-ea"/>
                <a:cs typeface="+mn-cs"/>
              </a:rPr>
              <a:t> oral once-</a:t>
            </a:r>
            <a:r>
              <a:rPr lang="fr-FR" sz="1200" kern="1200" dirty="0" err="1" smtClean="0">
                <a:solidFill>
                  <a:schemeClr val="tx1"/>
                </a:solidFill>
                <a:effectLst/>
                <a:latin typeface="+mn-lt"/>
                <a:ea typeface="+mn-ea"/>
                <a:cs typeface="+mn-cs"/>
              </a:rPr>
              <a:t>daily</a:t>
            </a:r>
            <a:r>
              <a:rPr lang="fr-FR" sz="1200" kern="1200" dirty="0" smtClean="0">
                <a:solidFill>
                  <a:schemeClr val="tx1"/>
                </a:solidFill>
                <a:effectLst/>
                <a:latin typeface="+mn-lt"/>
                <a:ea typeface="+mn-ea"/>
                <a:cs typeface="+mn-cs"/>
              </a:rPr>
              <a:t> 75 mg bictegravir or 50 mg </a:t>
            </a:r>
          </a:p>
          <a:p>
            <a:r>
              <a:rPr lang="fr-FR" sz="1200" kern="1200" dirty="0" smtClean="0">
                <a:solidFill>
                  <a:schemeClr val="tx1"/>
                </a:solidFill>
                <a:effectLst/>
                <a:latin typeface="+mn-lt"/>
                <a:ea typeface="+mn-ea"/>
                <a:cs typeface="+mn-cs"/>
              </a:rPr>
              <a:t>dolutegravir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matching</a:t>
            </a:r>
            <a:r>
              <a:rPr lang="fr-FR" sz="1200" kern="1200" dirty="0" smtClean="0">
                <a:solidFill>
                  <a:schemeClr val="tx1"/>
                </a:solidFill>
                <a:effectLst/>
                <a:latin typeface="+mn-lt"/>
                <a:ea typeface="+mn-ea"/>
                <a:cs typeface="+mn-cs"/>
              </a:rPr>
              <a:t> placebo plus the </a:t>
            </a:r>
            <a:r>
              <a:rPr lang="fr-FR" sz="1200" kern="1200" dirty="0" err="1" smtClean="0">
                <a:solidFill>
                  <a:schemeClr val="tx1"/>
                </a:solidFill>
                <a:effectLst/>
                <a:latin typeface="+mn-lt"/>
                <a:ea typeface="+mn-ea"/>
                <a:cs typeface="+mn-cs"/>
              </a:rPr>
              <a:t>fixed</a:t>
            </a:r>
            <a:r>
              <a:rPr lang="fr-FR" sz="1200" kern="1200" dirty="0" smtClean="0">
                <a:solidFill>
                  <a:schemeClr val="tx1"/>
                </a:solidFill>
                <a:effectLst/>
                <a:latin typeface="+mn-lt"/>
                <a:ea typeface="+mn-ea"/>
                <a:cs typeface="+mn-cs"/>
              </a:rPr>
              <a:t>-dose </a:t>
            </a:r>
            <a:r>
              <a:rPr lang="fr-FR" sz="1200" kern="1200" dirty="0" err="1" smtClean="0">
                <a:solidFill>
                  <a:schemeClr val="tx1"/>
                </a:solidFill>
                <a:effectLst/>
                <a:latin typeface="+mn-lt"/>
                <a:ea typeface="+mn-ea"/>
                <a:cs typeface="+mn-cs"/>
              </a:rPr>
              <a:t>combination</a:t>
            </a:r>
            <a:r>
              <a:rPr lang="fr-FR" sz="1200" kern="1200" dirty="0" smtClean="0">
                <a:solidFill>
                  <a:schemeClr val="tx1"/>
                </a:solidFill>
                <a:effectLst/>
                <a:latin typeface="+mn-lt"/>
                <a:ea typeface="+mn-ea"/>
                <a:cs typeface="+mn-cs"/>
              </a:rPr>
              <a:t> of 200 mg emtricitabine and 25 mg </a:t>
            </a:r>
            <a:r>
              <a:rPr lang="fr-FR" sz="1200" kern="1200" dirty="0" err="1" smtClean="0">
                <a:solidFill>
                  <a:schemeClr val="tx1"/>
                </a:solidFill>
                <a:effectLst/>
                <a:latin typeface="+mn-lt"/>
                <a:ea typeface="+mn-ea"/>
                <a:cs typeface="+mn-cs"/>
              </a:rPr>
              <a:t>tenofovir</a:t>
            </a:r>
            <a:r>
              <a:rPr lang="fr-FR" sz="1200" kern="1200" dirty="0" smtClean="0">
                <a:solidFill>
                  <a:schemeClr val="tx1"/>
                </a:solidFill>
                <a:effectLst/>
                <a:latin typeface="+mn-lt"/>
                <a:ea typeface="+mn-ea"/>
                <a:cs typeface="+mn-cs"/>
              </a:rPr>
              <a:t> </a:t>
            </a:r>
          </a:p>
          <a:p>
            <a:r>
              <a:rPr lang="fr-FR" sz="1200" kern="1200" dirty="0" err="1" smtClean="0">
                <a:solidFill>
                  <a:schemeClr val="tx1"/>
                </a:solidFill>
                <a:effectLst/>
                <a:latin typeface="+mn-lt"/>
                <a:ea typeface="+mn-ea"/>
                <a:cs typeface="+mn-cs"/>
              </a:rPr>
              <a:t>alafenamide</a:t>
            </a:r>
            <a:r>
              <a:rPr lang="fr-FR" sz="1200" kern="1200" dirty="0" smtClean="0">
                <a:solidFill>
                  <a:schemeClr val="tx1"/>
                </a:solidFill>
                <a:effectLst/>
                <a:latin typeface="+mn-lt"/>
                <a:ea typeface="+mn-ea"/>
                <a:cs typeface="+mn-cs"/>
              </a:rPr>
              <a:t> for 48 </a:t>
            </a:r>
            <a:r>
              <a:rPr lang="fr-FR" sz="1200" kern="1200" dirty="0" err="1" smtClean="0">
                <a:solidFill>
                  <a:schemeClr val="tx1"/>
                </a:solidFill>
                <a:effectLst/>
                <a:latin typeface="+mn-lt"/>
                <a:ea typeface="+mn-ea"/>
                <a:cs typeface="+mn-cs"/>
              </a:rPr>
              <a:t>weeks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randomly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allocated</a:t>
            </a:r>
            <a:r>
              <a:rPr lang="fr-FR" sz="1200" kern="1200" dirty="0" smtClean="0">
                <a:solidFill>
                  <a:schemeClr val="tx1"/>
                </a:solidFill>
                <a:effectLst/>
                <a:latin typeface="+mn-lt"/>
                <a:ea typeface="+mn-ea"/>
                <a:cs typeface="+mn-cs"/>
              </a:rPr>
              <a:t> participants via an interactive web system, </a:t>
            </a:r>
            <a:r>
              <a:rPr lang="fr-FR" sz="1200" kern="1200" dirty="0" err="1" smtClean="0">
                <a:solidFill>
                  <a:schemeClr val="tx1"/>
                </a:solidFill>
                <a:effectLst/>
                <a:latin typeface="+mn-lt"/>
                <a:ea typeface="+mn-ea"/>
                <a:cs typeface="+mn-cs"/>
              </a:rPr>
              <a:t>stratified</a:t>
            </a:r>
            <a:r>
              <a:rPr lang="fr-FR" sz="1200" kern="1200" dirty="0" smtClean="0">
                <a:solidFill>
                  <a:schemeClr val="tx1"/>
                </a:solidFill>
                <a:effectLst/>
                <a:latin typeface="+mn-lt"/>
                <a:ea typeface="+mn-ea"/>
                <a:cs typeface="+mn-cs"/>
              </a:rPr>
              <a:t> by HIV-1 RNA </a:t>
            </a:r>
          </a:p>
          <a:p>
            <a:r>
              <a:rPr lang="fr-FR" sz="1200" kern="1200" dirty="0" smtClean="0">
                <a:solidFill>
                  <a:schemeClr val="tx1"/>
                </a:solidFill>
                <a:effectLst/>
                <a:latin typeface="+mn-lt"/>
                <a:ea typeface="+mn-ea"/>
                <a:cs typeface="+mn-cs"/>
              </a:rPr>
              <a:t>concentration. </a:t>
            </a:r>
            <a:r>
              <a:rPr lang="fr-FR" sz="1200" kern="1200" dirty="0" err="1" smtClean="0">
                <a:solidFill>
                  <a:schemeClr val="tx1"/>
                </a:solidFill>
                <a:effectLst/>
                <a:latin typeface="+mn-lt"/>
                <a:ea typeface="+mn-ea"/>
                <a:cs typeface="+mn-cs"/>
              </a:rPr>
              <a:t>Investigators</a:t>
            </a:r>
            <a:r>
              <a:rPr lang="fr-FR" sz="1200" kern="1200" dirty="0" smtClean="0">
                <a:solidFill>
                  <a:schemeClr val="tx1"/>
                </a:solidFill>
                <a:effectLst/>
                <a:latin typeface="+mn-lt"/>
                <a:ea typeface="+mn-ea"/>
                <a:cs typeface="+mn-cs"/>
              </a:rPr>
              <a:t>, patients, </a:t>
            </a:r>
            <a:r>
              <a:rPr lang="fr-FR" sz="1200" kern="1200" dirty="0" err="1" smtClean="0">
                <a:solidFill>
                  <a:schemeClr val="tx1"/>
                </a:solidFill>
                <a:effectLst/>
                <a:latin typeface="+mn-lt"/>
                <a:ea typeface="+mn-ea"/>
                <a:cs typeface="+mn-cs"/>
              </a:rPr>
              <a:t>study</a:t>
            </a:r>
            <a:r>
              <a:rPr lang="fr-FR" sz="1200" kern="1200" dirty="0" smtClean="0">
                <a:solidFill>
                  <a:schemeClr val="tx1"/>
                </a:solidFill>
                <a:effectLst/>
                <a:latin typeface="+mn-lt"/>
                <a:ea typeface="+mn-ea"/>
                <a:cs typeface="+mn-cs"/>
              </a:rPr>
              <a:t> staff </a:t>
            </a:r>
            <a:r>
              <a:rPr lang="fr-FR" sz="1200" kern="1200" dirty="0" err="1" smtClean="0">
                <a:solidFill>
                  <a:schemeClr val="tx1"/>
                </a:solidFill>
                <a:effectLst/>
                <a:latin typeface="+mn-lt"/>
                <a:ea typeface="+mn-ea"/>
                <a:cs typeface="+mn-cs"/>
              </a:rPr>
              <a:t>giving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treatment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collecting</a:t>
            </a:r>
            <a:r>
              <a:rPr lang="fr-FR" sz="1200" kern="1200" dirty="0" smtClean="0">
                <a:solidFill>
                  <a:schemeClr val="tx1"/>
                </a:solidFill>
                <a:effectLst/>
                <a:latin typeface="+mn-lt"/>
                <a:ea typeface="+mn-ea"/>
                <a:cs typeface="+mn-cs"/>
              </a:rPr>
              <a:t> data, and </a:t>
            </a:r>
            <a:r>
              <a:rPr lang="fr-FR" sz="1200" kern="1200" dirty="0" err="1" smtClean="0">
                <a:solidFill>
                  <a:schemeClr val="tx1"/>
                </a:solidFill>
                <a:effectLst/>
                <a:latin typeface="+mn-lt"/>
                <a:ea typeface="+mn-ea"/>
                <a:cs typeface="+mn-cs"/>
              </a:rPr>
              <a:t>assessing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outcomes</a:t>
            </a:r>
            <a:r>
              <a:rPr lang="fr-FR" sz="1200" kern="1200" dirty="0" smtClean="0">
                <a:solidFill>
                  <a:schemeClr val="tx1"/>
                </a:solidFill>
                <a:effectLst/>
                <a:latin typeface="+mn-lt"/>
                <a:ea typeface="+mn-ea"/>
                <a:cs typeface="+mn-cs"/>
              </a:rPr>
              <a:t>, and the </a:t>
            </a:r>
          </a:p>
          <a:p>
            <a:r>
              <a:rPr lang="fr-FR" sz="1200" kern="1200" dirty="0" err="1" smtClean="0">
                <a:solidFill>
                  <a:schemeClr val="tx1"/>
                </a:solidFill>
                <a:effectLst/>
                <a:latin typeface="+mn-lt"/>
                <a:ea typeface="+mn-ea"/>
                <a:cs typeface="+mn-cs"/>
              </a:rPr>
              <a:t>funder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were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masked</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treatment</a:t>
            </a:r>
            <a:r>
              <a:rPr lang="fr-FR" sz="1200" kern="1200" dirty="0" smtClean="0">
                <a:solidFill>
                  <a:schemeClr val="tx1"/>
                </a:solidFill>
                <a:effectLst/>
                <a:latin typeface="+mn-lt"/>
                <a:ea typeface="+mn-ea"/>
                <a:cs typeface="+mn-cs"/>
              </a:rPr>
              <a:t> group. The </a:t>
            </a:r>
            <a:r>
              <a:rPr lang="fr-FR" sz="1200" kern="1200" dirty="0" err="1" smtClean="0">
                <a:solidFill>
                  <a:schemeClr val="tx1"/>
                </a:solidFill>
                <a:effectLst/>
                <a:latin typeface="+mn-lt"/>
                <a:ea typeface="+mn-ea"/>
                <a:cs typeface="+mn-cs"/>
              </a:rPr>
              <a:t>primary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outcome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was</a:t>
            </a:r>
            <a:r>
              <a:rPr lang="fr-FR" sz="1200" kern="1200" dirty="0" smtClean="0">
                <a:solidFill>
                  <a:schemeClr val="tx1"/>
                </a:solidFill>
                <a:effectLst/>
                <a:latin typeface="+mn-lt"/>
                <a:ea typeface="+mn-ea"/>
                <a:cs typeface="+mn-cs"/>
              </a:rPr>
              <a:t> the proportion of participants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plasma HIV-1 </a:t>
            </a:r>
          </a:p>
          <a:p>
            <a:r>
              <a:rPr lang="fr-FR" sz="1200" kern="1200" dirty="0" smtClean="0">
                <a:solidFill>
                  <a:schemeClr val="tx1"/>
                </a:solidFill>
                <a:effectLst/>
                <a:latin typeface="+mn-lt"/>
                <a:ea typeface="+mn-ea"/>
                <a:cs typeface="+mn-cs"/>
              </a:rPr>
              <a:t>RNA concentrations of </a:t>
            </a:r>
            <a:r>
              <a:rPr lang="fr-FR" sz="1200" kern="1200" dirty="0" err="1" smtClean="0">
                <a:solidFill>
                  <a:schemeClr val="tx1"/>
                </a:solidFill>
                <a:effectLst/>
                <a:latin typeface="+mn-lt"/>
                <a:ea typeface="+mn-ea"/>
                <a:cs typeface="+mn-cs"/>
              </a:rPr>
              <a:t>less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than</a:t>
            </a:r>
            <a:r>
              <a:rPr lang="fr-FR" sz="1200" kern="1200" dirty="0" smtClean="0">
                <a:solidFill>
                  <a:schemeClr val="tx1"/>
                </a:solidFill>
                <a:effectLst/>
                <a:latin typeface="+mn-lt"/>
                <a:ea typeface="+mn-ea"/>
                <a:cs typeface="+mn-cs"/>
              </a:rPr>
              <a:t> 50 copies per mL at </a:t>
            </a:r>
            <a:r>
              <a:rPr lang="fr-FR" sz="1200" kern="1200" dirty="0" err="1" smtClean="0">
                <a:solidFill>
                  <a:schemeClr val="tx1"/>
                </a:solidFill>
                <a:effectLst/>
                <a:latin typeface="+mn-lt"/>
                <a:ea typeface="+mn-ea"/>
                <a:cs typeface="+mn-cs"/>
              </a:rPr>
              <a:t>week</a:t>
            </a:r>
            <a:r>
              <a:rPr lang="fr-FR" sz="1200" kern="1200" dirty="0" smtClean="0">
                <a:solidFill>
                  <a:schemeClr val="tx1"/>
                </a:solidFill>
                <a:effectLst/>
                <a:latin typeface="+mn-lt"/>
                <a:ea typeface="+mn-ea"/>
                <a:cs typeface="+mn-cs"/>
              </a:rPr>
              <a:t> 24 </a:t>
            </a:r>
            <a:r>
              <a:rPr lang="fr-FR" sz="1200" kern="1200" dirty="0" err="1" smtClean="0">
                <a:solidFill>
                  <a:schemeClr val="tx1"/>
                </a:solidFill>
                <a:effectLst/>
                <a:latin typeface="+mn-lt"/>
                <a:ea typeface="+mn-ea"/>
                <a:cs typeface="+mn-cs"/>
              </a:rPr>
              <a:t>according</a:t>
            </a:r>
            <a:r>
              <a:rPr lang="fr-FR" sz="1200" kern="1200" dirty="0" smtClean="0">
                <a:solidFill>
                  <a:schemeClr val="tx1"/>
                </a:solidFill>
                <a:effectLst/>
                <a:latin typeface="+mn-lt"/>
                <a:ea typeface="+mn-ea"/>
                <a:cs typeface="+mn-cs"/>
              </a:rPr>
              <a:t> to the US Food and Drug Administration-</a:t>
            </a:r>
          </a:p>
          <a:p>
            <a:r>
              <a:rPr lang="fr-FR" sz="1200" kern="1200" dirty="0" err="1" smtClean="0">
                <a:solidFill>
                  <a:schemeClr val="tx1"/>
                </a:solidFill>
                <a:effectLst/>
                <a:latin typeface="+mn-lt"/>
                <a:ea typeface="+mn-ea"/>
                <a:cs typeface="+mn-cs"/>
              </a:rPr>
              <a:t>defined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snapshot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algorithm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included</a:t>
            </a:r>
            <a:r>
              <a:rPr lang="fr-FR" sz="1200" kern="1200" dirty="0" smtClean="0">
                <a:solidFill>
                  <a:schemeClr val="tx1"/>
                </a:solidFill>
                <a:effectLst/>
                <a:latin typeface="+mn-lt"/>
                <a:ea typeface="+mn-ea"/>
                <a:cs typeface="+mn-cs"/>
              </a:rPr>
              <a:t> all participants </a:t>
            </a:r>
            <a:r>
              <a:rPr lang="fr-FR" sz="1200" kern="1200" dirty="0" err="1" smtClean="0">
                <a:solidFill>
                  <a:schemeClr val="tx1"/>
                </a:solidFill>
                <a:effectLst/>
                <a:latin typeface="+mn-lt"/>
                <a:ea typeface="+mn-ea"/>
                <a:cs typeface="+mn-cs"/>
              </a:rPr>
              <a:t>receiving</a:t>
            </a:r>
            <a:r>
              <a:rPr lang="fr-FR" sz="1200" kern="1200" dirty="0" smtClean="0">
                <a:solidFill>
                  <a:schemeClr val="tx1"/>
                </a:solidFill>
                <a:effectLst/>
                <a:latin typeface="+mn-lt"/>
                <a:ea typeface="+mn-ea"/>
                <a:cs typeface="+mn-cs"/>
              </a:rPr>
              <a:t> one dose of </a:t>
            </a:r>
            <a:r>
              <a:rPr lang="fr-FR" sz="1200" kern="1200" dirty="0" err="1" smtClean="0">
                <a:solidFill>
                  <a:schemeClr val="tx1"/>
                </a:solidFill>
                <a:effectLst/>
                <a:latin typeface="+mn-lt"/>
                <a:ea typeface="+mn-ea"/>
                <a:cs typeface="+mn-cs"/>
              </a:rPr>
              <a:t>study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drug</a:t>
            </a:r>
            <a:r>
              <a:rPr lang="fr-FR" sz="1200" kern="1200" dirty="0" smtClean="0">
                <a:solidFill>
                  <a:schemeClr val="tx1"/>
                </a:solidFill>
                <a:effectLst/>
                <a:latin typeface="+mn-lt"/>
                <a:ea typeface="+mn-ea"/>
                <a:cs typeface="+mn-cs"/>
              </a:rPr>
              <a:t> in analyses. This trial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p>
          <a:p>
            <a:r>
              <a:rPr lang="fr-FR" sz="1200" kern="1200" dirty="0" err="1" smtClean="0">
                <a:solidFill>
                  <a:schemeClr val="tx1"/>
                </a:solidFill>
                <a:effectLst/>
                <a:latin typeface="+mn-lt"/>
                <a:ea typeface="+mn-ea"/>
                <a:cs typeface="+mn-cs"/>
              </a:rPr>
              <a:t>registered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ClinicalTrials.gov</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number</a:t>
            </a:r>
            <a:r>
              <a:rPr lang="fr-FR" sz="1200" kern="1200" dirty="0" smtClean="0">
                <a:solidFill>
                  <a:schemeClr val="tx1"/>
                </a:solidFill>
                <a:effectLst/>
                <a:latin typeface="+mn-lt"/>
                <a:ea typeface="+mn-ea"/>
                <a:cs typeface="+mn-cs"/>
              </a:rPr>
              <a:t> NCT02397694.</a:t>
            </a:r>
          </a:p>
          <a:p>
            <a:r>
              <a:rPr lang="fr-FR" sz="1200" kern="1200" dirty="0" err="1" smtClean="0">
                <a:solidFill>
                  <a:schemeClr val="tx1"/>
                </a:solidFill>
                <a:effectLst/>
                <a:latin typeface="+mn-lt"/>
                <a:ea typeface="+mn-ea"/>
                <a:cs typeface="+mn-cs"/>
              </a:rPr>
              <a:t>Findings</a:t>
            </a:r>
            <a:r>
              <a:rPr lang="fr-FR" sz="1200" kern="1200" dirty="0" smtClean="0">
                <a:solidFill>
                  <a:schemeClr val="tx1"/>
                </a:solidFill>
                <a:effectLst/>
                <a:latin typeface="+mn-lt"/>
                <a:ea typeface="+mn-ea"/>
                <a:cs typeface="+mn-cs"/>
              </a:rPr>
              <a:t> </a:t>
            </a:r>
          </a:p>
          <a:p>
            <a:r>
              <a:rPr lang="fr-FR" sz="1200" kern="1200" dirty="0" err="1" smtClean="0">
                <a:solidFill>
                  <a:schemeClr val="tx1"/>
                </a:solidFill>
                <a:effectLst/>
                <a:latin typeface="+mn-lt"/>
                <a:ea typeface="+mn-ea"/>
                <a:cs typeface="+mn-cs"/>
              </a:rPr>
              <a:t>Between</a:t>
            </a:r>
            <a:r>
              <a:rPr lang="fr-FR" sz="1200" kern="1200" dirty="0" smtClean="0">
                <a:solidFill>
                  <a:schemeClr val="tx1"/>
                </a:solidFill>
                <a:effectLst/>
                <a:latin typeface="+mn-lt"/>
                <a:ea typeface="+mn-ea"/>
                <a:cs typeface="+mn-cs"/>
              </a:rPr>
              <a:t> March 23, 2015, and May 21, 2015, </a:t>
            </a:r>
            <a:r>
              <a:rPr lang="fr-FR" sz="1200" kern="1200" dirty="0" err="1" smtClean="0">
                <a:solidFill>
                  <a:schemeClr val="tx1"/>
                </a:solidFill>
                <a:effectLst/>
                <a:latin typeface="+mn-lt"/>
                <a:ea typeface="+mn-ea"/>
                <a:cs typeface="+mn-cs"/>
              </a:rPr>
              <a:t>we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screened</a:t>
            </a:r>
            <a:r>
              <a:rPr lang="fr-FR" sz="1200" kern="1200" dirty="0" smtClean="0">
                <a:solidFill>
                  <a:schemeClr val="tx1"/>
                </a:solidFill>
                <a:effectLst/>
                <a:latin typeface="+mn-lt"/>
                <a:ea typeface="+mn-ea"/>
                <a:cs typeface="+mn-cs"/>
              </a:rPr>
              <a:t> 125 patients, </a:t>
            </a:r>
            <a:r>
              <a:rPr lang="fr-FR" sz="1200" kern="1200" dirty="0" err="1" smtClean="0">
                <a:solidFill>
                  <a:schemeClr val="tx1"/>
                </a:solidFill>
                <a:effectLst/>
                <a:latin typeface="+mn-lt"/>
                <a:ea typeface="+mn-ea"/>
                <a:cs typeface="+mn-cs"/>
              </a:rPr>
              <a:t>randomly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allocating</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giving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study</a:t>
            </a:r>
            <a:r>
              <a:rPr lang="fr-FR" sz="1200" kern="1200" dirty="0" smtClean="0">
                <a:solidFill>
                  <a:schemeClr val="tx1"/>
                </a:solidFill>
                <a:effectLst/>
                <a:latin typeface="+mn-lt"/>
                <a:ea typeface="+mn-ea"/>
                <a:cs typeface="+mn-cs"/>
              </a:rPr>
              <a:t> </a:t>
            </a:r>
          </a:p>
          <a:p>
            <a:r>
              <a:rPr lang="fr-FR" sz="1200" kern="1200" dirty="0" err="1" smtClean="0">
                <a:solidFill>
                  <a:schemeClr val="tx1"/>
                </a:solidFill>
                <a:effectLst/>
                <a:latin typeface="+mn-lt"/>
                <a:ea typeface="+mn-ea"/>
                <a:cs typeface="+mn-cs"/>
              </a:rPr>
              <a:t>drug</a:t>
            </a:r>
            <a:r>
              <a:rPr lang="fr-FR" sz="1200" kern="1200" dirty="0" smtClean="0">
                <a:solidFill>
                  <a:schemeClr val="tx1"/>
                </a:solidFill>
                <a:effectLst/>
                <a:latin typeface="+mn-lt"/>
                <a:ea typeface="+mn-ea"/>
                <a:cs typeface="+mn-cs"/>
              </a:rPr>
              <a:t> to 98 (65 </a:t>
            </a:r>
            <a:r>
              <a:rPr lang="fr-FR" sz="1200" kern="1200" dirty="0" err="1" smtClean="0">
                <a:solidFill>
                  <a:schemeClr val="tx1"/>
                </a:solidFill>
                <a:effectLst/>
                <a:latin typeface="+mn-lt"/>
                <a:ea typeface="+mn-ea"/>
                <a:cs typeface="+mn-cs"/>
              </a:rPr>
              <a:t>received</a:t>
            </a:r>
            <a:r>
              <a:rPr lang="fr-FR" sz="1200" kern="1200" dirty="0" smtClean="0">
                <a:solidFill>
                  <a:schemeClr val="tx1"/>
                </a:solidFill>
                <a:effectLst/>
                <a:latin typeface="+mn-lt"/>
                <a:ea typeface="+mn-ea"/>
                <a:cs typeface="+mn-cs"/>
              </a:rPr>
              <a:t> bictegravir plus emtricitabine and </a:t>
            </a:r>
            <a:r>
              <a:rPr lang="fr-FR" sz="1200" kern="1200" dirty="0" err="1" smtClean="0">
                <a:solidFill>
                  <a:schemeClr val="tx1"/>
                </a:solidFill>
                <a:effectLst/>
                <a:latin typeface="+mn-lt"/>
                <a:ea typeface="+mn-ea"/>
                <a:cs typeface="+mn-cs"/>
              </a:rPr>
              <a:t>tenofovir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alafenamide</a:t>
            </a:r>
            <a:r>
              <a:rPr lang="fr-FR" sz="1200" kern="1200" dirty="0" smtClean="0">
                <a:solidFill>
                  <a:schemeClr val="tx1"/>
                </a:solidFill>
                <a:effectLst/>
                <a:latin typeface="+mn-lt"/>
                <a:ea typeface="+mn-ea"/>
                <a:cs typeface="+mn-cs"/>
              </a:rPr>
              <a:t> and 33 </a:t>
            </a:r>
            <a:r>
              <a:rPr lang="fr-FR" sz="1200" kern="1200" dirty="0" err="1" smtClean="0">
                <a:solidFill>
                  <a:schemeClr val="tx1"/>
                </a:solidFill>
                <a:effectLst/>
                <a:latin typeface="+mn-lt"/>
                <a:ea typeface="+mn-ea"/>
                <a:cs typeface="+mn-cs"/>
              </a:rPr>
              <a:t>received</a:t>
            </a:r>
            <a:r>
              <a:rPr lang="fr-FR" sz="1200" kern="1200" dirty="0" smtClean="0">
                <a:solidFill>
                  <a:schemeClr val="tx1"/>
                </a:solidFill>
                <a:effectLst/>
                <a:latin typeface="+mn-lt"/>
                <a:ea typeface="+mn-ea"/>
                <a:cs typeface="+mn-cs"/>
              </a:rPr>
              <a:t> dolutegravir plus </a:t>
            </a:r>
          </a:p>
          <a:p>
            <a:r>
              <a:rPr lang="fr-FR" sz="1200" kern="1200" dirty="0" smtClean="0">
                <a:solidFill>
                  <a:schemeClr val="tx1"/>
                </a:solidFill>
                <a:effectLst/>
                <a:latin typeface="+mn-lt"/>
                <a:ea typeface="+mn-ea"/>
                <a:cs typeface="+mn-cs"/>
              </a:rPr>
              <a:t>emtricitabine and </a:t>
            </a:r>
            <a:r>
              <a:rPr lang="fr-FR" sz="1200" kern="1200" dirty="0" err="1" smtClean="0">
                <a:solidFill>
                  <a:schemeClr val="tx1"/>
                </a:solidFill>
                <a:effectLst/>
                <a:latin typeface="+mn-lt"/>
                <a:ea typeface="+mn-ea"/>
                <a:cs typeface="+mn-cs"/>
              </a:rPr>
              <a:t>tenofovir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alafenamide</a:t>
            </a:r>
            <a:r>
              <a:rPr lang="fr-FR" sz="1200" kern="1200" dirty="0" smtClean="0">
                <a:solidFill>
                  <a:schemeClr val="tx1"/>
                </a:solidFill>
                <a:effectLst/>
                <a:latin typeface="+mn-lt"/>
                <a:ea typeface="+mn-ea"/>
                <a:cs typeface="+mn-cs"/>
              </a:rPr>
              <a:t>). At </a:t>
            </a:r>
            <a:r>
              <a:rPr lang="fr-FR" sz="1200" kern="1200" dirty="0" err="1" smtClean="0">
                <a:solidFill>
                  <a:schemeClr val="tx1"/>
                </a:solidFill>
                <a:effectLst/>
                <a:latin typeface="+mn-lt"/>
                <a:ea typeface="+mn-ea"/>
                <a:cs typeface="+mn-cs"/>
              </a:rPr>
              <a:t>week</a:t>
            </a:r>
            <a:r>
              <a:rPr lang="fr-FR" sz="1200" kern="1200" dirty="0" smtClean="0">
                <a:solidFill>
                  <a:schemeClr val="tx1"/>
                </a:solidFill>
                <a:effectLst/>
                <a:latin typeface="+mn-lt"/>
                <a:ea typeface="+mn-ea"/>
                <a:cs typeface="+mn-cs"/>
              </a:rPr>
              <a:t> 24, 63 (96·9%) of 65 in the bictegravir group </a:t>
            </a:r>
            <a:r>
              <a:rPr lang="fr-FR" sz="1200" kern="1200" dirty="0" err="1" smtClean="0">
                <a:solidFill>
                  <a:schemeClr val="tx1"/>
                </a:solidFill>
                <a:effectLst/>
                <a:latin typeface="+mn-lt"/>
                <a:ea typeface="+mn-ea"/>
                <a:cs typeface="+mn-cs"/>
              </a:rPr>
              <a:t>had</a:t>
            </a:r>
            <a:r>
              <a:rPr lang="fr-FR" sz="1200" kern="1200" dirty="0" smtClean="0">
                <a:solidFill>
                  <a:schemeClr val="tx1"/>
                </a:solidFill>
                <a:effectLst/>
                <a:latin typeface="+mn-lt"/>
                <a:ea typeface="+mn-ea"/>
                <a:cs typeface="+mn-cs"/>
              </a:rPr>
              <a:t> HIV-1 RNA </a:t>
            </a:r>
            <a:r>
              <a:rPr lang="fr-FR" sz="1200" kern="1200" dirty="0" err="1" smtClean="0">
                <a:solidFill>
                  <a:schemeClr val="tx1"/>
                </a:solidFill>
                <a:effectLst/>
                <a:latin typeface="+mn-lt"/>
                <a:ea typeface="+mn-ea"/>
                <a:cs typeface="+mn-cs"/>
              </a:rPr>
              <a:t>loads</a:t>
            </a:r>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of </a:t>
            </a:r>
            <a:r>
              <a:rPr lang="fr-FR" sz="1200" kern="1200" dirty="0" err="1" smtClean="0">
                <a:solidFill>
                  <a:schemeClr val="tx1"/>
                </a:solidFill>
                <a:effectLst/>
                <a:latin typeface="+mn-lt"/>
                <a:ea typeface="+mn-ea"/>
                <a:cs typeface="+mn-cs"/>
              </a:rPr>
              <a:t>less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than</a:t>
            </a:r>
            <a:r>
              <a:rPr lang="fr-FR" sz="1200" kern="1200" dirty="0" smtClean="0">
                <a:solidFill>
                  <a:schemeClr val="tx1"/>
                </a:solidFill>
                <a:effectLst/>
                <a:latin typeface="+mn-lt"/>
                <a:ea typeface="+mn-ea"/>
                <a:cs typeface="+mn-cs"/>
              </a:rPr>
              <a:t> 50 copies per mL </a:t>
            </a:r>
            <a:r>
              <a:rPr lang="fr-FR" sz="1200" kern="1200" dirty="0" err="1" smtClean="0">
                <a:solidFill>
                  <a:schemeClr val="tx1"/>
                </a:solidFill>
                <a:effectLst/>
                <a:latin typeface="+mn-lt"/>
                <a:ea typeface="+mn-ea"/>
                <a:cs typeface="+mn-cs"/>
              </a:rPr>
              <a:t>compared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31 (93·9%) of 33 in the dolutegravir group (</a:t>
            </a:r>
            <a:r>
              <a:rPr lang="fr-FR" sz="1200" kern="1200" dirty="0" err="1" smtClean="0">
                <a:solidFill>
                  <a:schemeClr val="tx1"/>
                </a:solidFill>
                <a:effectLst/>
                <a:latin typeface="+mn-lt"/>
                <a:ea typeface="+mn-ea"/>
                <a:cs typeface="+mn-cs"/>
              </a:rPr>
              <a:t>weighted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difference</a:t>
            </a:r>
            <a:r>
              <a:rPr lang="fr-FR" sz="1200" kern="1200" dirty="0" smtClean="0">
                <a:solidFill>
                  <a:schemeClr val="tx1"/>
                </a:solidFill>
                <a:effectLst/>
                <a:latin typeface="+mn-lt"/>
                <a:ea typeface="+mn-ea"/>
                <a:cs typeface="+mn-cs"/>
              </a:rPr>
              <a:t> 2·9%, </a:t>
            </a:r>
          </a:p>
          <a:p>
            <a:r>
              <a:rPr lang="fr-FR" sz="1200" kern="1200" dirty="0" smtClean="0">
                <a:solidFill>
                  <a:schemeClr val="tx1"/>
                </a:solidFill>
                <a:effectLst/>
                <a:latin typeface="+mn-lt"/>
                <a:ea typeface="+mn-ea"/>
                <a:cs typeface="+mn-cs"/>
              </a:rPr>
              <a:t>95% CI –8·5 to 14·2; p=0·50). </a:t>
            </a:r>
            <a:r>
              <a:rPr lang="fr-FR" sz="1200" kern="1200" dirty="0" err="1" smtClean="0">
                <a:solidFill>
                  <a:schemeClr val="tx1"/>
                </a:solidFill>
                <a:effectLst/>
                <a:latin typeface="+mn-lt"/>
                <a:ea typeface="+mn-ea"/>
                <a:cs typeface="+mn-cs"/>
              </a:rPr>
              <a:t>Treatment-emergent</a:t>
            </a:r>
            <a:r>
              <a:rPr lang="fr-FR" sz="1200" kern="1200" dirty="0" smtClean="0">
                <a:solidFill>
                  <a:schemeClr val="tx1"/>
                </a:solidFill>
                <a:effectLst/>
                <a:latin typeface="+mn-lt"/>
                <a:ea typeface="+mn-ea"/>
                <a:cs typeface="+mn-cs"/>
              </a:rPr>
              <a:t> adverse </a:t>
            </a:r>
            <a:r>
              <a:rPr lang="fr-FR" sz="1200" kern="1200" dirty="0" err="1" smtClean="0">
                <a:solidFill>
                  <a:schemeClr val="tx1"/>
                </a:solidFill>
                <a:effectLst/>
                <a:latin typeface="+mn-lt"/>
                <a:ea typeface="+mn-ea"/>
                <a:cs typeface="+mn-cs"/>
              </a:rPr>
              <a:t>events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were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reported</a:t>
            </a:r>
            <a:r>
              <a:rPr lang="fr-FR" sz="1200" kern="1200" dirty="0" smtClean="0">
                <a:solidFill>
                  <a:schemeClr val="tx1"/>
                </a:solidFill>
                <a:effectLst/>
                <a:latin typeface="+mn-lt"/>
                <a:ea typeface="+mn-ea"/>
                <a:cs typeface="+mn-cs"/>
              </a:rPr>
              <a:t> by 55 (85%) of 65 participants in the </a:t>
            </a:r>
          </a:p>
          <a:p>
            <a:r>
              <a:rPr lang="fr-FR" sz="1200" kern="1200" dirty="0" smtClean="0">
                <a:solidFill>
                  <a:schemeClr val="tx1"/>
                </a:solidFill>
                <a:effectLst/>
                <a:latin typeface="+mn-lt"/>
                <a:ea typeface="+mn-ea"/>
                <a:cs typeface="+mn-cs"/>
              </a:rPr>
              <a:t>bictegravir plus emtricitabine and </a:t>
            </a:r>
            <a:r>
              <a:rPr lang="fr-FR" sz="1200" kern="1200" dirty="0" err="1" smtClean="0">
                <a:solidFill>
                  <a:schemeClr val="tx1"/>
                </a:solidFill>
                <a:effectLst/>
                <a:latin typeface="+mn-lt"/>
                <a:ea typeface="+mn-ea"/>
                <a:cs typeface="+mn-cs"/>
              </a:rPr>
              <a:t>tenofovir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alafenamide</a:t>
            </a:r>
            <a:r>
              <a:rPr lang="fr-FR" sz="1200" kern="1200" dirty="0" smtClean="0">
                <a:solidFill>
                  <a:schemeClr val="tx1"/>
                </a:solidFill>
                <a:effectLst/>
                <a:latin typeface="+mn-lt"/>
                <a:ea typeface="+mn-ea"/>
                <a:cs typeface="+mn-cs"/>
              </a:rPr>
              <a:t> group versus 22 (67%) of 33 in the dolutegravir plus </a:t>
            </a:r>
          </a:p>
          <a:p>
            <a:r>
              <a:rPr lang="fr-FR" sz="1200" kern="1200" dirty="0" smtClean="0">
                <a:solidFill>
                  <a:schemeClr val="tx1"/>
                </a:solidFill>
                <a:effectLst/>
                <a:latin typeface="+mn-lt"/>
                <a:ea typeface="+mn-ea"/>
                <a:cs typeface="+mn-cs"/>
              </a:rPr>
              <a:t>emtricitabine and </a:t>
            </a:r>
            <a:r>
              <a:rPr lang="fr-FR" sz="1200" kern="1200" dirty="0" err="1" smtClean="0">
                <a:solidFill>
                  <a:schemeClr val="tx1"/>
                </a:solidFill>
                <a:effectLst/>
                <a:latin typeface="+mn-lt"/>
                <a:ea typeface="+mn-ea"/>
                <a:cs typeface="+mn-cs"/>
              </a:rPr>
              <a:t>tenofovir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alafenamide</a:t>
            </a:r>
            <a:r>
              <a:rPr lang="fr-FR" sz="1200" kern="1200" dirty="0" smtClean="0">
                <a:solidFill>
                  <a:schemeClr val="tx1"/>
                </a:solidFill>
                <a:effectLst/>
                <a:latin typeface="+mn-lt"/>
                <a:ea typeface="+mn-ea"/>
                <a:cs typeface="+mn-cs"/>
              </a:rPr>
              <a:t> group. The </a:t>
            </a:r>
            <a:r>
              <a:rPr lang="fr-FR" sz="1200" kern="1200" dirty="0" err="1" smtClean="0">
                <a:solidFill>
                  <a:schemeClr val="tx1"/>
                </a:solidFill>
                <a:effectLst/>
                <a:latin typeface="+mn-lt"/>
                <a:ea typeface="+mn-ea"/>
                <a:cs typeface="+mn-cs"/>
              </a:rPr>
              <a:t>most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common</a:t>
            </a:r>
            <a:r>
              <a:rPr lang="fr-FR" sz="1200" kern="1200" dirty="0" smtClean="0">
                <a:solidFill>
                  <a:schemeClr val="tx1"/>
                </a:solidFill>
                <a:effectLst/>
                <a:latin typeface="+mn-lt"/>
                <a:ea typeface="+mn-ea"/>
                <a:cs typeface="+mn-cs"/>
              </a:rPr>
              <a:t> adverse </a:t>
            </a:r>
            <a:r>
              <a:rPr lang="fr-FR" sz="1200" kern="1200" dirty="0" err="1" smtClean="0">
                <a:solidFill>
                  <a:schemeClr val="tx1"/>
                </a:solidFill>
                <a:effectLst/>
                <a:latin typeface="+mn-lt"/>
                <a:ea typeface="+mn-ea"/>
                <a:cs typeface="+mn-cs"/>
              </a:rPr>
              <a:t>events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were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diarrhoea</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eight</a:t>
            </a:r>
            <a:r>
              <a:rPr lang="fr-FR" sz="1200" kern="1200" dirty="0" smtClean="0">
                <a:solidFill>
                  <a:schemeClr val="tx1"/>
                </a:solidFill>
                <a:effectLst/>
                <a:latin typeface="+mn-lt"/>
                <a:ea typeface="+mn-ea"/>
                <a:cs typeface="+mn-cs"/>
              </a:rPr>
              <a:t> [12%] </a:t>
            </a:r>
          </a:p>
          <a:p>
            <a:r>
              <a:rPr lang="fr-FR" sz="1200" kern="1200" dirty="0" smtClean="0">
                <a:solidFill>
                  <a:schemeClr val="tx1"/>
                </a:solidFill>
                <a:effectLst/>
                <a:latin typeface="+mn-lt"/>
                <a:ea typeface="+mn-ea"/>
                <a:cs typeface="+mn-cs"/>
              </a:rPr>
              <a:t>of 65 </a:t>
            </a:r>
          </a:p>
          <a:p>
            <a:r>
              <a:rPr lang="fr-FR" sz="1200" kern="1200" dirty="0" smtClean="0">
                <a:solidFill>
                  <a:schemeClr val="tx1"/>
                </a:solidFill>
                <a:effectLst/>
                <a:latin typeface="+mn-lt"/>
                <a:ea typeface="+mn-ea"/>
                <a:cs typeface="+mn-cs"/>
              </a:rPr>
              <a:t>vs</a:t>
            </a:r>
          </a:p>
          <a:p>
            <a:r>
              <a:rPr lang="fr-FR" sz="1200" kern="1200" dirty="0" smtClean="0">
                <a:solidFill>
                  <a:schemeClr val="tx1"/>
                </a:solidFill>
                <a:effectLst/>
                <a:latin typeface="+mn-lt"/>
                <a:ea typeface="+mn-ea"/>
                <a:cs typeface="+mn-cs"/>
              </a:rPr>
              <a:t>four [12%] of 33) and </a:t>
            </a:r>
            <a:r>
              <a:rPr lang="fr-FR" sz="1200" kern="1200" dirty="0" err="1" smtClean="0">
                <a:solidFill>
                  <a:schemeClr val="tx1"/>
                </a:solidFill>
                <a:effectLst/>
                <a:latin typeface="+mn-lt"/>
                <a:ea typeface="+mn-ea"/>
                <a:cs typeface="+mn-cs"/>
              </a:rPr>
              <a:t>nausea</a:t>
            </a:r>
            <a:r>
              <a:rPr lang="fr-FR" sz="1200" kern="1200" dirty="0" smtClean="0">
                <a:solidFill>
                  <a:schemeClr val="tx1"/>
                </a:solidFill>
                <a:effectLst/>
                <a:latin typeface="+mn-lt"/>
                <a:ea typeface="+mn-ea"/>
                <a:cs typeface="+mn-cs"/>
              </a:rPr>
              <a:t> (five [8%] of 65 </a:t>
            </a:r>
          </a:p>
          <a:p>
            <a:r>
              <a:rPr lang="fr-FR" sz="1200" kern="1200" dirty="0" smtClean="0">
                <a:solidFill>
                  <a:schemeClr val="tx1"/>
                </a:solidFill>
                <a:effectLst/>
                <a:latin typeface="+mn-lt"/>
                <a:ea typeface="+mn-ea"/>
                <a:cs typeface="+mn-cs"/>
              </a:rPr>
              <a:t>vs</a:t>
            </a:r>
          </a:p>
          <a:p>
            <a:r>
              <a:rPr lang="fr-FR" sz="1200" kern="1200" dirty="0" smtClean="0">
                <a:solidFill>
                  <a:schemeClr val="tx1"/>
                </a:solidFill>
                <a:effectLst/>
                <a:latin typeface="+mn-lt"/>
                <a:ea typeface="+mn-ea"/>
                <a:cs typeface="+mn-cs"/>
              </a:rPr>
              <a:t>four [12%] of 33). One participant </a:t>
            </a:r>
            <a:r>
              <a:rPr lang="fr-FR" sz="1200" kern="1200" dirty="0" err="1" smtClean="0">
                <a:solidFill>
                  <a:schemeClr val="tx1"/>
                </a:solidFill>
                <a:effectLst/>
                <a:latin typeface="+mn-lt"/>
                <a:ea typeface="+mn-ea"/>
                <a:cs typeface="+mn-cs"/>
              </a:rPr>
              <a:t>taking</a:t>
            </a:r>
            <a:r>
              <a:rPr lang="fr-FR" sz="1200" kern="1200" dirty="0" smtClean="0">
                <a:solidFill>
                  <a:schemeClr val="tx1"/>
                </a:solidFill>
                <a:effectLst/>
                <a:latin typeface="+mn-lt"/>
                <a:ea typeface="+mn-ea"/>
                <a:cs typeface="+mn-cs"/>
              </a:rPr>
              <a:t> bictegravir plus </a:t>
            </a:r>
          </a:p>
          <a:p>
            <a:r>
              <a:rPr lang="fr-FR" sz="1200" kern="1200" dirty="0" smtClean="0">
                <a:solidFill>
                  <a:schemeClr val="tx1"/>
                </a:solidFill>
                <a:effectLst/>
                <a:latin typeface="+mn-lt"/>
                <a:ea typeface="+mn-ea"/>
                <a:cs typeface="+mn-cs"/>
              </a:rPr>
              <a:t>emtricitabine and </a:t>
            </a:r>
            <a:r>
              <a:rPr lang="fr-FR" sz="1200" kern="1200" dirty="0" err="1" smtClean="0">
                <a:solidFill>
                  <a:schemeClr val="tx1"/>
                </a:solidFill>
                <a:effectLst/>
                <a:latin typeface="+mn-lt"/>
                <a:ea typeface="+mn-ea"/>
                <a:cs typeface="+mn-cs"/>
              </a:rPr>
              <a:t>tenofovir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alafenamide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discontinued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because</a:t>
            </a:r>
            <a:r>
              <a:rPr lang="fr-FR" sz="1200" kern="1200" dirty="0" smtClean="0">
                <a:solidFill>
                  <a:schemeClr val="tx1"/>
                </a:solidFill>
                <a:effectLst/>
                <a:latin typeface="+mn-lt"/>
                <a:ea typeface="+mn-ea"/>
                <a:cs typeface="+mn-cs"/>
              </a:rPr>
              <a:t> of a </a:t>
            </a:r>
            <a:r>
              <a:rPr lang="fr-FR" sz="1200" kern="1200" dirty="0" err="1" smtClean="0">
                <a:solidFill>
                  <a:schemeClr val="tx1"/>
                </a:solidFill>
                <a:effectLst/>
                <a:latin typeface="+mn-lt"/>
                <a:ea typeface="+mn-ea"/>
                <a:cs typeface="+mn-cs"/>
              </a:rPr>
              <a:t>drug-related</a:t>
            </a:r>
            <a:r>
              <a:rPr lang="fr-FR" sz="1200" kern="1200" dirty="0" smtClean="0">
                <a:solidFill>
                  <a:schemeClr val="tx1"/>
                </a:solidFill>
                <a:effectLst/>
                <a:latin typeface="+mn-lt"/>
                <a:ea typeface="+mn-ea"/>
                <a:cs typeface="+mn-cs"/>
              </a:rPr>
              <a:t> adverse </a:t>
            </a:r>
            <a:r>
              <a:rPr lang="fr-FR" sz="1200" kern="1200" dirty="0" err="1" smtClean="0">
                <a:solidFill>
                  <a:schemeClr val="tx1"/>
                </a:solidFill>
                <a:effectLst/>
                <a:latin typeface="+mn-lt"/>
                <a:ea typeface="+mn-ea"/>
                <a:cs typeface="+mn-cs"/>
              </a:rPr>
              <a:t>event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urticaria</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after</a:t>
            </a:r>
            <a:r>
              <a:rPr lang="fr-FR" sz="1200" kern="1200" dirty="0" smtClean="0">
                <a:solidFill>
                  <a:schemeClr val="tx1"/>
                </a:solidFill>
                <a:effectLst/>
                <a:latin typeface="+mn-lt"/>
                <a:ea typeface="+mn-ea"/>
                <a:cs typeface="+mn-cs"/>
              </a:rPr>
              <a:t> </a:t>
            </a:r>
          </a:p>
          <a:p>
            <a:r>
              <a:rPr lang="fr-FR" sz="1200" kern="1200" dirty="0" err="1" smtClean="0">
                <a:solidFill>
                  <a:schemeClr val="tx1"/>
                </a:solidFill>
                <a:effectLst/>
                <a:latin typeface="+mn-lt"/>
                <a:ea typeface="+mn-ea"/>
                <a:cs typeface="+mn-cs"/>
              </a:rPr>
              <a:t>week</a:t>
            </a:r>
            <a:r>
              <a:rPr lang="fr-FR" sz="1200" kern="1200" dirty="0" smtClean="0">
                <a:solidFill>
                  <a:schemeClr val="tx1"/>
                </a:solidFill>
                <a:effectLst/>
                <a:latin typeface="+mn-lt"/>
                <a:ea typeface="+mn-ea"/>
                <a:cs typeface="+mn-cs"/>
              </a:rPr>
              <a:t> 24. No </a:t>
            </a:r>
            <a:r>
              <a:rPr lang="fr-FR" sz="1200" kern="1200" dirty="0" err="1" smtClean="0">
                <a:solidFill>
                  <a:schemeClr val="tx1"/>
                </a:solidFill>
                <a:effectLst/>
                <a:latin typeface="+mn-lt"/>
                <a:ea typeface="+mn-ea"/>
                <a:cs typeface="+mn-cs"/>
              </a:rPr>
              <a:t>treatment-related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serious</a:t>
            </a:r>
            <a:r>
              <a:rPr lang="fr-FR" sz="1200" kern="1200" dirty="0" smtClean="0">
                <a:solidFill>
                  <a:schemeClr val="tx1"/>
                </a:solidFill>
                <a:effectLst/>
                <a:latin typeface="+mn-lt"/>
                <a:ea typeface="+mn-ea"/>
                <a:cs typeface="+mn-cs"/>
              </a:rPr>
              <a:t> adverse </a:t>
            </a:r>
            <a:r>
              <a:rPr lang="fr-FR" sz="1200" kern="1200" dirty="0" err="1" smtClean="0">
                <a:solidFill>
                  <a:schemeClr val="tx1"/>
                </a:solidFill>
                <a:effectLst/>
                <a:latin typeface="+mn-lt"/>
                <a:ea typeface="+mn-ea"/>
                <a:cs typeface="+mn-cs"/>
              </a:rPr>
              <a:t>events</a:t>
            </a:r>
            <a:r>
              <a:rPr lang="fr-FR" sz="1200" kern="1200" dirty="0" smtClean="0">
                <a:solidFill>
                  <a:schemeClr val="tx1"/>
                </a:solidFill>
                <a:effectLst/>
                <a:latin typeface="+mn-lt"/>
                <a:ea typeface="+mn-ea"/>
                <a:cs typeface="+mn-cs"/>
              </a:rPr>
              <a:t> or </a:t>
            </a:r>
            <a:r>
              <a:rPr lang="fr-FR" sz="1200" kern="1200" dirty="0" err="1" smtClean="0">
                <a:solidFill>
                  <a:schemeClr val="tx1"/>
                </a:solidFill>
                <a:effectLst/>
                <a:latin typeface="+mn-lt"/>
                <a:ea typeface="+mn-ea"/>
                <a:cs typeface="+mn-cs"/>
              </a:rPr>
              <a:t>deaths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occurred</a:t>
            </a:r>
            <a:r>
              <a:rPr lang="fr-FR" sz="1200" kern="1200" dirty="0" smtClean="0">
                <a:solidFill>
                  <a:schemeClr val="tx1"/>
                </a:solidFill>
                <a:effectLst/>
                <a:latin typeface="+mn-lt"/>
                <a:ea typeface="+mn-ea"/>
                <a:cs typeface="+mn-cs"/>
              </a:rPr>
              <a:t>.</a:t>
            </a:r>
          </a:p>
          <a:p>
            <a:r>
              <a:rPr lang="fr-FR" sz="1200" kern="1200" dirty="0" err="1" smtClean="0">
                <a:solidFill>
                  <a:schemeClr val="tx1"/>
                </a:solidFill>
                <a:effectLst/>
                <a:latin typeface="+mn-lt"/>
                <a:ea typeface="+mn-ea"/>
                <a:cs typeface="+mn-cs"/>
              </a:rPr>
              <a:t>Interpretation</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Bictegravir plus emtricitabine and </a:t>
            </a:r>
            <a:r>
              <a:rPr lang="fr-FR" sz="1200" kern="1200" dirty="0" err="1" smtClean="0">
                <a:solidFill>
                  <a:schemeClr val="tx1"/>
                </a:solidFill>
                <a:effectLst/>
                <a:latin typeface="+mn-lt"/>
                <a:ea typeface="+mn-ea"/>
                <a:cs typeface="+mn-cs"/>
              </a:rPr>
              <a:t>tenofovir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alafenamide</a:t>
            </a:r>
            <a:r>
              <a:rPr lang="fr-FR" sz="1200" kern="1200" dirty="0" smtClean="0">
                <a:solidFill>
                  <a:schemeClr val="tx1"/>
                </a:solidFill>
                <a:effectLst/>
                <a:latin typeface="+mn-lt"/>
                <a:ea typeface="+mn-ea"/>
                <a:cs typeface="+mn-cs"/>
              </a:rPr>
              <a:t> and dolutegravir plus emtricitabine and </a:t>
            </a:r>
          </a:p>
          <a:p>
            <a:r>
              <a:rPr lang="fr-FR" sz="1200" kern="1200" dirty="0" err="1" smtClean="0">
                <a:solidFill>
                  <a:schemeClr val="tx1"/>
                </a:solidFill>
                <a:effectLst/>
                <a:latin typeface="+mn-lt"/>
                <a:ea typeface="+mn-ea"/>
                <a:cs typeface="+mn-cs"/>
              </a:rPr>
              <a:t>tenofovir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alafenamide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both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showed</a:t>
            </a:r>
            <a:r>
              <a:rPr lang="fr-FR" sz="1200" kern="1200" dirty="0" smtClean="0">
                <a:solidFill>
                  <a:schemeClr val="tx1"/>
                </a:solidFill>
                <a:effectLst/>
                <a:latin typeface="+mn-lt"/>
                <a:ea typeface="+mn-ea"/>
                <a:cs typeface="+mn-cs"/>
              </a:rPr>
              <a:t> high </a:t>
            </a:r>
            <a:r>
              <a:rPr lang="fr-FR" sz="1200" kern="1200" dirty="0" err="1" smtClean="0">
                <a:solidFill>
                  <a:schemeClr val="tx1"/>
                </a:solidFill>
                <a:effectLst/>
                <a:latin typeface="+mn-lt"/>
                <a:ea typeface="+mn-ea"/>
                <a:cs typeface="+mn-cs"/>
              </a:rPr>
              <a:t>efficacy</a:t>
            </a:r>
            <a:r>
              <a:rPr lang="fr-FR" sz="1200" kern="1200" dirty="0" smtClean="0">
                <a:solidFill>
                  <a:schemeClr val="tx1"/>
                </a:solidFill>
                <a:effectLst/>
                <a:latin typeface="+mn-lt"/>
                <a:ea typeface="+mn-ea"/>
                <a:cs typeface="+mn-cs"/>
              </a:rPr>
              <a:t> up to 24 </a:t>
            </a:r>
            <a:r>
              <a:rPr lang="fr-FR" sz="1200" kern="1200" dirty="0" err="1" smtClean="0">
                <a:solidFill>
                  <a:schemeClr val="tx1"/>
                </a:solidFill>
                <a:effectLst/>
                <a:latin typeface="+mn-lt"/>
                <a:ea typeface="+mn-ea"/>
                <a:cs typeface="+mn-cs"/>
              </a:rPr>
              <a:t>weeks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Both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treatments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were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well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tolerated</a:t>
            </a:r>
            <a:r>
              <a:rPr lang="fr-FR" sz="1200" kern="1200" dirty="0" smtClean="0">
                <a:solidFill>
                  <a:schemeClr val="tx1"/>
                </a:solidFill>
                <a:effectLst/>
                <a:latin typeface="+mn-lt"/>
                <a:ea typeface="+mn-ea"/>
                <a:cs typeface="+mn-cs"/>
              </a:rPr>
              <a:t>. Administration </a:t>
            </a:r>
          </a:p>
          <a:p>
            <a:r>
              <a:rPr lang="fr-FR" sz="1200" kern="1200" dirty="0" smtClean="0">
                <a:solidFill>
                  <a:schemeClr val="tx1"/>
                </a:solidFill>
                <a:effectLst/>
                <a:latin typeface="+mn-lt"/>
                <a:ea typeface="+mn-ea"/>
                <a:cs typeface="+mn-cs"/>
              </a:rPr>
              <a:t>of bictegravir, a </a:t>
            </a:r>
            <a:r>
              <a:rPr lang="fr-FR" sz="1200" kern="1200" dirty="0" err="1" smtClean="0">
                <a:solidFill>
                  <a:schemeClr val="tx1"/>
                </a:solidFill>
                <a:effectLst/>
                <a:latin typeface="+mn-lt"/>
                <a:ea typeface="+mn-ea"/>
                <a:cs typeface="+mn-cs"/>
              </a:rPr>
              <a:t>novel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potent</a:t>
            </a:r>
            <a:r>
              <a:rPr lang="fr-FR" sz="1200" kern="1200" dirty="0" smtClean="0">
                <a:solidFill>
                  <a:schemeClr val="tx1"/>
                </a:solidFill>
                <a:effectLst/>
                <a:latin typeface="+mn-lt"/>
                <a:ea typeface="+mn-ea"/>
                <a:cs typeface="+mn-cs"/>
              </a:rPr>
              <a:t>, once-</a:t>
            </a:r>
            <a:r>
              <a:rPr lang="fr-FR" sz="1200" kern="1200" dirty="0" err="1" smtClean="0">
                <a:solidFill>
                  <a:schemeClr val="tx1"/>
                </a:solidFill>
                <a:effectLst/>
                <a:latin typeface="+mn-lt"/>
                <a:ea typeface="+mn-ea"/>
                <a:cs typeface="+mn-cs"/>
              </a:rPr>
              <a:t>daily</a:t>
            </a:r>
            <a:r>
              <a:rPr lang="fr-FR" sz="1200" kern="1200" dirty="0" smtClean="0">
                <a:solidFill>
                  <a:schemeClr val="tx1"/>
                </a:solidFill>
                <a:effectLst/>
                <a:latin typeface="+mn-lt"/>
                <a:ea typeface="+mn-ea"/>
                <a:cs typeface="+mn-cs"/>
              </a:rPr>
              <a:t> INSTI </a:t>
            </a:r>
            <a:r>
              <a:rPr lang="fr-FR" sz="1200" kern="1200" dirty="0" err="1" smtClean="0">
                <a:solidFill>
                  <a:schemeClr val="tx1"/>
                </a:solidFill>
                <a:effectLst/>
                <a:latin typeface="+mn-lt"/>
                <a:ea typeface="+mn-ea"/>
                <a:cs typeface="+mn-cs"/>
              </a:rPr>
              <a:t>designed</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improve</a:t>
            </a:r>
            <a:r>
              <a:rPr lang="fr-FR" sz="1200" kern="1200" dirty="0" smtClean="0">
                <a:solidFill>
                  <a:schemeClr val="tx1"/>
                </a:solidFill>
                <a:effectLst/>
                <a:latin typeface="+mn-lt"/>
                <a:ea typeface="+mn-ea"/>
                <a:cs typeface="+mn-cs"/>
              </a:rPr>
              <a:t> on </a:t>
            </a:r>
            <a:r>
              <a:rPr lang="fr-FR" sz="1200" kern="1200" dirty="0" err="1" smtClean="0">
                <a:solidFill>
                  <a:schemeClr val="tx1"/>
                </a:solidFill>
                <a:effectLst/>
                <a:latin typeface="+mn-lt"/>
                <a:ea typeface="+mn-ea"/>
                <a:cs typeface="+mn-cs"/>
              </a:rPr>
              <a:t>existing</a:t>
            </a:r>
            <a:r>
              <a:rPr lang="fr-FR" sz="1200" kern="1200" dirty="0" smtClean="0">
                <a:solidFill>
                  <a:schemeClr val="tx1"/>
                </a:solidFill>
                <a:effectLst/>
                <a:latin typeface="+mn-lt"/>
                <a:ea typeface="+mn-ea"/>
                <a:cs typeface="+mn-cs"/>
              </a:rPr>
              <a:t> INSTI options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the </a:t>
            </a:r>
            <a:r>
              <a:rPr lang="fr-FR" sz="1200" kern="1200" dirty="0" err="1" smtClean="0">
                <a:solidFill>
                  <a:schemeClr val="tx1"/>
                </a:solidFill>
                <a:effectLst/>
                <a:latin typeface="+mn-lt"/>
                <a:ea typeface="+mn-ea"/>
                <a:cs typeface="+mn-cs"/>
              </a:rPr>
              <a:t>backbone</a:t>
            </a:r>
            <a:r>
              <a:rPr lang="fr-FR" sz="1200" kern="1200" dirty="0" smtClean="0">
                <a:solidFill>
                  <a:schemeClr val="tx1"/>
                </a:solidFill>
                <a:effectLst/>
                <a:latin typeface="+mn-lt"/>
                <a:ea typeface="+mn-ea"/>
                <a:cs typeface="+mn-cs"/>
              </a:rPr>
              <a:t> of </a:t>
            </a:r>
          </a:p>
          <a:p>
            <a:r>
              <a:rPr lang="fr-FR" sz="1200" kern="1200" dirty="0" smtClean="0">
                <a:solidFill>
                  <a:schemeClr val="tx1"/>
                </a:solidFill>
                <a:effectLst/>
                <a:latin typeface="+mn-lt"/>
                <a:ea typeface="+mn-ea"/>
                <a:cs typeface="+mn-cs"/>
              </a:rPr>
              <a:t>emtricitabine and </a:t>
            </a:r>
            <a:r>
              <a:rPr lang="fr-FR" sz="1200" kern="1200" dirty="0" err="1" smtClean="0">
                <a:solidFill>
                  <a:schemeClr val="tx1"/>
                </a:solidFill>
                <a:effectLst/>
                <a:latin typeface="+mn-lt"/>
                <a:ea typeface="+mn-ea"/>
                <a:cs typeface="+mn-cs"/>
              </a:rPr>
              <a:t>tenofovir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alafenamide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might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provide</a:t>
            </a:r>
            <a:r>
              <a:rPr lang="fr-FR" sz="1200" kern="1200" dirty="0" smtClean="0">
                <a:solidFill>
                  <a:schemeClr val="tx1"/>
                </a:solidFill>
                <a:effectLst/>
                <a:latin typeface="+mn-lt"/>
                <a:ea typeface="+mn-ea"/>
                <a:cs typeface="+mn-cs"/>
              </a:rPr>
              <a:t> an </a:t>
            </a:r>
            <a:r>
              <a:rPr lang="fr-FR" sz="1200" kern="1200" dirty="0" err="1" smtClean="0">
                <a:solidFill>
                  <a:schemeClr val="tx1"/>
                </a:solidFill>
                <a:effectLst/>
                <a:latin typeface="+mn-lt"/>
                <a:ea typeface="+mn-ea"/>
                <a:cs typeface="+mn-cs"/>
              </a:rPr>
              <a:t>advantage</a:t>
            </a:r>
            <a:r>
              <a:rPr lang="fr-FR" sz="1200" kern="1200" dirty="0" smtClean="0">
                <a:solidFill>
                  <a:schemeClr val="tx1"/>
                </a:solidFill>
                <a:effectLst/>
                <a:latin typeface="+mn-lt"/>
                <a:ea typeface="+mn-ea"/>
                <a:cs typeface="+mn-cs"/>
              </a:rPr>
              <a:t> to patients</a:t>
            </a:r>
          </a:p>
          <a:p>
            <a:endParaRPr lang="fr-FR" dirty="0"/>
          </a:p>
        </p:txBody>
      </p:sp>
      <p:sp>
        <p:nvSpPr>
          <p:cNvPr id="4" name="Espace réservé du numéro de diapositive 3"/>
          <p:cNvSpPr>
            <a:spLocks noGrp="1"/>
          </p:cNvSpPr>
          <p:nvPr>
            <p:ph type="sldNum" sz="quarter" idx="10"/>
          </p:nvPr>
        </p:nvSpPr>
        <p:spPr/>
        <p:txBody>
          <a:bodyPr/>
          <a:lstStyle/>
          <a:p>
            <a:fld id="{8D6480D1-091B-CE4C-A883-FEC23AED4BD5}" type="slidenum">
              <a:rPr lang="fr-FR" smtClean="0"/>
              <a:t>15</a:t>
            </a:fld>
            <a:endParaRPr lang="fr-FR"/>
          </a:p>
        </p:txBody>
      </p:sp>
    </p:spTree>
    <p:extLst>
      <p:ext uri="{BB962C8B-B14F-4D97-AF65-F5344CB8AC3E}">
        <p14:creationId xmlns:p14="http://schemas.microsoft.com/office/powerpoint/2010/main" val="1732426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Summary</a:t>
            </a:r>
            <a:endParaRPr lang="fr-FR" dirty="0" smtClean="0"/>
          </a:p>
          <a:p>
            <a:r>
              <a:rPr lang="fr-FR" dirty="0" smtClean="0"/>
              <a:t>Background</a:t>
            </a:r>
          </a:p>
          <a:p>
            <a:r>
              <a:rPr lang="fr-FR" dirty="0" err="1" smtClean="0"/>
              <a:t>Tenofovir</a:t>
            </a:r>
            <a:r>
              <a:rPr lang="fr-FR" dirty="0" smtClean="0"/>
              <a:t> </a:t>
            </a:r>
            <a:r>
              <a:rPr lang="fr-FR" dirty="0" err="1" smtClean="0"/>
              <a:t>alafenamide</a:t>
            </a:r>
            <a:r>
              <a:rPr lang="fr-FR" dirty="0" smtClean="0"/>
              <a:t>, a </a:t>
            </a:r>
            <a:r>
              <a:rPr lang="fr-FR" dirty="0" err="1" smtClean="0"/>
              <a:t>tenofovir</a:t>
            </a:r>
            <a:r>
              <a:rPr lang="fr-FR" dirty="0" smtClean="0"/>
              <a:t> </a:t>
            </a:r>
            <a:r>
              <a:rPr lang="fr-FR" dirty="0" err="1" smtClean="0"/>
              <a:t>prodrug</a:t>
            </a:r>
            <a:r>
              <a:rPr lang="fr-FR" dirty="0" smtClean="0"/>
              <a:t>, </a:t>
            </a:r>
            <a:r>
              <a:rPr lang="fr-FR" dirty="0" err="1" smtClean="0"/>
              <a:t>results</a:t>
            </a:r>
            <a:r>
              <a:rPr lang="fr-FR" dirty="0" smtClean="0"/>
              <a:t> in 90% </a:t>
            </a:r>
            <a:r>
              <a:rPr lang="fr-FR" dirty="0" err="1" smtClean="0"/>
              <a:t>lower</a:t>
            </a:r>
            <a:r>
              <a:rPr lang="fr-FR" dirty="0" smtClean="0"/>
              <a:t> </a:t>
            </a:r>
            <a:r>
              <a:rPr lang="fr-FR" dirty="0" err="1" smtClean="0"/>
              <a:t>tenofovir</a:t>
            </a:r>
            <a:r>
              <a:rPr lang="fr-FR" dirty="0" smtClean="0"/>
              <a:t> plasma concentrations </a:t>
            </a:r>
            <a:r>
              <a:rPr lang="fr-FR" dirty="0" err="1" smtClean="0"/>
              <a:t>than</a:t>
            </a:r>
            <a:r>
              <a:rPr lang="fr-FR" dirty="0" smtClean="0"/>
              <a:t> </a:t>
            </a:r>
            <a:r>
              <a:rPr lang="fr-FR" dirty="0" err="1" smtClean="0"/>
              <a:t>does</a:t>
            </a:r>
            <a:r>
              <a:rPr lang="fr-FR" dirty="0" smtClean="0"/>
              <a:t> </a:t>
            </a:r>
            <a:r>
              <a:rPr lang="fr-FR" dirty="0" err="1" smtClean="0"/>
              <a:t>tenofovir</a:t>
            </a:r>
            <a:r>
              <a:rPr lang="fr-FR" dirty="0" smtClean="0"/>
              <a:t> </a:t>
            </a:r>
            <a:r>
              <a:rPr lang="fr-FR" dirty="0" err="1" smtClean="0"/>
              <a:t>disproxil</a:t>
            </a:r>
            <a:r>
              <a:rPr lang="fr-FR" dirty="0" smtClean="0"/>
              <a:t> fumarate, </a:t>
            </a:r>
            <a:r>
              <a:rPr lang="fr-FR" dirty="0" err="1" smtClean="0"/>
              <a:t>thereby</a:t>
            </a:r>
            <a:r>
              <a:rPr lang="fr-FR" dirty="0" smtClean="0"/>
              <a:t> </a:t>
            </a:r>
            <a:r>
              <a:rPr lang="fr-FR" dirty="0" err="1" smtClean="0"/>
              <a:t>minimising</a:t>
            </a:r>
            <a:r>
              <a:rPr lang="fr-FR" dirty="0" smtClean="0"/>
              <a:t> </a:t>
            </a:r>
            <a:r>
              <a:rPr lang="fr-FR" dirty="0" err="1" smtClean="0"/>
              <a:t>bone</a:t>
            </a:r>
            <a:r>
              <a:rPr lang="fr-FR" dirty="0" smtClean="0"/>
              <a:t> and </a:t>
            </a:r>
            <a:r>
              <a:rPr lang="fr-FR" dirty="0" err="1" smtClean="0"/>
              <a:t>renal</a:t>
            </a:r>
            <a:r>
              <a:rPr lang="fr-FR" dirty="0" smtClean="0"/>
              <a:t> </a:t>
            </a:r>
            <a:r>
              <a:rPr lang="fr-FR" dirty="0" err="1" smtClean="0"/>
              <a:t>risks</a:t>
            </a:r>
            <a:r>
              <a:rPr lang="fr-FR" dirty="0" smtClean="0"/>
              <a:t>. </a:t>
            </a:r>
            <a:r>
              <a:rPr lang="fr-FR" dirty="0" err="1" smtClean="0"/>
              <a:t>We</a:t>
            </a:r>
            <a:r>
              <a:rPr lang="fr-FR" dirty="0" smtClean="0"/>
              <a:t> </a:t>
            </a:r>
            <a:r>
              <a:rPr lang="fr-FR" dirty="0" err="1" smtClean="0"/>
              <a:t>investigated</a:t>
            </a:r>
            <a:r>
              <a:rPr lang="fr-FR" dirty="0" smtClean="0"/>
              <a:t> the </a:t>
            </a:r>
            <a:r>
              <a:rPr lang="fr-FR" dirty="0" err="1" smtClean="0"/>
              <a:t>efficacy</a:t>
            </a:r>
            <a:r>
              <a:rPr lang="fr-FR" dirty="0" smtClean="0"/>
              <a:t>, </a:t>
            </a:r>
            <a:r>
              <a:rPr lang="fr-FR" dirty="0" err="1" smtClean="0"/>
              <a:t>safety</a:t>
            </a:r>
            <a:r>
              <a:rPr lang="fr-FR" dirty="0" smtClean="0"/>
              <a:t>, and </a:t>
            </a:r>
            <a:r>
              <a:rPr lang="fr-FR" dirty="0" err="1" smtClean="0"/>
              <a:t>tolerability</a:t>
            </a:r>
            <a:r>
              <a:rPr lang="fr-FR" dirty="0" smtClean="0"/>
              <a:t> of </a:t>
            </a:r>
            <a:r>
              <a:rPr lang="fr-FR" dirty="0" err="1" smtClean="0"/>
              <a:t>switching</a:t>
            </a:r>
            <a:r>
              <a:rPr lang="fr-FR" dirty="0" smtClean="0"/>
              <a:t> to a single-</a:t>
            </a:r>
            <a:r>
              <a:rPr lang="fr-FR" dirty="0" err="1" smtClean="0"/>
              <a:t>tablet</a:t>
            </a:r>
            <a:r>
              <a:rPr lang="fr-FR" dirty="0" smtClean="0"/>
              <a:t> </a:t>
            </a:r>
            <a:r>
              <a:rPr lang="fr-FR" dirty="0" err="1" smtClean="0"/>
              <a:t>regimen</a:t>
            </a:r>
            <a:r>
              <a:rPr lang="fr-FR" dirty="0" smtClean="0"/>
              <a:t> </a:t>
            </a:r>
            <a:r>
              <a:rPr lang="fr-FR" dirty="0" err="1" smtClean="0"/>
              <a:t>containing</a:t>
            </a:r>
            <a:r>
              <a:rPr lang="fr-FR" dirty="0" smtClean="0"/>
              <a:t> rilpivirine, emtricitabine, and </a:t>
            </a:r>
            <a:r>
              <a:rPr lang="fr-FR" dirty="0" err="1" smtClean="0"/>
              <a:t>tenofovir</a:t>
            </a:r>
            <a:r>
              <a:rPr lang="fr-FR" dirty="0" smtClean="0"/>
              <a:t> </a:t>
            </a:r>
            <a:r>
              <a:rPr lang="fr-FR" dirty="0" err="1" smtClean="0"/>
              <a:t>alafenamide</a:t>
            </a:r>
            <a:r>
              <a:rPr lang="fr-FR" dirty="0" smtClean="0"/>
              <a:t> </a:t>
            </a:r>
            <a:r>
              <a:rPr lang="fr-FR" dirty="0" err="1" smtClean="0"/>
              <a:t>compared</a:t>
            </a:r>
            <a:r>
              <a:rPr lang="fr-FR" dirty="0" smtClean="0"/>
              <a:t> </a:t>
            </a:r>
            <a:r>
              <a:rPr lang="fr-FR" dirty="0" err="1" smtClean="0"/>
              <a:t>with</a:t>
            </a:r>
            <a:r>
              <a:rPr lang="fr-FR" dirty="0" smtClean="0"/>
              <a:t> </a:t>
            </a:r>
            <a:r>
              <a:rPr lang="fr-FR" dirty="0" err="1" smtClean="0"/>
              <a:t>remaining</a:t>
            </a:r>
            <a:r>
              <a:rPr lang="fr-FR" dirty="0" smtClean="0"/>
              <a:t> on rilpivirine, emtricitabine, and </a:t>
            </a:r>
            <a:r>
              <a:rPr lang="fr-FR" dirty="0" err="1" smtClean="0"/>
              <a:t>tenofovir</a:t>
            </a:r>
            <a:r>
              <a:rPr lang="fr-FR" dirty="0" smtClean="0"/>
              <a:t> </a:t>
            </a:r>
            <a:r>
              <a:rPr lang="fr-FR" dirty="0" err="1" smtClean="0"/>
              <a:t>disoproxil</a:t>
            </a:r>
            <a:r>
              <a:rPr lang="fr-FR" dirty="0" smtClean="0"/>
              <a:t> fumarate.</a:t>
            </a:r>
          </a:p>
          <a:p>
            <a:r>
              <a:rPr lang="fr-FR" dirty="0" err="1" smtClean="0"/>
              <a:t>Methods</a:t>
            </a:r>
            <a:endParaRPr lang="fr-FR" dirty="0" smtClean="0"/>
          </a:p>
          <a:p>
            <a:r>
              <a:rPr lang="fr-FR" dirty="0" smtClean="0"/>
              <a:t>In </a:t>
            </a:r>
            <a:r>
              <a:rPr lang="fr-FR" dirty="0" err="1" smtClean="0"/>
              <a:t>this</a:t>
            </a:r>
            <a:r>
              <a:rPr lang="fr-FR" dirty="0" smtClean="0"/>
              <a:t> </a:t>
            </a:r>
            <a:r>
              <a:rPr lang="fr-FR" dirty="0" err="1" smtClean="0"/>
              <a:t>randomised</a:t>
            </a:r>
            <a:r>
              <a:rPr lang="fr-FR" dirty="0" smtClean="0"/>
              <a:t>, double-</a:t>
            </a:r>
            <a:r>
              <a:rPr lang="fr-FR" dirty="0" err="1" smtClean="0"/>
              <a:t>blind</a:t>
            </a:r>
            <a:r>
              <a:rPr lang="fr-FR" dirty="0" smtClean="0"/>
              <a:t>, </a:t>
            </a:r>
            <a:r>
              <a:rPr lang="fr-FR" dirty="0" err="1" smtClean="0"/>
              <a:t>multicentre</a:t>
            </a:r>
            <a:r>
              <a:rPr lang="fr-FR" dirty="0" smtClean="0"/>
              <a:t>, placebo-</a:t>
            </a:r>
            <a:r>
              <a:rPr lang="fr-FR" dirty="0" err="1" smtClean="0"/>
              <a:t>controlled</a:t>
            </a:r>
            <a:r>
              <a:rPr lang="fr-FR" dirty="0" smtClean="0"/>
              <a:t>, non-</a:t>
            </a:r>
            <a:r>
              <a:rPr lang="fr-FR" dirty="0" err="1" smtClean="0"/>
              <a:t>inferiority</a:t>
            </a:r>
            <a:r>
              <a:rPr lang="fr-FR" dirty="0" smtClean="0"/>
              <a:t> trial, HIV-1-infected </a:t>
            </a:r>
            <a:r>
              <a:rPr lang="fr-FR" dirty="0" err="1" smtClean="0"/>
              <a:t>adults</a:t>
            </a:r>
            <a:r>
              <a:rPr lang="fr-FR" dirty="0" smtClean="0"/>
              <a:t> </a:t>
            </a:r>
            <a:r>
              <a:rPr lang="fr-FR" dirty="0" err="1" smtClean="0"/>
              <a:t>were</a:t>
            </a:r>
            <a:r>
              <a:rPr lang="fr-FR" dirty="0" smtClean="0"/>
              <a:t> </a:t>
            </a:r>
            <a:r>
              <a:rPr lang="fr-FR" dirty="0" err="1" smtClean="0"/>
              <a:t>screened</a:t>
            </a:r>
            <a:r>
              <a:rPr lang="fr-FR" dirty="0" smtClean="0"/>
              <a:t> and </a:t>
            </a:r>
            <a:r>
              <a:rPr lang="fr-FR" dirty="0" err="1" smtClean="0"/>
              <a:t>enrolled</a:t>
            </a:r>
            <a:r>
              <a:rPr lang="fr-FR" dirty="0" smtClean="0"/>
              <a:t> at 119 </a:t>
            </a:r>
            <a:r>
              <a:rPr lang="fr-FR" dirty="0" err="1" smtClean="0"/>
              <a:t>hospitals</a:t>
            </a:r>
            <a:r>
              <a:rPr lang="fr-FR" dirty="0" smtClean="0"/>
              <a:t> in 11 countries in </a:t>
            </a:r>
            <a:r>
              <a:rPr lang="fr-FR" dirty="0" err="1" smtClean="0"/>
              <a:t>North</a:t>
            </a:r>
            <a:r>
              <a:rPr lang="fr-FR" dirty="0" smtClean="0"/>
              <a:t> </a:t>
            </a:r>
            <a:r>
              <a:rPr lang="fr-FR" dirty="0" err="1" smtClean="0"/>
              <a:t>America</a:t>
            </a:r>
            <a:r>
              <a:rPr lang="fr-FR" dirty="0" smtClean="0"/>
              <a:t> and Europe. Participants </a:t>
            </a:r>
            <a:r>
              <a:rPr lang="fr-FR" dirty="0" err="1" smtClean="0"/>
              <a:t>were</a:t>
            </a:r>
            <a:r>
              <a:rPr lang="fr-FR" dirty="0" smtClean="0"/>
              <a:t> </a:t>
            </a:r>
            <a:r>
              <a:rPr lang="fr-FR" dirty="0" err="1" smtClean="0"/>
              <a:t>virally</a:t>
            </a:r>
            <a:r>
              <a:rPr lang="fr-FR" dirty="0" smtClean="0"/>
              <a:t> </a:t>
            </a:r>
            <a:r>
              <a:rPr lang="fr-FR" dirty="0" err="1" smtClean="0"/>
              <a:t>suppressed</a:t>
            </a:r>
            <a:r>
              <a:rPr lang="fr-FR" dirty="0" smtClean="0"/>
              <a:t> (HIV-1 RNA &lt;50 copies per mL) on rilpivirine, emtricitabine, and </a:t>
            </a:r>
            <a:r>
              <a:rPr lang="fr-FR" dirty="0" err="1" smtClean="0"/>
              <a:t>tenofovir</a:t>
            </a:r>
            <a:r>
              <a:rPr lang="fr-FR" dirty="0" smtClean="0"/>
              <a:t> </a:t>
            </a:r>
            <a:r>
              <a:rPr lang="fr-FR" dirty="0" err="1" smtClean="0"/>
              <a:t>disoproxil</a:t>
            </a:r>
            <a:r>
              <a:rPr lang="fr-FR" dirty="0" smtClean="0"/>
              <a:t> fumarate for at least 6 </a:t>
            </a:r>
            <a:r>
              <a:rPr lang="fr-FR" dirty="0" err="1" smtClean="0"/>
              <a:t>months</a:t>
            </a:r>
            <a:r>
              <a:rPr lang="fr-FR" dirty="0" smtClean="0"/>
              <a:t> </a:t>
            </a:r>
            <a:r>
              <a:rPr lang="fr-FR" dirty="0" err="1" smtClean="0"/>
              <a:t>before</a:t>
            </a:r>
            <a:r>
              <a:rPr lang="fr-FR" dirty="0" smtClean="0"/>
              <a:t> </a:t>
            </a:r>
            <a:r>
              <a:rPr lang="fr-FR" dirty="0" err="1" smtClean="0"/>
              <a:t>enrolment</a:t>
            </a:r>
            <a:r>
              <a:rPr lang="fr-FR" dirty="0" smtClean="0"/>
              <a:t> and </a:t>
            </a:r>
            <a:r>
              <a:rPr lang="fr-FR" dirty="0" err="1" smtClean="0"/>
              <a:t>had</a:t>
            </a:r>
            <a:r>
              <a:rPr lang="fr-FR" dirty="0" smtClean="0"/>
              <a:t> </a:t>
            </a:r>
            <a:r>
              <a:rPr lang="fr-FR" dirty="0" err="1" smtClean="0"/>
              <a:t>creatinine</a:t>
            </a:r>
            <a:r>
              <a:rPr lang="fr-FR" dirty="0" smtClean="0"/>
              <a:t> clearance of at least 50 mL/min. Participants </a:t>
            </a:r>
            <a:r>
              <a:rPr lang="fr-FR" dirty="0" err="1" smtClean="0"/>
              <a:t>were</a:t>
            </a:r>
            <a:r>
              <a:rPr lang="fr-FR" dirty="0" smtClean="0"/>
              <a:t> </a:t>
            </a:r>
            <a:r>
              <a:rPr lang="fr-FR" dirty="0" err="1" smtClean="0"/>
              <a:t>randomly</a:t>
            </a:r>
            <a:r>
              <a:rPr lang="fr-FR" dirty="0" smtClean="0"/>
              <a:t> </a:t>
            </a:r>
            <a:r>
              <a:rPr lang="fr-FR" dirty="0" err="1" smtClean="0"/>
              <a:t>assigned</a:t>
            </a:r>
            <a:r>
              <a:rPr lang="fr-FR" dirty="0" smtClean="0"/>
              <a:t> (1:1) to </a:t>
            </a:r>
            <a:r>
              <a:rPr lang="fr-FR" dirty="0" err="1" smtClean="0"/>
              <a:t>receive</a:t>
            </a:r>
            <a:r>
              <a:rPr lang="fr-FR" dirty="0" smtClean="0"/>
              <a:t> a single-</a:t>
            </a:r>
            <a:r>
              <a:rPr lang="fr-FR" dirty="0" err="1" smtClean="0"/>
              <a:t>tablet</a:t>
            </a:r>
            <a:r>
              <a:rPr lang="fr-FR" dirty="0" smtClean="0"/>
              <a:t> </a:t>
            </a:r>
            <a:r>
              <a:rPr lang="fr-FR" dirty="0" err="1" smtClean="0"/>
              <a:t>regimen</a:t>
            </a:r>
            <a:r>
              <a:rPr lang="fr-FR" dirty="0" smtClean="0"/>
              <a:t> of </a:t>
            </a:r>
            <a:r>
              <a:rPr lang="fr-FR" dirty="0" err="1" smtClean="0"/>
              <a:t>either</a:t>
            </a:r>
            <a:r>
              <a:rPr lang="fr-FR" dirty="0" smtClean="0"/>
              <a:t> rilpivirine (25 mg), emtricitabine (200 mg), and </a:t>
            </a:r>
            <a:r>
              <a:rPr lang="fr-FR" dirty="0" err="1" smtClean="0"/>
              <a:t>tenofovir</a:t>
            </a:r>
            <a:r>
              <a:rPr lang="fr-FR" dirty="0" smtClean="0"/>
              <a:t> </a:t>
            </a:r>
            <a:r>
              <a:rPr lang="fr-FR" dirty="0" err="1" smtClean="0"/>
              <a:t>alafenamide</a:t>
            </a:r>
            <a:r>
              <a:rPr lang="fr-FR" dirty="0" smtClean="0"/>
              <a:t> (25 mg) or to </a:t>
            </a:r>
            <a:r>
              <a:rPr lang="fr-FR" dirty="0" err="1" smtClean="0"/>
              <a:t>remain</a:t>
            </a:r>
            <a:r>
              <a:rPr lang="fr-FR" dirty="0" smtClean="0"/>
              <a:t> on a single-</a:t>
            </a:r>
            <a:r>
              <a:rPr lang="fr-FR" dirty="0" err="1" smtClean="0"/>
              <a:t>tablet</a:t>
            </a:r>
            <a:r>
              <a:rPr lang="fr-FR" dirty="0" smtClean="0"/>
              <a:t> </a:t>
            </a:r>
            <a:r>
              <a:rPr lang="fr-FR" dirty="0" err="1" smtClean="0"/>
              <a:t>regimen</a:t>
            </a:r>
            <a:r>
              <a:rPr lang="fr-FR" dirty="0" smtClean="0"/>
              <a:t> of rilpivirine (25 mg), emtricitabine (200 mg), and </a:t>
            </a:r>
            <a:r>
              <a:rPr lang="fr-FR" dirty="0" err="1" smtClean="0"/>
              <a:t>tenofovir</a:t>
            </a:r>
            <a:r>
              <a:rPr lang="fr-FR" dirty="0" smtClean="0"/>
              <a:t> </a:t>
            </a:r>
            <a:r>
              <a:rPr lang="fr-FR" dirty="0" err="1" smtClean="0"/>
              <a:t>disoproxil</a:t>
            </a:r>
            <a:r>
              <a:rPr lang="fr-FR" dirty="0" smtClean="0"/>
              <a:t> fumarate (300 mg), </a:t>
            </a:r>
            <a:r>
              <a:rPr lang="fr-FR" dirty="0" err="1" smtClean="0"/>
              <a:t>with</a:t>
            </a:r>
            <a:r>
              <a:rPr lang="fr-FR" dirty="0" smtClean="0"/>
              <a:t> </a:t>
            </a:r>
            <a:r>
              <a:rPr lang="fr-FR" dirty="0" err="1" smtClean="0"/>
              <a:t>matching</a:t>
            </a:r>
            <a:r>
              <a:rPr lang="fr-FR" dirty="0" smtClean="0"/>
              <a:t> placebo, once </a:t>
            </a:r>
            <a:r>
              <a:rPr lang="fr-FR" dirty="0" err="1" smtClean="0"/>
              <a:t>daily</a:t>
            </a:r>
            <a:r>
              <a:rPr lang="fr-FR" dirty="0" smtClean="0"/>
              <a:t> for 96 </a:t>
            </a:r>
            <a:r>
              <a:rPr lang="fr-FR" dirty="0" err="1" smtClean="0"/>
              <a:t>weeks</a:t>
            </a:r>
            <a:r>
              <a:rPr lang="fr-FR" dirty="0" smtClean="0"/>
              <a:t>. </a:t>
            </a:r>
            <a:r>
              <a:rPr lang="fr-FR" dirty="0" err="1" smtClean="0"/>
              <a:t>Investigators</a:t>
            </a:r>
            <a:r>
              <a:rPr lang="fr-FR" dirty="0" smtClean="0"/>
              <a:t>, participants, </a:t>
            </a:r>
            <a:r>
              <a:rPr lang="fr-FR" dirty="0" err="1" smtClean="0"/>
              <a:t>study</a:t>
            </a:r>
            <a:r>
              <a:rPr lang="fr-FR" dirty="0" smtClean="0"/>
              <a:t> staff, and </a:t>
            </a:r>
            <a:r>
              <a:rPr lang="fr-FR" dirty="0" err="1" smtClean="0"/>
              <a:t>those</a:t>
            </a:r>
            <a:r>
              <a:rPr lang="fr-FR" dirty="0" smtClean="0"/>
              <a:t> </a:t>
            </a:r>
            <a:r>
              <a:rPr lang="fr-FR" dirty="0" err="1" smtClean="0"/>
              <a:t>assessing</a:t>
            </a:r>
            <a:r>
              <a:rPr lang="fr-FR" dirty="0" smtClean="0"/>
              <a:t> </a:t>
            </a:r>
            <a:r>
              <a:rPr lang="fr-FR" dirty="0" err="1" smtClean="0"/>
              <a:t>outcomes</a:t>
            </a:r>
            <a:r>
              <a:rPr lang="fr-FR" dirty="0" smtClean="0"/>
              <a:t> </a:t>
            </a:r>
            <a:r>
              <a:rPr lang="fr-FR" dirty="0" err="1" smtClean="0"/>
              <a:t>were</a:t>
            </a:r>
            <a:r>
              <a:rPr lang="fr-FR" dirty="0" smtClean="0"/>
              <a:t> </a:t>
            </a:r>
            <a:r>
              <a:rPr lang="fr-FR" dirty="0" err="1" smtClean="0"/>
              <a:t>masked</a:t>
            </a:r>
            <a:r>
              <a:rPr lang="fr-FR" dirty="0" smtClean="0"/>
              <a:t> to </a:t>
            </a:r>
            <a:r>
              <a:rPr lang="fr-FR" dirty="0" err="1" smtClean="0"/>
              <a:t>treatment</a:t>
            </a:r>
            <a:r>
              <a:rPr lang="fr-FR" dirty="0" smtClean="0"/>
              <a:t> group. All participants </a:t>
            </a:r>
            <a:r>
              <a:rPr lang="fr-FR" dirty="0" err="1" smtClean="0"/>
              <a:t>who</a:t>
            </a:r>
            <a:r>
              <a:rPr lang="fr-FR" dirty="0" smtClean="0"/>
              <a:t> </a:t>
            </a:r>
            <a:r>
              <a:rPr lang="fr-FR" dirty="0" err="1" smtClean="0"/>
              <a:t>received</a:t>
            </a:r>
            <a:r>
              <a:rPr lang="fr-FR" dirty="0" smtClean="0"/>
              <a:t> one dose of </a:t>
            </a:r>
            <a:r>
              <a:rPr lang="fr-FR" dirty="0" err="1" smtClean="0"/>
              <a:t>study</a:t>
            </a:r>
            <a:r>
              <a:rPr lang="fr-FR" dirty="0" smtClean="0"/>
              <a:t> </a:t>
            </a:r>
            <a:r>
              <a:rPr lang="fr-FR" dirty="0" err="1" smtClean="0"/>
              <a:t>drug</a:t>
            </a:r>
            <a:r>
              <a:rPr lang="fr-FR" dirty="0" smtClean="0"/>
              <a:t> and </a:t>
            </a:r>
            <a:r>
              <a:rPr lang="fr-FR" dirty="0" err="1" smtClean="0"/>
              <a:t>were</a:t>
            </a:r>
            <a:r>
              <a:rPr lang="fr-FR" dirty="0" smtClean="0"/>
              <a:t> on the </a:t>
            </a:r>
            <a:r>
              <a:rPr lang="fr-FR" dirty="0" err="1" smtClean="0"/>
              <a:t>tenofovir</a:t>
            </a:r>
            <a:r>
              <a:rPr lang="fr-FR" dirty="0" smtClean="0"/>
              <a:t> </a:t>
            </a:r>
            <a:r>
              <a:rPr lang="fr-FR" dirty="0" err="1" smtClean="0"/>
              <a:t>disoproxil</a:t>
            </a:r>
            <a:r>
              <a:rPr lang="fr-FR" dirty="0" smtClean="0"/>
              <a:t> fumarate </a:t>
            </a:r>
            <a:r>
              <a:rPr lang="fr-FR" dirty="0" err="1" smtClean="0"/>
              <a:t>regimen</a:t>
            </a:r>
            <a:r>
              <a:rPr lang="fr-FR" dirty="0" smtClean="0"/>
              <a:t> </a:t>
            </a:r>
            <a:r>
              <a:rPr lang="fr-FR" dirty="0" err="1" smtClean="0"/>
              <a:t>before</a:t>
            </a:r>
            <a:r>
              <a:rPr lang="fr-FR" dirty="0" smtClean="0"/>
              <a:t> screening </a:t>
            </a:r>
            <a:r>
              <a:rPr lang="fr-FR" dirty="0" err="1" smtClean="0"/>
              <a:t>were</a:t>
            </a:r>
            <a:r>
              <a:rPr lang="fr-FR" dirty="0" smtClean="0"/>
              <a:t> </a:t>
            </a:r>
            <a:r>
              <a:rPr lang="fr-FR" dirty="0" err="1" smtClean="0"/>
              <a:t>included</a:t>
            </a:r>
            <a:r>
              <a:rPr lang="fr-FR" dirty="0" smtClean="0"/>
              <a:t> in </a:t>
            </a:r>
            <a:r>
              <a:rPr lang="fr-FR" dirty="0" err="1" smtClean="0"/>
              <a:t>primary</a:t>
            </a:r>
            <a:r>
              <a:rPr lang="fr-FR" dirty="0" smtClean="0"/>
              <a:t> </a:t>
            </a:r>
            <a:r>
              <a:rPr lang="fr-FR" dirty="0" err="1" smtClean="0"/>
              <a:t>efficacy</a:t>
            </a:r>
            <a:r>
              <a:rPr lang="fr-FR" dirty="0" smtClean="0"/>
              <a:t> analyses. The </a:t>
            </a:r>
            <a:r>
              <a:rPr lang="fr-FR" dirty="0" err="1" smtClean="0"/>
              <a:t>primary</a:t>
            </a:r>
            <a:r>
              <a:rPr lang="fr-FR" dirty="0" smtClean="0"/>
              <a:t> </a:t>
            </a:r>
            <a:r>
              <a:rPr lang="fr-FR" dirty="0" err="1" smtClean="0"/>
              <a:t>endpoint</a:t>
            </a:r>
            <a:r>
              <a:rPr lang="fr-FR" dirty="0" smtClean="0"/>
              <a:t> </a:t>
            </a:r>
            <a:r>
              <a:rPr lang="fr-FR" dirty="0" err="1" smtClean="0"/>
              <a:t>was</a:t>
            </a:r>
            <a:r>
              <a:rPr lang="fr-FR" dirty="0" smtClean="0"/>
              <a:t> the proportion of participants </a:t>
            </a:r>
            <a:r>
              <a:rPr lang="fr-FR" dirty="0" err="1" smtClean="0"/>
              <a:t>with</a:t>
            </a:r>
            <a:r>
              <a:rPr lang="fr-FR" dirty="0" smtClean="0"/>
              <a:t> </a:t>
            </a:r>
            <a:r>
              <a:rPr lang="fr-FR" dirty="0" err="1" smtClean="0"/>
              <a:t>less</a:t>
            </a:r>
            <a:r>
              <a:rPr lang="fr-FR" dirty="0" smtClean="0"/>
              <a:t> </a:t>
            </a:r>
            <a:r>
              <a:rPr lang="fr-FR" dirty="0" err="1" smtClean="0"/>
              <a:t>than</a:t>
            </a:r>
            <a:r>
              <a:rPr lang="fr-FR" dirty="0" smtClean="0"/>
              <a:t> 50 copies per mL of plasma HIV-1 RNA at </a:t>
            </a:r>
            <a:r>
              <a:rPr lang="fr-FR" dirty="0" err="1" smtClean="0"/>
              <a:t>week</a:t>
            </a:r>
            <a:r>
              <a:rPr lang="fr-FR" dirty="0" smtClean="0"/>
              <a:t> 48 (by the US Food and Drug Administration </a:t>
            </a:r>
            <a:r>
              <a:rPr lang="fr-FR" dirty="0" err="1" smtClean="0"/>
              <a:t>snapshot</a:t>
            </a:r>
            <a:r>
              <a:rPr lang="fr-FR" dirty="0" smtClean="0"/>
              <a:t> </a:t>
            </a:r>
            <a:r>
              <a:rPr lang="fr-FR" dirty="0" err="1" smtClean="0"/>
              <a:t>algorithm</a:t>
            </a:r>
            <a:r>
              <a:rPr lang="fr-FR" dirty="0" smtClean="0"/>
              <a:t>), </a:t>
            </a:r>
            <a:r>
              <a:rPr lang="fr-FR" dirty="0" err="1" smtClean="0"/>
              <a:t>with</a:t>
            </a:r>
            <a:r>
              <a:rPr lang="fr-FR" dirty="0" smtClean="0"/>
              <a:t> a </a:t>
            </a:r>
            <a:r>
              <a:rPr lang="fr-FR" dirty="0" err="1" smtClean="0"/>
              <a:t>prespecified</a:t>
            </a:r>
            <a:r>
              <a:rPr lang="fr-FR" dirty="0" smtClean="0"/>
              <a:t> non-</a:t>
            </a:r>
            <a:r>
              <a:rPr lang="fr-FR" dirty="0" err="1" smtClean="0"/>
              <a:t>inferiority</a:t>
            </a:r>
            <a:r>
              <a:rPr lang="fr-FR" dirty="0" smtClean="0"/>
              <a:t> </a:t>
            </a:r>
            <a:r>
              <a:rPr lang="fr-FR" dirty="0" err="1" smtClean="0"/>
              <a:t>margin</a:t>
            </a:r>
            <a:r>
              <a:rPr lang="fr-FR" dirty="0" smtClean="0"/>
              <a:t> of 8%. This </a:t>
            </a:r>
            <a:r>
              <a:rPr lang="fr-FR" dirty="0" err="1" smtClean="0"/>
              <a:t>study</a:t>
            </a:r>
            <a:r>
              <a:rPr lang="fr-FR" dirty="0" smtClean="0"/>
              <a:t> </a:t>
            </a:r>
            <a:r>
              <a:rPr lang="fr-FR" dirty="0" err="1" smtClean="0"/>
              <a:t>was</a:t>
            </a:r>
            <a:r>
              <a:rPr lang="fr-FR" dirty="0" smtClean="0"/>
              <a:t> </a:t>
            </a:r>
            <a:r>
              <a:rPr lang="fr-FR" dirty="0" err="1" smtClean="0"/>
              <a:t>registered</a:t>
            </a:r>
            <a:r>
              <a:rPr lang="fr-FR" dirty="0" smtClean="0"/>
              <a:t> </a:t>
            </a:r>
            <a:r>
              <a:rPr lang="fr-FR" dirty="0" err="1" smtClean="0"/>
              <a:t>with</a:t>
            </a:r>
            <a:r>
              <a:rPr lang="fr-FR" dirty="0" smtClean="0"/>
              <a:t> </a:t>
            </a:r>
            <a:r>
              <a:rPr lang="fr-FR" dirty="0" err="1" smtClean="0"/>
              <a:t>ClinicalTrials.gov</a:t>
            </a:r>
            <a:r>
              <a:rPr lang="fr-FR" dirty="0" smtClean="0"/>
              <a:t>, </a:t>
            </a:r>
            <a:r>
              <a:rPr lang="fr-FR" dirty="0" err="1" smtClean="0"/>
              <a:t>number</a:t>
            </a:r>
            <a:r>
              <a:rPr lang="fr-FR" dirty="0" smtClean="0"/>
              <a:t> NCT01815736.</a:t>
            </a:r>
          </a:p>
          <a:p>
            <a:r>
              <a:rPr lang="fr-FR" dirty="0" err="1" smtClean="0"/>
              <a:t>Findings</a:t>
            </a:r>
            <a:endParaRPr lang="fr-FR" dirty="0" smtClean="0"/>
          </a:p>
          <a:p>
            <a:r>
              <a:rPr lang="fr-FR" dirty="0" err="1" smtClean="0"/>
              <a:t>Between</a:t>
            </a:r>
            <a:r>
              <a:rPr lang="fr-FR" dirty="0" smtClean="0"/>
              <a:t> Jan 26, 2015, and </a:t>
            </a:r>
            <a:r>
              <a:rPr lang="fr-FR" dirty="0" err="1" smtClean="0"/>
              <a:t>Aug</a:t>
            </a:r>
            <a:r>
              <a:rPr lang="fr-FR" dirty="0" smtClean="0"/>
              <a:t> 25, 2015, 630 participants </a:t>
            </a:r>
            <a:r>
              <a:rPr lang="fr-FR" dirty="0" err="1" smtClean="0"/>
              <a:t>were</a:t>
            </a:r>
            <a:r>
              <a:rPr lang="fr-FR" dirty="0" smtClean="0"/>
              <a:t> </a:t>
            </a:r>
            <a:r>
              <a:rPr lang="fr-FR" dirty="0" err="1" smtClean="0"/>
              <a:t>randomised</a:t>
            </a:r>
            <a:r>
              <a:rPr lang="fr-FR" dirty="0" smtClean="0"/>
              <a:t> (316 to the </a:t>
            </a:r>
            <a:r>
              <a:rPr lang="fr-FR" dirty="0" err="1" smtClean="0"/>
              <a:t>tenofovir</a:t>
            </a:r>
            <a:r>
              <a:rPr lang="fr-FR" dirty="0" smtClean="0"/>
              <a:t> </a:t>
            </a:r>
            <a:r>
              <a:rPr lang="fr-FR" dirty="0" err="1" smtClean="0"/>
              <a:t>alafenamide</a:t>
            </a:r>
            <a:r>
              <a:rPr lang="fr-FR" dirty="0" smtClean="0"/>
              <a:t> group and 314 to the </a:t>
            </a:r>
            <a:r>
              <a:rPr lang="fr-FR" dirty="0" err="1" smtClean="0"/>
              <a:t>tenofovir</a:t>
            </a:r>
            <a:r>
              <a:rPr lang="fr-FR" dirty="0" smtClean="0"/>
              <a:t> </a:t>
            </a:r>
            <a:r>
              <a:rPr lang="fr-FR" dirty="0" err="1" smtClean="0"/>
              <a:t>disoproxil</a:t>
            </a:r>
            <a:r>
              <a:rPr lang="fr-FR" dirty="0" smtClean="0"/>
              <a:t> fumarate group). At </a:t>
            </a:r>
            <a:r>
              <a:rPr lang="fr-FR" dirty="0" err="1" smtClean="0"/>
              <a:t>week</a:t>
            </a:r>
            <a:r>
              <a:rPr lang="fr-FR" dirty="0" smtClean="0"/>
              <a:t> 48, 296 (94%) of 316 participants on </a:t>
            </a:r>
            <a:r>
              <a:rPr lang="fr-FR" dirty="0" err="1" smtClean="0"/>
              <a:t>tenofovir</a:t>
            </a:r>
            <a:r>
              <a:rPr lang="fr-FR" dirty="0" smtClean="0"/>
              <a:t> </a:t>
            </a:r>
            <a:r>
              <a:rPr lang="fr-FR" dirty="0" err="1" smtClean="0"/>
              <a:t>alafenamide</a:t>
            </a:r>
            <a:r>
              <a:rPr lang="fr-FR" dirty="0" smtClean="0"/>
              <a:t> and 294 (94%) of 313 on </a:t>
            </a:r>
            <a:r>
              <a:rPr lang="fr-FR" dirty="0" err="1" smtClean="0"/>
              <a:t>tenofovir</a:t>
            </a:r>
            <a:r>
              <a:rPr lang="fr-FR" dirty="0" smtClean="0"/>
              <a:t> </a:t>
            </a:r>
            <a:r>
              <a:rPr lang="fr-FR" dirty="0" err="1" smtClean="0"/>
              <a:t>disoproxil</a:t>
            </a:r>
            <a:r>
              <a:rPr lang="fr-FR" dirty="0" smtClean="0"/>
              <a:t> fumarate </a:t>
            </a:r>
            <a:r>
              <a:rPr lang="fr-FR" dirty="0" err="1" smtClean="0"/>
              <a:t>had</a:t>
            </a:r>
            <a:r>
              <a:rPr lang="fr-FR" dirty="0" smtClean="0"/>
              <a:t> </a:t>
            </a:r>
            <a:r>
              <a:rPr lang="fr-FR" dirty="0" err="1" smtClean="0"/>
              <a:t>maintained</a:t>
            </a:r>
            <a:r>
              <a:rPr lang="fr-FR" dirty="0" smtClean="0"/>
              <a:t> </a:t>
            </a:r>
            <a:r>
              <a:rPr lang="fr-FR" dirty="0" err="1" smtClean="0"/>
              <a:t>less</a:t>
            </a:r>
            <a:r>
              <a:rPr lang="fr-FR" dirty="0" smtClean="0"/>
              <a:t> </a:t>
            </a:r>
            <a:r>
              <a:rPr lang="fr-FR" dirty="0" err="1" smtClean="0"/>
              <a:t>than</a:t>
            </a:r>
            <a:r>
              <a:rPr lang="fr-FR" dirty="0" smtClean="0"/>
              <a:t> 50 copies per mL HIV-1 RNA (</a:t>
            </a:r>
            <a:r>
              <a:rPr lang="fr-FR" dirty="0" err="1" smtClean="0"/>
              <a:t>difference</a:t>
            </a:r>
            <a:r>
              <a:rPr lang="fr-FR" dirty="0" smtClean="0"/>
              <a:t> −0·3%, 95·001% CI −4·2 to 3·7), </a:t>
            </a:r>
            <a:r>
              <a:rPr lang="fr-FR" dirty="0" err="1" smtClean="0"/>
              <a:t>showing</a:t>
            </a:r>
            <a:r>
              <a:rPr lang="fr-FR" dirty="0" smtClean="0"/>
              <a:t> non-</a:t>
            </a:r>
            <a:r>
              <a:rPr lang="fr-FR" dirty="0" err="1" smtClean="0"/>
              <a:t>inferiority</a:t>
            </a:r>
            <a:r>
              <a:rPr lang="fr-FR" dirty="0" smtClean="0"/>
              <a:t> of </a:t>
            </a:r>
            <a:r>
              <a:rPr lang="fr-FR" dirty="0" err="1" smtClean="0"/>
              <a:t>tenofovir</a:t>
            </a:r>
            <a:r>
              <a:rPr lang="fr-FR" dirty="0" smtClean="0"/>
              <a:t> </a:t>
            </a:r>
            <a:r>
              <a:rPr lang="fr-FR" dirty="0" err="1" smtClean="0"/>
              <a:t>alafenamide</a:t>
            </a:r>
            <a:r>
              <a:rPr lang="fr-FR" dirty="0" smtClean="0"/>
              <a:t> to </a:t>
            </a:r>
            <a:r>
              <a:rPr lang="fr-FR" dirty="0" err="1" smtClean="0"/>
              <a:t>tenofovir</a:t>
            </a:r>
            <a:r>
              <a:rPr lang="fr-FR" dirty="0" smtClean="0"/>
              <a:t> </a:t>
            </a:r>
            <a:r>
              <a:rPr lang="fr-FR" dirty="0" err="1" smtClean="0"/>
              <a:t>disoproxil</a:t>
            </a:r>
            <a:r>
              <a:rPr lang="fr-FR" dirty="0" smtClean="0"/>
              <a:t> fumarate. </a:t>
            </a:r>
            <a:r>
              <a:rPr lang="fr-FR" dirty="0" err="1" smtClean="0"/>
              <a:t>Numbers</a:t>
            </a:r>
            <a:r>
              <a:rPr lang="fr-FR" dirty="0" smtClean="0"/>
              <a:t> of adverse </a:t>
            </a:r>
            <a:r>
              <a:rPr lang="fr-FR" dirty="0" err="1" smtClean="0"/>
              <a:t>events</a:t>
            </a:r>
            <a:r>
              <a:rPr lang="fr-FR" dirty="0" smtClean="0"/>
              <a:t> </a:t>
            </a:r>
            <a:r>
              <a:rPr lang="fr-FR" dirty="0" err="1" smtClean="0"/>
              <a:t>were</a:t>
            </a:r>
            <a:r>
              <a:rPr lang="fr-FR" dirty="0" smtClean="0"/>
              <a:t> </a:t>
            </a:r>
            <a:r>
              <a:rPr lang="fr-FR" dirty="0" err="1" smtClean="0"/>
              <a:t>similar</a:t>
            </a:r>
            <a:r>
              <a:rPr lang="fr-FR" dirty="0" smtClean="0"/>
              <a:t> </a:t>
            </a:r>
            <a:r>
              <a:rPr lang="fr-FR" dirty="0" err="1" smtClean="0"/>
              <a:t>between</a:t>
            </a:r>
            <a:r>
              <a:rPr lang="fr-FR" dirty="0" smtClean="0"/>
              <a:t> groups. 20 (6%) of 316 participants </a:t>
            </a:r>
            <a:r>
              <a:rPr lang="fr-FR" dirty="0" err="1" smtClean="0"/>
              <a:t>had</a:t>
            </a:r>
            <a:r>
              <a:rPr lang="fr-FR" dirty="0" smtClean="0"/>
              <a:t> </a:t>
            </a:r>
            <a:r>
              <a:rPr lang="fr-FR" dirty="0" err="1" smtClean="0"/>
              <a:t>study-drug</a:t>
            </a:r>
            <a:r>
              <a:rPr lang="fr-FR" dirty="0" smtClean="0"/>
              <a:t> </a:t>
            </a:r>
            <a:r>
              <a:rPr lang="fr-FR" dirty="0" err="1" smtClean="0"/>
              <a:t>related</a:t>
            </a:r>
            <a:r>
              <a:rPr lang="fr-FR" dirty="0" smtClean="0"/>
              <a:t> adverse </a:t>
            </a:r>
            <a:r>
              <a:rPr lang="fr-FR" dirty="0" err="1" smtClean="0"/>
              <a:t>events</a:t>
            </a:r>
            <a:r>
              <a:rPr lang="fr-FR" dirty="0" smtClean="0"/>
              <a:t> in the </a:t>
            </a:r>
            <a:r>
              <a:rPr lang="fr-FR" dirty="0" err="1" smtClean="0"/>
              <a:t>tenofovir</a:t>
            </a:r>
            <a:r>
              <a:rPr lang="fr-FR" dirty="0" smtClean="0"/>
              <a:t> </a:t>
            </a:r>
            <a:r>
              <a:rPr lang="fr-FR" dirty="0" err="1" smtClean="0"/>
              <a:t>alafenamide</a:t>
            </a:r>
            <a:r>
              <a:rPr lang="fr-FR" dirty="0" smtClean="0"/>
              <a:t> group </a:t>
            </a:r>
            <a:r>
              <a:rPr lang="fr-FR" dirty="0" err="1" smtClean="0"/>
              <a:t>compared</a:t>
            </a:r>
            <a:r>
              <a:rPr lang="fr-FR" dirty="0" smtClean="0"/>
              <a:t> </a:t>
            </a:r>
            <a:r>
              <a:rPr lang="fr-FR" dirty="0" err="1" smtClean="0"/>
              <a:t>with</a:t>
            </a:r>
            <a:r>
              <a:rPr lang="fr-FR" dirty="0" smtClean="0"/>
              <a:t> 37 (12%) of 314 in the </a:t>
            </a:r>
            <a:r>
              <a:rPr lang="fr-FR" dirty="0" err="1" smtClean="0"/>
              <a:t>tenofovir</a:t>
            </a:r>
            <a:r>
              <a:rPr lang="fr-FR" dirty="0" smtClean="0"/>
              <a:t> </a:t>
            </a:r>
            <a:r>
              <a:rPr lang="fr-FR" dirty="0" err="1" smtClean="0"/>
              <a:t>disoproxil</a:t>
            </a:r>
            <a:r>
              <a:rPr lang="fr-FR" dirty="0" smtClean="0"/>
              <a:t> fumarate group; none of </a:t>
            </a:r>
            <a:r>
              <a:rPr lang="fr-FR" dirty="0" err="1" smtClean="0"/>
              <a:t>these</a:t>
            </a:r>
            <a:r>
              <a:rPr lang="fr-FR" dirty="0" smtClean="0"/>
              <a:t> </a:t>
            </a:r>
            <a:r>
              <a:rPr lang="fr-FR" dirty="0" err="1" smtClean="0"/>
              <a:t>were</a:t>
            </a:r>
            <a:r>
              <a:rPr lang="fr-FR" dirty="0" smtClean="0"/>
              <a:t> </a:t>
            </a:r>
            <a:r>
              <a:rPr lang="fr-FR" dirty="0" err="1" smtClean="0"/>
              <a:t>serious</a:t>
            </a:r>
            <a:r>
              <a:rPr lang="fr-FR" dirty="0" smtClean="0"/>
              <a:t>.</a:t>
            </a:r>
          </a:p>
          <a:p>
            <a:r>
              <a:rPr lang="fr-FR" dirty="0" err="1" smtClean="0"/>
              <a:t>Interpretation</a:t>
            </a:r>
            <a:endParaRPr lang="fr-FR" dirty="0" smtClean="0"/>
          </a:p>
          <a:p>
            <a:r>
              <a:rPr lang="fr-FR" dirty="0" err="1" smtClean="0"/>
              <a:t>Switching</a:t>
            </a:r>
            <a:r>
              <a:rPr lang="fr-FR" dirty="0" smtClean="0"/>
              <a:t> to rilpivirine, emtricitabine, and </a:t>
            </a:r>
            <a:r>
              <a:rPr lang="fr-FR" dirty="0" err="1" smtClean="0"/>
              <a:t>tenofovir</a:t>
            </a:r>
            <a:r>
              <a:rPr lang="fr-FR" dirty="0" smtClean="0"/>
              <a:t> </a:t>
            </a:r>
            <a:r>
              <a:rPr lang="fr-FR" dirty="0" err="1" smtClean="0"/>
              <a:t>alafenamide</a:t>
            </a:r>
            <a:r>
              <a:rPr lang="fr-FR" dirty="0" smtClean="0"/>
              <a:t> </a:t>
            </a:r>
            <a:r>
              <a:rPr lang="fr-FR" dirty="0" err="1" smtClean="0"/>
              <a:t>was</a:t>
            </a:r>
            <a:r>
              <a:rPr lang="fr-FR" dirty="0" smtClean="0"/>
              <a:t> non-</a:t>
            </a:r>
            <a:r>
              <a:rPr lang="fr-FR" dirty="0" err="1" smtClean="0"/>
              <a:t>inferior</a:t>
            </a:r>
            <a:r>
              <a:rPr lang="fr-FR" dirty="0" smtClean="0"/>
              <a:t> to </a:t>
            </a:r>
            <a:r>
              <a:rPr lang="fr-FR" dirty="0" err="1" smtClean="0"/>
              <a:t>continuing</a:t>
            </a:r>
            <a:r>
              <a:rPr lang="fr-FR" dirty="0" smtClean="0"/>
              <a:t> rilpivirine, emtricitabine, </a:t>
            </a:r>
            <a:r>
              <a:rPr lang="fr-FR" dirty="0" err="1" smtClean="0"/>
              <a:t>tenofovir</a:t>
            </a:r>
            <a:r>
              <a:rPr lang="fr-FR" dirty="0" smtClean="0"/>
              <a:t> </a:t>
            </a:r>
            <a:r>
              <a:rPr lang="fr-FR" dirty="0" err="1" smtClean="0"/>
              <a:t>disoproxil</a:t>
            </a:r>
            <a:r>
              <a:rPr lang="fr-FR" dirty="0" smtClean="0"/>
              <a:t> fumarate in </a:t>
            </a:r>
            <a:r>
              <a:rPr lang="fr-FR" dirty="0" err="1" smtClean="0"/>
              <a:t>maintaining</a:t>
            </a:r>
            <a:r>
              <a:rPr lang="fr-FR" dirty="0" smtClean="0"/>
              <a:t> viral suppression and </a:t>
            </a:r>
            <a:r>
              <a:rPr lang="fr-FR" dirty="0" err="1" smtClean="0"/>
              <a:t>was</a:t>
            </a:r>
            <a:r>
              <a:rPr lang="fr-FR" dirty="0" smtClean="0"/>
              <a:t> </a:t>
            </a:r>
            <a:r>
              <a:rPr lang="fr-FR" dirty="0" err="1" smtClean="0"/>
              <a:t>well</a:t>
            </a:r>
            <a:r>
              <a:rPr lang="fr-FR" dirty="0" smtClean="0"/>
              <a:t> </a:t>
            </a:r>
            <a:r>
              <a:rPr lang="fr-FR" dirty="0" err="1" smtClean="0"/>
              <a:t>tolerated</a:t>
            </a:r>
            <a:r>
              <a:rPr lang="fr-FR" dirty="0" smtClean="0"/>
              <a:t> at 48 </a:t>
            </a:r>
            <a:r>
              <a:rPr lang="fr-FR" dirty="0" err="1" smtClean="0"/>
              <a:t>weeks</a:t>
            </a:r>
            <a:r>
              <a:rPr lang="fr-FR" dirty="0" smtClean="0"/>
              <a:t>. </a:t>
            </a:r>
            <a:r>
              <a:rPr lang="fr-FR" dirty="0" err="1" smtClean="0"/>
              <a:t>These</a:t>
            </a:r>
            <a:r>
              <a:rPr lang="fr-FR" dirty="0" smtClean="0"/>
              <a:t> </a:t>
            </a:r>
            <a:r>
              <a:rPr lang="fr-FR" dirty="0" err="1" smtClean="0"/>
              <a:t>findings</a:t>
            </a:r>
            <a:r>
              <a:rPr lang="fr-FR" dirty="0" smtClean="0"/>
              <a:t> support guidelines </a:t>
            </a:r>
            <a:r>
              <a:rPr lang="fr-FR" dirty="0" err="1" smtClean="0"/>
              <a:t>recommending</a:t>
            </a:r>
            <a:r>
              <a:rPr lang="fr-FR" dirty="0" smtClean="0"/>
              <a:t> </a:t>
            </a:r>
            <a:r>
              <a:rPr lang="fr-FR" dirty="0" err="1" smtClean="0"/>
              <a:t>tenofovir</a:t>
            </a:r>
            <a:r>
              <a:rPr lang="fr-FR" dirty="0" smtClean="0"/>
              <a:t> </a:t>
            </a:r>
            <a:r>
              <a:rPr lang="fr-FR" dirty="0" err="1" smtClean="0"/>
              <a:t>alafenamide-based</a:t>
            </a:r>
            <a:r>
              <a:rPr lang="fr-FR" dirty="0" smtClean="0"/>
              <a:t> </a:t>
            </a:r>
            <a:r>
              <a:rPr lang="fr-FR" dirty="0" err="1" smtClean="0"/>
              <a:t>regimens</a:t>
            </a:r>
            <a:r>
              <a:rPr lang="fr-FR" dirty="0" smtClean="0"/>
              <a:t>, </a:t>
            </a:r>
            <a:r>
              <a:rPr lang="fr-FR" dirty="0" err="1" smtClean="0"/>
              <a:t>including</a:t>
            </a:r>
            <a:r>
              <a:rPr lang="fr-FR" dirty="0" smtClean="0"/>
              <a:t> </a:t>
            </a:r>
            <a:r>
              <a:rPr lang="fr-FR" dirty="0" err="1" smtClean="0"/>
              <a:t>coformulation</a:t>
            </a:r>
            <a:r>
              <a:rPr lang="fr-FR" dirty="0" smtClean="0"/>
              <a:t> </a:t>
            </a:r>
            <a:r>
              <a:rPr lang="fr-FR" dirty="0" err="1" smtClean="0"/>
              <a:t>with</a:t>
            </a:r>
            <a:r>
              <a:rPr lang="fr-FR" dirty="0" smtClean="0"/>
              <a:t> rilpivirine and emtricitabine, as initial and </a:t>
            </a:r>
            <a:r>
              <a:rPr lang="fr-FR" dirty="0" err="1" smtClean="0"/>
              <a:t>ongoing</a:t>
            </a:r>
            <a:r>
              <a:rPr lang="fr-FR" dirty="0" smtClean="0"/>
              <a:t> </a:t>
            </a:r>
            <a:r>
              <a:rPr lang="fr-FR" dirty="0" err="1" smtClean="0"/>
              <a:t>treatment</a:t>
            </a:r>
            <a:r>
              <a:rPr lang="fr-FR" dirty="0" smtClean="0"/>
              <a:t> for HIV-1 infection.</a:t>
            </a:r>
          </a:p>
          <a:p>
            <a:r>
              <a:rPr lang="fr-FR" dirty="0" err="1" smtClean="0"/>
              <a:t>Funding</a:t>
            </a:r>
            <a:endParaRPr lang="fr-FR" dirty="0" smtClean="0"/>
          </a:p>
          <a:p>
            <a:r>
              <a:rPr lang="fr-FR" dirty="0" err="1" smtClean="0"/>
              <a:t>Gilead</a:t>
            </a:r>
            <a:r>
              <a:rPr lang="fr-FR" dirty="0" smtClean="0"/>
              <a:t> Sciences.</a:t>
            </a:r>
          </a:p>
          <a:p>
            <a:endParaRPr lang="fr-FR" dirty="0"/>
          </a:p>
        </p:txBody>
      </p:sp>
      <p:sp>
        <p:nvSpPr>
          <p:cNvPr id="4" name="Espace réservé du numéro de diapositive 3"/>
          <p:cNvSpPr>
            <a:spLocks noGrp="1"/>
          </p:cNvSpPr>
          <p:nvPr>
            <p:ph type="sldNum" sz="quarter" idx="10"/>
          </p:nvPr>
        </p:nvSpPr>
        <p:spPr/>
        <p:txBody>
          <a:bodyPr/>
          <a:lstStyle/>
          <a:p>
            <a:fld id="{8D6480D1-091B-CE4C-A883-FEC23AED4BD5}" type="slidenum">
              <a:rPr lang="fr-FR" smtClean="0"/>
              <a:t>16</a:t>
            </a:fld>
            <a:endParaRPr lang="fr-FR"/>
          </a:p>
        </p:txBody>
      </p:sp>
    </p:spTree>
    <p:extLst>
      <p:ext uri="{BB962C8B-B14F-4D97-AF65-F5344CB8AC3E}">
        <p14:creationId xmlns:p14="http://schemas.microsoft.com/office/powerpoint/2010/main" val="1562625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Summary</a:t>
            </a:r>
            <a:endParaRPr lang="fr-FR" dirty="0" smtClean="0"/>
          </a:p>
          <a:p>
            <a:r>
              <a:rPr lang="fr-FR" dirty="0" smtClean="0"/>
              <a:t>Background</a:t>
            </a:r>
          </a:p>
          <a:p>
            <a:r>
              <a:rPr lang="fr-FR" dirty="0" smtClean="0"/>
              <a:t>Cabotegravir (GSK1265744) </a:t>
            </a:r>
            <a:r>
              <a:rPr lang="fr-FR" dirty="0" err="1" smtClean="0"/>
              <a:t>is</a:t>
            </a:r>
            <a:r>
              <a:rPr lang="fr-FR" dirty="0" smtClean="0"/>
              <a:t> an HIV-1 </a:t>
            </a:r>
            <a:r>
              <a:rPr lang="fr-FR" dirty="0" err="1" smtClean="0"/>
              <a:t>integrase</a:t>
            </a:r>
            <a:r>
              <a:rPr lang="fr-FR" dirty="0" smtClean="0"/>
              <a:t> </a:t>
            </a:r>
            <a:r>
              <a:rPr lang="fr-FR" dirty="0" err="1" smtClean="0"/>
              <a:t>strand</a:t>
            </a:r>
            <a:r>
              <a:rPr lang="fr-FR" dirty="0" smtClean="0"/>
              <a:t> </a:t>
            </a:r>
            <a:r>
              <a:rPr lang="fr-FR" dirty="0" err="1" smtClean="0"/>
              <a:t>transfer</a:t>
            </a:r>
            <a:r>
              <a:rPr lang="fr-FR" dirty="0" smtClean="0"/>
              <a:t> </a:t>
            </a:r>
            <a:r>
              <a:rPr lang="fr-FR" dirty="0" err="1" smtClean="0"/>
              <a:t>inhibitor</a:t>
            </a:r>
            <a:r>
              <a:rPr lang="fr-FR" dirty="0" smtClean="0"/>
              <a:t> </a:t>
            </a:r>
            <a:r>
              <a:rPr lang="fr-FR" dirty="0" err="1" smtClean="0"/>
              <a:t>with</a:t>
            </a:r>
            <a:r>
              <a:rPr lang="fr-FR" dirty="0" smtClean="0"/>
              <a:t> </a:t>
            </a:r>
            <a:r>
              <a:rPr lang="fr-FR" dirty="0" err="1" smtClean="0"/>
              <a:t>potent</a:t>
            </a:r>
            <a:r>
              <a:rPr lang="fr-FR" dirty="0" smtClean="0"/>
              <a:t> antiviral </a:t>
            </a:r>
            <a:r>
              <a:rPr lang="fr-FR" dirty="0" err="1" smtClean="0"/>
              <a:t>activity</a:t>
            </a:r>
            <a:r>
              <a:rPr lang="fr-FR" dirty="0" smtClean="0"/>
              <a:t> and a long </a:t>
            </a:r>
            <a:r>
              <a:rPr lang="fr-FR" dirty="0" err="1" smtClean="0"/>
              <a:t>half</a:t>
            </a:r>
            <a:r>
              <a:rPr lang="fr-FR" dirty="0" smtClean="0"/>
              <a:t>-life </a:t>
            </a:r>
            <a:r>
              <a:rPr lang="fr-FR" dirty="0" err="1" smtClean="0"/>
              <a:t>when</a:t>
            </a:r>
            <a:r>
              <a:rPr lang="fr-FR" dirty="0" smtClean="0"/>
              <a:t> </a:t>
            </a:r>
            <a:r>
              <a:rPr lang="fr-FR" dirty="0" err="1" smtClean="0"/>
              <a:t>administered</a:t>
            </a:r>
            <a:r>
              <a:rPr lang="fr-FR" dirty="0" smtClean="0"/>
              <a:t> by injection </a:t>
            </a:r>
            <a:r>
              <a:rPr lang="fr-FR" dirty="0" err="1" smtClean="0"/>
              <a:t>that</a:t>
            </a:r>
            <a:r>
              <a:rPr lang="fr-FR" dirty="0" smtClean="0"/>
              <a:t> </a:t>
            </a:r>
            <a:r>
              <a:rPr lang="fr-FR" dirty="0" err="1" smtClean="0"/>
              <a:t>prevented</a:t>
            </a:r>
            <a:r>
              <a:rPr lang="fr-FR" dirty="0" smtClean="0"/>
              <a:t> </a:t>
            </a:r>
            <a:r>
              <a:rPr lang="fr-FR" dirty="0" err="1" smtClean="0"/>
              <a:t>simian</a:t>
            </a:r>
            <a:r>
              <a:rPr lang="fr-FR" dirty="0" smtClean="0"/>
              <a:t>-HIV infection </a:t>
            </a:r>
            <a:r>
              <a:rPr lang="fr-FR" dirty="0" err="1" smtClean="0"/>
              <a:t>upon</a:t>
            </a:r>
            <a:r>
              <a:rPr lang="fr-FR" dirty="0" smtClean="0"/>
              <a:t> </a:t>
            </a:r>
            <a:r>
              <a:rPr lang="fr-FR" dirty="0" err="1" smtClean="0"/>
              <a:t>repeat</a:t>
            </a:r>
            <a:r>
              <a:rPr lang="fr-FR" dirty="0" smtClean="0"/>
              <a:t> </a:t>
            </a:r>
            <a:r>
              <a:rPr lang="fr-FR" dirty="0" err="1" smtClean="0"/>
              <a:t>intrarectal</a:t>
            </a:r>
            <a:r>
              <a:rPr lang="fr-FR" dirty="0" smtClean="0"/>
              <a:t> challenge in male macaques. </a:t>
            </a:r>
            <a:r>
              <a:rPr lang="fr-FR" dirty="0" err="1" smtClean="0"/>
              <a:t>We</a:t>
            </a:r>
            <a:r>
              <a:rPr lang="fr-FR" dirty="0" smtClean="0"/>
              <a:t> </a:t>
            </a:r>
            <a:r>
              <a:rPr lang="fr-FR" dirty="0" err="1" smtClean="0"/>
              <a:t>aimed</a:t>
            </a:r>
            <a:r>
              <a:rPr lang="fr-FR" dirty="0" smtClean="0"/>
              <a:t> to </a:t>
            </a:r>
            <a:r>
              <a:rPr lang="fr-FR" dirty="0" err="1" smtClean="0"/>
              <a:t>assess</a:t>
            </a:r>
            <a:r>
              <a:rPr lang="fr-FR" dirty="0" smtClean="0"/>
              <a:t> the </a:t>
            </a:r>
            <a:r>
              <a:rPr lang="fr-FR" dirty="0" err="1" smtClean="0"/>
              <a:t>safety</a:t>
            </a:r>
            <a:r>
              <a:rPr lang="fr-FR" dirty="0" smtClean="0"/>
              <a:t>, </a:t>
            </a:r>
            <a:r>
              <a:rPr lang="fr-FR" dirty="0" err="1" smtClean="0"/>
              <a:t>tolerability</a:t>
            </a:r>
            <a:r>
              <a:rPr lang="fr-FR" dirty="0" smtClean="0"/>
              <a:t>, and </a:t>
            </a:r>
            <a:r>
              <a:rPr lang="fr-FR" dirty="0" err="1" smtClean="0"/>
              <a:t>pharmacokinetics</a:t>
            </a:r>
            <a:r>
              <a:rPr lang="fr-FR" dirty="0" smtClean="0"/>
              <a:t> of long-acting </a:t>
            </a:r>
            <a:r>
              <a:rPr lang="fr-FR" dirty="0" err="1" smtClean="0"/>
              <a:t>cabotegravir</a:t>
            </a:r>
            <a:r>
              <a:rPr lang="fr-FR" dirty="0" smtClean="0"/>
              <a:t> injections in </a:t>
            </a:r>
            <a:r>
              <a:rPr lang="fr-FR" dirty="0" err="1" smtClean="0"/>
              <a:t>healthy</a:t>
            </a:r>
            <a:r>
              <a:rPr lang="fr-FR" dirty="0" smtClean="0"/>
              <a:t> men not at high </a:t>
            </a:r>
            <a:r>
              <a:rPr lang="fr-FR" dirty="0" err="1" smtClean="0"/>
              <a:t>risk</a:t>
            </a:r>
            <a:r>
              <a:rPr lang="fr-FR" dirty="0" smtClean="0"/>
              <a:t> of HIV-1 infection.</a:t>
            </a:r>
          </a:p>
          <a:p>
            <a:r>
              <a:rPr lang="fr-FR" dirty="0" err="1" smtClean="0"/>
              <a:t>Methods</a:t>
            </a:r>
            <a:endParaRPr lang="fr-FR" dirty="0" smtClean="0"/>
          </a:p>
          <a:p>
            <a:r>
              <a:rPr lang="fr-FR" dirty="0" err="1" smtClean="0"/>
              <a:t>We</a:t>
            </a:r>
            <a:r>
              <a:rPr lang="fr-FR" dirty="0" smtClean="0"/>
              <a:t> </a:t>
            </a:r>
            <a:r>
              <a:rPr lang="fr-FR" dirty="0" err="1" smtClean="0"/>
              <a:t>did</a:t>
            </a:r>
            <a:r>
              <a:rPr lang="fr-FR" dirty="0" smtClean="0"/>
              <a:t> </a:t>
            </a:r>
            <a:r>
              <a:rPr lang="fr-FR" dirty="0" err="1" smtClean="0"/>
              <a:t>this</a:t>
            </a:r>
            <a:r>
              <a:rPr lang="fr-FR" dirty="0" smtClean="0"/>
              <a:t> </a:t>
            </a:r>
            <a:r>
              <a:rPr lang="fr-FR" dirty="0" err="1" smtClean="0"/>
              <a:t>multicentre</a:t>
            </a:r>
            <a:r>
              <a:rPr lang="fr-FR" dirty="0" smtClean="0"/>
              <a:t>, double-</a:t>
            </a:r>
            <a:r>
              <a:rPr lang="fr-FR" dirty="0" err="1" smtClean="0"/>
              <a:t>blind</a:t>
            </a:r>
            <a:r>
              <a:rPr lang="fr-FR" dirty="0" smtClean="0"/>
              <a:t>, </a:t>
            </a:r>
            <a:r>
              <a:rPr lang="fr-FR" dirty="0" err="1" smtClean="0"/>
              <a:t>randomised</a:t>
            </a:r>
            <a:r>
              <a:rPr lang="fr-FR" dirty="0" smtClean="0"/>
              <a:t>, placebo-</a:t>
            </a:r>
            <a:r>
              <a:rPr lang="fr-FR" dirty="0" err="1" smtClean="0"/>
              <a:t>controlled</a:t>
            </a:r>
            <a:r>
              <a:rPr lang="fr-FR" dirty="0" smtClean="0"/>
              <a:t>, phase 2a trial at </a:t>
            </a:r>
            <a:r>
              <a:rPr lang="fr-FR" dirty="0" err="1" smtClean="0"/>
              <a:t>ten</a:t>
            </a:r>
            <a:r>
              <a:rPr lang="fr-FR" dirty="0" smtClean="0"/>
              <a:t> sites in the USA. </a:t>
            </a:r>
            <a:r>
              <a:rPr lang="fr-FR" dirty="0" err="1" smtClean="0"/>
              <a:t>Healthy</a:t>
            </a:r>
            <a:r>
              <a:rPr lang="fr-FR" dirty="0" smtClean="0"/>
              <a:t> men (</a:t>
            </a:r>
            <a:r>
              <a:rPr lang="fr-FR" dirty="0" err="1" smtClean="0"/>
              <a:t>aged</a:t>
            </a:r>
            <a:r>
              <a:rPr lang="fr-FR" dirty="0" smtClean="0"/>
              <a:t> 18–65 </a:t>
            </a:r>
            <a:r>
              <a:rPr lang="fr-FR" dirty="0" err="1" smtClean="0"/>
              <a:t>years</a:t>
            </a:r>
            <a:r>
              <a:rPr lang="fr-FR" dirty="0" smtClean="0"/>
              <a:t>) </a:t>
            </a:r>
            <a:r>
              <a:rPr lang="fr-FR" dirty="0" err="1" smtClean="0"/>
              <a:t>deemed</a:t>
            </a:r>
            <a:r>
              <a:rPr lang="fr-FR" dirty="0" smtClean="0"/>
              <a:t> not at high </a:t>
            </a:r>
            <a:r>
              <a:rPr lang="fr-FR" dirty="0" err="1" smtClean="0"/>
              <a:t>risk</a:t>
            </a:r>
            <a:r>
              <a:rPr lang="fr-FR" dirty="0" smtClean="0"/>
              <a:t> of </a:t>
            </a:r>
            <a:r>
              <a:rPr lang="fr-FR" dirty="0" err="1" smtClean="0"/>
              <a:t>acquiring</a:t>
            </a:r>
            <a:r>
              <a:rPr lang="fr-FR" dirty="0" smtClean="0"/>
              <a:t> HIV-1 at screening </a:t>
            </a:r>
            <a:r>
              <a:rPr lang="fr-FR" dirty="0" err="1" smtClean="0"/>
              <a:t>were</a:t>
            </a:r>
            <a:r>
              <a:rPr lang="fr-FR" dirty="0" smtClean="0"/>
              <a:t> </a:t>
            </a:r>
            <a:r>
              <a:rPr lang="fr-FR" dirty="0" err="1" smtClean="0"/>
              <a:t>randomly</a:t>
            </a:r>
            <a:r>
              <a:rPr lang="fr-FR" dirty="0" smtClean="0"/>
              <a:t> </a:t>
            </a:r>
            <a:r>
              <a:rPr lang="fr-FR" dirty="0" err="1" smtClean="0"/>
              <a:t>assigned</a:t>
            </a:r>
            <a:r>
              <a:rPr lang="fr-FR" dirty="0" smtClean="0"/>
              <a:t> (5:1), via computer-</a:t>
            </a:r>
            <a:r>
              <a:rPr lang="fr-FR" dirty="0" err="1" smtClean="0"/>
              <a:t>generated</a:t>
            </a:r>
            <a:r>
              <a:rPr lang="fr-FR" dirty="0" smtClean="0"/>
              <a:t> central randomisation </a:t>
            </a:r>
            <a:r>
              <a:rPr lang="fr-FR" dirty="0" err="1" smtClean="0"/>
              <a:t>schedules</a:t>
            </a:r>
            <a:r>
              <a:rPr lang="fr-FR" dirty="0" smtClean="0"/>
              <a:t>, to </a:t>
            </a:r>
            <a:r>
              <a:rPr lang="fr-FR" dirty="0" err="1" smtClean="0"/>
              <a:t>receive</a:t>
            </a:r>
            <a:r>
              <a:rPr lang="fr-FR" dirty="0" smtClean="0"/>
              <a:t> </a:t>
            </a:r>
            <a:r>
              <a:rPr lang="fr-FR" dirty="0" err="1" smtClean="0"/>
              <a:t>cabotegravir</a:t>
            </a:r>
            <a:r>
              <a:rPr lang="fr-FR" dirty="0" smtClean="0"/>
              <a:t> or placebo. Participants </a:t>
            </a:r>
            <a:r>
              <a:rPr lang="fr-FR" dirty="0" err="1" smtClean="0"/>
              <a:t>received</a:t>
            </a:r>
            <a:r>
              <a:rPr lang="fr-FR" dirty="0" smtClean="0"/>
              <a:t> oral </a:t>
            </a:r>
            <a:r>
              <a:rPr lang="fr-FR" dirty="0" err="1" smtClean="0"/>
              <a:t>cabotegravir</a:t>
            </a:r>
            <a:r>
              <a:rPr lang="fr-FR" dirty="0" smtClean="0"/>
              <a:t> 30 mg </a:t>
            </a:r>
            <a:r>
              <a:rPr lang="fr-FR" dirty="0" err="1" smtClean="0"/>
              <a:t>tablets</a:t>
            </a:r>
            <a:r>
              <a:rPr lang="fr-FR" dirty="0" smtClean="0"/>
              <a:t> or </a:t>
            </a:r>
            <a:r>
              <a:rPr lang="fr-FR" dirty="0" err="1" smtClean="0"/>
              <a:t>matching</a:t>
            </a:r>
            <a:r>
              <a:rPr lang="fr-FR" dirty="0" smtClean="0"/>
              <a:t> placebo once </a:t>
            </a:r>
            <a:r>
              <a:rPr lang="fr-FR" dirty="0" err="1" smtClean="0"/>
              <a:t>daily</a:t>
            </a:r>
            <a:r>
              <a:rPr lang="fr-FR" dirty="0" smtClean="0"/>
              <a:t> </a:t>
            </a:r>
            <a:r>
              <a:rPr lang="fr-FR" dirty="0" err="1" smtClean="0"/>
              <a:t>during</a:t>
            </a:r>
            <a:r>
              <a:rPr lang="fr-FR" dirty="0" smtClean="0"/>
              <a:t> a 4 </a:t>
            </a:r>
            <a:r>
              <a:rPr lang="fr-FR" dirty="0" err="1" smtClean="0"/>
              <a:t>week</a:t>
            </a:r>
            <a:r>
              <a:rPr lang="fr-FR" dirty="0" smtClean="0"/>
              <a:t> oral lead-in phase, </a:t>
            </a:r>
            <a:r>
              <a:rPr lang="fr-FR" dirty="0" err="1" smtClean="0"/>
              <a:t>followed</a:t>
            </a:r>
            <a:r>
              <a:rPr lang="fr-FR" dirty="0" smtClean="0"/>
              <a:t> by a 1 </a:t>
            </a:r>
            <a:r>
              <a:rPr lang="fr-FR" dirty="0" err="1" smtClean="0"/>
              <a:t>week</a:t>
            </a:r>
            <a:r>
              <a:rPr lang="fr-FR" dirty="0" smtClean="0"/>
              <a:t> </a:t>
            </a:r>
            <a:r>
              <a:rPr lang="fr-FR" dirty="0" err="1" smtClean="0"/>
              <a:t>washout</a:t>
            </a:r>
            <a:r>
              <a:rPr lang="fr-FR" dirty="0" smtClean="0"/>
              <a:t> </a:t>
            </a:r>
            <a:r>
              <a:rPr lang="fr-FR" dirty="0" err="1" smtClean="0"/>
              <a:t>period</a:t>
            </a:r>
            <a:r>
              <a:rPr lang="fr-FR" dirty="0" smtClean="0"/>
              <a:t> and, </a:t>
            </a:r>
            <a:r>
              <a:rPr lang="fr-FR" dirty="0" err="1" smtClean="0"/>
              <a:t>after</a:t>
            </a:r>
            <a:r>
              <a:rPr lang="fr-FR" dirty="0" smtClean="0"/>
              <a:t> </a:t>
            </a:r>
            <a:r>
              <a:rPr lang="fr-FR" dirty="0" err="1" smtClean="0"/>
              <a:t>safety</a:t>
            </a:r>
            <a:r>
              <a:rPr lang="fr-FR" dirty="0" smtClean="0"/>
              <a:t> </a:t>
            </a:r>
            <a:r>
              <a:rPr lang="fr-FR" dirty="0" err="1" smtClean="0"/>
              <a:t>assessment</a:t>
            </a:r>
            <a:r>
              <a:rPr lang="fr-FR" dirty="0" smtClean="0"/>
              <a:t>, </a:t>
            </a:r>
            <a:r>
              <a:rPr lang="fr-FR" dirty="0" err="1" smtClean="0"/>
              <a:t>three</a:t>
            </a:r>
            <a:r>
              <a:rPr lang="fr-FR" dirty="0" smtClean="0"/>
              <a:t> </a:t>
            </a:r>
            <a:r>
              <a:rPr lang="fr-FR" dirty="0" err="1" smtClean="0"/>
              <a:t>intramuscular</a:t>
            </a:r>
            <a:r>
              <a:rPr lang="fr-FR" dirty="0" smtClean="0"/>
              <a:t> injections of long-acting </a:t>
            </a:r>
            <a:r>
              <a:rPr lang="fr-FR" dirty="0" err="1" smtClean="0"/>
              <a:t>cabotegravir</a:t>
            </a:r>
            <a:r>
              <a:rPr lang="fr-FR" dirty="0" smtClean="0"/>
              <a:t> 800 mg or saline placebo at 12 </a:t>
            </a:r>
            <a:r>
              <a:rPr lang="fr-FR" dirty="0" err="1" smtClean="0"/>
              <a:t>week</a:t>
            </a:r>
            <a:r>
              <a:rPr lang="fr-FR" dirty="0" smtClean="0"/>
              <a:t> </a:t>
            </a:r>
            <a:r>
              <a:rPr lang="fr-FR" dirty="0" err="1" smtClean="0"/>
              <a:t>intervals</a:t>
            </a:r>
            <a:r>
              <a:rPr lang="fr-FR" dirty="0" smtClean="0"/>
              <a:t>. </a:t>
            </a:r>
            <a:r>
              <a:rPr lang="fr-FR" dirty="0" err="1" smtClean="0"/>
              <a:t>Study</a:t>
            </a:r>
            <a:r>
              <a:rPr lang="fr-FR" dirty="0" smtClean="0"/>
              <a:t> site staff and participants </a:t>
            </a:r>
            <a:r>
              <a:rPr lang="fr-FR" dirty="0" err="1" smtClean="0"/>
              <a:t>were</a:t>
            </a:r>
            <a:r>
              <a:rPr lang="fr-FR" dirty="0" smtClean="0"/>
              <a:t> </a:t>
            </a:r>
            <a:r>
              <a:rPr lang="fr-FR" dirty="0" err="1" smtClean="0"/>
              <a:t>masked</a:t>
            </a:r>
            <a:r>
              <a:rPr lang="fr-FR" dirty="0" smtClean="0"/>
              <a:t> to </a:t>
            </a:r>
            <a:r>
              <a:rPr lang="fr-FR" dirty="0" err="1" smtClean="0"/>
              <a:t>treatment</a:t>
            </a:r>
            <a:r>
              <a:rPr lang="fr-FR" dirty="0" smtClean="0"/>
              <a:t> </a:t>
            </a:r>
            <a:r>
              <a:rPr lang="fr-FR" dirty="0" err="1" smtClean="0"/>
              <a:t>assignment</a:t>
            </a:r>
            <a:r>
              <a:rPr lang="fr-FR" dirty="0" smtClean="0"/>
              <a:t> </a:t>
            </a:r>
            <a:r>
              <a:rPr lang="fr-FR" dirty="0" err="1" smtClean="0"/>
              <a:t>from</a:t>
            </a:r>
            <a:r>
              <a:rPr lang="fr-FR" dirty="0" smtClean="0"/>
              <a:t> </a:t>
            </a:r>
            <a:r>
              <a:rPr lang="fr-FR" dirty="0" err="1" smtClean="0"/>
              <a:t>enrolment</a:t>
            </a:r>
            <a:r>
              <a:rPr lang="fr-FR" dirty="0" smtClean="0"/>
              <a:t> </a:t>
            </a:r>
            <a:r>
              <a:rPr lang="fr-FR" dirty="0" err="1" smtClean="0"/>
              <a:t>through</a:t>
            </a:r>
            <a:r>
              <a:rPr lang="fr-FR" dirty="0" smtClean="0"/>
              <a:t> </a:t>
            </a:r>
            <a:r>
              <a:rPr lang="fr-FR" dirty="0" err="1" smtClean="0"/>
              <a:t>week</a:t>
            </a:r>
            <a:r>
              <a:rPr lang="fr-FR" dirty="0" smtClean="0"/>
              <a:t> 41 (time of the last injection). The </a:t>
            </a:r>
            <a:r>
              <a:rPr lang="fr-FR" dirty="0" err="1" smtClean="0"/>
              <a:t>primary</a:t>
            </a:r>
            <a:r>
              <a:rPr lang="fr-FR" dirty="0" smtClean="0"/>
              <a:t> </a:t>
            </a:r>
            <a:r>
              <a:rPr lang="fr-FR" dirty="0" err="1" smtClean="0"/>
              <a:t>endpoint</a:t>
            </a:r>
            <a:r>
              <a:rPr lang="fr-FR" dirty="0" smtClean="0"/>
              <a:t> </a:t>
            </a:r>
            <a:r>
              <a:rPr lang="fr-FR" dirty="0" err="1" smtClean="0"/>
              <a:t>was</a:t>
            </a:r>
            <a:r>
              <a:rPr lang="fr-FR" dirty="0" smtClean="0"/>
              <a:t> </a:t>
            </a:r>
            <a:r>
              <a:rPr lang="fr-FR" dirty="0" err="1" smtClean="0"/>
              <a:t>safety</a:t>
            </a:r>
            <a:r>
              <a:rPr lang="fr-FR" dirty="0" smtClean="0"/>
              <a:t> and </a:t>
            </a:r>
            <a:r>
              <a:rPr lang="fr-FR" dirty="0" err="1" smtClean="0"/>
              <a:t>tolerability</a:t>
            </a:r>
            <a:r>
              <a:rPr lang="fr-FR" dirty="0" smtClean="0"/>
              <a:t> </a:t>
            </a:r>
            <a:r>
              <a:rPr lang="fr-FR" dirty="0" err="1" smtClean="0"/>
              <a:t>from</a:t>
            </a:r>
            <a:r>
              <a:rPr lang="fr-FR" dirty="0" smtClean="0"/>
              <a:t> the first injection (</a:t>
            </a:r>
            <a:r>
              <a:rPr lang="fr-FR" dirty="0" err="1" smtClean="0"/>
              <a:t>week</a:t>
            </a:r>
            <a:r>
              <a:rPr lang="fr-FR" dirty="0" smtClean="0"/>
              <a:t> 5) to 12 </a:t>
            </a:r>
            <a:r>
              <a:rPr lang="fr-FR" dirty="0" err="1" smtClean="0"/>
              <a:t>weeks</a:t>
            </a:r>
            <a:r>
              <a:rPr lang="fr-FR" dirty="0" smtClean="0"/>
              <a:t> </a:t>
            </a:r>
            <a:r>
              <a:rPr lang="fr-FR" dirty="0" err="1" smtClean="0"/>
              <a:t>after</a:t>
            </a:r>
            <a:r>
              <a:rPr lang="fr-FR" dirty="0" smtClean="0"/>
              <a:t> the last injection. </a:t>
            </a:r>
            <a:r>
              <a:rPr lang="fr-FR" dirty="0" err="1" smtClean="0"/>
              <a:t>We</a:t>
            </a:r>
            <a:r>
              <a:rPr lang="fr-FR" dirty="0" smtClean="0"/>
              <a:t> </a:t>
            </a:r>
            <a:r>
              <a:rPr lang="fr-FR" dirty="0" err="1" smtClean="0"/>
              <a:t>did</a:t>
            </a:r>
            <a:r>
              <a:rPr lang="fr-FR" dirty="0" smtClean="0"/>
              <a:t> </a:t>
            </a:r>
            <a:r>
              <a:rPr lang="fr-FR" dirty="0" err="1" smtClean="0"/>
              <a:t>analysis</a:t>
            </a:r>
            <a:r>
              <a:rPr lang="fr-FR" dirty="0" smtClean="0"/>
              <a:t> in the </a:t>
            </a:r>
            <a:r>
              <a:rPr lang="fr-FR" dirty="0" err="1" smtClean="0"/>
              <a:t>safety</a:t>
            </a:r>
            <a:r>
              <a:rPr lang="fr-FR" dirty="0" smtClean="0"/>
              <a:t> population, </a:t>
            </a:r>
            <a:r>
              <a:rPr lang="fr-FR" dirty="0" err="1" smtClean="0"/>
              <a:t>defined</a:t>
            </a:r>
            <a:r>
              <a:rPr lang="fr-FR" dirty="0" smtClean="0"/>
              <a:t> as all </a:t>
            </a:r>
            <a:r>
              <a:rPr lang="fr-FR" dirty="0" err="1" smtClean="0"/>
              <a:t>individuals</a:t>
            </a:r>
            <a:r>
              <a:rPr lang="fr-FR" dirty="0" smtClean="0"/>
              <a:t> </a:t>
            </a:r>
            <a:r>
              <a:rPr lang="fr-FR" dirty="0" err="1" smtClean="0"/>
              <a:t>enrolled</a:t>
            </a:r>
            <a:r>
              <a:rPr lang="fr-FR" dirty="0" smtClean="0"/>
              <a:t> in the </a:t>
            </a:r>
            <a:r>
              <a:rPr lang="fr-FR" dirty="0" err="1" smtClean="0"/>
              <a:t>study</a:t>
            </a:r>
            <a:r>
              <a:rPr lang="fr-FR" dirty="0" smtClean="0"/>
              <a:t> </a:t>
            </a:r>
            <a:r>
              <a:rPr lang="fr-FR" dirty="0" err="1" smtClean="0"/>
              <a:t>who</a:t>
            </a:r>
            <a:r>
              <a:rPr lang="fr-FR" dirty="0" smtClean="0"/>
              <a:t> </a:t>
            </a:r>
            <a:r>
              <a:rPr lang="fr-FR" dirty="0" err="1" smtClean="0"/>
              <a:t>received</a:t>
            </a:r>
            <a:r>
              <a:rPr lang="fr-FR" dirty="0" smtClean="0"/>
              <a:t> at least one dose of the </a:t>
            </a:r>
            <a:r>
              <a:rPr lang="fr-FR" dirty="0" err="1" smtClean="0"/>
              <a:t>study</a:t>
            </a:r>
            <a:r>
              <a:rPr lang="fr-FR" dirty="0" smtClean="0"/>
              <a:t> </a:t>
            </a:r>
            <a:r>
              <a:rPr lang="fr-FR" dirty="0" err="1" smtClean="0"/>
              <a:t>drug</a:t>
            </a:r>
            <a:r>
              <a:rPr lang="fr-FR" dirty="0" smtClean="0"/>
              <a:t>. This </a:t>
            </a:r>
            <a:r>
              <a:rPr lang="fr-FR" dirty="0" err="1" smtClean="0"/>
              <a:t>study</a:t>
            </a:r>
            <a:r>
              <a:rPr lang="fr-FR" dirty="0" smtClean="0"/>
              <a:t> </a:t>
            </a:r>
            <a:r>
              <a:rPr lang="fr-FR" dirty="0" err="1" smtClean="0"/>
              <a:t>is</a:t>
            </a:r>
            <a:r>
              <a:rPr lang="fr-FR" dirty="0" smtClean="0"/>
              <a:t> </a:t>
            </a:r>
            <a:r>
              <a:rPr lang="fr-FR" dirty="0" err="1" smtClean="0"/>
              <a:t>registered</a:t>
            </a:r>
            <a:r>
              <a:rPr lang="fr-FR" dirty="0" smtClean="0"/>
              <a:t> </a:t>
            </a:r>
            <a:r>
              <a:rPr lang="fr-FR" dirty="0" err="1" smtClean="0"/>
              <a:t>with</a:t>
            </a:r>
            <a:r>
              <a:rPr lang="fr-FR" dirty="0" smtClean="0"/>
              <a:t> </a:t>
            </a:r>
            <a:r>
              <a:rPr lang="fr-FR" dirty="0" err="1" smtClean="0"/>
              <a:t>ClinicalTrials.gov</a:t>
            </a:r>
            <a:r>
              <a:rPr lang="fr-FR" dirty="0" smtClean="0"/>
              <a:t> identifier, NCT02076178.</a:t>
            </a:r>
          </a:p>
          <a:p>
            <a:r>
              <a:rPr lang="fr-FR" dirty="0" err="1" smtClean="0"/>
              <a:t>Findings</a:t>
            </a:r>
            <a:endParaRPr lang="fr-FR" dirty="0" smtClean="0"/>
          </a:p>
          <a:p>
            <a:r>
              <a:rPr lang="fr-FR" dirty="0" err="1" smtClean="0"/>
              <a:t>Between</a:t>
            </a:r>
            <a:r>
              <a:rPr lang="fr-FR" dirty="0" smtClean="0"/>
              <a:t> March 27, 2014, and </a:t>
            </a:r>
            <a:r>
              <a:rPr lang="fr-FR" dirty="0" err="1" smtClean="0"/>
              <a:t>Feb</a:t>
            </a:r>
            <a:r>
              <a:rPr lang="fr-FR" dirty="0" smtClean="0"/>
              <a:t> 23, 2016, </a:t>
            </a:r>
            <a:r>
              <a:rPr lang="fr-FR" dirty="0" err="1" smtClean="0"/>
              <a:t>we</a:t>
            </a:r>
            <a:r>
              <a:rPr lang="fr-FR" dirty="0" smtClean="0"/>
              <a:t> </a:t>
            </a:r>
            <a:r>
              <a:rPr lang="fr-FR" dirty="0" err="1" smtClean="0"/>
              <a:t>randomly</a:t>
            </a:r>
            <a:r>
              <a:rPr lang="fr-FR" dirty="0" smtClean="0"/>
              <a:t> </a:t>
            </a:r>
            <a:r>
              <a:rPr lang="fr-FR" dirty="0" err="1" smtClean="0"/>
              <a:t>assigned</a:t>
            </a:r>
            <a:r>
              <a:rPr lang="fr-FR" dirty="0" smtClean="0"/>
              <a:t> 127 participants to </a:t>
            </a:r>
            <a:r>
              <a:rPr lang="fr-FR" dirty="0" err="1" smtClean="0"/>
              <a:t>receive</a:t>
            </a:r>
            <a:r>
              <a:rPr lang="fr-FR" dirty="0" smtClean="0"/>
              <a:t> </a:t>
            </a:r>
            <a:r>
              <a:rPr lang="fr-FR" dirty="0" err="1" smtClean="0"/>
              <a:t>cabotegravir</a:t>
            </a:r>
            <a:r>
              <a:rPr lang="fr-FR" dirty="0" smtClean="0"/>
              <a:t> (n=106) or placebo (n=21); 126 (99%) participants </a:t>
            </a:r>
            <a:r>
              <a:rPr lang="fr-FR" dirty="0" err="1" smtClean="0"/>
              <a:t>comprised</a:t>
            </a:r>
            <a:r>
              <a:rPr lang="fr-FR" dirty="0" smtClean="0"/>
              <a:t> the </a:t>
            </a:r>
            <a:r>
              <a:rPr lang="fr-FR" dirty="0" err="1" smtClean="0"/>
              <a:t>safety</a:t>
            </a:r>
            <a:r>
              <a:rPr lang="fr-FR" dirty="0" smtClean="0"/>
              <a:t> population. Most participants </a:t>
            </a:r>
            <a:r>
              <a:rPr lang="fr-FR" dirty="0" err="1" smtClean="0"/>
              <a:t>were</a:t>
            </a:r>
            <a:r>
              <a:rPr lang="fr-FR" dirty="0" smtClean="0"/>
              <a:t> men </a:t>
            </a:r>
            <a:r>
              <a:rPr lang="fr-FR" dirty="0" err="1" smtClean="0"/>
              <a:t>who</a:t>
            </a:r>
            <a:r>
              <a:rPr lang="fr-FR" dirty="0" smtClean="0"/>
              <a:t> have </a:t>
            </a:r>
            <a:r>
              <a:rPr lang="fr-FR" dirty="0" err="1" smtClean="0"/>
              <a:t>sex</a:t>
            </a:r>
            <a:r>
              <a:rPr lang="fr-FR" dirty="0" smtClean="0"/>
              <a:t> </a:t>
            </a:r>
            <a:r>
              <a:rPr lang="fr-FR" dirty="0" err="1" smtClean="0"/>
              <a:t>with</a:t>
            </a:r>
            <a:r>
              <a:rPr lang="fr-FR" dirty="0" smtClean="0"/>
              <a:t> men (MSM; n=106 [83%]) and white (n=71 [56%]). 87 (82%) participants in the </a:t>
            </a:r>
            <a:r>
              <a:rPr lang="fr-FR" dirty="0" err="1" smtClean="0"/>
              <a:t>cabotegravir</a:t>
            </a:r>
            <a:r>
              <a:rPr lang="fr-FR" dirty="0" smtClean="0"/>
              <a:t> group and 20 (95%) participants in the placebo group </a:t>
            </a:r>
            <a:r>
              <a:rPr lang="fr-FR" dirty="0" err="1" smtClean="0"/>
              <a:t>completed</a:t>
            </a:r>
            <a:r>
              <a:rPr lang="fr-FR" dirty="0" smtClean="0"/>
              <a:t> the injection phase. Adverse </a:t>
            </a:r>
            <a:r>
              <a:rPr lang="fr-FR" dirty="0" err="1" smtClean="0"/>
              <a:t>events</a:t>
            </a:r>
            <a:r>
              <a:rPr lang="fr-FR" dirty="0" smtClean="0"/>
              <a:t> (n=7 [7%]) and injection </a:t>
            </a:r>
            <a:r>
              <a:rPr lang="fr-FR" dirty="0" err="1" smtClean="0"/>
              <a:t>intolerability</a:t>
            </a:r>
            <a:r>
              <a:rPr lang="fr-FR" dirty="0" smtClean="0"/>
              <a:t> (n=4 [4%]) </a:t>
            </a:r>
            <a:r>
              <a:rPr lang="fr-FR" dirty="0" err="1" smtClean="0"/>
              <a:t>were</a:t>
            </a:r>
            <a:r>
              <a:rPr lang="fr-FR" dirty="0" smtClean="0"/>
              <a:t> the main </a:t>
            </a:r>
            <a:r>
              <a:rPr lang="fr-FR" dirty="0" err="1" smtClean="0"/>
              <a:t>reasons</a:t>
            </a:r>
            <a:r>
              <a:rPr lang="fr-FR" dirty="0" smtClean="0"/>
              <a:t> for </a:t>
            </a:r>
            <a:r>
              <a:rPr lang="fr-FR" dirty="0" err="1" smtClean="0"/>
              <a:t>withdrawal</a:t>
            </a:r>
            <a:r>
              <a:rPr lang="fr-FR" dirty="0" smtClean="0"/>
              <a:t> in the </a:t>
            </a:r>
            <a:r>
              <a:rPr lang="fr-FR" dirty="0" err="1" smtClean="0"/>
              <a:t>cabotegravir</a:t>
            </a:r>
            <a:r>
              <a:rPr lang="fr-FR" dirty="0" smtClean="0"/>
              <a:t> group. The </a:t>
            </a:r>
            <a:r>
              <a:rPr lang="fr-FR" dirty="0" err="1" smtClean="0"/>
              <a:t>frequency</a:t>
            </a:r>
            <a:r>
              <a:rPr lang="fr-FR" dirty="0" smtClean="0"/>
              <a:t> of grade 2 or </a:t>
            </a:r>
            <a:r>
              <a:rPr lang="fr-FR" dirty="0" err="1" smtClean="0"/>
              <a:t>higher</a:t>
            </a:r>
            <a:r>
              <a:rPr lang="fr-FR" dirty="0" smtClean="0"/>
              <a:t> adverse </a:t>
            </a:r>
            <a:r>
              <a:rPr lang="fr-FR" dirty="0" err="1" smtClean="0"/>
              <a:t>events</a:t>
            </a:r>
            <a:r>
              <a:rPr lang="fr-FR" dirty="0" smtClean="0"/>
              <a:t> </a:t>
            </a:r>
            <a:r>
              <a:rPr lang="fr-FR" dirty="0" err="1" smtClean="0"/>
              <a:t>was</a:t>
            </a:r>
            <a:r>
              <a:rPr lang="fr-FR" dirty="0" smtClean="0"/>
              <a:t> </a:t>
            </a:r>
            <a:r>
              <a:rPr lang="fr-FR" dirty="0" err="1" smtClean="0"/>
              <a:t>higher</a:t>
            </a:r>
            <a:r>
              <a:rPr lang="fr-FR" dirty="0" smtClean="0"/>
              <a:t> in participants in the long-acting </a:t>
            </a:r>
            <a:r>
              <a:rPr lang="fr-FR" dirty="0" err="1" smtClean="0"/>
              <a:t>cabotegravir</a:t>
            </a:r>
            <a:r>
              <a:rPr lang="fr-FR" dirty="0" smtClean="0"/>
              <a:t> group (n=75 [80%]) </a:t>
            </a:r>
            <a:r>
              <a:rPr lang="fr-FR" dirty="0" err="1" smtClean="0"/>
              <a:t>than</a:t>
            </a:r>
            <a:r>
              <a:rPr lang="fr-FR" dirty="0" smtClean="0"/>
              <a:t> in </a:t>
            </a:r>
            <a:r>
              <a:rPr lang="fr-FR" dirty="0" err="1" smtClean="0"/>
              <a:t>those</a:t>
            </a:r>
            <a:r>
              <a:rPr lang="fr-FR" dirty="0" smtClean="0"/>
              <a:t> in the placebo group (n=10 [48%]; p=0·0049), </a:t>
            </a:r>
            <a:r>
              <a:rPr lang="fr-FR" dirty="0" err="1" smtClean="0"/>
              <a:t>mostly</a:t>
            </a:r>
            <a:r>
              <a:rPr lang="fr-FR" dirty="0" smtClean="0"/>
              <a:t> due to injection-site pain (n=55 [59%]). No </a:t>
            </a:r>
            <a:r>
              <a:rPr lang="fr-FR" dirty="0" err="1" smtClean="0"/>
              <a:t>significant</a:t>
            </a:r>
            <a:r>
              <a:rPr lang="fr-FR" dirty="0" smtClean="0"/>
              <a:t> </a:t>
            </a:r>
            <a:r>
              <a:rPr lang="fr-FR" dirty="0" err="1" smtClean="0"/>
              <a:t>differences</a:t>
            </a:r>
            <a:r>
              <a:rPr lang="fr-FR" dirty="0" smtClean="0"/>
              <a:t> </a:t>
            </a:r>
            <a:r>
              <a:rPr lang="fr-FR" dirty="0" err="1" smtClean="0"/>
              <a:t>were</a:t>
            </a:r>
            <a:r>
              <a:rPr lang="fr-FR" dirty="0" smtClean="0"/>
              <a:t> </a:t>
            </a:r>
            <a:r>
              <a:rPr lang="fr-FR" dirty="0" err="1" smtClean="0"/>
              <a:t>noted</a:t>
            </a:r>
            <a:r>
              <a:rPr lang="fr-FR" dirty="0" smtClean="0"/>
              <a:t> in concomitant </a:t>
            </a:r>
            <a:r>
              <a:rPr lang="fr-FR" dirty="0" err="1" smtClean="0"/>
              <a:t>medications</a:t>
            </a:r>
            <a:r>
              <a:rPr lang="fr-FR" dirty="0" smtClean="0"/>
              <a:t>, </a:t>
            </a:r>
            <a:r>
              <a:rPr lang="fr-FR" dirty="0" err="1" smtClean="0"/>
              <a:t>laboratory</a:t>
            </a:r>
            <a:r>
              <a:rPr lang="fr-FR" dirty="0" smtClean="0"/>
              <a:t> </a:t>
            </a:r>
            <a:r>
              <a:rPr lang="fr-FR" dirty="0" err="1" smtClean="0"/>
              <a:t>abnormalities</a:t>
            </a:r>
            <a:r>
              <a:rPr lang="fr-FR" dirty="0" smtClean="0"/>
              <a:t>, </a:t>
            </a:r>
            <a:r>
              <a:rPr lang="fr-FR" dirty="0" err="1" smtClean="0"/>
              <a:t>electrocardiogram</a:t>
            </a:r>
            <a:r>
              <a:rPr lang="fr-FR" dirty="0" smtClean="0"/>
              <a:t>, and vital </a:t>
            </a:r>
            <a:r>
              <a:rPr lang="fr-FR" dirty="0" err="1" smtClean="0"/>
              <a:t>sign</a:t>
            </a:r>
            <a:r>
              <a:rPr lang="fr-FR" dirty="0" smtClean="0"/>
              <a:t> </a:t>
            </a:r>
            <a:r>
              <a:rPr lang="fr-FR" dirty="0" err="1" smtClean="0"/>
              <a:t>assessments</a:t>
            </a:r>
            <a:r>
              <a:rPr lang="fr-FR" dirty="0" smtClean="0"/>
              <a:t>. </a:t>
            </a:r>
            <a:r>
              <a:rPr lang="fr-FR" dirty="0" err="1" smtClean="0"/>
              <a:t>Geometric</a:t>
            </a:r>
            <a:r>
              <a:rPr lang="fr-FR" dirty="0" smtClean="0"/>
              <a:t> </a:t>
            </a:r>
            <a:r>
              <a:rPr lang="fr-FR" dirty="0" err="1" smtClean="0"/>
              <a:t>mean</a:t>
            </a:r>
            <a:r>
              <a:rPr lang="fr-FR" dirty="0" smtClean="0"/>
              <a:t> </a:t>
            </a:r>
            <a:r>
              <a:rPr lang="fr-FR" dirty="0" err="1" smtClean="0"/>
              <a:t>trough</a:t>
            </a:r>
            <a:r>
              <a:rPr lang="fr-FR" dirty="0" smtClean="0"/>
              <a:t> plasma concentrations </a:t>
            </a:r>
            <a:r>
              <a:rPr lang="fr-FR" dirty="0" err="1" smtClean="0"/>
              <a:t>were</a:t>
            </a:r>
            <a:r>
              <a:rPr lang="fr-FR" dirty="0" smtClean="0"/>
              <a:t> 0·302 </a:t>
            </a:r>
            <a:r>
              <a:rPr lang="fr-FR" dirty="0" err="1" smtClean="0"/>
              <a:t>μg</a:t>
            </a:r>
            <a:r>
              <a:rPr lang="fr-FR" dirty="0" smtClean="0"/>
              <a:t>/mL (95% CI 0·237–0·385), 0·331 </a:t>
            </a:r>
            <a:r>
              <a:rPr lang="fr-FR" dirty="0" err="1" smtClean="0"/>
              <a:t>μg</a:t>
            </a:r>
            <a:r>
              <a:rPr lang="fr-FR" dirty="0" smtClean="0"/>
              <a:t>/mL (0·253–0·435), and 0·387 </a:t>
            </a:r>
            <a:r>
              <a:rPr lang="fr-FR" dirty="0" err="1" smtClean="0"/>
              <a:t>μg</a:t>
            </a:r>
            <a:r>
              <a:rPr lang="fr-FR" dirty="0" smtClean="0"/>
              <a:t>/mL (0·296–0·505) for injections one, </a:t>
            </a:r>
            <a:r>
              <a:rPr lang="fr-FR" dirty="0" err="1" smtClean="0"/>
              <a:t>two</a:t>
            </a:r>
            <a:r>
              <a:rPr lang="fr-FR" dirty="0" smtClean="0"/>
              <a:t>, and </a:t>
            </a:r>
            <a:r>
              <a:rPr lang="fr-FR" dirty="0" err="1" smtClean="0"/>
              <a:t>three</a:t>
            </a:r>
            <a:r>
              <a:rPr lang="fr-FR" dirty="0" smtClean="0"/>
              <a:t>, </a:t>
            </a:r>
            <a:r>
              <a:rPr lang="fr-FR" dirty="0" err="1" smtClean="0"/>
              <a:t>respectively</a:t>
            </a:r>
            <a:r>
              <a:rPr lang="fr-FR" dirty="0" smtClean="0"/>
              <a:t>, </a:t>
            </a:r>
            <a:r>
              <a:rPr lang="fr-FR" dirty="0" err="1" smtClean="0"/>
              <a:t>indicating</a:t>
            </a:r>
            <a:r>
              <a:rPr lang="fr-FR" dirty="0" smtClean="0"/>
              <a:t> </a:t>
            </a:r>
            <a:r>
              <a:rPr lang="fr-FR" dirty="0" err="1" smtClean="0"/>
              <a:t>lower</a:t>
            </a:r>
            <a:r>
              <a:rPr lang="fr-FR" dirty="0" smtClean="0"/>
              <a:t> </a:t>
            </a:r>
            <a:r>
              <a:rPr lang="fr-FR" dirty="0" err="1" smtClean="0"/>
              <a:t>than</a:t>
            </a:r>
            <a:r>
              <a:rPr lang="fr-FR" dirty="0" smtClean="0"/>
              <a:t> </a:t>
            </a:r>
            <a:r>
              <a:rPr lang="fr-FR" dirty="0" err="1" smtClean="0"/>
              <a:t>predicted</a:t>
            </a:r>
            <a:r>
              <a:rPr lang="fr-FR" dirty="0" smtClean="0"/>
              <a:t> </a:t>
            </a:r>
            <a:r>
              <a:rPr lang="fr-FR" dirty="0" err="1" smtClean="0"/>
              <a:t>exposure</a:t>
            </a:r>
            <a:r>
              <a:rPr lang="fr-FR" dirty="0" smtClean="0"/>
              <a:t>. The </a:t>
            </a:r>
            <a:r>
              <a:rPr lang="fr-FR" dirty="0" err="1" smtClean="0"/>
              <a:t>geometric</a:t>
            </a:r>
            <a:r>
              <a:rPr lang="fr-FR" dirty="0" smtClean="0"/>
              <a:t> </a:t>
            </a:r>
            <a:r>
              <a:rPr lang="fr-FR" dirty="0" err="1" smtClean="0"/>
              <a:t>mean</a:t>
            </a:r>
            <a:r>
              <a:rPr lang="fr-FR" dirty="0" smtClean="0"/>
              <a:t> apparent terminal phase </a:t>
            </a:r>
            <a:r>
              <a:rPr lang="fr-FR" dirty="0" err="1" smtClean="0"/>
              <a:t>half</a:t>
            </a:r>
            <a:r>
              <a:rPr lang="fr-FR" dirty="0" smtClean="0"/>
              <a:t>-life </a:t>
            </a:r>
            <a:r>
              <a:rPr lang="fr-FR" dirty="0" err="1" smtClean="0"/>
              <a:t>estimated</a:t>
            </a:r>
            <a:r>
              <a:rPr lang="fr-FR" dirty="0" smtClean="0"/>
              <a:t> </a:t>
            </a:r>
            <a:r>
              <a:rPr lang="fr-FR" dirty="0" err="1" smtClean="0"/>
              <a:t>after</a:t>
            </a:r>
            <a:r>
              <a:rPr lang="fr-FR" dirty="0" smtClean="0"/>
              <a:t> the </a:t>
            </a:r>
            <a:r>
              <a:rPr lang="fr-FR" dirty="0" err="1" smtClean="0"/>
              <a:t>third</a:t>
            </a:r>
            <a:r>
              <a:rPr lang="fr-FR" dirty="0" smtClean="0"/>
              <a:t> injection </a:t>
            </a:r>
            <a:r>
              <a:rPr lang="fr-FR" dirty="0" err="1" smtClean="0"/>
              <a:t>was</a:t>
            </a:r>
            <a:r>
              <a:rPr lang="fr-FR" dirty="0" smtClean="0"/>
              <a:t> 40 </a:t>
            </a:r>
            <a:r>
              <a:rPr lang="fr-FR" dirty="0" err="1" smtClean="0"/>
              <a:t>days</a:t>
            </a:r>
            <a:r>
              <a:rPr lang="fr-FR" dirty="0" smtClean="0"/>
              <a:t>. </a:t>
            </a:r>
            <a:r>
              <a:rPr lang="fr-FR" dirty="0" err="1" smtClean="0"/>
              <a:t>Two</a:t>
            </a:r>
            <a:r>
              <a:rPr lang="fr-FR" dirty="0" smtClean="0"/>
              <a:t> (2%) MSM </a:t>
            </a:r>
            <a:r>
              <a:rPr lang="fr-FR" dirty="0" err="1" smtClean="0"/>
              <a:t>acquired</a:t>
            </a:r>
            <a:r>
              <a:rPr lang="fr-FR" dirty="0" smtClean="0"/>
              <a:t> HIV-1 infection, one in the placebo group </a:t>
            </a:r>
            <a:r>
              <a:rPr lang="fr-FR" dirty="0" err="1" smtClean="0"/>
              <a:t>during</a:t>
            </a:r>
            <a:r>
              <a:rPr lang="fr-FR" dirty="0" smtClean="0"/>
              <a:t> the injection phase and one in the </a:t>
            </a:r>
            <a:r>
              <a:rPr lang="fr-FR" dirty="0" err="1" smtClean="0"/>
              <a:t>cabotegravir</a:t>
            </a:r>
            <a:r>
              <a:rPr lang="fr-FR" dirty="0" smtClean="0"/>
              <a:t> group 24 </a:t>
            </a:r>
            <a:r>
              <a:rPr lang="fr-FR" dirty="0" err="1" smtClean="0"/>
              <a:t>weeks</a:t>
            </a:r>
            <a:r>
              <a:rPr lang="fr-FR" dirty="0" smtClean="0"/>
              <a:t> </a:t>
            </a:r>
            <a:r>
              <a:rPr lang="fr-FR" dirty="0" err="1" smtClean="0"/>
              <a:t>after</a:t>
            </a:r>
            <a:r>
              <a:rPr lang="fr-FR" dirty="0" smtClean="0"/>
              <a:t> the final injection </a:t>
            </a:r>
            <a:r>
              <a:rPr lang="fr-FR" dirty="0" err="1" smtClean="0"/>
              <a:t>when</a:t>
            </a:r>
            <a:r>
              <a:rPr lang="fr-FR" dirty="0" smtClean="0"/>
              <a:t> </a:t>
            </a:r>
            <a:r>
              <a:rPr lang="fr-FR" dirty="0" err="1" smtClean="0"/>
              <a:t>cabotegravir</a:t>
            </a:r>
            <a:r>
              <a:rPr lang="fr-FR" dirty="0" smtClean="0"/>
              <a:t> </a:t>
            </a:r>
            <a:r>
              <a:rPr lang="fr-FR" dirty="0" err="1" smtClean="0"/>
              <a:t>exposure</a:t>
            </a:r>
            <a:r>
              <a:rPr lang="fr-FR" dirty="0" smtClean="0"/>
              <a:t> </a:t>
            </a:r>
            <a:r>
              <a:rPr lang="fr-FR" dirty="0" err="1" smtClean="0"/>
              <a:t>was</a:t>
            </a:r>
            <a:r>
              <a:rPr lang="fr-FR" dirty="0" smtClean="0"/>
              <a:t> </a:t>
            </a:r>
            <a:r>
              <a:rPr lang="fr-FR" dirty="0" err="1" smtClean="0"/>
              <a:t>well</a:t>
            </a:r>
            <a:r>
              <a:rPr lang="fr-FR" dirty="0" smtClean="0"/>
              <a:t> </a:t>
            </a:r>
            <a:r>
              <a:rPr lang="fr-FR" dirty="0" err="1" smtClean="0"/>
              <a:t>below</a:t>
            </a:r>
            <a:r>
              <a:rPr lang="fr-FR" dirty="0" smtClean="0"/>
              <a:t> the </a:t>
            </a:r>
            <a:r>
              <a:rPr lang="fr-FR" dirty="0" err="1" smtClean="0"/>
              <a:t>protein</a:t>
            </a:r>
            <a:r>
              <a:rPr lang="fr-FR" dirty="0" smtClean="0"/>
              <a:t>-binding-</a:t>
            </a:r>
            <a:r>
              <a:rPr lang="fr-FR" dirty="0" err="1" smtClean="0"/>
              <a:t>adjusted</a:t>
            </a:r>
            <a:r>
              <a:rPr lang="fr-FR" dirty="0" smtClean="0"/>
              <a:t> 90% </a:t>
            </a:r>
            <a:r>
              <a:rPr lang="fr-FR" dirty="0" err="1" smtClean="0"/>
              <a:t>inhibitory</a:t>
            </a:r>
            <a:r>
              <a:rPr lang="fr-FR" dirty="0" smtClean="0"/>
              <a:t> concentration.</a:t>
            </a:r>
          </a:p>
          <a:p>
            <a:r>
              <a:rPr lang="fr-FR" dirty="0" err="1" smtClean="0"/>
              <a:t>Interpretation</a:t>
            </a:r>
            <a:endParaRPr lang="fr-FR" dirty="0" smtClean="0"/>
          </a:p>
          <a:p>
            <a:r>
              <a:rPr lang="fr-FR" dirty="0" err="1" smtClean="0"/>
              <a:t>Despite</a:t>
            </a:r>
            <a:r>
              <a:rPr lang="fr-FR" dirty="0" smtClean="0"/>
              <a:t> high incidence of </a:t>
            </a:r>
            <a:r>
              <a:rPr lang="fr-FR" dirty="0" err="1" smtClean="0"/>
              <a:t>transient</a:t>
            </a:r>
            <a:r>
              <a:rPr lang="fr-FR" dirty="0" smtClean="0"/>
              <a:t>, </a:t>
            </a:r>
            <a:r>
              <a:rPr lang="fr-FR" dirty="0" err="1" smtClean="0"/>
              <a:t>mild</a:t>
            </a:r>
            <a:r>
              <a:rPr lang="fr-FR" dirty="0" smtClean="0"/>
              <a:t>-to-</a:t>
            </a:r>
            <a:r>
              <a:rPr lang="fr-FR" dirty="0" err="1" smtClean="0"/>
              <a:t>moderate</a:t>
            </a:r>
            <a:r>
              <a:rPr lang="fr-FR" dirty="0" smtClean="0"/>
              <a:t> injection-site </a:t>
            </a:r>
            <a:r>
              <a:rPr lang="fr-FR" dirty="0" err="1" smtClean="0"/>
              <a:t>reactions</a:t>
            </a:r>
            <a:r>
              <a:rPr lang="fr-FR" dirty="0" smtClean="0"/>
              <a:t>, long-acting </a:t>
            </a:r>
            <a:r>
              <a:rPr lang="fr-FR" dirty="0" err="1" smtClean="0"/>
              <a:t>cabotegravir</a:t>
            </a:r>
            <a:r>
              <a:rPr lang="fr-FR" dirty="0" smtClean="0"/>
              <a:t> </a:t>
            </a:r>
            <a:r>
              <a:rPr lang="fr-FR" dirty="0" err="1" smtClean="0"/>
              <a:t>was</a:t>
            </a:r>
            <a:r>
              <a:rPr lang="fr-FR" dirty="0" smtClean="0"/>
              <a:t> </a:t>
            </a:r>
            <a:r>
              <a:rPr lang="fr-FR" dirty="0" err="1" smtClean="0"/>
              <a:t>well</a:t>
            </a:r>
            <a:r>
              <a:rPr lang="fr-FR" dirty="0" smtClean="0"/>
              <a:t> </a:t>
            </a:r>
            <a:r>
              <a:rPr lang="fr-FR" dirty="0" err="1" smtClean="0"/>
              <a:t>tolerated</a:t>
            </a:r>
            <a:r>
              <a:rPr lang="fr-FR" dirty="0" smtClean="0"/>
              <a:t> </a:t>
            </a:r>
            <a:r>
              <a:rPr lang="fr-FR" dirty="0" err="1" smtClean="0"/>
              <a:t>with</a:t>
            </a:r>
            <a:r>
              <a:rPr lang="fr-FR" dirty="0" smtClean="0"/>
              <a:t> an acceptable </a:t>
            </a:r>
            <a:r>
              <a:rPr lang="fr-FR" dirty="0" err="1" smtClean="0"/>
              <a:t>safety</a:t>
            </a:r>
            <a:r>
              <a:rPr lang="fr-FR" dirty="0" smtClean="0"/>
              <a:t> profile. </a:t>
            </a:r>
            <a:r>
              <a:rPr lang="fr-FR" dirty="0" err="1" smtClean="0"/>
              <a:t>Pharmacokinetic</a:t>
            </a:r>
            <a:r>
              <a:rPr lang="fr-FR" dirty="0" smtClean="0"/>
              <a:t> data </a:t>
            </a:r>
            <a:r>
              <a:rPr lang="fr-FR" dirty="0" err="1" smtClean="0"/>
              <a:t>suggest</a:t>
            </a:r>
            <a:r>
              <a:rPr lang="fr-FR" dirty="0" smtClean="0"/>
              <a:t> </a:t>
            </a:r>
            <a:r>
              <a:rPr lang="fr-FR" dirty="0" err="1" smtClean="0"/>
              <a:t>that</a:t>
            </a:r>
            <a:r>
              <a:rPr lang="fr-FR" dirty="0" smtClean="0"/>
              <a:t> 800 mg </a:t>
            </a:r>
            <a:r>
              <a:rPr lang="fr-FR" dirty="0" err="1" smtClean="0"/>
              <a:t>administered</a:t>
            </a:r>
            <a:r>
              <a:rPr lang="fr-FR" dirty="0" smtClean="0"/>
              <a:t> </a:t>
            </a:r>
            <a:r>
              <a:rPr lang="fr-FR" dirty="0" err="1" smtClean="0"/>
              <a:t>every</a:t>
            </a:r>
            <a:r>
              <a:rPr lang="fr-FR" dirty="0" smtClean="0"/>
              <a:t> 12 </a:t>
            </a:r>
            <a:r>
              <a:rPr lang="fr-FR" dirty="0" err="1" smtClean="0"/>
              <a:t>weeks</a:t>
            </a:r>
            <a:r>
              <a:rPr lang="fr-FR" dirty="0" smtClean="0"/>
              <a:t> </a:t>
            </a:r>
            <a:r>
              <a:rPr lang="fr-FR" dirty="0" err="1" smtClean="0"/>
              <a:t>is</a:t>
            </a:r>
            <a:r>
              <a:rPr lang="fr-FR" dirty="0" smtClean="0"/>
              <a:t> a </a:t>
            </a:r>
            <a:r>
              <a:rPr lang="fr-FR" dirty="0" err="1" smtClean="0"/>
              <a:t>suboptimal</a:t>
            </a:r>
            <a:r>
              <a:rPr lang="fr-FR" dirty="0" smtClean="0"/>
              <a:t> </a:t>
            </a:r>
            <a:r>
              <a:rPr lang="fr-FR" dirty="0" err="1" smtClean="0"/>
              <a:t>regimen</a:t>
            </a:r>
            <a:r>
              <a:rPr lang="fr-FR" dirty="0" smtClean="0"/>
              <a:t>; alternative </a:t>
            </a:r>
            <a:r>
              <a:rPr lang="fr-FR" dirty="0" err="1" smtClean="0"/>
              <a:t>dosing</a:t>
            </a:r>
            <a:r>
              <a:rPr lang="fr-FR" dirty="0" smtClean="0"/>
              <a:t> </a:t>
            </a:r>
            <a:r>
              <a:rPr lang="fr-FR" dirty="0" err="1" smtClean="0"/>
              <a:t>strategies</a:t>
            </a:r>
            <a:r>
              <a:rPr lang="fr-FR" dirty="0" smtClean="0"/>
              <a:t> are </a:t>
            </a:r>
            <a:r>
              <a:rPr lang="fr-FR" dirty="0" err="1" smtClean="0"/>
              <a:t>being</a:t>
            </a:r>
            <a:r>
              <a:rPr lang="fr-FR" dirty="0" smtClean="0"/>
              <a:t> </a:t>
            </a:r>
            <a:r>
              <a:rPr lang="fr-FR" dirty="0" err="1" smtClean="0"/>
              <a:t>investigated</a:t>
            </a:r>
            <a:r>
              <a:rPr lang="fr-FR" dirty="0" smtClean="0"/>
              <a:t>. Our </a:t>
            </a:r>
            <a:r>
              <a:rPr lang="fr-FR" dirty="0" err="1" smtClean="0"/>
              <a:t>findings</a:t>
            </a:r>
            <a:r>
              <a:rPr lang="fr-FR" dirty="0" smtClean="0"/>
              <a:t> support </a:t>
            </a:r>
            <a:r>
              <a:rPr lang="fr-FR" dirty="0" err="1" smtClean="0"/>
              <a:t>further</a:t>
            </a:r>
            <a:r>
              <a:rPr lang="fr-FR" dirty="0" smtClean="0"/>
              <a:t> investigation of long-acting injectable </a:t>
            </a:r>
            <a:r>
              <a:rPr lang="fr-FR" dirty="0" err="1" smtClean="0"/>
              <a:t>cabotegravir</a:t>
            </a:r>
            <a:r>
              <a:rPr lang="fr-FR" dirty="0" smtClean="0"/>
              <a:t> as an alternative to </a:t>
            </a:r>
            <a:r>
              <a:rPr lang="fr-FR" dirty="0" err="1" smtClean="0"/>
              <a:t>orally</a:t>
            </a:r>
            <a:r>
              <a:rPr lang="fr-FR" dirty="0" smtClean="0"/>
              <a:t> </a:t>
            </a:r>
            <a:r>
              <a:rPr lang="fr-FR" dirty="0" err="1" smtClean="0"/>
              <a:t>administered</a:t>
            </a:r>
            <a:r>
              <a:rPr lang="fr-FR" dirty="0" smtClean="0"/>
              <a:t> </a:t>
            </a:r>
            <a:r>
              <a:rPr lang="fr-FR" dirty="0" err="1" smtClean="0"/>
              <a:t>pre-exposure</a:t>
            </a:r>
            <a:r>
              <a:rPr lang="fr-FR" dirty="0" smtClean="0"/>
              <a:t> </a:t>
            </a:r>
            <a:r>
              <a:rPr lang="fr-FR" dirty="0" err="1" smtClean="0"/>
              <a:t>prophylaxis</a:t>
            </a:r>
            <a:r>
              <a:rPr lang="fr-FR" dirty="0" smtClean="0"/>
              <a:t> </a:t>
            </a:r>
            <a:r>
              <a:rPr lang="fr-FR" dirty="0" err="1" smtClean="0"/>
              <a:t>regimens</a:t>
            </a:r>
            <a:r>
              <a:rPr lang="fr-FR" dirty="0" smtClean="0"/>
              <a:t>.</a:t>
            </a:r>
          </a:p>
          <a:p>
            <a:r>
              <a:rPr lang="fr-FR" dirty="0" err="1" smtClean="0"/>
              <a:t>Funding</a:t>
            </a:r>
            <a:endParaRPr lang="fr-FR" dirty="0" smtClean="0"/>
          </a:p>
          <a:p>
            <a:r>
              <a:rPr lang="fr-FR" dirty="0" err="1" smtClean="0"/>
              <a:t>ViiV</a:t>
            </a:r>
            <a:r>
              <a:rPr lang="fr-FR" dirty="0" smtClean="0"/>
              <a:t> Healthcare.</a:t>
            </a:r>
          </a:p>
          <a:p>
            <a:endParaRPr lang="fr-FR" dirty="0"/>
          </a:p>
        </p:txBody>
      </p:sp>
      <p:sp>
        <p:nvSpPr>
          <p:cNvPr id="4" name="Espace réservé du numéro de diapositive 3"/>
          <p:cNvSpPr>
            <a:spLocks noGrp="1"/>
          </p:cNvSpPr>
          <p:nvPr>
            <p:ph type="sldNum" sz="quarter" idx="10"/>
          </p:nvPr>
        </p:nvSpPr>
        <p:spPr/>
        <p:txBody>
          <a:bodyPr/>
          <a:lstStyle/>
          <a:p>
            <a:fld id="{8D6480D1-091B-CE4C-A883-FEC23AED4BD5}" type="slidenum">
              <a:rPr lang="fr-FR" smtClean="0"/>
              <a:t>17</a:t>
            </a:fld>
            <a:endParaRPr lang="fr-FR"/>
          </a:p>
        </p:txBody>
      </p:sp>
    </p:spTree>
    <p:extLst>
      <p:ext uri="{BB962C8B-B14F-4D97-AF65-F5344CB8AC3E}">
        <p14:creationId xmlns:p14="http://schemas.microsoft.com/office/powerpoint/2010/main" val="818309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Summary</a:t>
            </a:r>
            <a:endParaRPr lang="fr-FR" dirty="0" smtClean="0"/>
          </a:p>
          <a:p>
            <a:r>
              <a:rPr lang="fr-FR" dirty="0" smtClean="0"/>
              <a:t>Background</a:t>
            </a:r>
          </a:p>
          <a:p>
            <a:r>
              <a:rPr lang="fr-FR" dirty="0" smtClean="0"/>
              <a:t>The HIV </a:t>
            </a:r>
            <a:r>
              <a:rPr lang="fr-FR" dirty="0" err="1" smtClean="0"/>
              <a:t>burden</a:t>
            </a:r>
            <a:r>
              <a:rPr lang="fr-FR" dirty="0" smtClean="0"/>
              <a:t> </a:t>
            </a:r>
            <a:r>
              <a:rPr lang="fr-FR" dirty="0" err="1" smtClean="0"/>
              <a:t>is</a:t>
            </a:r>
            <a:r>
              <a:rPr lang="fr-FR" dirty="0" smtClean="0"/>
              <a:t> </a:t>
            </a:r>
            <a:r>
              <a:rPr lang="fr-FR" dirty="0" err="1" smtClean="0"/>
              <a:t>increasing</a:t>
            </a:r>
            <a:r>
              <a:rPr lang="fr-FR" dirty="0" smtClean="0"/>
              <a:t> in </a:t>
            </a:r>
            <a:r>
              <a:rPr lang="fr-FR" dirty="0" err="1" smtClean="0"/>
              <a:t>older</a:t>
            </a:r>
            <a:r>
              <a:rPr lang="fr-FR" dirty="0" smtClean="0"/>
              <a:t> </a:t>
            </a:r>
            <a:r>
              <a:rPr lang="fr-FR" dirty="0" err="1" smtClean="0"/>
              <a:t>adults</a:t>
            </a:r>
            <a:r>
              <a:rPr lang="fr-FR" dirty="0" smtClean="0"/>
              <a:t> in the </a:t>
            </a:r>
            <a:r>
              <a:rPr lang="fr-FR" dirty="0" err="1" smtClean="0"/>
              <a:t>European</a:t>
            </a:r>
            <a:r>
              <a:rPr lang="fr-FR" dirty="0" smtClean="0"/>
              <a:t> Union (EU) and </a:t>
            </a:r>
            <a:r>
              <a:rPr lang="fr-FR" dirty="0" err="1" smtClean="0"/>
              <a:t>European</a:t>
            </a:r>
            <a:r>
              <a:rPr lang="fr-FR" dirty="0" smtClean="0"/>
              <a:t> </a:t>
            </a:r>
            <a:r>
              <a:rPr lang="fr-FR" dirty="0" err="1" smtClean="0"/>
              <a:t>Economic</a:t>
            </a:r>
            <a:r>
              <a:rPr lang="fr-FR" dirty="0" smtClean="0"/>
              <a:t> Area (EEA). </a:t>
            </a:r>
            <a:r>
              <a:rPr lang="fr-FR" dirty="0" err="1" smtClean="0"/>
              <a:t>We</a:t>
            </a:r>
            <a:r>
              <a:rPr lang="fr-FR" dirty="0" smtClean="0"/>
              <a:t> </a:t>
            </a:r>
            <a:r>
              <a:rPr lang="fr-FR" dirty="0" err="1" smtClean="0"/>
              <a:t>investigated</a:t>
            </a:r>
            <a:r>
              <a:rPr lang="fr-FR" dirty="0" smtClean="0"/>
              <a:t> </a:t>
            </a:r>
            <a:r>
              <a:rPr lang="fr-FR" dirty="0" err="1" smtClean="0"/>
              <a:t>factors</a:t>
            </a:r>
            <a:r>
              <a:rPr lang="fr-FR" dirty="0" smtClean="0"/>
              <a:t> </a:t>
            </a:r>
            <a:r>
              <a:rPr lang="fr-FR" dirty="0" err="1" smtClean="0"/>
              <a:t>associated</a:t>
            </a:r>
            <a:r>
              <a:rPr lang="fr-FR" dirty="0" smtClean="0"/>
              <a:t> </a:t>
            </a:r>
            <a:r>
              <a:rPr lang="fr-FR" dirty="0" err="1" smtClean="0"/>
              <a:t>with</a:t>
            </a:r>
            <a:r>
              <a:rPr lang="fr-FR" dirty="0" smtClean="0"/>
              <a:t> HIV </a:t>
            </a:r>
            <a:r>
              <a:rPr lang="fr-FR" dirty="0" err="1" smtClean="0"/>
              <a:t>diagnosis</a:t>
            </a:r>
            <a:r>
              <a:rPr lang="fr-FR" dirty="0" smtClean="0"/>
              <a:t> in </a:t>
            </a:r>
            <a:r>
              <a:rPr lang="fr-FR" dirty="0" err="1" smtClean="0"/>
              <a:t>older</a:t>
            </a:r>
            <a:r>
              <a:rPr lang="fr-FR" dirty="0" smtClean="0"/>
              <a:t> </a:t>
            </a:r>
            <a:r>
              <a:rPr lang="fr-FR" dirty="0" err="1" smtClean="0"/>
              <a:t>adults</a:t>
            </a:r>
            <a:r>
              <a:rPr lang="fr-FR" dirty="0" smtClean="0"/>
              <a:t> in the 31 EU/EEA countries </a:t>
            </a:r>
            <a:r>
              <a:rPr lang="fr-FR" dirty="0" err="1" smtClean="0"/>
              <a:t>during</a:t>
            </a:r>
            <a:r>
              <a:rPr lang="fr-FR" dirty="0" smtClean="0"/>
              <a:t> a 12 </a:t>
            </a:r>
            <a:r>
              <a:rPr lang="fr-FR" dirty="0" err="1" smtClean="0"/>
              <a:t>year</a:t>
            </a:r>
            <a:r>
              <a:rPr lang="fr-FR" dirty="0" smtClean="0"/>
              <a:t> </a:t>
            </a:r>
            <a:r>
              <a:rPr lang="fr-FR" dirty="0" err="1" smtClean="0"/>
              <a:t>period</a:t>
            </a:r>
            <a:r>
              <a:rPr lang="fr-FR" dirty="0" smtClean="0"/>
              <a:t>.</a:t>
            </a:r>
          </a:p>
          <a:p>
            <a:r>
              <a:rPr lang="fr-FR" dirty="0" err="1" smtClean="0"/>
              <a:t>Methods</a:t>
            </a:r>
            <a:endParaRPr lang="fr-FR" dirty="0" smtClean="0"/>
          </a:p>
          <a:p>
            <a:r>
              <a:rPr lang="fr-FR" dirty="0" smtClean="0"/>
              <a:t>In </a:t>
            </a:r>
            <a:r>
              <a:rPr lang="fr-FR" dirty="0" err="1" smtClean="0"/>
              <a:t>this</a:t>
            </a:r>
            <a:r>
              <a:rPr lang="fr-FR" dirty="0" smtClean="0"/>
              <a:t> </a:t>
            </a:r>
            <a:r>
              <a:rPr lang="fr-FR" dirty="0" err="1" smtClean="0"/>
              <a:t>analysis</a:t>
            </a:r>
            <a:r>
              <a:rPr lang="fr-FR" dirty="0" smtClean="0"/>
              <a:t> of surveillance data, </a:t>
            </a:r>
            <a:r>
              <a:rPr lang="fr-FR" dirty="0" err="1" smtClean="0"/>
              <a:t>we</a:t>
            </a:r>
            <a:r>
              <a:rPr lang="fr-FR" dirty="0" smtClean="0"/>
              <a:t> </a:t>
            </a:r>
            <a:r>
              <a:rPr lang="fr-FR" dirty="0" err="1" smtClean="0"/>
              <a:t>compared</a:t>
            </a:r>
            <a:r>
              <a:rPr lang="fr-FR" dirty="0" smtClean="0"/>
              <a:t> data </a:t>
            </a:r>
            <a:r>
              <a:rPr lang="fr-FR" dirty="0" err="1" smtClean="0"/>
              <a:t>from</a:t>
            </a:r>
            <a:r>
              <a:rPr lang="fr-FR" dirty="0" smtClean="0"/>
              <a:t> </a:t>
            </a:r>
            <a:r>
              <a:rPr lang="fr-FR" dirty="0" err="1" smtClean="0"/>
              <a:t>older</a:t>
            </a:r>
            <a:r>
              <a:rPr lang="fr-FR" dirty="0" smtClean="0"/>
              <a:t> people (</a:t>
            </a:r>
            <a:r>
              <a:rPr lang="fr-FR" dirty="0" err="1" smtClean="0"/>
              <a:t>aged</a:t>
            </a:r>
            <a:r>
              <a:rPr lang="fr-FR" dirty="0" smtClean="0"/>
              <a:t> ≥50 </a:t>
            </a:r>
            <a:r>
              <a:rPr lang="fr-FR" dirty="0" err="1" smtClean="0"/>
              <a:t>years</a:t>
            </a:r>
            <a:r>
              <a:rPr lang="fr-FR" dirty="0" smtClean="0"/>
              <a:t>) </a:t>
            </a:r>
            <a:r>
              <a:rPr lang="fr-FR" dirty="0" err="1" smtClean="0"/>
              <a:t>with</a:t>
            </a:r>
            <a:r>
              <a:rPr lang="fr-FR" dirty="0" smtClean="0"/>
              <a:t> </a:t>
            </a:r>
            <a:r>
              <a:rPr lang="fr-FR" dirty="0" err="1" smtClean="0"/>
              <a:t>those</a:t>
            </a:r>
            <a:r>
              <a:rPr lang="fr-FR" dirty="0" smtClean="0"/>
              <a:t> </a:t>
            </a:r>
            <a:r>
              <a:rPr lang="fr-FR" dirty="0" err="1" smtClean="0"/>
              <a:t>from</a:t>
            </a:r>
            <a:r>
              <a:rPr lang="fr-FR" dirty="0" smtClean="0"/>
              <a:t> </a:t>
            </a:r>
            <a:r>
              <a:rPr lang="fr-FR" dirty="0" err="1" smtClean="0"/>
              <a:t>younger</a:t>
            </a:r>
            <a:r>
              <a:rPr lang="fr-FR" dirty="0" smtClean="0"/>
              <a:t> people (</a:t>
            </a:r>
            <a:r>
              <a:rPr lang="fr-FR" dirty="0" err="1" smtClean="0"/>
              <a:t>aged</a:t>
            </a:r>
            <a:r>
              <a:rPr lang="fr-FR" dirty="0" smtClean="0"/>
              <a:t> 15–49 </a:t>
            </a:r>
            <a:r>
              <a:rPr lang="fr-FR" dirty="0" err="1" smtClean="0"/>
              <a:t>years</a:t>
            </a:r>
            <a:r>
              <a:rPr lang="fr-FR" dirty="0" smtClean="0"/>
              <a:t>). </a:t>
            </a:r>
            <a:r>
              <a:rPr lang="fr-FR" dirty="0" err="1" smtClean="0"/>
              <a:t>We</a:t>
            </a:r>
            <a:r>
              <a:rPr lang="fr-FR" dirty="0" smtClean="0"/>
              <a:t> </a:t>
            </a:r>
            <a:r>
              <a:rPr lang="fr-FR" dirty="0" err="1" smtClean="0"/>
              <a:t>extracted</a:t>
            </a:r>
            <a:r>
              <a:rPr lang="fr-FR" dirty="0" smtClean="0"/>
              <a:t> new HIV diagnoses </a:t>
            </a:r>
            <a:r>
              <a:rPr lang="fr-FR" dirty="0" err="1" smtClean="0"/>
              <a:t>reported</a:t>
            </a:r>
            <a:r>
              <a:rPr lang="fr-FR" dirty="0" smtClean="0"/>
              <a:t> to the </a:t>
            </a:r>
            <a:r>
              <a:rPr lang="fr-FR" dirty="0" err="1" smtClean="0"/>
              <a:t>European</a:t>
            </a:r>
            <a:r>
              <a:rPr lang="fr-FR" dirty="0" smtClean="0"/>
              <a:t> Surveillance System </a:t>
            </a:r>
            <a:r>
              <a:rPr lang="fr-FR" dirty="0" err="1" smtClean="0"/>
              <a:t>between</a:t>
            </a:r>
            <a:r>
              <a:rPr lang="fr-FR" dirty="0" smtClean="0"/>
              <a:t> Jan 1, 2004, and </a:t>
            </a:r>
            <a:r>
              <a:rPr lang="fr-FR" dirty="0" err="1" smtClean="0"/>
              <a:t>Dec</a:t>
            </a:r>
            <a:r>
              <a:rPr lang="fr-FR" dirty="0" smtClean="0"/>
              <a:t> 31, 2015, and </a:t>
            </a:r>
            <a:r>
              <a:rPr lang="fr-FR" dirty="0" err="1" smtClean="0"/>
              <a:t>stratified</a:t>
            </a:r>
            <a:r>
              <a:rPr lang="fr-FR" dirty="0" smtClean="0"/>
              <a:t> </a:t>
            </a:r>
            <a:r>
              <a:rPr lang="fr-FR" dirty="0" err="1" smtClean="0"/>
              <a:t>them</a:t>
            </a:r>
            <a:r>
              <a:rPr lang="fr-FR" dirty="0" smtClean="0"/>
              <a:t> by </a:t>
            </a:r>
            <a:r>
              <a:rPr lang="fr-FR" dirty="0" err="1" smtClean="0"/>
              <a:t>age</a:t>
            </a:r>
            <a:r>
              <a:rPr lang="fr-FR" dirty="0" smtClean="0"/>
              <a:t>, </a:t>
            </a:r>
            <a:r>
              <a:rPr lang="fr-FR" dirty="0" err="1" smtClean="0"/>
              <a:t>sex</a:t>
            </a:r>
            <a:r>
              <a:rPr lang="fr-FR" dirty="0" smtClean="0"/>
              <a:t>, migration </a:t>
            </a:r>
            <a:r>
              <a:rPr lang="fr-FR" dirty="0" err="1" smtClean="0"/>
              <a:t>status</a:t>
            </a:r>
            <a:r>
              <a:rPr lang="fr-FR" dirty="0" smtClean="0"/>
              <a:t>, transmission route, and CD4 </a:t>
            </a:r>
            <a:r>
              <a:rPr lang="fr-FR" dirty="0" err="1" smtClean="0"/>
              <a:t>cell</a:t>
            </a:r>
            <a:r>
              <a:rPr lang="fr-FR" dirty="0" smtClean="0"/>
              <a:t> count. </a:t>
            </a:r>
            <a:r>
              <a:rPr lang="fr-FR" dirty="0" err="1" smtClean="0"/>
              <a:t>We</a:t>
            </a:r>
            <a:r>
              <a:rPr lang="fr-FR" dirty="0" smtClean="0"/>
              <a:t> </a:t>
            </a:r>
            <a:r>
              <a:rPr lang="fr-FR" dirty="0" err="1" smtClean="0"/>
              <a:t>defined</a:t>
            </a:r>
            <a:r>
              <a:rPr lang="fr-FR" dirty="0" smtClean="0"/>
              <a:t> </a:t>
            </a:r>
            <a:r>
              <a:rPr lang="fr-FR" dirty="0" err="1" smtClean="0"/>
              <a:t>late</a:t>
            </a:r>
            <a:r>
              <a:rPr lang="fr-FR" dirty="0" smtClean="0"/>
              <a:t> </a:t>
            </a:r>
            <a:r>
              <a:rPr lang="fr-FR" dirty="0" err="1" smtClean="0"/>
              <a:t>diagnosis</a:t>
            </a:r>
            <a:r>
              <a:rPr lang="fr-FR" dirty="0" smtClean="0"/>
              <a:t> as CD4 count of </a:t>
            </a:r>
            <a:r>
              <a:rPr lang="fr-FR" dirty="0" err="1" smtClean="0"/>
              <a:t>less</a:t>
            </a:r>
            <a:r>
              <a:rPr lang="fr-FR" dirty="0" smtClean="0"/>
              <a:t> </a:t>
            </a:r>
            <a:r>
              <a:rPr lang="fr-FR" dirty="0" err="1" smtClean="0"/>
              <a:t>than</a:t>
            </a:r>
            <a:r>
              <a:rPr lang="fr-FR" dirty="0" smtClean="0"/>
              <a:t> 350 </a:t>
            </a:r>
            <a:r>
              <a:rPr lang="fr-FR" dirty="0" err="1" smtClean="0"/>
              <a:t>cells</a:t>
            </a:r>
            <a:r>
              <a:rPr lang="fr-FR" dirty="0" smtClean="0"/>
              <a:t> per </a:t>
            </a:r>
            <a:r>
              <a:rPr lang="fr-FR" dirty="0" err="1" smtClean="0"/>
              <a:t>μL</a:t>
            </a:r>
            <a:r>
              <a:rPr lang="fr-FR" dirty="0" smtClean="0"/>
              <a:t> at </a:t>
            </a:r>
            <a:r>
              <a:rPr lang="fr-FR" dirty="0" err="1" smtClean="0"/>
              <a:t>diagnosis</a:t>
            </a:r>
            <a:r>
              <a:rPr lang="fr-FR" dirty="0" smtClean="0"/>
              <a:t> and </a:t>
            </a:r>
            <a:r>
              <a:rPr lang="fr-FR" dirty="0" err="1" smtClean="0"/>
              <a:t>diagnosis</a:t>
            </a:r>
            <a:r>
              <a:rPr lang="fr-FR" dirty="0" smtClean="0"/>
              <a:t> </a:t>
            </a:r>
            <a:r>
              <a:rPr lang="fr-FR" dirty="0" err="1" smtClean="0"/>
              <a:t>with</a:t>
            </a:r>
            <a:r>
              <a:rPr lang="fr-FR" dirty="0" smtClean="0"/>
              <a:t> </a:t>
            </a:r>
            <a:r>
              <a:rPr lang="fr-FR" dirty="0" err="1" smtClean="0"/>
              <a:t>advanced</a:t>
            </a:r>
            <a:r>
              <a:rPr lang="fr-FR" dirty="0" smtClean="0"/>
              <a:t> HIV </a:t>
            </a:r>
            <a:r>
              <a:rPr lang="fr-FR" dirty="0" err="1" smtClean="0"/>
              <a:t>disease</a:t>
            </a:r>
            <a:r>
              <a:rPr lang="fr-FR" dirty="0" smtClean="0"/>
              <a:t> as </a:t>
            </a:r>
            <a:r>
              <a:rPr lang="fr-FR" dirty="0" err="1" smtClean="0"/>
              <a:t>less</a:t>
            </a:r>
            <a:r>
              <a:rPr lang="fr-FR" dirty="0" smtClean="0"/>
              <a:t> </a:t>
            </a:r>
            <a:r>
              <a:rPr lang="fr-FR" dirty="0" err="1" smtClean="0"/>
              <a:t>than</a:t>
            </a:r>
            <a:r>
              <a:rPr lang="fr-FR" dirty="0" smtClean="0"/>
              <a:t> 200 </a:t>
            </a:r>
            <a:r>
              <a:rPr lang="fr-FR" dirty="0" err="1" smtClean="0"/>
              <a:t>cells</a:t>
            </a:r>
            <a:r>
              <a:rPr lang="fr-FR" dirty="0" smtClean="0"/>
              <a:t> per </a:t>
            </a:r>
            <a:r>
              <a:rPr lang="fr-FR" dirty="0" err="1" smtClean="0"/>
              <a:t>μL</a:t>
            </a:r>
            <a:r>
              <a:rPr lang="fr-FR" dirty="0" smtClean="0"/>
              <a:t>. </a:t>
            </a:r>
            <a:r>
              <a:rPr lang="fr-FR" dirty="0" err="1" smtClean="0"/>
              <a:t>We</a:t>
            </a:r>
            <a:r>
              <a:rPr lang="fr-FR" dirty="0" smtClean="0"/>
              <a:t> </a:t>
            </a:r>
            <a:r>
              <a:rPr lang="fr-FR" dirty="0" err="1" smtClean="0"/>
              <a:t>compared</a:t>
            </a:r>
            <a:r>
              <a:rPr lang="fr-FR" dirty="0" smtClean="0"/>
              <a:t> the </a:t>
            </a:r>
            <a:r>
              <a:rPr lang="fr-FR" dirty="0" err="1" smtClean="0"/>
              <a:t>two</a:t>
            </a:r>
            <a:r>
              <a:rPr lang="fr-FR" dirty="0" smtClean="0"/>
              <a:t> </a:t>
            </a:r>
            <a:r>
              <a:rPr lang="fr-FR" dirty="0" err="1" smtClean="0"/>
              <a:t>age</a:t>
            </a:r>
            <a:r>
              <a:rPr lang="fr-FR" dirty="0" smtClean="0"/>
              <a:t> groups </a:t>
            </a:r>
            <a:r>
              <a:rPr lang="fr-FR" dirty="0" err="1" smtClean="0"/>
              <a:t>with</a:t>
            </a:r>
            <a:r>
              <a:rPr lang="fr-FR" dirty="0" smtClean="0"/>
              <a:t> the χ2 test for </a:t>
            </a:r>
            <a:r>
              <a:rPr lang="fr-FR" dirty="0" err="1" smtClean="0"/>
              <a:t>difference</a:t>
            </a:r>
            <a:r>
              <a:rPr lang="fr-FR" dirty="0" smtClean="0"/>
              <a:t>, and </a:t>
            </a:r>
            <a:r>
              <a:rPr lang="fr-FR" dirty="0" err="1" smtClean="0"/>
              <a:t>used</a:t>
            </a:r>
            <a:r>
              <a:rPr lang="fr-FR" dirty="0" smtClean="0"/>
              <a:t> </a:t>
            </a:r>
            <a:r>
              <a:rPr lang="fr-FR" dirty="0" err="1" smtClean="0"/>
              <a:t>linear</a:t>
            </a:r>
            <a:r>
              <a:rPr lang="fr-FR" dirty="0" smtClean="0"/>
              <a:t> </a:t>
            </a:r>
            <a:r>
              <a:rPr lang="fr-FR" dirty="0" err="1" smtClean="0"/>
              <a:t>regression</a:t>
            </a:r>
            <a:r>
              <a:rPr lang="fr-FR" dirty="0" smtClean="0"/>
              <a:t> </a:t>
            </a:r>
            <a:r>
              <a:rPr lang="fr-FR" dirty="0" err="1" smtClean="0"/>
              <a:t>analysis</a:t>
            </a:r>
            <a:r>
              <a:rPr lang="fr-FR" dirty="0" smtClean="0"/>
              <a:t> to </a:t>
            </a:r>
            <a:r>
              <a:rPr lang="fr-FR" dirty="0" err="1" smtClean="0"/>
              <a:t>assess</a:t>
            </a:r>
            <a:r>
              <a:rPr lang="fr-FR" dirty="0" smtClean="0"/>
              <a:t> temporal trends.</a:t>
            </a:r>
          </a:p>
          <a:p>
            <a:r>
              <a:rPr lang="fr-FR" dirty="0" err="1" smtClean="0"/>
              <a:t>Findings</a:t>
            </a:r>
            <a:endParaRPr lang="fr-FR" dirty="0" smtClean="0"/>
          </a:p>
          <a:p>
            <a:r>
              <a:rPr lang="fr-FR" dirty="0" err="1" smtClean="0"/>
              <a:t>During</a:t>
            </a:r>
            <a:r>
              <a:rPr lang="fr-FR" dirty="0" smtClean="0"/>
              <a:t> the </a:t>
            </a:r>
            <a:r>
              <a:rPr lang="fr-FR" dirty="0" err="1" smtClean="0"/>
              <a:t>study</a:t>
            </a:r>
            <a:r>
              <a:rPr lang="fr-FR" dirty="0" smtClean="0"/>
              <a:t> </a:t>
            </a:r>
            <a:r>
              <a:rPr lang="fr-FR" dirty="0" err="1" smtClean="0"/>
              <a:t>period</a:t>
            </a:r>
            <a:r>
              <a:rPr lang="fr-FR" dirty="0" smtClean="0"/>
              <a:t> 54 102 new HIV diagnoses </a:t>
            </a:r>
            <a:r>
              <a:rPr lang="fr-FR" dirty="0" err="1" smtClean="0"/>
              <a:t>were</a:t>
            </a:r>
            <a:r>
              <a:rPr lang="fr-FR" dirty="0" smtClean="0"/>
              <a:t> </a:t>
            </a:r>
            <a:r>
              <a:rPr lang="fr-FR" dirty="0" err="1" smtClean="0"/>
              <a:t>reported</a:t>
            </a:r>
            <a:r>
              <a:rPr lang="fr-FR" dirty="0" smtClean="0"/>
              <a:t> in </a:t>
            </a:r>
            <a:r>
              <a:rPr lang="fr-FR" dirty="0" err="1" smtClean="0"/>
              <a:t>older</a:t>
            </a:r>
            <a:r>
              <a:rPr lang="fr-FR" dirty="0" smtClean="0"/>
              <a:t> </a:t>
            </a:r>
            <a:r>
              <a:rPr lang="fr-FR" dirty="0" err="1" smtClean="0"/>
              <a:t>adults</a:t>
            </a:r>
            <a:r>
              <a:rPr lang="fr-FR" dirty="0" smtClean="0"/>
              <a:t>. The </a:t>
            </a:r>
            <a:r>
              <a:rPr lang="fr-FR" dirty="0" err="1" smtClean="0"/>
              <a:t>average</a:t>
            </a:r>
            <a:r>
              <a:rPr lang="fr-FR" dirty="0" smtClean="0"/>
              <a:t> notification rate of new diagnoses </a:t>
            </a:r>
            <a:r>
              <a:rPr lang="fr-FR" dirty="0" err="1" smtClean="0"/>
              <a:t>was</a:t>
            </a:r>
            <a:r>
              <a:rPr lang="fr-FR" dirty="0" smtClean="0"/>
              <a:t> 2·6 per 100 000 population </a:t>
            </a:r>
            <a:r>
              <a:rPr lang="fr-FR" dirty="0" err="1" smtClean="0"/>
              <a:t>across</a:t>
            </a:r>
            <a:r>
              <a:rPr lang="fr-FR" dirty="0" smtClean="0"/>
              <a:t> the </a:t>
            </a:r>
            <a:r>
              <a:rPr lang="fr-FR" dirty="0" err="1" smtClean="0"/>
              <a:t>whole</a:t>
            </a:r>
            <a:r>
              <a:rPr lang="fr-FR" dirty="0" smtClean="0"/>
              <a:t> 12 </a:t>
            </a:r>
            <a:r>
              <a:rPr lang="fr-FR" dirty="0" err="1" smtClean="0"/>
              <a:t>year</a:t>
            </a:r>
            <a:r>
              <a:rPr lang="fr-FR" dirty="0" smtClean="0"/>
              <a:t> </a:t>
            </a:r>
            <a:r>
              <a:rPr lang="fr-FR" dirty="0" err="1" smtClean="0"/>
              <a:t>period</a:t>
            </a:r>
            <a:r>
              <a:rPr lang="fr-FR" dirty="0" smtClean="0"/>
              <a:t>, </a:t>
            </a:r>
            <a:r>
              <a:rPr lang="fr-FR" dirty="0" err="1" smtClean="0"/>
              <a:t>which</a:t>
            </a:r>
            <a:r>
              <a:rPr lang="fr-FR" dirty="0" smtClean="0"/>
              <a:t> </a:t>
            </a:r>
            <a:r>
              <a:rPr lang="fr-FR" dirty="0" err="1" smtClean="0"/>
              <a:t>significantly</a:t>
            </a:r>
            <a:r>
              <a:rPr lang="fr-FR" dirty="0" smtClean="0"/>
              <a:t> </a:t>
            </a:r>
            <a:r>
              <a:rPr lang="fr-FR" dirty="0" err="1" smtClean="0"/>
              <a:t>increased</a:t>
            </a:r>
            <a:r>
              <a:rPr lang="fr-FR" dirty="0" smtClean="0"/>
              <a:t> over time (</a:t>
            </a:r>
            <a:r>
              <a:rPr lang="fr-FR" dirty="0" err="1" smtClean="0"/>
              <a:t>annual</a:t>
            </a:r>
            <a:r>
              <a:rPr lang="fr-FR" dirty="0" smtClean="0"/>
              <a:t> </a:t>
            </a:r>
            <a:r>
              <a:rPr lang="fr-FR" dirty="0" err="1" smtClean="0"/>
              <a:t>average</a:t>
            </a:r>
            <a:r>
              <a:rPr lang="fr-FR" dirty="0" smtClean="0"/>
              <a:t> change [AAC] 2·1%, 95% CI 1·1–3·1; p=0·0009). Notification rates for new HIV diagnoses in </a:t>
            </a:r>
            <a:r>
              <a:rPr lang="fr-FR" dirty="0" err="1" smtClean="0"/>
              <a:t>older</a:t>
            </a:r>
            <a:r>
              <a:rPr lang="fr-FR" dirty="0" smtClean="0"/>
              <a:t> </a:t>
            </a:r>
            <a:r>
              <a:rPr lang="fr-FR" dirty="0" err="1" smtClean="0"/>
              <a:t>adults</a:t>
            </a:r>
            <a:r>
              <a:rPr lang="fr-FR" dirty="0" smtClean="0"/>
              <a:t> </a:t>
            </a:r>
            <a:r>
              <a:rPr lang="fr-FR" dirty="0" err="1" smtClean="0"/>
              <a:t>increased</a:t>
            </a:r>
            <a:r>
              <a:rPr lang="fr-FR" dirty="0" smtClean="0"/>
              <a:t> </a:t>
            </a:r>
            <a:r>
              <a:rPr lang="fr-FR" dirty="0" err="1" smtClean="0"/>
              <a:t>significantly</a:t>
            </a:r>
            <a:r>
              <a:rPr lang="fr-FR" dirty="0" smtClean="0"/>
              <a:t> in 16 countries in 2004–15, </a:t>
            </a:r>
            <a:r>
              <a:rPr lang="fr-FR" dirty="0" err="1" smtClean="0"/>
              <a:t>clustering</a:t>
            </a:r>
            <a:r>
              <a:rPr lang="fr-FR" dirty="0" smtClean="0"/>
              <a:t> in central and </a:t>
            </a:r>
            <a:r>
              <a:rPr lang="fr-FR" dirty="0" err="1" smtClean="0"/>
              <a:t>eastern</a:t>
            </a:r>
            <a:r>
              <a:rPr lang="fr-FR" dirty="0" smtClean="0"/>
              <a:t> EU/EEA countries. In 2015, </a:t>
            </a:r>
            <a:r>
              <a:rPr lang="fr-FR" dirty="0" err="1" smtClean="0"/>
              <a:t>compared</a:t>
            </a:r>
            <a:r>
              <a:rPr lang="fr-FR" dirty="0" smtClean="0"/>
              <a:t> </a:t>
            </a:r>
            <a:r>
              <a:rPr lang="fr-FR" dirty="0" err="1" smtClean="0"/>
              <a:t>with</a:t>
            </a:r>
            <a:r>
              <a:rPr lang="fr-FR" dirty="0" smtClean="0"/>
              <a:t> </a:t>
            </a:r>
            <a:r>
              <a:rPr lang="fr-FR" dirty="0" err="1" smtClean="0"/>
              <a:t>younger</a:t>
            </a:r>
            <a:r>
              <a:rPr lang="fr-FR" dirty="0" smtClean="0"/>
              <a:t> </a:t>
            </a:r>
            <a:r>
              <a:rPr lang="fr-FR" dirty="0" err="1" smtClean="0"/>
              <a:t>adults</a:t>
            </a:r>
            <a:r>
              <a:rPr lang="fr-FR" dirty="0" smtClean="0"/>
              <a:t>, </a:t>
            </a:r>
            <a:r>
              <a:rPr lang="fr-FR" dirty="0" err="1" smtClean="0"/>
              <a:t>older</a:t>
            </a:r>
            <a:r>
              <a:rPr lang="fr-FR" dirty="0" smtClean="0"/>
              <a:t> </a:t>
            </a:r>
            <a:r>
              <a:rPr lang="fr-FR" dirty="0" err="1" smtClean="0"/>
              <a:t>individuals</a:t>
            </a:r>
            <a:r>
              <a:rPr lang="fr-FR" dirty="0" smtClean="0"/>
              <a:t> </a:t>
            </a:r>
            <a:r>
              <a:rPr lang="fr-FR" dirty="0" err="1" smtClean="0"/>
              <a:t>were</a:t>
            </a:r>
            <a:r>
              <a:rPr lang="fr-FR" dirty="0" smtClean="0"/>
              <a:t> more </a:t>
            </a:r>
            <a:r>
              <a:rPr lang="fr-FR" dirty="0" err="1" smtClean="0"/>
              <a:t>likely</a:t>
            </a:r>
            <a:r>
              <a:rPr lang="fr-FR" dirty="0" smtClean="0"/>
              <a:t> to </a:t>
            </a:r>
            <a:r>
              <a:rPr lang="fr-FR" dirty="0" err="1" smtClean="0"/>
              <a:t>originate</a:t>
            </a:r>
            <a:r>
              <a:rPr lang="fr-FR" dirty="0" smtClean="0"/>
              <a:t> </a:t>
            </a:r>
            <a:r>
              <a:rPr lang="fr-FR" dirty="0" err="1" smtClean="0"/>
              <a:t>from</a:t>
            </a:r>
            <a:r>
              <a:rPr lang="fr-FR" dirty="0" smtClean="0"/>
              <a:t> the </a:t>
            </a:r>
            <a:r>
              <a:rPr lang="fr-FR" dirty="0" err="1" smtClean="0"/>
              <a:t>reporting</a:t>
            </a:r>
            <a:r>
              <a:rPr lang="fr-FR" dirty="0" smtClean="0"/>
              <a:t> country, to have </a:t>
            </a:r>
            <a:r>
              <a:rPr lang="fr-FR" dirty="0" err="1" smtClean="0"/>
              <a:t>acquired</a:t>
            </a:r>
            <a:r>
              <a:rPr lang="fr-FR" dirty="0" smtClean="0"/>
              <a:t> HIV via </a:t>
            </a:r>
            <a:r>
              <a:rPr lang="fr-FR" dirty="0" err="1" smtClean="0"/>
              <a:t>heterosexual</a:t>
            </a:r>
            <a:r>
              <a:rPr lang="fr-FR" dirty="0" smtClean="0"/>
              <a:t> contact, and to </a:t>
            </a:r>
            <a:r>
              <a:rPr lang="fr-FR" dirty="0" err="1" smtClean="0"/>
              <a:t>present</a:t>
            </a:r>
            <a:r>
              <a:rPr lang="fr-FR" dirty="0" smtClean="0"/>
              <a:t> </a:t>
            </a:r>
            <a:r>
              <a:rPr lang="fr-FR" dirty="0" err="1" smtClean="0"/>
              <a:t>late</a:t>
            </a:r>
            <a:r>
              <a:rPr lang="fr-FR" dirty="0" smtClean="0"/>
              <a:t> (p&lt;0·0001 for all </a:t>
            </a:r>
            <a:r>
              <a:rPr lang="fr-FR" dirty="0" err="1" smtClean="0"/>
              <a:t>comparisons</a:t>
            </a:r>
            <a:r>
              <a:rPr lang="fr-FR" dirty="0" smtClean="0"/>
              <a:t>). HIV diagnoses </a:t>
            </a:r>
            <a:r>
              <a:rPr lang="fr-FR" dirty="0" err="1" smtClean="0"/>
              <a:t>increased</a:t>
            </a:r>
            <a:r>
              <a:rPr lang="fr-FR" dirty="0" smtClean="0"/>
              <a:t> </a:t>
            </a:r>
            <a:r>
              <a:rPr lang="fr-FR" dirty="0" err="1" smtClean="0"/>
              <a:t>significantly</a:t>
            </a:r>
            <a:r>
              <a:rPr lang="fr-FR" dirty="0" smtClean="0"/>
              <a:t> over time </a:t>
            </a:r>
            <a:r>
              <a:rPr lang="fr-FR" dirty="0" err="1" smtClean="0"/>
              <a:t>among</a:t>
            </a:r>
            <a:r>
              <a:rPr lang="fr-FR" dirty="0" smtClean="0"/>
              <a:t> </a:t>
            </a:r>
            <a:r>
              <a:rPr lang="fr-FR" dirty="0" err="1" smtClean="0"/>
              <a:t>older</a:t>
            </a:r>
            <a:r>
              <a:rPr lang="fr-FR" dirty="0" smtClean="0"/>
              <a:t> men (AAC 2·2%, 95% CI 1·2–3·3; p=0·0006), </a:t>
            </a:r>
            <a:r>
              <a:rPr lang="fr-FR" dirty="0" err="1" smtClean="0"/>
              <a:t>women</a:t>
            </a:r>
            <a:r>
              <a:rPr lang="fr-FR" dirty="0" smtClean="0"/>
              <a:t> (1·3%, 0·2–2·4; p=0·025), men </a:t>
            </a:r>
            <a:r>
              <a:rPr lang="fr-FR" dirty="0" err="1" smtClean="0"/>
              <a:t>who</a:t>
            </a:r>
            <a:r>
              <a:rPr lang="fr-FR" dirty="0" smtClean="0"/>
              <a:t> have </a:t>
            </a:r>
            <a:r>
              <a:rPr lang="fr-FR" dirty="0" err="1" smtClean="0"/>
              <a:t>sex</a:t>
            </a:r>
            <a:r>
              <a:rPr lang="fr-FR" dirty="0" smtClean="0"/>
              <a:t> </a:t>
            </a:r>
            <a:r>
              <a:rPr lang="fr-FR" dirty="0" err="1" smtClean="0"/>
              <a:t>with</a:t>
            </a:r>
            <a:r>
              <a:rPr lang="fr-FR" dirty="0" smtClean="0"/>
              <a:t> men (5·8%, 4·3–7·5; p&lt;0·0001), and </a:t>
            </a:r>
            <a:r>
              <a:rPr lang="fr-FR" dirty="0" err="1" smtClean="0"/>
              <a:t>injecting</a:t>
            </a:r>
            <a:r>
              <a:rPr lang="fr-FR" dirty="0" smtClean="0"/>
              <a:t> </a:t>
            </a:r>
            <a:r>
              <a:rPr lang="fr-FR" dirty="0" err="1" smtClean="0"/>
              <a:t>drug</a:t>
            </a:r>
            <a:r>
              <a:rPr lang="fr-FR" dirty="0" smtClean="0"/>
              <a:t> </a:t>
            </a:r>
            <a:r>
              <a:rPr lang="fr-FR" dirty="0" err="1" smtClean="0"/>
              <a:t>users</a:t>
            </a:r>
            <a:r>
              <a:rPr lang="fr-FR" dirty="0" smtClean="0"/>
              <a:t> (7·4%, 4·8–10·2; p&lt;0·0001).</a:t>
            </a:r>
          </a:p>
          <a:p>
            <a:r>
              <a:rPr lang="fr-FR" dirty="0" err="1" smtClean="0"/>
              <a:t>Interpretation</a:t>
            </a:r>
            <a:endParaRPr lang="fr-FR" dirty="0" smtClean="0"/>
          </a:p>
          <a:p>
            <a:r>
              <a:rPr lang="fr-FR" dirty="0" smtClean="0"/>
              <a:t>Our </a:t>
            </a:r>
            <a:r>
              <a:rPr lang="fr-FR" dirty="0" err="1" smtClean="0"/>
              <a:t>findings</a:t>
            </a:r>
            <a:r>
              <a:rPr lang="fr-FR" dirty="0" smtClean="0"/>
              <a:t> </a:t>
            </a:r>
            <a:r>
              <a:rPr lang="fr-FR" dirty="0" err="1" smtClean="0"/>
              <a:t>suggest</a:t>
            </a:r>
            <a:r>
              <a:rPr lang="fr-FR" dirty="0" smtClean="0"/>
              <a:t> </a:t>
            </a:r>
            <a:r>
              <a:rPr lang="fr-FR" dirty="0" err="1" smtClean="0"/>
              <a:t>that</a:t>
            </a:r>
            <a:r>
              <a:rPr lang="fr-FR" dirty="0" smtClean="0"/>
              <a:t> </a:t>
            </a:r>
            <a:r>
              <a:rPr lang="fr-FR" dirty="0" err="1" smtClean="0"/>
              <a:t>there</a:t>
            </a:r>
            <a:r>
              <a:rPr lang="fr-FR" dirty="0" smtClean="0"/>
              <a:t> </a:t>
            </a:r>
            <a:r>
              <a:rPr lang="fr-FR" dirty="0" err="1" smtClean="0"/>
              <a:t>is</a:t>
            </a:r>
            <a:r>
              <a:rPr lang="fr-FR" dirty="0" smtClean="0"/>
              <a:t> a </a:t>
            </a:r>
            <a:r>
              <a:rPr lang="fr-FR" dirty="0" err="1" smtClean="0"/>
              <a:t>compelling</a:t>
            </a:r>
            <a:r>
              <a:rPr lang="fr-FR" dirty="0" smtClean="0"/>
              <a:t> </a:t>
            </a:r>
            <a:r>
              <a:rPr lang="fr-FR" dirty="0" err="1" smtClean="0"/>
              <a:t>need</a:t>
            </a:r>
            <a:r>
              <a:rPr lang="fr-FR" dirty="0" smtClean="0"/>
              <a:t> to </a:t>
            </a:r>
            <a:r>
              <a:rPr lang="fr-FR" dirty="0" err="1" smtClean="0"/>
              <a:t>deliver</a:t>
            </a:r>
            <a:r>
              <a:rPr lang="fr-FR" dirty="0" smtClean="0"/>
              <a:t> more </a:t>
            </a:r>
            <a:r>
              <a:rPr lang="fr-FR" dirty="0" err="1" smtClean="0"/>
              <a:t>targeted</a:t>
            </a:r>
            <a:r>
              <a:rPr lang="fr-FR" dirty="0" smtClean="0"/>
              <a:t> </a:t>
            </a:r>
            <a:r>
              <a:rPr lang="fr-FR" dirty="0" err="1" smtClean="0"/>
              <a:t>testing</a:t>
            </a:r>
            <a:r>
              <a:rPr lang="fr-FR" dirty="0" smtClean="0"/>
              <a:t> interventions for </a:t>
            </a:r>
            <a:r>
              <a:rPr lang="fr-FR" dirty="0" err="1" smtClean="0"/>
              <a:t>older</a:t>
            </a:r>
            <a:r>
              <a:rPr lang="fr-FR" dirty="0" smtClean="0"/>
              <a:t> </a:t>
            </a:r>
            <a:r>
              <a:rPr lang="fr-FR" dirty="0" err="1" smtClean="0"/>
              <a:t>adults</a:t>
            </a:r>
            <a:r>
              <a:rPr lang="fr-FR" dirty="0" smtClean="0"/>
              <a:t> and the </a:t>
            </a:r>
            <a:r>
              <a:rPr lang="fr-FR" dirty="0" err="1" smtClean="0"/>
              <a:t>general</a:t>
            </a:r>
            <a:r>
              <a:rPr lang="fr-FR" dirty="0" smtClean="0"/>
              <a:t> </a:t>
            </a:r>
            <a:r>
              <a:rPr lang="fr-FR" dirty="0" err="1" smtClean="0"/>
              <a:t>adult</a:t>
            </a:r>
            <a:r>
              <a:rPr lang="fr-FR" dirty="0" smtClean="0"/>
              <a:t> population, </a:t>
            </a:r>
            <a:r>
              <a:rPr lang="fr-FR" dirty="0" err="1" smtClean="0"/>
              <a:t>such</a:t>
            </a:r>
            <a:r>
              <a:rPr lang="fr-FR" dirty="0" smtClean="0"/>
              <a:t> as by </a:t>
            </a:r>
            <a:r>
              <a:rPr lang="fr-FR" dirty="0" err="1" smtClean="0"/>
              <a:t>increasing</a:t>
            </a:r>
            <a:r>
              <a:rPr lang="fr-FR" dirty="0" smtClean="0"/>
              <a:t> </a:t>
            </a:r>
            <a:r>
              <a:rPr lang="fr-FR" dirty="0" err="1" smtClean="0"/>
              <a:t>awareness</a:t>
            </a:r>
            <a:r>
              <a:rPr lang="fr-FR" dirty="0" smtClean="0"/>
              <a:t> </a:t>
            </a:r>
            <a:r>
              <a:rPr lang="fr-FR" dirty="0" err="1" smtClean="0"/>
              <a:t>among</a:t>
            </a:r>
            <a:r>
              <a:rPr lang="fr-FR" dirty="0" smtClean="0"/>
              <a:t> </a:t>
            </a:r>
            <a:r>
              <a:rPr lang="fr-FR" dirty="0" err="1" smtClean="0"/>
              <a:t>health</a:t>
            </a:r>
            <a:r>
              <a:rPr lang="fr-FR" dirty="0" smtClean="0"/>
              <a:t>-care </a:t>
            </a:r>
            <a:r>
              <a:rPr lang="fr-FR" dirty="0" err="1" smtClean="0"/>
              <a:t>workers</a:t>
            </a:r>
            <a:r>
              <a:rPr lang="fr-FR" dirty="0" smtClean="0"/>
              <a:t> and </a:t>
            </a:r>
            <a:r>
              <a:rPr lang="fr-FR" dirty="0" err="1" smtClean="0"/>
              <a:t>expanding</a:t>
            </a:r>
            <a:r>
              <a:rPr lang="fr-FR" dirty="0" smtClean="0"/>
              <a:t> </a:t>
            </a:r>
            <a:r>
              <a:rPr lang="fr-FR" dirty="0" err="1" smtClean="0"/>
              <a:t>opportunities</a:t>
            </a:r>
            <a:r>
              <a:rPr lang="fr-FR" dirty="0" smtClean="0"/>
              <a:t> for provider-</a:t>
            </a:r>
            <a:r>
              <a:rPr lang="fr-FR" dirty="0" err="1" smtClean="0"/>
              <a:t>initiated</a:t>
            </a:r>
            <a:r>
              <a:rPr lang="fr-FR" dirty="0" smtClean="0"/>
              <a:t> and </a:t>
            </a:r>
            <a:r>
              <a:rPr lang="fr-FR" dirty="0" err="1" smtClean="0"/>
              <a:t>indicator</a:t>
            </a:r>
            <a:r>
              <a:rPr lang="fr-FR" dirty="0" smtClean="0"/>
              <a:t>-condition-</a:t>
            </a:r>
            <a:r>
              <a:rPr lang="fr-FR" dirty="0" err="1" smtClean="0"/>
              <a:t>guided</a:t>
            </a:r>
            <a:r>
              <a:rPr lang="fr-FR" dirty="0" smtClean="0"/>
              <a:t> </a:t>
            </a:r>
            <a:r>
              <a:rPr lang="fr-FR" dirty="0" err="1" smtClean="0"/>
              <a:t>testing</a:t>
            </a:r>
            <a:r>
              <a:rPr lang="fr-FR" dirty="0" smtClean="0"/>
              <a:t> programmes.</a:t>
            </a:r>
          </a:p>
          <a:p>
            <a:r>
              <a:rPr lang="fr-FR" dirty="0" err="1" smtClean="0"/>
              <a:t>Funding</a:t>
            </a:r>
            <a:endParaRPr lang="fr-FR" dirty="0" smtClean="0"/>
          </a:p>
          <a:p>
            <a:r>
              <a:rPr lang="fr-FR" dirty="0" err="1" smtClean="0"/>
              <a:t>European</a:t>
            </a:r>
            <a:r>
              <a:rPr lang="fr-FR" dirty="0" smtClean="0"/>
              <a:t> Centre for </a:t>
            </a:r>
            <a:r>
              <a:rPr lang="fr-FR" dirty="0" err="1" smtClean="0"/>
              <a:t>Disease</a:t>
            </a:r>
            <a:r>
              <a:rPr lang="fr-FR" dirty="0" smtClean="0"/>
              <a:t> </a:t>
            </a:r>
            <a:r>
              <a:rPr lang="fr-FR" dirty="0" err="1" smtClean="0"/>
              <a:t>Prevention</a:t>
            </a:r>
            <a:r>
              <a:rPr lang="fr-FR" dirty="0" smtClean="0"/>
              <a:t> and Control.</a:t>
            </a:r>
          </a:p>
          <a:p>
            <a:endParaRPr lang="fr-FR" dirty="0"/>
          </a:p>
        </p:txBody>
      </p:sp>
      <p:sp>
        <p:nvSpPr>
          <p:cNvPr id="4" name="Espace réservé du numéro de diapositive 3"/>
          <p:cNvSpPr>
            <a:spLocks noGrp="1"/>
          </p:cNvSpPr>
          <p:nvPr>
            <p:ph type="sldNum" sz="quarter" idx="10"/>
          </p:nvPr>
        </p:nvSpPr>
        <p:spPr/>
        <p:txBody>
          <a:bodyPr/>
          <a:lstStyle/>
          <a:p>
            <a:fld id="{8D6480D1-091B-CE4C-A883-FEC23AED4BD5}" type="slidenum">
              <a:rPr lang="fr-FR" smtClean="0"/>
              <a:t>18</a:t>
            </a:fld>
            <a:endParaRPr lang="fr-FR"/>
          </a:p>
        </p:txBody>
      </p:sp>
    </p:spTree>
    <p:extLst>
      <p:ext uri="{BB962C8B-B14F-4D97-AF65-F5344CB8AC3E}">
        <p14:creationId xmlns:p14="http://schemas.microsoft.com/office/powerpoint/2010/main" val="657429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Background</a:t>
            </a:r>
          </a:p>
          <a:p>
            <a:r>
              <a:rPr lang="fr-FR" dirty="0" smtClean="0"/>
              <a:t>The high </a:t>
            </a:r>
            <a:r>
              <a:rPr lang="fr-FR" dirty="0" err="1" smtClean="0"/>
              <a:t>genetic</a:t>
            </a:r>
            <a:r>
              <a:rPr lang="fr-FR" dirty="0" smtClean="0"/>
              <a:t> </a:t>
            </a:r>
            <a:r>
              <a:rPr lang="fr-FR" dirty="0" err="1" smtClean="0"/>
              <a:t>barrier</a:t>
            </a:r>
            <a:r>
              <a:rPr lang="fr-FR" dirty="0" smtClean="0"/>
              <a:t> to </a:t>
            </a:r>
            <a:r>
              <a:rPr lang="fr-FR" dirty="0" err="1" smtClean="0"/>
              <a:t>resistance</a:t>
            </a:r>
            <a:r>
              <a:rPr lang="fr-FR" dirty="0" smtClean="0"/>
              <a:t> of dolutegravir </a:t>
            </a:r>
            <a:r>
              <a:rPr lang="fr-FR" dirty="0" err="1" smtClean="0"/>
              <a:t>might</a:t>
            </a:r>
            <a:r>
              <a:rPr lang="fr-FR" dirty="0" smtClean="0"/>
              <a:t> </a:t>
            </a:r>
            <a:r>
              <a:rPr lang="fr-FR" dirty="0" err="1" smtClean="0"/>
              <a:t>allow</a:t>
            </a:r>
            <a:r>
              <a:rPr lang="fr-FR" dirty="0" smtClean="0"/>
              <a:t> for </a:t>
            </a:r>
            <a:r>
              <a:rPr lang="fr-FR" dirty="0" err="1" smtClean="0"/>
              <a:t>its</a:t>
            </a:r>
            <a:r>
              <a:rPr lang="fr-FR" dirty="0" smtClean="0"/>
              <a:t> use as maintenance </a:t>
            </a:r>
            <a:r>
              <a:rPr lang="fr-FR" dirty="0" err="1" smtClean="0"/>
              <a:t>monotherapy</a:t>
            </a:r>
            <a:r>
              <a:rPr lang="fr-FR" dirty="0" smtClean="0"/>
              <a:t> in patients </a:t>
            </a:r>
            <a:r>
              <a:rPr lang="fr-FR" dirty="0" err="1" smtClean="0"/>
              <a:t>with</a:t>
            </a:r>
            <a:r>
              <a:rPr lang="fr-FR" dirty="0" smtClean="0"/>
              <a:t> HIV. </a:t>
            </a:r>
            <a:r>
              <a:rPr lang="fr-FR" dirty="0" err="1" smtClean="0"/>
              <a:t>We</a:t>
            </a:r>
            <a:r>
              <a:rPr lang="fr-FR" dirty="0" smtClean="0"/>
              <a:t> </a:t>
            </a:r>
            <a:r>
              <a:rPr lang="fr-FR" dirty="0" err="1" smtClean="0"/>
              <a:t>investigated</a:t>
            </a:r>
            <a:r>
              <a:rPr lang="fr-FR" dirty="0" smtClean="0"/>
              <a:t> </a:t>
            </a:r>
            <a:r>
              <a:rPr lang="fr-FR" dirty="0" err="1" smtClean="0"/>
              <a:t>whether</a:t>
            </a:r>
            <a:r>
              <a:rPr lang="fr-FR" dirty="0" smtClean="0"/>
              <a:t> dolutegravir </a:t>
            </a:r>
            <a:r>
              <a:rPr lang="fr-FR" dirty="0" err="1" smtClean="0"/>
              <a:t>monotherapy</a:t>
            </a:r>
            <a:r>
              <a:rPr lang="fr-FR" dirty="0" smtClean="0"/>
              <a:t> </a:t>
            </a:r>
            <a:r>
              <a:rPr lang="fr-FR" dirty="0" err="1" smtClean="0"/>
              <a:t>was</a:t>
            </a:r>
            <a:r>
              <a:rPr lang="fr-FR" dirty="0" smtClean="0"/>
              <a:t> non-</a:t>
            </a:r>
            <a:r>
              <a:rPr lang="fr-FR" dirty="0" err="1" smtClean="0"/>
              <a:t>inferior</a:t>
            </a:r>
            <a:r>
              <a:rPr lang="fr-FR" dirty="0" smtClean="0"/>
              <a:t> to </a:t>
            </a:r>
            <a:r>
              <a:rPr lang="fr-FR" dirty="0" err="1" smtClean="0"/>
              <a:t>combination</a:t>
            </a:r>
            <a:r>
              <a:rPr lang="fr-FR" dirty="0" smtClean="0"/>
              <a:t> </a:t>
            </a:r>
            <a:r>
              <a:rPr lang="fr-FR" dirty="0" err="1" smtClean="0"/>
              <a:t>antiretroviral</a:t>
            </a:r>
            <a:r>
              <a:rPr lang="fr-FR" dirty="0" smtClean="0"/>
              <a:t> </a:t>
            </a:r>
            <a:r>
              <a:rPr lang="fr-FR" dirty="0" err="1" smtClean="0"/>
              <a:t>therapy</a:t>
            </a:r>
            <a:r>
              <a:rPr lang="fr-FR" dirty="0" smtClean="0"/>
              <a:t> (ART) for </a:t>
            </a:r>
            <a:r>
              <a:rPr lang="fr-FR" dirty="0" err="1" smtClean="0"/>
              <a:t>maintaining</a:t>
            </a:r>
            <a:r>
              <a:rPr lang="fr-FR" dirty="0" smtClean="0"/>
              <a:t> </a:t>
            </a:r>
            <a:r>
              <a:rPr lang="fr-FR" dirty="0" err="1" smtClean="0"/>
              <a:t>virological</a:t>
            </a:r>
            <a:r>
              <a:rPr lang="fr-FR" dirty="0" smtClean="0"/>
              <a:t> suppression in patients </a:t>
            </a:r>
            <a:r>
              <a:rPr lang="fr-FR" dirty="0" err="1" smtClean="0"/>
              <a:t>with</a:t>
            </a:r>
            <a:r>
              <a:rPr lang="fr-FR" dirty="0" smtClean="0"/>
              <a:t> HIV-1 infection </a:t>
            </a:r>
            <a:r>
              <a:rPr lang="fr-FR" dirty="0" err="1" smtClean="0"/>
              <a:t>successfully</a:t>
            </a:r>
            <a:r>
              <a:rPr lang="fr-FR" dirty="0" smtClean="0"/>
              <a:t> </a:t>
            </a:r>
            <a:r>
              <a:rPr lang="fr-FR" dirty="0" err="1" smtClean="0"/>
              <a:t>treated</a:t>
            </a:r>
            <a:r>
              <a:rPr lang="fr-FR" dirty="0" smtClean="0"/>
              <a:t> </a:t>
            </a:r>
            <a:r>
              <a:rPr lang="fr-FR" dirty="0" err="1" smtClean="0"/>
              <a:t>with</a:t>
            </a:r>
            <a:r>
              <a:rPr lang="fr-FR" dirty="0" smtClean="0"/>
              <a:t> </a:t>
            </a:r>
            <a:r>
              <a:rPr lang="fr-FR" dirty="0" err="1" smtClean="0"/>
              <a:t>combination</a:t>
            </a:r>
            <a:r>
              <a:rPr lang="fr-FR" dirty="0" smtClean="0"/>
              <a:t> ART.</a:t>
            </a:r>
          </a:p>
          <a:p>
            <a:r>
              <a:rPr lang="fr-FR" dirty="0" err="1" smtClean="0"/>
              <a:t>Methods</a:t>
            </a:r>
            <a:endParaRPr lang="fr-FR" dirty="0" smtClean="0"/>
          </a:p>
          <a:p>
            <a:r>
              <a:rPr lang="fr-FR" dirty="0" err="1" smtClean="0"/>
              <a:t>We</a:t>
            </a:r>
            <a:r>
              <a:rPr lang="fr-FR" dirty="0" smtClean="0"/>
              <a:t> </a:t>
            </a:r>
            <a:r>
              <a:rPr lang="fr-FR" dirty="0" err="1" smtClean="0"/>
              <a:t>did</a:t>
            </a:r>
            <a:r>
              <a:rPr lang="fr-FR" dirty="0" smtClean="0"/>
              <a:t> </a:t>
            </a:r>
            <a:r>
              <a:rPr lang="fr-FR" dirty="0" err="1" smtClean="0"/>
              <a:t>this</a:t>
            </a:r>
            <a:r>
              <a:rPr lang="fr-FR" dirty="0" smtClean="0"/>
              <a:t> open-label, phase 2, </a:t>
            </a:r>
            <a:r>
              <a:rPr lang="fr-FR" dirty="0" err="1" smtClean="0"/>
              <a:t>randomised</a:t>
            </a:r>
            <a:r>
              <a:rPr lang="fr-FR" dirty="0" smtClean="0"/>
              <a:t> non-</a:t>
            </a:r>
            <a:r>
              <a:rPr lang="fr-FR" dirty="0" err="1" smtClean="0"/>
              <a:t>inferiority</a:t>
            </a:r>
            <a:r>
              <a:rPr lang="fr-FR" dirty="0" smtClean="0"/>
              <a:t> trial at </a:t>
            </a:r>
            <a:r>
              <a:rPr lang="fr-FR" dirty="0" err="1" smtClean="0"/>
              <a:t>two</a:t>
            </a:r>
            <a:r>
              <a:rPr lang="fr-FR" dirty="0" smtClean="0"/>
              <a:t> </a:t>
            </a:r>
            <a:r>
              <a:rPr lang="fr-FR" dirty="0" err="1" smtClean="0"/>
              <a:t>medical</a:t>
            </a:r>
            <a:r>
              <a:rPr lang="fr-FR" dirty="0" smtClean="0"/>
              <a:t> centres in the </a:t>
            </a:r>
            <a:r>
              <a:rPr lang="fr-FR" dirty="0" err="1" smtClean="0"/>
              <a:t>Netherlands</a:t>
            </a:r>
            <a:r>
              <a:rPr lang="fr-FR" dirty="0" smtClean="0"/>
              <a:t>. Eligible patients (</a:t>
            </a:r>
            <a:r>
              <a:rPr lang="fr-FR" dirty="0" err="1" smtClean="0"/>
              <a:t>aged</a:t>
            </a:r>
            <a:r>
              <a:rPr lang="fr-FR" dirty="0" smtClean="0"/>
              <a:t> ≥18 </a:t>
            </a:r>
            <a:r>
              <a:rPr lang="fr-FR" dirty="0" err="1" smtClean="0"/>
              <a:t>years</a:t>
            </a:r>
            <a:r>
              <a:rPr lang="fr-FR" dirty="0" smtClean="0"/>
              <a:t>) </a:t>
            </a:r>
            <a:r>
              <a:rPr lang="fr-FR" dirty="0" err="1" smtClean="0"/>
              <a:t>were</a:t>
            </a:r>
            <a:r>
              <a:rPr lang="fr-FR" dirty="0" smtClean="0"/>
              <a:t> on </a:t>
            </a:r>
            <a:r>
              <a:rPr lang="fr-FR" dirty="0" err="1" smtClean="0"/>
              <a:t>combination</a:t>
            </a:r>
            <a:r>
              <a:rPr lang="fr-FR" dirty="0" smtClean="0"/>
              <a:t> ART, </a:t>
            </a:r>
            <a:r>
              <a:rPr lang="fr-FR" dirty="0" err="1" smtClean="0"/>
              <a:t>had</a:t>
            </a:r>
            <a:r>
              <a:rPr lang="fr-FR" dirty="0" smtClean="0"/>
              <a:t> been </a:t>
            </a:r>
            <a:r>
              <a:rPr lang="fr-FR" dirty="0" err="1" smtClean="0"/>
              <a:t>virologically</a:t>
            </a:r>
            <a:r>
              <a:rPr lang="fr-FR" dirty="0" smtClean="0"/>
              <a:t> </a:t>
            </a:r>
            <a:r>
              <a:rPr lang="fr-FR" dirty="0" err="1" smtClean="0"/>
              <a:t>suppressed</a:t>
            </a:r>
            <a:r>
              <a:rPr lang="fr-FR" dirty="0" smtClean="0"/>
              <a:t> (HIV RNA &lt;50 copies per mL) for at least 6 </a:t>
            </a:r>
            <a:r>
              <a:rPr lang="fr-FR" dirty="0" err="1" smtClean="0"/>
              <a:t>months</a:t>
            </a:r>
            <a:r>
              <a:rPr lang="fr-FR" dirty="0" smtClean="0"/>
              <a:t>, and </a:t>
            </a:r>
            <a:r>
              <a:rPr lang="fr-FR" dirty="0" err="1" smtClean="0"/>
              <a:t>had</a:t>
            </a:r>
            <a:r>
              <a:rPr lang="fr-FR" dirty="0" smtClean="0"/>
              <a:t> CD4 nadirs of 200 </a:t>
            </a:r>
            <a:r>
              <a:rPr lang="fr-FR" dirty="0" err="1" smtClean="0"/>
              <a:t>cells</a:t>
            </a:r>
            <a:r>
              <a:rPr lang="fr-FR" dirty="0" smtClean="0"/>
              <a:t> per </a:t>
            </a:r>
            <a:r>
              <a:rPr lang="fr-FR" dirty="0" err="1" smtClean="0"/>
              <a:t>μL</a:t>
            </a:r>
            <a:r>
              <a:rPr lang="fr-FR" dirty="0" smtClean="0"/>
              <a:t> or </a:t>
            </a:r>
            <a:r>
              <a:rPr lang="fr-FR" dirty="0" err="1" smtClean="0"/>
              <a:t>higher</a:t>
            </a:r>
            <a:r>
              <a:rPr lang="fr-FR" dirty="0" smtClean="0"/>
              <a:t>, HIV RNA </a:t>
            </a:r>
            <a:r>
              <a:rPr lang="fr-FR" dirty="0" err="1" smtClean="0"/>
              <a:t>zeniths</a:t>
            </a:r>
            <a:r>
              <a:rPr lang="fr-FR" dirty="0" smtClean="0"/>
              <a:t> of 100 000 copies per mL or </a:t>
            </a:r>
            <a:r>
              <a:rPr lang="fr-FR" dirty="0" err="1" smtClean="0"/>
              <a:t>less</a:t>
            </a:r>
            <a:r>
              <a:rPr lang="fr-FR" dirty="0" smtClean="0"/>
              <a:t>, and no </a:t>
            </a:r>
            <a:r>
              <a:rPr lang="fr-FR" dirty="0" err="1" smtClean="0"/>
              <a:t>history</a:t>
            </a:r>
            <a:r>
              <a:rPr lang="fr-FR" dirty="0" smtClean="0"/>
              <a:t> of </a:t>
            </a:r>
            <a:r>
              <a:rPr lang="fr-FR" dirty="0" err="1" smtClean="0"/>
              <a:t>virological</a:t>
            </a:r>
            <a:r>
              <a:rPr lang="fr-FR" dirty="0" smtClean="0"/>
              <a:t> </a:t>
            </a:r>
            <a:r>
              <a:rPr lang="fr-FR" dirty="0" err="1" smtClean="0"/>
              <a:t>failure</a:t>
            </a:r>
            <a:r>
              <a:rPr lang="fr-FR" dirty="0" smtClean="0"/>
              <a:t>. Patients </a:t>
            </a:r>
            <a:r>
              <a:rPr lang="fr-FR" dirty="0" err="1" smtClean="0"/>
              <a:t>were</a:t>
            </a:r>
            <a:r>
              <a:rPr lang="fr-FR" dirty="0" smtClean="0"/>
              <a:t> </a:t>
            </a:r>
            <a:r>
              <a:rPr lang="fr-FR" dirty="0" err="1" smtClean="0"/>
              <a:t>randomly</a:t>
            </a:r>
            <a:r>
              <a:rPr lang="fr-FR" dirty="0" smtClean="0"/>
              <a:t> </a:t>
            </a:r>
            <a:r>
              <a:rPr lang="fr-FR" dirty="0" err="1" smtClean="0"/>
              <a:t>assigned</a:t>
            </a:r>
            <a:r>
              <a:rPr lang="fr-FR" dirty="0" smtClean="0"/>
              <a:t> (1:1), via a web-</a:t>
            </a:r>
            <a:r>
              <a:rPr lang="fr-FR" dirty="0" err="1" smtClean="0"/>
              <a:t>based</a:t>
            </a:r>
            <a:r>
              <a:rPr lang="fr-FR" dirty="0" smtClean="0"/>
              <a:t> block randomisation </a:t>
            </a:r>
            <a:r>
              <a:rPr lang="fr-FR" dirty="0" err="1" smtClean="0"/>
              <a:t>method</a:t>
            </a:r>
            <a:r>
              <a:rPr lang="fr-FR" dirty="0" smtClean="0"/>
              <a:t> (variable block sizes of 4 and 6), to switch to dolutegravir </a:t>
            </a:r>
            <a:r>
              <a:rPr lang="fr-FR" dirty="0" err="1" smtClean="0"/>
              <a:t>monotherapy</a:t>
            </a:r>
            <a:r>
              <a:rPr lang="fr-FR" dirty="0" smtClean="0"/>
              <a:t> (50 mg once a </a:t>
            </a:r>
            <a:r>
              <a:rPr lang="fr-FR" dirty="0" err="1" smtClean="0"/>
              <a:t>day</a:t>
            </a:r>
            <a:r>
              <a:rPr lang="fr-FR" dirty="0" smtClean="0"/>
              <a:t>) </a:t>
            </a:r>
            <a:r>
              <a:rPr lang="fr-FR" dirty="0" err="1" smtClean="0"/>
              <a:t>either</a:t>
            </a:r>
            <a:r>
              <a:rPr lang="fr-FR" dirty="0" smtClean="0"/>
              <a:t> </a:t>
            </a:r>
            <a:r>
              <a:rPr lang="fr-FR" dirty="0" err="1" smtClean="0"/>
              <a:t>immediately</a:t>
            </a:r>
            <a:r>
              <a:rPr lang="fr-FR" dirty="0" smtClean="0"/>
              <a:t> or </a:t>
            </a:r>
            <a:r>
              <a:rPr lang="fr-FR" dirty="0" err="1" smtClean="0"/>
              <a:t>after</a:t>
            </a:r>
            <a:r>
              <a:rPr lang="fr-FR" dirty="0" smtClean="0"/>
              <a:t> a </a:t>
            </a:r>
            <a:r>
              <a:rPr lang="fr-FR" dirty="0" err="1" smtClean="0"/>
              <a:t>delay</a:t>
            </a:r>
            <a:r>
              <a:rPr lang="fr-FR" dirty="0" smtClean="0"/>
              <a:t> of 24 </a:t>
            </a:r>
            <a:r>
              <a:rPr lang="fr-FR" dirty="0" err="1" smtClean="0"/>
              <a:t>weeks</a:t>
            </a:r>
            <a:r>
              <a:rPr lang="fr-FR" dirty="0" smtClean="0"/>
              <a:t> of </a:t>
            </a:r>
            <a:r>
              <a:rPr lang="fr-FR" dirty="0" err="1" smtClean="0"/>
              <a:t>continued</a:t>
            </a:r>
            <a:r>
              <a:rPr lang="fr-FR" dirty="0" smtClean="0"/>
              <a:t> </a:t>
            </a:r>
            <a:r>
              <a:rPr lang="fr-FR" dirty="0" err="1" smtClean="0"/>
              <a:t>combination</a:t>
            </a:r>
            <a:r>
              <a:rPr lang="fr-FR" dirty="0" smtClean="0"/>
              <a:t> ART. Randomisation </a:t>
            </a:r>
            <a:r>
              <a:rPr lang="fr-FR" dirty="0" err="1" smtClean="0"/>
              <a:t>was</a:t>
            </a:r>
            <a:r>
              <a:rPr lang="fr-FR" dirty="0" smtClean="0"/>
              <a:t> </a:t>
            </a:r>
            <a:r>
              <a:rPr lang="fr-FR" dirty="0" err="1" smtClean="0"/>
              <a:t>stratified</a:t>
            </a:r>
            <a:r>
              <a:rPr lang="fr-FR" dirty="0" smtClean="0"/>
              <a:t> by HIV RNA </a:t>
            </a:r>
            <a:r>
              <a:rPr lang="fr-FR" dirty="0" err="1" smtClean="0"/>
              <a:t>zenith</a:t>
            </a:r>
            <a:r>
              <a:rPr lang="fr-FR" dirty="0" smtClean="0"/>
              <a:t> (&lt;50 000 copies per mL vs 50 000–99 999 copies per mL). </a:t>
            </a:r>
            <a:r>
              <a:rPr lang="fr-FR" dirty="0" err="1" smtClean="0"/>
              <a:t>Investigators</a:t>
            </a:r>
            <a:r>
              <a:rPr lang="fr-FR" dirty="0" smtClean="0"/>
              <a:t> and patients </a:t>
            </a:r>
            <a:r>
              <a:rPr lang="fr-FR" dirty="0" err="1" smtClean="0"/>
              <a:t>were</a:t>
            </a:r>
            <a:r>
              <a:rPr lang="fr-FR" dirty="0" smtClean="0"/>
              <a:t> not </a:t>
            </a:r>
            <a:r>
              <a:rPr lang="fr-FR" dirty="0" err="1" smtClean="0"/>
              <a:t>masked</a:t>
            </a:r>
            <a:r>
              <a:rPr lang="fr-FR" dirty="0" smtClean="0"/>
              <a:t> to group allocation. The </a:t>
            </a:r>
            <a:r>
              <a:rPr lang="fr-FR" dirty="0" err="1" smtClean="0"/>
              <a:t>primary</a:t>
            </a:r>
            <a:r>
              <a:rPr lang="fr-FR" dirty="0" smtClean="0"/>
              <a:t> </a:t>
            </a:r>
            <a:r>
              <a:rPr lang="fr-FR" dirty="0" err="1" smtClean="0"/>
              <a:t>endpoint</a:t>
            </a:r>
            <a:r>
              <a:rPr lang="fr-FR" dirty="0" smtClean="0"/>
              <a:t> </a:t>
            </a:r>
            <a:r>
              <a:rPr lang="fr-FR" dirty="0" err="1" smtClean="0"/>
              <a:t>was</a:t>
            </a:r>
            <a:r>
              <a:rPr lang="fr-FR" dirty="0" smtClean="0"/>
              <a:t> the proportion of patients </a:t>
            </a:r>
            <a:r>
              <a:rPr lang="fr-FR" dirty="0" err="1" smtClean="0"/>
              <a:t>with</a:t>
            </a:r>
            <a:r>
              <a:rPr lang="fr-FR" dirty="0" smtClean="0"/>
              <a:t> plasma HIV RNA viral </a:t>
            </a:r>
            <a:r>
              <a:rPr lang="fr-FR" dirty="0" err="1" smtClean="0"/>
              <a:t>loads</a:t>
            </a:r>
            <a:r>
              <a:rPr lang="fr-FR" dirty="0" smtClean="0"/>
              <a:t> of </a:t>
            </a:r>
            <a:r>
              <a:rPr lang="fr-FR" dirty="0" err="1" smtClean="0"/>
              <a:t>less</a:t>
            </a:r>
            <a:r>
              <a:rPr lang="fr-FR" dirty="0" smtClean="0"/>
              <a:t> </a:t>
            </a:r>
            <a:r>
              <a:rPr lang="fr-FR" dirty="0" err="1" smtClean="0"/>
              <a:t>than</a:t>
            </a:r>
            <a:r>
              <a:rPr lang="fr-FR" dirty="0" smtClean="0"/>
              <a:t> 200 copies per mL at </a:t>
            </a:r>
            <a:r>
              <a:rPr lang="fr-FR" dirty="0" err="1" smtClean="0"/>
              <a:t>week</a:t>
            </a:r>
            <a:r>
              <a:rPr lang="fr-FR" dirty="0" smtClean="0"/>
              <a:t> 24, </a:t>
            </a:r>
            <a:r>
              <a:rPr lang="fr-FR" dirty="0" err="1" smtClean="0"/>
              <a:t>with</a:t>
            </a:r>
            <a:r>
              <a:rPr lang="fr-FR" dirty="0" smtClean="0"/>
              <a:t> a non-</a:t>
            </a:r>
            <a:r>
              <a:rPr lang="fr-FR" dirty="0" err="1" smtClean="0"/>
              <a:t>inferiority</a:t>
            </a:r>
            <a:r>
              <a:rPr lang="fr-FR" dirty="0" smtClean="0"/>
              <a:t> </a:t>
            </a:r>
            <a:r>
              <a:rPr lang="fr-FR" dirty="0" err="1" smtClean="0"/>
              <a:t>margin</a:t>
            </a:r>
            <a:r>
              <a:rPr lang="fr-FR" dirty="0" smtClean="0"/>
              <a:t> of 12%. </a:t>
            </a:r>
            <a:r>
              <a:rPr lang="fr-FR" dirty="0" err="1" smtClean="0"/>
              <a:t>We</a:t>
            </a:r>
            <a:r>
              <a:rPr lang="fr-FR" dirty="0" smtClean="0"/>
              <a:t> </a:t>
            </a:r>
            <a:r>
              <a:rPr lang="fr-FR" dirty="0" err="1" smtClean="0"/>
              <a:t>did</a:t>
            </a:r>
            <a:r>
              <a:rPr lang="fr-FR" dirty="0" smtClean="0"/>
              <a:t> analyses in the on-</a:t>
            </a:r>
            <a:r>
              <a:rPr lang="fr-FR" dirty="0" err="1" smtClean="0"/>
              <a:t>treatment</a:t>
            </a:r>
            <a:r>
              <a:rPr lang="fr-FR" dirty="0" smtClean="0"/>
              <a:t> and intention-to-</a:t>
            </a:r>
            <a:r>
              <a:rPr lang="fr-FR" dirty="0" err="1" smtClean="0"/>
              <a:t>treat</a:t>
            </a:r>
            <a:r>
              <a:rPr lang="fr-FR" dirty="0" smtClean="0"/>
              <a:t> populations. This trial </a:t>
            </a:r>
            <a:r>
              <a:rPr lang="fr-FR" dirty="0" err="1" smtClean="0"/>
              <a:t>is</a:t>
            </a:r>
            <a:r>
              <a:rPr lang="fr-FR" dirty="0" smtClean="0"/>
              <a:t> </a:t>
            </a:r>
            <a:r>
              <a:rPr lang="fr-FR" dirty="0" err="1" smtClean="0"/>
              <a:t>registered</a:t>
            </a:r>
            <a:r>
              <a:rPr lang="fr-FR" dirty="0" smtClean="0"/>
              <a:t> </a:t>
            </a:r>
            <a:r>
              <a:rPr lang="fr-FR" dirty="0" err="1" smtClean="0"/>
              <a:t>with</a:t>
            </a:r>
            <a:r>
              <a:rPr lang="fr-FR" dirty="0" smtClean="0"/>
              <a:t> </a:t>
            </a:r>
            <a:r>
              <a:rPr lang="fr-FR" dirty="0" err="1" smtClean="0"/>
              <a:t>ClinicalTrials.gov</a:t>
            </a:r>
            <a:r>
              <a:rPr lang="fr-FR" dirty="0" smtClean="0"/>
              <a:t>, NCT02401828.</a:t>
            </a:r>
          </a:p>
          <a:p>
            <a:r>
              <a:rPr lang="fr-FR" dirty="0" err="1" smtClean="0"/>
              <a:t>Findings</a:t>
            </a:r>
            <a:endParaRPr lang="fr-FR" dirty="0" smtClean="0"/>
          </a:p>
          <a:p>
            <a:r>
              <a:rPr lang="fr-FR" dirty="0" err="1" smtClean="0"/>
              <a:t>Between</a:t>
            </a:r>
            <a:r>
              <a:rPr lang="fr-FR" dirty="0" smtClean="0"/>
              <a:t> March 10, 2015, and </a:t>
            </a:r>
            <a:r>
              <a:rPr lang="fr-FR" dirty="0" err="1" smtClean="0"/>
              <a:t>Feb</a:t>
            </a:r>
            <a:r>
              <a:rPr lang="fr-FR" dirty="0" smtClean="0"/>
              <a:t> 4, 2016, </a:t>
            </a:r>
            <a:r>
              <a:rPr lang="fr-FR" dirty="0" err="1" smtClean="0"/>
              <a:t>we</a:t>
            </a:r>
            <a:r>
              <a:rPr lang="fr-FR" dirty="0" smtClean="0"/>
              <a:t> </a:t>
            </a:r>
            <a:r>
              <a:rPr lang="fr-FR" dirty="0" err="1" smtClean="0"/>
              <a:t>randomly</a:t>
            </a:r>
            <a:r>
              <a:rPr lang="fr-FR" dirty="0" smtClean="0"/>
              <a:t> </a:t>
            </a:r>
            <a:r>
              <a:rPr lang="fr-FR" dirty="0" err="1" smtClean="0"/>
              <a:t>assigned</a:t>
            </a:r>
            <a:r>
              <a:rPr lang="fr-FR" dirty="0" smtClean="0"/>
              <a:t> 51 patients to the </a:t>
            </a:r>
            <a:r>
              <a:rPr lang="fr-FR" dirty="0" err="1" smtClean="0"/>
              <a:t>immediate</a:t>
            </a:r>
            <a:r>
              <a:rPr lang="fr-FR" dirty="0" smtClean="0"/>
              <a:t> switch group and 53 patients to the </a:t>
            </a:r>
            <a:r>
              <a:rPr lang="fr-FR" dirty="0" err="1" smtClean="0"/>
              <a:t>delayed</a:t>
            </a:r>
            <a:r>
              <a:rPr lang="fr-FR" dirty="0" smtClean="0"/>
              <a:t> switch group. One patient </a:t>
            </a:r>
            <a:r>
              <a:rPr lang="fr-FR" dirty="0" err="1" smtClean="0"/>
              <a:t>who</a:t>
            </a:r>
            <a:r>
              <a:rPr lang="fr-FR" dirty="0" smtClean="0"/>
              <a:t> </a:t>
            </a:r>
            <a:r>
              <a:rPr lang="fr-FR" dirty="0" err="1" smtClean="0"/>
              <a:t>received</a:t>
            </a:r>
            <a:r>
              <a:rPr lang="fr-FR" dirty="0" smtClean="0"/>
              <a:t> </a:t>
            </a:r>
            <a:r>
              <a:rPr lang="fr-FR" dirty="0" err="1" smtClean="0"/>
              <a:t>immediate</a:t>
            </a:r>
            <a:r>
              <a:rPr lang="fr-FR" dirty="0" smtClean="0"/>
              <a:t> </a:t>
            </a:r>
            <a:r>
              <a:rPr lang="fr-FR" dirty="0" err="1" smtClean="0"/>
              <a:t>monotherapy</a:t>
            </a:r>
            <a:r>
              <a:rPr lang="fr-FR" dirty="0" smtClean="0"/>
              <a:t> </a:t>
            </a:r>
            <a:r>
              <a:rPr lang="fr-FR" dirty="0" err="1" smtClean="0"/>
              <a:t>discontinued</a:t>
            </a:r>
            <a:r>
              <a:rPr lang="fr-FR" dirty="0" smtClean="0"/>
              <a:t> </a:t>
            </a:r>
            <a:r>
              <a:rPr lang="fr-FR" dirty="0" err="1" smtClean="0"/>
              <a:t>treatment</a:t>
            </a:r>
            <a:r>
              <a:rPr lang="fr-FR" dirty="0" smtClean="0"/>
              <a:t> at </a:t>
            </a:r>
            <a:r>
              <a:rPr lang="fr-FR" dirty="0" err="1" smtClean="0"/>
              <a:t>week</a:t>
            </a:r>
            <a:r>
              <a:rPr lang="fr-FR" dirty="0" smtClean="0"/>
              <a:t> 12 </a:t>
            </a:r>
            <a:r>
              <a:rPr lang="fr-FR" dirty="0" err="1" smtClean="0"/>
              <a:t>because</a:t>
            </a:r>
            <a:r>
              <a:rPr lang="fr-FR" dirty="0" smtClean="0"/>
              <a:t> of </a:t>
            </a:r>
            <a:r>
              <a:rPr lang="fr-FR" dirty="0" err="1" smtClean="0"/>
              <a:t>disturbed</a:t>
            </a:r>
            <a:r>
              <a:rPr lang="fr-FR" dirty="0" smtClean="0"/>
              <a:t> </a:t>
            </a:r>
            <a:r>
              <a:rPr lang="fr-FR" dirty="0" err="1" smtClean="0"/>
              <a:t>sleep</a:t>
            </a:r>
            <a:r>
              <a:rPr lang="fr-FR" dirty="0" smtClean="0"/>
              <a:t>. At </a:t>
            </a:r>
            <a:r>
              <a:rPr lang="fr-FR" dirty="0" err="1" smtClean="0"/>
              <a:t>week</a:t>
            </a:r>
            <a:r>
              <a:rPr lang="fr-FR" dirty="0" smtClean="0"/>
              <a:t> 24, dolutegravir </a:t>
            </a:r>
            <a:r>
              <a:rPr lang="fr-FR" dirty="0" err="1" smtClean="0"/>
              <a:t>monotherapy</a:t>
            </a:r>
            <a:r>
              <a:rPr lang="fr-FR" dirty="0" smtClean="0"/>
              <a:t> </a:t>
            </a:r>
            <a:r>
              <a:rPr lang="fr-FR" dirty="0" err="1" smtClean="0"/>
              <a:t>was</a:t>
            </a:r>
            <a:r>
              <a:rPr lang="fr-FR" dirty="0" smtClean="0"/>
              <a:t> non-</a:t>
            </a:r>
            <a:r>
              <a:rPr lang="fr-FR" dirty="0" err="1" smtClean="0"/>
              <a:t>inferior</a:t>
            </a:r>
            <a:r>
              <a:rPr lang="fr-FR" dirty="0" smtClean="0"/>
              <a:t> to </a:t>
            </a:r>
            <a:r>
              <a:rPr lang="fr-FR" dirty="0" err="1" smtClean="0"/>
              <a:t>combination</a:t>
            </a:r>
            <a:r>
              <a:rPr lang="fr-FR" dirty="0" smtClean="0"/>
              <a:t> ART, </a:t>
            </a:r>
            <a:r>
              <a:rPr lang="fr-FR" dirty="0" err="1" smtClean="0"/>
              <a:t>with</a:t>
            </a:r>
            <a:r>
              <a:rPr lang="fr-FR" dirty="0" smtClean="0"/>
              <a:t> plasma HIV RNA </a:t>
            </a:r>
            <a:r>
              <a:rPr lang="fr-FR" dirty="0" err="1" smtClean="0"/>
              <a:t>loads</a:t>
            </a:r>
            <a:r>
              <a:rPr lang="fr-FR" dirty="0" smtClean="0"/>
              <a:t> of 200 copies per mL or </a:t>
            </a:r>
            <a:r>
              <a:rPr lang="fr-FR" dirty="0" err="1" smtClean="0"/>
              <a:t>higher</a:t>
            </a:r>
            <a:r>
              <a:rPr lang="fr-FR" dirty="0" smtClean="0"/>
              <a:t> </a:t>
            </a:r>
            <a:r>
              <a:rPr lang="fr-FR" dirty="0" err="1" smtClean="0"/>
              <a:t>observed</a:t>
            </a:r>
            <a:r>
              <a:rPr lang="fr-FR" dirty="0" smtClean="0"/>
              <a:t> in 2% (1/50) of patients in the </a:t>
            </a:r>
            <a:r>
              <a:rPr lang="fr-FR" dirty="0" err="1" smtClean="0"/>
              <a:t>immediate</a:t>
            </a:r>
            <a:r>
              <a:rPr lang="fr-FR" dirty="0" smtClean="0"/>
              <a:t> switch group and in no patients in the </a:t>
            </a:r>
            <a:r>
              <a:rPr lang="fr-FR" dirty="0" err="1" smtClean="0"/>
              <a:t>delayed</a:t>
            </a:r>
            <a:r>
              <a:rPr lang="fr-FR" dirty="0" smtClean="0"/>
              <a:t> switch group (</a:t>
            </a:r>
            <a:r>
              <a:rPr lang="fr-FR" dirty="0" err="1" smtClean="0"/>
              <a:t>difference</a:t>
            </a:r>
            <a:r>
              <a:rPr lang="fr-FR" dirty="0" smtClean="0"/>
              <a:t> 2%, 95% CI −5 to 12). Of patients </a:t>
            </a:r>
            <a:r>
              <a:rPr lang="fr-FR" dirty="0" err="1" smtClean="0"/>
              <a:t>assigned</a:t>
            </a:r>
            <a:r>
              <a:rPr lang="fr-FR" dirty="0" smtClean="0"/>
              <a:t> to the </a:t>
            </a:r>
            <a:r>
              <a:rPr lang="fr-FR" dirty="0" err="1" smtClean="0"/>
              <a:t>delayed</a:t>
            </a:r>
            <a:r>
              <a:rPr lang="fr-FR" dirty="0" smtClean="0"/>
              <a:t> switch group, 47 (89%) </a:t>
            </a:r>
            <a:r>
              <a:rPr lang="fr-FR" dirty="0" err="1" smtClean="0"/>
              <a:t>switched</a:t>
            </a:r>
            <a:r>
              <a:rPr lang="fr-FR" dirty="0" smtClean="0"/>
              <a:t> to dolutegravir </a:t>
            </a:r>
            <a:r>
              <a:rPr lang="fr-FR" dirty="0" err="1" smtClean="0"/>
              <a:t>monotherapy</a:t>
            </a:r>
            <a:r>
              <a:rPr lang="fr-FR" dirty="0" smtClean="0"/>
              <a:t> at </a:t>
            </a:r>
            <a:r>
              <a:rPr lang="fr-FR" dirty="0" err="1" smtClean="0"/>
              <a:t>week</a:t>
            </a:r>
            <a:r>
              <a:rPr lang="fr-FR" dirty="0" smtClean="0"/>
              <a:t> 24, </a:t>
            </a:r>
            <a:r>
              <a:rPr lang="fr-FR" dirty="0" err="1" smtClean="0"/>
              <a:t>two</a:t>
            </a:r>
            <a:r>
              <a:rPr lang="fr-FR" dirty="0" smtClean="0"/>
              <a:t> (4%) of </a:t>
            </a:r>
            <a:r>
              <a:rPr lang="fr-FR" dirty="0" err="1" smtClean="0"/>
              <a:t>whom</a:t>
            </a:r>
            <a:r>
              <a:rPr lang="fr-FR" dirty="0" smtClean="0"/>
              <a:t> </a:t>
            </a:r>
            <a:r>
              <a:rPr lang="fr-FR" dirty="0" err="1" smtClean="0"/>
              <a:t>subsequently</a:t>
            </a:r>
            <a:r>
              <a:rPr lang="fr-FR" dirty="0" smtClean="0"/>
              <a:t> </a:t>
            </a:r>
            <a:r>
              <a:rPr lang="fr-FR" dirty="0" err="1" smtClean="0"/>
              <a:t>discontinued</a:t>
            </a:r>
            <a:r>
              <a:rPr lang="fr-FR" dirty="0" smtClean="0"/>
              <a:t> </a:t>
            </a:r>
            <a:r>
              <a:rPr lang="fr-FR" dirty="0" err="1" smtClean="0"/>
              <a:t>monotherapy</a:t>
            </a:r>
            <a:r>
              <a:rPr lang="fr-FR" dirty="0" smtClean="0"/>
              <a:t> </a:t>
            </a:r>
            <a:r>
              <a:rPr lang="fr-FR" dirty="0" err="1" smtClean="0"/>
              <a:t>because</a:t>
            </a:r>
            <a:r>
              <a:rPr lang="fr-FR" dirty="0" smtClean="0"/>
              <a:t> of </a:t>
            </a:r>
            <a:r>
              <a:rPr lang="fr-FR" dirty="0" err="1" smtClean="0"/>
              <a:t>headache</a:t>
            </a:r>
            <a:r>
              <a:rPr lang="fr-FR" dirty="0" smtClean="0"/>
              <a:t> (n=1) and </a:t>
            </a:r>
            <a:r>
              <a:rPr lang="fr-FR" dirty="0" err="1" smtClean="0"/>
              <a:t>disturbed</a:t>
            </a:r>
            <a:r>
              <a:rPr lang="fr-FR" dirty="0" smtClean="0"/>
              <a:t> </a:t>
            </a:r>
            <a:r>
              <a:rPr lang="fr-FR" dirty="0" err="1" smtClean="0"/>
              <a:t>sleep</a:t>
            </a:r>
            <a:r>
              <a:rPr lang="fr-FR" dirty="0" smtClean="0"/>
              <a:t> (n=1). </a:t>
            </a:r>
            <a:r>
              <a:rPr lang="fr-FR" dirty="0" err="1" smtClean="0"/>
              <a:t>Eight</a:t>
            </a:r>
            <a:r>
              <a:rPr lang="fr-FR" dirty="0" smtClean="0"/>
              <a:t> (8%) of the 95 patients </a:t>
            </a:r>
            <a:r>
              <a:rPr lang="fr-FR" dirty="0" err="1" smtClean="0"/>
              <a:t>who</a:t>
            </a:r>
            <a:r>
              <a:rPr lang="fr-FR" dirty="0" smtClean="0"/>
              <a:t> </a:t>
            </a:r>
            <a:r>
              <a:rPr lang="fr-FR" dirty="0" err="1" smtClean="0"/>
              <a:t>remained</a:t>
            </a:r>
            <a:r>
              <a:rPr lang="fr-FR" dirty="0" smtClean="0"/>
              <a:t> on dolutegravir </a:t>
            </a:r>
            <a:r>
              <a:rPr lang="fr-FR" dirty="0" err="1" smtClean="0"/>
              <a:t>monotherapy</a:t>
            </a:r>
            <a:r>
              <a:rPr lang="fr-FR" dirty="0" smtClean="0"/>
              <a:t> </a:t>
            </a:r>
            <a:r>
              <a:rPr lang="fr-FR" dirty="0" err="1" smtClean="0"/>
              <a:t>had</a:t>
            </a:r>
            <a:r>
              <a:rPr lang="fr-FR" dirty="0" smtClean="0"/>
              <a:t> </a:t>
            </a:r>
            <a:r>
              <a:rPr lang="fr-FR" dirty="0" err="1" smtClean="0"/>
              <a:t>virological</a:t>
            </a:r>
            <a:r>
              <a:rPr lang="fr-FR" dirty="0" smtClean="0"/>
              <a:t> </a:t>
            </a:r>
            <a:r>
              <a:rPr lang="fr-FR" dirty="0" err="1" smtClean="0"/>
              <a:t>failure</a:t>
            </a:r>
            <a:r>
              <a:rPr lang="fr-FR" dirty="0" smtClean="0"/>
              <a:t>; all </a:t>
            </a:r>
            <a:r>
              <a:rPr lang="fr-FR" dirty="0" err="1" smtClean="0"/>
              <a:t>had</a:t>
            </a:r>
            <a:r>
              <a:rPr lang="fr-FR" dirty="0" smtClean="0"/>
              <a:t> </a:t>
            </a:r>
            <a:r>
              <a:rPr lang="fr-FR" dirty="0" err="1" smtClean="0"/>
              <a:t>therapeutic</a:t>
            </a:r>
            <a:r>
              <a:rPr lang="fr-FR" dirty="0" smtClean="0"/>
              <a:t> plasma concentrations of dolutegravir. In </a:t>
            </a:r>
            <a:r>
              <a:rPr lang="fr-FR" dirty="0" err="1" smtClean="0"/>
              <a:t>three</a:t>
            </a:r>
            <a:r>
              <a:rPr lang="fr-FR" dirty="0" smtClean="0"/>
              <a:t> (38%) of the </a:t>
            </a:r>
            <a:r>
              <a:rPr lang="fr-FR" dirty="0" err="1" smtClean="0"/>
              <a:t>eight</a:t>
            </a:r>
            <a:r>
              <a:rPr lang="fr-FR" dirty="0" smtClean="0"/>
              <a:t> patients, mutations </a:t>
            </a:r>
            <a:r>
              <a:rPr lang="fr-FR" dirty="0" err="1" smtClean="0"/>
              <a:t>associated</a:t>
            </a:r>
            <a:r>
              <a:rPr lang="fr-FR" dirty="0" smtClean="0"/>
              <a:t> </a:t>
            </a:r>
            <a:r>
              <a:rPr lang="fr-FR" dirty="0" err="1" smtClean="0"/>
              <a:t>with</a:t>
            </a:r>
            <a:r>
              <a:rPr lang="fr-FR" dirty="0" smtClean="0"/>
              <a:t> </a:t>
            </a:r>
            <a:r>
              <a:rPr lang="fr-FR" dirty="0" err="1" smtClean="0"/>
              <a:t>resistance</a:t>
            </a:r>
            <a:r>
              <a:rPr lang="fr-FR" dirty="0" smtClean="0"/>
              <a:t> </a:t>
            </a:r>
            <a:r>
              <a:rPr lang="fr-FR" dirty="0" err="1" smtClean="0"/>
              <a:t>were</a:t>
            </a:r>
            <a:r>
              <a:rPr lang="fr-FR" dirty="0" smtClean="0"/>
              <a:t> </a:t>
            </a:r>
            <a:r>
              <a:rPr lang="fr-FR" dirty="0" err="1" smtClean="0"/>
              <a:t>detected</a:t>
            </a:r>
            <a:r>
              <a:rPr lang="fr-FR" dirty="0" smtClean="0"/>
              <a:t> in the </a:t>
            </a:r>
            <a:r>
              <a:rPr lang="fr-FR" dirty="0" err="1" smtClean="0"/>
              <a:t>integrase</a:t>
            </a:r>
            <a:r>
              <a:rPr lang="fr-FR" dirty="0" smtClean="0"/>
              <a:t> </a:t>
            </a:r>
            <a:r>
              <a:rPr lang="fr-FR" dirty="0" err="1" smtClean="0"/>
              <a:t>gene</a:t>
            </a:r>
            <a:r>
              <a:rPr lang="fr-FR" dirty="0" smtClean="0"/>
              <a:t>. </a:t>
            </a:r>
            <a:r>
              <a:rPr lang="fr-FR" dirty="0" err="1" smtClean="0"/>
              <a:t>According</a:t>
            </a:r>
            <a:r>
              <a:rPr lang="fr-FR" dirty="0" smtClean="0"/>
              <a:t> to a </a:t>
            </a:r>
            <a:r>
              <a:rPr lang="fr-FR" dirty="0" err="1" smtClean="0"/>
              <a:t>predefined</a:t>
            </a:r>
            <a:r>
              <a:rPr lang="fr-FR" dirty="0" smtClean="0"/>
              <a:t> </a:t>
            </a:r>
            <a:r>
              <a:rPr lang="fr-FR" dirty="0" err="1" smtClean="0"/>
              <a:t>stopping</a:t>
            </a:r>
            <a:r>
              <a:rPr lang="fr-FR" dirty="0" smtClean="0"/>
              <a:t> </a:t>
            </a:r>
            <a:r>
              <a:rPr lang="fr-FR" dirty="0" err="1" smtClean="0"/>
              <a:t>rule</a:t>
            </a:r>
            <a:r>
              <a:rPr lang="fr-FR" dirty="0" smtClean="0"/>
              <a:t>, </a:t>
            </a:r>
            <a:r>
              <a:rPr lang="fr-FR" dirty="0" err="1" smtClean="0"/>
              <a:t>detection</a:t>
            </a:r>
            <a:r>
              <a:rPr lang="fr-FR" dirty="0" smtClean="0"/>
              <a:t> of </a:t>
            </a:r>
            <a:r>
              <a:rPr lang="fr-FR" dirty="0" err="1" smtClean="0"/>
              <a:t>these</a:t>
            </a:r>
            <a:r>
              <a:rPr lang="fr-FR" dirty="0" smtClean="0"/>
              <a:t> mutations </a:t>
            </a:r>
            <a:r>
              <a:rPr lang="fr-FR" dirty="0" err="1" smtClean="0"/>
              <a:t>led</a:t>
            </a:r>
            <a:r>
              <a:rPr lang="fr-FR" dirty="0" smtClean="0"/>
              <a:t> to </a:t>
            </a:r>
            <a:r>
              <a:rPr lang="fr-FR" dirty="0" err="1" smtClean="0"/>
              <a:t>premature</a:t>
            </a:r>
            <a:r>
              <a:rPr lang="fr-FR" dirty="0" smtClean="0"/>
              <a:t> </a:t>
            </a:r>
            <a:r>
              <a:rPr lang="fr-FR" dirty="0" err="1" smtClean="0"/>
              <a:t>study</a:t>
            </a:r>
            <a:r>
              <a:rPr lang="fr-FR" dirty="0" smtClean="0"/>
              <a:t> discontinuation.</a:t>
            </a:r>
          </a:p>
          <a:p>
            <a:r>
              <a:rPr lang="fr-FR" dirty="0" err="1" smtClean="0"/>
              <a:t>Interpretation</a:t>
            </a:r>
            <a:endParaRPr lang="fr-FR" dirty="0" smtClean="0"/>
          </a:p>
          <a:p>
            <a:r>
              <a:rPr lang="fr-FR" dirty="0" smtClean="0"/>
              <a:t>Dolutegravir </a:t>
            </a:r>
            <a:r>
              <a:rPr lang="fr-FR" dirty="0" err="1" smtClean="0"/>
              <a:t>monotherapy</a:t>
            </a:r>
            <a:r>
              <a:rPr lang="fr-FR" dirty="0" smtClean="0"/>
              <a:t> </a:t>
            </a:r>
            <a:r>
              <a:rPr lang="fr-FR" dirty="0" err="1" smtClean="0"/>
              <a:t>was</a:t>
            </a:r>
            <a:r>
              <a:rPr lang="fr-FR" dirty="0" smtClean="0"/>
              <a:t> non-</a:t>
            </a:r>
            <a:r>
              <a:rPr lang="fr-FR" dirty="0" err="1" smtClean="0"/>
              <a:t>inferior</a:t>
            </a:r>
            <a:r>
              <a:rPr lang="fr-FR" dirty="0" smtClean="0"/>
              <a:t> to </a:t>
            </a:r>
            <a:r>
              <a:rPr lang="fr-FR" dirty="0" err="1" smtClean="0"/>
              <a:t>combination</a:t>
            </a:r>
            <a:r>
              <a:rPr lang="fr-FR" dirty="0" smtClean="0"/>
              <a:t> ART at 24 </a:t>
            </a:r>
            <a:r>
              <a:rPr lang="fr-FR" dirty="0" err="1" smtClean="0"/>
              <a:t>weeks</a:t>
            </a:r>
            <a:r>
              <a:rPr lang="fr-FR" dirty="0" smtClean="0"/>
              <a:t>. </a:t>
            </a:r>
            <a:r>
              <a:rPr lang="fr-FR" dirty="0" err="1" smtClean="0"/>
              <a:t>However</a:t>
            </a:r>
            <a:r>
              <a:rPr lang="fr-FR" dirty="0" smtClean="0"/>
              <a:t>, </a:t>
            </a:r>
            <a:r>
              <a:rPr lang="fr-FR" dirty="0" err="1" smtClean="0"/>
              <a:t>virological</a:t>
            </a:r>
            <a:r>
              <a:rPr lang="fr-FR" dirty="0" smtClean="0"/>
              <a:t> </a:t>
            </a:r>
            <a:r>
              <a:rPr lang="fr-FR" dirty="0" err="1" smtClean="0"/>
              <a:t>failure</a:t>
            </a:r>
            <a:r>
              <a:rPr lang="fr-FR" dirty="0" smtClean="0"/>
              <a:t> </a:t>
            </a:r>
            <a:r>
              <a:rPr lang="fr-FR" dirty="0" err="1" smtClean="0"/>
              <a:t>continued</a:t>
            </a:r>
            <a:r>
              <a:rPr lang="fr-FR" dirty="0" smtClean="0"/>
              <a:t> to </a:t>
            </a:r>
            <a:r>
              <a:rPr lang="fr-FR" dirty="0" err="1" smtClean="0"/>
              <a:t>occur</a:t>
            </a:r>
            <a:r>
              <a:rPr lang="fr-FR" dirty="0" smtClean="0"/>
              <a:t> </a:t>
            </a:r>
            <a:r>
              <a:rPr lang="fr-FR" dirty="0" err="1" smtClean="0"/>
              <a:t>thereafter</a:t>
            </a:r>
            <a:r>
              <a:rPr lang="fr-FR" dirty="0" smtClean="0"/>
              <a:t> and </a:t>
            </a:r>
            <a:r>
              <a:rPr lang="fr-FR" dirty="0" err="1" smtClean="0"/>
              <a:t>led</a:t>
            </a:r>
            <a:r>
              <a:rPr lang="fr-FR" dirty="0" smtClean="0"/>
              <a:t> to dolutegravir </a:t>
            </a:r>
            <a:r>
              <a:rPr lang="fr-FR" dirty="0" err="1" smtClean="0"/>
              <a:t>resistance</a:t>
            </a:r>
            <a:r>
              <a:rPr lang="fr-FR" dirty="0" smtClean="0"/>
              <a:t>. Dolutegravir </a:t>
            </a:r>
            <a:r>
              <a:rPr lang="fr-FR" dirty="0" err="1" smtClean="0"/>
              <a:t>should</a:t>
            </a:r>
            <a:r>
              <a:rPr lang="fr-FR" dirty="0" smtClean="0"/>
              <a:t> not </a:t>
            </a:r>
            <a:r>
              <a:rPr lang="fr-FR" dirty="0" err="1" smtClean="0"/>
              <a:t>be</a:t>
            </a:r>
            <a:r>
              <a:rPr lang="fr-FR" dirty="0" smtClean="0"/>
              <a:t> </a:t>
            </a:r>
            <a:r>
              <a:rPr lang="fr-FR" dirty="0" err="1" smtClean="0"/>
              <a:t>used</a:t>
            </a:r>
            <a:r>
              <a:rPr lang="fr-FR" dirty="0" smtClean="0"/>
              <a:t> as maintenance </a:t>
            </a:r>
            <a:r>
              <a:rPr lang="fr-FR" dirty="0" err="1" smtClean="0"/>
              <a:t>monotherapy</a:t>
            </a:r>
            <a:r>
              <a:rPr lang="fr-FR" dirty="0" smtClean="0"/>
              <a:t>.</a:t>
            </a:r>
          </a:p>
          <a:p>
            <a:r>
              <a:rPr lang="fr-FR" dirty="0" err="1" smtClean="0"/>
              <a:t>Funding</a:t>
            </a:r>
            <a:endParaRPr lang="fr-FR" dirty="0" smtClean="0"/>
          </a:p>
          <a:p>
            <a:r>
              <a:rPr lang="fr-FR" dirty="0" smtClean="0"/>
              <a:t>Erasmus </a:t>
            </a:r>
            <a:r>
              <a:rPr lang="fr-FR" dirty="0" err="1" smtClean="0"/>
              <a:t>Trustfonds</a:t>
            </a:r>
            <a:r>
              <a:rPr lang="fr-FR" smtClean="0"/>
              <a:t>.</a:t>
            </a:r>
          </a:p>
          <a:p>
            <a:endParaRPr lang="fr-FR"/>
          </a:p>
        </p:txBody>
      </p:sp>
      <p:sp>
        <p:nvSpPr>
          <p:cNvPr id="4" name="Espace réservé du numéro de diapositive 3"/>
          <p:cNvSpPr>
            <a:spLocks noGrp="1"/>
          </p:cNvSpPr>
          <p:nvPr>
            <p:ph type="sldNum" sz="quarter" idx="10"/>
          </p:nvPr>
        </p:nvSpPr>
        <p:spPr/>
        <p:txBody>
          <a:bodyPr/>
          <a:lstStyle/>
          <a:p>
            <a:fld id="{8D6480D1-091B-CE4C-A883-FEC23AED4BD5}" type="slidenum">
              <a:rPr lang="fr-FR" smtClean="0"/>
              <a:t>19</a:t>
            </a:fld>
            <a:endParaRPr lang="fr-FR"/>
          </a:p>
        </p:txBody>
      </p:sp>
    </p:spTree>
    <p:extLst>
      <p:ext uri="{BB962C8B-B14F-4D97-AF65-F5344CB8AC3E}">
        <p14:creationId xmlns:p14="http://schemas.microsoft.com/office/powerpoint/2010/main" val="2000964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Selon les données de la grande cohorte IdEA</a:t>
            </a:r>
            <a:r>
              <a:rPr lang="fr-FR" baseline="30000" dirty="0" smtClean="0"/>
              <a:t>1</a:t>
            </a:r>
            <a:r>
              <a:rPr lang="fr-FR" dirty="0" smtClean="0"/>
              <a:t>, jusqu’à 25% des patients infectés par le VIH qui arrivent dans les centres de soins pour être pris en charge ont des CD4 ≤ 100/mm</a:t>
            </a:r>
            <a:r>
              <a:rPr lang="fr-FR" baseline="30000" dirty="0" smtClean="0"/>
              <a:t>3</a:t>
            </a:r>
            <a:r>
              <a:rPr lang="fr-FR" dirty="0" smtClean="0"/>
              <a:t>, et parmi ceux-ci, 10% meurent au cours des trois premiers mois de traitement</a:t>
            </a:r>
            <a:r>
              <a:rPr lang="fr-FR" baseline="30000" dirty="0" smtClean="0"/>
              <a:t>2,3</a:t>
            </a:r>
            <a:r>
              <a:rPr lang="fr-FR" dirty="0" smtClean="0"/>
              <a:t>. Les infections bactériennes, la tuberculose et la cryptococcose sont au premier plan. L’intensité de l’altération de l’état général assombri le pronostic, avec un effet pronostique d’un faible IMC</a:t>
            </a:r>
            <a:r>
              <a:rPr lang="fr-FR" baseline="30000" dirty="0" smtClean="0"/>
              <a:t>3</a:t>
            </a:r>
            <a:r>
              <a:rPr lang="fr-FR" dirty="0" smtClean="0"/>
              <a:t>. Il est actuellement recommandé que la prise en charge initiale comporte un screening clinique de la tuberculose ; l’initiation d’un traitement préventif de la tuberculose par isoniazide en l’absence de tuberculose active fait partie des recommandations dans certains pays ; la prophylaxie primaire des infections parasitaires et bactériennes par cotrimoxazole est recommandée dans tous les pays et pour toutes les personnes séropositives, quel que soit leur statut </a:t>
            </a:r>
            <a:r>
              <a:rPr lang="fr-FR" dirty="0" err="1" smtClean="0"/>
              <a:t>immuno-virologique</a:t>
            </a:r>
            <a:r>
              <a:rPr lang="fr-FR" dirty="0" smtClean="0"/>
              <a:t>.</a:t>
            </a:r>
          </a:p>
          <a:p>
            <a:r>
              <a:rPr lang="fr-FR" dirty="0" smtClean="0"/>
              <a:t>L’étude REALITY se propose de comparer trois stratégies pour tenter de diminuer la mortalité initiale : un traitement antirétroviral renforcé par une anti-intégrase (raltegravir), l’ajout d’une supplémentation alimentaire, et une prophylaxie primaire renforcée des infections opportunistes, comparé à une approche basée sur les recommandations en cours. Seul l’effet du renforcement de la prophylaxie des infections opportunistes est analysé dans cette article.</a:t>
            </a:r>
          </a:p>
          <a:p>
            <a:r>
              <a:rPr lang="fr-FR" dirty="0" smtClean="0"/>
              <a:t>La prophylaxie standard comportait uniquement du </a:t>
            </a:r>
            <a:r>
              <a:rPr lang="fr-FR" dirty="0" err="1" smtClean="0"/>
              <a:t>trimethoprime-sulfaméthoxazole</a:t>
            </a:r>
            <a:r>
              <a:rPr lang="fr-FR" dirty="0" smtClean="0"/>
              <a:t>. La prophylaxie renforcée comportait une dose unique (400 mg) d’</a:t>
            </a:r>
            <a:r>
              <a:rPr lang="fr-FR" dirty="0" err="1" smtClean="0"/>
              <a:t>albendazole</a:t>
            </a:r>
            <a:r>
              <a:rPr lang="fr-FR" dirty="0" smtClean="0"/>
              <a:t>, 5 jours d’</a:t>
            </a:r>
            <a:r>
              <a:rPr lang="fr-FR" dirty="0" err="1" smtClean="0"/>
              <a:t>azithromycine</a:t>
            </a:r>
            <a:r>
              <a:rPr lang="fr-FR" dirty="0" smtClean="0"/>
              <a:t> (500 mg une fois par jour), 12 semaines de fluconazole (100 mg par jour), </a:t>
            </a:r>
            <a:r>
              <a:rPr lang="fr-FR" dirty="0" err="1" smtClean="0"/>
              <a:t>trimethoprime</a:t>
            </a:r>
            <a:r>
              <a:rPr lang="fr-FR" dirty="0" smtClean="0"/>
              <a:t> – </a:t>
            </a:r>
            <a:r>
              <a:rPr lang="fr-FR" dirty="0" err="1" smtClean="0"/>
              <a:t>sulfamethoxazole</a:t>
            </a:r>
            <a:r>
              <a:rPr lang="fr-FR" dirty="0" smtClean="0"/>
              <a:t> (160 mg de </a:t>
            </a:r>
            <a:r>
              <a:rPr lang="fr-FR" dirty="0" err="1" smtClean="0"/>
              <a:t>trimethoprime</a:t>
            </a:r>
            <a:r>
              <a:rPr lang="fr-FR" dirty="0" smtClean="0"/>
              <a:t> et 800 mg de </a:t>
            </a:r>
            <a:r>
              <a:rPr lang="fr-FR" dirty="0" err="1" smtClean="0"/>
              <a:t>sulfamethoxazole</a:t>
            </a:r>
            <a:r>
              <a:rPr lang="fr-FR" dirty="0" smtClean="0"/>
              <a:t>), isoniazide (300 mg), et pyridoxine (25 mg) réunis en un seul comprimé. Au total, les patients prenaient donc pour la prophylaxie, 3 comprimés par jour pendant 1 à 5 jours puis deux comprimés par jour pour 12 semaines. Les doses étaient diminuées de moitié pour les ≤ 13 ans, sauf pour l’</a:t>
            </a:r>
            <a:r>
              <a:rPr lang="fr-FR" dirty="0" err="1" smtClean="0"/>
              <a:t>albendazole</a:t>
            </a:r>
            <a:r>
              <a:rPr lang="fr-FR" dirty="0" smtClean="0"/>
              <a:t>. A la 12</a:t>
            </a:r>
            <a:r>
              <a:rPr lang="fr-FR" baseline="30000" dirty="0" smtClean="0"/>
              <a:t>ème</a:t>
            </a:r>
            <a:r>
              <a:rPr lang="fr-FR" dirty="0" smtClean="0"/>
              <a:t> semaine, le fluconazole était stoppé et le reste de la prophylaxie (standard ou renforcée) poursuivi, adapté aux recommandations nationale concernant l’INH.</a:t>
            </a:r>
          </a:p>
          <a:p>
            <a:r>
              <a:rPr lang="fr-FR" dirty="0" smtClean="0"/>
              <a:t>Le critère d’évaluation principal de l’étude est la mortalité à 24 semaines et les critères secondaires (</a:t>
            </a:r>
            <a:r>
              <a:rPr lang="fr-FR" dirty="0" err="1" smtClean="0"/>
              <a:t>morbi-mortalilté</a:t>
            </a:r>
            <a:r>
              <a:rPr lang="fr-FR" dirty="0" smtClean="0"/>
              <a:t>, CD4…) sont évalués à S48. Un peu plus de 1 800 patients ont été randomisés (1:1), avec des </a:t>
            </a:r>
            <a:r>
              <a:rPr lang="fr-FR" b="1" dirty="0" smtClean="0"/>
              <a:t>CD4 médian à 37/mm</a:t>
            </a:r>
            <a:r>
              <a:rPr lang="fr-FR" b="1" baseline="30000" dirty="0" smtClean="0"/>
              <a:t>3</a:t>
            </a:r>
            <a:r>
              <a:rPr lang="fr-FR" b="1" dirty="0" smtClean="0"/>
              <a:t> et une CV &gt; 100 000 copies/ml chez 74%</a:t>
            </a:r>
            <a:r>
              <a:rPr lang="fr-FR" dirty="0" smtClean="0"/>
              <a:t>. L’observance de la prophylaxie est significativement moins bonne pour la prévention renforcée au cours des 12 premières semaines (7,4 % ont manqué une dose entre les semaines 8 et 12 dans le groupe renforcé contre 5,2% dans le groupe standard), et équivalentes après. </a:t>
            </a:r>
            <a:r>
              <a:rPr lang="fr-FR" b="1" dirty="0" smtClean="0"/>
              <a:t>La mortalité à 24 semaines est significativement différente (8,9% en faveur du bras renforcé versus 12,2%</a:t>
            </a:r>
            <a:r>
              <a:rPr lang="fr-FR" dirty="0" smtClean="0"/>
              <a:t>). Elle est surtout significative pour les décès liés à la cryptococcose et les décès de cause inconnue (tableau). La différence se maintient à 48 semaines et on observe également une moindre incidence de la tuberculose (mais pas de différence en terme de mortalité induite par la tuberculose). En fonction des pays de l’étude, le coût de le prévention renforcée varie de 8 à 32$ pour les 48 semaines. </a:t>
            </a:r>
            <a:r>
              <a:rPr lang="fr-FR" b="1" dirty="0" smtClean="0"/>
              <a:t>Il faut traiter 30 patients avec prophylaxie renforcée pour prévenir un décès.</a:t>
            </a:r>
            <a:endParaRPr lang="fr-FR" dirty="0" smtClean="0"/>
          </a:p>
          <a:p>
            <a:r>
              <a:rPr lang="fr-FR" b="1" dirty="0" smtClean="0"/>
              <a:t>En pratique, la prévention renforcée des maladies opportunistes permet de significativement réduire la mortalité pour un coût modeste, qui est de 240 à 960 $ par décès évité.</a:t>
            </a:r>
            <a:endParaRPr lang="fr-FR" dirty="0" smtClean="0"/>
          </a:p>
          <a:p>
            <a:r>
              <a:rPr lang="fr-FR" dirty="0" smtClean="0"/>
              <a:t>Il sera intéressant de disposer de l’analyse de l’ensemble de l’étude pour voir l’effet combiné de l’ajout du raltegravir et de l’aide nutritionnelle, afin de définir une stratégie ultérieure.</a:t>
            </a:r>
          </a:p>
          <a:p>
            <a:endParaRPr lang="fr-FR" dirty="0"/>
          </a:p>
        </p:txBody>
      </p:sp>
      <p:sp>
        <p:nvSpPr>
          <p:cNvPr id="4" name="Espace réservé du numéro de diapositive 3"/>
          <p:cNvSpPr>
            <a:spLocks noGrp="1"/>
          </p:cNvSpPr>
          <p:nvPr>
            <p:ph type="sldNum" sz="quarter" idx="10"/>
          </p:nvPr>
        </p:nvSpPr>
        <p:spPr/>
        <p:txBody>
          <a:bodyPr/>
          <a:lstStyle/>
          <a:p>
            <a:fld id="{8D6480D1-091B-CE4C-A883-FEC23AED4BD5}" type="slidenum">
              <a:rPr lang="fr-FR" smtClean="0"/>
              <a:t>4</a:t>
            </a:fld>
            <a:endParaRPr lang="fr-FR"/>
          </a:p>
        </p:txBody>
      </p:sp>
    </p:spTree>
    <p:extLst>
      <p:ext uri="{BB962C8B-B14F-4D97-AF65-F5344CB8AC3E}">
        <p14:creationId xmlns:p14="http://schemas.microsoft.com/office/powerpoint/2010/main" val="80257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évènements non sida, notamment cardiovasculaires, hépatiques, rénaux et les cancers non sida sont les principales causes de morbidités et de mortalité chez les patients infectés par le VIH sous traitement antirétroviral. Les biomarqueurs inflammatoires et de coagulation sont des prédicteurs important de mortalité et morbidité chez ces patients, même sous traitement suppressif. Ces pathologies soulignent l’importance de la persistance de l’inflammation chronique malgré la suppression virologique. Les auteurs ont souhaité investiguer l’hypothèse que la mise sous traitement antirétroviral à un stade précoce de l’infection pouvait normaliser les niveaux de biomarqueurs inflammatoires associés à la </a:t>
            </a:r>
            <a:r>
              <a:rPr lang="fr-FR" dirty="0" err="1" smtClean="0"/>
              <a:t>morbi</a:t>
            </a:r>
            <a:r>
              <a:rPr lang="fr-FR" dirty="0" smtClean="0"/>
              <a:t>/mortalité.</a:t>
            </a:r>
          </a:p>
          <a:p>
            <a:r>
              <a:rPr lang="fr-FR" dirty="0" smtClean="0"/>
              <a:t>L’étude a consisté à recueillir les plasmas de patients thaïlandais traités au cours de leur primo-infection VIH, de ceux suivis pour une infection chronique et de patients séronégatifs témoins appariés sur le sexe et l’âge. Les biomarqueurs inflammatoires ont été mesuré à </a:t>
            </a:r>
            <a:r>
              <a:rPr lang="fr-FR" dirty="0" err="1" smtClean="0"/>
              <a:t>baseline</a:t>
            </a:r>
            <a:r>
              <a:rPr lang="fr-FR" dirty="0" smtClean="0"/>
              <a:t> et durant les 96 semaines suivant le début du traitement antirétroviral : I-FABP, CD14s, Acide hyaluronique (HA), CRP, D-dimères, TNF, IL6, récepteur soluble IL-6 [sIL-6R].</a:t>
            </a:r>
          </a:p>
          <a:p>
            <a:r>
              <a:rPr lang="fr-FR" dirty="0" smtClean="0"/>
              <a:t>Les patients traités au stade de primo-infection étaient âgés de 28 ans, 92.3% étaient des hommes (comparés à un âge de 35 ans pour les patients au stade d’infection chronique et 27 ans pour les témoins). Le taux médian de CD4 était de 384 et la charge virale à </a:t>
            </a:r>
            <a:r>
              <a:rPr lang="fr-FR" dirty="0" err="1" smtClean="0"/>
              <a:t>baseline</a:t>
            </a:r>
            <a:r>
              <a:rPr lang="fr-FR" dirty="0" smtClean="0"/>
              <a:t> de 5.6 log copies/ml. Les patients en primo infection étaient au stade 4thG1 ((NAT+/4thG IA-) (N= 14), 4thG2 ((NAT+/4thG IA+/3rdG IA-),(N=22), ou 4thG3 (NAT+/4thG IA+/3rdG IA+/Western Blot- ou indéterminé (N=42) selon la classification basée sur les tests Elisa de 4ème génération (1).</a:t>
            </a:r>
          </a:p>
          <a:p>
            <a:r>
              <a:rPr lang="fr-FR" dirty="0" smtClean="0"/>
              <a:t>Les taux de CRP, TNF, sIL-6R, I-FABP, sCD14, D-dimères, et HA étaient élevés chez les patients en primo-infection. La mise sous traitement précoce a été associée à une augmentation des taux de I-FABP, mais à une normalisation des taux de TNF, sIL-6R, et D-dimères. Les taux de CRP, CD14s et d’acide hyaluronique ont diminué durant la phase de traitement mais sont restés à des taux élevés comparés aux résultats du groupe témoin. Des taux plus élevés de CD14 solubles, CRP et D-dimères étaient associés à des taux plus élevés d’ADN VIH mesurés au niveau des cellules mononuclées périphériques et de l’intestin. La diminution des taux de CD14s et de CRP est corrélée avec l’augmentation du taux de CD4.</a:t>
            </a:r>
          </a:p>
          <a:p>
            <a:r>
              <a:rPr lang="fr-FR" dirty="0" smtClean="0"/>
              <a:t>Les auteurs concluent des résultats que :</a:t>
            </a:r>
          </a:p>
          <a:p>
            <a:r>
              <a:rPr lang="fr-FR" dirty="0" smtClean="0"/>
              <a:t>la phase de primo-infection est bien associée avec l’augmentation de biomarqueurs reflétant les désordres intestinaux, inflammatoires, des troubles de coagulation et de la fibrose hépatique.</a:t>
            </a:r>
          </a:p>
          <a:p>
            <a:r>
              <a:rPr lang="fr-FR" dirty="0" smtClean="0"/>
              <a:t>L’initiation précoce du traitement à la phase de primo-infection :</a:t>
            </a:r>
          </a:p>
          <a:p>
            <a:r>
              <a:rPr lang="fr-FR" dirty="0" smtClean="0"/>
              <a:t>L’état de </a:t>
            </a:r>
            <a:r>
              <a:rPr lang="fr-FR" dirty="0" err="1" smtClean="0"/>
              <a:t>procoagulation</a:t>
            </a:r>
            <a:r>
              <a:rPr lang="fr-FR" dirty="0" smtClean="0"/>
              <a:t> revient à la normale</a:t>
            </a:r>
          </a:p>
          <a:p>
            <a:r>
              <a:rPr lang="fr-FR" dirty="0" smtClean="0"/>
              <a:t>Les troubles </a:t>
            </a:r>
            <a:r>
              <a:rPr lang="fr-FR" dirty="0" err="1" smtClean="0"/>
              <a:t>entérocytaires</a:t>
            </a:r>
            <a:r>
              <a:rPr lang="fr-FR" dirty="0" smtClean="0"/>
              <a:t> persistent sous traitement,</a:t>
            </a:r>
          </a:p>
          <a:p>
            <a:r>
              <a:rPr lang="fr-FR" dirty="0" smtClean="0"/>
              <a:t>L’activation </a:t>
            </a:r>
            <a:r>
              <a:rPr lang="fr-FR" dirty="0" err="1" smtClean="0"/>
              <a:t>monocytaire</a:t>
            </a:r>
            <a:r>
              <a:rPr lang="fr-FR" dirty="0" smtClean="0"/>
              <a:t>, l’inflammation systémique et l’activation de la fibrose hépatique demeurent élevés comparés aux patients séronégatifs témoins, même s’ils restent à des taux plus bas comparés aux patients traités au stade chronique de l’infection.</a:t>
            </a:r>
          </a:p>
          <a:p>
            <a:r>
              <a:rPr lang="fr-FR" dirty="0" smtClean="0"/>
              <a:t>Enfin l’élévation des CD4 sous traitement est corrélée avec la diminution des taux de CD14 solubles et de la CRP.</a:t>
            </a:r>
          </a:p>
          <a:p>
            <a:r>
              <a:rPr lang="fr-FR" dirty="0" smtClean="0"/>
              <a:t>Ces résultats suggèrent selon eux que certaines atteintes immunitaires précoces liées au VIH sont durables et potentiellement irréversibles, et pourraient nécessiter l’ajout de traitements </a:t>
            </a:r>
            <a:r>
              <a:rPr lang="fr-FR" dirty="0" err="1" smtClean="0"/>
              <a:t>immunomodulateurs</a:t>
            </a:r>
            <a:r>
              <a:rPr lang="fr-FR" dirty="0" smtClean="0"/>
              <a:t> durant la phase aiguë pour en diminuer les conséquences néfastes à long terme.</a:t>
            </a:r>
          </a:p>
          <a:p>
            <a:r>
              <a:rPr lang="fr-FR" dirty="0" smtClean="0"/>
              <a:t>1 </a:t>
            </a:r>
            <a:r>
              <a:rPr lang="fr-FR" dirty="0" err="1" smtClean="0"/>
              <a:t>Ananworanich</a:t>
            </a:r>
            <a:r>
              <a:rPr lang="fr-FR" dirty="0" smtClean="0"/>
              <a:t> J, Fletcher JL, </a:t>
            </a:r>
            <a:r>
              <a:rPr lang="fr-FR" dirty="0" err="1" smtClean="0"/>
              <a:t>Pinyakorn</a:t>
            </a:r>
            <a:r>
              <a:rPr lang="fr-FR" dirty="0" smtClean="0"/>
              <a:t> S, et al. A </a:t>
            </a:r>
            <a:r>
              <a:rPr lang="fr-FR" dirty="0" err="1" smtClean="0"/>
              <a:t>novel</a:t>
            </a:r>
            <a:r>
              <a:rPr lang="fr-FR" dirty="0" smtClean="0"/>
              <a:t> acute HIV infection </a:t>
            </a:r>
            <a:r>
              <a:rPr lang="fr-FR" dirty="0" err="1" smtClean="0"/>
              <a:t>staging</a:t>
            </a:r>
            <a:r>
              <a:rPr lang="fr-FR" dirty="0" smtClean="0"/>
              <a:t> system </a:t>
            </a:r>
            <a:r>
              <a:rPr lang="fr-FR" dirty="0" err="1" smtClean="0"/>
              <a:t>based</a:t>
            </a:r>
            <a:r>
              <a:rPr lang="fr-FR" dirty="0" smtClean="0"/>
              <a:t> on 4th </a:t>
            </a:r>
            <a:r>
              <a:rPr lang="fr-FR" dirty="0" err="1" smtClean="0"/>
              <a:t>generation</a:t>
            </a:r>
            <a:r>
              <a:rPr lang="fr-FR" dirty="0" smtClean="0"/>
              <a:t> </a:t>
            </a:r>
            <a:r>
              <a:rPr lang="fr-FR" dirty="0" err="1" smtClean="0"/>
              <a:t>immunoassay</a:t>
            </a:r>
            <a:r>
              <a:rPr lang="fr-FR" dirty="0" smtClean="0"/>
              <a:t>. </a:t>
            </a:r>
            <a:r>
              <a:rPr lang="fr-FR" dirty="0" err="1" smtClean="0"/>
              <a:t>Retrovirology</a:t>
            </a:r>
            <a:r>
              <a:rPr lang="fr-FR" dirty="0" smtClean="0"/>
              <a:t> </a:t>
            </a:r>
            <a:r>
              <a:rPr lang="fr-FR" b="1" dirty="0" smtClean="0"/>
              <a:t>2013</a:t>
            </a:r>
            <a:r>
              <a:rPr lang="fr-FR" dirty="0" smtClean="0"/>
              <a:t>; 10: 56.</a:t>
            </a:r>
          </a:p>
          <a:p>
            <a:endParaRPr lang="fr-FR" dirty="0"/>
          </a:p>
        </p:txBody>
      </p:sp>
      <p:sp>
        <p:nvSpPr>
          <p:cNvPr id="4" name="Espace réservé du numéro de diapositive 3"/>
          <p:cNvSpPr>
            <a:spLocks noGrp="1"/>
          </p:cNvSpPr>
          <p:nvPr>
            <p:ph type="sldNum" sz="quarter" idx="10"/>
          </p:nvPr>
        </p:nvSpPr>
        <p:spPr/>
        <p:txBody>
          <a:bodyPr/>
          <a:lstStyle/>
          <a:p>
            <a:fld id="{8D6480D1-091B-CE4C-A883-FEC23AED4BD5}" type="slidenum">
              <a:rPr lang="fr-FR" smtClean="0"/>
              <a:t>6</a:t>
            </a:fld>
            <a:endParaRPr lang="fr-FR"/>
          </a:p>
        </p:txBody>
      </p:sp>
    </p:spTree>
    <p:extLst>
      <p:ext uri="{BB962C8B-B14F-4D97-AF65-F5344CB8AC3E}">
        <p14:creationId xmlns:p14="http://schemas.microsoft.com/office/powerpoint/2010/main" val="2107102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Lors de l’inflammation du tissu lymphoïde digestif, les lymphocytes </a:t>
            </a:r>
            <a:r>
              <a:rPr lang="fr-FR" dirty="0" err="1" smtClean="0"/>
              <a:t>T</a:t>
            </a:r>
            <a:r>
              <a:rPr lang="fr-FR" dirty="0" smtClean="0"/>
              <a:t> CD4 interagissent avec les récepteurs des cellules endothéliales (MAdCAM-1) par leurs molécules d’adhésion a4-ß1 et a4-b7 exprimées à leur surface. Les cellules </a:t>
            </a:r>
            <a:r>
              <a:rPr lang="fr-FR" dirty="0" err="1" smtClean="0"/>
              <a:t>T</a:t>
            </a:r>
            <a:r>
              <a:rPr lang="fr-FR" dirty="0" smtClean="0"/>
              <a:t> qui expriment des niveaux élevés de l’intégrine a4-b7 sont des cibles préférentielles du VIH et du SIV au cours d’une infection aiguë. Dans l’objectif de bloquer cette interaction et de protéger le tissu lymphoïde digestif, un anticorps monoclonal dirigé contre l’intégrine est utilisé en addition du traitement </a:t>
            </a:r>
            <a:r>
              <a:rPr lang="fr-FR" dirty="0" err="1" smtClean="0"/>
              <a:t>anti-rétroviral</a:t>
            </a:r>
            <a:r>
              <a:rPr lang="fr-FR" dirty="0" smtClean="0"/>
              <a:t> chez des macaques infectés par le SIV. Le protocole de l’essai comprenait 5 phases : 1) Infection par voie </a:t>
            </a:r>
            <a:r>
              <a:rPr lang="fr-FR" dirty="0" err="1" smtClean="0"/>
              <a:t>intra-veineuse</a:t>
            </a:r>
            <a:r>
              <a:rPr lang="fr-FR" dirty="0" smtClean="0"/>
              <a:t> de 18 macaques par une souche de SIVmac239. 2) 5 semaines post-infection, traitement antirétroviral pendant 90 jours. 3) perfusion d’anticorps toutes les 3 semaines à partir de la semaine 9 jusqu’ à la semaine 18 selon le protocole suivant: 7 animaux reçoivent une immunoglobuline rhésus non spécifique et 11 reçoivent l’anticorps monoclonal </a:t>
            </a:r>
            <a:r>
              <a:rPr lang="fr-FR" dirty="0" err="1" smtClean="0"/>
              <a:t>mAb-IgG</a:t>
            </a:r>
            <a:r>
              <a:rPr lang="fr-FR" dirty="0" smtClean="0"/>
              <a:t> a4-b7. 4) entre la semaine 18 et la semaine 32, arrêt du traitement </a:t>
            </a:r>
            <a:r>
              <a:rPr lang="fr-FR" dirty="0" err="1" smtClean="0"/>
              <a:t>anti-rétroviral</a:t>
            </a:r>
            <a:r>
              <a:rPr lang="fr-FR" dirty="0" smtClean="0"/>
              <a:t> avec maintien de la perfusion d’anticorps. 5)  entre les semaines 32 et 50, arrêt de tous les traitements. Trois des 11 macaques traités par l’anticorps monoclonal </a:t>
            </a:r>
            <a:r>
              <a:rPr lang="fr-FR" dirty="0" err="1" smtClean="0"/>
              <a:t>mAb-IgG</a:t>
            </a:r>
            <a:r>
              <a:rPr lang="fr-FR" dirty="0" smtClean="0"/>
              <a:t> a4-b7 ont développés des anticorps vis-à-vis de cet anticorps  monoclonal et ont été exclus de l’analyse. Les 15 animaux (7 contrôles et 8 traités) ont montré un pic de virémie similaire (~ 2,9 × 10</a:t>
            </a:r>
            <a:r>
              <a:rPr lang="fr-FR" baseline="30000" dirty="0" smtClean="0"/>
              <a:t>6</a:t>
            </a:r>
            <a:r>
              <a:rPr lang="fr-FR" dirty="0" smtClean="0"/>
              <a:t> copies/ml) à 2-3 semaines de la contamination. Après 3 semaines de traitement ARV, la virémie était complètement inhibée  chez tous les animaux. En phase 4, les animaux contrôles présentaient tous un rebond virologique </a:t>
            </a:r>
            <a:r>
              <a:rPr lang="fr-FR" dirty="0" err="1" smtClean="0"/>
              <a:t>élévé</a:t>
            </a:r>
            <a:r>
              <a:rPr lang="fr-FR" dirty="0" smtClean="0"/>
              <a:t> (~ 10</a:t>
            </a:r>
            <a:r>
              <a:rPr lang="fr-FR" baseline="30000" dirty="0" smtClean="0"/>
              <a:t>6</a:t>
            </a:r>
            <a:r>
              <a:rPr lang="fr-FR" dirty="0" smtClean="0"/>
              <a:t> copies/ml). En revanche, les 6 animaux traités par l’anticorps monoclonal contrôlaient leur virémie jusqu’à la semaine 81 malgré l’absence de traitement ARV et la dernière perfusion d’anticorps monoclonal  à S32.</a:t>
            </a:r>
          </a:p>
          <a:p>
            <a:r>
              <a:rPr lang="fr-FR" dirty="0" smtClean="0"/>
              <a:t>L’ADN viral dans le tissu lymphoïde intestinal diminuait ou devenait indétectable chez les 8 animaux traités alors que un niveau élevé persistait chez les animaux contrôles.</a:t>
            </a:r>
          </a:p>
          <a:p>
            <a:r>
              <a:rPr lang="fr-FR" dirty="0" smtClean="0"/>
              <a:t>Ainsi, la combinaison de la perfusion d’anticorps monoclonal </a:t>
            </a:r>
            <a:r>
              <a:rPr lang="fr-FR" dirty="0" err="1" smtClean="0"/>
              <a:t>mAb-IgG</a:t>
            </a:r>
            <a:r>
              <a:rPr lang="fr-FR" dirty="0" smtClean="0"/>
              <a:t> a4-ß7 avec un traitement court d’antirétroviraux permet un contrôle virologique systémique et muqueux chez le macaque infecté. De plus les CD4, les animaux traités ont montré une augmentation significative des CD4 totaux et notamment des cellules effectrices mémoires, avec un retour des CD4 totaux à un niveau proche de celui précédent l’infection.</a:t>
            </a:r>
          </a:p>
          <a:p>
            <a:r>
              <a:rPr lang="fr-FR" dirty="0" smtClean="0"/>
              <a:t>L’analyse de 20 marqueurs immunologiques et inflammatoires pendant les phases 4 et 5 suggère un contrôle virologique médié par le système immunitaire. En effet, lors de ces 2 phases, le traitement par l’anticorps monoclonal </a:t>
            </a:r>
            <a:r>
              <a:rPr lang="fr-FR" dirty="0" err="1" smtClean="0"/>
              <a:t>mAb-IgG</a:t>
            </a:r>
            <a:r>
              <a:rPr lang="fr-FR" dirty="0" smtClean="0"/>
              <a:t> a4-ß7 a été associé à une augmentation de l’IL-10 et de l’acide rétinoïque avec une diminution des marqueurs pro-inflammatoires (IL-1b), une protéine induite par l’IFN-g (IP10), la CRP, les D-dimères, et deux marqueurs, sCD163 et  I-FABP, associés à la perméabilité intestinale.</a:t>
            </a:r>
          </a:p>
          <a:p>
            <a:r>
              <a:rPr lang="fr-FR" dirty="0" smtClean="0"/>
              <a:t>Comme l’acide rétinoïque induit l’expression de l’intégrine a4- </a:t>
            </a:r>
            <a:r>
              <a:rPr lang="fr-FR" dirty="0" err="1" smtClean="0"/>
              <a:t>ß</a:t>
            </a:r>
            <a:r>
              <a:rPr lang="fr-FR" dirty="0" smtClean="0"/>
              <a:t> 7 et joue un rôle essentiel dans l’homéostasie du tissu lymphoïde intestinal, sa récupération pourrait expliquer la protection observée au niveau de l’immunité. Le </a:t>
            </a:r>
            <a:r>
              <a:rPr lang="fr-FR" dirty="0" err="1" smtClean="0"/>
              <a:t>vedolizumab</a:t>
            </a:r>
            <a:r>
              <a:rPr lang="fr-FR" dirty="0" smtClean="0"/>
              <a:t> </a:t>
            </a:r>
            <a:r>
              <a:rPr lang="fr-FR" b="1" dirty="0" smtClean="0"/>
              <a:t>anticorps monoclonal</a:t>
            </a:r>
            <a:r>
              <a:rPr lang="fr-FR" dirty="0" smtClean="0"/>
              <a:t>, humanisé de type IgG1, permet de neutraliser de façon spécifique l’intégrine α4-β7 humaine et est actuellement utilisé dans la maladie de </a:t>
            </a:r>
            <a:r>
              <a:rPr lang="fr-FR" dirty="0" err="1" smtClean="0"/>
              <a:t>Crohn</a:t>
            </a:r>
            <a:r>
              <a:rPr lang="fr-FR" dirty="0" smtClean="0"/>
              <a:t> et la rectocolite hémorragique. L’innocuité de cet immunomodulateur est à démontrer avant d’envisager son utilisation en combinaison avec les ARV, chez les patients infectés par le VIH.</a:t>
            </a:r>
          </a:p>
          <a:p>
            <a:endParaRPr lang="fr-FR" dirty="0"/>
          </a:p>
        </p:txBody>
      </p:sp>
      <p:sp>
        <p:nvSpPr>
          <p:cNvPr id="4" name="Espace réservé du numéro de diapositive 3"/>
          <p:cNvSpPr>
            <a:spLocks noGrp="1"/>
          </p:cNvSpPr>
          <p:nvPr>
            <p:ph type="sldNum" sz="quarter" idx="10"/>
          </p:nvPr>
        </p:nvSpPr>
        <p:spPr/>
        <p:txBody>
          <a:bodyPr/>
          <a:lstStyle/>
          <a:p>
            <a:fld id="{8D6480D1-091B-CE4C-A883-FEC23AED4BD5}" type="slidenum">
              <a:rPr lang="fr-FR" smtClean="0"/>
              <a:t>7</a:t>
            </a:fld>
            <a:endParaRPr lang="fr-FR"/>
          </a:p>
        </p:txBody>
      </p:sp>
    </p:spTree>
    <p:extLst>
      <p:ext uri="{BB962C8B-B14F-4D97-AF65-F5344CB8AC3E}">
        <p14:creationId xmlns:p14="http://schemas.microsoft.com/office/powerpoint/2010/main" val="1736113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Comme dans les pays du nord, les stratégies de maintenance permettant une simplification, une meilleure tolérance et aussi un moindre coût sont envisagées et évaluées dans les pays du sud. La monothérapie de LPV/r comparée à la trithérapie standard a montré dans plusieurs essais une persistance de la réplication à faible niveau et/ou un risque plus élevé d’échec virologique. Le 3TC, inhibiteur nucléosidique de la reverse transcriptase ajouté à l’IP pourrait  augmenter la puissance virologique et par conséquent l’efficacité. C’est cette hypothèse que teste l’essai ANRS12 286/MOBIDIP multicentrique, randomisé</a:t>
            </a:r>
            <a:r>
              <a:rPr lang="fr-FR" strike="sngStrike" dirty="0" smtClean="0">
                <a:effectLst/>
              </a:rPr>
              <a:t>e</a:t>
            </a:r>
            <a:r>
              <a:rPr lang="fr-FR" dirty="0" smtClean="0"/>
              <a:t>, ouvert, comparant  en maintenance, la bithérapie d’un inhibiteur de protéase associé au 3TC avec la monothérapie d’un inhibiteur de protéase, en Afrique subsaharienne (Cameroun, Sénégal, Burkina Faso).</a:t>
            </a:r>
          </a:p>
          <a:p>
            <a:r>
              <a:rPr lang="fr-FR" dirty="0" smtClean="0"/>
              <a:t>Les patients provenaient du suivi à long terme de l’essai de seconde ligne ANRS 12169 / 2LADY (comparaison de 3 secondes lignes avec IP/r). Les critères d’inclusion étaient les suivants : un traitement antérieur avec une trithérapie avec IP/r pendant au moins 48 semaines avec au moins 48 semaines de suivi dans l’essai 2LADY ;</a:t>
            </a:r>
          </a:p>
          <a:p>
            <a:r>
              <a:rPr lang="fr-FR" dirty="0" smtClean="0"/>
              <a:t>deux mesures de charge virale à moins de 200 copies(</a:t>
            </a:r>
            <a:r>
              <a:rPr lang="fr-FR" dirty="0" err="1" smtClean="0"/>
              <a:t>cp</a:t>
            </a:r>
            <a:r>
              <a:rPr lang="fr-FR" dirty="0" smtClean="0"/>
              <a:t>) par ml au cours des 6 derniers mois, un taux de CD4 à plus de 100/mm3, une adhérence d’au moins 90% et aucune modification du traitement antirétroviral au cours des 3 derniers mois. L’inhibiteur de protéase était soit du darunavir boosté en une fois par jour; soit du lopinavir boosté en deux fois par jour. Le critère principal d’évaluation était en intention de traiter, la proportion de patients avec un échec du traitement à 96 semaines. L’échec était défini par une charge virale confirmée de plus de 500 </a:t>
            </a:r>
            <a:r>
              <a:rPr lang="fr-FR" dirty="0" err="1" smtClean="0"/>
              <a:t>cp</a:t>
            </a:r>
            <a:r>
              <a:rPr lang="fr-FR" dirty="0" smtClean="0"/>
              <a:t>/ml, une réintroduction des INTI ou l’arrêt de l’IP. 265 participants ont été randomisés soit en monothérapie d’IP (n=133) ou</a:t>
            </a:r>
          </a:p>
          <a:p>
            <a:r>
              <a:rPr lang="fr-FR" dirty="0" smtClean="0"/>
              <a:t>en bithérapie IP/r+3TC (n=132) comportant 73% de femmes, 42 ans en médiane, sous traitement </a:t>
            </a:r>
            <a:r>
              <a:rPr lang="fr-FR" dirty="0" err="1" smtClean="0"/>
              <a:t>anti-rétroviral</a:t>
            </a:r>
            <a:r>
              <a:rPr lang="fr-FR" dirty="0" smtClean="0"/>
              <a:t> depuis 90 mois (IQR : 72-109) et un taux de  CD4 médian à 475/mm3. La quasi-totalité  de la population (96%) avaient montré  une résistance au 3TC après la première ligne de traitement. A S48,  l’essai a été arrêté prématurément en raison d’un nombre d’échec de plus de 20% dans le groupe monothérapie. Il y avait 4 échecs (3%, IC 95% : 0,8-7,6) chez les 132 patients en bithérapie et 33 échecs  (24,8%; 17,7-33) chez les 133 patients en monothérapie.  La différence entre les groupes (21,8%, IC 95% : 13,9-29,7; p&lt;0,0001) a démontré la supériorité de la bithérapie  par rapport à la monothérapie, malgré la présence de la M184V/I chez 96% des patients inclus. Parmi les échecs virologiques confirmés à plus de 500 </a:t>
            </a:r>
            <a:r>
              <a:rPr lang="fr-FR" dirty="0" err="1" smtClean="0"/>
              <a:t>cp</a:t>
            </a:r>
            <a:r>
              <a:rPr lang="fr-FR" dirty="0" smtClean="0"/>
              <a:t>/ml, le niveau médian de la charge virale était de 1947 </a:t>
            </a:r>
            <a:r>
              <a:rPr lang="fr-FR" dirty="0" err="1" smtClean="0"/>
              <a:t>cp</a:t>
            </a:r>
            <a:r>
              <a:rPr lang="fr-FR" dirty="0" smtClean="0"/>
              <a:t>/ml (IQR : 1092-16692). Le seul facteur prédictif de l’échec était un nadir de CD4 inférieur à 100/mm3. Un défaut d’observance était plus fréquent dans le bras monothérapie sans être associé à un risque accru d’échec virologique. De façon paradoxale, la présence de mutations aux analogues de la thymidine était associée à un risque moindre d’échec virologique. Ces mutations comme la M184V/I pourraient gêner la réplication du virus avec une diminution du « fitness » viral</a:t>
            </a:r>
            <a:r>
              <a:rPr lang="fr-FR" strike="sngStrike" dirty="0" smtClean="0">
                <a:effectLst/>
              </a:rPr>
              <a:t>e</a:t>
            </a:r>
            <a:r>
              <a:rPr lang="fr-FR" dirty="0" smtClean="0"/>
              <a:t> et/ou améliorer la sensibilité à d’autres ARV de classe différente. Pour mieux comprendre le mécanisme de la meilleure efficacité virologique de la bithérapie, il serait intéressant de rechercher la présence archivée ou non de la mutation M184V/I dans l’ADN viral des PBMC au moment de l’inclusion. En effet, cette mutation peut disparaitre de l’archivage malgré sa sélection antérieure.</a:t>
            </a:r>
          </a:p>
          <a:p>
            <a:r>
              <a:rPr lang="fr-FR" dirty="0" smtClean="0"/>
              <a:t>Ces résultats montrent clairement que la monothérapie ne doit pas être recommandée chez des patients contrôlés en seconde ligne avec une trithérapie contenant 2 INTI et un IP. La bithérapie, IP plus 3TC, permet de renforcer l’efficacité virologique sans qu’on puisse démontrer son équivalence avec le maintien de la trithérapie. Ces résultats doivent cependant être confirmés à plus long terme, notamment par le maintien à S96 du succès  virologique.</a:t>
            </a:r>
          </a:p>
          <a:p>
            <a:endParaRPr lang="fr-FR" dirty="0"/>
          </a:p>
        </p:txBody>
      </p:sp>
      <p:sp>
        <p:nvSpPr>
          <p:cNvPr id="4" name="Espace réservé du numéro de diapositive 3"/>
          <p:cNvSpPr>
            <a:spLocks noGrp="1"/>
          </p:cNvSpPr>
          <p:nvPr>
            <p:ph type="sldNum" sz="quarter" idx="10"/>
          </p:nvPr>
        </p:nvSpPr>
        <p:spPr/>
        <p:txBody>
          <a:bodyPr/>
          <a:lstStyle/>
          <a:p>
            <a:fld id="{8D6480D1-091B-CE4C-A883-FEC23AED4BD5}" type="slidenum">
              <a:rPr lang="fr-FR" smtClean="0"/>
              <a:t>8</a:t>
            </a:fld>
            <a:endParaRPr lang="fr-FR"/>
          </a:p>
        </p:txBody>
      </p:sp>
    </p:spTree>
    <p:extLst>
      <p:ext uri="{BB962C8B-B14F-4D97-AF65-F5344CB8AC3E}">
        <p14:creationId xmlns:p14="http://schemas.microsoft.com/office/powerpoint/2010/main" val="1954739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Cette étude avait pour objectif d’évaluer le délai et la rapidité de décroissance de la charge virale spermatique chez les patients naïfs infectés par le VIH. Il s’agit d’un essai de phase 2 randomisé ouvert dans lequel les patients recevaient du </a:t>
            </a:r>
            <a:r>
              <a:rPr lang="fr-FR" dirty="0" err="1" smtClean="0"/>
              <a:t>tenofovir</a:t>
            </a:r>
            <a:r>
              <a:rPr lang="fr-FR" dirty="0" smtClean="0"/>
              <a:t> et de l’emtricitabine associés soit à </a:t>
            </a:r>
            <a:r>
              <a:rPr lang="fr-FR" dirty="0" err="1" smtClean="0"/>
              <a:t>elvitegravir</a:t>
            </a:r>
            <a:r>
              <a:rPr lang="fr-FR" dirty="0" smtClean="0"/>
              <a:t> cobicistat (EVG), rilpivirine (RVP) ou darunavir/ritonavir (DRV). Le critère principal de jugement était la part des patients atteignant une charge virale indétectable dans le sperme à S12. La charge virale plasmatique et spermatique étaient mesurées à </a:t>
            </a:r>
            <a:r>
              <a:rPr lang="fr-FR" dirty="0" err="1" smtClean="0"/>
              <a:t>baseline</a:t>
            </a:r>
            <a:r>
              <a:rPr lang="fr-FR" dirty="0" smtClean="0"/>
              <a:t> puis à S1, S2, S4, S6, S12, S18 et S24.</a:t>
            </a:r>
          </a:p>
          <a:p>
            <a:r>
              <a:rPr lang="fr-FR" dirty="0" smtClean="0"/>
              <a:t>Dans le sperme la décroissance de la charge virale a été aussi rapide dans le bras rilpivirine que dans le bras </a:t>
            </a:r>
            <a:r>
              <a:rPr lang="fr-FR" dirty="0" err="1" smtClean="0"/>
              <a:t>elvitegravir</a:t>
            </a:r>
            <a:r>
              <a:rPr lang="fr-FR" dirty="0" smtClean="0"/>
              <a:t>. A 12 semaines tous les patients de ces 2 bras ont atteint l’indétectabilité contre 58,3% des patients traités par darunavir (p=0,003). Le ratio concentration sperme/plasma était le plus élevé pour EVG (0,43), puis RPV (0,19) et DRV (0,10). Dans les bras EVG et RPV, les concentrations mesurées étaient deux fois supérieures à la CI90 pour les virus sauvages alors que seuls 33,7% des mesures avec DRV étaient supérieures à la CI90.</a:t>
            </a:r>
          </a:p>
          <a:p>
            <a:r>
              <a:rPr lang="fr-FR" dirty="0" smtClean="0"/>
              <a:t>Les auteurs concluent que dans le sperme, l’</a:t>
            </a:r>
            <a:r>
              <a:rPr lang="fr-FR" dirty="0" err="1" smtClean="0"/>
              <a:t>elvitegravir</a:t>
            </a:r>
            <a:r>
              <a:rPr lang="fr-FR" dirty="0" smtClean="0"/>
              <a:t> et la rilpivirine se comportent de manière identique et permettent d’atteindre une charge virale indétectable plus rapidement que le darunavir/r.</a:t>
            </a:r>
          </a:p>
          <a:p>
            <a:r>
              <a:rPr lang="fr-FR" dirty="0" smtClean="0"/>
              <a:t>Il s’agit de la première étude contrôlée randomisée comparant l’effet de molécules antirétrovirales sur la décroissance de la charge virale dans le sperme chez des patients naïfs de traitement. La décroissance de la charge virale plasmatique a été plus rapide avec l’</a:t>
            </a:r>
            <a:r>
              <a:rPr lang="fr-FR" dirty="0" err="1" smtClean="0"/>
              <a:t>elvitegravir</a:t>
            </a:r>
            <a:r>
              <a:rPr lang="fr-FR" dirty="0" smtClean="0"/>
              <a:t>, mais de manière inattendue, la décroissance de la charge virale dans le sperme a été aussi rapide avec l’</a:t>
            </a:r>
            <a:r>
              <a:rPr lang="fr-FR" dirty="0" err="1" smtClean="0"/>
              <a:t>elvitegravir</a:t>
            </a:r>
            <a:r>
              <a:rPr lang="fr-FR" dirty="0" smtClean="0"/>
              <a:t> qu’avec la rilpivirine. Ces résultats sont à interpréter en tenant compte du profil des patients de l’étude, à savoir des patients HSH, au stade d’une infection chronique, avec une charge virale initiale entre 1000 et 100000 </a:t>
            </a:r>
            <a:r>
              <a:rPr lang="fr-FR" dirty="0" err="1" smtClean="0"/>
              <a:t>cp</a:t>
            </a:r>
            <a:r>
              <a:rPr lang="fr-FR" dirty="0" smtClean="0"/>
              <a:t>/ml. Les auteurs suggèrent que dans un objectif de réduire rapidement le risque de transmission sexuel, l’initiation par EVG ou RPV semble plus adaptée qu’avec le Darunavir avec une efficacité similaire d’EVG et de RPV sur la charge virale dans le sperme. Ces résultats peuvent être liés à une meilleure pénétration d’EVG/cobicistat et de rilpivirine que le Darunavir/ritonavir dans les compartiments génitaux masculins.</a:t>
            </a:r>
          </a:p>
          <a:p>
            <a:endParaRPr lang="fr-FR" dirty="0"/>
          </a:p>
        </p:txBody>
      </p:sp>
      <p:sp>
        <p:nvSpPr>
          <p:cNvPr id="4" name="Espace réservé du numéro de diapositive 3"/>
          <p:cNvSpPr>
            <a:spLocks noGrp="1"/>
          </p:cNvSpPr>
          <p:nvPr>
            <p:ph type="sldNum" sz="quarter" idx="10"/>
          </p:nvPr>
        </p:nvSpPr>
        <p:spPr/>
        <p:txBody>
          <a:bodyPr/>
          <a:lstStyle/>
          <a:p>
            <a:fld id="{8D6480D1-091B-CE4C-A883-FEC23AED4BD5}" type="slidenum">
              <a:rPr lang="fr-FR" smtClean="0"/>
              <a:t>9</a:t>
            </a:fld>
            <a:endParaRPr lang="fr-FR"/>
          </a:p>
        </p:txBody>
      </p:sp>
    </p:spTree>
    <p:extLst>
      <p:ext uri="{BB962C8B-B14F-4D97-AF65-F5344CB8AC3E}">
        <p14:creationId xmlns:p14="http://schemas.microsoft.com/office/powerpoint/2010/main" val="1482741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données de l’</a:t>
            </a:r>
            <a:r>
              <a:rPr lang="fr-FR" dirty="0" err="1" smtClean="0"/>
              <a:t>eCDC</a:t>
            </a:r>
            <a:r>
              <a:rPr lang="fr-FR" dirty="0" smtClean="0"/>
              <a:t> de 2014</a:t>
            </a:r>
            <a:r>
              <a:rPr lang="fr-FR" baseline="30000" dirty="0" smtClean="0"/>
              <a:t>1</a:t>
            </a:r>
            <a:r>
              <a:rPr lang="fr-FR" dirty="0" smtClean="0"/>
              <a:t> montrent que les migrants représentent 39% de l’ensemble des nouvelles découvertes d’infections par le VIH entre 2007 et 2011. En 2013 en Italie, 27% des nouveaux diagnostics étaient établis chez des migrants, avec une incidence globale 4 fois supérieure à celle des personnes nées en Italie</a:t>
            </a:r>
            <a:r>
              <a:rPr lang="fr-FR" baseline="30000" dirty="0" smtClean="0"/>
              <a:t>2</a:t>
            </a:r>
            <a:r>
              <a:rPr lang="fr-FR" dirty="0" smtClean="0"/>
              <a:t> (19.2 vs 4.7/100 000 habitants). Des données récentes de l’enquête Parcours</a:t>
            </a:r>
            <a:r>
              <a:rPr lang="fr-FR" baseline="30000" dirty="0" smtClean="0"/>
              <a:t>3</a:t>
            </a:r>
            <a:r>
              <a:rPr lang="fr-FR" dirty="0" smtClean="0"/>
              <a:t> et d’une méta analyse européeene</a:t>
            </a:r>
            <a:r>
              <a:rPr lang="fr-FR" baseline="30000" dirty="0" smtClean="0"/>
              <a:t>4</a:t>
            </a:r>
            <a:r>
              <a:rPr lang="fr-FR" dirty="0" smtClean="0"/>
              <a:t> montrent qu’une grande parties de ces nouvelles infections sont acquises en post-migration et que les conditions socio-économique et de statut légal sur le territoire influent la prise de risque</a:t>
            </a:r>
            <a:r>
              <a:rPr lang="fr-FR" baseline="30000" dirty="0" smtClean="0"/>
              <a:t>3</a:t>
            </a:r>
            <a:r>
              <a:rPr lang="fr-FR" dirty="0" smtClean="0"/>
              <a:t>. Le diagnostic d’infection par le VIH est plus tardif chez les migrants que dans les populations autochtones. De nombreux facteurs liés à la migration sont des obstacles à une prise en charge de qualité : être sans papiers, avoir une connaissance limitées du système de soins du pays hôte, être en difficultés linguistique et économiques, avoir des croyances non adaptées, et être stigmatisation stigmatisé</a:t>
            </a:r>
            <a:r>
              <a:rPr lang="fr-FR" baseline="30000" dirty="0" smtClean="0"/>
              <a:t>5</a:t>
            </a:r>
            <a:r>
              <a:rPr lang="fr-FR" dirty="0" smtClean="0"/>
              <a:t>. Les données sur les migrants illégaux sont assez rares, et jusqu’à maintenant, une seule étude, menées aux USA, s’est spécifiquement intéressée à cette question</a:t>
            </a:r>
            <a:r>
              <a:rPr lang="fr-FR" baseline="30000" dirty="0" smtClean="0"/>
              <a:t>6</a:t>
            </a:r>
            <a:r>
              <a:rPr lang="fr-FR" dirty="0" smtClean="0"/>
              <a:t>.</a:t>
            </a:r>
          </a:p>
          <a:p>
            <a:r>
              <a:rPr lang="fr-FR" dirty="0" smtClean="0"/>
              <a:t>Cette étude de cohorte, monocentrique, inclus tous les patients ayant débuté un traitement antirétroviral dans un centre de prise en charge du VIH de Milan, Italie, entre le 1</a:t>
            </a:r>
            <a:r>
              <a:rPr lang="fr-FR" baseline="30000" dirty="0" smtClean="0"/>
              <a:t>er</a:t>
            </a:r>
            <a:r>
              <a:rPr lang="fr-FR" dirty="0" smtClean="0"/>
              <a:t> janvier 2001 et le 30 juin 2013. Le statut de migrant a été défini par rapport au pays de naissance. Les migrants des pays de l’UE et d’Amérique du Nord, très minoritaires dans l’effectif, ont été exclus. Le critère principal d’évaluation est la charge virale après 12 mois de traitement (CV&lt;50 cop/ml à 12 mois +/- 90 jours). Le caractère suivi/perdu de vue a également été étudié. Le système de santé italien permet de distinguer les migrants légaux et illégaux en fonction de leur identifiant dans le système de prise en charge.</a:t>
            </a:r>
          </a:p>
          <a:p>
            <a:r>
              <a:rPr lang="fr-FR" dirty="0" smtClean="0"/>
              <a:t>Au cours de la période d’étude, 885 personnes répondaient au critère de sélection (mise sous traitement pour la première fois sur le site de prise en charge, et comportait 640 autochtones, et 245 migrants. Parmi ces derniers, 68,6% étaient des migrants légaux et 31,4% (77 personnes) des migrants sans papiers. Les femmes sont plus nombreuses parmi les migrants légaux, et il y a nettement plus de transgenres (53,2%) dans le groupe des sans-papiers. Les migrants étaient globalement plus jeunes que les autochtones. Ces derniers sont plus souvent des injecteurs de drogue (actifs ou passés) et plus souvent </a:t>
            </a:r>
            <a:r>
              <a:rPr lang="fr-FR" dirty="0" err="1" smtClean="0"/>
              <a:t>co-infectés</a:t>
            </a:r>
            <a:r>
              <a:rPr lang="fr-FR" dirty="0" smtClean="0"/>
              <a:t> par le virus de l’hépatite C. A l’inclusion, il n’y a pas de différence entre les groupes en terme de Sida ou de CD4 médians, mais la charge virale médiane des migrants légaux est significativement plus basse que celles des sans papiers ou des autochtones. </a:t>
            </a:r>
            <a:r>
              <a:rPr lang="fr-FR" b="1" dirty="0" smtClean="0"/>
              <a:t>Les pays d’origine sont majoritairement l’Amérique Latine (83 légaux et 56 illégaux) et d’Afrique subsaharienne (53 légaux et 11 illégaux)</a:t>
            </a:r>
            <a:r>
              <a:rPr lang="fr-FR" dirty="0" smtClean="0"/>
              <a:t>. Une minorité provient d’Afrique du Nord, d’Asie ou d’Europe centrale/Europe de l’Est.</a:t>
            </a:r>
          </a:p>
          <a:p>
            <a:r>
              <a:rPr lang="fr-FR" dirty="0" smtClean="0"/>
              <a:t>La proportion de patient perdus de vue est plus importante parmi les illégaux (19,4%) que parmi les migrants légaux (3,6%) et les autochtones (4,2%). </a:t>
            </a:r>
            <a:r>
              <a:rPr lang="fr-FR" b="1" dirty="0" smtClean="0"/>
              <a:t>L’</a:t>
            </a:r>
            <a:r>
              <a:rPr lang="fr-FR" b="1" dirty="0" err="1" smtClean="0"/>
              <a:t>odd</a:t>
            </a:r>
            <a:r>
              <a:rPr lang="fr-FR" b="1" dirty="0" smtClean="0"/>
              <a:t>-ratio pour être perdu de vue pour les illégaux est de 8.05 (IC</a:t>
            </a:r>
            <a:r>
              <a:rPr lang="fr-FR" b="1" baseline="-25000" dirty="0" smtClean="0"/>
              <a:t>95</a:t>
            </a:r>
            <a:r>
              <a:rPr lang="fr-FR" b="1" dirty="0" smtClean="0"/>
              <a:t> 2.51-25.84). Il est de 5.98 (IC85 2.30-15.54)</a:t>
            </a:r>
            <a:r>
              <a:rPr lang="fr-FR" dirty="0" smtClean="0"/>
              <a:t> </a:t>
            </a:r>
            <a:r>
              <a:rPr lang="fr-FR" b="1" dirty="0" smtClean="0"/>
              <a:t>pour les injecteurs de drogue. Parmi les patients non perdus de vue, la proportion de charges virales indétectables est significativement moins bonne pour les migrants</a:t>
            </a:r>
            <a:r>
              <a:rPr lang="fr-FR" dirty="0" smtClean="0"/>
              <a:t> : 78% pour les sans-papiers, 80.7% pour les migrants légaux et 90.5% pour les autochtones. </a:t>
            </a:r>
            <a:r>
              <a:rPr lang="fr-FR" b="1" dirty="0" smtClean="0"/>
              <a:t>L’analyse multivariée </a:t>
            </a:r>
            <a:r>
              <a:rPr lang="fr-FR" dirty="0" smtClean="0"/>
              <a:t>(tableau 3) </a:t>
            </a:r>
            <a:r>
              <a:rPr lang="fr-FR" b="1" dirty="0" smtClean="0"/>
              <a:t>associe l’échec virologique au fait d’être sans-papiers, d’être migrant d’Amérique latine ou usager de drogue injectable</a:t>
            </a:r>
            <a:r>
              <a:rPr lang="fr-FR" dirty="0" smtClean="0"/>
              <a:t>.</a:t>
            </a:r>
          </a:p>
          <a:p>
            <a:r>
              <a:rPr lang="fr-FR" dirty="0" smtClean="0"/>
              <a:t>Ces données confirment le caractère défavorable de l’absence de statut légal à la fois pour le maintien dans le soin et le succès virologique, malgré un accès gratuit aux soins et aux traitements</a:t>
            </a:r>
            <a:r>
              <a:rPr lang="fr-FR" strike="sngStrike" dirty="0" smtClean="0">
                <a:effectLst/>
              </a:rPr>
              <a:t>. </a:t>
            </a:r>
            <a:r>
              <a:rPr lang="fr-FR" dirty="0" smtClean="0"/>
              <a:t> Les travailleurs du sexe transgenres issus d’Amérique Latine sont les plus « vulnérable parmi les vulnérables ». Les auteurs soulignent l’importance de bénéficier de travailleurs communautaires et de médiateurs culturels pour faire face à ce phénomène, avec un approche centrée sur la personne.</a:t>
            </a:r>
          </a:p>
          <a:p>
            <a:endParaRPr lang="fr-FR" dirty="0"/>
          </a:p>
        </p:txBody>
      </p:sp>
      <p:sp>
        <p:nvSpPr>
          <p:cNvPr id="4" name="Espace réservé du numéro de diapositive 3"/>
          <p:cNvSpPr>
            <a:spLocks noGrp="1"/>
          </p:cNvSpPr>
          <p:nvPr>
            <p:ph type="sldNum" sz="quarter" idx="10"/>
          </p:nvPr>
        </p:nvSpPr>
        <p:spPr/>
        <p:txBody>
          <a:bodyPr/>
          <a:lstStyle/>
          <a:p>
            <a:fld id="{8D6480D1-091B-CE4C-A883-FEC23AED4BD5}" type="slidenum">
              <a:rPr lang="fr-FR" smtClean="0"/>
              <a:t>10</a:t>
            </a:fld>
            <a:endParaRPr lang="fr-FR"/>
          </a:p>
        </p:txBody>
      </p:sp>
    </p:spTree>
    <p:extLst>
      <p:ext uri="{BB962C8B-B14F-4D97-AF65-F5344CB8AC3E}">
        <p14:creationId xmlns:p14="http://schemas.microsoft.com/office/powerpoint/2010/main" val="1457319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 estime aujourd’hui que 85% des 18 millions de personnes recevant un traitement antirétroviral (ARV) dans le monde ont une charge virale &lt; 1 000 copies/ml, qui est le seuil fixé par l’OMS pour définir l’échec thérapeutique et envisager une modification de traitement. La plupart de ces personnes reçoivent un régime de traitement standardisé à base de 2 inhibiteurs nucléosidiques (INTI) – le plus souvent ténofovir et emtricitabine ou lamivudine – et un inhibiteur non-nucléosidique de la transcriptase (INNTI), le plus souvent l’efavirenz. Ce traitement ayant une barrière génétique assez faible à la résistance, de plus en plus de pays voient émerger la circulation de virus porteurs d’une résistance, notamment à l’efavirenz. Cette résistance primaire peut atteindre 10% dans certains pays</a:t>
            </a:r>
            <a:r>
              <a:rPr lang="fr-FR" baseline="30000" dirty="0" smtClean="0"/>
              <a:t>1</a:t>
            </a:r>
            <a:r>
              <a:rPr lang="fr-FR" dirty="0" smtClean="0"/>
              <a:t> et entraine une perte de chance en terme de succès thérapeutique</a:t>
            </a:r>
            <a:r>
              <a:rPr lang="fr-FR" baseline="30000" dirty="0" smtClean="0"/>
              <a:t>2</a:t>
            </a:r>
            <a:r>
              <a:rPr lang="fr-FR" dirty="0" smtClean="0"/>
              <a:t> pour le patient si l’association habituelle 2 INTI – 1 INNTI est utilisée. L’OMS recommande donc en 2017 aux pays concernés de réaliser une surveillance épidémiologique de la résistance chez les personnes initiant un traitement antirétroviral, que ce soient des personnes naïves de tout traitement, ou des personnes débutant de nouveau un traitement après un temps d’arrêt. Néanmoins, un changement des politiques de traitement de 1</a:t>
            </a:r>
            <a:r>
              <a:rPr lang="fr-FR" baseline="30000" dirty="0" smtClean="0"/>
              <a:t>ère</a:t>
            </a:r>
            <a:r>
              <a:rPr lang="fr-FR" dirty="0" smtClean="0"/>
              <a:t> ligne est également à l’étude.</a:t>
            </a:r>
          </a:p>
          <a:p>
            <a:r>
              <a:rPr lang="fr-FR" dirty="0" smtClean="0"/>
              <a:t>Dans cette étude, 5 scénarii ont été testés : option 1 : pas de changement de politique thérapeutique ; option 2, test de résistance pour les initiateurs de traitement ARV ayant déjà été exposés aux antiviraux ; option 3, test de résistance pour toutes les personnes qui débutent un traitement ARV ; option 4, dolutegravir pour toute personne ayant déjà été antérieurement exposée aux ARV ; option 5, dolutegravir pour toutes les personnes qui débutent un traitement ARV.</a:t>
            </a:r>
          </a:p>
          <a:p>
            <a:r>
              <a:rPr lang="fr-FR" dirty="0" smtClean="0"/>
              <a:t>Ces options ont été intégrées à une modélisation couramment utilisée pour juger des effets de politiques de prévention, de dépistage ou de traitement dans le domaine du VIH</a:t>
            </a:r>
            <a:r>
              <a:rPr lang="fr-FR" baseline="30000" dirty="0" smtClean="0"/>
              <a:t>3</a:t>
            </a:r>
            <a:r>
              <a:rPr lang="fr-FR" dirty="0" smtClean="0"/>
              <a:t>.</a:t>
            </a:r>
          </a:p>
          <a:p>
            <a:r>
              <a:rPr lang="fr-FR" dirty="0" smtClean="0"/>
              <a:t>L’impact à 20 ans de ces options a été mesurée sur différents critères : proportions de personnes avec une charge virale &lt; 1 000 cop/ml à un an ou à n’importe quel moment de la surveillance, proportion de virus résistants aux INNTI, mortalité et incidence du VIH.</a:t>
            </a:r>
          </a:p>
          <a:p>
            <a:r>
              <a:rPr lang="fr-FR" dirty="0" smtClean="0"/>
              <a:t>Pour chaque option, le coût proportionnel des différents composants a été estimé (figure 2) : coût des tests de dépistage, des traitements de 1</a:t>
            </a:r>
            <a:r>
              <a:rPr lang="fr-FR" baseline="30000" dirty="0" smtClean="0"/>
              <a:t>ère</a:t>
            </a:r>
            <a:r>
              <a:rPr lang="fr-FR" dirty="0" smtClean="0"/>
              <a:t> ligne, des traitements de 2</a:t>
            </a:r>
            <a:r>
              <a:rPr lang="fr-FR" baseline="30000" dirty="0" smtClean="0"/>
              <a:t>nde</a:t>
            </a:r>
            <a:r>
              <a:rPr lang="fr-FR" dirty="0" smtClean="0"/>
              <a:t> ligne, du suivi médical de base, de la prise en charge en cas de survenue de stade OMS avancés (III et IV), des tests de charge virale et de CD4, des tests de résistance, de la prise en charge et le counseling spécifique au changement de traitement, du coût d’implantation d’un nouveau programme en cas de changement de politique nationale de 1</a:t>
            </a:r>
            <a:r>
              <a:rPr lang="fr-FR" baseline="30000" dirty="0" smtClean="0"/>
              <a:t>ère</a:t>
            </a:r>
            <a:r>
              <a:rPr lang="fr-FR" dirty="0" smtClean="0"/>
              <a:t> ligne de traitement. Il est important de mentionner que  dans ce modèle les coûts de l’association </a:t>
            </a:r>
            <a:r>
              <a:rPr lang="fr-FR" dirty="0" err="1" smtClean="0"/>
              <a:t>tenofovir</a:t>
            </a:r>
            <a:r>
              <a:rPr lang="fr-FR" dirty="0" smtClean="0"/>
              <a:t>-lamivudine-efavirenz (100 $/an) et </a:t>
            </a:r>
            <a:r>
              <a:rPr lang="fr-FR" dirty="0" err="1" smtClean="0"/>
              <a:t>tenofovir</a:t>
            </a:r>
            <a:r>
              <a:rPr lang="fr-FR" dirty="0" smtClean="0"/>
              <a:t>-lamivudine-dolutegravir (106 $/an) sont quasi identiques et deux fois inférieurs au traitement de seconde ligne atazanavir-lamivudine-zidovudine (213 $/an), et que le coût d’un test de résistance est estimé à 100 $.</a:t>
            </a:r>
          </a:p>
          <a:p>
            <a:r>
              <a:rPr lang="fr-FR" dirty="0" smtClean="0"/>
              <a:t>Le résultat de l’ensemble des analyses est que </a:t>
            </a:r>
            <a:r>
              <a:rPr lang="fr-FR" b="1" dirty="0" smtClean="0"/>
              <a:t>le passage au dolutegravir en 1</a:t>
            </a:r>
            <a:r>
              <a:rPr lang="fr-FR" b="1" baseline="30000" dirty="0" smtClean="0"/>
              <a:t>ère</a:t>
            </a:r>
            <a:r>
              <a:rPr lang="fr-FR" b="1" dirty="0" smtClean="0"/>
              <a:t> ligne est non seulement l’option la plus efficace en terme de réduction de mortalité, mais qu’elle s’accompagne également d’une réduction significative des coûts de prise en charge</a:t>
            </a:r>
            <a:r>
              <a:rPr lang="fr-FR" dirty="0" smtClean="0"/>
              <a:t>. Cela est lié à la moindre sélection de résistance, au moindre taux d’échec anticipé et à un moindre taux d’arrêt pour effets secondaires. Cette différence de mortalité est d’autant plus importante que le niveau de résistance primaire est élevé au moment du changement de politique. Même quand, dans le modèle, on « charge » le dolutegravir avec les incertitudes persistantes concernant son utilisation dans les pays à ressource limitée (tolérance pendant la grossesse encore insuffisamment connue, risque d’IRIS potentiellement majoré par rapport à l’efavirenz, incertitudes quant à la bonne dose de dolutegravir quand la molécule est associée à la rifampicine en cas de tuberculose), le modèle penche toujours pour une utilisation du dolutegravir en 1</a:t>
            </a:r>
            <a:r>
              <a:rPr lang="fr-FR" baseline="30000" dirty="0" smtClean="0"/>
              <a:t>ère</a:t>
            </a:r>
            <a:r>
              <a:rPr lang="fr-FR" dirty="0" smtClean="0"/>
              <a:t> ligne.</a:t>
            </a:r>
          </a:p>
          <a:p>
            <a:r>
              <a:rPr lang="fr-FR" dirty="0" smtClean="0"/>
              <a:t>Cette étude a quelques limites : elle ne comporte pas de modélisation pour les enfants de moins de 15 ans, nombreux dans les pays concernés ; elle ne concerne que les pays les plus pauvres d’Afrique subsaharienne et ne peut être extrapolée aux pays à ressources intermédiaires où le coût du dolutegravir est beaucoup plus élevé. Mais cette étude montre que le changement de 1</a:t>
            </a:r>
            <a:r>
              <a:rPr lang="fr-FR" baseline="30000" dirty="0" smtClean="0"/>
              <a:t>ère</a:t>
            </a:r>
            <a:r>
              <a:rPr lang="fr-FR" dirty="0" smtClean="0"/>
              <a:t> ligne est bénéfique quel que soit le niveau de résistance primaire aux INNTI dans les pays les plus pauvres, et que tout retard au changement de politique est à la fois couteux en </a:t>
            </a:r>
            <a:r>
              <a:rPr lang="fr-FR" dirty="0" err="1" smtClean="0"/>
              <a:t>morbi</a:t>
            </a:r>
            <a:r>
              <a:rPr lang="fr-FR" dirty="0" smtClean="0"/>
              <a:t>/mortalité et en espèces sonnantes et trébuchantes…</a:t>
            </a:r>
          </a:p>
          <a:p>
            <a:endParaRPr lang="fr-FR" dirty="0" smtClean="0"/>
          </a:p>
        </p:txBody>
      </p:sp>
      <p:sp>
        <p:nvSpPr>
          <p:cNvPr id="4" name="Espace réservé du numéro de diapositive 3"/>
          <p:cNvSpPr>
            <a:spLocks noGrp="1"/>
          </p:cNvSpPr>
          <p:nvPr>
            <p:ph type="sldNum" sz="quarter" idx="10"/>
          </p:nvPr>
        </p:nvSpPr>
        <p:spPr/>
        <p:txBody>
          <a:bodyPr/>
          <a:lstStyle/>
          <a:p>
            <a:fld id="{8D6480D1-091B-CE4C-A883-FEC23AED4BD5}" type="slidenum">
              <a:rPr lang="fr-FR" smtClean="0"/>
              <a:t>11</a:t>
            </a:fld>
            <a:endParaRPr lang="fr-FR"/>
          </a:p>
        </p:txBody>
      </p:sp>
    </p:spTree>
    <p:extLst>
      <p:ext uri="{BB962C8B-B14F-4D97-AF65-F5344CB8AC3E}">
        <p14:creationId xmlns:p14="http://schemas.microsoft.com/office/powerpoint/2010/main" val="173203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 plan global d’élimination du VIH pédiatrique en 2015 en maintenant leurs mères en vie » (plan global de l’OMS) a permis de faire chuter de façon importante le nombre de nouvelles infections pédiatriques, avec une baisse globale de 51% de l’incidence entre 2010 et 2015. Près d’un million d’enfants sont aujourd’hui sous traitement antirétroviral et la mortalité attribuable au sida a également baissé de 44% sur la même période. Lorsque l’on s’intéresse à la question du genre, on  constate qu’un nombre égal de garçons et de filles vivent avec le VIH à l’âge de 10 ans. Mais cinq à 10 ans plus tard, il y a trois fois plus de filles que de garçons infectés par le VIH. Dans la zone la plus touchée du monde qu’est le Kwazulu-Natal en Afrique du Sud, la prévalence du VIH augmente de façon fulgurante au cours des premières années d’activité sexuelle : une adolescente de moins de 16 ans sur 10 venant consulter en consultation prénatale est infectée, une sur trois à 20 ans et une sur 2 à 24 ans</a:t>
            </a:r>
            <a:r>
              <a:rPr lang="fr-FR" baseline="30000" dirty="0" smtClean="0"/>
              <a:t>1</a:t>
            </a:r>
            <a:r>
              <a:rPr lang="fr-FR" dirty="0" smtClean="0"/>
              <a:t> ! Quel que soit le pays d’Afrique Australe ou de l’Est que l’on étudie, la différence de prévalence homme/femme chez les jeunes adultes se situe aux alentours d’un facteur 2, voire plus.</a:t>
            </a:r>
          </a:p>
          <a:p>
            <a:r>
              <a:rPr lang="fr-FR" dirty="0" smtClean="0"/>
              <a:t>L’étude des facteurs amenant à cette contamination majorée chez les femmes permet d’essayer de cerner les moyens de la prévention.</a:t>
            </a:r>
          </a:p>
          <a:p>
            <a:r>
              <a:rPr lang="fr-FR" b="1" dirty="0" smtClean="0"/>
              <a:t>Facteur de risque lié à l’adolescence en elle-même : </a:t>
            </a:r>
            <a:r>
              <a:rPr lang="fr-FR" dirty="0" smtClean="0"/>
              <a:t> entrer dans la période de prise de risque majorée que représente l’adolescence devient particulièrement dangereux quand l’on vit dans une population ou la prévalence du VIH est déjà très élevée. La plus grande vulnérabilité des adolescentes va les orienter plus souvent vers des relations sexuelles tarifées, ou subir des violences. C’est d’autant plus vrai qu’elles vivent dans un foyer pauvre ou géré par un enfant.</a:t>
            </a:r>
          </a:p>
          <a:p>
            <a:r>
              <a:rPr lang="fr-FR" b="1" dirty="0" smtClean="0"/>
              <a:t>La différence d’âge au sein des couples : </a:t>
            </a:r>
            <a:r>
              <a:rPr lang="fr-FR" dirty="0" smtClean="0"/>
              <a:t>si ce facteurs était pressentis depuis de nombreuses années, ce sont des études récentes qui ont permis d’en mesurer toute l’ampleur</a:t>
            </a:r>
            <a:r>
              <a:rPr lang="fr-FR" baseline="30000" dirty="0" smtClean="0"/>
              <a:t>2</a:t>
            </a:r>
            <a:r>
              <a:rPr lang="fr-FR" dirty="0" smtClean="0"/>
              <a:t> . Les jeunes femmes d’Afrique Australe ont des partenaires âgés en moyenne de 8 à 10 ans de plus qu’elles, partenaires donc plus longtemps exposés au VIH ou susceptibles de faire une primo-infection où le risque de transmission va être élevé. Des études montrent que quand des adolescentes ont des relations sexuelles non protégées avec d’autres adolescents dans ces régions, le risque de grossesse non désiré est élevé mais le risque d’infection VIH est faible, alors que les deux risques sont élevés en cas de différence d’âge. Enfin, la grossesse chez les adolescentes est associée à un fort taux de déscolarisation, qui est en lui-même un facteur de risque de vulnérabilité, et les grossesses chez les femmes de moins de 15 ans sont associées à une forte mortalité maternelle, majorée par l’infection par le VIH.</a:t>
            </a:r>
          </a:p>
          <a:p>
            <a:r>
              <a:rPr lang="fr-FR" b="1" dirty="0" smtClean="0"/>
              <a:t>Les facteurs de risque biologiques : </a:t>
            </a:r>
            <a:r>
              <a:rPr lang="fr-FR" dirty="0" smtClean="0"/>
              <a:t>le risque d’acquisition du VIH est globalement deux fois plus élevé chez les femmes que chez les hommes après une exposition unique. De nombreuses hypothèses et constatations expliquent ce phénomène : une surface muqueuse exposée plus importante que chez l’homme, la présence de cellules lymphocytaires activées en grande quantité, avec un risque majoré en cas d’inflammation vaginale, ou plus récemment évoqué à partir des études de prévention, par un déséquilibre du microbiote vaginal. L’utilisation d’une contraception progestative injectable de type DMPA est également un facteur de risque, bien que modéré et encore peu controversé</a:t>
            </a:r>
            <a:r>
              <a:rPr lang="fr-FR" baseline="30000" dirty="0" smtClean="0"/>
              <a:t>3</a:t>
            </a:r>
            <a:r>
              <a:rPr lang="fr-FR" dirty="0" smtClean="0"/>
              <a:t>.</a:t>
            </a:r>
          </a:p>
          <a:p>
            <a:r>
              <a:rPr lang="fr-FR" b="1" dirty="0" smtClean="0"/>
              <a:t>Nombre limité de méthodes adaptées de prévention pour les adolescentes et les jeunes femmes :</a:t>
            </a:r>
            <a:r>
              <a:rPr lang="fr-FR" dirty="0" smtClean="0"/>
              <a:t> les campagnes d’éducation prônant l’abstinence ou les relations monogames ont largement montré leur inefficacité dans les pays du Nord</a:t>
            </a:r>
            <a:r>
              <a:rPr lang="fr-FR" baseline="30000" dirty="0" smtClean="0"/>
              <a:t>4 </a:t>
            </a:r>
            <a:r>
              <a:rPr lang="fr-FR" dirty="0" smtClean="0"/>
              <a:t>; la négociation de l’utilisation du préservatif masculin peut être difficile pour de jeunes femmes ou adolescentes, l’accessibilité au préservatif féminin est limitée. La circoncision protège avant tout les hommes, et dans les programmes de circoncision à l’échelle populationnelle, le premier bénéfice pour les femmes n’est pas attendu avant 5 ans.</a:t>
            </a:r>
          </a:p>
          <a:p>
            <a:r>
              <a:rPr lang="fr-FR" b="1" dirty="0" smtClean="0"/>
              <a:t>Les méthodes d’avenir :</a:t>
            </a:r>
            <a:r>
              <a:rPr lang="fr-FR" dirty="0" smtClean="0"/>
              <a:t> la PrEP, que ce soit en comprimés ou en application locale, est probablement l’une des voies d’avenir. Néanmoins, la plupart des essais cliniques récents ont montré que l’observance était un phénomène critique dans cette population, et qu’elle était d’autant moins bonne que les femmes étaient plus jeunes et en situation de partenariat plus instable… qui est paradoxalement la population la plus exposée ! L’apparition de PrEP à libération prolongée injectable ou sous forme d’implant pourrait réellement être une solution d’avenir.</a:t>
            </a:r>
          </a:p>
          <a:p>
            <a:r>
              <a:rPr lang="fr-FR" b="1" dirty="0" smtClean="0"/>
              <a:t>Essayer d’agir sur les déterminants sociaux :</a:t>
            </a:r>
            <a:r>
              <a:rPr lang="fr-FR" dirty="0" smtClean="0"/>
              <a:t> la solution des aides sociales (cash-</a:t>
            </a:r>
            <a:r>
              <a:rPr lang="fr-FR" dirty="0" err="1" smtClean="0"/>
              <a:t>transfer</a:t>
            </a:r>
            <a:r>
              <a:rPr lang="fr-FR" dirty="0" smtClean="0"/>
              <a:t>, en couplant aide financière à un programme de réduction de risque) donne pour l’instant des résultats mitigés. Mais de nouveaux programmes basés sur le motivationnel et l’organisation des contingences– qui ont  montré leur utilité dans la lutte contre le tabagisme ou les addictions aux morphiniques – sont en cours d’essais dans le cadre de la limitation de l’exposition au VIH.</a:t>
            </a:r>
          </a:p>
          <a:p>
            <a:r>
              <a:rPr lang="fr-FR" b="1" dirty="0" smtClean="0"/>
              <a:t>Intégrer les services de prévention du VIH et la santé de la reproduction et changer les modèles sociaux :</a:t>
            </a:r>
            <a:r>
              <a:rPr lang="fr-FR" dirty="0" smtClean="0"/>
              <a:t> malgré la prévalence très élevée en Afrique australe et de l’Est, il n’existe pas encore de réelle intégration des services de prévention du VIH au sein de ceux en charge de la santé de la reproduction, qui sont eux-mêmes déjà difficilement accessibles. D’importants efforts doivent être menés dans le domaine, de même que dans le développement de modèles sociaux mettant en valeur la responsabilité individuelle des jeunes, le caractère délétère des relations tarifées intergénérationnelles. DREAMS, un vaste programme financé par le PEPFAR, résume à lui seul les objectifs à atteindre : </a:t>
            </a:r>
            <a:r>
              <a:rPr lang="fr-FR" dirty="0" err="1" smtClean="0"/>
              <a:t>Determined</a:t>
            </a:r>
            <a:r>
              <a:rPr lang="fr-FR" dirty="0" smtClean="0"/>
              <a:t>, </a:t>
            </a:r>
            <a:r>
              <a:rPr lang="fr-FR" dirty="0" err="1" smtClean="0"/>
              <a:t>Resilient</a:t>
            </a:r>
            <a:r>
              <a:rPr lang="fr-FR" dirty="0" smtClean="0"/>
              <a:t>, </a:t>
            </a:r>
            <a:r>
              <a:rPr lang="fr-FR" dirty="0" err="1" smtClean="0"/>
              <a:t>Empowered</a:t>
            </a:r>
            <a:r>
              <a:rPr lang="fr-FR" dirty="0" smtClean="0"/>
              <a:t>, AIDS-free, </a:t>
            </a:r>
            <a:r>
              <a:rPr lang="fr-FR" dirty="0" err="1" smtClean="0"/>
              <a:t>Mentored</a:t>
            </a:r>
            <a:r>
              <a:rPr lang="fr-FR" dirty="0" smtClean="0"/>
              <a:t>, and </a:t>
            </a:r>
            <a:r>
              <a:rPr lang="fr-FR" dirty="0" err="1" smtClean="0"/>
              <a:t>Safe</a:t>
            </a:r>
            <a:r>
              <a:rPr lang="fr-FR" dirty="0" smtClean="0"/>
              <a:t> ! Des années de travail en perspectives…</a:t>
            </a:r>
          </a:p>
          <a:p>
            <a:endParaRPr lang="fr-FR" dirty="0"/>
          </a:p>
        </p:txBody>
      </p:sp>
      <p:sp>
        <p:nvSpPr>
          <p:cNvPr id="4" name="Espace réservé du numéro de diapositive 3"/>
          <p:cNvSpPr>
            <a:spLocks noGrp="1"/>
          </p:cNvSpPr>
          <p:nvPr>
            <p:ph type="sldNum" sz="quarter" idx="10"/>
          </p:nvPr>
        </p:nvSpPr>
        <p:spPr/>
        <p:txBody>
          <a:bodyPr/>
          <a:lstStyle/>
          <a:p>
            <a:fld id="{8D6480D1-091B-CE4C-A883-FEC23AED4BD5}" type="slidenum">
              <a:rPr lang="fr-FR" smtClean="0"/>
              <a:t>12</a:t>
            </a:fld>
            <a:endParaRPr lang="fr-FR"/>
          </a:p>
        </p:txBody>
      </p:sp>
    </p:spTree>
    <p:extLst>
      <p:ext uri="{BB962C8B-B14F-4D97-AF65-F5344CB8AC3E}">
        <p14:creationId xmlns:p14="http://schemas.microsoft.com/office/powerpoint/2010/main" val="774687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775355"/>
            <a:ext cx="7772400" cy="1225021"/>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24D397BD-6FE1-6F42-B815-A10EF8DD67FA}" type="datetimeFigureOut">
              <a:rPr lang="fr-FR" smtClean="0"/>
              <a:t>13/12/2017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DE54F7-29AF-9C45-8975-867EB2E80A07}" type="slidenum">
              <a:rPr lang="fr-FR" smtClean="0"/>
              <a:t>‹#›</a:t>
            </a:fld>
            <a:endParaRPr lang="fr-FR"/>
          </a:p>
        </p:txBody>
      </p:sp>
    </p:spTree>
    <p:extLst>
      <p:ext uri="{BB962C8B-B14F-4D97-AF65-F5344CB8AC3E}">
        <p14:creationId xmlns:p14="http://schemas.microsoft.com/office/powerpoint/2010/main" val="2404483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4D397BD-6FE1-6F42-B815-A10EF8DD67FA}" type="datetimeFigureOut">
              <a:rPr lang="fr-FR" smtClean="0"/>
              <a:t>13/12/2017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DE54F7-29AF-9C45-8975-867EB2E80A07}" type="slidenum">
              <a:rPr lang="fr-FR" smtClean="0"/>
              <a:t>‹#›</a:t>
            </a:fld>
            <a:endParaRPr lang="fr-FR"/>
          </a:p>
        </p:txBody>
      </p:sp>
    </p:spTree>
    <p:extLst>
      <p:ext uri="{BB962C8B-B14F-4D97-AF65-F5344CB8AC3E}">
        <p14:creationId xmlns:p14="http://schemas.microsoft.com/office/powerpoint/2010/main" val="191945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28865"/>
            <a:ext cx="2057400" cy="4876271"/>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28865"/>
            <a:ext cx="6019800" cy="4876271"/>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4D397BD-6FE1-6F42-B815-A10EF8DD67FA}" type="datetimeFigureOut">
              <a:rPr lang="fr-FR" smtClean="0"/>
              <a:t>13/12/2017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DE54F7-29AF-9C45-8975-867EB2E80A07}" type="slidenum">
              <a:rPr lang="fr-FR" smtClean="0"/>
              <a:t>‹#›</a:t>
            </a:fld>
            <a:endParaRPr lang="fr-FR"/>
          </a:p>
        </p:txBody>
      </p:sp>
    </p:spTree>
    <p:extLst>
      <p:ext uri="{BB962C8B-B14F-4D97-AF65-F5344CB8AC3E}">
        <p14:creationId xmlns:p14="http://schemas.microsoft.com/office/powerpoint/2010/main" val="1268541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1">
              <a:lumMod val="75000"/>
            </a:schemeClr>
          </a:solidFill>
        </p:spPr>
        <p:style>
          <a:lnRef idx="0">
            <a:schemeClr val="accent1"/>
          </a:lnRef>
          <a:fillRef idx="3">
            <a:schemeClr val="accent1"/>
          </a:fillRef>
          <a:effectRef idx="3">
            <a:schemeClr val="accent1"/>
          </a:effectRef>
          <a:fontRef idx="none"/>
        </p:style>
        <p:txBody>
          <a:bodyPr/>
          <a:lstStyle>
            <a:lvl1pPr>
              <a:defRPr>
                <a:solidFill>
                  <a:schemeClr val="bg1"/>
                </a:solidFill>
              </a:defRPr>
            </a:lvl1pPr>
          </a:lstStyle>
          <a:p>
            <a:r>
              <a:rPr lang="fr-FR" smtClean="0"/>
              <a:t>Cliquez et modifiez le titre</a:t>
            </a:r>
            <a:endParaRPr lang="fr-FR"/>
          </a:p>
        </p:txBody>
      </p:sp>
      <p:sp>
        <p:nvSpPr>
          <p:cNvPr id="3" name="Espace réservé du contenu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p:txBody>
          <a:bodyPr/>
          <a:lstStyle/>
          <a:p>
            <a:fld id="{24D397BD-6FE1-6F42-B815-A10EF8DD67FA}" type="datetimeFigureOut">
              <a:rPr lang="fr-FR" smtClean="0"/>
              <a:t>13/12/2017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DE54F7-29AF-9C45-8975-867EB2E80A07}" type="slidenum">
              <a:rPr lang="fr-FR" smtClean="0"/>
              <a:t>‹#›</a:t>
            </a:fld>
            <a:endParaRPr lang="fr-FR"/>
          </a:p>
        </p:txBody>
      </p:sp>
    </p:spTree>
    <p:extLst>
      <p:ext uri="{BB962C8B-B14F-4D97-AF65-F5344CB8AC3E}">
        <p14:creationId xmlns:p14="http://schemas.microsoft.com/office/powerpoint/2010/main" val="1308843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672417"/>
            <a:ext cx="7772400" cy="1135063"/>
          </a:xfrm>
          <a:solidFill>
            <a:schemeClr val="accent1">
              <a:lumMod val="75000"/>
            </a:schemeClr>
          </a:solidFill>
        </p:spPr>
        <p:style>
          <a:lnRef idx="0">
            <a:schemeClr val="accent1"/>
          </a:lnRef>
          <a:fillRef idx="3">
            <a:schemeClr val="accent1"/>
          </a:fillRef>
          <a:effectRef idx="3">
            <a:schemeClr val="accent1"/>
          </a:effectRef>
          <a:fontRef idx="none"/>
        </p:style>
        <p:txBody>
          <a:bodyPr anchor="t"/>
          <a:lstStyle>
            <a:lvl1pPr algn="l">
              <a:defRPr sz="4000" b="1" cap="all">
                <a:solidFill>
                  <a:schemeClr val="bg1"/>
                </a:solidFill>
              </a:defRPr>
            </a:lvl1pPr>
          </a:lstStyle>
          <a:p>
            <a:r>
              <a:rPr lang="fr-FR" smtClean="0"/>
              <a:t>Cliquez et modifiez le titre</a:t>
            </a:r>
            <a:endParaRPr lang="fr-FR"/>
          </a:p>
        </p:txBody>
      </p:sp>
      <p:sp>
        <p:nvSpPr>
          <p:cNvPr id="3" name="Espace réservé du texte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24D397BD-6FE1-6F42-B815-A10EF8DD67FA}" type="datetimeFigureOut">
              <a:rPr lang="fr-FR" smtClean="0"/>
              <a:t>13/12/2017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DE54F7-29AF-9C45-8975-867EB2E80A07}" type="slidenum">
              <a:rPr lang="fr-FR" smtClean="0"/>
              <a:t>‹#›</a:t>
            </a:fld>
            <a:endParaRPr lang="fr-FR"/>
          </a:p>
        </p:txBody>
      </p:sp>
    </p:spTree>
    <p:extLst>
      <p:ext uri="{BB962C8B-B14F-4D97-AF65-F5344CB8AC3E}">
        <p14:creationId xmlns:p14="http://schemas.microsoft.com/office/powerpoint/2010/main" val="1290751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4D397BD-6FE1-6F42-B815-A10EF8DD67FA}" type="datetimeFigureOut">
              <a:rPr lang="fr-FR" smtClean="0"/>
              <a:t>13/12/2017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CDE54F7-29AF-9C45-8975-867EB2E80A07}" type="slidenum">
              <a:rPr lang="fr-FR" smtClean="0"/>
              <a:t>‹#›</a:t>
            </a:fld>
            <a:endParaRPr lang="fr-FR"/>
          </a:p>
        </p:txBody>
      </p:sp>
    </p:spTree>
    <p:extLst>
      <p:ext uri="{BB962C8B-B14F-4D97-AF65-F5344CB8AC3E}">
        <p14:creationId xmlns:p14="http://schemas.microsoft.com/office/powerpoint/2010/main" val="881916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4D397BD-6FE1-6F42-B815-A10EF8DD67FA}" type="datetimeFigureOut">
              <a:rPr lang="fr-FR" smtClean="0"/>
              <a:t>13/12/2017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CDE54F7-29AF-9C45-8975-867EB2E80A07}" type="slidenum">
              <a:rPr lang="fr-FR" smtClean="0"/>
              <a:t>‹#›</a:t>
            </a:fld>
            <a:endParaRPr lang="fr-FR"/>
          </a:p>
        </p:txBody>
      </p:sp>
    </p:spTree>
    <p:extLst>
      <p:ext uri="{BB962C8B-B14F-4D97-AF65-F5344CB8AC3E}">
        <p14:creationId xmlns:p14="http://schemas.microsoft.com/office/powerpoint/2010/main" val="1067671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24D397BD-6FE1-6F42-B815-A10EF8DD67FA}" type="datetimeFigureOut">
              <a:rPr lang="fr-FR" smtClean="0"/>
              <a:t>13/12/2017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CDE54F7-29AF-9C45-8975-867EB2E80A07}" type="slidenum">
              <a:rPr lang="fr-FR" smtClean="0"/>
              <a:t>‹#›</a:t>
            </a:fld>
            <a:endParaRPr lang="fr-FR"/>
          </a:p>
        </p:txBody>
      </p:sp>
    </p:spTree>
    <p:extLst>
      <p:ext uri="{BB962C8B-B14F-4D97-AF65-F5344CB8AC3E}">
        <p14:creationId xmlns:p14="http://schemas.microsoft.com/office/powerpoint/2010/main" val="55651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D397BD-6FE1-6F42-B815-A10EF8DD67FA}" type="datetimeFigureOut">
              <a:rPr lang="fr-FR" smtClean="0"/>
              <a:t>13/12/2017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CDE54F7-29AF-9C45-8975-867EB2E80A07}" type="slidenum">
              <a:rPr lang="fr-FR" smtClean="0"/>
              <a:t>‹#›</a:t>
            </a:fld>
            <a:endParaRPr lang="fr-FR"/>
          </a:p>
        </p:txBody>
      </p:sp>
    </p:spTree>
    <p:extLst>
      <p:ext uri="{BB962C8B-B14F-4D97-AF65-F5344CB8AC3E}">
        <p14:creationId xmlns:p14="http://schemas.microsoft.com/office/powerpoint/2010/main" val="879418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27542"/>
            <a:ext cx="3008313" cy="968375"/>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4D397BD-6FE1-6F42-B815-A10EF8DD67FA}" type="datetimeFigureOut">
              <a:rPr lang="fr-FR" smtClean="0"/>
              <a:t>13/12/2017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CDE54F7-29AF-9C45-8975-867EB2E80A07}" type="slidenum">
              <a:rPr lang="fr-FR" smtClean="0"/>
              <a:t>‹#›</a:t>
            </a:fld>
            <a:endParaRPr lang="fr-FR"/>
          </a:p>
        </p:txBody>
      </p:sp>
    </p:spTree>
    <p:extLst>
      <p:ext uri="{BB962C8B-B14F-4D97-AF65-F5344CB8AC3E}">
        <p14:creationId xmlns:p14="http://schemas.microsoft.com/office/powerpoint/2010/main" val="2278932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000500"/>
            <a:ext cx="5486400" cy="472282"/>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4D397BD-6FE1-6F42-B815-A10EF8DD67FA}" type="datetimeFigureOut">
              <a:rPr lang="fr-FR" smtClean="0"/>
              <a:t>13/12/2017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CDE54F7-29AF-9C45-8975-867EB2E80A07}" type="slidenum">
              <a:rPr lang="fr-FR" smtClean="0"/>
              <a:t>‹#›</a:t>
            </a:fld>
            <a:endParaRPr lang="fr-FR"/>
          </a:p>
        </p:txBody>
      </p:sp>
    </p:spTree>
    <p:extLst>
      <p:ext uri="{BB962C8B-B14F-4D97-AF65-F5344CB8AC3E}">
        <p14:creationId xmlns:p14="http://schemas.microsoft.com/office/powerpoint/2010/main" val="28870351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24D397BD-6FE1-6F42-B815-A10EF8DD67FA}" type="datetimeFigureOut">
              <a:rPr lang="fr-FR" smtClean="0"/>
              <a:t>13/12/2017</a:t>
            </a:fld>
            <a:endParaRPr lang="fr-FR"/>
          </a:p>
        </p:txBody>
      </p:sp>
      <p:sp>
        <p:nvSpPr>
          <p:cNvPr id="5" name="Espace réservé du pied de page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1CDE54F7-29AF-9C45-8975-867EB2E80A07}" type="slidenum">
              <a:rPr lang="fr-FR" smtClean="0"/>
              <a:t>‹#›</a:t>
            </a:fld>
            <a:endParaRPr lang="fr-FR"/>
          </a:p>
        </p:txBody>
      </p:sp>
    </p:spTree>
    <p:extLst>
      <p:ext uri="{BB962C8B-B14F-4D97-AF65-F5344CB8AC3E}">
        <p14:creationId xmlns:p14="http://schemas.microsoft.com/office/powerpoint/2010/main" val="3681572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emf"/><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png"/><Relationship Id="rId5"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png"/><Relationship Id="rId5"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31939" y="2745505"/>
            <a:ext cx="7772400" cy="1225021"/>
          </a:xfrm>
        </p:spPr>
        <p:txBody>
          <a:bodyPr>
            <a:normAutofit fontScale="90000"/>
          </a:bodyPr>
          <a:lstStyle/>
          <a:p>
            <a:r>
              <a:rPr lang="fr-FR" dirty="0" smtClean="0"/>
              <a:t>Quels sont les publications scientifiques qui ont éveillé la curiosité de la SFLS en 2017 ?</a:t>
            </a:r>
            <a:endParaRPr lang="fr-FR" dirty="0"/>
          </a:p>
        </p:txBody>
      </p:sp>
      <p:sp>
        <p:nvSpPr>
          <p:cNvPr id="3" name="Sous-titre 2"/>
          <p:cNvSpPr>
            <a:spLocks noGrp="1"/>
          </p:cNvSpPr>
          <p:nvPr>
            <p:ph type="subTitle" idx="1"/>
          </p:nvPr>
        </p:nvSpPr>
        <p:spPr>
          <a:xfrm>
            <a:off x="0" y="5397343"/>
            <a:ext cx="6400800" cy="317657"/>
          </a:xfrm>
        </p:spPr>
        <p:txBody>
          <a:bodyPr>
            <a:noAutofit/>
          </a:bodyPr>
          <a:lstStyle/>
          <a:p>
            <a:pPr algn="l"/>
            <a:r>
              <a:rPr lang="fr-FR" sz="1050" dirty="0" smtClean="0"/>
              <a:t>Dr Cédric Arvieux, responsable des formations, SFLS et FORMAVIH</a:t>
            </a:r>
            <a:endParaRPr lang="fr-FR" sz="1050" dirty="0"/>
          </a:p>
        </p:txBody>
      </p:sp>
      <p:pic>
        <p:nvPicPr>
          <p:cNvPr id="5" name="Image 4" descr="Logo sfls format ep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96" y="85035"/>
            <a:ext cx="1986858" cy="1454150"/>
          </a:xfrm>
          <a:prstGeom prst="rect">
            <a:avLst/>
          </a:prstGeom>
          <a:ln>
            <a:noFill/>
          </a:ln>
          <a:effectLst>
            <a:outerShdw blurRad="292100" dist="139700" dir="2700000" algn="tl" rotWithShape="0">
              <a:srgbClr val="333333">
                <a:alpha val="65000"/>
              </a:srgbClr>
            </a:outerShdw>
          </a:effectLst>
        </p:spPr>
      </p:pic>
      <p:pic>
        <p:nvPicPr>
          <p:cNvPr id="4" name="Image 3" descr="LOGO-Formavih-Quad-type-SF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5416" y="180727"/>
            <a:ext cx="2458923" cy="1358458"/>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4"/>
          <a:stretch>
            <a:fillRect/>
          </a:stretch>
        </p:blipFill>
        <p:spPr>
          <a:xfrm>
            <a:off x="7109458" y="4909020"/>
            <a:ext cx="1294881" cy="5356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301080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128909" y="126124"/>
            <a:ext cx="4056212" cy="5412828"/>
          </a:xfrm>
          <a:prstGeom prst="rect">
            <a:avLst/>
          </a:prstGeom>
          <a:ln>
            <a:noFill/>
          </a:ln>
          <a:effectLst>
            <a:outerShdw blurRad="292100" dist="139700" dir="2700000" algn="tl" rotWithShape="0">
              <a:srgbClr val="333333">
                <a:alpha val="65000"/>
              </a:srgbClr>
            </a:outerShdw>
          </a:effectLst>
        </p:spPr>
      </p:pic>
      <p:sp>
        <p:nvSpPr>
          <p:cNvPr id="2" name="ZoneTexte 1"/>
          <p:cNvSpPr txBox="1"/>
          <p:nvPr/>
        </p:nvSpPr>
        <p:spPr>
          <a:xfrm>
            <a:off x="4705350" y="1333500"/>
            <a:ext cx="4200525" cy="3785652"/>
          </a:xfrm>
          <a:prstGeom prst="rect">
            <a:avLst/>
          </a:prstGeom>
          <a:noFill/>
        </p:spPr>
        <p:txBody>
          <a:bodyPr wrap="square" rtlCol="0">
            <a:spAutoFit/>
          </a:bodyPr>
          <a:lstStyle/>
          <a:p>
            <a:r>
              <a:rPr lang="fr-FR" sz="1600" dirty="0" smtClean="0"/>
              <a:t>Le risque d’être perdu de vue et d’avoir une charge virale détectable est plus important chez les migrants illégaux (« sans papier » </a:t>
            </a:r>
          </a:p>
          <a:p>
            <a:r>
              <a:rPr lang="fr-FR" sz="1600" b="1" dirty="0" smtClean="0"/>
              <a:t>CV indétectables chez les non-perdus de vue</a:t>
            </a:r>
          </a:p>
          <a:p>
            <a:pPr marL="285750" indent="-285750">
              <a:buFont typeface="Arial" charset="0"/>
              <a:buChar char="•"/>
            </a:pPr>
            <a:r>
              <a:rPr lang="fr-FR" sz="1600" dirty="0" smtClean="0"/>
              <a:t>78</a:t>
            </a:r>
            <a:r>
              <a:rPr lang="fr-FR" sz="1600" dirty="0"/>
              <a:t>% pour les </a:t>
            </a:r>
            <a:r>
              <a:rPr lang="fr-FR" sz="1600" dirty="0" smtClean="0"/>
              <a:t>sans-papiers</a:t>
            </a:r>
          </a:p>
          <a:p>
            <a:pPr marL="285750" indent="-285750">
              <a:buFont typeface="Arial" charset="0"/>
              <a:buChar char="•"/>
            </a:pPr>
            <a:r>
              <a:rPr lang="fr-FR" sz="1600" dirty="0" smtClean="0"/>
              <a:t>80.7</a:t>
            </a:r>
            <a:r>
              <a:rPr lang="fr-FR" sz="1600" dirty="0"/>
              <a:t>% pour les migrants </a:t>
            </a:r>
            <a:r>
              <a:rPr lang="fr-FR" sz="1600" dirty="0" smtClean="0"/>
              <a:t>légaux</a:t>
            </a:r>
          </a:p>
          <a:p>
            <a:pPr marL="285750" indent="-285750">
              <a:buFont typeface="Arial" charset="0"/>
              <a:buChar char="•"/>
            </a:pPr>
            <a:r>
              <a:rPr lang="fr-FR" sz="1600" dirty="0" smtClean="0"/>
              <a:t>90.5</a:t>
            </a:r>
            <a:r>
              <a:rPr lang="fr-FR" sz="1600" dirty="0"/>
              <a:t>% pour les </a:t>
            </a:r>
            <a:r>
              <a:rPr lang="fr-FR" sz="1600" dirty="0" smtClean="0"/>
              <a:t>autochtones.</a:t>
            </a:r>
          </a:p>
          <a:p>
            <a:endParaRPr lang="fr-FR" sz="1600" b="1" dirty="0"/>
          </a:p>
          <a:p>
            <a:endParaRPr lang="fr-FR" sz="1600" b="1" dirty="0" smtClean="0"/>
          </a:p>
          <a:p>
            <a:endParaRPr lang="fr-FR" sz="1600" b="1" dirty="0"/>
          </a:p>
          <a:p>
            <a:r>
              <a:rPr lang="fr-FR" sz="1600" b="1" dirty="0"/>
              <a:t>A</a:t>
            </a:r>
            <a:r>
              <a:rPr lang="fr-FR" sz="1600" b="1" dirty="0" smtClean="0"/>
              <a:t>nalyse multivariée</a:t>
            </a:r>
            <a:r>
              <a:rPr lang="fr-FR" sz="1600" dirty="0" smtClean="0"/>
              <a:t> </a:t>
            </a:r>
            <a:r>
              <a:rPr lang="fr-FR" sz="1600" b="1" dirty="0"/>
              <a:t>associe l’échec virologique au fait d’être sans-papiers, d’être migrant d’Amérique latine ou usager de drogue injectable</a:t>
            </a:r>
            <a:r>
              <a:rPr lang="fr-FR" sz="1600" dirty="0"/>
              <a:t>.</a:t>
            </a:r>
          </a:p>
          <a:p>
            <a:endParaRPr lang="fr-FR" sz="1600" dirty="0"/>
          </a:p>
        </p:txBody>
      </p:sp>
      <p:sp>
        <p:nvSpPr>
          <p:cNvPr id="4" name="ZoneTexte 3"/>
          <p:cNvSpPr txBox="1"/>
          <p:nvPr/>
        </p:nvSpPr>
        <p:spPr>
          <a:xfrm>
            <a:off x="4867275" y="247650"/>
            <a:ext cx="3648075" cy="923330"/>
          </a:xfrm>
          <a:prstGeom prst="rect">
            <a:avLst/>
          </a:prstGeom>
          <a:noFill/>
        </p:spPr>
        <p:txBody>
          <a:bodyPr wrap="square" rtlCol="0">
            <a:spAutoFit/>
          </a:bodyPr>
          <a:lstStyle/>
          <a:p>
            <a:pPr algn="ctr"/>
            <a:r>
              <a:rPr lang="fr-FR" b="1" dirty="0" smtClean="0"/>
              <a:t>Migration, un facteur de risque majoré d’échec, encore plus quand on est sans papiers</a:t>
            </a:r>
            <a:endParaRPr lang="fr-FR" b="1" dirty="0"/>
          </a:p>
        </p:txBody>
      </p:sp>
    </p:spTree>
    <p:extLst>
      <p:ext uri="{BB962C8B-B14F-4D97-AF65-F5344CB8AC3E}">
        <p14:creationId xmlns:p14="http://schemas.microsoft.com/office/powerpoint/2010/main" val="10419491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74838" y="199696"/>
            <a:ext cx="3924333" cy="5391807"/>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4381500" y="1081653"/>
            <a:ext cx="4295775" cy="2893100"/>
          </a:xfrm>
          <a:prstGeom prst="rect">
            <a:avLst/>
          </a:prstGeom>
          <a:noFill/>
        </p:spPr>
        <p:txBody>
          <a:bodyPr wrap="square" rtlCol="0">
            <a:spAutoFit/>
          </a:bodyPr>
          <a:lstStyle/>
          <a:p>
            <a:r>
              <a:rPr lang="fr-FR" sz="1400" dirty="0" smtClean="0"/>
              <a:t>Modélisation à partir de 5 options pour faire face à la résistance aux traitements de 1</a:t>
            </a:r>
            <a:r>
              <a:rPr lang="fr-FR" sz="1400" baseline="30000" dirty="0" smtClean="0"/>
              <a:t>ère</a:t>
            </a:r>
            <a:r>
              <a:rPr lang="fr-FR" sz="1400" dirty="0" smtClean="0"/>
              <a:t> ligne:</a:t>
            </a:r>
          </a:p>
          <a:p>
            <a:pPr marL="285750" indent="-285750">
              <a:buFont typeface="Arial" charset="0"/>
              <a:buChar char="•"/>
            </a:pPr>
            <a:r>
              <a:rPr lang="fr-FR" sz="1400" dirty="0" smtClean="0"/>
              <a:t>Option </a:t>
            </a:r>
            <a:r>
              <a:rPr lang="fr-FR" sz="1400" dirty="0"/>
              <a:t>1 : pas de changement de politique </a:t>
            </a:r>
            <a:r>
              <a:rPr lang="fr-FR" sz="1400" dirty="0" smtClean="0"/>
              <a:t>thérapeutique</a:t>
            </a:r>
          </a:p>
          <a:p>
            <a:pPr marL="285750" indent="-285750">
              <a:buFont typeface="Arial" charset="0"/>
              <a:buChar char="•"/>
            </a:pPr>
            <a:r>
              <a:rPr lang="fr-FR" sz="1400" dirty="0"/>
              <a:t>O</a:t>
            </a:r>
            <a:r>
              <a:rPr lang="fr-FR" sz="1400" dirty="0" smtClean="0"/>
              <a:t>ption </a:t>
            </a:r>
            <a:r>
              <a:rPr lang="fr-FR" sz="1400" dirty="0"/>
              <a:t>2, test de résistance pour les initiateurs de traitement ARV ayant déjà été exposés aux </a:t>
            </a:r>
            <a:r>
              <a:rPr lang="fr-FR" sz="1400" dirty="0" smtClean="0"/>
              <a:t>antiviraux</a:t>
            </a:r>
          </a:p>
          <a:p>
            <a:pPr marL="285750" indent="-285750">
              <a:buFont typeface="Arial" charset="0"/>
              <a:buChar char="•"/>
            </a:pPr>
            <a:r>
              <a:rPr lang="fr-FR" sz="1400" dirty="0"/>
              <a:t>O</a:t>
            </a:r>
            <a:r>
              <a:rPr lang="fr-FR" sz="1400" dirty="0" smtClean="0"/>
              <a:t>ption </a:t>
            </a:r>
            <a:r>
              <a:rPr lang="fr-FR" sz="1400" dirty="0"/>
              <a:t>3, test de résistance pour toutes les personnes qui débutent un traitement </a:t>
            </a:r>
            <a:r>
              <a:rPr lang="fr-FR" sz="1400" dirty="0" smtClean="0"/>
              <a:t>ARV</a:t>
            </a:r>
          </a:p>
          <a:p>
            <a:pPr marL="285750" indent="-285750">
              <a:buFont typeface="Arial" charset="0"/>
              <a:buChar char="•"/>
            </a:pPr>
            <a:r>
              <a:rPr lang="fr-FR" sz="1400" dirty="0"/>
              <a:t>O</a:t>
            </a:r>
            <a:r>
              <a:rPr lang="fr-FR" sz="1400" dirty="0" smtClean="0"/>
              <a:t>ption </a:t>
            </a:r>
            <a:r>
              <a:rPr lang="fr-FR" sz="1400" dirty="0"/>
              <a:t>4, dolutegravir pour toute personne ayant déjà été antérieurement exposée aux </a:t>
            </a:r>
            <a:r>
              <a:rPr lang="fr-FR" sz="1400" dirty="0" smtClean="0"/>
              <a:t>ARV</a:t>
            </a:r>
          </a:p>
          <a:p>
            <a:pPr marL="285750" indent="-285750">
              <a:buFont typeface="Arial" charset="0"/>
              <a:buChar char="•"/>
            </a:pPr>
            <a:r>
              <a:rPr lang="fr-FR" sz="1400" dirty="0"/>
              <a:t>O</a:t>
            </a:r>
            <a:r>
              <a:rPr lang="fr-FR" sz="1400" dirty="0" smtClean="0"/>
              <a:t>ption </a:t>
            </a:r>
            <a:r>
              <a:rPr lang="fr-FR" sz="1400" dirty="0"/>
              <a:t>5, dolutegravir pour toutes les personnes qui débutent un traitement ARV.</a:t>
            </a:r>
          </a:p>
        </p:txBody>
      </p:sp>
      <p:sp>
        <p:nvSpPr>
          <p:cNvPr id="5" name="ZoneTexte 4"/>
          <p:cNvSpPr txBox="1"/>
          <p:nvPr/>
        </p:nvSpPr>
        <p:spPr>
          <a:xfrm>
            <a:off x="4495800" y="4205585"/>
            <a:ext cx="4286250" cy="1200329"/>
          </a:xfrm>
          <a:prstGeom prst="rect">
            <a:avLst/>
          </a:prstGeom>
          <a:noFill/>
        </p:spPr>
        <p:txBody>
          <a:bodyPr wrap="square" rtlCol="0">
            <a:spAutoFit/>
          </a:bodyPr>
          <a:lstStyle/>
          <a:p>
            <a:r>
              <a:rPr lang="fr-FR" dirty="0" smtClean="0"/>
              <a:t>L’option 5</a:t>
            </a:r>
          </a:p>
          <a:p>
            <a:pPr marL="285750" indent="-285750">
              <a:buFont typeface="Arial" charset="0"/>
              <a:buChar char="•"/>
            </a:pPr>
            <a:r>
              <a:rPr lang="fr-FR" dirty="0" smtClean="0"/>
              <a:t>diminue le plus la mortalité globale</a:t>
            </a:r>
          </a:p>
          <a:p>
            <a:pPr marL="285750" indent="-285750">
              <a:buFont typeface="Arial" charset="0"/>
              <a:buChar char="•"/>
            </a:pPr>
            <a:r>
              <a:rPr lang="fr-FR" dirty="0" smtClean="0"/>
              <a:t>Réduit les coûts de prise en charge</a:t>
            </a:r>
          </a:p>
          <a:p>
            <a:pPr marL="742950" lvl="1" indent="-285750">
              <a:buFont typeface="Arial" charset="0"/>
              <a:buChar char="•"/>
            </a:pPr>
            <a:r>
              <a:rPr lang="fr-FR" dirty="0" smtClean="0"/>
              <a:t>à 106 $/an pour TDF-3TC-Dolu</a:t>
            </a:r>
            <a:r>
              <a:rPr lang="mr-IN" dirty="0" smtClean="0"/>
              <a:t>…</a:t>
            </a:r>
            <a:endParaRPr lang="fr-FR" dirty="0"/>
          </a:p>
        </p:txBody>
      </p:sp>
      <p:sp>
        <p:nvSpPr>
          <p:cNvPr id="6" name="ZoneTexte 5"/>
          <p:cNvSpPr txBox="1"/>
          <p:nvPr/>
        </p:nvSpPr>
        <p:spPr>
          <a:xfrm>
            <a:off x="4619625" y="276225"/>
            <a:ext cx="3533775" cy="646331"/>
          </a:xfrm>
          <a:prstGeom prst="rect">
            <a:avLst/>
          </a:prstGeom>
          <a:noFill/>
        </p:spPr>
        <p:txBody>
          <a:bodyPr wrap="square" rtlCol="0">
            <a:spAutoFit/>
          </a:bodyPr>
          <a:lstStyle/>
          <a:p>
            <a:pPr algn="ctr"/>
            <a:r>
              <a:rPr lang="fr-FR" dirty="0" smtClean="0"/>
              <a:t>Dolutegravir pour tout le monde et caviar pour les autres</a:t>
            </a:r>
            <a:r>
              <a:rPr lang="mr-IN" dirty="0" smtClean="0"/>
              <a:t>…</a:t>
            </a:r>
            <a:endParaRPr lang="fr-FR" dirty="0"/>
          </a:p>
        </p:txBody>
      </p:sp>
    </p:spTree>
    <p:extLst>
      <p:ext uri="{BB962C8B-B14F-4D97-AF65-F5344CB8AC3E}">
        <p14:creationId xmlns:p14="http://schemas.microsoft.com/office/powerpoint/2010/main" val="1554243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09386" y="126124"/>
            <a:ext cx="3915441" cy="5360276"/>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4752975" y="1971675"/>
            <a:ext cx="3600450" cy="2585323"/>
          </a:xfrm>
          <a:prstGeom prst="rect">
            <a:avLst/>
          </a:prstGeom>
          <a:noFill/>
        </p:spPr>
        <p:txBody>
          <a:bodyPr wrap="square" rtlCol="0">
            <a:spAutoFit/>
          </a:bodyPr>
          <a:lstStyle/>
          <a:p>
            <a:r>
              <a:rPr lang="fr-FR" dirty="0" smtClean="0"/>
              <a:t>Un très bon article de synthèse sur la prévention chez les adolescentes et les jeunes femmes en Afrique subsaharienne</a:t>
            </a:r>
          </a:p>
          <a:p>
            <a:endParaRPr lang="fr-FR" dirty="0"/>
          </a:p>
          <a:p>
            <a:endParaRPr lang="fr-FR" dirty="0" smtClean="0"/>
          </a:p>
          <a:p>
            <a:r>
              <a:rPr lang="fr-FR" i="1" dirty="0" smtClean="0"/>
              <a:t>Pour mémoire dans l’étude RING : Incidence de 6.1%/100 personne-année dans le groupe placébo</a:t>
            </a:r>
            <a:endParaRPr lang="fr-FR" i="1" dirty="0"/>
          </a:p>
        </p:txBody>
      </p:sp>
    </p:spTree>
    <p:extLst>
      <p:ext uri="{BB962C8B-B14F-4D97-AF65-F5344CB8AC3E}">
        <p14:creationId xmlns:p14="http://schemas.microsoft.com/office/powerpoint/2010/main" val="1131988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315929" y="153749"/>
            <a:ext cx="3937088" cy="5227455"/>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4581525" y="1390650"/>
            <a:ext cx="4105275" cy="2800767"/>
          </a:xfrm>
          <a:prstGeom prst="rect">
            <a:avLst/>
          </a:prstGeom>
          <a:noFill/>
        </p:spPr>
        <p:txBody>
          <a:bodyPr wrap="square" rtlCol="0">
            <a:spAutoFit/>
          </a:bodyPr>
          <a:lstStyle/>
          <a:p>
            <a:pPr marL="285750" indent="-285750">
              <a:buFont typeface="Arial" charset="0"/>
              <a:buChar char="•"/>
            </a:pPr>
            <a:r>
              <a:rPr lang="fr-FR" sz="1600" dirty="0" smtClean="0"/>
              <a:t>Pas de </a:t>
            </a:r>
            <a:r>
              <a:rPr lang="fr-FR" sz="1600" dirty="0"/>
              <a:t>seuil </a:t>
            </a:r>
            <a:r>
              <a:rPr lang="fr-FR" sz="1600" dirty="0" smtClean="0"/>
              <a:t>clair entre </a:t>
            </a:r>
            <a:r>
              <a:rPr lang="fr-FR" sz="1600" dirty="0"/>
              <a:t>30 et 500 </a:t>
            </a:r>
            <a:r>
              <a:rPr lang="fr-FR" sz="1600" dirty="0" err="1" smtClean="0"/>
              <a:t>cp</a:t>
            </a:r>
            <a:r>
              <a:rPr lang="fr-FR" sz="1600" dirty="0" smtClean="0"/>
              <a:t>/ml</a:t>
            </a:r>
          </a:p>
          <a:p>
            <a:pPr marL="285750" indent="-285750">
              <a:buFont typeface="Arial" charset="0"/>
              <a:buChar char="•"/>
            </a:pPr>
            <a:r>
              <a:rPr lang="fr-FR" sz="1600" dirty="0"/>
              <a:t>A</a:t>
            </a:r>
            <a:r>
              <a:rPr lang="fr-FR" sz="1600" dirty="0" smtClean="0"/>
              <a:t>ugmentation </a:t>
            </a:r>
            <a:r>
              <a:rPr lang="fr-FR" sz="1600" dirty="0"/>
              <a:t>graduelle du risque à partir de 130 </a:t>
            </a:r>
            <a:r>
              <a:rPr lang="fr-FR" sz="1600" dirty="0" smtClean="0"/>
              <a:t>copies/ml</a:t>
            </a:r>
          </a:p>
          <a:p>
            <a:pPr marL="285750" indent="-285750">
              <a:buFont typeface="Arial" charset="0"/>
              <a:buChar char="•"/>
            </a:pPr>
            <a:r>
              <a:rPr lang="fr-FR" sz="1600" dirty="0" smtClean="0"/>
              <a:t>Risque </a:t>
            </a:r>
            <a:r>
              <a:rPr lang="fr-FR" sz="1600" dirty="0"/>
              <a:t>de mortalité à 10 </a:t>
            </a:r>
            <a:r>
              <a:rPr lang="fr-FR" sz="1600" dirty="0" smtClean="0"/>
              <a:t>an (20-23%)</a:t>
            </a:r>
          </a:p>
          <a:p>
            <a:pPr marL="742950" lvl="1" indent="-285750">
              <a:buFont typeface="Arial" charset="0"/>
              <a:buChar char="•"/>
            </a:pPr>
            <a:r>
              <a:rPr lang="fr-FR" sz="1600" dirty="0" smtClean="0"/>
              <a:t>400 </a:t>
            </a:r>
            <a:r>
              <a:rPr lang="fr-FR" sz="1600" dirty="0"/>
              <a:t>et 999 copies/ml </a:t>
            </a:r>
            <a:endParaRPr lang="fr-FR" sz="1600" dirty="0" smtClean="0"/>
          </a:p>
          <a:p>
            <a:pPr marL="742950" lvl="1" indent="-285750">
              <a:buFont typeface="Arial" charset="0"/>
              <a:buChar char="•"/>
            </a:pPr>
            <a:r>
              <a:rPr lang="fr-FR" sz="1600" dirty="0" smtClean="0"/>
              <a:t>1000 </a:t>
            </a:r>
            <a:r>
              <a:rPr lang="fr-FR" sz="1600" dirty="0"/>
              <a:t>et 4 millions de </a:t>
            </a:r>
            <a:r>
              <a:rPr lang="fr-FR" sz="1600" dirty="0" smtClean="0"/>
              <a:t>copies</a:t>
            </a:r>
          </a:p>
          <a:p>
            <a:pPr marL="285750" indent="-285750">
              <a:buFont typeface="Arial" charset="0"/>
              <a:buChar char="•"/>
            </a:pPr>
            <a:endParaRPr lang="fr-FR" sz="1600" dirty="0" smtClean="0"/>
          </a:p>
          <a:p>
            <a:pPr marL="285750" indent="-285750">
              <a:buFont typeface="Arial" charset="0"/>
              <a:buChar char="•"/>
            </a:pPr>
            <a:r>
              <a:rPr lang="fr-FR" sz="1600" dirty="0" smtClean="0"/>
              <a:t>Augmentation </a:t>
            </a:r>
            <a:r>
              <a:rPr lang="fr-FR" sz="1600" dirty="0"/>
              <a:t>de 44% du risque de décès </a:t>
            </a:r>
            <a:r>
              <a:rPr lang="fr-FR" sz="1600" dirty="0" smtClean="0"/>
              <a:t>si virale 200 &lt; CV &lt; 999 </a:t>
            </a:r>
            <a:r>
              <a:rPr lang="fr-FR" sz="1600" dirty="0" err="1"/>
              <a:t>cp</a:t>
            </a:r>
            <a:r>
              <a:rPr lang="fr-FR" sz="1600" dirty="0"/>
              <a:t>/ml, par rapport à </a:t>
            </a:r>
            <a:r>
              <a:rPr lang="fr-FR" sz="1600" dirty="0" smtClean="0"/>
              <a:t>CV &lt; 20 </a:t>
            </a:r>
            <a:r>
              <a:rPr lang="fr-FR" sz="1600" dirty="0" err="1"/>
              <a:t>cp</a:t>
            </a:r>
            <a:r>
              <a:rPr lang="fr-FR" sz="1600" dirty="0"/>
              <a:t>/ml.</a:t>
            </a:r>
          </a:p>
          <a:p>
            <a:endParaRPr lang="fr-FR" sz="1600" dirty="0"/>
          </a:p>
        </p:txBody>
      </p:sp>
      <p:sp>
        <p:nvSpPr>
          <p:cNvPr id="4" name="ZoneTexte 3"/>
          <p:cNvSpPr txBox="1"/>
          <p:nvPr/>
        </p:nvSpPr>
        <p:spPr>
          <a:xfrm>
            <a:off x="5019675" y="153749"/>
            <a:ext cx="3009900" cy="923330"/>
          </a:xfrm>
          <a:prstGeom prst="rect">
            <a:avLst/>
          </a:prstGeom>
          <a:noFill/>
        </p:spPr>
        <p:txBody>
          <a:bodyPr wrap="square" rtlCol="0">
            <a:spAutoFit/>
          </a:bodyPr>
          <a:lstStyle/>
          <a:p>
            <a:pPr algn="ctr"/>
            <a:r>
              <a:rPr lang="fr-FR" b="1" dirty="0" smtClean="0"/>
              <a:t>Relation entre mortalité et charge virale à 6 mois </a:t>
            </a:r>
            <a:r>
              <a:rPr lang="fr-FR" b="1" smtClean="0"/>
              <a:t>de traitement</a:t>
            </a:r>
            <a:endParaRPr lang="fr-FR" b="1"/>
          </a:p>
        </p:txBody>
      </p:sp>
      <p:sp>
        <p:nvSpPr>
          <p:cNvPr id="6" name="Parenthèse fermante 5"/>
          <p:cNvSpPr/>
          <p:nvPr/>
        </p:nvSpPr>
        <p:spPr>
          <a:xfrm>
            <a:off x="7905750" y="2505075"/>
            <a:ext cx="45719" cy="371475"/>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 name="ZoneTexte 6"/>
          <p:cNvSpPr txBox="1"/>
          <p:nvPr/>
        </p:nvSpPr>
        <p:spPr>
          <a:xfrm>
            <a:off x="8029575" y="2505075"/>
            <a:ext cx="704850" cy="338554"/>
          </a:xfrm>
          <a:prstGeom prst="rect">
            <a:avLst/>
          </a:prstGeom>
          <a:noFill/>
        </p:spPr>
        <p:txBody>
          <a:bodyPr wrap="square" rtlCol="0">
            <a:spAutoFit/>
          </a:bodyPr>
          <a:lstStyle/>
          <a:p>
            <a:r>
              <a:rPr lang="fr-FR" sz="1600" smtClean="0"/>
              <a:t>Idem</a:t>
            </a:r>
            <a:endParaRPr lang="fr-FR" sz="1600"/>
          </a:p>
        </p:txBody>
      </p:sp>
    </p:spTree>
    <p:extLst>
      <p:ext uri="{BB962C8B-B14F-4D97-AF65-F5344CB8AC3E}">
        <p14:creationId xmlns:p14="http://schemas.microsoft.com/office/powerpoint/2010/main" val="17102888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218119" y="186117"/>
            <a:ext cx="3813109" cy="51384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738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84285" y="169932"/>
            <a:ext cx="3827929" cy="5227455"/>
          </a:xfrm>
          <a:prstGeom prst="rect">
            <a:avLst/>
          </a:prstGeom>
          <a:ln>
            <a:noFill/>
          </a:ln>
          <a:effectLst>
            <a:outerShdw blurRad="292100" dist="139700" dir="2700000" algn="tl" rotWithShape="0">
              <a:srgbClr val="333333">
                <a:alpha val="65000"/>
              </a:srgbClr>
            </a:outerShdw>
          </a:effectLst>
        </p:spPr>
      </p:pic>
      <p:sp>
        <p:nvSpPr>
          <p:cNvPr id="2" name="ZoneTexte 1"/>
          <p:cNvSpPr txBox="1"/>
          <p:nvPr/>
        </p:nvSpPr>
        <p:spPr>
          <a:xfrm>
            <a:off x="4400550" y="2028825"/>
            <a:ext cx="4324349" cy="2308324"/>
          </a:xfrm>
          <a:prstGeom prst="rect">
            <a:avLst/>
          </a:prstGeom>
          <a:noFill/>
        </p:spPr>
        <p:txBody>
          <a:bodyPr wrap="square" rtlCol="0">
            <a:spAutoFit/>
          </a:bodyPr>
          <a:lstStyle/>
          <a:p>
            <a:r>
              <a:rPr lang="fr-FR" sz="1600" dirty="0" smtClean="0"/>
              <a:t>Essai phase 2a, Double placébo, patients naïfs</a:t>
            </a:r>
          </a:p>
          <a:p>
            <a:r>
              <a:rPr lang="fr-FR" sz="1600" dirty="0" err="1" smtClean="0"/>
              <a:t>Bictégravir</a:t>
            </a:r>
            <a:r>
              <a:rPr lang="fr-FR" sz="1600" dirty="0" smtClean="0"/>
              <a:t> versus Dolutegravir, avec TDF-FTC</a:t>
            </a:r>
          </a:p>
          <a:p>
            <a:endParaRPr lang="fr-FR" sz="1600" dirty="0"/>
          </a:p>
          <a:p>
            <a:r>
              <a:rPr lang="fr-FR" sz="1600" dirty="0" smtClean="0"/>
              <a:t>CV indétectable à S24</a:t>
            </a:r>
          </a:p>
          <a:p>
            <a:pPr marL="285750" indent="-285750">
              <a:buFont typeface="Arial" charset="0"/>
              <a:buChar char="•"/>
            </a:pPr>
            <a:r>
              <a:rPr lang="fr-FR" sz="1600" dirty="0" smtClean="0"/>
              <a:t>Bictegravir 96.9%</a:t>
            </a:r>
          </a:p>
          <a:p>
            <a:pPr marL="285750" indent="-285750">
              <a:buFont typeface="Arial" charset="0"/>
              <a:buChar char="•"/>
            </a:pPr>
            <a:r>
              <a:rPr lang="fr-FR" sz="1600" dirty="0" smtClean="0"/>
              <a:t>Dolutegravir 93.9%</a:t>
            </a:r>
          </a:p>
          <a:p>
            <a:pPr marL="285750" indent="-285750">
              <a:buFont typeface="Arial" charset="0"/>
              <a:buChar char="•"/>
            </a:pPr>
            <a:endParaRPr lang="fr-FR" sz="1600" dirty="0"/>
          </a:p>
          <a:p>
            <a:r>
              <a:rPr lang="fr-FR" sz="1600" dirty="0" smtClean="0"/>
              <a:t>Tolérance identique </a:t>
            </a:r>
          </a:p>
          <a:p>
            <a:endParaRPr lang="fr-FR" sz="1600" dirty="0"/>
          </a:p>
        </p:txBody>
      </p:sp>
    </p:spTree>
    <p:extLst>
      <p:ext uri="{BB962C8B-B14F-4D97-AF65-F5344CB8AC3E}">
        <p14:creationId xmlns:p14="http://schemas.microsoft.com/office/powerpoint/2010/main" val="521204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03806" y="64736"/>
            <a:ext cx="3883248" cy="5437848"/>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4467225" y="2162175"/>
            <a:ext cx="4086225" cy="2862322"/>
          </a:xfrm>
          <a:prstGeom prst="rect">
            <a:avLst/>
          </a:prstGeom>
          <a:noFill/>
        </p:spPr>
        <p:txBody>
          <a:bodyPr wrap="square" rtlCol="0">
            <a:spAutoFit/>
          </a:bodyPr>
          <a:lstStyle/>
          <a:p>
            <a:r>
              <a:rPr lang="fr-FR" dirty="0" smtClean="0"/>
              <a:t>Chez les patients à fonction rénale normale (clearance &gt; 50 ml/min), passer du TDF au TAF n’est pas moins efficace à S48</a:t>
            </a:r>
            <a:r>
              <a:rPr lang="mr-IN" dirty="0" smtClean="0"/>
              <a:t>…</a:t>
            </a:r>
            <a:endParaRPr lang="fr-FR" dirty="0" smtClean="0"/>
          </a:p>
          <a:p>
            <a:endParaRPr lang="fr-FR" dirty="0"/>
          </a:p>
          <a:p>
            <a:r>
              <a:rPr lang="fr-FR" dirty="0" smtClean="0"/>
              <a:t>Amélioration des marqueurs osseux et rénaux</a:t>
            </a:r>
            <a:r>
              <a:rPr lang="mr-IN" dirty="0" smtClean="0"/>
              <a:t>…</a:t>
            </a:r>
            <a:r>
              <a:rPr lang="fr-FR" dirty="0" smtClean="0"/>
              <a:t> mais significativité clinique à discuter</a:t>
            </a:r>
            <a:r>
              <a:rPr lang="mr-IN" dirty="0" smtClean="0"/>
              <a:t>…</a:t>
            </a:r>
            <a:r>
              <a:rPr lang="fr-FR" dirty="0" smtClean="0"/>
              <a:t> (amélioration de la clearance 4.5 </a:t>
            </a:r>
            <a:r>
              <a:rPr lang="mr-IN" dirty="0" smtClean="0"/>
              <a:t>mL/</a:t>
            </a:r>
            <a:r>
              <a:rPr lang="mr-IN" dirty="0" err="1" smtClean="0"/>
              <a:t>min</a:t>
            </a:r>
            <a:r>
              <a:rPr lang="fr-FR" dirty="0" smtClean="0"/>
              <a:t> </a:t>
            </a:r>
            <a:r>
              <a:rPr lang="mr-IN" dirty="0" err="1" smtClean="0"/>
              <a:t>vs</a:t>
            </a:r>
            <a:r>
              <a:rPr lang="mr-IN" dirty="0" smtClean="0"/>
              <a:t> </a:t>
            </a:r>
            <a:r>
              <a:rPr lang="fr-FR" dirty="0" smtClean="0"/>
              <a:t>0.7</a:t>
            </a:r>
            <a:r>
              <a:rPr lang="mr-IN" dirty="0" smtClean="0"/>
              <a:t>mL/</a:t>
            </a:r>
            <a:r>
              <a:rPr lang="mr-IN" dirty="0" err="1" smtClean="0"/>
              <a:t>min,p</a:t>
            </a:r>
            <a:r>
              <a:rPr lang="mr-IN" dirty="0" smtClean="0"/>
              <a:t>=0·0024</a:t>
            </a:r>
            <a:r>
              <a:rPr lang="fr-FR" dirty="0"/>
              <a:t>)</a:t>
            </a:r>
            <a:endParaRPr lang="mr-IN" dirty="0"/>
          </a:p>
          <a:p>
            <a:endParaRPr lang="fr-FR" dirty="0"/>
          </a:p>
        </p:txBody>
      </p:sp>
    </p:spTree>
    <p:extLst>
      <p:ext uri="{BB962C8B-B14F-4D97-AF65-F5344CB8AC3E}">
        <p14:creationId xmlns:p14="http://schemas.microsoft.com/office/powerpoint/2010/main" val="1305806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34058" y="98854"/>
            <a:ext cx="3898579" cy="5436973"/>
          </a:xfrm>
          <a:prstGeom prst="rect">
            <a:avLst/>
          </a:prstGeom>
          <a:ln>
            <a:noFill/>
          </a:ln>
          <a:effectLst>
            <a:outerShdw blurRad="292100" dist="139700" dir="2700000" algn="tl" rotWithShape="0">
              <a:srgbClr val="333333">
                <a:alpha val="65000"/>
              </a:srgbClr>
            </a:outerShdw>
          </a:effectLst>
        </p:spPr>
      </p:pic>
      <p:pic>
        <p:nvPicPr>
          <p:cNvPr id="3" name="Image 2"/>
          <p:cNvPicPr>
            <a:picLocks noChangeAspect="1"/>
          </p:cNvPicPr>
          <p:nvPr/>
        </p:nvPicPr>
        <p:blipFill>
          <a:blip r:embed="rId4"/>
          <a:stretch>
            <a:fillRect/>
          </a:stretch>
        </p:blipFill>
        <p:spPr>
          <a:xfrm>
            <a:off x="752976" y="1227437"/>
            <a:ext cx="2660741" cy="33441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1007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84575" y="131805"/>
            <a:ext cx="3872843" cy="53793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43577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05969" y="82378"/>
            <a:ext cx="3938809" cy="53973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01081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05838" y="2556921"/>
            <a:ext cx="7772400" cy="1845514"/>
          </a:xfrm>
        </p:spPr>
        <p:txBody>
          <a:bodyPr>
            <a:normAutofit fontScale="90000"/>
          </a:bodyPr>
          <a:lstStyle/>
          <a:p>
            <a:pPr algn="ctr"/>
            <a:r>
              <a:rPr lang="fr-FR" dirty="0" smtClean="0"/>
              <a:t>SFLS Publication AWARD of the </a:t>
            </a:r>
            <a:r>
              <a:rPr lang="fr-FR" dirty="0" err="1" smtClean="0"/>
              <a:t>year</a:t>
            </a:r>
            <a:r>
              <a:rPr lang="fr-FR" dirty="0" smtClean="0"/>
              <a:t> 2017</a:t>
            </a:r>
            <a:r>
              <a:rPr lang="fr-FR" dirty="0"/>
              <a:t/>
            </a:r>
            <a:br>
              <a:rPr lang="fr-FR" dirty="0"/>
            </a:br>
            <a:r>
              <a:rPr lang="fr-FR" dirty="0" smtClean="0"/>
              <a:t>Ex-aequo cette année</a:t>
            </a:r>
            <a:endParaRPr lang="fr-FR" dirty="0"/>
          </a:p>
        </p:txBody>
      </p:sp>
      <p:pic>
        <p:nvPicPr>
          <p:cNvPr id="1026" name="Picture 2" descr="mage result for lauriers académique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422" r="100000">
                        <a14:foregroundMark x1="36287" y1="4225" x2="8439" y2="47887"/>
                        <a14:foregroundMark x1="36709" y1="91549" x2="36709" y2="91549"/>
                        <a14:foregroundMark x1="55696" y1="78404" x2="89873" y2="50704"/>
                        <a14:foregroundMark x1="86920" y1="71362" x2="94515" y2="49296"/>
                        <a14:foregroundMark x1="68776" y1="7042" x2="62025" y2="6103"/>
                        <a14:foregroundMark x1="5063" y1="56808" x2="5063" y2="56808"/>
                        <a14:foregroundMark x1="63713" y1="94836" x2="63713" y2="94836"/>
                        <a14:foregroundMark x1="43882" y1="92488" x2="43882" y2="92488"/>
                        <a14:foregroundMark x1="56118" y1="96714" x2="56118" y2="96714"/>
                        <a14:foregroundMark x1="32068" y1="97653" x2="32068" y2="97653"/>
                        <a14:foregroundMark x1="2110" y1="56338" x2="2110" y2="56338"/>
                      </a14:backgroundRemoval>
                    </a14:imgEffect>
                  </a14:imgLayer>
                </a14:imgProps>
              </a:ext>
              <a:ext uri="{28A0092B-C50C-407E-A947-70E740481C1C}">
                <a14:useLocalDpi xmlns:a14="http://schemas.microsoft.com/office/drawing/2010/main" val="0"/>
              </a:ext>
            </a:extLst>
          </a:blip>
          <a:srcRect/>
          <a:stretch>
            <a:fillRect/>
          </a:stretch>
        </p:blipFill>
        <p:spPr bwMode="auto">
          <a:xfrm>
            <a:off x="3459678" y="318859"/>
            <a:ext cx="2032751" cy="18269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2207740" y="4753233"/>
            <a:ext cx="5093895" cy="369332"/>
          </a:xfrm>
          <a:prstGeom prst="rect">
            <a:avLst/>
          </a:prstGeom>
          <a:noFill/>
        </p:spPr>
        <p:txBody>
          <a:bodyPr wrap="none" rtlCol="0">
            <a:spAutoFit/>
          </a:bodyPr>
          <a:lstStyle/>
          <a:p>
            <a:r>
              <a:rPr lang="fr-FR" smtClean="0"/>
              <a:t>Une publication « Nord » et une publication « Sud » </a:t>
            </a:r>
            <a:endParaRPr lang="fr-FR"/>
          </a:p>
        </p:txBody>
      </p:sp>
    </p:spTree>
    <p:extLst>
      <p:ext uri="{BB962C8B-B14F-4D97-AF65-F5344CB8AC3E}">
        <p14:creationId xmlns:p14="http://schemas.microsoft.com/office/powerpoint/2010/main" val="220117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Et toujours</a:t>
            </a:r>
            <a:r>
              <a:rPr lang="mr-IN" dirty="0" smtClean="0"/>
              <a:t>…</a:t>
            </a:r>
            <a:endParaRPr lang="fr-FR" dirty="0"/>
          </a:p>
        </p:txBody>
      </p:sp>
      <p:sp>
        <p:nvSpPr>
          <p:cNvPr id="5" name="Espace réservé du texte 4"/>
          <p:cNvSpPr>
            <a:spLocks noGrp="1"/>
          </p:cNvSpPr>
          <p:nvPr>
            <p:ph type="body" idx="1"/>
          </p:nvPr>
        </p:nvSpPr>
        <p:spPr/>
        <p:txBody>
          <a:bodyPr/>
          <a:lstStyle/>
          <a:p>
            <a:endParaRPr lang="fr-FR"/>
          </a:p>
        </p:txBody>
      </p:sp>
    </p:spTree>
    <p:extLst>
      <p:ext uri="{BB962C8B-B14F-4D97-AF65-F5344CB8AC3E}">
        <p14:creationId xmlns:p14="http://schemas.microsoft.com/office/powerpoint/2010/main" val="6213321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 pour rappel, à l’international</a:t>
            </a:r>
            <a:endParaRPr lang="fr-FR" dirty="0"/>
          </a:p>
        </p:txBody>
      </p:sp>
      <p:pic>
        <p:nvPicPr>
          <p:cNvPr id="4" name="Image 3" descr="Logo sfls format ep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0" y="76851"/>
            <a:ext cx="415405" cy="304028"/>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nvPicPr>
        <p:blipFill>
          <a:blip r:embed="rId3"/>
          <a:stretch>
            <a:fillRect/>
          </a:stretch>
        </p:blipFill>
        <p:spPr>
          <a:xfrm>
            <a:off x="317802" y="1181365"/>
            <a:ext cx="3373545" cy="43326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ZoneTexte 2"/>
          <p:cNvSpPr txBox="1"/>
          <p:nvPr/>
        </p:nvSpPr>
        <p:spPr>
          <a:xfrm>
            <a:off x="3930869" y="2332014"/>
            <a:ext cx="5034455" cy="2031325"/>
          </a:xfrm>
          <a:prstGeom prst="rect">
            <a:avLst/>
          </a:prstGeom>
          <a:noFill/>
        </p:spPr>
        <p:txBody>
          <a:bodyPr wrap="square" rtlCol="0">
            <a:spAutoFit/>
          </a:bodyPr>
          <a:lstStyle/>
          <a:p>
            <a:r>
              <a:rPr lang="fr-FR" dirty="0" smtClean="0"/>
              <a:t>La SFLS participe au guide de prise en charge globale des patients </a:t>
            </a:r>
            <a:r>
              <a:rPr lang="fr-FR" dirty="0" smtClean="0"/>
              <a:t>VIH dans les pays à ressources limitées</a:t>
            </a:r>
          </a:p>
          <a:p>
            <a:endParaRPr lang="fr-FR" dirty="0"/>
          </a:p>
          <a:p>
            <a:r>
              <a:rPr lang="fr-FR" dirty="0" smtClean="0"/>
              <a:t>La SFLS </a:t>
            </a:r>
            <a:r>
              <a:rPr lang="fr-FR" dirty="0" err="1" smtClean="0"/>
              <a:t>co-finance</a:t>
            </a:r>
            <a:r>
              <a:rPr lang="fr-FR" dirty="0" smtClean="0"/>
              <a:t> le diplôme de prise en charge multidisciplinaire des personnes infectées par le VIH/Sida dans la région des Grands Lacs.</a:t>
            </a:r>
            <a:endParaRPr lang="fr-FR" dirty="0"/>
          </a:p>
        </p:txBody>
      </p:sp>
    </p:spTree>
    <p:extLst>
      <p:ext uri="{BB962C8B-B14F-4D97-AF65-F5344CB8AC3E}">
        <p14:creationId xmlns:p14="http://schemas.microsoft.com/office/powerpoint/2010/main" val="27514248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rot="19414303">
            <a:off x="-2191406" y="2381250"/>
            <a:ext cx="8229600" cy="952500"/>
          </a:xfrm>
        </p:spPr>
        <p:txBody>
          <a:bodyPr>
            <a:normAutofit/>
          </a:bodyPr>
          <a:lstStyle/>
          <a:p>
            <a:r>
              <a:rPr lang="fr-FR" sz="2800" dirty="0" err="1" smtClean="0"/>
              <a:t>www.enseignement-vih.com</a:t>
            </a:r>
            <a:endParaRPr lang="fr-FR" sz="2800" dirty="0"/>
          </a:p>
        </p:txBody>
      </p:sp>
      <p:pic>
        <p:nvPicPr>
          <p:cNvPr id="3" name="Image 2"/>
          <p:cNvPicPr>
            <a:picLocks noChangeAspect="1"/>
          </p:cNvPicPr>
          <p:nvPr/>
        </p:nvPicPr>
        <p:blipFill>
          <a:blip r:embed="rId2"/>
          <a:stretch>
            <a:fillRect/>
          </a:stretch>
        </p:blipFill>
        <p:spPr>
          <a:xfrm>
            <a:off x="4086482" y="161596"/>
            <a:ext cx="4821087" cy="539180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744962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r>
              <a:rPr lang="is-IS" dirty="0" smtClean="0"/>
              <a:t/>
            </a:r>
            <a:br>
              <a:rPr lang="is-IS" dirty="0" smtClean="0"/>
            </a:br>
            <a:r>
              <a:rPr lang="is-IS" sz="1300" dirty="0" smtClean="0"/>
              <a:t>Merci de votre attention...</a:t>
            </a:r>
            <a:endParaRPr lang="fr-FR" sz="1300" dirty="0"/>
          </a:p>
        </p:txBody>
      </p:sp>
      <p:sp>
        <p:nvSpPr>
          <p:cNvPr id="6" name="Espace réservé du texte 5"/>
          <p:cNvSpPr>
            <a:spLocks noGrp="1"/>
          </p:cNvSpPr>
          <p:nvPr>
            <p:ph type="body" idx="1"/>
          </p:nvPr>
        </p:nvSpPr>
        <p:spPr/>
        <p:txBody>
          <a:bodyPr/>
          <a:lstStyle/>
          <a:p>
            <a:endParaRPr lang="fr-FR"/>
          </a:p>
        </p:txBody>
      </p:sp>
      <p:pic>
        <p:nvPicPr>
          <p:cNvPr id="7" name="Image 6" descr="Logo sfls format ep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3443" y="584189"/>
            <a:ext cx="3839473" cy="2810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08283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278814" y="313038"/>
            <a:ext cx="3552628" cy="4926227"/>
          </a:xfrm>
          <a:prstGeom prst="rect">
            <a:avLst/>
          </a:prstGeom>
          <a:ln>
            <a:noFill/>
          </a:ln>
          <a:effectLst>
            <a:outerShdw blurRad="292100" dist="139700" dir="2700000" algn="tl" rotWithShape="0">
              <a:srgbClr val="333333">
                <a:alpha val="65000"/>
              </a:srgbClr>
            </a:outerShdw>
          </a:effectLst>
        </p:spPr>
      </p:pic>
      <p:sp>
        <p:nvSpPr>
          <p:cNvPr id="4" name="ZoneTexte 3"/>
          <p:cNvSpPr txBox="1"/>
          <p:nvPr/>
        </p:nvSpPr>
        <p:spPr>
          <a:xfrm>
            <a:off x="4769708" y="370703"/>
            <a:ext cx="3987114" cy="369332"/>
          </a:xfrm>
          <a:prstGeom prst="rect">
            <a:avLst/>
          </a:prstGeom>
          <a:noFill/>
        </p:spPr>
        <p:txBody>
          <a:bodyPr wrap="square" rtlCol="0">
            <a:spAutoFit/>
          </a:bodyPr>
          <a:lstStyle/>
          <a:p>
            <a:pPr algn="ctr"/>
            <a:r>
              <a:rPr lang="fr-FR" b="1" u="sng" dirty="0" smtClean="0"/>
              <a:t>Pour le Nord </a:t>
            </a:r>
            <a:r>
              <a:rPr lang="fr-FR" dirty="0" smtClean="0"/>
              <a:t>: Il faut arrêter de fumer !</a:t>
            </a:r>
            <a:endParaRPr lang="fr-FR" dirty="0"/>
          </a:p>
        </p:txBody>
      </p:sp>
      <p:sp>
        <p:nvSpPr>
          <p:cNvPr id="3" name="ZoneTexte 2"/>
          <p:cNvSpPr txBox="1"/>
          <p:nvPr/>
        </p:nvSpPr>
        <p:spPr>
          <a:xfrm>
            <a:off x="4168346" y="1359241"/>
            <a:ext cx="4670854" cy="3293209"/>
          </a:xfrm>
          <a:prstGeom prst="rect">
            <a:avLst/>
          </a:prstGeom>
          <a:noFill/>
        </p:spPr>
        <p:txBody>
          <a:bodyPr wrap="square" rtlCol="0">
            <a:spAutoFit/>
          </a:bodyPr>
          <a:lstStyle/>
          <a:p>
            <a:r>
              <a:rPr lang="fr-FR" sz="1600" dirty="0" smtClean="0"/>
              <a:t>40% des VIH+ américains fument</a:t>
            </a:r>
          </a:p>
          <a:p>
            <a:r>
              <a:rPr lang="fr-FR" sz="1600" dirty="0" smtClean="0"/>
              <a:t>Pour une entrée en filière de soins à 40 ans</a:t>
            </a:r>
          </a:p>
          <a:p>
            <a:pPr marL="285750" indent="-285750">
              <a:buFontTx/>
              <a:buChar char="-"/>
            </a:pPr>
            <a:r>
              <a:rPr lang="fr-FR" sz="1600" dirty="0" smtClean="0"/>
              <a:t>Espérance de vie H. fumeurs : 65,2 ans</a:t>
            </a:r>
          </a:p>
          <a:p>
            <a:pPr marL="285750" indent="-285750">
              <a:buFontTx/>
              <a:buChar char="-"/>
            </a:pPr>
            <a:r>
              <a:rPr lang="fr-FR" sz="1600" dirty="0" smtClean="0"/>
              <a:t>Espérance de vie H. non-fumeurs : 72 ans</a:t>
            </a:r>
          </a:p>
          <a:p>
            <a:pPr marL="285750" indent="-285750">
              <a:buFontTx/>
              <a:buChar char="-"/>
            </a:pPr>
            <a:endParaRPr lang="fr-FR" sz="1600" dirty="0" smtClean="0"/>
          </a:p>
          <a:p>
            <a:r>
              <a:rPr lang="fr-FR" sz="1600" dirty="0"/>
              <a:t>Le gain en années de vie </a:t>
            </a:r>
            <a:r>
              <a:rPr lang="fr-FR" sz="1600" dirty="0" smtClean="0"/>
              <a:t>est d’autant </a:t>
            </a:r>
            <a:r>
              <a:rPr lang="fr-FR" sz="1600" dirty="0"/>
              <a:t>plus important après sevrage que le taux de lymphocytes CD4 </a:t>
            </a:r>
            <a:r>
              <a:rPr lang="fr-FR" sz="1600" dirty="0" smtClean="0"/>
              <a:t>est élevé </a:t>
            </a:r>
            <a:r>
              <a:rPr lang="fr-FR" sz="1600" dirty="0"/>
              <a:t>et que l’âge à l’entrée dans une filière de soin pour le VIH était </a:t>
            </a:r>
            <a:r>
              <a:rPr lang="fr-FR" sz="1600" dirty="0" smtClean="0"/>
              <a:t>bas</a:t>
            </a:r>
          </a:p>
          <a:p>
            <a:endParaRPr lang="fr-FR" sz="1600" dirty="0"/>
          </a:p>
          <a:p>
            <a:pPr algn="ctr"/>
            <a:r>
              <a:rPr lang="fr-FR" sz="1600" b="1" dirty="0" smtClean="0"/>
              <a:t>Diminution d’espérance de vie liée au tabac = diminution de l’espérance de vie liée au VIH</a:t>
            </a:r>
          </a:p>
          <a:p>
            <a:pPr algn="ctr"/>
            <a:r>
              <a:rPr lang="fr-FR" sz="1600" b="1" dirty="0" smtClean="0"/>
              <a:t>Effet du sevrage plus fort chez les VIH+ que les VIH-</a:t>
            </a:r>
            <a:endParaRPr lang="fr-FR" sz="1600" b="1" dirty="0"/>
          </a:p>
        </p:txBody>
      </p:sp>
      <p:pic>
        <p:nvPicPr>
          <p:cNvPr id="5" name="Picture 2" descr="mage result for lauriers académiques"/>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422" r="100000">
                        <a14:foregroundMark x1="36287" y1="4225" x2="8439" y2="47887"/>
                        <a14:foregroundMark x1="36709" y1="91549" x2="36709" y2="91549"/>
                        <a14:foregroundMark x1="55696" y1="78404" x2="89873" y2="50704"/>
                        <a14:foregroundMark x1="86920" y1="71362" x2="94515" y2="49296"/>
                        <a14:foregroundMark x1="68776" y1="7042" x2="62025" y2="6103"/>
                        <a14:foregroundMark x1="5063" y1="56808" x2="5063" y2="56808"/>
                        <a14:foregroundMark x1="63713" y1="94836" x2="63713" y2="94836"/>
                        <a14:foregroundMark x1="43882" y1="92488" x2="43882" y2="92488"/>
                        <a14:foregroundMark x1="56118" y1="96714" x2="56118" y2="96714"/>
                        <a14:foregroundMark x1="32068" y1="97653" x2="32068" y2="97653"/>
                        <a14:foregroundMark x1="2110" y1="56338" x2="2110" y2="56338"/>
                      </a14:backgroundRemoval>
                    </a14:imgEffect>
                  </a14:imgLayer>
                </a14:imgProps>
              </a:ext>
              <a:ext uri="{28A0092B-C50C-407E-A947-70E740481C1C}">
                <a14:useLocalDpi xmlns:a14="http://schemas.microsoft.com/office/drawing/2010/main" val="0"/>
              </a:ext>
            </a:extLst>
          </a:blip>
          <a:srcRect/>
          <a:stretch>
            <a:fillRect/>
          </a:stretch>
        </p:blipFill>
        <p:spPr bwMode="auto">
          <a:xfrm>
            <a:off x="3390447" y="313038"/>
            <a:ext cx="910128" cy="817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06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t="-1" b="592"/>
          <a:stretch/>
        </p:blipFill>
        <p:spPr>
          <a:xfrm>
            <a:off x="218485" y="91035"/>
            <a:ext cx="4122958" cy="5435824"/>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4769708" y="370703"/>
            <a:ext cx="3987114" cy="1477328"/>
          </a:xfrm>
          <a:prstGeom prst="rect">
            <a:avLst/>
          </a:prstGeom>
          <a:noFill/>
        </p:spPr>
        <p:txBody>
          <a:bodyPr wrap="square" rtlCol="0">
            <a:spAutoFit/>
          </a:bodyPr>
          <a:lstStyle/>
          <a:p>
            <a:pPr algn="ctr"/>
            <a:r>
              <a:rPr lang="fr-FR" u="sng" dirty="0" smtClean="0"/>
              <a:t>Pour le Sud</a:t>
            </a:r>
            <a:r>
              <a:rPr lang="fr-FR" dirty="0" smtClean="0"/>
              <a:t> : </a:t>
            </a:r>
            <a:r>
              <a:rPr lang="fr-FR" dirty="0" smtClean="0"/>
              <a:t>Essai REALITY</a:t>
            </a:r>
          </a:p>
          <a:p>
            <a:pPr algn="ctr"/>
            <a:r>
              <a:rPr lang="fr-FR" dirty="0" smtClean="0"/>
              <a:t>Il </a:t>
            </a:r>
            <a:r>
              <a:rPr lang="fr-FR" dirty="0" smtClean="0"/>
              <a:t>faut améliorer </a:t>
            </a:r>
            <a:r>
              <a:rPr lang="fr-FR" dirty="0"/>
              <a:t>la prophyla</a:t>
            </a:r>
            <a:r>
              <a:rPr lang="fr-FR" dirty="0" smtClean="0"/>
              <a:t>xie des infections opportunistes chez les patients découvrant leur séropositivité à un stade très immunodéprimé</a:t>
            </a:r>
            <a:endParaRPr lang="fr-FR" dirty="0"/>
          </a:p>
        </p:txBody>
      </p:sp>
      <p:pic>
        <p:nvPicPr>
          <p:cNvPr id="4" name="Picture 2" descr="mage result for lauriers académiques"/>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422" r="100000">
                        <a14:foregroundMark x1="36287" y1="4225" x2="8439" y2="47887"/>
                        <a14:foregroundMark x1="36709" y1="91549" x2="36709" y2="91549"/>
                        <a14:foregroundMark x1="55696" y1="78404" x2="89873" y2="50704"/>
                        <a14:foregroundMark x1="86920" y1="71362" x2="94515" y2="49296"/>
                        <a14:foregroundMark x1="68776" y1="7042" x2="62025" y2="6103"/>
                        <a14:foregroundMark x1="5063" y1="56808" x2="5063" y2="56808"/>
                        <a14:foregroundMark x1="63713" y1="94836" x2="63713" y2="94836"/>
                        <a14:foregroundMark x1="43882" y1="92488" x2="43882" y2="92488"/>
                        <a14:foregroundMark x1="56118" y1="96714" x2="56118" y2="96714"/>
                        <a14:foregroundMark x1="32068" y1="97653" x2="32068" y2="97653"/>
                        <a14:foregroundMark x1="2110" y1="56338" x2="2110" y2="56338"/>
                      </a14:backgroundRemoval>
                    </a14:imgEffect>
                  </a14:imgLayer>
                </a14:imgProps>
              </a:ext>
              <a:ext uri="{28A0092B-C50C-407E-A947-70E740481C1C}">
                <a14:useLocalDpi xmlns:a14="http://schemas.microsoft.com/office/drawing/2010/main" val="0"/>
              </a:ext>
            </a:extLst>
          </a:blip>
          <a:srcRect/>
          <a:stretch>
            <a:fillRect/>
          </a:stretch>
        </p:blipFill>
        <p:spPr bwMode="auto">
          <a:xfrm>
            <a:off x="3920998" y="331053"/>
            <a:ext cx="910128" cy="817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4608704" y="2153330"/>
            <a:ext cx="4436441" cy="2308324"/>
          </a:xfrm>
          <a:prstGeom prst="rect">
            <a:avLst/>
          </a:prstGeom>
          <a:noFill/>
        </p:spPr>
        <p:txBody>
          <a:bodyPr wrap="square" rtlCol="0">
            <a:spAutoFit/>
          </a:bodyPr>
          <a:lstStyle/>
          <a:p>
            <a:pPr marL="171450" indent="-171450">
              <a:buFont typeface="Wingdings" charset="2"/>
              <a:buChar char="Ø"/>
            </a:pPr>
            <a:r>
              <a:rPr lang="fr-FR" sz="1200" dirty="0" smtClean="0"/>
              <a:t>25% des arrivées en centre de soins se font avec &lt; 100 CD4/mm</a:t>
            </a:r>
            <a:r>
              <a:rPr lang="fr-FR" sz="1200" baseline="30000" dirty="0" smtClean="0"/>
              <a:t>3</a:t>
            </a:r>
            <a:endParaRPr lang="fr-FR" sz="1200" dirty="0"/>
          </a:p>
          <a:p>
            <a:pPr marL="171450" indent="-171450">
              <a:buFont typeface="Wingdings" charset="2"/>
              <a:buChar char="Ø"/>
            </a:pPr>
            <a:r>
              <a:rPr lang="fr-FR" sz="1200" dirty="0" smtClean="0"/>
              <a:t>3 stratégies randomisées</a:t>
            </a:r>
          </a:p>
          <a:p>
            <a:pPr marL="628650" lvl="1" indent="-171450">
              <a:buFont typeface="Wingdings" charset="2"/>
              <a:buChar char="Ø"/>
            </a:pPr>
            <a:r>
              <a:rPr lang="fr-FR" sz="1200" dirty="0" smtClean="0">
                <a:solidFill>
                  <a:schemeClr val="bg1">
                    <a:lumMod val="50000"/>
                  </a:schemeClr>
                </a:solidFill>
              </a:rPr>
              <a:t>Renforcement ARV avec Inhibiteur d’intégrase</a:t>
            </a:r>
          </a:p>
          <a:p>
            <a:pPr marL="628650" lvl="1" indent="-171450">
              <a:buFont typeface="Wingdings" charset="2"/>
              <a:buChar char="Ø"/>
            </a:pPr>
            <a:r>
              <a:rPr lang="fr-FR" sz="1200" dirty="0" smtClean="0">
                <a:solidFill>
                  <a:schemeClr val="bg1">
                    <a:lumMod val="50000"/>
                  </a:schemeClr>
                </a:solidFill>
              </a:rPr>
              <a:t>Ajout supplémentation alimentaire</a:t>
            </a:r>
          </a:p>
          <a:p>
            <a:pPr marL="628650" lvl="1" indent="-171450">
              <a:buFont typeface="Wingdings" charset="2"/>
              <a:buChar char="Ø"/>
            </a:pPr>
            <a:r>
              <a:rPr lang="fr-FR" sz="1200" b="1" dirty="0" smtClean="0"/>
              <a:t>Prophylaxie renforcée</a:t>
            </a:r>
          </a:p>
          <a:p>
            <a:pPr marL="1085850" lvl="2" indent="-171450">
              <a:buFont typeface="Wingdings" charset="2"/>
              <a:buChar char="Ø"/>
            </a:pPr>
            <a:r>
              <a:rPr lang="fr-FR" sz="1200" dirty="0" err="1" smtClean="0"/>
              <a:t>Albendazole</a:t>
            </a:r>
            <a:r>
              <a:rPr lang="fr-FR" sz="1200" dirty="0" smtClean="0"/>
              <a:t> x 1</a:t>
            </a:r>
          </a:p>
          <a:p>
            <a:pPr marL="1085850" lvl="2" indent="-171450">
              <a:buFont typeface="Wingdings" charset="2"/>
              <a:buChar char="Ø"/>
            </a:pPr>
            <a:r>
              <a:rPr lang="fr-FR" sz="1200" dirty="0" err="1" smtClean="0"/>
              <a:t>Azithromycine</a:t>
            </a:r>
            <a:r>
              <a:rPr lang="fr-FR" sz="1200" dirty="0" smtClean="0"/>
              <a:t> x 5 jours</a:t>
            </a:r>
          </a:p>
          <a:p>
            <a:pPr marL="1085850" lvl="2" indent="-171450">
              <a:buFont typeface="Wingdings" charset="2"/>
              <a:buChar char="Ø"/>
            </a:pPr>
            <a:r>
              <a:rPr lang="fr-FR" sz="1200" dirty="0" smtClean="0"/>
              <a:t>Fluconazole 200 mg x 12 semaines</a:t>
            </a:r>
          </a:p>
          <a:p>
            <a:pPr marL="1085850" lvl="2" indent="-171450">
              <a:buFont typeface="Wingdings" charset="2"/>
              <a:buChar char="Ø"/>
            </a:pPr>
            <a:r>
              <a:rPr lang="fr-FR" sz="1200" dirty="0" smtClean="0"/>
              <a:t>Cotrimoxazole 800/160</a:t>
            </a:r>
          </a:p>
          <a:p>
            <a:pPr marL="1085850" lvl="2" indent="-171450">
              <a:buFont typeface="Wingdings" charset="2"/>
              <a:buChar char="Ø"/>
            </a:pPr>
            <a:r>
              <a:rPr lang="fr-FR" sz="1200" dirty="0" smtClean="0"/>
              <a:t>INH 300</a:t>
            </a:r>
          </a:p>
          <a:p>
            <a:pPr marL="1085850" lvl="2" indent="-171450">
              <a:buFont typeface="Wingdings" charset="2"/>
              <a:buChar char="Ø"/>
            </a:pPr>
            <a:r>
              <a:rPr lang="fr-FR" sz="1200" dirty="0" smtClean="0"/>
              <a:t>Pyridoxine 25</a:t>
            </a:r>
          </a:p>
          <a:p>
            <a:pPr marL="171450" indent="-171450">
              <a:buFont typeface="Wingdings" charset="2"/>
              <a:buChar char="Ø"/>
            </a:pPr>
            <a:endParaRPr lang="fr-FR" sz="1200" dirty="0"/>
          </a:p>
        </p:txBody>
      </p:sp>
      <p:sp>
        <p:nvSpPr>
          <p:cNvPr id="6" name="Accolade fermante 5"/>
          <p:cNvSpPr/>
          <p:nvPr/>
        </p:nvSpPr>
        <p:spPr>
          <a:xfrm>
            <a:off x="8031892" y="3444417"/>
            <a:ext cx="115330" cy="77435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 name="ZoneTexte 6"/>
          <p:cNvSpPr txBox="1"/>
          <p:nvPr/>
        </p:nvSpPr>
        <p:spPr>
          <a:xfrm>
            <a:off x="8264376" y="3700790"/>
            <a:ext cx="663615" cy="261610"/>
          </a:xfrm>
          <a:prstGeom prst="rect">
            <a:avLst/>
          </a:prstGeom>
          <a:noFill/>
        </p:spPr>
        <p:txBody>
          <a:bodyPr wrap="square" rtlCol="0">
            <a:spAutoFit/>
          </a:bodyPr>
          <a:lstStyle/>
          <a:p>
            <a:r>
              <a:rPr lang="fr-FR" sz="1100" smtClean="0">
                <a:ln w="0"/>
                <a:effectLst>
                  <a:outerShdw blurRad="38100" dist="19050" dir="2700000" algn="tl" rotWithShape="0">
                    <a:schemeClr val="dk1">
                      <a:alpha val="40000"/>
                    </a:schemeClr>
                  </a:outerShdw>
                </a:effectLst>
              </a:rPr>
              <a:t>STR</a:t>
            </a:r>
            <a:endParaRPr lang="fr-FR" sz="1100">
              <a:ln w="0"/>
              <a:effectLst>
                <a:outerShdw blurRad="38100" dist="19050" dir="2700000" algn="tl" rotWithShape="0">
                  <a:schemeClr val="dk1">
                    <a:alpha val="40000"/>
                  </a:schemeClr>
                </a:outerShdw>
              </a:effectLst>
            </a:endParaRPr>
          </a:p>
        </p:txBody>
      </p:sp>
      <p:sp>
        <p:nvSpPr>
          <p:cNvPr id="8" name="Flèche droite rayée 7"/>
          <p:cNvSpPr/>
          <p:nvPr/>
        </p:nvSpPr>
        <p:spPr>
          <a:xfrm>
            <a:off x="4769708" y="4561007"/>
            <a:ext cx="708454" cy="205946"/>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5539531" y="4461654"/>
            <a:ext cx="3217291" cy="1200329"/>
          </a:xfrm>
          <a:prstGeom prst="rect">
            <a:avLst/>
          </a:prstGeom>
          <a:noFill/>
        </p:spPr>
        <p:txBody>
          <a:bodyPr wrap="none" rtlCol="0">
            <a:spAutoFit/>
          </a:bodyPr>
          <a:lstStyle/>
          <a:p>
            <a:r>
              <a:rPr lang="fr-FR" dirty="0" smtClean="0"/>
              <a:t>Diminution de la mortalité à S24</a:t>
            </a:r>
          </a:p>
          <a:p>
            <a:r>
              <a:rPr lang="fr-FR" dirty="0" smtClean="0"/>
              <a:t>8,9% versus 12,2% </a:t>
            </a:r>
          </a:p>
          <a:p>
            <a:r>
              <a:rPr lang="fr-FR" dirty="0" smtClean="0"/>
              <a:t>Effet </a:t>
            </a:r>
            <a:r>
              <a:rPr lang="fr-FR" dirty="0" err="1" smtClean="0"/>
              <a:t>cryptocoque</a:t>
            </a:r>
            <a:r>
              <a:rPr lang="fr-FR" dirty="0" smtClean="0"/>
              <a:t> +++</a:t>
            </a:r>
          </a:p>
          <a:p>
            <a:r>
              <a:rPr lang="fr-FR" dirty="0" smtClean="0"/>
              <a:t>240 à 960 $ par décès évité</a:t>
            </a:r>
            <a:endParaRPr lang="fr-FR" dirty="0"/>
          </a:p>
        </p:txBody>
      </p:sp>
    </p:spTree>
    <p:extLst>
      <p:ext uri="{BB962C8B-B14F-4D97-AF65-F5344CB8AC3E}">
        <p14:creationId xmlns:p14="http://schemas.microsoft.com/office/powerpoint/2010/main" val="4995978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tretch>
            <a:fillRect/>
          </a:stretch>
        </p:blipFill>
        <p:spPr>
          <a:xfrm>
            <a:off x="2347783" y="0"/>
            <a:ext cx="4720282" cy="5651157"/>
          </a:xfrm>
          <a:prstGeom prst="rect">
            <a:avLst/>
          </a:prstGeom>
        </p:spPr>
      </p:pic>
    </p:spTree>
    <p:extLst>
      <p:ext uri="{BB962C8B-B14F-4D97-AF65-F5344CB8AC3E}">
        <p14:creationId xmlns:p14="http://schemas.microsoft.com/office/powerpoint/2010/main" val="1231127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270640" y="251965"/>
            <a:ext cx="3938894" cy="5212666"/>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4749112" y="362465"/>
            <a:ext cx="3715265" cy="923330"/>
          </a:xfrm>
          <a:prstGeom prst="rect">
            <a:avLst/>
          </a:prstGeom>
          <a:noFill/>
        </p:spPr>
        <p:txBody>
          <a:bodyPr wrap="square" rtlCol="0">
            <a:spAutoFit/>
          </a:bodyPr>
          <a:lstStyle/>
          <a:p>
            <a:pPr algn="ctr"/>
            <a:r>
              <a:rPr lang="fr-FR" dirty="0" smtClean="0"/>
              <a:t>Même en cas de traitement précoce, on ne supprime pas </a:t>
            </a:r>
            <a:r>
              <a:rPr lang="fr-FR" smtClean="0"/>
              <a:t>l’inflammation résiduelle</a:t>
            </a:r>
            <a:endParaRPr lang="fr-FR"/>
          </a:p>
        </p:txBody>
      </p:sp>
      <p:sp>
        <p:nvSpPr>
          <p:cNvPr id="4" name="ZoneTexte 3"/>
          <p:cNvSpPr txBox="1"/>
          <p:nvPr/>
        </p:nvSpPr>
        <p:spPr>
          <a:xfrm>
            <a:off x="4497860" y="1598141"/>
            <a:ext cx="4415482" cy="3416320"/>
          </a:xfrm>
          <a:prstGeom prst="rect">
            <a:avLst/>
          </a:prstGeom>
          <a:noFill/>
        </p:spPr>
        <p:txBody>
          <a:bodyPr wrap="square" rtlCol="0">
            <a:spAutoFit/>
          </a:bodyPr>
          <a:lstStyle/>
          <a:p>
            <a:r>
              <a:rPr lang="fr-FR" sz="1200" dirty="0" smtClean="0"/>
              <a:t>Aujourd’hui les événement non-sida sont les principales causes de mortalité</a:t>
            </a:r>
          </a:p>
          <a:p>
            <a:r>
              <a:rPr lang="fr-FR" sz="1200" dirty="0" smtClean="0"/>
              <a:t>Patients Thaïlandais traités précocement versus plus tardivement</a:t>
            </a:r>
          </a:p>
          <a:p>
            <a:r>
              <a:rPr lang="fr-FR" sz="1200" dirty="0" smtClean="0"/>
              <a:t>Primo : Augmentation des biomarqueurs de l’inflammation (</a:t>
            </a:r>
            <a:r>
              <a:rPr lang="fr-FR" sz="1200" dirty="0"/>
              <a:t>CRP, TNF, sIL-6R, I-FABP, sCD14, </a:t>
            </a:r>
            <a:r>
              <a:rPr lang="fr-FR" sz="1200" dirty="0" smtClean="0"/>
              <a:t>D-dimères</a:t>
            </a:r>
            <a:r>
              <a:rPr lang="mr-IN" sz="1200" dirty="0" smtClean="0"/>
              <a:t>…</a:t>
            </a:r>
            <a:r>
              <a:rPr lang="fr-FR" sz="1200" dirty="0" smtClean="0"/>
              <a:t>)</a:t>
            </a:r>
          </a:p>
          <a:p>
            <a:r>
              <a:rPr lang="fr-FR" sz="1200" dirty="0" smtClean="0"/>
              <a:t>Après mise sous traitement précoce</a:t>
            </a:r>
          </a:p>
          <a:p>
            <a:pPr marL="171450" indent="-171450">
              <a:buFont typeface="Arial" charset="0"/>
              <a:buChar char="•"/>
            </a:pPr>
            <a:r>
              <a:rPr lang="fr-FR" sz="1200" dirty="0" err="1" smtClean="0"/>
              <a:t>Procoagulation</a:t>
            </a:r>
            <a:r>
              <a:rPr lang="fr-FR" sz="1200" dirty="0" smtClean="0"/>
              <a:t> se normalise</a:t>
            </a:r>
          </a:p>
          <a:p>
            <a:pPr marL="171450" indent="-171450">
              <a:buFont typeface="Arial" charset="0"/>
              <a:buChar char="•"/>
            </a:pPr>
            <a:r>
              <a:rPr lang="fr-FR" sz="1200" dirty="0" smtClean="0"/>
              <a:t>Inflammation </a:t>
            </a:r>
            <a:r>
              <a:rPr lang="fr-FR" sz="1200" dirty="0" err="1" smtClean="0"/>
              <a:t>enterocytaire</a:t>
            </a:r>
            <a:r>
              <a:rPr lang="fr-FR" sz="1200" dirty="0" smtClean="0"/>
              <a:t> persiste</a:t>
            </a:r>
          </a:p>
          <a:p>
            <a:pPr marL="171450" indent="-171450">
              <a:buFont typeface="Arial" charset="0"/>
              <a:buChar char="•"/>
            </a:pPr>
            <a:r>
              <a:rPr lang="fr-FR" sz="1200" dirty="0"/>
              <a:t>A</a:t>
            </a:r>
            <a:r>
              <a:rPr lang="fr-FR" sz="1200" dirty="0" smtClean="0"/>
              <a:t>ctivation </a:t>
            </a:r>
            <a:r>
              <a:rPr lang="fr-FR" sz="1200" dirty="0" err="1"/>
              <a:t>monocytaire</a:t>
            </a:r>
            <a:r>
              <a:rPr lang="fr-FR" sz="1200" dirty="0"/>
              <a:t>, </a:t>
            </a:r>
            <a:r>
              <a:rPr lang="fr-FR" sz="1200" dirty="0" smtClean="0"/>
              <a:t>inflammation </a:t>
            </a:r>
            <a:r>
              <a:rPr lang="fr-FR" sz="1200" dirty="0"/>
              <a:t>systémique et </a:t>
            </a:r>
            <a:r>
              <a:rPr lang="fr-FR" sz="1200" dirty="0" smtClean="0"/>
              <a:t>activation </a:t>
            </a:r>
            <a:r>
              <a:rPr lang="fr-FR" sz="1200" dirty="0"/>
              <a:t>de la fibrose </a:t>
            </a:r>
            <a:r>
              <a:rPr lang="fr-FR" sz="1200" dirty="0" smtClean="0"/>
              <a:t>hépatique</a:t>
            </a:r>
          </a:p>
          <a:p>
            <a:pPr marL="628650" lvl="1" indent="-171450">
              <a:buFont typeface="Arial" charset="0"/>
              <a:buChar char="•"/>
            </a:pPr>
            <a:r>
              <a:rPr lang="fr-FR" sz="1200" dirty="0" smtClean="0"/>
              <a:t>demeurent </a:t>
            </a:r>
            <a:r>
              <a:rPr lang="fr-FR" sz="1200" dirty="0"/>
              <a:t>élevés comparés aux patients séronégatifs </a:t>
            </a:r>
            <a:r>
              <a:rPr lang="fr-FR" sz="1200" dirty="0" smtClean="0"/>
              <a:t>témoins</a:t>
            </a:r>
          </a:p>
          <a:p>
            <a:pPr marL="628650" lvl="1" indent="-171450">
              <a:buFont typeface="Arial" charset="0"/>
              <a:buChar char="•"/>
            </a:pPr>
            <a:r>
              <a:rPr lang="fr-FR" sz="1200" dirty="0" smtClean="0"/>
              <a:t>taux </a:t>
            </a:r>
            <a:r>
              <a:rPr lang="fr-FR" sz="1200" dirty="0"/>
              <a:t>plus bas comparés aux patients traités au stade chronique de l’infection.</a:t>
            </a:r>
          </a:p>
          <a:p>
            <a:pPr marL="171450" indent="-171450">
              <a:buFont typeface="Arial" charset="0"/>
              <a:buChar char="•"/>
            </a:pPr>
            <a:endParaRPr lang="fr-FR" sz="1200" dirty="0" smtClean="0"/>
          </a:p>
          <a:p>
            <a:pPr marL="171450" indent="-171450">
              <a:buFont typeface="Arial" charset="0"/>
              <a:buChar char="•"/>
            </a:pPr>
            <a:endParaRPr lang="fr-FR" sz="1200" dirty="0" smtClean="0"/>
          </a:p>
          <a:p>
            <a:pPr marL="171450" indent="-171450">
              <a:buFont typeface="Arial" charset="0"/>
              <a:buChar char="•"/>
            </a:pPr>
            <a:r>
              <a:rPr lang="fr-FR" sz="1200" dirty="0" smtClean="0">
                <a:sym typeface="Wingdings"/>
              </a:rPr>
              <a:t> indication à des </a:t>
            </a:r>
            <a:r>
              <a:rPr lang="fr-FR" sz="1200" dirty="0" err="1" smtClean="0">
                <a:sym typeface="Wingdings"/>
              </a:rPr>
              <a:t>immunomodulateurs</a:t>
            </a:r>
            <a:r>
              <a:rPr lang="fr-FR" sz="1200" dirty="0" smtClean="0">
                <a:sym typeface="Wingdings"/>
              </a:rPr>
              <a:t> en primo ???</a:t>
            </a:r>
            <a:endParaRPr lang="fr-FR" sz="1200" dirty="0" smtClean="0"/>
          </a:p>
          <a:p>
            <a:r>
              <a:rPr lang="fr-FR" sz="1200" dirty="0"/>
              <a:t>	</a:t>
            </a:r>
          </a:p>
        </p:txBody>
      </p:sp>
    </p:spTree>
    <p:extLst>
      <p:ext uri="{BB962C8B-B14F-4D97-AF65-F5344CB8AC3E}">
        <p14:creationId xmlns:p14="http://schemas.microsoft.com/office/powerpoint/2010/main" val="16021314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35220" y="241737"/>
            <a:ext cx="4107119" cy="5339255"/>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4926227" y="304800"/>
            <a:ext cx="3484605" cy="923330"/>
          </a:xfrm>
          <a:prstGeom prst="rect">
            <a:avLst/>
          </a:prstGeom>
          <a:noFill/>
        </p:spPr>
        <p:txBody>
          <a:bodyPr wrap="square" rtlCol="0">
            <a:spAutoFit/>
          </a:bodyPr>
          <a:lstStyle/>
          <a:p>
            <a:pPr algn="ctr"/>
            <a:r>
              <a:rPr lang="fr-FR" dirty="0" smtClean="0"/>
              <a:t>Un des </a:t>
            </a:r>
            <a:r>
              <a:rPr lang="fr-FR" smtClean="0"/>
              <a:t>premiers contrôles immunologiques induits de l’infection  VIH</a:t>
            </a:r>
            <a:endParaRPr lang="fr-FR"/>
          </a:p>
        </p:txBody>
      </p:sp>
      <p:sp>
        <p:nvSpPr>
          <p:cNvPr id="4" name="ZoneTexte 3"/>
          <p:cNvSpPr txBox="1"/>
          <p:nvPr/>
        </p:nvSpPr>
        <p:spPr>
          <a:xfrm>
            <a:off x="4670854" y="1383956"/>
            <a:ext cx="4258962" cy="4401205"/>
          </a:xfrm>
          <a:prstGeom prst="rect">
            <a:avLst/>
          </a:prstGeom>
          <a:noFill/>
        </p:spPr>
        <p:txBody>
          <a:bodyPr wrap="square" rtlCol="0">
            <a:spAutoFit/>
          </a:bodyPr>
          <a:lstStyle/>
          <a:p>
            <a:pPr marL="285750" indent="-285750">
              <a:buFont typeface="Arial" charset="0"/>
              <a:buChar char="•"/>
            </a:pPr>
            <a:r>
              <a:rPr lang="fr-FR" sz="1400" dirty="0" err="1" smtClean="0"/>
              <a:t>Ac</a:t>
            </a:r>
            <a:r>
              <a:rPr lang="fr-FR" sz="1400" dirty="0" smtClean="0"/>
              <a:t> monoclonal dirigé contre l’intégrine : Objectif : protéger le tissu lymphoïde digestif</a:t>
            </a:r>
          </a:p>
          <a:p>
            <a:pPr marL="285750" indent="-285750">
              <a:buFont typeface="Arial" charset="0"/>
              <a:buChar char="•"/>
            </a:pPr>
            <a:r>
              <a:rPr lang="fr-FR" sz="1400" dirty="0" smtClean="0"/>
              <a:t>Associé à un traitement antirétroviral</a:t>
            </a:r>
          </a:p>
          <a:p>
            <a:pPr marL="285750" indent="-285750">
              <a:buFont typeface="Arial" charset="0"/>
              <a:buChar char="•"/>
            </a:pPr>
            <a:endParaRPr lang="fr-FR" sz="1400" dirty="0"/>
          </a:p>
          <a:p>
            <a:pPr marL="285750" indent="-285750">
              <a:buFont typeface="Arial" charset="0"/>
              <a:buChar char="•"/>
            </a:pPr>
            <a:r>
              <a:rPr lang="fr-FR" sz="1400" dirty="0" smtClean="0"/>
              <a:t>Comparaison ARV 90 j et </a:t>
            </a:r>
            <a:r>
              <a:rPr lang="fr-FR" sz="1400" dirty="0" err="1" smtClean="0"/>
              <a:t>Ac</a:t>
            </a:r>
            <a:r>
              <a:rPr lang="fr-FR" sz="1400" dirty="0" smtClean="0"/>
              <a:t> monoclonal chez 11 macaques versus ARV +</a:t>
            </a:r>
            <a:r>
              <a:rPr lang="fr-FR" sz="1400" dirty="0" err="1" smtClean="0"/>
              <a:t>Ig</a:t>
            </a:r>
            <a:r>
              <a:rPr lang="fr-FR" sz="1400" dirty="0" smtClean="0"/>
              <a:t> Rh non spécifique chez 8 macaques</a:t>
            </a:r>
          </a:p>
          <a:p>
            <a:pPr marL="285750" indent="-285750">
              <a:buFont typeface="Arial" charset="0"/>
              <a:buChar char="•"/>
            </a:pPr>
            <a:endParaRPr lang="fr-FR" sz="1400" dirty="0"/>
          </a:p>
          <a:p>
            <a:r>
              <a:rPr lang="fr-FR" sz="1400" dirty="0" smtClean="0">
                <a:sym typeface="Wingdings"/>
              </a:rPr>
              <a:t> 3 développent des </a:t>
            </a:r>
            <a:r>
              <a:rPr lang="fr-FR" sz="1400" dirty="0" err="1" smtClean="0">
                <a:sym typeface="Wingdings"/>
              </a:rPr>
              <a:t>Ac</a:t>
            </a:r>
            <a:r>
              <a:rPr lang="fr-FR" sz="1400" dirty="0" smtClean="0">
                <a:sym typeface="Wingdings"/>
              </a:rPr>
              <a:t> anti </a:t>
            </a:r>
            <a:r>
              <a:rPr lang="fr-FR" sz="1400" dirty="0" err="1" smtClean="0">
                <a:sym typeface="Wingdings"/>
              </a:rPr>
              <a:t>Ac</a:t>
            </a:r>
            <a:r>
              <a:rPr lang="fr-FR" sz="1400" dirty="0" smtClean="0">
                <a:sym typeface="Wingdings"/>
              </a:rPr>
              <a:t> mono : exclus</a:t>
            </a:r>
          </a:p>
          <a:p>
            <a:pPr marL="285750" indent="-285750">
              <a:buFont typeface="Wingdings" charset="2"/>
              <a:buChar char="à"/>
            </a:pPr>
            <a:r>
              <a:rPr lang="fr-FR" sz="1400" b="1" dirty="0" smtClean="0">
                <a:sym typeface="Wingdings"/>
              </a:rPr>
              <a:t>8 singes contrôlent leur infection à S81 dans le groupe </a:t>
            </a:r>
            <a:r>
              <a:rPr lang="fr-FR" sz="1400" b="1" dirty="0" err="1" smtClean="0">
                <a:sym typeface="Wingdings"/>
              </a:rPr>
              <a:t>Ac</a:t>
            </a:r>
            <a:r>
              <a:rPr lang="fr-FR" sz="1400" b="1" dirty="0" smtClean="0">
                <a:sym typeface="Wingdings"/>
              </a:rPr>
              <a:t> </a:t>
            </a:r>
            <a:r>
              <a:rPr lang="fr-FR" sz="1400" dirty="0" smtClean="0">
                <a:sym typeface="Wingdings"/>
              </a:rPr>
              <a:t>versus zéro dans le groupe contrôle</a:t>
            </a:r>
          </a:p>
          <a:p>
            <a:pPr marL="285750" indent="-285750">
              <a:buFont typeface="Wingdings" charset="2"/>
              <a:buChar char="à"/>
            </a:pPr>
            <a:r>
              <a:rPr lang="fr-FR" sz="1400" dirty="0" smtClean="0">
                <a:sym typeface="Wingdings"/>
              </a:rPr>
              <a:t>Protection du tissu lymphoïde intestinal</a:t>
            </a:r>
            <a:endParaRPr lang="fr-FR" sz="1400" dirty="0" smtClean="0"/>
          </a:p>
          <a:p>
            <a:pPr marL="285750" indent="-285750">
              <a:buFont typeface="Arial" charset="0"/>
              <a:buChar char="•"/>
            </a:pPr>
            <a:endParaRPr lang="fr-FR" sz="1400" dirty="0"/>
          </a:p>
          <a:p>
            <a:pPr marL="285750" indent="-285750">
              <a:buFont typeface="Arial" charset="0"/>
              <a:buChar char="•"/>
            </a:pPr>
            <a:endParaRPr lang="fr-FR" sz="1400" dirty="0" smtClean="0"/>
          </a:p>
          <a:p>
            <a:r>
              <a:rPr lang="fr-FR" sz="1400" dirty="0" smtClean="0"/>
              <a:t>Futur ?? </a:t>
            </a:r>
            <a:r>
              <a:rPr lang="fr-FR" sz="1400" dirty="0"/>
              <a:t>Le </a:t>
            </a:r>
            <a:r>
              <a:rPr lang="fr-FR" sz="1400" dirty="0" err="1" smtClean="0"/>
              <a:t>vedolizumab</a:t>
            </a:r>
            <a:r>
              <a:rPr lang="fr-FR" sz="1400" dirty="0" smtClean="0"/>
              <a:t>, </a:t>
            </a:r>
            <a:r>
              <a:rPr lang="fr-FR" sz="1400" dirty="0"/>
              <a:t>anticorps </a:t>
            </a:r>
            <a:r>
              <a:rPr lang="fr-FR" sz="1400" dirty="0" smtClean="0"/>
              <a:t>monoclonal humanisé </a:t>
            </a:r>
            <a:r>
              <a:rPr lang="fr-FR" sz="1400" dirty="0"/>
              <a:t>de type IgG1, permet de neutraliser de façon spécifique l’intégrine α4-β7 </a:t>
            </a:r>
            <a:r>
              <a:rPr lang="fr-FR" sz="1400" dirty="0" smtClean="0"/>
              <a:t>humaine est </a:t>
            </a:r>
            <a:r>
              <a:rPr lang="fr-FR" sz="1400" dirty="0"/>
              <a:t>actuellement utilisé dans la maladie de </a:t>
            </a:r>
            <a:r>
              <a:rPr lang="fr-FR" sz="1400" dirty="0" err="1"/>
              <a:t>Crohn</a:t>
            </a:r>
            <a:r>
              <a:rPr lang="fr-FR" sz="1400" dirty="0"/>
              <a:t> et la rectocolite </a:t>
            </a:r>
            <a:r>
              <a:rPr lang="fr-FR" sz="1400" dirty="0" smtClean="0"/>
              <a:t>hémorragique</a:t>
            </a:r>
            <a:r>
              <a:rPr lang="mr-IN" sz="1400" dirty="0" smtClean="0"/>
              <a:t>…</a:t>
            </a:r>
            <a:endParaRPr lang="fr-FR" sz="1400" dirty="0" smtClean="0"/>
          </a:p>
          <a:p>
            <a:pPr marL="285750" indent="-285750">
              <a:buFont typeface="Arial" charset="0"/>
              <a:buChar char="•"/>
            </a:pPr>
            <a:endParaRPr lang="fr-FR" sz="1400" dirty="0"/>
          </a:p>
        </p:txBody>
      </p:sp>
    </p:spTree>
    <p:extLst>
      <p:ext uri="{BB962C8B-B14F-4D97-AF65-F5344CB8AC3E}">
        <p14:creationId xmlns:p14="http://schemas.microsoft.com/office/powerpoint/2010/main" val="20710508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226065" y="262758"/>
            <a:ext cx="3831621" cy="5328745"/>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4448433" y="494270"/>
            <a:ext cx="4151870" cy="923330"/>
          </a:xfrm>
          <a:prstGeom prst="rect">
            <a:avLst/>
          </a:prstGeom>
          <a:noFill/>
        </p:spPr>
        <p:txBody>
          <a:bodyPr wrap="square" rtlCol="0">
            <a:spAutoFit/>
          </a:bodyPr>
          <a:lstStyle/>
          <a:p>
            <a:r>
              <a:rPr lang="fr-FR" dirty="0" smtClean="0"/>
              <a:t>En 2</a:t>
            </a:r>
            <a:r>
              <a:rPr lang="fr-FR" baseline="30000" dirty="0" smtClean="0"/>
              <a:t>nde</a:t>
            </a:r>
            <a:r>
              <a:rPr lang="fr-FR" dirty="0" smtClean="0"/>
              <a:t> ligne de traitement, même en cas de résistance à la lamivudine, la bithérapie avec IP fait mieux que la monothérapie</a:t>
            </a:r>
            <a:endParaRPr lang="fr-FR" dirty="0"/>
          </a:p>
        </p:txBody>
      </p:sp>
      <p:sp>
        <p:nvSpPr>
          <p:cNvPr id="4" name="ZoneTexte 3"/>
          <p:cNvSpPr txBox="1"/>
          <p:nvPr/>
        </p:nvSpPr>
        <p:spPr>
          <a:xfrm>
            <a:off x="4283676" y="1869989"/>
            <a:ext cx="4596713" cy="2062103"/>
          </a:xfrm>
          <a:prstGeom prst="rect">
            <a:avLst/>
          </a:prstGeom>
          <a:noFill/>
        </p:spPr>
        <p:txBody>
          <a:bodyPr wrap="square" rtlCol="0">
            <a:spAutoFit/>
          </a:bodyPr>
          <a:lstStyle/>
          <a:p>
            <a:r>
              <a:rPr lang="fr-FR" sz="1600" dirty="0" smtClean="0"/>
              <a:t>Chez des patients en échec de 2 INTI + 1 INNTI</a:t>
            </a:r>
          </a:p>
          <a:p>
            <a:pPr marL="285750" indent="-285750">
              <a:buFont typeface="Arial" charset="0"/>
              <a:buChar char="•"/>
            </a:pPr>
            <a:r>
              <a:rPr lang="fr-FR" sz="1600" dirty="0" smtClean="0"/>
              <a:t>Randomisation Monothérapie IP (133) versus IP + 3TC (132).</a:t>
            </a:r>
          </a:p>
          <a:p>
            <a:pPr marL="285750" indent="-285750">
              <a:buFont typeface="Arial" charset="0"/>
              <a:buChar char="•"/>
            </a:pPr>
            <a:r>
              <a:rPr lang="fr-FR" sz="1600" dirty="0" smtClean="0"/>
              <a:t>Arrêt prématuré à S48</a:t>
            </a:r>
          </a:p>
          <a:p>
            <a:pPr marL="742950" lvl="1" indent="-285750">
              <a:buFont typeface="Arial" charset="0"/>
              <a:buChar char="•"/>
            </a:pPr>
            <a:r>
              <a:rPr lang="fr-FR" sz="1600" dirty="0" smtClean="0"/>
              <a:t>4 échecs en bithérapie</a:t>
            </a:r>
          </a:p>
          <a:p>
            <a:pPr marL="742950" lvl="1" indent="-285750">
              <a:buFont typeface="Arial" charset="0"/>
              <a:buChar char="•"/>
            </a:pPr>
            <a:r>
              <a:rPr lang="fr-FR" sz="1600" dirty="0" smtClean="0"/>
              <a:t>33 </a:t>
            </a:r>
            <a:r>
              <a:rPr lang="fr-FR" sz="1600" dirty="0"/>
              <a:t>é</a:t>
            </a:r>
            <a:r>
              <a:rPr lang="fr-FR" sz="1600" dirty="0" smtClean="0"/>
              <a:t>checs en monothérapie</a:t>
            </a:r>
          </a:p>
          <a:p>
            <a:pPr marL="742950" lvl="1" indent="-285750">
              <a:buFont typeface="Arial" charset="0"/>
              <a:buChar char="•"/>
            </a:pPr>
            <a:endParaRPr lang="fr-FR" sz="1600" dirty="0"/>
          </a:p>
          <a:p>
            <a:pPr marL="285750" indent="-285750">
              <a:buFont typeface="Arial" charset="0"/>
              <a:buChar char="•"/>
            </a:pPr>
            <a:r>
              <a:rPr lang="fr-FR" sz="1600" dirty="0" smtClean="0"/>
              <a:t>Facteur prédictif : Nadir CD4&lt; 100/mm</a:t>
            </a:r>
            <a:r>
              <a:rPr lang="fr-FR" sz="1600" baseline="30000" dirty="0" smtClean="0"/>
              <a:t>3</a:t>
            </a:r>
            <a:endParaRPr lang="fr-FR" sz="1600" baseline="30000" dirty="0"/>
          </a:p>
        </p:txBody>
      </p:sp>
    </p:spTree>
    <p:extLst>
      <p:ext uri="{BB962C8B-B14F-4D97-AF65-F5344CB8AC3E}">
        <p14:creationId xmlns:p14="http://schemas.microsoft.com/office/powerpoint/2010/main" val="10066105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113501" y="168166"/>
            <a:ext cx="3951314" cy="5339255"/>
          </a:xfrm>
          <a:prstGeom prst="rect">
            <a:avLst/>
          </a:prstGeom>
          <a:ln>
            <a:noFill/>
          </a:ln>
          <a:effectLst>
            <a:outerShdw blurRad="292100" dist="139700" dir="2700000" algn="tl" rotWithShape="0">
              <a:srgbClr val="333333">
                <a:alpha val="65000"/>
              </a:srgbClr>
            </a:outerShdw>
          </a:effectLst>
        </p:spPr>
      </p:pic>
      <p:sp>
        <p:nvSpPr>
          <p:cNvPr id="2" name="ZoneTexte 1"/>
          <p:cNvSpPr txBox="1"/>
          <p:nvPr/>
        </p:nvSpPr>
        <p:spPr>
          <a:xfrm>
            <a:off x="4610100" y="447675"/>
            <a:ext cx="3781425" cy="923330"/>
          </a:xfrm>
          <a:prstGeom prst="rect">
            <a:avLst/>
          </a:prstGeom>
          <a:noFill/>
        </p:spPr>
        <p:txBody>
          <a:bodyPr wrap="square" rtlCol="0">
            <a:spAutoFit/>
          </a:bodyPr>
          <a:lstStyle/>
          <a:p>
            <a:pPr algn="ctr"/>
            <a:r>
              <a:rPr lang="fr-FR" dirty="0" smtClean="0"/>
              <a:t>La </a:t>
            </a:r>
            <a:r>
              <a:rPr lang="fr-FR" smtClean="0"/>
              <a:t>rilpivirine et </a:t>
            </a:r>
            <a:r>
              <a:rPr lang="fr-FR" dirty="0" smtClean="0"/>
              <a:t>l’</a:t>
            </a:r>
            <a:r>
              <a:rPr lang="fr-FR" dirty="0" err="1" smtClean="0"/>
              <a:t>elvitegravir</a:t>
            </a:r>
            <a:r>
              <a:rPr lang="fr-FR" dirty="0" smtClean="0"/>
              <a:t> entrainent une diminution plus rapide de la CV séminale que le darunavir</a:t>
            </a:r>
            <a:endParaRPr lang="fr-FR" dirty="0"/>
          </a:p>
        </p:txBody>
      </p:sp>
      <p:sp>
        <p:nvSpPr>
          <p:cNvPr id="4" name="ZoneTexte 3"/>
          <p:cNvSpPr txBox="1"/>
          <p:nvPr/>
        </p:nvSpPr>
        <p:spPr>
          <a:xfrm>
            <a:off x="4610100" y="1969381"/>
            <a:ext cx="4095750" cy="1815882"/>
          </a:xfrm>
          <a:prstGeom prst="rect">
            <a:avLst/>
          </a:prstGeom>
          <a:noFill/>
        </p:spPr>
        <p:txBody>
          <a:bodyPr wrap="square" rtlCol="0">
            <a:spAutoFit/>
          </a:bodyPr>
          <a:lstStyle/>
          <a:p>
            <a:r>
              <a:rPr lang="fr-FR" sz="1400" dirty="0" smtClean="0"/>
              <a:t>Comparaison randomisée contrôlée chez HSH, CV 10</a:t>
            </a:r>
            <a:r>
              <a:rPr lang="fr-FR" sz="1400" baseline="30000" dirty="0" smtClean="0"/>
              <a:t>3 </a:t>
            </a:r>
            <a:r>
              <a:rPr lang="fr-FR" sz="1400" dirty="0" smtClean="0"/>
              <a:t>à 10</a:t>
            </a:r>
            <a:r>
              <a:rPr lang="fr-FR" sz="1400" baseline="30000" dirty="0" smtClean="0"/>
              <a:t>5</a:t>
            </a:r>
            <a:r>
              <a:rPr lang="fr-FR" sz="1400" dirty="0" smtClean="0"/>
              <a:t> de TDF/FTC +</a:t>
            </a:r>
          </a:p>
          <a:p>
            <a:pPr marL="285750" indent="-285750">
              <a:buFont typeface="Arial" charset="0"/>
              <a:buChar char="•"/>
            </a:pPr>
            <a:r>
              <a:rPr lang="fr-FR" sz="1400" dirty="0" err="1" smtClean="0"/>
              <a:t>Elvitégravir</a:t>
            </a:r>
            <a:r>
              <a:rPr lang="fr-FR" sz="1400" dirty="0" smtClean="0"/>
              <a:t>/</a:t>
            </a:r>
            <a:r>
              <a:rPr lang="fr-FR" sz="1400" dirty="0" err="1" smtClean="0"/>
              <a:t>cobi</a:t>
            </a:r>
            <a:endParaRPr lang="fr-FR" sz="1400" dirty="0" smtClean="0"/>
          </a:p>
          <a:p>
            <a:pPr marL="285750" indent="-285750">
              <a:buFont typeface="Arial" charset="0"/>
              <a:buChar char="•"/>
            </a:pPr>
            <a:r>
              <a:rPr lang="fr-FR" sz="1400" dirty="0" smtClean="0"/>
              <a:t>Ou Darunavir/</a:t>
            </a:r>
            <a:r>
              <a:rPr lang="fr-FR" sz="1400" dirty="0" err="1" smtClean="0"/>
              <a:t>rito</a:t>
            </a:r>
            <a:endParaRPr lang="fr-FR" sz="1400" dirty="0" smtClean="0"/>
          </a:p>
          <a:p>
            <a:pPr marL="285750" indent="-285750">
              <a:buFont typeface="Arial" charset="0"/>
              <a:buChar char="•"/>
            </a:pPr>
            <a:r>
              <a:rPr lang="fr-FR" sz="1400" dirty="0" smtClean="0"/>
              <a:t>Ou Rilpivirine</a:t>
            </a:r>
          </a:p>
          <a:p>
            <a:r>
              <a:rPr lang="fr-FR" sz="1400" dirty="0" smtClean="0"/>
              <a:t>Critère principal : CV spermatique indétectable à S12</a:t>
            </a:r>
          </a:p>
          <a:p>
            <a:r>
              <a:rPr lang="fr-FR" sz="1400" dirty="0" smtClean="0">
                <a:sym typeface="Wingdings"/>
              </a:rPr>
              <a:t> 100% indétectable pour elvitégravir et rilpivirine, versus 58,3% pour le darunavir</a:t>
            </a:r>
            <a:endParaRPr lang="fr-FR" sz="1400" dirty="0"/>
          </a:p>
        </p:txBody>
      </p:sp>
    </p:spTree>
    <p:extLst>
      <p:ext uri="{BB962C8B-B14F-4D97-AF65-F5344CB8AC3E}">
        <p14:creationId xmlns:p14="http://schemas.microsoft.com/office/powerpoint/2010/main" val="20334704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2503</TotalTime>
  <Words>4844</Words>
  <Application>Microsoft Macintosh PowerPoint</Application>
  <PresentationFormat>Présentation à l'écran (16:10)</PresentationFormat>
  <Paragraphs>287</Paragraphs>
  <Slides>23</Slides>
  <Notes>16</Notes>
  <HiddenSlides>4</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23</vt:i4>
      </vt:variant>
    </vt:vector>
  </HeadingPairs>
  <TitlesOfParts>
    <vt:vector size="28" baseType="lpstr">
      <vt:lpstr>Calibri</vt:lpstr>
      <vt:lpstr>Mangal</vt:lpstr>
      <vt:lpstr>Wingdings</vt:lpstr>
      <vt:lpstr>Arial</vt:lpstr>
      <vt:lpstr>Thème Office</vt:lpstr>
      <vt:lpstr>Quels sont les publications scientifiques qui ont éveillé la curiosité de la SFLS en 2017 ?</vt:lpstr>
      <vt:lpstr>SFLS Publication AWARD of the year 2017 Ex-aequo cette année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Et toujours…</vt:lpstr>
      <vt:lpstr>Et pour rappel, à l’international</vt:lpstr>
      <vt:lpstr>www.enseignement-vih.com</vt:lpstr>
      <vt:lpstr> Merci de votre attention...</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Quels sont les évènements scientifiques qui ont éveillé la curiosité de la SFLS en 2015 ?</dc:title>
  <dc:creator>Cédric Arvieux</dc:creator>
  <cp:lastModifiedBy>Cedric Arvieux</cp:lastModifiedBy>
  <cp:revision>129</cp:revision>
  <dcterms:created xsi:type="dcterms:W3CDTF">2015-11-30T19:58:42Z</dcterms:created>
  <dcterms:modified xsi:type="dcterms:W3CDTF">2017-12-13T17:44:43Z</dcterms:modified>
</cp:coreProperties>
</file>