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90" r:id="rId3"/>
    <p:sldMasterId id="2147483785" r:id="rId4"/>
    <p:sldMasterId id="2147483824" r:id="rId5"/>
    <p:sldMasterId id="2147483837" r:id="rId6"/>
  </p:sldMasterIdLst>
  <p:notesMasterIdLst>
    <p:notesMasterId r:id="rId51"/>
  </p:notesMasterIdLst>
  <p:sldIdLst>
    <p:sldId id="360" r:id="rId7"/>
    <p:sldId id="361" r:id="rId8"/>
    <p:sldId id="362" r:id="rId9"/>
    <p:sldId id="363" r:id="rId10"/>
    <p:sldId id="364" r:id="rId11"/>
    <p:sldId id="366" r:id="rId12"/>
    <p:sldId id="395" r:id="rId13"/>
    <p:sldId id="367" r:id="rId14"/>
    <p:sldId id="368" r:id="rId15"/>
    <p:sldId id="380" r:id="rId16"/>
    <p:sldId id="381" r:id="rId17"/>
    <p:sldId id="382" r:id="rId18"/>
    <p:sldId id="372" r:id="rId19"/>
    <p:sldId id="279" r:id="rId20"/>
    <p:sldId id="373" r:id="rId21"/>
    <p:sldId id="345" r:id="rId22"/>
    <p:sldId id="374" r:id="rId23"/>
    <p:sldId id="290" r:id="rId24"/>
    <p:sldId id="292" r:id="rId25"/>
    <p:sldId id="265" r:id="rId26"/>
    <p:sldId id="267" r:id="rId27"/>
    <p:sldId id="269" r:id="rId28"/>
    <p:sldId id="375" r:id="rId29"/>
    <p:sldId id="271" r:id="rId30"/>
    <p:sldId id="273" r:id="rId31"/>
    <p:sldId id="275" r:id="rId32"/>
    <p:sldId id="383" r:id="rId33"/>
    <p:sldId id="384" r:id="rId34"/>
    <p:sldId id="385" r:id="rId35"/>
    <p:sldId id="289" r:id="rId36"/>
    <p:sldId id="386" r:id="rId37"/>
    <p:sldId id="387" r:id="rId38"/>
    <p:sldId id="388" r:id="rId39"/>
    <p:sldId id="336" r:id="rId40"/>
    <p:sldId id="389" r:id="rId41"/>
    <p:sldId id="281" r:id="rId42"/>
    <p:sldId id="283" r:id="rId43"/>
    <p:sldId id="390" r:id="rId44"/>
    <p:sldId id="392" r:id="rId45"/>
    <p:sldId id="393" r:id="rId46"/>
    <p:sldId id="394" r:id="rId47"/>
    <p:sldId id="391" r:id="rId48"/>
    <p:sldId id="378" r:id="rId49"/>
    <p:sldId id="396" r:id="rId50"/>
  </p:sldIdLst>
  <p:sldSz cx="10287000" cy="6858000" type="35mm"/>
  <p:notesSz cx="6858000" cy="9144000"/>
  <p:custDataLst>
    <p:tags r:id="rId5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hoen" initials="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B1413"/>
    <a:srgbClr val="B2E2DA"/>
    <a:srgbClr val="018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05" autoAdjust="0"/>
    <p:restoredTop sz="74493"/>
  </p:normalViewPr>
  <p:slideViewPr>
    <p:cSldViewPr snapToGrid="0" showGuides="1">
      <p:cViewPr>
        <p:scale>
          <a:sx n="111" d="100"/>
          <a:sy n="111" d="100"/>
        </p:scale>
        <p:origin x="1496" y="176"/>
      </p:cViewPr>
      <p:guideLst>
        <p:guide orient="horz" pos="2160"/>
        <p:guide pos="3240"/>
      </p:guideLst>
    </p:cSldViewPr>
  </p:slideViewPr>
  <p:notesTextViewPr>
    <p:cViewPr>
      <p:scale>
        <a:sx n="1" d="1"/>
        <a:sy n="1" d="1"/>
      </p:scale>
      <p:origin x="0" y="0"/>
    </p:cViewPr>
  </p:notesTextViewPr>
  <p:sorterViewPr>
    <p:cViewPr>
      <p:scale>
        <a:sx n="100" d="100"/>
        <a:sy n="100" d="100"/>
      </p:scale>
      <p:origin x="0" y="-20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notesMaster" Target="notesMasters/notesMaster1.xml"/><Relationship Id="rId52" Type="http://schemas.openxmlformats.org/officeDocument/2006/relationships/tags" Target="tags/tag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nglocal.com\mtm\MAN\Clients\BMS\HIV\1.%20Projects\Archive\ARCHIVE%202016\1016232_CROI%202016%20BMS-663068%20Week%2096%20POSTER\7.%20Figures%20-%20Helen\BMS663068_Week%2096%20data_251115H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954346098752"/>
          <c:y val="0.176447379158279"/>
          <c:w val="0.747673000755893"/>
          <c:h val="0.571541501532929"/>
        </c:manualLayout>
      </c:layout>
      <c:barChart>
        <c:barDir val="col"/>
        <c:grouping val="clustered"/>
        <c:varyColors val="0"/>
        <c:ser>
          <c:idx val="0"/>
          <c:order val="0"/>
          <c:tx>
            <c:strRef>
              <c:f>Feuil1!$B$1</c:f>
              <c:strCache>
                <c:ptCount val="1"/>
                <c:pt idx="0">
                  <c:v>B/F/TAF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Feuil1!$A$2:$A$4</c:f>
              <c:strCache>
                <c:ptCount val="3"/>
                <c:pt idx="0">
                  <c:v>ARN VIH-1 _x000d_&lt; 50 copies/ml</c:v>
                </c:pt>
                <c:pt idx="1">
                  <c:v>ARN VIH-1 _x000d_≥ 50 copies/ml</c:v>
                </c:pt>
                <c:pt idx="2">
                  <c:v>Absence_x000d_de données</c:v>
                </c:pt>
              </c:strCache>
            </c:strRef>
          </c:cat>
          <c:val>
            <c:numRef>
              <c:f>Feuil1!$B$2:$B$4</c:f>
              <c:numCache>
                <c:formatCode>General</c:formatCode>
                <c:ptCount val="3"/>
                <c:pt idx="0">
                  <c:v>89.0</c:v>
                </c:pt>
                <c:pt idx="1">
                  <c:v>4.0</c:v>
                </c:pt>
                <c:pt idx="2">
                  <c:v>6.0</c:v>
                </c:pt>
              </c:numCache>
            </c:numRef>
          </c:val>
        </c:ser>
        <c:ser>
          <c:idx val="1"/>
          <c:order val="1"/>
          <c:tx>
            <c:strRef>
              <c:f>Feuil1!$C$1</c:f>
              <c:strCache>
                <c:ptCount val="1"/>
                <c:pt idx="0">
                  <c:v>DTG + F/TAF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Feuil1!$A$2:$A$4</c:f>
              <c:strCache>
                <c:ptCount val="3"/>
                <c:pt idx="0">
                  <c:v>ARN VIH-1 _x000d_&lt; 50 copies/ml</c:v>
                </c:pt>
                <c:pt idx="1">
                  <c:v>ARN VIH-1 _x000d_≥ 50 copies/ml</c:v>
                </c:pt>
                <c:pt idx="2">
                  <c:v>Absence_x000d_de données</c:v>
                </c:pt>
              </c:strCache>
            </c:strRef>
          </c:cat>
          <c:val>
            <c:numRef>
              <c:f>Feuil1!$C$2:$C$4</c:f>
              <c:numCache>
                <c:formatCode>General</c:formatCode>
                <c:ptCount val="3"/>
                <c:pt idx="0">
                  <c:v>93.0</c:v>
                </c:pt>
                <c:pt idx="1">
                  <c:v>1.0</c:v>
                </c:pt>
                <c:pt idx="2">
                  <c:v>6.0</c:v>
                </c:pt>
              </c:numCache>
            </c:numRef>
          </c:val>
        </c:ser>
        <c:ser>
          <c:idx val="2"/>
          <c:order val="2"/>
          <c:tx>
            <c:strRef>
              <c:f>Feuil1!$D$1</c:f>
              <c:strCache>
                <c:ptCount val="1"/>
              </c:strCache>
            </c:strRef>
          </c:tx>
          <c:spPr>
            <a:pattFill prst="wdUpDiag">
              <a:fgClr>
                <a:schemeClr val="accent1"/>
              </a:fgClr>
              <a:bgClr>
                <a:prstClr val="white"/>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Feuil1!$A$2:$A$4</c:f>
              <c:strCache>
                <c:ptCount val="3"/>
                <c:pt idx="0">
                  <c:v>ARN VIH-1 _x000d_&lt; 50 copies/ml</c:v>
                </c:pt>
                <c:pt idx="1">
                  <c:v>ARN VIH-1 _x000d_≥ 50 copies/ml</c:v>
                </c:pt>
                <c:pt idx="2">
                  <c:v>Absence_x000d_de données</c:v>
                </c:pt>
              </c:strCache>
            </c:strRef>
          </c:cat>
          <c:val>
            <c:numRef>
              <c:f>Feuil1!$D$2:$D$4</c:f>
              <c:numCache>
                <c:formatCode>General</c:formatCode>
                <c:ptCount val="3"/>
                <c:pt idx="0">
                  <c:v>99.0</c:v>
                </c:pt>
                <c:pt idx="1">
                  <c:v>1.0</c:v>
                </c:pt>
                <c:pt idx="2">
                  <c:v>0.0</c:v>
                </c:pt>
              </c:numCache>
            </c:numRef>
          </c:val>
        </c:ser>
        <c:ser>
          <c:idx val="3"/>
          <c:order val="3"/>
          <c:tx>
            <c:strRef>
              <c:f>Feuil1!$E$1</c:f>
              <c:strCache>
                <c:ptCount val="1"/>
              </c:strCache>
            </c:strRef>
          </c:tx>
          <c:spPr>
            <a:pattFill prst="wdUpDiag">
              <a:fgClr>
                <a:schemeClr val="accent2"/>
              </a:fgClr>
              <a:bgClr>
                <a:prstClr val="white"/>
              </a:bgClr>
            </a:pattFill>
          </c:spPr>
          <c:invertIfNegative val="0"/>
          <c:dLbls>
            <c:dLbl>
              <c:idx val="0"/>
              <c:layout/>
              <c:tx>
                <c:rich>
                  <a:bodyPr/>
                  <a:lstStyle/>
                  <a:p>
                    <a:r>
                      <a:rPr lang="mr-IN" smtClean="0"/>
                      <a:t>&gt; 99</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mr-IN" smtClean="0"/>
                      <a:t>&lt;</a:t>
                    </a:r>
                    <a:r>
                      <a:rPr lang="mr-IN" baseline="0" smtClean="0"/>
                      <a:t> 1</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Feuil1!$A$2:$A$4</c:f>
              <c:strCache>
                <c:ptCount val="3"/>
                <c:pt idx="0">
                  <c:v>ARN VIH-1 _x000d_&lt; 50 copies/ml</c:v>
                </c:pt>
                <c:pt idx="1">
                  <c:v>ARN VIH-1 _x000d_≥ 50 copies/ml</c:v>
                </c:pt>
                <c:pt idx="2">
                  <c:v>Absence_x000d_de données</c:v>
                </c:pt>
              </c:strCache>
            </c:strRef>
          </c:cat>
          <c:val>
            <c:numRef>
              <c:f>Feuil1!$E$2:$E$4</c:f>
              <c:numCache>
                <c:formatCode>General</c:formatCode>
                <c:ptCount val="3"/>
                <c:pt idx="0">
                  <c:v>99.9</c:v>
                </c:pt>
                <c:pt idx="1">
                  <c:v>0.2</c:v>
                </c:pt>
                <c:pt idx="2">
                  <c:v>0.0</c:v>
                </c:pt>
              </c:numCache>
            </c:numRef>
          </c:val>
        </c:ser>
        <c:dLbls>
          <c:showLegendKey val="0"/>
          <c:showVal val="1"/>
          <c:showCatName val="0"/>
          <c:showSerName val="0"/>
          <c:showPercent val="0"/>
          <c:showBubbleSize val="0"/>
        </c:dLbls>
        <c:gapWidth val="34"/>
        <c:axId val="-1310508288"/>
        <c:axId val="-1310074592"/>
      </c:barChart>
      <c:catAx>
        <c:axId val="-1310508288"/>
        <c:scaling>
          <c:orientation val="minMax"/>
        </c:scaling>
        <c:delete val="0"/>
        <c:axPos val="b"/>
        <c:numFmt formatCode="General" sourceLinked="1"/>
        <c:majorTickMark val="out"/>
        <c:minorTickMark val="none"/>
        <c:tickLblPos val="low"/>
        <c:spPr>
          <a:ln>
            <a:solidFill>
              <a:schemeClr val="tx1"/>
            </a:solidFill>
          </a:ln>
        </c:spPr>
        <c:txPr>
          <a:bodyPr rot="0" vert="horz"/>
          <a:lstStyle/>
          <a:p>
            <a:pPr>
              <a:defRPr/>
            </a:pPr>
            <a:endParaRPr lang="fr-FR"/>
          </a:p>
        </c:txPr>
        <c:crossAx val="-1310074592"/>
        <c:crosses val="autoZero"/>
        <c:auto val="1"/>
        <c:lblAlgn val="ctr"/>
        <c:lblOffset val="10"/>
        <c:tickLblSkip val="1"/>
        <c:tickMarkSkip val="1"/>
        <c:noMultiLvlLbl val="0"/>
      </c:catAx>
      <c:valAx>
        <c:axId val="-1310074592"/>
        <c:scaling>
          <c:orientation val="minMax"/>
          <c:max val="100.0"/>
          <c:min val="0.0"/>
        </c:scaling>
        <c:delete val="0"/>
        <c:axPos val="l"/>
        <c:title>
          <c:tx>
            <c:rich>
              <a:bodyPr rot="-5400000" vert="horz"/>
              <a:lstStyle/>
              <a:p>
                <a:pPr algn="ctr">
                  <a:defRPr/>
                </a:pPr>
                <a:r>
                  <a:rPr lang="fr-FR" baseline="0" dirty="0" smtClean="0"/>
                  <a:t>Patients avec CV &lt; 50 c/ml</a:t>
                </a:r>
                <a:r>
                  <a:rPr lang="fr-FR" dirty="0" smtClean="0"/>
                  <a:t>) [%]</a:t>
                </a:r>
                <a:endParaRPr lang="fr-FR" dirty="0"/>
              </a:p>
            </c:rich>
          </c:tx>
          <c:layout>
            <c:manualLayout>
              <c:xMode val="edge"/>
              <c:yMode val="edge"/>
              <c:x val="0.0943546551535487"/>
              <c:y val="0.129301364058654"/>
            </c:manualLayout>
          </c:layout>
          <c:overlay val="0"/>
        </c:title>
        <c:numFmt formatCode="General" sourceLinked="1"/>
        <c:majorTickMark val="out"/>
        <c:minorTickMark val="none"/>
        <c:tickLblPos val="nextTo"/>
        <c:spPr>
          <a:ln>
            <a:solidFill>
              <a:schemeClr val="tx1"/>
            </a:solidFill>
          </a:ln>
        </c:spPr>
        <c:crossAx val="-1310508288"/>
        <c:crosses val="autoZero"/>
        <c:crossBetween val="between"/>
        <c:majorUnit val="20.0"/>
        <c:minorUnit val="1.0"/>
      </c:valAx>
      <c:spPr>
        <a:noFill/>
        <a:ln w="25400">
          <a:noFill/>
        </a:ln>
      </c:spPr>
    </c:plotArea>
    <c:plotVisOnly val="1"/>
    <c:dispBlanksAs val="gap"/>
    <c:showDLblsOverMax val="0"/>
  </c:chart>
  <c:txPr>
    <a:bodyPr/>
    <a:lstStyle/>
    <a:p>
      <a:pPr>
        <a:defRPr sz="12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2630912675208"/>
          <c:y val="0.0341366308084729"/>
          <c:w val="0.7701643003286"/>
          <c:h val="0.805144726627482"/>
        </c:manualLayout>
      </c:layout>
      <c:barChart>
        <c:barDir val="col"/>
        <c:grouping val="clustered"/>
        <c:varyColors val="0"/>
        <c:ser>
          <c:idx val="0"/>
          <c:order val="0"/>
          <c:tx>
            <c:strRef>
              <c:f>Sheet1!$B$1</c:f>
              <c:strCache>
                <c:ptCount val="1"/>
                <c:pt idx="0">
                  <c:v>CAB + RPV LA Q8W (n = 115)</c:v>
                </c:pt>
              </c:strCache>
            </c:strRef>
          </c:tx>
          <c:spPr>
            <a:solidFill>
              <a:schemeClr val="accent2"/>
            </a:solidFill>
            <a:ln>
              <a:noFill/>
            </a:ln>
          </c:spPr>
          <c:invertIfNegative val="0"/>
          <c:dLbls>
            <c:dLbl>
              <c:idx val="2"/>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panose="020B0604020202020204" pitchFamily="34" charset="0"/>
                        <a:ea typeface="+mn-ea"/>
                        <a:cs typeface="Arial" panose="020B0604020202020204" pitchFamily="34" charset="0"/>
                      </a:defRPr>
                    </a:pPr>
                    <a:r>
                      <a:rPr lang="is-IS" sz="1200" b="0" i="0" kern="1200" baseline="0" dirty="0">
                        <a:solidFill>
                          <a:srgbClr val="000000"/>
                        </a:solidFill>
                        <a:latin typeface="Arial"/>
                        <a:cs typeface="Arial"/>
                      </a:rPr>
                      <a:t>2</a:t>
                    </a:r>
                    <a:endParaRPr lang="is-IS" sz="1449" b="0" i="0" kern="1200" baseline="0" dirty="0">
                      <a:solidFill>
                        <a:srgbClr val="000000"/>
                      </a:solidFill>
                      <a:latin typeface="Arial"/>
                      <a:cs typeface="Arial"/>
                    </a:endParaRPr>
                  </a:p>
                </c:rich>
              </c:tx>
              <c:sp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158D-4487-BD4E-B3FFBC1F6DBB}"/>
                </c:ext>
                <c:ext xmlns:c15="http://schemas.microsoft.com/office/drawing/2012/chart" uri="{CE6537A1-D6FC-4f65-9D91-7224C49458BB}">
                  <c15:layout/>
                </c:ext>
              </c:extLst>
            </c:dLbl>
            <c:spPr>
              <a:noFill/>
              <a:ln>
                <a:noFill/>
              </a:ln>
              <a:effectLst/>
            </c:spPr>
            <c:txPr>
              <a:bodyPr/>
              <a:lstStyle/>
              <a:p>
                <a:pPr>
                  <a:defRPr sz="1200" b="0">
                    <a:latin typeface="Arial" panose="020B0604020202020204" pitchFamily="34" charset="0"/>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Succès_x000d_virologique</c:v>
                </c:pt>
                <c:pt idx="1">
                  <c:v>Pas de réponse_x000d_virologique</c:v>
                </c:pt>
                <c:pt idx="2">
                  <c:v>Pas _x000d_de données</c:v>
                </c:pt>
              </c:strCache>
            </c:strRef>
          </c:cat>
          <c:val>
            <c:numRef>
              <c:f>Sheet1!$B$2:$B$4</c:f>
              <c:numCache>
                <c:formatCode>0</c:formatCode>
                <c:ptCount val="3"/>
                <c:pt idx="0">
                  <c:v>94.0</c:v>
                </c:pt>
                <c:pt idx="1">
                  <c:v>4.0</c:v>
                </c:pt>
                <c:pt idx="2" formatCode="0.00">
                  <c:v>2.0</c:v>
                </c:pt>
              </c:numCache>
            </c:numRef>
          </c:val>
          <c:extLst xmlns:c16r2="http://schemas.microsoft.com/office/drawing/2015/06/chart">
            <c:ext xmlns:c16="http://schemas.microsoft.com/office/drawing/2014/chart" uri="{C3380CC4-5D6E-409C-BE32-E72D297353CC}">
              <c16:uniqueId val="{00000002-158D-4487-BD4E-B3FFBC1F6DBB}"/>
            </c:ext>
          </c:extLst>
        </c:ser>
        <c:ser>
          <c:idx val="1"/>
          <c:order val="1"/>
          <c:tx>
            <c:strRef>
              <c:f>Sheet1!$C$1</c:f>
              <c:strCache>
                <c:ptCount val="1"/>
                <c:pt idx="0">
                  <c:v>CAB + RPV LA Q4W (n = 115)</c:v>
                </c:pt>
              </c:strCache>
            </c:strRef>
          </c:tx>
          <c:spPr>
            <a:solidFill>
              <a:schemeClr val="accent3"/>
            </a:solidFill>
            <a:ln>
              <a:noFill/>
            </a:ln>
          </c:spPr>
          <c:invertIfNegative val="0"/>
          <c:dLbls>
            <c:dLbl>
              <c:idx val="1"/>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panose="020B0604020202020204" pitchFamily="34" charset="0"/>
                        <a:ea typeface="+mn-ea"/>
                        <a:cs typeface="Arial" panose="020B0604020202020204" pitchFamily="34" charset="0"/>
                      </a:defRPr>
                    </a:pPr>
                    <a:r>
                      <a:rPr lang="en-US" sz="1200" b="0" i="0" kern="1200" baseline="0" dirty="0">
                        <a:solidFill>
                          <a:srgbClr val="000000"/>
                        </a:solidFill>
                        <a:latin typeface="Arial"/>
                        <a:cs typeface="Arial"/>
                      </a:rPr>
                      <a:t>0</a:t>
                    </a:r>
                    <a:endParaRPr lang="en-US" sz="1400" b="0" i="0" kern="1200" baseline="0" dirty="0">
                      <a:solidFill>
                        <a:srgbClr val="000000"/>
                      </a:solidFill>
                      <a:latin typeface="Arial"/>
                      <a:cs typeface="Arial"/>
                    </a:endParaRPr>
                  </a:p>
                </c:rich>
              </c:tx>
              <c:numFmt formatCode="#,##0.0" sourceLinked="0"/>
              <c:sp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158D-4487-BD4E-B3FFBC1F6DBB}"/>
                </c:ext>
                <c:ext xmlns:c15="http://schemas.microsoft.com/office/drawing/2012/chart" uri="{CE6537A1-D6FC-4f65-9D91-7224C49458BB}">
                  <c15:layout/>
                </c:ext>
              </c:extLst>
            </c:dLbl>
            <c:spPr>
              <a:noFill/>
              <a:ln>
                <a:noFill/>
              </a:ln>
              <a:effectLst/>
            </c:spPr>
            <c:txPr>
              <a:bodyPr/>
              <a:lstStyle/>
              <a:p>
                <a:pPr>
                  <a:defRPr sz="1200" b="0">
                    <a:latin typeface="Arial" panose="020B0604020202020204" pitchFamily="34" charset="0"/>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Succès_x000d_virologique</c:v>
                </c:pt>
                <c:pt idx="1">
                  <c:v>Pas de réponse_x000d_virologique</c:v>
                </c:pt>
                <c:pt idx="2">
                  <c:v>Pas _x000d_de données</c:v>
                </c:pt>
              </c:strCache>
            </c:strRef>
          </c:cat>
          <c:val>
            <c:numRef>
              <c:f>Sheet1!$C$2:$C$4</c:f>
              <c:numCache>
                <c:formatCode>General</c:formatCode>
                <c:ptCount val="3"/>
                <c:pt idx="0">
                  <c:v>87.0</c:v>
                </c:pt>
                <c:pt idx="1">
                  <c:v>0.0</c:v>
                </c:pt>
                <c:pt idx="2">
                  <c:v>13.0</c:v>
                </c:pt>
              </c:numCache>
            </c:numRef>
          </c:val>
          <c:extLst xmlns:c16r2="http://schemas.microsoft.com/office/drawing/2015/06/chart">
            <c:ext xmlns:c16="http://schemas.microsoft.com/office/drawing/2014/chart" uri="{C3380CC4-5D6E-409C-BE32-E72D297353CC}">
              <c16:uniqueId val="{00000005-158D-4487-BD4E-B3FFBC1F6DBB}"/>
            </c:ext>
          </c:extLst>
        </c:ser>
        <c:ser>
          <c:idx val="2"/>
          <c:order val="2"/>
          <c:tx>
            <c:strRef>
              <c:f>Sheet1!$D$1</c:f>
              <c:strCache>
                <c:ptCount val="1"/>
                <c:pt idx="0">
                  <c:v>CAB + NRTIs PO  (n = 56)</c:v>
                </c:pt>
              </c:strCache>
            </c:strRef>
          </c:tx>
          <c:spPr>
            <a:solidFill>
              <a:schemeClr val="accent4"/>
            </a:solidFill>
            <a:ln>
              <a:noFill/>
            </a:ln>
          </c:spPr>
          <c:invertIfNegative val="0"/>
          <c:dLbls>
            <c:dLbl>
              <c:idx val="1"/>
              <c:layout/>
              <c:tx>
                <c:rich>
                  <a:bodyPr/>
                  <a:lstStyle/>
                  <a:p>
                    <a:r>
                      <a:rPr lang="is-IS" sz="1200" dirty="0"/>
                      <a:t>2</a:t>
                    </a:r>
                    <a:endParaRPr lang="is-IS" dirty="0"/>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158D-4487-BD4E-B3FFBC1F6DBB}"/>
                </c:ext>
                <c:ext xmlns:c15="http://schemas.microsoft.com/office/drawing/2012/chart" uri="{CE6537A1-D6FC-4f65-9D91-7224C49458BB}">
                  <c15:layout/>
                </c:ext>
              </c:extLst>
            </c:dLbl>
            <c:spPr>
              <a:noFill/>
              <a:ln>
                <a:noFill/>
              </a:ln>
              <a:effectLst/>
            </c:spPr>
            <c:txPr>
              <a:bodyPr/>
              <a:lstStyle/>
              <a:p>
                <a:pPr>
                  <a:defRPr sz="1200" b="0">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Succès_x000d_virologique</c:v>
                </c:pt>
                <c:pt idx="1">
                  <c:v>Pas de réponse_x000d_virologique</c:v>
                </c:pt>
                <c:pt idx="2">
                  <c:v>Pas _x000d_de données</c:v>
                </c:pt>
              </c:strCache>
            </c:strRef>
          </c:cat>
          <c:val>
            <c:numRef>
              <c:f>Sheet1!$D$2:$D$4</c:f>
              <c:numCache>
                <c:formatCode>0</c:formatCode>
                <c:ptCount val="3"/>
                <c:pt idx="0">
                  <c:v>84.0</c:v>
                </c:pt>
                <c:pt idx="1">
                  <c:v>2.0</c:v>
                </c:pt>
                <c:pt idx="2">
                  <c:v>14.0</c:v>
                </c:pt>
              </c:numCache>
            </c:numRef>
          </c:val>
          <c:extLst xmlns:c16r2="http://schemas.microsoft.com/office/drawing/2015/06/chart">
            <c:ext xmlns:c16="http://schemas.microsoft.com/office/drawing/2014/chart" uri="{C3380CC4-5D6E-409C-BE32-E72D297353CC}">
              <c16:uniqueId val="{00000008-158D-4487-BD4E-B3FFBC1F6DBB}"/>
            </c:ext>
          </c:extLst>
        </c:ser>
        <c:dLbls>
          <c:showLegendKey val="0"/>
          <c:showVal val="0"/>
          <c:showCatName val="0"/>
          <c:showSerName val="0"/>
          <c:showPercent val="0"/>
          <c:showBubbleSize val="0"/>
        </c:dLbls>
        <c:gapWidth val="28"/>
        <c:axId val="-927275472"/>
        <c:axId val="-925216688"/>
      </c:barChart>
      <c:catAx>
        <c:axId val="-927275472"/>
        <c:scaling>
          <c:orientation val="minMax"/>
        </c:scaling>
        <c:delete val="0"/>
        <c:axPos val="b"/>
        <c:numFmt formatCode="General" sourceLinked="1"/>
        <c:majorTickMark val="out"/>
        <c:minorTickMark val="none"/>
        <c:tickLblPos val="nextTo"/>
        <c:spPr>
          <a:ln w="15875">
            <a:solidFill>
              <a:srgbClr val="000000"/>
            </a:solidFill>
          </a:ln>
        </c:spPr>
        <c:txPr>
          <a:bodyPr/>
          <a:lstStyle/>
          <a:p>
            <a:pPr>
              <a:defRPr sz="1200" b="0">
                <a:latin typeface="Arial" panose="020B0604020202020204" pitchFamily="34" charset="0"/>
                <a:cs typeface="Arial" panose="020B0604020202020204" pitchFamily="34" charset="0"/>
              </a:defRPr>
            </a:pPr>
            <a:endParaRPr lang="fr-FR"/>
          </a:p>
        </c:txPr>
        <c:crossAx val="-925216688"/>
        <c:crosses val="autoZero"/>
        <c:auto val="1"/>
        <c:lblAlgn val="ctr"/>
        <c:lblOffset val="10"/>
        <c:tickLblSkip val="1"/>
        <c:tickMarkSkip val="1"/>
        <c:noMultiLvlLbl val="0"/>
      </c:catAx>
      <c:valAx>
        <c:axId val="-925216688"/>
        <c:scaling>
          <c:orientation val="minMax"/>
          <c:max val="100.0"/>
        </c:scaling>
        <c:delete val="0"/>
        <c:axPos val="l"/>
        <c:title>
          <c:tx>
            <c:rich>
              <a:bodyPr/>
              <a:lstStyle/>
              <a:p>
                <a:pPr>
                  <a:defRPr sz="1441" b="0" i="0" u="none" strike="noStrike" baseline="0">
                    <a:solidFill>
                      <a:srgbClr val="000000"/>
                    </a:solidFill>
                    <a:latin typeface="Arial"/>
                    <a:ea typeface="Arial"/>
                    <a:cs typeface="Arial"/>
                  </a:defRPr>
                </a:pPr>
                <a:r>
                  <a:rPr lang="sv-SE" sz="1200" b="0" dirty="0" smtClean="0"/>
                  <a:t>CV</a:t>
                </a:r>
                <a:r>
                  <a:rPr lang="sv-SE" sz="1200" b="0" baseline="0" dirty="0" smtClean="0"/>
                  <a:t> VIH</a:t>
                </a:r>
                <a:r>
                  <a:rPr lang="sv-SE" sz="1200" b="0" dirty="0" smtClean="0"/>
                  <a:t> &lt; 50 </a:t>
                </a:r>
                <a:r>
                  <a:rPr lang="sv-SE" sz="1200" b="0" dirty="0"/>
                  <a:t>c/</a:t>
                </a:r>
                <a:r>
                  <a:rPr lang="sv-SE" sz="1200" b="0" dirty="0" err="1" smtClean="0"/>
                  <a:t>mL</a:t>
                </a:r>
                <a:r>
                  <a:rPr lang="sv-SE" sz="1200" b="0" dirty="0" smtClean="0"/>
                  <a:t> (%)</a:t>
                </a:r>
                <a:endParaRPr lang="sv-SE" sz="1200" b="0" dirty="0"/>
              </a:p>
            </c:rich>
          </c:tx>
          <c:layout>
            <c:manualLayout>
              <c:xMode val="edge"/>
              <c:yMode val="edge"/>
              <c:x val="0.00620540775598317"/>
              <c:y val="0.168815998418608"/>
            </c:manualLayout>
          </c:layout>
          <c:overlay val="0"/>
        </c:title>
        <c:numFmt formatCode="0" sourceLinked="1"/>
        <c:majorTickMark val="out"/>
        <c:minorTickMark val="none"/>
        <c:tickLblPos val="nextTo"/>
        <c:spPr>
          <a:ln w="15875">
            <a:solidFill>
              <a:srgbClr val="000000"/>
            </a:solidFill>
          </a:ln>
        </c:spPr>
        <c:txPr>
          <a:bodyPr/>
          <a:lstStyle/>
          <a:p>
            <a:pPr>
              <a:defRPr sz="1200" b="0">
                <a:latin typeface="Arial" panose="020B0604020202020204" pitchFamily="34" charset="0"/>
                <a:cs typeface="Arial" panose="020B0604020202020204" pitchFamily="34" charset="0"/>
              </a:defRPr>
            </a:pPr>
            <a:endParaRPr lang="fr-FR"/>
          </a:p>
        </c:txPr>
        <c:crossAx val="-927275472"/>
        <c:crosses val="autoZero"/>
        <c:crossBetween val="between"/>
        <c:majorUnit val="20.0"/>
      </c:valAx>
      <c:spPr>
        <a:noFill/>
        <a:ln w="25237">
          <a:noFill/>
        </a:ln>
      </c:spPr>
    </c:plotArea>
    <c:legend>
      <c:legendPos val="r"/>
      <c:layout>
        <c:manualLayout>
          <c:xMode val="edge"/>
          <c:yMode val="edge"/>
          <c:x val="0.337874927740462"/>
          <c:y val="0.0159161495269249"/>
          <c:w val="0.662125072259538"/>
          <c:h val="0.195621388330643"/>
        </c:manualLayout>
      </c:layout>
      <c:overlay val="0"/>
      <c:txPr>
        <a:bodyPr/>
        <a:lstStyle/>
        <a:p>
          <a:pPr>
            <a:defRPr sz="1200" b="0">
              <a:latin typeface="Arial" panose="020B0604020202020204" pitchFamily="34" charset="0"/>
              <a:cs typeface="Arial" panose="020B0604020202020204" pitchFamily="34" charset="0"/>
            </a:defRPr>
          </a:pPr>
          <a:endParaRPr lang="fr-FR"/>
        </a:p>
      </c:txPr>
    </c:legend>
    <c:plotVisOnly val="1"/>
    <c:dispBlanksAs val="gap"/>
    <c:showDLblsOverMax val="0"/>
  </c:chart>
  <c:spPr>
    <a:noFill/>
    <a:ln>
      <a:noFill/>
    </a:ln>
  </c:spPr>
  <c:txPr>
    <a:bodyPr/>
    <a:lstStyle/>
    <a:p>
      <a:pPr>
        <a:defRPr sz="186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78448597679972"/>
          <c:y val="0.0"/>
          <c:w val="0.911234458591461"/>
          <c:h val="0.735861790898254"/>
        </c:manualLayout>
      </c:layout>
      <c:scatterChart>
        <c:scatterStyle val="lineMarker"/>
        <c:varyColors val="0"/>
        <c:ser>
          <c:idx val="0"/>
          <c:order val="0"/>
          <c:tx>
            <c:strRef>
              <c:f>Sheet1!$B$1</c:f>
              <c:strCache>
                <c:ptCount val="1"/>
                <c:pt idx="0">
                  <c:v>Y-Values</c:v>
                </c:pt>
              </c:strCache>
            </c:strRef>
          </c:tx>
          <c:spPr>
            <a:ln w="39107">
              <a:noFill/>
              <a:prstDash val="solid"/>
            </a:ln>
          </c:spPr>
          <c:marker>
            <c:spPr>
              <a:solidFill>
                <a:srgbClr val="FF6600"/>
              </a:solidFill>
              <a:ln w="13034">
                <a:solidFill>
                  <a:srgbClr val="EF9011"/>
                </a:solidFill>
              </a:ln>
              <a:effectLst/>
            </c:spPr>
          </c:marker>
          <c:dLbls>
            <c:dLbl>
              <c:idx val="0"/>
              <c:layout>
                <c:manualLayout>
                  <c:x val="-0.0584819229862208"/>
                  <c:y val="-0.122837726523888"/>
                </c:manualLayout>
              </c:layout>
              <c:tx>
                <c:rich>
                  <a:bodyPr/>
                  <a:lstStyle/>
                  <a:p>
                    <a:pPr>
                      <a:defRPr sz="1400" b="0">
                        <a:latin typeface="Arial" panose="020B0604020202020204" pitchFamily="34" charset="0"/>
                        <a:cs typeface="Arial" panose="020B0604020202020204" pitchFamily="34" charset="0"/>
                      </a:defRPr>
                    </a:pPr>
                    <a:r>
                      <a:rPr lang="mr-IN" sz="1400" b="0" dirty="0" smtClean="0">
                        <a:latin typeface="Arial" pitchFamily="34" charset="0"/>
                        <a:cs typeface="Arial" pitchFamily="34" charset="0"/>
                      </a:rPr>
                      <a:t>3,0 %</a:t>
                    </a:r>
                    <a:endParaRPr lang="mr-IN" sz="1400" b="0" dirty="0">
                      <a:latin typeface="Arial" pitchFamily="34" charset="0"/>
                      <a:cs typeface="Arial" pitchFamily="34" charset="0"/>
                    </a:endParaRPr>
                  </a:p>
                </c:rich>
              </c:tx>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CF73-4B23-B878-5CDE8A273017}"/>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0">
                    <a:latin typeface="Arial" panose="020B0604020202020204" pitchFamily="34" charset="0"/>
                    <a:cs typeface="Arial" panose="020B0604020202020204" pitchFamily="34" charset="0"/>
                  </a:defRPr>
                </a:pPr>
                <a:endParaRPr lang="fr-FR"/>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linear"/>
            <c:dispRSqr val="0"/>
            <c:dispEq val="0"/>
          </c:trendline>
          <c:errBars>
            <c:errDir val="x"/>
            <c:errBarType val="both"/>
            <c:errValType val="cust"/>
            <c:noEndCap val="0"/>
            <c:plus>
              <c:numRef>
                <c:f>Sheet1!$E$2:$E$15</c:f>
                <c:numCache>
                  <c:formatCode>General</c:formatCode>
                  <c:ptCount val="14"/>
                  <c:pt idx="0">
                    <c:v>11.0</c:v>
                  </c:pt>
                </c:numCache>
              </c:numRef>
            </c:plus>
            <c:minus>
              <c:numRef>
                <c:f>Sheet1!$F$2:$F$15</c:f>
                <c:numCache>
                  <c:formatCode>General</c:formatCode>
                  <c:ptCount val="14"/>
                  <c:pt idx="0">
                    <c:v>11.4</c:v>
                  </c:pt>
                </c:numCache>
              </c:numRef>
            </c:minus>
            <c:spPr>
              <a:ln w="13034">
                <a:solidFill>
                  <a:schemeClr val="accent1"/>
                </a:solidFill>
                <a:prstDash val="solid"/>
              </a:ln>
            </c:spPr>
          </c:errBars>
          <c:xVal>
            <c:numRef>
              <c:f>Sheet1!$A$2</c:f>
              <c:numCache>
                <c:formatCode>General</c:formatCode>
                <c:ptCount val="1"/>
                <c:pt idx="0">
                  <c:v>3.0</c:v>
                </c:pt>
              </c:numCache>
            </c:numRef>
          </c:xVal>
          <c:yVal>
            <c:numRef>
              <c:f>Sheet1!$B$2</c:f>
              <c:numCache>
                <c:formatCode>General</c:formatCode>
                <c:ptCount val="1"/>
                <c:pt idx="0">
                  <c:v>11.6</c:v>
                </c:pt>
              </c:numCache>
            </c:numRef>
          </c:yVal>
          <c:smooth val="0"/>
          <c:extLst xmlns:c16r2="http://schemas.microsoft.com/office/drawing/2015/06/chart">
            <c:ext xmlns:c16="http://schemas.microsoft.com/office/drawing/2014/chart" uri="{C3380CC4-5D6E-409C-BE32-E72D297353CC}">
              <c16:uniqueId val="{00000003-CF73-4B23-B878-5CDE8A273017}"/>
            </c:ext>
          </c:extLst>
        </c:ser>
        <c:dLbls>
          <c:showLegendKey val="0"/>
          <c:showVal val="0"/>
          <c:showCatName val="0"/>
          <c:showSerName val="0"/>
          <c:showPercent val="0"/>
          <c:showBubbleSize val="0"/>
        </c:dLbls>
        <c:axId val="-926373600"/>
        <c:axId val="-926895680"/>
      </c:scatterChart>
      <c:valAx>
        <c:axId val="-926373600"/>
        <c:scaling>
          <c:orientation val="minMax"/>
          <c:max val="15.0"/>
          <c:min val="-12.0"/>
        </c:scaling>
        <c:delete val="0"/>
        <c:axPos val="b"/>
        <c:numFmt formatCode="General" sourceLinked="1"/>
        <c:majorTickMark val="out"/>
        <c:minorTickMark val="none"/>
        <c:tickLblPos val="nextTo"/>
        <c:spPr>
          <a:ln w="15875">
            <a:solidFill>
              <a:srgbClr val="000000"/>
            </a:solidFill>
          </a:ln>
        </c:spPr>
        <c:txPr>
          <a:bodyPr rot="0" vert="horz"/>
          <a:lstStyle/>
          <a:p>
            <a:pPr>
              <a:defRPr sz="1200" b="0" i="0" u="none" strike="noStrike" baseline="0">
                <a:solidFill>
                  <a:srgbClr val="000000"/>
                </a:solidFill>
                <a:latin typeface="Arial"/>
                <a:ea typeface="Arial"/>
                <a:cs typeface="Arial"/>
              </a:defRPr>
            </a:pPr>
            <a:endParaRPr lang="fr-FR"/>
          </a:p>
        </c:txPr>
        <c:crossAx val="-926895680"/>
        <c:crosses val="autoZero"/>
        <c:crossBetween val="midCat"/>
        <c:majorUnit val="3.0"/>
        <c:minorUnit val="1.0"/>
      </c:valAx>
      <c:valAx>
        <c:axId val="-926895680"/>
        <c:scaling>
          <c:orientation val="minMax"/>
          <c:max val="15.0"/>
          <c:min val="9.0"/>
        </c:scaling>
        <c:delete val="0"/>
        <c:axPos val="l"/>
        <c:numFmt formatCode="General" sourceLinked="1"/>
        <c:majorTickMark val="none"/>
        <c:minorTickMark val="none"/>
        <c:tickLblPos val="none"/>
        <c:crossAx val="-926373600"/>
        <c:crossesAt val="0.0"/>
        <c:crossBetween val="midCat"/>
      </c:valAx>
      <c:spPr>
        <a:noFill/>
        <a:ln w="26068">
          <a:noFill/>
        </a:ln>
      </c:spPr>
    </c:plotArea>
    <c:plotVisOnly val="1"/>
    <c:dispBlanksAs val="gap"/>
    <c:showDLblsOverMax val="0"/>
  </c:chart>
  <c:spPr>
    <a:noFill/>
    <a:ln>
      <a:noFill/>
    </a:ln>
  </c:spPr>
  <c:txPr>
    <a:bodyPr/>
    <a:lstStyle/>
    <a:p>
      <a:pPr>
        <a:defRPr sz="1437" b="1">
          <a:latin typeface="Calibri" pitchFamily="34" charset="0"/>
          <a:cs typeface="Calibri" pitchFamily="34" charset="0"/>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86723440043065"/>
          <c:y val="0.0"/>
          <c:w val="0.910406332020997"/>
          <c:h val="0.922588999070694"/>
        </c:manualLayout>
      </c:layout>
      <c:scatterChart>
        <c:scatterStyle val="lineMarker"/>
        <c:varyColors val="0"/>
        <c:ser>
          <c:idx val="0"/>
          <c:order val="0"/>
          <c:tx>
            <c:strRef>
              <c:f>Sheet1!$B$1</c:f>
              <c:strCache>
                <c:ptCount val="1"/>
                <c:pt idx="0">
                  <c:v>Y-Values</c:v>
                </c:pt>
              </c:strCache>
            </c:strRef>
          </c:tx>
          <c:spPr>
            <a:ln w="48759">
              <a:noFill/>
            </a:ln>
          </c:spPr>
          <c:marker>
            <c:spPr>
              <a:solidFill>
                <a:schemeClr val="accent2"/>
              </a:solidFill>
              <a:ln w="13034">
                <a:solidFill>
                  <a:srgbClr val="EF9011"/>
                </a:solidFill>
              </a:ln>
              <a:effectLst/>
            </c:spPr>
          </c:marker>
          <c:dPt>
            <c:idx val="0"/>
            <c:bubble3D val="0"/>
            <c:spPr>
              <a:ln w="48771">
                <a:noFill/>
              </a:ln>
              <a:effectLst/>
            </c:spPr>
            <c:extLst xmlns:c16r2="http://schemas.microsoft.com/office/drawing/2015/06/chart">
              <c:ext xmlns:c16="http://schemas.microsoft.com/office/drawing/2014/chart" uri="{C3380CC4-5D6E-409C-BE32-E72D297353CC}">
                <c16:uniqueId val="{00000002-D178-48CF-9A83-CEAA307A2AF0}"/>
              </c:ext>
            </c:extLst>
          </c:dPt>
          <c:dLbls>
            <c:dLbl>
              <c:idx val="0"/>
              <c:layout/>
              <c:tx>
                <c:rich>
                  <a:bodyPr/>
                  <a:lstStyle/>
                  <a:p>
                    <a:pPr>
                      <a:defRPr sz="1400" b="0"/>
                    </a:pPr>
                    <a:r>
                      <a:rPr lang="nb-NO" sz="1400" b="0" dirty="0" smtClean="0">
                        <a:latin typeface="Arial" pitchFamily="34" charset="0"/>
                        <a:cs typeface="Arial" pitchFamily="34" charset="0"/>
                      </a:rPr>
                      <a:t>10,0 %</a:t>
                    </a:r>
                    <a:endParaRPr lang="nb-NO" sz="1400" b="0" dirty="0">
                      <a:latin typeface="Arial" pitchFamily="34" charset="0"/>
                      <a:cs typeface="Arial" pitchFamily="34" charset="0"/>
                    </a:endParaRPr>
                  </a:p>
                </c:rich>
              </c:tx>
              <c:spPr/>
              <c:dLblPos val="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D178-48CF-9A83-CEAA307A2AF0}"/>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fr-FR"/>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linear"/>
            <c:dispRSqr val="0"/>
            <c:dispEq val="0"/>
          </c:trendline>
          <c:errBars>
            <c:errDir val="x"/>
            <c:errBarType val="both"/>
            <c:errValType val="cust"/>
            <c:noEndCap val="0"/>
            <c:plus>
              <c:numRef>
                <c:f>Sheet1!$E$2:$E$15</c:f>
                <c:numCache>
                  <c:formatCode>General</c:formatCode>
                  <c:ptCount val="14"/>
                  <c:pt idx="0">
                    <c:v>10.5</c:v>
                  </c:pt>
                </c:numCache>
              </c:numRef>
            </c:plus>
            <c:minus>
              <c:numRef>
                <c:f>Sheet1!$F$2:$F$15</c:f>
                <c:numCache>
                  <c:formatCode>General</c:formatCode>
                  <c:ptCount val="14"/>
                  <c:pt idx="0">
                    <c:v>10.5</c:v>
                  </c:pt>
                </c:numCache>
              </c:numRef>
            </c:minus>
            <c:spPr>
              <a:ln w="13034">
                <a:solidFill>
                  <a:schemeClr val="accent1"/>
                </a:solidFill>
                <a:prstDash val="solid"/>
              </a:ln>
            </c:spPr>
          </c:errBars>
          <c:xVal>
            <c:numRef>
              <c:f>Sheet1!$A$2</c:f>
              <c:numCache>
                <c:formatCode>General</c:formatCode>
                <c:ptCount val="1"/>
                <c:pt idx="0">
                  <c:v>10.0</c:v>
                </c:pt>
              </c:numCache>
            </c:numRef>
          </c:xVal>
          <c:yVal>
            <c:numRef>
              <c:f>Sheet1!$B$2</c:f>
              <c:numCache>
                <c:formatCode>General</c:formatCode>
                <c:ptCount val="1"/>
                <c:pt idx="0">
                  <c:v>12.4</c:v>
                </c:pt>
              </c:numCache>
            </c:numRef>
          </c:yVal>
          <c:smooth val="0"/>
          <c:extLst xmlns:c16r2="http://schemas.microsoft.com/office/drawing/2015/06/chart">
            <c:ext xmlns:c16="http://schemas.microsoft.com/office/drawing/2014/chart" uri="{C3380CC4-5D6E-409C-BE32-E72D297353CC}">
              <c16:uniqueId val="{00000004-D178-48CF-9A83-CEAA307A2AF0}"/>
            </c:ext>
          </c:extLst>
        </c:ser>
        <c:dLbls>
          <c:showLegendKey val="0"/>
          <c:showVal val="0"/>
          <c:showCatName val="0"/>
          <c:showSerName val="0"/>
          <c:showPercent val="0"/>
          <c:showBubbleSize val="0"/>
        </c:dLbls>
        <c:axId val="-928537552"/>
        <c:axId val="-928535776"/>
      </c:scatterChart>
      <c:valAx>
        <c:axId val="-928537552"/>
        <c:scaling>
          <c:orientation val="minMax"/>
          <c:max val="15.0"/>
          <c:min val="-12.0"/>
        </c:scaling>
        <c:delete val="0"/>
        <c:axPos val="b"/>
        <c:numFmt formatCode="General" sourceLinked="1"/>
        <c:majorTickMark val="out"/>
        <c:minorTickMark val="none"/>
        <c:tickLblPos val="none"/>
        <c:spPr>
          <a:ln w="15875">
            <a:solidFill>
              <a:schemeClr val="tx1"/>
            </a:solidFill>
          </a:ln>
        </c:spPr>
        <c:txPr>
          <a:bodyPr rot="0" vert="horz"/>
          <a:lstStyle/>
          <a:p>
            <a:pPr>
              <a:defRPr sz="1437" b="1" i="0" u="none" strike="noStrike" baseline="0">
                <a:solidFill>
                  <a:srgbClr val="000000"/>
                </a:solidFill>
                <a:latin typeface="Arial"/>
                <a:ea typeface="Arial"/>
                <a:cs typeface="Arial"/>
              </a:defRPr>
            </a:pPr>
            <a:endParaRPr lang="fr-FR"/>
          </a:p>
        </c:txPr>
        <c:crossAx val="-928535776"/>
        <c:crosses val="autoZero"/>
        <c:crossBetween val="midCat"/>
        <c:majorUnit val="3.0"/>
        <c:minorUnit val="1.0"/>
      </c:valAx>
      <c:valAx>
        <c:axId val="-928535776"/>
        <c:scaling>
          <c:orientation val="minMax"/>
          <c:max val="15.0"/>
          <c:min val="10.0"/>
        </c:scaling>
        <c:delete val="0"/>
        <c:axPos val="l"/>
        <c:numFmt formatCode="General" sourceLinked="1"/>
        <c:majorTickMark val="none"/>
        <c:minorTickMark val="none"/>
        <c:tickLblPos val="none"/>
        <c:crossAx val="-928537552"/>
        <c:crossesAt val="0.0"/>
        <c:crossBetween val="midCat"/>
      </c:valAx>
      <c:spPr>
        <a:noFill/>
        <a:ln w="26068">
          <a:noFill/>
        </a:ln>
      </c:spPr>
    </c:plotArea>
    <c:plotVisOnly val="1"/>
    <c:dispBlanksAs val="gap"/>
    <c:showDLblsOverMax val="0"/>
  </c:chart>
  <c:spPr>
    <a:noFill/>
    <a:ln>
      <a:noFill/>
    </a:ln>
  </c:spPr>
  <c:txPr>
    <a:bodyPr/>
    <a:lstStyle/>
    <a:p>
      <a:pPr>
        <a:defRPr sz="1842"/>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089770417334"/>
          <c:y val="0.0405711250499083"/>
          <c:w val="0.541298375161932"/>
          <c:h val="0.576248195537249"/>
        </c:manualLayout>
      </c:layout>
      <c:lineChart>
        <c:grouping val="standard"/>
        <c:varyColors val="0"/>
        <c:ser>
          <c:idx val="2"/>
          <c:order val="0"/>
          <c:tx>
            <c:strRef>
              <c:f>'Figure 5'!$B$70</c:f>
              <c:strCache>
                <c:ptCount val="1"/>
                <c:pt idx="0">
                  <c:v>GSK3684934 1200 mg QD</c:v>
                </c:pt>
              </c:strCache>
            </c:strRef>
          </c:tx>
          <c:spPr>
            <a:ln w="31750">
              <a:solidFill>
                <a:srgbClr val="008899"/>
              </a:solidFill>
            </a:ln>
          </c:spPr>
          <c:marker>
            <c:spPr>
              <a:solidFill>
                <a:srgbClr val="008899"/>
              </a:solidFill>
              <a:ln w="38100">
                <a:solidFill>
                  <a:srgbClr val="008899"/>
                </a:solidFill>
              </a:ln>
            </c:spPr>
          </c:marker>
          <c:errBars>
            <c:errDir val="y"/>
            <c:errBarType val="both"/>
            <c:errValType val="cust"/>
            <c:noEndCap val="0"/>
            <c:plus>
              <c:numRef>
                <c:f>'Figure 5'!$J$71:$J$87</c:f>
                <c:numCache>
                  <c:formatCode>General</c:formatCode>
                  <c:ptCount val="17"/>
                  <c:pt idx="0">
                    <c:v>0.00490000000000001</c:v>
                  </c:pt>
                  <c:pt idx="1">
                    <c:v>0.0990000000000002</c:v>
                  </c:pt>
                  <c:pt idx="2">
                    <c:v>0.0727</c:v>
                  </c:pt>
                  <c:pt idx="3">
                    <c:v>0.0716000000000001</c:v>
                  </c:pt>
                  <c:pt idx="4">
                    <c:v>0.0700000000000001</c:v>
                  </c:pt>
                  <c:pt idx="5">
                    <c:v>0.0647000000000002</c:v>
                  </c:pt>
                  <c:pt idx="6">
                    <c:v>0.0641</c:v>
                  </c:pt>
                  <c:pt idx="7">
                    <c:v>0.0649000000000001</c:v>
                  </c:pt>
                  <c:pt idx="8">
                    <c:v>0.0</c:v>
                  </c:pt>
                  <c:pt idx="9">
                    <c:v>0.0664000000000001</c:v>
                  </c:pt>
                  <c:pt idx="10">
                    <c:v>0.0698000000000001</c:v>
                  </c:pt>
                  <c:pt idx="11">
                    <c:v>0.0665000000000001</c:v>
                  </c:pt>
                  <c:pt idx="12">
                    <c:v>0.0690000000000003</c:v>
                  </c:pt>
                  <c:pt idx="13">
                    <c:v>0.066</c:v>
                  </c:pt>
                  <c:pt idx="14">
                    <c:v>0.0698000000000002</c:v>
                  </c:pt>
                  <c:pt idx="15">
                    <c:v>0.0668</c:v>
                  </c:pt>
                  <c:pt idx="16">
                    <c:v>0.0633000000000001</c:v>
                  </c:pt>
                </c:numCache>
              </c:numRef>
            </c:plus>
            <c:minus>
              <c:numRef>
                <c:f>'Figure 5'!$K$71:$K$87</c:f>
                <c:numCache>
                  <c:formatCode>General</c:formatCode>
                  <c:ptCount val="17"/>
                  <c:pt idx="0">
                    <c:v>0.0225</c:v>
                  </c:pt>
                  <c:pt idx="1">
                    <c:v>0.1151</c:v>
                  </c:pt>
                  <c:pt idx="2">
                    <c:v>0.0722000000000001</c:v>
                  </c:pt>
                  <c:pt idx="3">
                    <c:v>0.0661</c:v>
                  </c:pt>
                  <c:pt idx="4">
                    <c:v>0.0626</c:v>
                  </c:pt>
                  <c:pt idx="5">
                    <c:v>0.0548000000000001</c:v>
                  </c:pt>
                  <c:pt idx="6">
                    <c:v>0.0534</c:v>
                  </c:pt>
                  <c:pt idx="7">
                    <c:v>0.0544</c:v>
                  </c:pt>
                  <c:pt idx="8">
                    <c:v>0.0577000000000001</c:v>
                  </c:pt>
                  <c:pt idx="9">
                    <c:v>0.0551</c:v>
                  </c:pt>
                  <c:pt idx="10">
                    <c:v>0.0595000000000001</c:v>
                  </c:pt>
                  <c:pt idx="11">
                    <c:v>0.0545000000000001</c:v>
                  </c:pt>
                  <c:pt idx="12">
                    <c:v>0.0564</c:v>
                  </c:pt>
                  <c:pt idx="13">
                    <c:v>0.0512</c:v>
                  </c:pt>
                  <c:pt idx="14">
                    <c:v>0.0548</c:v>
                  </c:pt>
                  <c:pt idx="15">
                    <c:v>0.0510000000000001</c:v>
                  </c:pt>
                  <c:pt idx="16">
                    <c:v>0.0451999999999999</c:v>
                  </c:pt>
                </c:numCache>
              </c:numRef>
            </c:minus>
          </c:errBars>
          <c:cat>
            <c:numRef>
              <c:f>'Figure 5'!$A$71:$A$87</c:f>
              <c:numCache>
                <c:formatCode>0</c:formatCode>
                <c:ptCount val="17"/>
                <c:pt idx="0">
                  <c:v>0.0</c:v>
                </c:pt>
                <c:pt idx="1">
                  <c:v>2.0</c:v>
                </c:pt>
                <c:pt idx="2">
                  <c:v>4.0</c:v>
                </c:pt>
                <c:pt idx="3">
                  <c:v>8.0</c:v>
                </c:pt>
                <c:pt idx="4">
                  <c:v>12.0</c:v>
                </c:pt>
                <c:pt idx="5">
                  <c:v>16.0</c:v>
                </c:pt>
                <c:pt idx="6">
                  <c:v>20.0</c:v>
                </c:pt>
                <c:pt idx="7">
                  <c:v>24.0</c:v>
                </c:pt>
                <c:pt idx="8">
                  <c:v>32.0</c:v>
                </c:pt>
                <c:pt idx="9">
                  <c:v>40.0</c:v>
                </c:pt>
                <c:pt idx="10">
                  <c:v>48.0</c:v>
                </c:pt>
                <c:pt idx="11">
                  <c:v>56.0</c:v>
                </c:pt>
                <c:pt idx="12">
                  <c:v>64.0</c:v>
                </c:pt>
                <c:pt idx="13">
                  <c:v>72.0</c:v>
                </c:pt>
                <c:pt idx="14">
                  <c:v>80.0</c:v>
                </c:pt>
                <c:pt idx="15">
                  <c:v>88.0</c:v>
                </c:pt>
                <c:pt idx="16">
                  <c:v>96.0</c:v>
                </c:pt>
              </c:numCache>
            </c:numRef>
          </c:cat>
          <c:val>
            <c:numRef>
              <c:f>'Figure 5'!$B$71:$B$87</c:f>
              <c:numCache>
                <c:formatCode>General</c:formatCode>
                <c:ptCount val="17"/>
                <c:pt idx="0">
                  <c:v>0.00500000000000001</c:v>
                </c:pt>
                <c:pt idx="1">
                  <c:v>0.2987</c:v>
                </c:pt>
                <c:pt idx="2">
                  <c:v>0.5155</c:v>
                </c:pt>
                <c:pt idx="3">
                  <c:v>0.673700000000004</c:v>
                </c:pt>
                <c:pt idx="4">
                  <c:v>0.729700000000001</c:v>
                </c:pt>
                <c:pt idx="5">
                  <c:v>0.8011</c:v>
                </c:pt>
                <c:pt idx="6">
                  <c:v>0.817700000000001</c:v>
                </c:pt>
                <c:pt idx="7">
                  <c:v>0.8111</c:v>
                </c:pt>
                <c:pt idx="8">
                  <c:v>0.789800000000001</c:v>
                </c:pt>
                <c:pt idx="9">
                  <c:v>0.814000000000001</c:v>
                </c:pt>
                <c:pt idx="10">
                  <c:v>0.7857</c:v>
                </c:pt>
                <c:pt idx="11">
                  <c:v>0.8253</c:v>
                </c:pt>
                <c:pt idx="12">
                  <c:v>0.821700000000001</c:v>
                </c:pt>
                <c:pt idx="13">
                  <c:v>0.860000000000001</c:v>
                </c:pt>
                <c:pt idx="14">
                  <c:v>0.846200000000001</c:v>
                </c:pt>
                <c:pt idx="15">
                  <c:v>0.867100000000001</c:v>
                </c:pt>
                <c:pt idx="16">
                  <c:v>0.897800000000001</c:v>
                </c:pt>
              </c:numCache>
            </c:numRef>
          </c:val>
          <c:smooth val="0"/>
          <c:extLst xmlns:c16r2="http://schemas.microsoft.com/office/drawing/2015/06/chart">
            <c:ext xmlns:c16="http://schemas.microsoft.com/office/drawing/2014/chart" uri="{C3380CC4-5D6E-409C-BE32-E72D297353CC}">
              <c16:uniqueId val="{00000000-1A41-4A80-9A3A-EEFA402D219C}"/>
            </c:ext>
          </c:extLst>
        </c:ser>
        <c:ser>
          <c:idx val="0"/>
          <c:order val="1"/>
          <c:tx>
            <c:strRef>
              <c:f>'Figure 5'!$C$70</c:f>
              <c:strCache>
                <c:ptCount val="1"/>
                <c:pt idx="0">
                  <c:v>ATV/r 300 mg/ 100 mg QD</c:v>
                </c:pt>
              </c:strCache>
            </c:strRef>
          </c:tx>
          <c:spPr>
            <a:ln w="31750">
              <a:solidFill>
                <a:srgbClr val="C6BE37"/>
              </a:solidFill>
            </a:ln>
          </c:spPr>
          <c:marker>
            <c:spPr>
              <a:solidFill>
                <a:srgbClr val="F79646"/>
              </a:solidFill>
              <a:ln w="38100">
                <a:solidFill>
                  <a:srgbClr val="C5BD37"/>
                </a:solidFill>
              </a:ln>
            </c:spPr>
          </c:marker>
          <c:errBars>
            <c:errDir val="y"/>
            <c:errBarType val="both"/>
            <c:errValType val="cust"/>
            <c:noEndCap val="0"/>
            <c:plus>
              <c:numRef>
                <c:f>'Figure 5'!$N$71:$N$87</c:f>
                <c:numCache>
                  <c:formatCode>General</c:formatCode>
                  <c:ptCount val="17"/>
                  <c:pt idx="0">
                    <c:v>0.0</c:v>
                  </c:pt>
                  <c:pt idx="1">
                    <c:v>0.0</c:v>
                  </c:pt>
                  <c:pt idx="2">
                    <c:v>0.1423</c:v>
                  </c:pt>
                  <c:pt idx="3">
                    <c:v>0.1554</c:v>
                  </c:pt>
                  <c:pt idx="4">
                    <c:v>0.1434</c:v>
                  </c:pt>
                  <c:pt idx="5">
                    <c:v>0.1453</c:v>
                  </c:pt>
                  <c:pt idx="6">
                    <c:v>0.1453</c:v>
                  </c:pt>
                  <c:pt idx="7">
                    <c:v>0.1425</c:v>
                  </c:pt>
                  <c:pt idx="8">
                    <c:v>0.1425</c:v>
                  </c:pt>
                  <c:pt idx="9">
                    <c:v>0.1337</c:v>
                  </c:pt>
                  <c:pt idx="10">
                    <c:v>0.1454</c:v>
                  </c:pt>
                  <c:pt idx="11">
                    <c:v>0.1528</c:v>
                  </c:pt>
                  <c:pt idx="12">
                    <c:v>0.1546</c:v>
                  </c:pt>
                  <c:pt idx="13">
                    <c:v>0.1579</c:v>
                  </c:pt>
                  <c:pt idx="14">
                    <c:v>0.1565</c:v>
                  </c:pt>
                  <c:pt idx="15">
                    <c:v>0.1717</c:v>
                  </c:pt>
                  <c:pt idx="16">
                    <c:v>0.1607</c:v>
                  </c:pt>
                </c:numCache>
              </c:numRef>
            </c:plus>
            <c:minus>
              <c:numRef>
                <c:f>'Figure 5'!$O$71:$O$87</c:f>
                <c:numCache>
                  <c:formatCode>General</c:formatCode>
                  <c:ptCount val="17"/>
                  <c:pt idx="0">
                    <c:v>0.0</c:v>
                  </c:pt>
                  <c:pt idx="1">
                    <c:v>0.0</c:v>
                  </c:pt>
                  <c:pt idx="2">
                    <c:v>0.1487</c:v>
                  </c:pt>
                  <c:pt idx="3">
                    <c:v>0.1294</c:v>
                  </c:pt>
                  <c:pt idx="4">
                    <c:v>0.1021</c:v>
                  </c:pt>
                  <c:pt idx="5">
                    <c:v>0.0999000000000002</c:v>
                  </c:pt>
                  <c:pt idx="6">
                    <c:v>0.0999000000000002</c:v>
                  </c:pt>
                  <c:pt idx="7">
                    <c:v>0.0886000000000002</c:v>
                  </c:pt>
                  <c:pt idx="8">
                    <c:v>0.0886000000000002</c:v>
                  </c:pt>
                  <c:pt idx="9">
                    <c:v>0.0704000000000001</c:v>
                  </c:pt>
                  <c:pt idx="10">
                    <c:v>0.0906000000000002</c:v>
                  </c:pt>
                  <c:pt idx="11">
                    <c:v>0.1016</c:v>
                  </c:pt>
                  <c:pt idx="12">
                    <c:v>0.0977000000000002</c:v>
                  </c:pt>
                  <c:pt idx="13">
                    <c:v>0.1003</c:v>
                  </c:pt>
                  <c:pt idx="14">
                    <c:v>0.0739000000000001</c:v>
                  </c:pt>
                  <c:pt idx="15">
                    <c:v>0.1034</c:v>
                  </c:pt>
                  <c:pt idx="16">
                    <c:v>0.0764</c:v>
                  </c:pt>
                </c:numCache>
              </c:numRef>
            </c:minus>
          </c:errBars>
          <c:cat>
            <c:numRef>
              <c:f>'Figure 5'!$A$71:$A$87</c:f>
              <c:numCache>
                <c:formatCode>0</c:formatCode>
                <c:ptCount val="17"/>
                <c:pt idx="0">
                  <c:v>0.0</c:v>
                </c:pt>
                <c:pt idx="1">
                  <c:v>2.0</c:v>
                </c:pt>
                <c:pt idx="2">
                  <c:v>4.0</c:v>
                </c:pt>
                <c:pt idx="3">
                  <c:v>8.0</c:v>
                </c:pt>
                <c:pt idx="4">
                  <c:v>12.0</c:v>
                </c:pt>
                <c:pt idx="5">
                  <c:v>16.0</c:v>
                </c:pt>
                <c:pt idx="6">
                  <c:v>20.0</c:v>
                </c:pt>
                <c:pt idx="7">
                  <c:v>24.0</c:v>
                </c:pt>
                <c:pt idx="8">
                  <c:v>32.0</c:v>
                </c:pt>
                <c:pt idx="9">
                  <c:v>40.0</c:v>
                </c:pt>
                <c:pt idx="10">
                  <c:v>48.0</c:v>
                </c:pt>
                <c:pt idx="11">
                  <c:v>56.0</c:v>
                </c:pt>
                <c:pt idx="12">
                  <c:v>64.0</c:v>
                </c:pt>
                <c:pt idx="13">
                  <c:v>72.0</c:v>
                </c:pt>
                <c:pt idx="14">
                  <c:v>80.0</c:v>
                </c:pt>
                <c:pt idx="15">
                  <c:v>88.0</c:v>
                </c:pt>
                <c:pt idx="16">
                  <c:v>96.0</c:v>
                </c:pt>
              </c:numCache>
            </c:numRef>
          </c:cat>
          <c:val>
            <c:numRef>
              <c:f>'Figure 5'!$C$71:$C$87</c:f>
              <c:numCache>
                <c:formatCode>General</c:formatCode>
                <c:ptCount val="17"/>
                <c:pt idx="0">
                  <c:v>0.0</c:v>
                </c:pt>
                <c:pt idx="1">
                  <c:v>0.0</c:v>
                </c:pt>
                <c:pt idx="2">
                  <c:v>0.449</c:v>
                </c:pt>
                <c:pt idx="3">
                  <c:v>0.688900000000002</c:v>
                </c:pt>
                <c:pt idx="4">
                  <c:v>0.8043</c:v>
                </c:pt>
                <c:pt idx="5">
                  <c:v>0.8182</c:v>
                </c:pt>
                <c:pt idx="6">
                  <c:v>0.8182</c:v>
                </c:pt>
                <c:pt idx="7">
                  <c:v>0.857100000000001</c:v>
                </c:pt>
                <c:pt idx="8">
                  <c:v>0.857100000000001</c:v>
                </c:pt>
                <c:pt idx="9">
                  <c:v>0.9024</c:v>
                </c:pt>
                <c:pt idx="10">
                  <c:v>0.853700000000001</c:v>
                </c:pt>
                <c:pt idx="11">
                  <c:v>0.825000000000001</c:v>
                </c:pt>
                <c:pt idx="12">
                  <c:v>0.842100000000001</c:v>
                </c:pt>
                <c:pt idx="13">
                  <c:v>0.837800000000001</c:v>
                </c:pt>
                <c:pt idx="14">
                  <c:v>0.9063</c:v>
                </c:pt>
                <c:pt idx="15">
                  <c:v>0.843800000000001</c:v>
                </c:pt>
                <c:pt idx="16">
                  <c:v>0.9032</c:v>
                </c:pt>
              </c:numCache>
            </c:numRef>
          </c:val>
          <c:smooth val="0"/>
          <c:extLst xmlns:c16r2="http://schemas.microsoft.com/office/drawing/2015/06/chart">
            <c:ext xmlns:c16="http://schemas.microsoft.com/office/drawing/2014/chart" uri="{C3380CC4-5D6E-409C-BE32-E72D297353CC}">
              <c16:uniqueId val="{00000001-1A41-4A80-9A3A-EEFA402D219C}"/>
            </c:ext>
          </c:extLst>
        </c:ser>
        <c:dLbls>
          <c:showLegendKey val="0"/>
          <c:showVal val="0"/>
          <c:showCatName val="0"/>
          <c:showSerName val="0"/>
          <c:showPercent val="0"/>
          <c:showBubbleSize val="0"/>
        </c:dLbls>
        <c:marker val="1"/>
        <c:smooth val="0"/>
        <c:axId val="-924049568"/>
        <c:axId val="-924052336"/>
      </c:lineChart>
      <c:catAx>
        <c:axId val="-924049568"/>
        <c:scaling>
          <c:orientation val="minMax"/>
        </c:scaling>
        <c:delete val="0"/>
        <c:axPos val="b"/>
        <c:title>
          <c:tx>
            <c:rich>
              <a:bodyPr/>
              <a:lstStyle/>
              <a:p>
                <a:pPr>
                  <a:defRPr/>
                </a:pPr>
                <a:r>
                  <a:rPr lang="en-US" sz="1200" dirty="0"/>
                  <a:t>Week</a:t>
                </a:r>
                <a:endParaRPr lang="en-US" sz="1400" dirty="0"/>
              </a:p>
            </c:rich>
          </c:tx>
          <c:layout/>
          <c:overlay val="0"/>
        </c:title>
        <c:numFmt formatCode="0" sourceLinked="1"/>
        <c:majorTickMark val="out"/>
        <c:minorTickMark val="none"/>
        <c:tickLblPos val="nextTo"/>
        <c:txPr>
          <a:bodyPr/>
          <a:lstStyle/>
          <a:p>
            <a:pPr>
              <a:defRPr sz="1400"/>
            </a:pPr>
            <a:endParaRPr lang="fr-FR"/>
          </a:p>
        </c:txPr>
        <c:crossAx val="-924052336"/>
        <c:crosses val="autoZero"/>
        <c:auto val="1"/>
        <c:lblAlgn val="ctr"/>
        <c:lblOffset val="100"/>
        <c:noMultiLvlLbl val="0"/>
      </c:catAx>
      <c:valAx>
        <c:axId val="-924052336"/>
        <c:scaling>
          <c:orientation val="minMax"/>
          <c:max val="1.0"/>
          <c:min val="0.0"/>
        </c:scaling>
        <c:delete val="0"/>
        <c:axPos val="l"/>
        <c:title>
          <c:tx>
            <c:rich>
              <a:bodyPr rot="-5400000" vert="horz"/>
              <a:lstStyle/>
              <a:p>
                <a:pPr>
                  <a:defRPr sz="1200"/>
                </a:pPr>
                <a:r>
                  <a:rPr lang="en-GB" sz="1100" dirty="0"/>
                  <a:t>Percentage of subjects with</a:t>
                </a:r>
              </a:p>
              <a:p>
                <a:pPr>
                  <a:defRPr sz="1200"/>
                </a:pPr>
                <a:r>
                  <a:rPr lang="en-GB" sz="1100" dirty="0"/>
                  <a:t>HIV-1 RNA &lt;50 c</a:t>
                </a:r>
                <a:r>
                  <a:rPr lang="en-GB" sz="1100" dirty="0">
                    <a:solidFill>
                      <a:schemeClr val="tx1"/>
                    </a:solidFill>
                  </a:rPr>
                  <a:t>/</a:t>
                </a:r>
                <a:r>
                  <a:rPr lang="en-GB" sz="1100" dirty="0"/>
                  <a:t>mL (95% CI)</a:t>
                </a:r>
              </a:p>
              <a:p>
                <a:pPr>
                  <a:defRPr sz="1200"/>
                </a:pPr>
                <a:endParaRPr lang="en-GB" sz="1100" dirty="0"/>
              </a:p>
            </c:rich>
          </c:tx>
          <c:layout>
            <c:manualLayout>
              <c:xMode val="edge"/>
              <c:yMode val="edge"/>
              <c:x val="0.0205358616844789"/>
              <c:y val="0.109893356984302"/>
            </c:manualLayout>
          </c:layout>
          <c:overlay val="0"/>
        </c:title>
        <c:numFmt formatCode="0%" sourceLinked="0"/>
        <c:majorTickMark val="out"/>
        <c:minorTickMark val="none"/>
        <c:tickLblPos val="nextTo"/>
        <c:txPr>
          <a:bodyPr/>
          <a:lstStyle/>
          <a:p>
            <a:pPr>
              <a:defRPr sz="1200"/>
            </a:pPr>
            <a:endParaRPr lang="fr-FR"/>
          </a:p>
        </c:txPr>
        <c:crossAx val="-924049568"/>
        <c:crosses val="autoZero"/>
        <c:crossBetween val="between"/>
      </c:valAx>
      <c:spPr>
        <a:noFill/>
        <a:ln w="25400">
          <a:noFill/>
        </a:ln>
      </c:spPr>
    </c:plotArea>
    <c:legend>
      <c:legendPos val="b"/>
      <c:layout>
        <c:manualLayout>
          <c:xMode val="edge"/>
          <c:yMode val="edge"/>
          <c:x val="0.247282005262913"/>
          <c:y val="0.739448693577921"/>
          <c:w val="0.512455647806307"/>
          <c:h val="0.173294949697147"/>
        </c:manualLayout>
      </c:layout>
      <c:overlay val="1"/>
      <c:txPr>
        <a:bodyPr/>
        <a:lstStyle/>
        <a:p>
          <a:pPr algn="l">
            <a:defRPr sz="1400"/>
          </a:pPr>
          <a:endParaRPr lang="fr-FR"/>
        </a:p>
      </c:txPr>
    </c:legend>
    <c:plotVisOnly val="1"/>
    <c:dispBlanksAs val="gap"/>
    <c:showDLblsOverMax val="0"/>
  </c:chart>
  <c:txPr>
    <a:bodyPr/>
    <a:lstStyle/>
    <a:p>
      <a:pPr>
        <a:defRPr sz="1600"/>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79C26-3707-4A46-A8DA-11F0005B67C1}" type="doc">
      <dgm:prSet loTypeId="urn:microsoft.com/office/officeart/2005/8/layout/hChevron3" loCatId="" qsTypeId="urn:microsoft.com/office/officeart/2005/8/quickstyle/simple1" qsCatId="simple" csTypeId="urn:microsoft.com/office/officeart/2005/8/colors/accent5_3" csCatId="accent5" phldr="1"/>
      <dgm:spPr/>
      <dgm:t>
        <a:bodyPr/>
        <a:lstStyle/>
        <a:p>
          <a:endParaRPr lang="en-GB"/>
        </a:p>
      </dgm:t>
    </dgm:pt>
    <dgm:pt modelId="{9B92B9C4-0C1B-7C41-83EA-17A360F07FE2}">
      <dgm:prSet phldrT="[Text]" custT="1"/>
      <dgm:spPr>
        <a:solidFill>
          <a:schemeClr val="accent2">
            <a:lumMod val="75000"/>
          </a:schemeClr>
        </a:solidFill>
      </dgm:spPr>
      <dgm:t>
        <a:bodyPr/>
        <a:lstStyle/>
        <a:p>
          <a:pPr algn="l"/>
          <a:r>
            <a:rPr lang="en-US" sz="1800" dirty="0"/>
            <a:t>           </a:t>
          </a:r>
          <a:r>
            <a:rPr lang="en-US" sz="2000" dirty="0"/>
            <a:t>Phase I</a:t>
          </a:r>
        </a:p>
      </dgm:t>
    </dgm:pt>
    <dgm:pt modelId="{E411AEF0-91D5-064C-8442-D738A269F6B7}" type="parTrans" cxnId="{87D60C5F-00A9-504B-BEB9-C8FE243D0CF4}">
      <dgm:prSet/>
      <dgm:spPr/>
      <dgm:t>
        <a:bodyPr/>
        <a:lstStyle/>
        <a:p>
          <a:endParaRPr lang="en-US"/>
        </a:p>
      </dgm:t>
    </dgm:pt>
    <dgm:pt modelId="{51F5D060-965F-EF41-8A4D-FE47A590B040}" type="sibTrans" cxnId="{87D60C5F-00A9-504B-BEB9-C8FE243D0CF4}">
      <dgm:prSet/>
      <dgm:spPr/>
      <dgm:t>
        <a:bodyPr/>
        <a:lstStyle/>
        <a:p>
          <a:endParaRPr lang="en-US"/>
        </a:p>
      </dgm:t>
    </dgm:pt>
    <dgm:pt modelId="{78706CE5-0CFD-6447-9CC1-A0F51807FD93}">
      <dgm:prSet phldrT="[Text]" custT="1"/>
      <dgm:spPr>
        <a:solidFill>
          <a:schemeClr val="accent2">
            <a:lumMod val="60000"/>
            <a:lumOff val="40000"/>
          </a:schemeClr>
        </a:solidFill>
      </dgm:spPr>
      <dgm:t>
        <a:bodyPr/>
        <a:lstStyle/>
        <a:p>
          <a:pPr algn="l"/>
          <a:r>
            <a:rPr lang="en-US" sz="1800" dirty="0"/>
            <a:t>                </a:t>
          </a:r>
          <a:r>
            <a:rPr lang="en-US" sz="2000" dirty="0"/>
            <a:t>Phase II</a:t>
          </a:r>
        </a:p>
      </dgm:t>
    </dgm:pt>
    <dgm:pt modelId="{D489DD32-9156-8C47-98F7-CB13659E16DB}" type="parTrans" cxnId="{8D60EEAB-0642-AC4D-BB20-BD02E32A1CD2}">
      <dgm:prSet/>
      <dgm:spPr/>
      <dgm:t>
        <a:bodyPr/>
        <a:lstStyle/>
        <a:p>
          <a:endParaRPr lang="en-US"/>
        </a:p>
      </dgm:t>
    </dgm:pt>
    <dgm:pt modelId="{9D8D0855-8D6F-8944-8A72-915112F7E161}" type="sibTrans" cxnId="{8D60EEAB-0642-AC4D-BB20-BD02E32A1CD2}">
      <dgm:prSet/>
      <dgm:spPr/>
      <dgm:t>
        <a:bodyPr/>
        <a:lstStyle/>
        <a:p>
          <a:endParaRPr lang="en-US"/>
        </a:p>
      </dgm:t>
    </dgm:pt>
    <dgm:pt modelId="{7CFF8EF5-AF5B-4598-905D-4072E7A7B3D6}">
      <dgm:prSet phldrT="[Text]" custT="1"/>
      <dgm:spPr>
        <a:solidFill>
          <a:schemeClr val="accent2">
            <a:lumMod val="40000"/>
            <a:lumOff val="60000"/>
          </a:schemeClr>
        </a:solidFill>
      </dgm:spPr>
      <dgm:t>
        <a:bodyPr/>
        <a:lstStyle/>
        <a:p>
          <a:pPr algn="l"/>
          <a:r>
            <a:rPr lang="en-US" sz="1800" dirty="0"/>
            <a:t>                          </a:t>
          </a:r>
          <a:r>
            <a:rPr lang="en-US" sz="2000" dirty="0"/>
            <a:t>Phase III</a:t>
          </a:r>
        </a:p>
      </dgm:t>
    </dgm:pt>
    <dgm:pt modelId="{C023D557-CD03-46A9-829F-DB43860257E0}" type="parTrans" cxnId="{A2AB7CE0-48A6-464A-9E91-5148E9F76F6A}">
      <dgm:prSet/>
      <dgm:spPr/>
      <dgm:t>
        <a:bodyPr/>
        <a:lstStyle/>
        <a:p>
          <a:endParaRPr lang="en-GB"/>
        </a:p>
      </dgm:t>
    </dgm:pt>
    <dgm:pt modelId="{750FBB27-0735-41B4-BB01-F25DD49BDE2B}" type="sibTrans" cxnId="{A2AB7CE0-48A6-464A-9E91-5148E9F76F6A}">
      <dgm:prSet/>
      <dgm:spPr/>
      <dgm:t>
        <a:bodyPr/>
        <a:lstStyle/>
        <a:p>
          <a:endParaRPr lang="en-GB"/>
        </a:p>
      </dgm:t>
    </dgm:pt>
    <dgm:pt modelId="{C4E5E880-8150-2E45-B931-739ADF9B51BC}" type="pres">
      <dgm:prSet presAssocID="{96779C26-3707-4A46-A8DA-11F0005B67C1}" presName="Name0" presStyleCnt="0">
        <dgm:presLayoutVars>
          <dgm:dir/>
          <dgm:resizeHandles val="exact"/>
        </dgm:presLayoutVars>
      </dgm:prSet>
      <dgm:spPr/>
      <dgm:t>
        <a:bodyPr/>
        <a:lstStyle/>
        <a:p>
          <a:endParaRPr lang="fr-FR"/>
        </a:p>
      </dgm:t>
    </dgm:pt>
    <dgm:pt modelId="{3D196DD4-1E93-1E42-910B-0159EAF9C483}" type="pres">
      <dgm:prSet presAssocID="{9B92B9C4-0C1B-7C41-83EA-17A360F07FE2}" presName="parTxOnly" presStyleLbl="node1" presStyleIdx="0" presStyleCnt="3" custScaleX="54752" custLinFactNeighborX="-15995" custLinFactNeighborY="4530">
        <dgm:presLayoutVars>
          <dgm:bulletEnabled val="1"/>
        </dgm:presLayoutVars>
      </dgm:prSet>
      <dgm:spPr/>
      <dgm:t>
        <a:bodyPr/>
        <a:lstStyle/>
        <a:p>
          <a:endParaRPr lang="fr-FR"/>
        </a:p>
      </dgm:t>
    </dgm:pt>
    <dgm:pt modelId="{568768F6-1DD5-0D4C-881A-2A5B40CCD5CA}" type="pres">
      <dgm:prSet presAssocID="{51F5D060-965F-EF41-8A4D-FE47A590B040}" presName="parSpace" presStyleCnt="0"/>
      <dgm:spPr/>
      <dgm:t>
        <a:bodyPr/>
        <a:lstStyle/>
        <a:p>
          <a:endParaRPr lang="pt-BR"/>
        </a:p>
      </dgm:t>
    </dgm:pt>
    <dgm:pt modelId="{3CDE1CB6-FD88-1546-AC02-F4568E1BFAC4}" type="pres">
      <dgm:prSet presAssocID="{78706CE5-0CFD-6447-9CC1-A0F51807FD93}" presName="parTxOnly" presStyleLbl="node1" presStyleIdx="1" presStyleCnt="3" custScaleX="64474" custLinFactNeighborX="-7628" custLinFactNeighborY="4197">
        <dgm:presLayoutVars>
          <dgm:bulletEnabled val="1"/>
        </dgm:presLayoutVars>
      </dgm:prSet>
      <dgm:spPr/>
      <dgm:t>
        <a:bodyPr/>
        <a:lstStyle/>
        <a:p>
          <a:endParaRPr lang="fr-FR"/>
        </a:p>
      </dgm:t>
    </dgm:pt>
    <dgm:pt modelId="{E130A1C1-BCF6-9947-A5A4-64AF6CD9AEEC}" type="pres">
      <dgm:prSet presAssocID="{9D8D0855-8D6F-8944-8A72-915112F7E161}" presName="parSpace" presStyleCnt="0"/>
      <dgm:spPr/>
      <dgm:t>
        <a:bodyPr/>
        <a:lstStyle/>
        <a:p>
          <a:endParaRPr lang="pt-BR"/>
        </a:p>
      </dgm:t>
    </dgm:pt>
    <dgm:pt modelId="{0C7E42F0-C3E1-4E7E-AA18-8AF4E894FE75}" type="pres">
      <dgm:prSet presAssocID="{7CFF8EF5-AF5B-4598-905D-4072E7A7B3D6}" presName="parTxOnly" presStyleLbl="node1" presStyleIdx="2" presStyleCnt="3" custScaleX="66557" custLinFactNeighborX="-3107" custLinFactNeighborY="4509">
        <dgm:presLayoutVars>
          <dgm:bulletEnabled val="1"/>
        </dgm:presLayoutVars>
      </dgm:prSet>
      <dgm:spPr/>
      <dgm:t>
        <a:bodyPr/>
        <a:lstStyle/>
        <a:p>
          <a:endParaRPr lang="fr-FR"/>
        </a:p>
      </dgm:t>
    </dgm:pt>
  </dgm:ptLst>
  <dgm:cxnLst>
    <dgm:cxn modelId="{4F58C79D-DF1E-BD44-8FE0-85F30509EE4A}" type="presOf" srcId="{78706CE5-0CFD-6447-9CC1-A0F51807FD93}" destId="{3CDE1CB6-FD88-1546-AC02-F4568E1BFAC4}" srcOrd="0" destOrd="0" presId="urn:microsoft.com/office/officeart/2005/8/layout/hChevron3"/>
    <dgm:cxn modelId="{3842EE1D-22E5-494A-9EA1-160E87CBA61B}" type="presOf" srcId="{9B92B9C4-0C1B-7C41-83EA-17A360F07FE2}" destId="{3D196DD4-1E93-1E42-910B-0159EAF9C483}" srcOrd="0" destOrd="0" presId="urn:microsoft.com/office/officeart/2005/8/layout/hChevron3"/>
    <dgm:cxn modelId="{A2AB7CE0-48A6-464A-9E91-5148E9F76F6A}" srcId="{96779C26-3707-4A46-A8DA-11F0005B67C1}" destId="{7CFF8EF5-AF5B-4598-905D-4072E7A7B3D6}" srcOrd="2" destOrd="0" parTransId="{C023D557-CD03-46A9-829F-DB43860257E0}" sibTransId="{750FBB27-0735-41B4-BB01-F25DD49BDE2B}"/>
    <dgm:cxn modelId="{3272A8A5-6DE1-0E46-98BE-43F6C844C998}" type="presOf" srcId="{96779C26-3707-4A46-A8DA-11F0005B67C1}" destId="{C4E5E880-8150-2E45-B931-739ADF9B51BC}" srcOrd="0" destOrd="0" presId="urn:microsoft.com/office/officeart/2005/8/layout/hChevron3"/>
    <dgm:cxn modelId="{0F2C409F-BF11-2049-A66B-0D5CC63C7097}" type="presOf" srcId="{7CFF8EF5-AF5B-4598-905D-4072E7A7B3D6}" destId="{0C7E42F0-C3E1-4E7E-AA18-8AF4E894FE75}" srcOrd="0" destOrd="0" presId="urn:microsoft.com/office/officeart/2005/8/layout/hChevron3"/>
    <dgm:cxn modelId="{87D60C5F-00A9-504B-BEB9-C8FE243D0CF4}" srcId="{96779C26-3707-4A46-A8DA-11F0005B67C1}" destId="{9B92B9C4-0C1B-7C41-83EA-17A360F07FE2}" srcOrd="0" destOrd="0" parTransId="{E411AEF0-91D5-064C-8442-D738A269F6B7}" sibTransId="{51F5D060-965F-EF41-8A4D-FE47A590B040}"/>
    <dgm:cxn modelId="{8D60EEAB-0642-AC4D-BB20-BD02E32A1CD2}" srcId="{96779C26-3707-4A46-A8DA-11F0005B67C1}" destId="{78706CE5-0CFD-6447-9CC1-A0F51807FD93}" srcOrd="1" destOrd="0" parTransId="{D489DD32-9156-8C47-98F7-CB13659E16DB}" sibTransId="{9D8D0855-8D6F-8944-8A72-915112F7E161}"/>
    <dgm:cxn modelId="{58C45C59-DFD2-F84E-8119-2A9BC8397718}" type="presParOf" srcId="{C4E5E880-8150-2E45-B931-739ADF9B51BC}" destId="{3D196DD4-1E93-1E42-910B-0159EAF9C483}" srcOrd="0" destOrd="0" presId="urn:microsoft.com/office/officeart/2005/8/layout/hChevron3"/>
    <dgm:cxn modelId="{E5A6F57D-5E56-A445-A514-8D2CCBA09A52}" type="presParOf" srcId="{C4E5E880-8150-2E45-B931-739ADF9B51BC}" destId="{568768F6-1DD5-0D4C-881A-2A5B40CCD5CA}" srcOrd="1" destOrd="0" presId="urn:microsoft.com/office/officeart/2005/8/layout/hChevron3"/>
    <dgm:cxn modelId="{7B426FDA-BF07-A64C-87B5-D931271818CE}" type="presParOf" srcId="{C4E5E880-8150-2E45-B931-739ADF9B51BC}" destId="{3CDE1CB6-FD88-1546-AC02-F4568E1BFAC4}" srcOrd="2" destOrd="0" presId="urn:microsoft.com/office/officeart/2005/8/layout/hChevron3"/>
    <dgm:cxn modelId="{D04D769C-74E3-9644-8D09-0DA8BCACC47A}" type="presParOf" srcId="{C4E5E880-8150-2E45-B931-739ADF9B51BC}" destId="{E130A1C1-BCF6-9947-A5A4-64AF6CD9AEEC}" srcOrd="3" destOrd="0" presId="urn:microsoft.com/office/officeart/2005/8/layout/hChevron3"/>
    <dgm:cxn modelId="{904CB34C-B37D-1A40-8EFC-E40CD9EB71D6}" type="presParOf" srcId="{C4E5E880-8150-2E45-B931-739ADF9B51BC}" destId="{0C7E42F0-C3E1-4E7E-AA18-8AF4E894FE75}"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96DD4-1E93-1E42-910B-0159EAF9C483}">
      <dsp:nvSpPr>
        <dsp:cNvPr id="0" name=""/>
        <dsp:cNvSpPr/>
      </dsp:nvSpPr>
      <dsp:spPr>
        <a:xfrm>
          <a:off x="0" y="0"/>
          <a:ext cx="2752803" cy="331935"/>
        </a:xfrm>
        <a:prstGeom prst="homePlat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n-US" sz="1800" kern="1200" dirty="0"/>
            <a:t>           </a:t>
          </a:r>
          <a:r>
            <a:rPr lang="en-US" sz="2000" kern="1200" dirty="0"/>
            <a:t>Phase I</a:t>
          </a:r>
        </a:p>
      </dsp:txBody>
      <dsp:txXfrm>
        <a:off x="0" y="0"/>
        <a:ext cx="2669819" cy="331935"/>
      </dsp:txXfrm>
    </dsp:sp>
    <dsp:sp modelId="{3CDE1CB6-FD88-1546-AC02-F4568E1BFAC4}">
      <dsp:nvSpPr>
        <dsp:cNvPr id="0" name=""/>
        <dsp:cNvSpPr/>
      </dsp:nvSpPr>
      <dsp:spPr>
        <a:xfrm>
          <a:off x="1672706" y="0"/>
          <a:ext cx="3241602" cy="331935"/>
        </a:xfrm>
        <a:prstGeom prst="chevron">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dirty="0"/>
            <a:t>                </a:t>
          </a:r>
          <a:r>
            <a:rPr lang="en-US" sz="2000" kern="1200" dirty="0"/>
            <a:t>Phase II</a:t>
          </a:r>
        </a:p>
      </dsp:txBody>
      <dsp:txXfrm>
        <a:off x="1838674" y="0"/>
        <a:ext cx="2909667" cy="331935"/>
      </dsp:txXfrm>
    </dsp:sp>
    <dsp:sp modelId="{0C7E42F0-C3E1-4E7E-AA18-8AF4E894FE75}">
      <dsp:nvSpPr>
        <dsp:cNvPr id="0" name=""/>
        <dsp:cNvSpPr/>
      </dsp:nvSpPr>
      <dsp:spPr>
        <a:xfrm>
          <a:off x="3954216" y="0"/>
          <a:ext cx="3346331" cy="331935"/>
        </a:xfrm>
        <a:prstGeom prst="chevron">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dirty="0"/>
            <a:t>                          </a:t>
          </a:r>
          <a:r>
            <a:rPr lang="en-US" sz="2000" kern="1200" dirty="0"/>
            <a:t>Phase III</a:t>
          </a:r>
        </a:p>
      </dsp:txBody>
      <dsp:txXfrm>
        <a:off x="4120184" y="0"/>
        <a:ext cx="3014396" cy="3319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9D3A2-C2B0-4373-B1FA-A7A110681A9A}" type="datetimeFigureOut">
              <a:rPr lang="fr-FR" smtClean="0"/>
              <a:t>17/11/2017</a:t>
            </a:fld>
            <a:endParaRPr lang="fr-FR"/>
          </a:p>
        </p:txBody>
      </p:sp>
      <p:sp>
        <p:nvSpPr>
          <p:cNvPr id="4" name="Espace réservé de l'image des diapositives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1D25F-E734-42D5-9AA9-9C7B42A92E4C}" type="slidenum">
              <a:rPr lang="fr-FR" smtClean="0"/>
              <a:t>‹#›</a:t>
            </a:fld>
            <a:endParaRPr lang="fr-FR"/>
          </a:p>
        </p:txBody>
      </p:sp>
    </p:spTree>
    <p:extLst>
      <p:ext uri="{BB962C8B-B14F-4D97-AF65-F5344CB8AC3E}">
        <p14:creationId xmlns:p14="http://schemas.microsoft.com/office/powerpoint/2010/main" val="346402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iercebiotech.com/biotech/gsk-drops-a-pair-late-stage-candidates-copd-hiv" TargetMode="External"/><Relationship Id="rId4" Type="http://schemas.openxmlformats.org/officeDocument/2006/relationships/hyperlink" Target="http://clinicaltrials.gov/"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 Id="rId3" Type="http://schemas.openxmlformats.org/officeDocument/2006/relationships/hyperlink" Target="https://www.ncbi.nlm.nih.gov/pubmed/27922453"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ED02412-BE43-854D-8F8A-99266CDF321B}" type="slidenum">
              <a:rPr lang="fr-FR" smtClean="0"/>
              <a:t>1</a:t>
            </a:fld>
            <a:endParaRPr lang="fr-FR"/>
          </a:p>
        </p:txBody>
      </p:sp>
    </p:spTree>
    <p:extLst>
      <p:ext uri="{BB962C8B-B14F-4D97-AF65-F5344CB8AC3E}">
        <p14:creationId xmlns:p14="http://schemas.microsoft.com/office/powerpoint/2010/main" val="209138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81D25F-E734-42D5-9AA9-9C7B42A92E4C}" type="slidenum">
              <a:rPr lang="fr-FR" smtClean="0"/>
              <a:t>10</a:t>
            </a:fld>
            <a:endParaRPr lang="fr-FR"/>
          </a:p>
        </p:txBody>
      </p:sp>
    </p:spTree>
    <p:extLst>
      <p:ext uri="{BB962C8B-B14F-4D97-AF65-F5344CB8AC3E}">
        <p14:creationId xmlns:p14="http://schemas.microsoft.com/office/powerpoint/2010/main" val="1071563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18</a:t>
            </a:fld>
            <a:endParaRPr lang="fr-FR">
              <a:solidFill>
                <a:prstClr val="black"/>
              </a:solidFill>
            </a:endParaRPr>
          </a:p>
        </p:txBody>
      </p:sp>
    </p:spTree>
    <p:extLst>
      <p:ext uri="{BB962C8B-B14F-4D97-AF65-F5344CB8AC3E}">
        <p14:creationId xmlns:p14="http://schemas.microsoft.com/office/powerpoint/2010/main" val="661430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normAutofit/>
          </a:bodyPr>
          <a:lstStyle/>
          <a:p>
            <a:r>
              <a:rPr lang="fr-FR" dirty="0" smtClean="0"/>
              <a:t>Non </a:t>
            </a:r>
            <a:r>
              <a:rPr lang="fr-FR" dirty="0" err="1" smtClean="0"/>
              <a:t>inferiorité</a:t>
            </a:r>
            <a:r>
              <a:rPr lang="fr-FR" dirty="0" smtClean="0"/>
              <a:t> de B/F/TAF par rapport à Triumeq</a:t>
            </a:r>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19</a:t>
            </a:fld>
            <a:endParaRPr lang="fr-FR">
              <a:solidFill>
                <a:prstClr val="black"/>
              </a:solidFill>
            </a:endParaRPr>
          </a:p>
        </p:txBody>
      </p:sp>
    </p:spTree>
    <p:extLst>
      <p:ext uri="{BB962C8B-B14F-4D97-AF65-F5344CB8AC3E}">
        <p14:creationId xmlns:p14="http://schemas.microsoft.com/office/powerpoint/2010/main" val="146830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20</a:t>
            </a:fld>
            <a:endParaRPr lang="fr-FR">
              <a:solidFill>
                <a:prstClr val="black"/>
              </a:solidFill>
            </a:endParaRPr>
          </a:p>
        </p:txBody>
      </p:sp>
    </p:spTree>
    <p:extLst>
      <p:ext uri="{BB962C8B-B14F-4D97-AF65-F5344CB8AC3E}">
        <p14:creationId xmlns:p14="http://schemas.microsoft.com/office/powerpoint/2010/main" val="2355755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normAutofit/>
          </a:bodyPr>
          <a:lstStyle/>
          <a:p>
            <a:r>
              <a:rPr lang="fr-FR" dirty="0" smtClean="0"/>
              <a:t>Petit avantage non significatif au DTG</a:t>
            </a:r>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21</a:t>
            </a:fld>
            <a:endParaRPr lang="fr-FR">
              <a:solidFill>
                <a:prstClr val="black"/>
              </a:solidFill>
            </a:endParaRPr>
          </a:p>
        </p:txBody>
      </p:sp>
    </p:spTree>
    <p:extLst>
      <p:ext uri="{BB962C8B-B14F-4D97-AF65-F5344CB8AC3E}">
        <p14:creationId xmlns:p14="http://schemas.microsoft.com/office/powerpoint/2010/main" val="338937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normAutofit/>
          </a:bodyPr>
          <a:lstStyle/>
          <a:p>
            <a:r>
              <a:rPr lang="fr-FR" dirty="0" smtClean="0"/>
              <a:t>Donc </a:t>
            </a:r>
            <a:r>
              <a:rPr lang="fr-FR" dirty="0" err="1" smtClean="0"/>
              <a:t>monocomprimé</a:t>
            </a:r>
            <a:r>
              <a:rPr lang="fr-FR" dirty="0" smtClean="0"/>
              <a:t> B/FTC/TAF a la fois très efficace et bien toléré, peu de surveillance nécessaire, forte barrière génétique. Candidat assez idéal à l’</a:t>
            </a:r>
            <a:r>
              <a:rPr lang="fr-FR" dirty="0" err="1" smtClean="0"/>
              <a:t>intiation</a:t>
            </a:r>
            <a:r>
              <a:rPr lang="fr-FR" dirty="0" smtClean="0"/>
              <a:t> de TTT</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22</a:t>
            </a:fld>
            <a:endParaRPr lang="fr-FR">
              <a:solidFill>
                <a:prstClr val="black"/>
              </a:solidFill>
            </a:endParaRPr>
          </a:p>
        </p:txBody>
      </p:sp>
    </p:spTree>
    <p:extLst>
      <p:ext uri="{BB962C8B-B14F-4D97-AF65-F5344CB8AC3E}">
        <p14:creationId xmlns:p14="http://schemas.microsoft.com/office/powerpoint/2010/main" val="336569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normAutofit/>
          </a:bodyPr>
          <a:lstStyle/>
          <a:p>
            <a:r>
              <a:rPr lang="fr-FR" dirty="0" smtClean="0"/>
              <a:t>Associations</a:t>
            </a:r>
            <a:r>
              <a:rPr lang="fr-FR" baseline="0" dirty="0" smtClean="0"/>
              <a:t> fixes </a:t>
            </a:r>
            <a:r>
              <a:rPr lang="fr-FR" baseline="0" dirty="0" err="1" smtClean="0"/>
              <a:t>réuninissant</a:t>
            </a:r>
            <a:r>
              <a:rPr lang="fr-FR" baseline="0" dirty="0" smtClean="0"/>
              <a:t> trois molécules, </a:t>
            </a:r>
            <a:r>
              <a:rPr lang="fr-FR" baseline="0" dirty="0" err="1" smtClean="0"/>
              <a:t>comparason</a:t>
            </a:r>
            <a:r>
              <a:rPr lang="fr-FR" baseline="0" dirty="0" smtClean="0"/>
              <a:t> frontale DOR versus EFV</a:t>
            </a:r>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24</a:t>
            </a:fld>
            <a:endParaRPr lang="fr-FR">
              <a:solidFill>
                <a:prstClr val="black"/>
              </a:solidFill>
            </a:endParaRPr>
          </a:p>
        </p:txBody>
      </p:sp>
    </p:spTree>
    <p:extLst>
      <p:ext uri="{BB962C8B-B14F-4D97-AF65-F5344CB8AC3E}">
        <p14:creationId xmlns:p14="http://schemas.microsoft.com/office/powerpoint/2010/main" val="1370768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25</a:t>
            </a:fld>
            <a:endParaRPr lang="fr-FR">
              <a:solidFill>
                <a:prstClr val="black"/>
              </a:solidFill>
            </a:endParaRPr>
          </a:p>
        </p:txBody>
      </p:sp>
    </p:spTree>
    <p:extLst>
      <p:ext uri="{BB962C8B-B14F-4D97-AF65-F5344CB8AC3E}">
        <p14:creationId xmlns:p14="http://schemas.microsoft.com/office/powerpoint/2010/main" val="999545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26</a:t>
            </a:fld>
            <a:endParaRPr lang="fr-FR">
              <a:solidFill>
                <a:prstClr val="black"/>
              </a:solidFill>
            </a:endParaRPr>
          </a:p>
        </p:txBody>
      </p:sp>
    </p:spTree>
    <p:extLst>
      <p:ext uri="{BB962C8B-B14F-4D97-AF65-F5344CB8AC3E}">
        <p14:creationId xmlns:p14="http://schemas.microsoft.com/office/powerpoint/2010/main" val="170051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519" b="1" dirty="0" smtClean="0">
                <a:solidFill>
                  <a:srgbClr val="0070C0"/>
                </a:solidFill>
              </a:rPr>
              <a:t>Critères d’inclusion </a:t>
            </a:r>
          </a:p>
          <a:p>
            <a:pPr lvl="1"/>
            <a:r>
              <a:rPr lang="fr-FR" sz="1350" dirty="0" smtClean="0"/>
              <a:t>Trithérapie par DRV/r 800/100 mg </a:t>
            </a:r>
            <a:r>
              <a:rPr lang="fr-FR" sz="1350" dirty="0" err="1" smtClean="0"/>
              <a:t>qd</a:t>
            </a:r>
            <a:r>
              <a:rPr lang="fr-FR" sz="1350" dirty="0" smtClean="0"/>
              <a:t> + 2 INTI ≥ 6 mois </a:t>
            </a:r>
          </a:p>
          <a:p>
            <a:pPr lvl="1"/>
            <a:r>
              <a:rPr lang="fr-FR" sz="1350" dirty="0" smtClean="0"/>
              <a:t>Pas d’antécédent d’échec virologique</a:t>
            </a:r>
          </a:p>
          <a:p>
            <a:pPr lvl="1"/>
            <a:r>
              <a:rPr lang="fr-FR" sz="1350" dirty="0" smtClean="0"/>
              <a:t>CV &lt; 50 c/ml ≥ 12 mois</a:t>
            </a:r>
          </a:p>
          <a:p>
            <a:pPr lvl="1"/>
            <a:r>
              <a:rPr lang="fr-FR" sz="1350" dirty="0" smtClean="0"/>
              <a:t>CD4 &gt; 300/mm</a:t>
            </a:r>
            <a:r>
              <a:rPr lang="fr-FR" sz="1350" baseline="30000" dirty="0" smtClean="0"/>
              <a:t>3</a:t>
            </a:r>
          </a:p>
          <a:p>
            <a:pPr lvl="1"/>
            <a:r>
              <a:rPr lang="fr-FR" sz="1350" dirty="0" smtClean="0"/>
              <a:t>Pas de résistance à DRV ni INTI au génotype pré-thérapeutique</a:t>
            </a:r>
          </a:p>
          <a:p>
            <a:endParaRPr lang="fr-FR" dirty="0"/>
          </a:p>
        </p:txBody>
      </p:sp>
      <p:sp>
        <p:nvSpPr>
          <p:cNvPr id="4" name="Espace réservé du numéro de diapositive 3"/>
          <p:cNvSpPr>
            <a:spLocks noGrp="1"/>
          </p:cNvSpPr>
          <p:nvPr>
            <p:ph type="sldNum" sz="quarter" idx="10"/>
          </p:nvPr>
        </p:nvSpPr>
        <p:spPr/>
        <p:txBody>
          <a:bodyPr/>
          <a:lstStyle/>
          <a:p>
            <a:fld id="{0681D25F-E734-42D5-9AA9-9C7B42A92E4C}" type="slidenum">
              <a:rPr lang="fr-FR" smtClean="0"/>
              <a:t>28</a:t>
            </a:fld>
            <a:endParaRPr lang="fr-FR"/>
          </a:p>
        </p:txBody>
      </p:sp>
    </p:spTree>
    <p:extLst>
      <p:ext uri="{BB962C8B-B14F-4D97-AF65-F5344CB8AC3E}">
        <p14:creationId xmlns:p14="http://schemas.microsoft.com/office/powerpoint/2010/main" val="180984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marL="0" marR="0" lvl="0" indent="0" algn="l" defTabSz="609585" rtl="0" eaLnBrk="0" fontAlgn="base" latinLnBrk="0" hangingPunct="0">
              <a:lnSpc>
                <a:spcPct val="100000"/>
              </a:lnSpc>
              <a:spcBef>
                <a:spcPct val="30000"/>
              </a:spcBef>
              <a:spcAft>
                <a:spcPct val="0"/>
              </a:spcAft>
              <a:buClrTx/>
              <a:buSzTx/>
              <a:buFontTx/>
              <a:buNone/>
              <a:tabLst/>
              <a:defRPr/>
            </a:pPr>
            <a:r>
              <a:rPr lang="en-GB" sz="1600" b="1" kern="1200" dirty="0" smtClean="0">
                <a:solidFill>
                  <a:schemeClr val="tx1"/>
                </a:solidFill>
                <a:effectLst/>
                <a:latin typeface="+mn-lt"/>
                <a:ea typeface="MS PGothic" pitchFamily="34" charset="-128"/>
                <a:cs typeface="MS PGothic" charset="0"/>
              </a:rPr>
              <a:t>Today, according to the latest UNAIDS</a:t>
            </a:r>
            <a:r>
              <a:rPr lang="en-GB" sz="1600" b="1" kern="1200" baseline="0" dirty="0" smtClean="0">
                <a:solidFill>
                  <a:schemeClr val="tx1"/>
                </a:solidFill>
                <a:effectLst/>
                <a:latin typeface="+mn-lt"/>
                <a:ea typeface="MS PGothic" pitchFamily="34" charset="-128"/>
                <a:cs typeface="MS PGothic" charset="0"/>
              </a:rPr>
              <a:t> estimations, </a:t>
            </a:r>
            <a:r>
              <a:rPr lang="en-GB" sz="1600" b="1" kern="1200" dirty="0" smtClean="0">
                <a:solidFill>
                  <a:schemeClr val="tx1"/>
                </a:solidFill>
                <a:effectLst/>
                <a:latin typeface="+mn-lt"/>
                <a:ea typeface="MS PGothic" pitchFamily="34" charset="-128"/>
                <a:cs typeface="MS PGothic" charset="0"/>
              </a:rPr>
              <a:t>19.5 million individuals receive anti-HIV drugs.</a:t>
            </a:r>
            <a:endParaRPr lang="fr-FR" sz="1600" kern="1200" dirty="0" smtClean="0">
              <a:solidFill>
                <a:schemeClr val="tx1"/>
              </a:solidFill>
              <a:effectLst/>
              <a:latin typeface="+mn-lt"/>
              <a:ea typeface="MS PGothic" pitchFamily="34" charset="-128"/>
              <a:cs typeface="MS PGothic" charset="0"/>
            </a:endParaRPr>
          </a:p>
          <a:p>
            <a:endParaRPr lang="en-GB" altLang="pt-BR" sz="36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580E94E-1D6E-44FB-9098-3FF9500ACD0A}" type="slidenum">
              <a:rPr lang="en-US" altLang="pt-BR" smtClean="0">
                <a:solidFill>
                  <a:prstClr val="black"/>
                </a:solidFill>
              </a:rPr>
              <a:pPr/>
              <a:t>2</a:t>
            </a:fld>
            <a:endParaRPr lang="en-US" altLang="pt-BR">
              <a:solidFill>
                <a:prstClr val="black"/>
              </a:solidFill>
            </a:endParaRPr>
          </a:p>
        </p:txBody>
      </p:sp>
    </p:spTree>
    <p:extLst>
      <p:ext uri="{BB962C8B-B14F-4D97-AF65-F5344CB8AC3E}">
        <p14:creationId xmlns:p14="http://schemas.microsoft.com/office/powerpoint/2010/main" val="96702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image des diapositives 4"/>
          <p:cNvSpPr>
            <a:spLocks noGrp="1" noRot="1" noChangeAspect="1"/>
          </p:cNvSpPr>
          <p:nvPr>
            <p:ph type="sldImg"/>
          </p:nvPr>
        </p:nvSpPr>
        <p:spPr>
          <a:xfrm>
            <a:off x="1114425" y="1143000"/>
            <a:ext cx="4629150" cy="3086100"/>
          </a:xfrm>
        </p:spPr>
      </p:sp>
      <p:sp>
        <p:nvSpPr>
          <p:cNvPr id="6" name="Espace réservé des commentaires 5"/>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823544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noTextEdit="1"/>
          </p:cNvSpPr>
          <p:nvPr>
            <p:ph type="sldImg"/>
          </p:nvPr>
        </p:nvSpPr>
        <p:spPr>
          <a:xfrm>
            <a:off x="1114425" y="1143000"/>
            <a:ext cx="4629150" cy="3086100"/>
          </a:xfrm>
          <a:ln/>
        </p:spPr>
      </p:sp>
      <p:sp>
        <p:nvSpPr>
          <p:cNvPr id="227331" name="Notes Placeholder 4"/>
          <p:cNvSpPr>
            <a:spLocks noGrp="1"/>
          </p:cNvSpPr>
          <p:nvPr>
            <p:ph type="body" idx="1"/>
          </p:nvPr>
        </p:nvSpPr>
        <p:spPr/>
        <p:txBody>
          <a:bodyPr/>
          <a:lstStyle/>
          <a:p>
            <a:pPr eaLnBrk="1" hangingPunct="1">
              <a:spcBef>
                <a:spcPct val="0"/>
              </a:spcBef>
            </a:pPr>
            <a:endParaRPr lang="en-US" altLang="fr-FR" dirty="0">
              <a:ea typeface="ＭＳ Ｐゴシック" pitchFamily="34" charset="-128"/>
              <a:cs typeface="Arial" charset="0"/>
            </a:endParaRPr>
          </a:p>
        </p:txBody>
      </p:sp>
    </p:spTree>
    <p:extLst>
      <p:ext uri="{BB962C8B-B14F-4D97-AF65-F5344CB8AC3E}">
        <p14:creationId xmlns:p14="http://schemas.microsoft.com/office/powerpoint/2010/main" val="3994179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14425" y="1143000"/>
            <a:ext cx="4629150" cy="3086100"/>
          </a:xfrm>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a:lstStyle/>
          <a:p>
            <a:pPr eaLnBrk="1" hangingPunct="1"/>
            <a:endParaRPr lang="fr-FR">
              <a:cs typeface="Arial" charset="0"/>
            </a:endParaRPr>
          </a:p>
        </p:txBody>
      </p:sp>
    </p:spTree>
    <p:extLst>
      <p:ext uri="{BB962C8B-B14F-4D97-AF65-F5344CB8AC3E}">
        <p14:creationId xmlns:p14="http://schemas.microsoft.com/office/powerpoint/2010/main" val="3104984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14425" y="1143000"/>
            <a:ext cx="4629150" cy="3086100"/>
          </a:xfrm>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a:lstStyle/>
          <a:p>
            <a:pPr eaLnBrk="1" hangingPunct="1"/>
            <a:endParaRPr lang="fr-FR">
              <a:cs typeface="Arial" charset="0"/>
            </a:endParaRPr>
          </a:p>
        </p:txBody>
      </p:sp>
    </p:spTree>
    <p:extLst>
      <p:ext uri="{BB962C8B-B14F-4D97-AF65-F5344CB8AC3E}">
        <p14:creationId xmlns:p14="http://schemas.microsoft.com/office/powerpoint/2010/main" val="2335078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600" b="0" i="0" kern="1200" dirty="0" smtClean="0">
                <a:solidFill>
                  <a:schemeClr val="tx1"/>
                </a:solidFill>
                <a:effectLst/>
                <a:latin typeface="+mn-lt"/>
                <a:ea typeface="MS PGothic" pitchFamily="34" charset="-128"/>
                <a:cs typeface="MS PGothic" charset="0"/>
              </a:rPr>
              <a:t>BMS-955176 </a:t>
            </a:r>
            <a:r>
              <a:rPr lang="fr-FR" sz="1600" b="0" i="0" kern="1200" dirty="0" err="1" smtClean="0">
                <a:solidFill>
                  <a:schemeClr val="tx1"/>
                </a:solidFill>
                <a:effectLst/>
                <a:latin typeface="+mn-lt"/>
                <a:ea typeface="MS PGothic" pitchFamily="34" charset="-128"/>
                <a:cs typeface="MS PGothic" charset="0"/>
              </a:rPr>
              <a:t>belongs</a:t>
            </a:r>
            <a:r>
              <a:rPr lang="fr-FR" sz="1600" b="0" i="0" kern="1200" dirty="0" smtClean="0">
                <a:solidFill>
                  <a:schemeClr val="tx1"/>
                </a:solidFill>
                <a:effectLst/>
                <a:latin typeface="+mn-lt"/>
                <a:ea typeface="MS PGothic" pitchFamily="34" charset="-128"/>
                <a:cs typeface="MS PGothic" charset="0"/>
              </a:rPr>
              <a:t> to a class (group) of HIV </a:t>
            </a:r>
            <a:r>
              <a:rPr lang="fr-FR" sz="1600" b="0" i="0" kern="1200" dirty="0" err="1" smtClean="0">
                <a:solidFill>
                  <a:schemeClr val="tx1"/>
                </a:solidFill>
                <a:effectLst/>
                <a:latin typeface="+mn-lt"/>
                <a:ea typeface="MS PGothic" pitchFamily="34" charset="-128"/>
                <a:cs typeface="MS PGothic" charset="0"/>
              </a:rPr>
              <a:t>drugs</a:t>
            </a:r>
            <a:r>
              <a:rPr lang="fr-FR" sz="1600" b="0" i="0" kern="1200" dirty="0" smtClean="0">
                <a:solidFill>
                  <a:schemeClr val="tx1"/>
                </a:solidFill>
                <a:effectLst/>
                <a:latin typeface="+mn-lt"/>
                <a:ea typeface="MS PGothic" pitchFamily="34" charset="-128"/>
                <a:cs typeface="MS PGothic" charset="0"/>
              </a:rPr>
              <a:t> </a:t>
            </a:r>
            <a:r>
              <a:rPr lang="fr-FR" sz="1600" b="0" i="0" kern="1200" dirty="0" err="1" smtClean="0">
                <a:solidFill>
                  <a:schemeClr val="tx1"/>
                </a:solidFill>
                <a:effectLst/>
                <a:latin typeface="+mn-lt"/>
                <a:ea typeface="MS PGothic" pitchFamily="34" charset="-128"/>
                <a:cs typeface="MS PGothic" charset="0"/>
              </a:rPr>
              <a:t>called</a:t>
            </a:r>
            <a:r>
              <a:rPr lang="fr-FR" sz="1600" b="0" i="0" kern="1200" dirty="0" smtClean="0">
                <a:solidFill>
                  <a:schemeClr val="tx1"/>
                </a:solidFill>
                <a:effectLst/>
                <a:latin typeface="+mn-lt"/>
                <a:ea typeface="MS PGothic" pitchFamily="34" charset="-128"/>
                <a:cs typeface="MS PGothic" charset="0"/>
              </a:rPr>
              <a:t> maturation inhibitors.</a:t>
            </a:r>
            <a:r>
              <a:rPr lang="fr-FR" sz="1600" b="0" i="0" kern="1200" baseline="30000" dirty="0" smtClean="0">
                <a:solidFill>
                  <a:schemeClr val="tx1"/>
                </a:solidFill>
                <a:effectLst/>
                <a:latin typeface="+mn-lt"/>
                <a:ea typeface="MS PGothic" pitchFamily="34" charset="-128"/>
                <a:cs typeface="MS PGothic" charset="0"/>
              </a:rPr>
              <a:t>2</a:t>
            </a:r>
            <a:r>
              <a:rPr lang="fr-FR" sz="1600" b="0" i="0" kern="1200" dirty="0" smtClean="0">
                <a:solidFill>
                  <a:schemeClr val="tx1"/>
                </a:solidFill>
                <a:effectLst/>
                <a:latin typeface="+mn-lt"/>
                <a:ea typeface="MS PGothic" pitchFamily="34" charset="-128"/>
                <a:cs typeface="MS PGothic" charset="0"/>
              </a:rPr>
              <a:t> Maturation </a:t>
            </a:r>
            <a:r>
              <a:rPr lang="fr-FR" sz="1600" b="0" i="0" kern="1200" dirty="0" err="1" smtClean="0">
                <a:solidFill>
                  <a:schemeClr val="tx1"/>
                </a:solidFill>
                <a:effectLst/>
                <a:latin typeface="+mn-lt"/>
                <a:ea typeface="MS PGothic" pitchFamily="34" charset="-128"/>
                <a:cs typeface="MS PGothic" charset="0"/>
              </a:rPr>
              <a:t>inhibitors</a:t>
            </a:r>
            <a:r>
              <a:rPr lang="fr-FR" sz="1600" b="0" i="0" kern="1200" dirty="0" smtClean="0">
                <a:solidFill>
                  <a:schemeClr val="tx1"/>
                </a:solidFill>
                <a:effectLst/>
                <a:latin typeface="+mn-lt"/>
                <a:ea typeface="MS PGothic" pitchFamily="34" charset="-128"/>
                <a:cs typeface="MS PGothic" charset="0"/>
              </a:rPr>
              <a:t> </a:t>
            </a:r>
            <a:r>
              <a:rPr lang="fr-FR" sz="1600" b="0" i="0" kern="1200" dirty="0" err="1" smtClean="0">
                <a:solidFill>
                  <a:schemeClr val="tx1"/>
                </a:solidFill>
                <a:effectLst/>
                <a:latin typeface="+mn-lt"/>
                <a:ea typeface="MS PGothic" pitchFamily="34" charset="-128"/>
                <a:cs typeface="MS PGothic" charset="0"/>
              </a:rPr>
              <a:t>act</a:t>
            </a:r>
            <a:r>
              <a:rPr lang="fr-FR" sz="1600" b="0" i="0" kern="1200" dirty="0" smtClean="0">
                <a:solidFill>
                  <a:schemeClr val="tx1"/>
                </a:solidFill>
                <a:effectLst/>
                <a:latin typeface="+mn-lt"/>
                <a:ea typeface="MS PGothic" pitchFamily="34" charset="-128"/>
                <a:cs typeface="MS PGothic" charset="0"/>
              </a:rPr>
              <a:t> </a:t>
            </a:r>
            <a:r>
              <a:rPr lang="fr-FR" sz="1600" b="0" i="0" kern="1200" dirty="0" err="1" smtClean="0">
                <a:solidFill>
                  <a:schemeClr val="tx1"/>
                </a:solidFill>
                <a:effectLst/>
                <a:latin typeface="+mn-lt"/>
                <a:ea typeface="MS PGothic" pitchFamily="34" charset="-128"/>
                <a:cs typeface="MS PGothic" charset="0"/>
              </a:rPr>
              <a:t>during</a:t>
            </a:r>
            <a:r>
              <a:rPr lang="fr-FR" sz="1600" b="0" i="0" kern="1200" dirty="0" smtClean="0">
                <a:solidFill>
                  <a:schemeClr val="tx1"/>
                </a:solidFill>
                <a:effectLst/>
                <a:latin typeface="+mn-lt"/>
                <a:ea typeface="MS PGothic" pitchFamily="34" charset="-128"/>
                <a:cs typeface="MS PGothic" charset="0"/>
              </a:rPr>
              <a:t> the last </a:t>
            </a:r>
            <a:r>
              <a:rPr lang="fr-FR" sz="1600" b="0" i="0" kern="1200" dirty="0" err="1" smtClean="0">
                <a:solidFill>
                  <a:schemeClr val="tx1"/>
                </a:solidFill>
                <a:effectLst/>
                <a:latin typeface="+mn-lt"/>
                <a:ea typeface="MS PGothic" pitchFamily="34" charset="-128"/>
                <a:cs typeface="MS PGothic" charset="0"/>
              </a:rPr>
              <a:t>step</a:t>
            </a:r>
            <a:r>
              <a:rPr lang="fr-FR" sz="1600" b="0" i="0" kern="1200" dirty="0" smtClean="0">
                <a:solidFill>
                  <a:schemeClr val="tx1"/>
                </a:solidFill>
                <a:effectLst/>
                <a:latin typeface="+mn-lt"/>
                <a:ea typeface="MS PGothic" pitchFamily="34" charset="-128"/>
                <a:cs typeface="MS PGothic" charset="0"/>
              </a:rPr>
              <a:t> of the HIV </a:t>
            </a:r>
            <a:r>
              <a:rPr lang="fr-FR" sz="1600" b="0" i="0" u="none" strike="noStrike" kern="1200" dirty="0" smtClean="0">
                <a:solidFill>
                  <a:schemeClr val="tx1"/>
                </a:solidFill>
                <a:effectLst/>
                <a:latin typeface="+mn-lt"/>
                <a:ea typeface="MS PGothic" pitchFamily="34" charset="-128"/>
                <a:cs typeface="MS PGothic" charset="0"/>
              </a:rPr>
              <a:t>life cycle</a:t>
            </a:r>
            <a:r>
              <a:rPr lang="fr-FR" sz="1600" b="0" i="0" kern="1200" dirty="0" smtClean="0">
                <a:solidFill>
                  <a:schemeClr val="tx1"/>
                </a:solidFill>
                <a:effectLst/>
                <a:latin typeface="+mn-lt"/>
                <a:ea typeface="MS PGothic" pitchFamily="34" charset="-128"/>
                <a:cs typeface="MS PGothic" charset="0"/>
              </a:rPr>
              <a:t> to </a:t>
            </a:r>
            <a:r>
              <a:rPr lang="fr-FR" sz="1600" b="0" i="0" kern="1200" dirty="0" err="1" smtClean="0">
                <a:solidFill>
                  <a:schemeClr val="tx1"/>
                </a:solidFill>
                <a:effectLst/>
                <a:latin typeface="+mn-lt"/>
                <a:ea typeface="MS PGothic" pitchFamily="34" charset="-128"/>
                <a:cs typeface="MS PGothic" charset="0"/>
              </a:rPr>
              <a:t>prevent</a:t>
            </a:r>
            <a:r>
              <a:rPr lang="fr-FR" sz="1600" b="0" i="0" kern="1200" dirty="0" smtClean="0">
                <a:solidFill>
                  <a:schemeClr val="tx1"/>
                </a:solidFill>
                <a:effectLst/>
                <a:latin typeface="+mn-lt"/>
                <a:ea typeface="MS PGothic" pitchFamily="34" charset="-128"/>
                <a:cs typeface="MS PGothic" charset="0"/>
              </a:rPr>
              <a:t> HIV </a:t>
            </a:r>
            <a:r>
              <a:rPr lang="fr-FR" sz="1600" b="0" i="0" kern="1200" dirty="0" err="1" smtClean="0">
                <a:solidFill>
                  <a:schemeClr val="tx1"/>
                </a:solidFill>
                <a:effectLst/>
                <a:latin typeface="+mn-lt"/>
                <a:ea typeface="MS PGothic" pitchFamily="34" charset="-128"/>
                <a:cs typeface="MS PGothic" charset="0"/>
              </a:rPr>
              <a:t>from</a:t>
            </a:r>
            <a:r>
              <a:rPr lang="fr-FR" sz="1600" b="0" i="0" kern="1200" dirty="0" smtClean="0">
                <a:solidFill>
                  <a:schemeClr val="tx1"/>
                </a:solidFill>
                <a:effectLst/>
                <a:latin typeface="+mn-lt"/>
                <a:ea typeface="MS PGothic" pitchFamily="34" charset="-128"/>
                <a:cs typeface="MS PGothic" charset="0"/>
              </a:rPr>
              <a:t> </a:t>
            </a:r>
            <a:r>
              <a:rPr lang="fr-FR" sz="1600" b="0" i="0" kern="1200" dirty="0" err="1" smtClean="0">
                <a:solidFill>
                  <a:schemeClr val="tx1"/>
                </a:solidFill>
                <a:effectLst/>
                <a:latin typeface="+mn-lt"/>
                <a:ea typeface="MS PGothic" pitchFamily="34" charset="-128"/>
                <a:cs typeface="MS PGothic" charset="0"/>
              </a:rPr>
              <a:t>multiplying</a:t>
            </a:r>
            <a:r>
              <a:rPr lang="fr-FR" sz="1600" b="0" i="0" kern="1200" dirty="0" smtClean="0">
                <a:solidFill>
                  <a:schemeClr val="tx1"/>
                </a:solidFill>
                <a:effectLst/>
                <a:latin typeface="+mn-lt"/>
                <a:ea typeface="MS PGothic" pitchFamily="34" charset="-128"/>
                <a:cs typeface="MS PGothic" charset="0"/>
              </a:rPr>
              <a:t> and </a:t>
            </a:r>
            <a:r>
              <a:rPr lang="fr-FR" sz="1600" b="0" i="0" kern="1200" dirty="0" err="1" smtClean="0">
                <a:solidFill>
                  <a:schemeClr val="tx1"/>
                </a:solidFill>
                <a:effectLst/>
                <a:latin typeface="+mn-lt"/>
                <a:ea typeface="MS PGothic" pitchFamily="34" charset="-128"/>
                <a:cs typeface="MS PGothic" charset="0"/>
              </a:rPr>
              <a:t>infecting</a:t>
            </a:r>
            <a:r>
              <a:rPr lang="fr-FR" sz="1600" b="0" i="0" kern="1200" dirty="0" smtClean="0">
                <a:solidFill>
                  <a:schemeClr val="tx1"/>
                </a:solidFill>
                <a:effectLst/>
                <a:latin typeface="+mn-lt"/>
                <a:ea typeface="MS PGothic" pitchFamily="34" charset="-128"/>
                <a:cs typeface="MS PGothic" charset="0"/>
              </a:rPr>
              <a:t> </a:t>
            </a:r>
            <a:r>
              <a:rPr lang="fr-FR" sz="1600" b="0" i="0" kern="1200" dirty="0" err="1" smtClean="0">
                <a:solidFill>
                  <a:schemeClr val="tx1"/>
                </a:solidFill>
                <a:effectLst/>
                <a:latin typeface="+mn-lt"/>
                <a:ea typeface="MS PGothic" pitchFamily="34" charset="-128"/>
                <a:cs typeface="MS PGothic" charset="0"/>
              </a:rPr>
              <a:t>other</a:t>
            </a:r>
            <a:r>
              <a:rPr lang="fr-FR" sz="1600" b="0" i="0" kern="1200" dirty="0" smtClean="0">
                <a:solidFill>
                  <a:schemeClr val="tx1"/>
                </a:solidFill>
                <a:effectLst/>
                <a:latin typeface="+mn-lt"/>
                <a:ea typeface="MS PGothic" pitchFamily="34" charset="-128"/>
                <a:cs typeface="MS PGothic" charset="0"/>
              </a:rPr>
              <a:t> </a:t>
            </a:r>
            <a:r>
              <a:rPr lang="fr-FR" sz="1600" b="0" i="0" kern="1200" dirty="0" err="1" smtClean="0">
                <a:solidFill>
                  <a:schemeClr val="tx1"/>
                </a:solidFill>
                <a:effectLst/>
                <a:latin typeface="+mn-lt"/>
                <a:ea typeface="MS PGothic" pitchFamily="34" charset="-128"/>
                <a:cs typeface="MS PGothic" charset="0"/>
              </a:rPr>
              <a:t>cells</a:t>
            </a:r>
            <a:r>
              <a:rPr lang="fr-FR" sz="1600" b="0" i="0" kern="1200" dirty="0" smtClean="0">
                <a:solidFill>
                  <a:schemeClr val="tx1"/>
                </a:solidFill>
                <a:effectLst/>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hanks</a:t>
            </a:r>
            <a:r>
              <a:rPr lang="fr-FR" sz="1600" kern="1200" dirty="0" smtClean="0">
                <a:solidFill>
                  <a:schemeClr val="tx1"/>
                </a:solidFill>
                <a:latin typeface="+mn-lt"/>
                <a:ea typeface="MS PGothic" pitchFamily="34" charset="-128"/>
                <a:cs typeface="MS PGothic" charset="0"/>
              </a:rPr>
              <a:t> for the feedback! BMS176 </a:t>
            </a:r>
            <a:r>
              <a:rPr lang="fr-FR" sz="1600" kern="1200" dirty="0" err="1" smtClean="0">
                <a:solidFill>
                  <a:schemeClr val="tx1"/>
                </a:solidFill>
                <a:latin typeface="+mn-lt"/>
                <a:ea typeface="MS PGothic" pitchFamily="34" charset="-128"/>
                <a:cs typeface="MS PGothic" charset="0"/>
              </a:rPr>
              <a:t>was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unfortunately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discontinued</a:t>
            </a:r>
            <a:r>
              <a:rPr lang="fr-FR" sz="1600" kern="1200" dirty="0" smtClean="0">
                <a:solidFill>
                  <a:schemeClr val="tx1"/>
                </a:solidFill>
                <a:latin typeface="+mn-lt"/>
                <a:ea typeface="MS PGothic" pitchFamily="34" charset="-128"/>
                <a:cs typeface="MS PGothic" charset="0"/>
              </a:rPr>
              <a:t> in 2016, </a:t>
            </a:r>
            <a:r>
              <a:rPr lang="fr-FR" sz="1600" kern="1200" dirty="0" err="1" smtClean="0">
                <a:solidFill>
                  <a:schemeClr val="tx1"/>
                </a:solidFill>
                <a:latin typeface="+mn-lt"/>
                <a:ea typeface="MS PGothic" pitchFamily="34" charset="-128"/>
                <a:cs typeface="MS PGothic" charset="0"/>
              </a:rPr>
              <a:t>so</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we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took</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it</a:t>
            </a:r>
            <a:r>
              <a:rPr lang="fr-FR" sz="1600" kern="1200" dirty="0" smtClean="0">
                <a:solidFill>
                  <a:schemeClr val="tx1"/>
                </a:solidFill>
                <a:latin typeface="+mn-lt"/>
                <a:ea typeface="MS PGothic" pitchFamily="34" charset="-128"/>
                <a:cs typeface="MS PGothic" charset="0"/>
              </a:rPr>
              <a:t> off the pipeline. </a:t>
            </a:r>
            <a:r>
              <a:rPr lang="fr-FR" sz="1600" kern="1200" dirty="0" err="1" smtClean="0">
                <a:solidFill>
                  <a:schemeClr val="tx1"/>
                </a:solidFill>
                <a:latin typeface="+mn-lt"/>
                <a:ea typeface="MS PGothic" pitchFamily="34" charset="-128"/>
                <a:cs typeface="MS PGothic" charset="0"/>
              </a:rPr>
              <a:t>Likely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ViiV</a:t>
            </a:r>
            <a:r>
              <a:rPr lang="fr-FR" sz="1600" kern="1200" dirty="0" smtClean="0">
                <a:solidFill>
                  <a:schemeClr val="tx1"/>
                </a:solidFill>
                <a:latin typeface="+mn-lt"/>
                <a:ea typeface="MS PGothic" pitchFamily="34" charset="-128"/>
                <a:cs typeface="MS PGothic" charset="0"/>
              </a:rPr>
              <a:t>/GSK </a:t>
            </a:r>
            <a:r>
              <a:rPr lang="fr-FR" sz="1600" kern="1200" dirty="0" err="1" smtClean="0">
                <a:solidFill>
                  <a:schemeClr val="tx1"/>
                </a:solidFill>
                <a:latin typeface="+mn-lt"/>
                <a:ea typeface="MS PGothic" pitchFamily="34" charset="-128"/>
                <a:cs typeface="MS PGothic" charset="0"/>
              </a:rPr>
              <a:t>is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just</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presenting</a:t>
            </a:r>
            <a:r>
              <a:rPr lang="fr-FR" sz="1600" kern="1200" dirty="0" smtClean="0">
                <a:solidFill>
                  <a:schemeClr val="tx1"/>
                </a:solidFill>
                <a:latin typeface="+mn-lt"/>
                <a:ea typeface="MS PGothic" pitchFamily="34" charset="-128"/>
                <a:cs typeface="MS PGothic" charset="0"/>
              </a:rPr>
              <a:t> the final </a:t>
            </a:r>
            <a:r>
              <a:rPr lang="fr-FR" sz="1600" kern="1200" dirty="0" err="1" smtClean="0">
                <a:solidFill>
                  <a:schemeClr val="tx1"/>
                </a:solidFill>
                <a:latin typeface="+mn-lt"/>
                <a:ea typeface="MS PGothic" pitchFamily="34" charset="-128"/>
                <a:cs typeface="MS PGothic" charset="0"/>
              </a:rPr>
              <a:t>results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from</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concluded</a:t>
            </a:r>
            <a:r>
              <a:rPr lang="fr-FR" sz="1600" kern="1200" dirty="0" smtClean="0">
                <a:solidFill>
                  <a:schemeClr val="tx1"/>
                </a:solidFill>
                <a:latin typeface="+mn-lt"/>
                <a:ea typeface="MS PGothic" pitchFamily="34" charset="-128"/>
                <a:cs typeface="MS PGothic" charset="0"/>
              </a:rPr>
              <a:t> Phase 2 </a:t>
            </a:r>
            <a:r>
              <a:rPr lang="fr-FR" sz="1600" kern="1200" dirty="0" err="1" smtClean="0">
                <a:solidFill>
                  <a:schemeClr val="tx1"/>
                </a:solidFill>
                <a:latin typeface="+mn-lt"/>
                <a:ea typeface="MS PGothic" pitchFamily="34" charset="-128"/>
                <a:cs typeface="MS PGothic" charset="0"/>
              </a:rPr>
              <a:t>study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since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it</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is</a:t>
            </a:r>
            <a:r>
              <a:rPr lang="fr-FR" sz="1600" kern="1200" dirty="0" smtClean="0">
                <a:solidFill>
                  <a:schemeClr val="tx1"/>
                </a:solidFill>
                <a:latin typeface="+mn-lt"/>
                <a:ea typeface="MS PGothic" pitchFamily="34" charset="-128"/>
                <a:cs typeface="MS PGothic" charset="0"/>
              </a:rPr>
              <a:t> of </a:t>
            </a:r>
            <a:r>
              <a:rPr lang="fr-FR" sz="1600" kern="1200" dirty="0" err="1" smtClean="0">
                <a:solidFill>
                  <a:schemeClr val="tx1"/>
                </a:solidFill>
                <a:latin typeface="+mn-lt"/>
                <a:ea typeface="MS PGothic" pitchFamily="34" charset="-128"/>
                <a:cs typeface="MS PGothic" charset="0"/>
              </a:rPr>
              <a:t>scientific</a:t>
            </a:r>
            <a:r>
              <a:rPr lang="fr-FR" sz="1600" kern="1200" dirty="0" smtClean="0">
                <a:solidFill>
                  <a:schemeClr val="tx1"/>
                </a:solidFill>
                <a:latin typeface="+mn-lt"/>
                <a:ea typeface="MS PGothic" pitchFamily="34" charset="-128"/>
                <a:cs typeface="MS PGothic" charset="0"/>
              </a:rPr>
              <a:t> relevance. </a:t>
            </a:r>
            <a:r>
              <a:rPr lang="fr-FR" sz="1600" u="sng" kern="1200" dirty="0" smtClean="0">
                <a:solidFill>
                  <a:schemeClr val="tx1"/>
                </a:solidFill>
                <a:latin typeface="+mn-lt"/>
                <a:ea typeface="MS PGothic" pitchFamily="34" charset="-128"/>
                <a:cs typeface="MS PGothic" charset="0"/>
                <a:hlinkClick r:id="rId3"/>
              </a:rPr>
              <a:t>http://www.fiercebiotech.com/biotech/gsk-drops-a-pair-late-stage-candidates-copd-hiv </a:t>
            </a:r>
          </a:p>
          <a:p>
            <a:endParaRPr lang="fr-FR" sz="1600" kern="1200" dirty="0" smtClean="0">
              <a:solidFill>
                <a:schemeClr val="tx1"/>
              </a:solidFill>
              <a:latin typeface="+mn-lt"/>
              <a:ea typeface="MS PGothic" pitchFamily="34" charset="-128"/>
              <a:cs typeface="MS PGothic" charset="0"/>
            </a:endParaRPr>
          </a:p>
          <a:p>
            <a:r>
              <a:rPr lang="fr-FR" sz="1600" kern="1200" dirty="0" smtClean="0">
                <a:solidFill>
                  <a:schemeClr val="tx1"/>
                </a:solidFill>
                <a:latin typeface="+mn-lt"/>
                <a:ea typeface="MS PGothic" pitchFamily="34" charset="-128"/>
                <a:cs typeface="MS PGothic" charset="0"/>
              </a:rPr>
              <a:t>As for the ACGT </a:t>
            </a:r>
            <a:r>
              <a:rPr lang="fr-FR" sz="1600" kern="1200" dirty="0" err="1" smtClean="0">
                <a:solidFill>
                  <a:schemeClr val="tx1"/>
                </a:solidFill>
                <a:latin typeface="+mn-lt"/>
                <a:ea typeface="MS PGothic" pitchFamily="34" charset="-128"/>
                <a:cs typeface="MS PGothic" charset="0"/>
              </a:rPr>
              <a:t>study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combining</a:t>
            </a:r>
            <a:r>
              <a:rPr lang="fr-FR" sz="1600" kern="1200" dirty="0" smtClean="0">
                <a:solidFill>
                  <a:schemeClr val="tx1"/>
                </a:solidFill>
                <a:latin typeface="+mn-lt"/>
                <a:ea typeface="MS PGothic" pitchFamily="34" charset="-128"/>
                <a:cs typeface="MS PGothic" charset="0"/>
              </a:rPr>
              <a:t> RPV-LAI + VRC01 </a:t>
            </a:r>
            <a:r>
              <a:rPr lang="fr-FR" sz="1600" kern="1200" dirty="0" err="1" smtClean="0">
                <a:solidFill>
                  <a:schemeClr val="tx1"/>
                </a:solidFill>
                <a:latin typeface="+mn-lt"/>
                <a:ea typeface="MS PGothic" pitchFamily="34" charset="-128"/>
                <a:cs typeface="MS PGothic" charset="0"/>
              </a:rPr>
              <a:t>that</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you</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mentioned</a:t>
            </a:r>
            <a:r>
              <a:rPr lang="fr-FR" sz="1600" kern="1200" dirty="0" smtClean="0">
                <a:solidFill>
                  <a:schemeClr val="tx1"/>
                </a:solidFill>
                <a:latin typeface="+mn-lt"/>
                <a:ea typeface="MS PGothic" pitchFamily="34" charset="-128"/>
                <a:cs typeface="MS PGothic" charset="0"/>
              </a:rPr>
              <a:t>, I </a:t>
            </a:r>
            <a:r>
              <a:rPr lang="fr-FR" sz="1600" kern="1200" dirty="0" err="1" smtClean="0">
                <a:solidFill>
                  <a:schemeClr val="tx1"/>
                </a:solidFill>
                <a:latin typeface="+mn-lt"/>
                <a:ea typeface="MS PGothic" pitchFamily="34" charset="-128"/>
                <a:cs typeface="MS PGothic" charset="0"/>
              </a:rPr>
              <a:t>could</a:t>
            </a:r>
            <a:r>
              <a:rPr lang="fr-FR" sz="1600" kern="1200" dirty="0" smtClean="0">
                <a:solidFill>
                  <a:schemeClr val="tx1"/>
                </a:solidFill>
                <a:latin typeface="+mn-lt"/>
                <a:ea typeface="MS PGothic" pitchFamily="34" charset="-128"/>
                <a:cs typeface="MS PGothic" charset="0"/>
              </a:rPr>
              <a:t> not </a:t>
            </a:r>
            <a:r>
              <a:rPr lang="fr-FR" sz="1600" kern="1200" dirty="0" err="1" smtClean="0">
                <a:solidFill>
                  <a:schemeClr val="tx1"/>
                </a:solidFill>
                <a:latin typeface="+mn-lt"/>
                <a:ea typeface="MS PGothic" pitchFamily="34" charset="-128"/>
                <a:cs typeface="MS PGothic" charset="0"/>
              </a:rPr>
              <a:t>find</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it</a:t>
            </a:r>
            <a:r>
              <a:rPr lang="fr-FR" sz="1600" kern="1200" dirty="0" smtClean="0">
                <a:solidFill>
                  <a:schemeClr val="tx1"/>
                </a:solidFill>
                <a:latin typeface="+mn-lt"/>
                <a:ea typeface="MS PGothic" pitchFamily="34" charset="-128"/>
                <a:cs typeface="MS PGothic" charset="0"/>
              </a:rPr>
              <a:t> in </a:t>
            </a:r>
            <a:r>
              <a:rPr lang="fr-FR" sz="1600" u="sng" kern="1200" dirty="0" smtClean="0">
                <a:solidFill>
                  <a:schemeClr val="tx1"/>
                </a:solidFill>
                <a:latin typeface="+mn-lt"/>
                <a:ea typeface="MS PGothic" pitchFamily="34" charset="-128"/>
                <a:cs typeface="MS PGothic" charset="0"/>
                <a:hlinkClick r:id="rId4"/>
              </a:rPr>
              <a:t>clinicaltrials.gov registry or online. All the VRC01 trials registered (including the latest formulation VRC01LS) look at it VRC01 on its own after ART treatment interruption. Usually we confirm study status according to  clinicaltrials.gov and WHO clinical trials registries, if a study is not yet registered we normally don't put it on the pipeline. Could you share the link where you saw the ACTG5357 study? </a:t>
            </a:r>
          </a:p>
          <a:p>
            <a:endParaRPr lang="fr-FR" sz="1600" kern="1200" dirty="0" smtClean="0">
              <a:solidFill>
                <a:schemeClr val="tx1"/>
              </a:solidFill>
              <a:latin typeface="+mn-lt"/>
              <a:ea typeface="MS PGothic" pitchFamily="34" charset="-128"/>
              <a:cs typeface="MS PGothic" charset="0"/>
            </a:endParaRPr>
          </a:p>
          <a:p>
            <a:r>
              <a:rPr lang="fr-FR" sz="1600" kern="1200" dirty="0" smtClean="0">
                <a:solidFill>
                  <a:schemeClr val="tx1"/>
                </a:solidFill>
                <a:latin typeface="+mn-lt"/>
                <a:ea typeface="MS PGothic" pitchFamily="34" charset="-128"/>
                <a:cs typeface="MS PGothic" charset="0"/>
              </a:rPr>
              <a:t>And </a:t>
            </a:r>
            <a:r>
              <a:rPr lang="fr-FR" sz="1600" kern="1200" dirty="0" err="1" smtClean="0">
                <a:solidFill>
                  <a:schemeClr val="tx1"/>
                </a:solidFill>
                <a:latin typeface="+mn-lt"/>
                <a:ea typeface="MS PGothic" pitchFamily="34" charset="-128"/>
                <a:cs typeface="MS PGothic" charset="0"/>
              </a:rPr>
              <a:t>thanks</a:t>
            </a:r>
            <a:r>
              <a:rPr lang="fr-FR" sz="1600" kern="1200" dirty="0" smtClean="0">
                <a:solidFill>
                  <a:schemeClr val="tx1"/>
                </a:solidFill>
                <a:latin typeface="+mn-lt"/>
                <a:ea typeface="MS PGothic" pitchFamily="34" charset="-128"/>
                <a:cs typeface="MS PGothic" charset="0"/>
              </a:rPr>
              <a:t> for </a:t>
            </a:r>
            <a:r>
              <a:rPr lang="fr-FR" sz="1600" kern="1200" dirty="0" err="1" smtClean="0">
                <a:solidFill>
                  <a:schemeClr val="tx1"/>
                </a:solidFill>
                <a:latin typeface="+mn-lt"/>
                <a:ea typeface="MS PGothic" pitchFamily="34" charset="-128"/>
                <a:cs typeface="MS PGothic" charset="0"/>
              </a:rPr>
              <a:t>flagging</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vedolizumab</a:t>
            </a:r>
            <a:r>
              <a:rPr lang="fr-FR" sz="1600" kern="1200" dirty="0" smtClean="0">
                <a:solidFill>
                  <a:schemeClr val="tx1"/>
                </a:solidFill>
                <a:latin typeface="+mn-lt"/>
                <a:ea typeface="MS PGothic" pitchFamily="34" charset="-128"/>
                <a:cs typeface="MS PGothic" charset="0"/>
              </a:rPr>
              <a:t>, I </a:t>
            </a:r>
            <a:r>
              <a:rPr lang="fr-FR" sz="1600" kern="1200" dirty="0" err="1" smtClean="0">
                <a:solidFill>
                  <a:schemeClr val="tx1"/>
                </a:solidFill>
                <a:latin typeface="+mn-lt"/>
                <a:ea typeface="MS PGothic" pitchFamily="34" charset="-128"/>
                <a:cs typeface="MS PGothic" charset="0"/>
              </a:rPr>
              <a:t>haven't</a:t>
            </a:r>
            <a:r>
              <a:rPr lang="fr-FR" sz="1600" kern="1200" dirty="0" smtClean="0">
                <a:solidFill>
                  <a:schemeClr val="tx1"/>
                </a:solidFill>
                <a:latin typeface="+mn-lt"/>
                <a:ea typeface="MS PGothic" pitchFamily="34" charset="-128"/>
                <a:cs typeface="MS PGothic" charset="0"/>
              </a:rPr>
              <a:t> been </a:t>
            </a:r>
            <a:r>
              <a:rPr lang="fr-FR" sz="1600" kern="1200" dirty="0" err="1" smtClean="0">
                <a:solidFill>
                  <a:schemeClr val="tx1"/>
                </a:solidFill>
                <a:latin typeface="+mn-lt"/>
                <a:ea typeface="MS PGothic" pitchFamily="34" charset="-128"/>
                <a:cs typeface="MS PGothic" charset="0"/>
              </a:rPr>
              <a:t>following</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it</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before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it</a:t>
            </a:r>
            <a:r>
              <a:rPr lang="fr-FR" sz="1600" kern="1200" dirty="0" smtClean="0">
                <a:solidFill>
                  <a:schemeClr val="tx1"/>
                </a:solidFill>
                <a:latin typeface="+mn-lt"/>
                <a:ea typeface="MS PGothic" pitchFamily="34" charset="-128"/>
                <a:cs typeface="MS PGothic" charset="0"/>
              </a:rPr>
              <a:t> looks </a:t>
            </a:r>
            <a:r>
              <a:rPr lang="fr-FR" sz="1600" kern="1200" dirty="0" err="1" smtClean="0">
                <a:solidFill>
                  <a:schemeClr val="tx1"/>
                </a:solidFill>
                <a:latin typeface="+mn-lt"/>
                <a:ea typeface="MS PGothic" pitchFamily="34" charset="-128"/>
                <a:cs typeface="MS PGothic" charset="0"/>
              </a:rPr>
              <a:t>like</a:t>
            </a:r>
            <a:r>
              <a:rPr lang="fr-FR" sz="1600" kern="1200" dirty="0" smtClean="0">
                <a:solidFill>
                  <a:schemeClr val="tx1"/>
                </a:solidFill>
                <a:latin typeface="+mn-lt"/>
                <a:ea typeface="MS PGothic" pitchFamily="34" charset="-128"/>
                <a:cs typeface="MS PGothic" charset="0"/>
              </a:rPr>
              <a:t> a </a:t>
            </a:r>
            <a:r>
              <a:rPr lang="fr-FR" sz="1600" kern="1200" dirty="0" err="1" smtClean="0">
                <a:solidFill>
                  <a:schemeClr val="tx1"/>
                </a:solidFill>
                <a:latin typeface="+mn-lt"/>
                <a:ea typeface="MS PGothic" pitchFamily="34" charset="-128"/>
                <a:cs typeface="MS PGothic" charset="0"/>
              </a:rPr>
              <a:t>monthly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immunotherapy</a:t>
            </a:r>
            <a:r>
              <a:rPr lang="fr-FR" sz="1600" kern="1200" dirty="0" smtClean="0">
                <a:solidFill>
                  <a:schemeClr val="tx1"/>
                </a:solidFill>
                <a:latin typeface="+mn-lt"/>
                <a:ea typeface="MS PGothic" pitchFamily="34" charset="-128"/>
                <a:cs typeface="MS PGothic" charset="0"/>
              </a:rPr>
              <a:t> as maintenance </a:t>
            </a:r>
            <a:r>
              <a:rPr lang="fr-FR" sz="1600" kern="1200" dirty="0" err="1" smtClean="0">
                <a:solidFill>
                  <a:schemeClr val="tx1"/>
                </a:solidFill>
                <a:latin typeface="+mn-lt"/>
                <a:ea typeface="MS PGothic" pitchFamily="34" charset="-128"/>
                <a:cs typeface="MS PGothic" charset="0"/>
              </a:rPr>
              <a:t>approach</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after</a:t>
            </a:r>
            <a:r>
              <a:rPr lang="fr-FR" sz="1600" kern="1200" dirty="0" smtClean="0">
                <a:solidFill>
                  <a:schemeClr val="tx1"/>
                </a:solidFill>
                <a:latin typeface="+mn-lt"/>
                <a:ea typeface="MS PGothic" pitchFamily="34" charset="-128"/>
                <a:cs typeface="MS PGothic" charset="0"/>
              </a:rPr>
              <a:t> ART interruption. One </a:t>
            </a:r>
            <a:r>
              <a:rPr lang="fr-FR" sz="1600" kern="1200" dirty="0" err="1" smtClean="0">
                <a:solidFill>
                  <a:schemeClr val="tx1"/>
                </a:solidFill>
                <a:latin typeface="+mn-lt"/>
                <a:ea typeface="MS PGothic" pitchFamily="34" charset="-128"/>
                <a:cs typeface="MS PGothic" charset="0"/>
              </a:rPr>
              <a:t>problem</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with</a:t>
            </a:r>
            <a:r>
              <a:rPr lang="fr-FR" sz="1600" kern="1200" dirty="0" smtClean="0">
                <a:solidFill>
                  <a:schemeClr val="tx1"/>
                </a:solidFill>
                <a:latin typeface="+mn-lt"/>
                <a:ea typeface="MS PGothic" pitchFamily="34" charset="-128"/>
                <a:cs typeface="MS PGothic" charset="0"/>
              </a:rPr>
              <a:t> all </a:t>
            </a:r>
            <a:r>
              <a:rPr lang="fr-FR" sz="1600" kern="1200" dirty="0" err="1" smtClean="0">
                <a:solidFill>
                  <a:schemeClr val="tx1"/>
                </a:solidFill>
                <a:latin typeface="+mn-lt"/>
                <a:ea typeface="MS PGothic" pitchFamily="34" charset="-128"/>
                <a:cs typeface="MS PGothic" charset="0"/>
              </a:rPr>
              <a:t>these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mAbs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that</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they</a:t>
            </a:r>
            <a:r>
              <a:rPr lang="fr-FR" sz="1600" kern="1200" dirty="0" smtClean="0">
                <a:solidFill>
                  <a:schemeClr val="tx1"/>
                </a:solidFill>
                <a:latin typeface="+mn-lt"/>
                <a:ea typeface="MS PGothic" pitchFamily="34" charset="-128"/>
                <a:cs typeface="MS PGothic" charset="0"/>
              </a:rPr>
              <a:t> are </a:t>
            </a:r>
            <a:r>
              <a:rPr lang="fr-FR" sz="1600" kern="1200" dirty="0" err="1" smtClean="0">
                <a:solidFill>
                  <a:schemeClr val="tx1"/>
                </a:solidFill>
                <a:latin typeface="+mn-lt"/>
                <a:ea typeface="MS PGothic" pitchFamily="34" charset="-128"/>
                <a:cs typeface="MS PGothic" charset="0"/>
              </a:rPr>
              <a:t>almost</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always</a:t>
            </a:r>
            <a:r>
              <a:rPr lang="fr-FR" sz="1600" kern="1200" dirty="0" smtClean="0">
                <a:solidFill>
                  <a:schemeClr val="tx1"/>
                </a:solidFill>
                <a:latin typeface="+mn-lt"/>
                <a:ea typeface="MS PGothic" pitchFamily="34" charset="-128"/>
                <a:cs typeface="MS PGothic" charset="0"/>
              </a:rPr>
              <a:t> via IV and </a:t>
            </a:r>
            <a:r>
              <a:rPr lang="fr-FR" sz="1600" kern="1200" dirty="0" err="1" smtClean="0">
                <a:solidFill>
                  <a:schemeClr val="tx1"/>
                </a:solidFill>
                <a:latin typeface="+mn-lt"/>
                <a:ea typeface="MS PGothic" pitchFamily="34" charset="-128"/>
                <a:cs typeface="MS PGothic" charset="0"/>
              </a:rPr>
              <a:t>require</a:t>
            </a:r>
            <a:r>
              <a:rPr lang="fr-FR" sz="1600" kern="1200" dirty="0" smtClean="0">
                <a:solidFill>
                  <a:schemeClr val="tx1"/>
                </a:solidFill>
                <a:latin typeface="+mn-lt"/>
                <a:ea typeface="MS PGothic" pitchFamily="34" charset="-128"/>
                <a:cs typeface="MS PGothic" charset="0"/>
              </a:rPr>
              <a:t> cold </a:t>
            </a:r>
            <a:r>
              <a:rPr lang="fr-FR" sz="1600" kern="1200" dirty="0" err="1" smtClean="0">
                <a:solidFill>
                  <a:schemeClr val="tx1"/>
                </a:solidFill>
                <a:latin typeface="+mn-lt"/>
                <a:ea typeface="MS PGothic" pitchFamily="34" charset="-128"/>
                <a:cs typeface="MS PGothic" charset="0"/>
              </a:rPr>
              <a:t>chain</a:t>
            </a:r>
            <a:r>
              <a:rPr lang="fr-FR" sz="1600" kern="1200" dirty="0" smtClean="0">
                <a:solidFill>
                  <a:schemeClr val="tx1"/>
                </a:solidFill>
                <a:latin typeface="+mn-lt"/>
                <a:ea typeface="MS PGothic" pitchFamily="34" charset="-128"/>
                <a:cs typeface="MS PGothic" charset="0"/>
              </a:rPr>
              <a:t>, plus </a:t>
            </a:r>
            <a:r>
              <a:rPr lang="fr-FR" sz="1600" kern="1200" dirty="0" err="1" smtClean="0">
                <a:solidFill>
                  <a:schemeClr val="tx1"/>
                </a:solidFill>
                <a:latin typeface="+mn-lt"/>
                <a:ea typeface="MS PGothic" pitchFamily="34" charset="-128"/>
                <a:cs typeface="MS PGothic" charset="0"/>
              </a:rPr>
              <a:t>antibodies</a:t>
            </a:r>
            <a:r>
              <a:rPr lang="fr-FR" sz="1600" kern="1200" dirty="0" smtClean="0">
                <a:solidFill>
                  <a:schemeClr val="tx1"/>
                </a:solidFill>
                <a:latin typeface="+mn-lt"/>
                <a:ea typeface="MS PGothic" pitchFamily="34" charset="-128"/>
                <a:cs typeface="MS PGothic" charset="0"/>
              </a:rPr>
              <a:t> are not cheap to </a:t>
            </a:r>
            <a:r>
              <a:rPr lang="fr-FR" sz="1600" kern="1200" dirty="0" err="1" smtClean="0">
                <a:solidFill>
                  <a:schemeClr val="tx1"/>
                </a:solidFill>
                <a:latin typeface="+mn-lt"/>
                <a:ea typeface="MS PGothic" pitchFamily="34" charset="-128"/>
                <a:cs typeface="MS PGothic" charset="0"/>
              </a:rPr>
              <a:t>make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compared</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with</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traditional</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small</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molecules</a:t>
            </a:r>
            <a:r>
              <a:rPr lang="fr-FR" sz="1600" kern="1200" dirty="0" smtClean="0">
                <a:solidFill>
                  <a:schemeClr val="tx1"/>
                </a:solidFill>
                <a:latin typeface="+mn-lt"/>
                <a:ea typeface="MS PGothic" pitchFamily="34" charset="-128"/>
                <a:cs typeface="MS PGothic" charset="0"/>
              </a:rPr>
              <a:t> and the </a:t>
            </a:r>
            <a:r>
              <a:rPr lang="fr-FR" sz="1600" kern="1200" dirty="0" err="1" smtClean="0">
                <a:solidFill>
                  <a:schemeClr val="tx1"/>
                </a:solidFill>
                <a:latin typeface="+mn-lt"/>
                <a:ea typeface="MS PGothic" pitchFamily="34" charset="-128"/>
                <a:cs typeface="MS PGothic" charset="0"/>
              </a:rPr>
              <a:t>generic</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manufacturing</a:t>
            </a:r>
            <a:r>
              <a:rPr lang="fr-FR" sz="1600" kern="1200" dirty="0" smtClean="0">
                <a:solidFill>
                  <a:schemeClr val="tx1"/>
                </a:solidFill>
                <a:latin typeface="+mn-lt"/>
                <a:ea typeface="MS PGothic" pitchFamily="34" charset="-128"/>
                <a:cs typeface="MS PGothic" charset="0"/>
              </a:rPr>
              <a:t> and registration </a:t>
            </a:r>
            <a:r>
              <a:rPr lang="fr-FR" sz="1600" kern="1200" dirty="0" err="1" smtClean="0">
                <a:solidFill>
                  <a:schemeClr val="tx1"/>
                </a:solidFill>
                <a:latin typeface="+mn-lt"/>
                <a:ea typeface="MS PGothic" pitchFamily="34" charset="-128"/>
                <a:cs typeface="MS PGothic" charset="0"/>
              </a:rPr>
              <a:t>will</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fall</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under</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biosimilars</a:t>
            </a:r>
            <a:r>
              <a:rPr lang="fr-FR" sz="1600" kern="1200" dirty="0" smtClean="0">
                <a:solidFill>
                  <a:schemeClr val="tx1"/>
                </a:solidFill>
                <a:latin typeface="+mn-lt"/>
                <a:ea typeface="MS PGothic" pitchFamily="34" charset="-128"/>
                <a:cs typeface="MS PGothic" charset="0"/>
              </a:rPr>
              <a:t> route </a:t>
            </a:r>
            <a:r>
              <a:rPr lang="fr-FR" sz="1600" kern="1200" dirty="0" err="1" smtClean="0">
                <a:solidFill>
                  <a:schemeClr val="tx1"/>
                </a:solidFill>
                <a:latin typeface="+mn-lt"/>
                <a:ea typeface="MS PGothic" pitchFamily="34" charset="-128"/>
                <a:cs typeface="MS PGothic" charset="0"/>
              </a:rPr>
              <a:t>which</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is</a:t>
            </a:r>
            <a:r>
              <a:rPr lang="fr-FR" sz="1600" kern="1200" dirty="0" smtClean="0">
                <a:solidFill>
                  <a:schemeClr val="tx1"/>
                </a:solidFill>
                <a:latin typeface="+mn-lt"/>
                <a:ea typeface="MS PGothic" pitchFamily="34" charset="-128"/>
                <a:cs typeface="MS PGothic" charset="0"/>
              </a:rPr>
              <a:t> more </a:t>
            </a:r>
            <a:r>
              <a:rPr lang="fr-FR" sz="1600" kern="1200" dirty="0" err="1" smtClean="0">
                <a:solidFill>
                  <a:schemeClr val="tx1"/>
                </a:solidFill>
                <a:latin typeface="+mn-lt"/>
                <a:ea typeface="MS PGothic" pitchFamily="34" charset="-128"/>
                <a:cs typeface="MS PGothic" charset="0"/>
              </a:rPr>
              <a:t>complex</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than</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traditional</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generic</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regulatory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pathways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based</a:t>
            </a:r>
            <a:r>
              <a:rPr lang="fr-FR" sz="1600" kern="1200" dirty="0" smtClean="0">
                <a:solidFill>
                  <a:schemeClr val="tx1"/>
                </a:solidFill>
                <a:latin typeface="+mn-lt"/>
                <a:ea typeface="MS PGothic" pitchFamily="34" charset="-128"/>
                <a:cs typeface="MS PGothic" charset="0"/>
              </a:rPr>
              <a:t> on </a:t>
            </a:r>
            <a:r>
              <a:rPr lang="fr-FR" sz="1600" kern="1200" dirty="0" err="1" smtClean="0">
                <a:solidFill>
                  <a:schemeClr val="tx1"/>
                </a:solidFill>
                <a:latin typeface="+mn-lt"/>
                <a:ea typeface="MS PGothic" pitchFamily="34" charset="-128"/>
                <a:cs typeface="MS PGothic" charset="0"/>
              </a:rPr>
              <a:t>my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limited</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understanding</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so</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these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seem</a:t>
            </a:r>
            <a:r>
              <a:rPr lang="fr-FR" sz="1600" kern="1200" dirty="0" smtClean="0">
                <a:solidFill>
                  <a:schemeClr val="tx1"/>
                </a:solidFill>
                <a:latin typeface="+mn-lt"/>
                <a:ea typeface="MS PGothic" pitchFamily="34" charset="-128"/>
                <a:cs typeface="MS PGothic" charset="0"/>
              </a:rPr>
              <a:t> a bit </a:t>
            </a:r>
            <a:r>
              <a:rPr lang="fr-FR" sz="1600" kern="1200" dirty="0" err="1" smtClean="0">
                <a:solidFill>
                  <a:schemeClr val="tx1"/>
                </a:solidFill>
                <a:latin typeface="+mn-lt"/>
                <a:ea typeface="MS PGothic" pitchFamily="34" charset="-128"/>
                <a:cs typeface="MS PGothic" charset="0"/>
              </a:rPr>
              <a:t>less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practical</a:t>
            </a:r>
            <a:r>
              <a:rPr lang="fr-FR" sz="1600" kern="1200" dirty="0" smtClean="0">
                <a:solidFill>
                  <a:schemeClr val="tx1"/>
                </a:solidFill>
                <a:latin typeface="+mn-lt"/>
                <a:ea typeface="MS PGothic" pitchFamily="34" charset="-128"/>
                <a:cs typeface="MS PGothic" charset="0"/>
              </a:rPr>
              <a:t> to use in </a:t>
            </a:r>
            <a:r>
              <a:rPr lang="fr-FR" sz="1600" kern="1200" dirty="0" err="1" smtClean="0">
                <a:solidFill>
                  <a:schemeClr val="tx1"/>
                </a:solidFill>
                <a:latin typeface="+mn-lt"/>
                <a:ea typeface="MS PGothic" pitchFamily="34" charset="-128"/>
                <a:cs typeface="MS PGothic" charset="0"/>
              </a:rPr>
              <a:t>resource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poor</a:t>
            </a:r>
            <a:r>
              <a:rPr lang="fr-FR" sz="1600" kern="1200" dirty="0" smtClean="0">
                <a:solidFill>
                  <a:schemeClr val="tx1"/>
                </a:solidFill>
                <a:latin typeface="+mn-lt"/>
                <a:ea typeface="MS PGothic" pitchFamily="34" charset="-128"/>
                <a:cs typeface="MS PGothic" charset="0"/>
              </a:rPr>
              <a:t> settings, </a:t>
            </a:r>
            <a:r>
              <a:rPr lang="fr-FR" sz="1600" kern="1200" dirty="0" err="1" smtClean="0">
                <a:solidFill>
                  <a:schemeClr val="tx1"/>
                </a:solidFill>
                <a:latin typeface="+mn-lt"/>
                <a:ea typeface="MS PGothic" pitchFamily="34" charset="-128"/>
                <a:cs typeface="MS PGothic" charset="0"/>
              </a:rPr>
              <a:t>especially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when</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there</a:t>
            </a:r>
            <a:r>
              <a:rPr lang="fr-FR" sz="1600" kern="1200" dirty="0" smtClean="0">
                <a:solidFill>
                  <a:schemeClr val="tx1"/>
                </a:solidFill>
                <a:latin typeface="+mn-lt"/>
                <a:ea typeface="MS PGothic" pitchFamily="34" charset="-128"/>
                <a:cs typeface="MS PGothic" charset="0"/>
              </a:rPr>
              <a:t> are </a:t>
            </a:r>
            <a:r>
              <a:rPr lang="fr-FR" sz="1600" kern="1200" dirty="0" err="1" smtClean="0">
                <a:solidFill>
                  <a:schemeClr val="tx1"/>
                </a:solidFill>
                <a:latin typeface="+mn-lt"/>
                <a:ea typeface="MS PGothic" pitchFamily="34" charset="-128"/>
                <a:cs typeface="MS PGothic" charset="0"/>
              </a:rPr>
              <a:t>small</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molecule</a:t>
            </a:r>
            <a:r>
              <a:rPr lang="fr-FR" sz="1600" kern="1200" dirty="0" smtClean="0">
                <a:solidFill>
                  <a:schemeClr val="tx1"/>
                </a:solidFill>
                <a:latin typeface="+mn-lt"/>
                <a:ea typeface="MS PGothic" pitchFamily="34" charset="-128"/>
                <a:cs typeface="MS PGothic" charset="0"/>
              </a:rPr>
              <a:t> options </a:t>
            </a:r>
            <a:r>
              <a:rPr lang="fr-FR" sz="1600" kern="1200" dirty="0" err="1" smtClean="0">
                <a:solidFill>
                  <a:schemeClr val="tx1"/>
                </a:solidFill>
                <a:latin typeface="+mn-lt"/>
                <a:ea typeface="MS PGothic" pitchFamily="34" charset="-128"/>
                <a:cs typeface="MS PGothic" charset="0"/>
              </a:rPr>
              <a:t>below</a:t>
            </a:r>
            <a:r>
              <a:rPr lang="fr-FR" sz="1600" kern="1200" dirty="0" smtClean="0">
                <a:solidFill>
                  <a:schemeClr val="tx1"/>
                </a:solidFill>
                <a:latin typeface="+mn-lt"/>
                <a:ea typeface="MS PGothic" pitchFamily="34" charset="-128"/>
                <a:cs typeface="MS PGothic" charset="0"/>
              </a:rPr>
              <a:t>.  So far </a:t>
            </a:r>
            <a:r>
              <a:rPr lang="fr-FR" sz="1600" kern="1200" dirty="0" err="1" smtClean="0">
                <a:solidFill>
                  <a:schemeClr val="tx1"/>
                </a:solidFill>
                <a:latin typeface="+mn-lt"/>
                <a:ea typeface="MS PGothic" pitchFamily="34" charset="-128"/>
                <a:cs typeface="MS PGothic" charset="0"/>
              </a:rPr>
              <a:t>our</a:t>
            </a:r>
            <a:r>
              <a:rPr lang="fr-FR" sz="1600" kern="1200" dirty="0" smtClean="0">
                <a:solidFill>
                  <a:schemeClr val="tx1"/>
                </a:solidFill>
                <a:latin typeface="+mn-lt"/>
                <a:ea typeface="MS PGothic" pitchFamily="34" charset="-128"/>
                <a:cs typeface="MS PGothic" charset="0"/>
              </a:rPr>
              <a:t> HIV pipeline </a:t>
            </a:r>
            <a:r>
              <a:rPr lang="fr-FR" sz="1600" kern="1200" dirty="0" err="1" smtClean="0">
                <a:solidFill>
                  <a:schemeClr val="tx1"/>
                </a:solidFill>
                <a:latin typeface="+mn-lt"/>
                <a:ea typeface="MS PGothic" pitchFamily="34" charset="-128"/>
                <a:cs typeface="MS PGothic" charset="0"/>
              </a:rPr>
              <a:t>is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focused</a:t>
            </a:r>
            <a:r>
              <a:rPr lang="fr-FR" sz="1600" kern="1200" dirty="0" smtClean="0">
                <a:solidFill>
                  <a:schemeClr val="tx1"/>
                </a:solidFill>
                <a:latin typeface="+mn-lt"/>
                <a:ea typeface="MS PGothic" pitchFamily="34" charset="-128"/>
                <a:cs typeface="MS PGothic" charset="0"/>
              </a:rPr>
              <a:t> on </a:t>
            </a:r>
            <a:r>
              <a:rPr lang="fr-FR" sz="1600" kern="1200" dirty="0" err="1" smtClean="0">
                <a:solidFill>
                  <a:schemeClr val="tx1"/>
                </a:solidFill>
                <a:latin typeface="+mn-lt"/>
                <a:ea typeface="MS PGothic" pitchFamily="34" charset="-128"/>
                <a:cs typeface="MS PGothic" charset="0"/>
              </a:rPr>
              <a:t>molecules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that</a:t>
            </a:r>
            <a:r>
              <a:rPr lang="fr-FR" sz="1600" kern="1200" dirty="0" smtClean="0">
                <a:solidFill>
                  <a:schemeClr val="tx1"/>
                </a:solidFill>
                <a:latin typeface="+mn-lt"/>
                <a:ea typeface="MS PGothic" pitchFamily="34" charset="-128"/>
                <a:cs typeface="MS PGothic" charset="0"/>
              </a:rPr>
              <a:t> are viral </a:t>
            </a:r>
            <a:r>
              <a:rPr lang="fr-FR" sz="1600" kern="1200" dirty="0" err="1" smtClean="0">
                <a:solidFill>
                  <a:schemeClr val="tx1"/>
                </a:solidFill>
                <a:latin typeface="+mn-lt"/>
                <a:ea typeface="MS PGothic" pitchFamily="34" charset="-128"/>
                <a:cs typeface="MS PGothic" charset="0"/>
              </a:rPr>
              <a:t>targeting</a:t>
            </a:r>
            <a:r>
              <a:rPr lang="fr-FR" sz="1600" kern="1200" dirty="0" smtClean="0">
                <a:solidFill>
                  <a:schemeClr val="tx1"/>
                </a:solidFill>
                <a:latin typeface="+mn-lt"/>
                <a:ea typeface="MS PGothic" pitchFamily="34" charset="-128"/>
                <a:cs typeface="MS PGothic" charset="0"/>
              </a:rPr>
              <a:t>, not host </a:t>
            </a:r>
            <a:r>
              <a:rPr lang="fr-FR" sz="1600" kern="1200" dirty="0" err="1" smtClean="0">
                <a:solidFill>
                  <a:schemeClr val="tx1"/>
                </a:solidFill>
                <a:latin typeface="+mn-lt"/>
                <a:ea typeface="MS PGothic" pitchFamily="34" charset="-128"/>
                <a:cs typeface="MS PGothic" charset="0"/>
              </a:rPr>
              <a:t>targeting</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like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immunotherapies</a:t>
            </a:r>
            <a:r>
              <a:rPr lang="fr-FR" sz="1600" kern="1200" dirty="0" smtClean="0">
                <a:solidFill>
                  <a:schemeClr val="tx1"/>
                </a:solidFill>
                <a:latin typeface="+mn-lt"/>
                <a:ea typeface="MS PGothic" pitchFamily="34" charset="-128"/>
                <a:cs typeface="MS PGothic" charset="0"/>
              </a:rPr>
              <a:t>. So </a:t>
            </a:r>
            <a:r>
              <a:rPr lang="fr-FR" sz="1600" kern="1200" dirty="0" err="1" smtClean="0">
                <a:solidFill>
                  <a:schemeClr val="tx1"/>
                </a:solidFill>
                <a:latin typeface="+mn-lt"/>
                <a:ea typeface="MS PGothic" pitchFamily="34" charset="-128"/>
                <a:cs typeface="MS PGothic" charset="0"/>
              </a:rPr>
              <a:t>my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concern</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adding</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these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immunotherapies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especially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when</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some</a:t>
            </a:r>
            <a:r>
              <a:rPr lang="fr-FR" sz="1600" kern="1200" dirty="0" smtClean="0">
                <a:solidFill>
                  <a:schemeClr val="tx1"/>
                </a:solidFill>
                <a:latin typeface="+mn-lt"/>
                <a:ea typeface="MS PGothic" pitchFamily="34" charset="-128"/>
                <a:cs typeface="MS PGothic" charset="0"/>
              </a:rPr>
              <a:t> are </a:t>
            </a:r>
            <a:r>
              <a:rPr lang="fr-FR" sz="1600" kern="1200" dirty="0" err="1" smtClean="0">
                <a:solidFill>
                  <a:schemeClr val="tx1"/>
                </a:solidFill>
                <a:latin typeface="+mn-lt"/>
                <a:ea typeface="MS PGothic" pitchFamily="34" charset="-128"/>
                <a:cs typeface="MS PGothic" charset="0"/>
              </a:rPr>
              <a:t>used</a:t>
            </a:r>
            <a:r>
              <a:rPr lang="fr-FR" sz="1600" kern="1200" dirty="0" smtClean="0">
                <a:solidFill>
                  <a:schemeClr val="tx1"/>
                </a:solidFill>
                <a:latin typeface="+mn-lt"/>
                <a:ea typeface="MS PGothic" pitchFamily="34" charset="-128"/>
                <a:cs typeface="MS PGothic" charset="0"/>
              </a:rPr>
              <a:t> for viral suppression, but </a:t>
            </a:r>
            <a:r>
              <a:rPr lang="fr-FR" sz="1600" kern="1200" dirty="0" err="1" smtClean="0">
                <a:solidFill>
                  <a:schemeClr val="tx1"/>
                </a:solidFill>
                <a:latin typeface="+mn-lt"/>
                <a:ea typeface="MS PGothic" pitchFamily="34" charset="-128"/>
                <a:cs typeface="MS PGothic" charset="0"/>
              </a:rPr>
              <a:t>others</a:t>
            </a:r>
            <a:r>
              <a:rPr lang="fr-FR" sz="1600" kern="1200" dirty="0" smtClean="0">
                <a:solidFill>
                  <a:schemeClr val="tx1"/>
                </a:solidFill>
                <a:latin typeface="+mn-lt"/>
                <a:ea typeface="MS PGothic" pitchFamily="34" charset="-128"/>
                <a:cs typeface="MS PGothic" charset="0"/>
              </a:rPr>
              <a:t> are for </a:t>
            </a:r>
            <a:r>
              <a:rPr lang="fr-FR" sz="1600" kern="1200" dirty="0" err="1" smtClean="0">
                <a:solidFill>
                  <a:schemeClr val="tx1"/>
                </a:solidFill>
                <a:latin typeface="+mn-lt"/>
                <a:ea typeface="MS PGothic" pitchFamily="34" charset="-128"/>
                <a:cs typeface="MS PGothic" charset="0"/>
              </a:rPr>
              <a:t>potential</a:t>
            </a:r>
            <a:r>
              <a:rPr lang="fr-FR" sz="1600" kern="1200" dirty="0" smtClean="0">
                <a:solidFill>
                  <a:schemeClr val="tx1"/>
                </a:solidFill>
                <a:latin typeface="+mn-lt"/>
                <a:ea typeface="MS PGothic" pitchFamily="34" charset="-128"/>
                <a:cs typeface="MS PGothic" charset="0"/>
              </a:rPr>
              <a:t> cure in </a:t>
            </a:r>
            <a:r>
              <a:rPr lang="fr-FR" sz="1600" kern="1200" dirty="0" err="1" smtClean="0">
                <a:solidFill>
                  <a:schemeClr val="tx1"/>
                </a:solidFill>
                <a:latin typeface="+mn-lt"/>
                <a:ea typeface="MS PGothic" pitchFamily="34" charset="-128"/>
                <a:cs typeface="MS PGothic" charset="0"/>
              </a:rPr>
              <a:t>shock</a:t>
            </a:r>
            <a:r>
              <a:rPr lang="fr-FR" sz="1600" kern="1200" dirty="0" smtClean="0">
                <a:solidFill>
                  <a:schemeClr val="tx1"/>
                </a:solidFill>
                <a:latin typeface="+mn-lt"/>
                <a:ea typeface="MS PGothic" pitchFamily="34" charset="-128"/>
                <a:cs typeface="MS PGothic" charset="0"/>
              </a:rPr>
              <a:t>-n-</a:t>
            </a:r>
            <a:r>
              <a:rPr lang="fr-FR" sz="1600" kern="1200" dirty="0" err="1" smtClean="0">
                <a:solidFill>
                  <a:schemeClr val="tx1"/>
                </a:solidFill>
                <a:latin typeface="+mn-lt"/>
                <a:ea typeface="MS PGothic" pitchFamily="34" charset="-128"/>
                <a:cs typeface="MS PGothic" charset="0"/>
              </a:rPr>
              <a:t>kill</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might</a:t>
            </a:r>
            <a:r>
              <a:rPr lang="fr-FR" sz="1600" kern="1200" dirty="0" smtClean="0">
                <a:solidFill>
                  <a:schemeClr val="tx1"/>
                </a:solidFill>
                <a:latin typeface="+mn-lt"/>
                <a:ea typeface="MS PGothic" pitchFamily="34" charset="-128"/>
                <a:cs typeface="MS PGothic" charset="0"/>
              </a:rPr>
              <a:t> confuse the pipeline </a:t>
            </a:r>
            <a:r>
              <a:rPr lang="fr-FR" sz="1600" kern="1200" dirty="0" err="1" smtClean="0">
                <a:solidFill>
                  <a:schemeClr val="tx1"/>
                </a:solidFill>
                <a:latin typeface="+mn-lt"/>
                <a:ea typeface="MS PGothic" pitchFamily="34" charset="-128"/>
                <a:cs typeface="MS PGothic" charset="0"/>
              </a:rPr>
              <a:t>view</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that</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is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otherwise</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specific</a:t>
            </a:r>
            <a:r>
              <a:rPr lang="fr-FR" sz="1600" kern="1200" dirty="0" smtClean="0">
                <a:solidFill>
                  <a:schemeClr val="tx1"/>
                </a:solidFill>
                <a:latin typeface="+mn-lt"/>
                <a:ea typeface="MS PGothic" pitchFamily="34" charset="-128"/>
                <a:cs typeface="MS PGothic" charset="0"/>
              </a:rPr>
              <a:t> to HIV-</a:t>
            </a:r>
            <a:r>
              <a:rPr lang="fr-FR" sz="1600" kern="1200" dirty="0" err="1" smtClean="0">
                <a:solidFill>
                  <a:schemeClr val="tx1"/>
                </a:solidFill>
                <a:latin typeface="+mn-lt"/>
                <a:ea typeface="MS PGothic" pitchFamily="34" charset="-128"/>
                <a:cs typeface="MS PGothic" charset="0"/>
              </a:rPr>
              <a:t>targeted</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molecules</a:t>
            </a:r>
            <a:endParaRPr lang="fr-FR" sz="1600" kern="1200" dirty="0" smtClean="0">
              <a:solidFill>
                <a:schemeClr val="tx1"/>
              </a:solidFill>
              <a:latin typeface="+mn-lt"/>
              <a:ea typeface="MS PGothic" pitchFamily="34" charset="-128"/>
              <a:cs typeface="MS PGothic" charset="0"/>
            </a:endParaRPr>
          </a:p>
          <a:p>
            <a:endParaRPr lang="fr-FR" sz="1600" kern="1200" dirty="0" smtClean="0">
              <a:solidFill>
                <a:schemeClr val="tx1"/>
              </a:solidFill>
              <a:latin typeface="+mn-lt"/>
              <a:ea typeface="MS PGothic" pitchFamily="34" charset="-128"/>
              <a:cs typeface="MS PGothic" charset="0"/>
            </a:endParaRPr>
          </a:p>
          <a:p>
            <a:r>
              <a:rPr lang="fr-FR" sz="1600" kern="1200" dirty="0" smtClean="0">
                <a:solidFill>
                  <a:schemeClr val="tx1"/>
                </a:solidFill>
                <a:latin typeface="+mn-lt"/>
                <a:ea typeface="MS PGothic" pitchFamily="34" charset="-128"/>
                <a:cs typeface="MS PGothic" charset="0"/>
              </a:rPr>
              <a:t>The alternatives in maintenance </a:t>
            </a:r>
            <a:r>
              <a:rPr lang="fr-FR" sz="1600" kern="1200" dirty="0" err="1" smtClean="0">
                <a:solidFill>
                  <a:schemeClr val="tx1"/>
                </a:solidFill>
                <a:latin typeface="+mn-lt"/>
                <a:ea typeface="MS PGothic" pitchFamily="34" charset="-128"/>
                <a:cs typeface="MS PGothic" charset="0"/>
              </a:rPr>
              <a:t>strategy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like</a:t>
            </a:r>
            <a:r>
              <a:rPr lang="fr-FR" sz="1600" kern="1200" dirty="0" smtClean="0">
                <a:solidFill>
                  <a:schemeClr val="tx1"/>
                </a:solidFill>
                <a:latin typeface="+mn-lt"/>
                <a:ea typeface="MS PGothic" pitchFamily="34" charset="-128"/>
                <a:cs typeface="MS PGothic" charset="0"/>
              </a:rPr>
              <a:t> oral DTG/RPV - </a:t>
            </a:r>
            <a:r>
              <a:rPr lang="fr-FR" sz="1600" kern="1200" dirty="0" err="1" smtClean="0">
                <a:solidFill>
                  <a:schemeClr val="tx1"/>
                </a:solidFill>
                <a:latin typeface="+mn-lt"/>
                <a:ea typeface="MS PGothic" pitchFamily="34" charset="-128"/>
                <a:cs typeface="MS PGothic" charset="0"/>
              </a:rPr>
              <a:t>ViiV</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just</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submitted</a:t>
            </a:r>
            <a:r>
              <a:rPr lang="fr-FR" sz="1600" kern="1200" dirty="0" smtClean="0">
                <a:solidFill>
                  <a:schemeClr val="tx1"/>
                </a:solidFill>
                <a:latin typeface="+mn-lt"/>
                <a:ea typeface="MS PGothic" pitchFamily="34" charset="-128"/>
                <a:cs typeface="MS PGothic" charset="0"/>
              </a:rPr>
              <a:t> for registration, and CAB-LAI+RPV-LAI for SC injections) are </a:t>
            </a:r>
            <a:r>
              <a:rPr lang="fr-FR" sz="1600" kern="1200" dirty="0" err="1" smtClean="0">
                <a:solidFill>
                  <a:schemeClr val="tx1"/>
                </a:solidFill>
                <a:latin typeface="+mn-lt"/>
                <a:ea typeface="MS PGothic" pitchFamily="34" charset="-128"/>
                <a:cs typeface="MS PGothic" charset="0"/>
              </a:rPr>
              <a:t>already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very</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advanced</a:t>
            </a:r>
            <a:r>
              <a:rPr lang="fr-FR" sz="1600" kern="1200" dirty="0" smtClean="0">
                <a:solidFill>
                  <a:schemeClr val="tx1"/>
                </a:solidFill>
                <a:latin typeface="+mn-lt"/>
                <a:ea typeface="MS PGothic" pitchFamily="34" charset="-128"/>
                <a:cs typeface="MS PGothic" charset="0"/>
              </a:rPr>
              <a:t> and </a:t>
            </a:r>
            <a:r>
              <a:rPr lang="fr-FR" sz="1600" kern="1200" dirty="0" err="1" smtClean="0">
                <a:solidFill>
                  <a:schemeClr val="tx1"/>
                </a:solidFill>
                <a:latin typeface="+mn-lt"/>
                <a:ea typeface="MS PGothic" pitchFamily="34" charset="-128"/>
                <a:cs typeface="MS PGothic" charset="0"/>
              </a:rPr>
              <a:t>based</a:t>
            </a:r>
            <a:r>
              <a:rPr lang="fr-FR" sz="1600" kern="1200" dirty="0" smtClean="0">
                <a:solidFill>
                  <a:schemeClr val="tx1"/>
                </a:solidFill>
                <a:latin typeface="+mn-lt"/>
                <a:ea typeface="MS PGothic" pitchFamily="34" charset="-128"/>
                <a:cs typeface="MS PGothic" charset="0"/>
              </a:rPr>
              <a:t> on </a:t>
            </a:r>
            <a:r>
              <a:rPr lang="fr-FR" sz="1600" kern="1200" dirty="0" err="1" smtClean="0">
                <a:solidFill>
                  <a:schemeClr val="tx1"/>
                </a:solidFill>
                <a:latin typeface="+mn-lt"/>
                <a:ea typeface="MS PGothic" pitchFamily="34" charset="-128"/>
                <a:cs typeface="MS PGothic" charset="0"/>
              </a:rPr>
              <a:t>small</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molecules</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Actually</a:t>
            </a:r>
            <a:r>
              <a:rPr lang="fr-FR" sz="1600" kern="1200" dirty="0" smtClean="0">
                <a:solidFill>
                  <a:schemeClr val="tx1"/>
                </a:solidFill>
                <a:latin typeface="+mn-lt"/>
                <a:ea typeface="MS PGothic" pitchFamily="34" charset="-128"/>
                <a:cs typeface="MS PGothic" charset="0"/>
              </a:rPr>
              <a:t> I </a:t>
            </a:r>
            <a:r>
              <a:rPr lang="fr-FR" sz="1600" kern="1200" dirty="0" err="1" smtClean="0">
                <a:solidFill>
                  <a:schemeClr val="tx1"/>
                </a:solidFill>
                <a:latin typeface="+mn-lt"/>
                <a:ea typeface="MS PGothic" pitchFamily="34" charset="-128"/>
                <a:cs typeface="MS PGothic" charset="0"/>
              </a:rPr>
              <a:t>am</a:t>
            </a:r>
            <a:r>
              <a:rPr lang="fr-FR" sz="1600" kern="1200" dirty="0" smtClean="0">
                <a:solidFill>
                  <a:schemeClr val="tx1"/>
                </a:solidFill>
                <a:latin typeface="+mn-lt"/>
                <a:ea typeface="MS PGothic" pitchFamily="34" charset="-128"/>
                <a:cs typeface="MS PGothic" charset="0"/>
              </a:rPr>
              <a:t> planning to </a:t>
            </a:r>
            <a:r>
              <a:rPr lang="fr-FR" sz="1600" kern="1200" dirty="0" err="1" smtClean="0">
                <a:solidFill>
                  <a:schemeClr val="tx1"/>
                </a:solidFill>
                <a:latin typeface="+mn-lt"/>
                <a:ea typeface="MS PGothic" pitchFamily="34" charset="-128"/>
                <a:cs typeface="MS PGothic" charset="0"/>
              </a:rPr>
              <a:t>ask</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you</a:t>
            </a:r>
            <a:r>
              <a:rPr lang="fr-FR" sz="1600" kern="1200" dirty="0" smtClean="0">
                <a:solidFill>
                  <a:schemeClr val="tx1"/>
                </a:solidFill>
                <a:latin typeface="+mn-lt"/>
                <a:ea typeface="MS PGothic" pitchFamily="34" charset="-128"/>
                <a:cs typeface="MS PGothic" charset="0"/>
              </a:rPr>
              <a:t> for </a:t>
            </a:r>
            <a:r>
              <a:rPr lang="fr-FR" sz="1600" kern="1200" dirty="0" err="1" smtClean="0">
                <a:solidFill>
                  <a:schemeClr val="tx1"/>
                </a:solidFill>
                <a:latin typeface="+mn-lt"/>
                <a:ea typeface="MS PGothic" pitchFamily="34" charset="-128"/>
                <a:cs typeface="MS PGothic" charset="0"/>
              </a:rPr>
              <a:t>your</a:t>
            </a:r>
            <a:r>
              <a:rPr lang="fr-FR" sz="1600" kern="1200" dirty="0" smtClean="0">
                <a:solidFill>
                  <a:schemeClr val="tx1"/>
                </a:solidFill>
                <a:latin typeface="+mn-lt"/>
                <a:ea typeface="MS PGothic" pitchFamily="34" charset="-128"/>
                <a:cs typeface="MS PGothic" charset="0"/>
              </a:rPr>
              <a:t> opinions on </a:t>
            </a:r>
            <a:r>
              <a:rPr lang="fr-FR" sz="1600" kern="1200" dirty="0" err="1" smtClean="0">
                <a:solidFill>
                  <a:schemeClr val="tx1"/>
                </a:solidFill>
                <a:latin typeface="+mn-lt"/>
                <a:ea typeface="MS PGothic" pitchFamily="34" charset="-128"/>
                <a:cs typeface="MS PGothic" charset="0"/>
              </a:rPr>
              <a:t>these</a:t>
            </a:r>
            <a:r>
              <a:rPr lang="fr-FR" sz="1600" kern="1200" dirty="0" smtClean="0">
                <a:solidFill>
                  <a:schemeClr val="tx1"/>
                </a:solidFill>
                <a:latin typeface="+mn-lt"/>
                <a:ea typeface="MS PGothic" pitchFamily="34" charset="-128"/>
                <a:cs typeface="MS PGothic" charset="0"/>
              </a:rPr>
              <a:t> maintenance </a:t>
            </a:r>
            <a:r>
              <a:rPr lang="fr-FR" sz="1600" kern="1200" dirty="0" err="1" smtClean="0">
                <a:solidFill>
                  <a:schemeClr val="tx1"/>
                </a:solidFill>
                <a:latin typeface="+mn-lt"/>
                <a:ea typeface="MS PGothic" pitchFamily="34" charset="-128"/>
                <a:cs typeface="MS PGothic" charset="0"/>
              </a:rPr>
              <a:t>approaches</a:t>
            </a:r>
            <a:r>
              <a:rPr lang="fr-FR" sz="1600" kern="1200" dirty="0" smtClean="0">
                <a:solidFill>
                  <a:schemeClr val="tx1"/>
                </a:solidFill>
                <a:latin typeface="+mn-lt"/>
                <a:ea typeface="MS PGothic" pitchFamily="34" charset="-128"/>
                <a:cs typeface="MS PGothic" charset="0"/>
              </a:rPr>
              <a:t>, but let me </a:t>
            </a:r>
            <a:r>
              <a:rPr lang="fr-FR" sz="1600" kern="1200" dirty="0" err="1" smtClean="0">
                <a:solidFill>
                  <a:schemeClr val="tx1"/>
                </a:solidFill>
                <a:latin typeface="+mn-lt"/>
                <a:ea typeface="MS PGothic" pitchFamily="34" charset="-128"/>
                <a:cs typeface="MS PGothic" charset="0"/>
              </a:rPr>
              <a:t>send</a:t>
            </a:r>
            <a:r>
              <a:rPr lang="fr-FR" sz="1600" kern="1200" dirty="0" smtClean="0">
                <a:solidFill>
                  <a:schemeClr val="tx1"/>
                </a:solidFill>
                <a:latin typeface="+mn-lt"/>
                <a:ea typeface="MS PGothic" pitchFamily="34" charset="-128"/>
                <a:cs typeface="MS PGothic" charset="0"/>
              </a:rPr>
              <a:t> in a </a:t>
            </a:r>
            <a:r>
              <a:rPr lang="fr-FR" sz="1600" kern="1200" dirty="0" err="1" smtClean="0">
                <a:solidFill>
                  <a:schemeClr val="tx1"/>
                </a:solidFill>
                <a:latin typeface="+mn-lt"/>
                <a:ea typeface="MS PGothic" pitchFamily="34" charset="-128"/>
                <a:cs typeface="MS PGothic" charset="0"/>
              </a:rPr>
              <a:t>separate</a:t>
            </a:r>
            <a:r>
              <a:rPr lang="fr-FR" sz="1600" kern="1200" dirty="0" smtClean="0">
                <a:solidFill>
                  <a:schemeClr val="tx1"/>
                </a:solidFill>
                <a:latin typeface="+mn-lt"/>
                <a:ea typeface="MS PGothic" pitchFamily="34" charset="-128"/>
                <a:cs typeface="MS PGothic" charset="0"/>
              </a:rPr>
              <a:t> email as I have </a:t>
            </a:r>
            <a:r>
              <a:rPr lang="fr-FR" sz="1600" kern="1200" dirty="0" err="1" smtClean="0">
                <a:solidFill>
                  <a:schemeClr val="tx1"/>
                </a:solidFill>
                <a:latin typeface="+mn-lt"/>
                <a:ea typeface="MS PGothic" pitchFamily="34" charset="-128"/>
                <a:cs typeface="MS PGothic" charset="0"/>
              </a:rPr>
              <a:t>other</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molecules</a:t>
            </a:r>
            <a:r>
              <a:rPr lang="fr-FR" sz="1600" kern="1200" dirty="0" smtClean="0">
                <a:solidFill>
                  <a:schemeClr val="tx1"/>
                </a:solidFill>
                <a:latin typeface="+mn-lt"/>
                <a:ea typeface="MS PGothic" pitchFamily="34" charset="-128"/>
                <a:cs typeface="MS PGothic" charset="0"/>
              </a:rPr>
              <a:t> to </a:t>
            </a:r>
            <a:r>
              <a:rPr lang="fr-FR" sz="1600" kern="1200" dirty="0" err="1" smtClean="0">
                <a:solidFill>
                  <a:schemeClr val="tx1"/>
                </a:solidFill>
                <a:latin typeface="+mn-lt"/>
                <a:ea typeface="MS PGothic" pitchFamily="34" charset="-128"/>
                <a:cs typeface="MS PGothic" charset="0"/>
              </a:rPr>
              <a:t>ask</a:t>
            </a:r>
            <a:r>
              <a:rPr lang="fr-FR" sz="1600" kern="1200" dirty="0" smtClean="0">
                <a:solidFill>
                  <a:schemeClr val="tx1"/>
                </a:solidFill>
                <a:latin typeface="+mn-lt"/>
                <a:ea typeface="MS PGothic" pitchFamily="34" charset="-128"/>
                <a:cs typeface="MS PGothic" charset="0"/>
              </a:rPr>
              <a:t> </a:t>
            </a:r>
            <a:r>
              <a:rPr lang="fr-FR" sz="1600" kern="1200" dirty="0" err="1" smtClean="0">
                <a:solidFill>
                  <a:schemeClr val="tx1"/>
                </a:solidFill>
                <a:latin typeface="+mn-lt"/>
                <a:ea typeface="MS PGothic" pitchFamily="34" charset="-128"/>
                <a:cs typeface="MS PGothic" charset="0"/>
              </a:rPr>
              <a:t>too</a:t>
            </a:r>
            <a:r>
              <a:rPr lang="fr-FR" sz="1600" kern="1200" dirty="0" smtClean="0">
                <a:solidFill>
                  <a:schemeClr val="tx1"/>
                </a:solidFill>
                <a:latin typeface="+mn-lt"/>
                <a:ea typeface="MS PGothic" pitchFamily="34" charset="-128"/>
                <a:cs typeface="MS PGothic" charset="0"/>
              </a:rPr>
              <a:t>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600" b="0" i="0" kern="1200" dirty="0" smtClean="0">
              <a:solidFill>
                <a:schemeClr val="tx1"/>
              </a:solidFill>
              <a:effectLst/>
              <a:latin typeface="+mn-lt"/>
              <a:ea typeface="MS PGothic" pitchFamily="34" charset="-128"/>
              <a:cs typeface="MS PGothic"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600" b="0" i="0" kern="1200" dirty="0" smtClean="0">
              <a:solidFill>
                <a:schemeClr val="tx1"/>
              </a:solidFill>
              <a:effectLst/>
              <a:latin typeface="+mn-lt"/>
              <a:ea typeface="MS PGothic" pitchFamily="34" charset="-128"/>
              <a:cs typeface="MS PGothic"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t>Biological agents</a:t>
            </a:r>
            <a:r>
              <a:rPr lang="en-US" sz="1000" baseline="0" dirty="0" smtClean="0"/>
              <a:t> are used for their potential in treatment, prevention and in cure research.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Pro 140 </a:t>
            </a:r>
            <a:r>
              <a:rPr lang="es-ES_tradnl" sz="1000" dirty="0" smtClean="0"/>
              <a:t>NCT02859961</a:t>
            </a:r>
          </a:p>
          <a:p>
            <a:r>
              <a:rPr lang="es-ES" sz="2400" dirty="0" smtClean="0"/>
              <a:t>Anti</a:t>
            </a:r>
            <a:r>
              <a:rPr lang="es-ES" sz="2800" dirty="0" smtClean="0"/>
              <a:t>-</a:t>
            </a:r>
            <a:r>
              <a:rPr lang="el-GR" sz="2400" dirty="0" smtClean="0"/>
              <a:t>α</a:t>
            </a:r>
            <a:r>
              <a:rPr lang="el-GR" sz="2400" baseline="-25000" dirty="0" smtClean="0"/>
              <a:t>4</a:t>
            </a:r>
            <a:r>
              <a:rPr lang="el-GR" sz="2400" dirty="0" smtClean="0"/>
              <a:t>β</a:t>
            </a:r>
            <a:r>
              <a:rPr lang="el-GR" sz="2400" baseline="-25000" dirty="0" smtClean="0"/>
              <a:t>7</a:t>
            </a:r>
            <a:r>
              <a:rPr lang="es-ES" sz="2400" baseline="-25000" dirty="0" smtClean="0"/>
              <a:t> </a:t>
            </a:r>
            <a:r>
              <a:rPr lang="es-ES" sz="2000" dirty="0" err="1" smtClean="0"/>
              <a:t>Vedolizumad</a:t>
            </a:r>
            <a:r>
              <a:rPr lang="es-ES" sz="2000" dirty="0" smtClean="0"/>
              <a:t>  </a:t>
            </a:r>
            <a:r>
              <a:rPr lang="es-ES" sz="2000" dirty="0" err="1" smtClean="0"/>
              <a:t>monotherapy</a:t>
            </a:r>
            <a:r>
              <a:rPr lang="es-ES" sz="2000" dirty="0" smtClean="0"/>
              <a:t> </a:t>
            </a:r>
            <a:r>
              <a:rPr lang="es-ES_tradnl" sz="2000" dirty="0" smtClean="0"/>
              <a:t>NCT02788175</a:t>
            </a:r>
          </a:p>
          <a:p>
            <a:r>
              <a:rPr lang="es-ES_tradnl" sz="2000" dirty="0" smtClean="0"/>
              <a:t>ACTG5357  CAB+VRV01</a:t>
            </a:r>
          </a:p>
          <a:p>
            <a:r>
              <a:rPr lang="es-ES_tradnl" sz="2000" dirty="0" err="1" smtClean="0"/>
              <a:t>Bispecific</a:t>
            </a:r>
            <a:r>
              <a:rPr lang="es-ES_tradnl" sz="2000" baseline="0" dirty="0" smtClean="0"/>
              <a:t> </a:t>
            </a:r>
            <a:r>
              <a:rPr lang="es-ES_tradnl" sz="2000" baseline="0" dirty="0" err="1" smtClean="0"/>
              <a:t>antibodies</a:t>
            </a:r>
            <a:r>
              <a:rPr lang="es-ES_tradnl" sz="2000" baseline="0" dirty="0" smtClean="0"/>
              <a:t> (Pr0140 +</a:t>
            </a:r>
            <a:r>
              <a:rPr lang="es-ES_tradnl" sz="2000" baseline="0" dirty="0" err="1" smtClean="0"/>
              <a:t>bnab</a:t>
            </a:r>
            <a:r>
              <a:rPr lang="es-ES_tradnl" sz="2000" baseline="0" dirty="0" smtClean="0"/>
              <a:t> </a:t>
            </a:r>
            <a:r>
              <a:rPr lang="es-ES_tradnl" sz="2000" baseline="0" dirty="0" err="1" smtClean="0"/>
              <a:t>or</a:t>
            </a:r>
            <a:r>
              <a:rPr lang="es-ES_tradnl" sz="2000" baseline="0" dirty="0" smtClean="0"/>
              <a:t> </a:t>
            </a:r>
            <a:r>
              <a:rPr lang="es-ES_tradnl" sz="2000" baseline="0" dirty="0" err="1" smtClean="0"/>
              <a:t>ibalizumab</a:t>
            </a:r>
            <a:r>
              <a:rPr lang="es-ES_tradnl" sz="2000" baseline="0" dirty="0" smtClean="0"/>
              <a:t> + </a:t>
            </a:r>
            <a:r>
              <a:rPr lang="es-ES_tradnl" sz="2000" baseline="0" dirty="0" err="1" smtClean="0"/>
              <a:t>bnab</a:t>
            </a:r>
            <a:r>
              <a:rPr lang="es-ES_tradnl" sz="2000" baseline="0" dirty="0" smtClean="0"/>
              <a:t>)</a:t>
            </a:r>
            <a:endParaRPr lang="es-ES" sz="20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t>Sources</a:t>
            </a:r>
            <a:r>
              <a:rPr lang="en-US" sz="1000" dirty="0"/>
              <a:t>: </a:t>
            </a:r>
            <a:r>
              <a:rPr lang="en-US" sz="1000" i="1" dirty="0"/>
              <a:t>ClinicalTrials.gov; WHO ICTRP (international clinical trials registry platform); aidsinfo.nih.gov</a:t>
            </a:r>
            <a:endParaRPr 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Footnotes. </a:t>
            </a:r>
            <a:r>
              <a:rPr lang="en-US" sz="1000" i="0" dirty="0"/>
              <a:t>If</a:t>
            </a:r>
            <a:r>
              <a:rPr lang="en-US" sz="1000" i="0" baseline="0" dirty="0"/>
              <a:t> a candidate is in investigator-initiated study, the trial sponsor is specified first, separated by a semicolon from the originator.</a:t>
            </a:r>
            <a:endParaRPr lang="en-US" sz="1000" i="1" dirty="0"/>
          </a:p>
          <a:p>
            <a:pPr marL="229011" indent="-229011">
              <a:buAutoNum type="arabicPeriod"/>
            </a:pPr>
            <a:r>
              <a:rPr lang="en-US" sz="1000" dirty="0" err="1"/>
              <a:t>Albuvirtide</a:t>
            </a:r>
            <a:r>
              <a:rPr lang="en-US" sz="1000" dirty="0"/>
              <a:t>:  Q1W (weekly) by IV, large synthetic peptides;  Ph3 only being run in China, CFDA</a:t>
            </a:r>
            <a:r>
              <a:rPr lang="en-US" sz="1000" baseline="0" dirty="0"/>
              <a:t> filing 7/2016</a:t>
            </a:r>
            <a:r>
              <a:rPr lang="en-US" sz="1000" dirty="0"/>
              <a:t>.  Note this is a different molecule from T-20 (</a:t>
            </a:r>
            <a:r>
              <a:rPr lang="en-US" sz="1000" dirty="0" err="1"/>
              <a:t>enfuvirtide</a:t>
            </a:r>
            <a:r>
              <a:rPr lang="en-US" sz="1000" dirty="0"/>
              <a:t>), it </a:t>
            </a:r>
            <a:r>
              <a:rPr lang="en-US" sz="1000" baseline="0" dirty="0"/>
              <a:t>is not simply a long-acting version of T-20. </a:t>
            </a:r>
          </a:p>
          <a:p>
            <a:pPr marL="229011" indent="-229011">
              <a:buAutoNum type="arabicPeriod"/>
            </a:pPr>
            <a:r>
              <a:rPr lang="en-US" sz="1000" dirty="0"/>
              <a:t>Ibalizumab:  800mg Q2W (biweekly) by IV; unclear if </a:t>
            </a:r>
            <a:r>
              <a:rPr lang="en-US" sz="1000" baseline="0" dirty="0"/>
              <a:t>monthly IV 2,000mg applicable</a:t>
            </a:r>
            <a:r>
              <a:rPr lang="en-US" sz="1000" dirty="0"/>
              <a:t>. Weekly SC injection wasn’t studied further after a Ph1. Humanized mAb against CD4, effective for both R5- and X4-tropic strains. In Ph3 in combination with OBR for MDR-HIV (multi-class</a:t>
            </a:r>
            <a:r>
              <a:rPr lang="en-US" sz="1000" baseline="0" dirty="0"/>
              <a:t> resistance)</a:t>
            </a:r>
            <a:r>
              <a:rPr lang="en-US" sz="1000" dirty="0"/>
              <a:t>.</a:t>
            </a:r>
            <a:r>
              <a:rPr lang="en-US" sz="1000" baseline="0" dirty="0"/>
              <a:t> </a:t>
            </a:r>
            <a:r>
              <a:rPr lang="en-US" sz="1000" dirty="0"/>
              <a:t>Expanded Access through Wuxi </a:t>
            </a:r>
            <a:r>
              <a:rPr lang="en-US" sz="1000" dirty="0" err="1"/>
              <a:t>PharmaTech</a:t>
            </a:r>
            <a:r>
              <a:rPr lang="en-US" sz="1000" dirty="0"/>
              <a:t>. </a:t>
            </a:r>
            <a:r>
              <a:rPr lang="en-US" sz="1000" dirty="0" err="1"/>
              <a:t>Commercialisation</a:t>
            </a:r>
            <a:r>
              <a:rPr lang="en-US" sz="1000" dirty="0"/>
              <a:t> collaboration with </a:t>
            </a:r>
            <a:r>
              <a:rPr lang="en-US" sz="1000" dirty="0" err="1"/>
              <a:t>Theratechnologies</a:t>
            </a:r>
            <a:r>
              <a:rPr lang="en-US" sz="1000" dirty="0"/>
              <a:t> in US and Canada</a:t>
            </a:r>
          </a:p>
          <a:p>
            <a:pPr marL="229011" indent="-229011">
              <a:buAutoNum type="arabicPeriod"/>
            </a:pPr>
            <a:r>
              <a:rPr lang="en-US" sz="1000" dirty="0"/>
              <a:t>PRO-140:  Q1W SC injection, “self injectable”, humanized mAb against CCR5. In Ph2/3, including as</a:t>
            </a:r>
            <a:r>
              <a:rPr lang="en-US" sz="1000" baseline="0" dirty="0"/>
              <a:t> single agent maintenance strategy</a:t>
            </a:r>
            <a:endParaRPr lang="en-US" sz="1000" dirty="0"/>
          </a:p>
          <a:p>
            <a:pPr marL="228600" indent="-228600" defTabSz="458023">
              <a:buFontTx/>
              <a:buAutoNum type="arabicPeriod" startAt="4"/>
              <a:defRPr/>
            </a:pPr>
            <a:r>
              <a:rPr lang="en-US" sz="1000" dirty="0" err="1"/>
              <a:t>Cenicriviroc</a:t>
            </a:r>
            <a:r>
              <a:rPr lang="en-US" sz="1000" dirty="0"/>
              <a:t>:  oral dual inhibitor of CCR2 and CCR5, does not work for X4-tropic virus. </a:t>
            </a:r>
            <a:r>
              <a:rPr lang="en-GB" sz="1000" dirty="0"/>
              <a:t>Development focus appears to have shifted from HIV</a:t>
            </a:r>
            <a:r>
              <a:rPr lang="en-GB" sz="1000" baseline="0" dirty="0"/>
              <a:t> treatment</a:t>
            </a:r>
            <a:r>
              <a:rPr lang="en-GB" sz="1000" dirty="0"/>
              <a:t> to non-alcoholic steatohepatitis (NASH).</a:t>
            </a:r>
            <a:r>
              <a:rPr lang="en-GB" sz="1000" baseline="0" dirty="0"/>
              <a:t> There is </a:t>
            </a:r>
            <a:r>
              <a:rPr lang="en-GB" sz="1000" dirty="0"/>
              <a:t>a Ph2 investigator-led trial on CVC for </a:t>
            </a:r>
            <a:r>
              <a:rPr lang="en-GB" sz="1000" dirty="0" err="1"/>
              <a:t>neuroAIDS</a:t>
            </a:r>
            <a:r>
              <a:rPr lang="en-GB" sz="1000" dirty="0"/>
              <a:t> </a:t>
            </a:r>
          </a:p>
          <a:p>
            <a:pPr marL="228600" indent="-228600" defTabSz="458023">
              <a:buFontTx/>
              <a:buAutoNum type="arabicPeriod" startAt="4"/>
              <a:defRPr/>
            </a:pPr>
            <a:r>
              <a:rPr lang="en-US" sz="1000" baseline="0" dirty="0" err="1"/>
              <a:t>Sifuvirtide</a:t>
            </a:r>
            <a:r>
              <a:rPr lang="en-US" sz="1000" baseline="0" dirty="0"/>
              <a:t>: another synthetic peptide targeting gp41, daily SC injection in Ph2 in China only; topical microbicides also under development</a:t>
            </a:r>
            <a:endParaRPr lang="en-US" sz="1000" dirty="0"/>
          </a:p>
          <a:p>
            <a:pPr marL="228600" marR="0" lvl="0" indent="-228600" algn="l" defTabSz="458023" rtl="0" eaLnBrk="1" fontAlgn="auto" latinLnBrk="0" hangingPunct="1">
              <a:lnSpc>
                <a:spcPct val="100000"/>
              </a:lnSpc>
              <a:spcBef>
                <a:spcPts val="0"/>
              </a:spcBef>
              <a:spcAft>
                <a:spcPts val="0"/>
              </a:spcAft>
              <a:buClrTx/>
              <a:buSzTx/>
              <a:buFontTx/>
              <a:buAutoNum type="arabicPeriod" startAt="6"/>
              <a:tabLst/>
              <a:defRPr/>
            </a:pPr>
            <a:r>
              <a:rPr lang="en-US" sz="1000" b="0" i="0" u="none" strike="noStrike" kern="1200" baseline="0" dirty="0">
                <a:solidFill>
                  <a:schemeClr val="tx1"/>
                </a:solidFill>
                <a:latin typeface="+mn-lt"/>
                <a:ea typeface="+mn-ea"/>
                <a:cs typeface="+mn-cs"/>
              </a:rPr>
              <a:t>ABX464:  potentially first-in-class, this oral candidate that targets the HIV Rev protein and prevents </a:t>
            </a:r>
            <a:r>
              <a:rPr lang="en-US" sz="1000" b="0" i="0" kern="1200" dirty="0" err="1">
                <a:solidFill>
                  <a:schemeClr val="tx1"/>
                </a:solidFill>
                <a:effectLst/>
                <a:latin typeface="+mn-lt"/>
                <a:ea typeface="+mn-ea"/>
                <a:cs typeface="+mn-cs"/>
              </a:rPr>
              <a:t>unspliced</a:t>
            </a:r>
            <a:r>
              <a:rPr lang="en-US" sz="1000" b="0" i="0" kern="1200" dirty="0">
                <a:solidFill>
                  <a:schemeClr val="tx1"/>
                </a:solidFill>
                <a:effectLst/>
                <a:latin typeface="+mn-lt"/>
                <a:ea typeface="+mn-ea"/>
                <a:cs typeface="+mn-cs"/>
              </a:rPr>
              <a:t> HIV RNA from being exported out of the nucleus, thereby blocking</a:t>
            </a:r>
            <a:r>
              <a:rPr lang="en-US" sz="1000" b="0" i="0" kern="1200" baseline="0" dirty="0">
                <a:solidFill>
                  <a:schemeClr val="tx1"/>
                </a:solidFill>
                <a:effectLst/>
                <a:latin typeface="+mn-lt"/>
                <a:ea typeface="+mn-ea"/>
                <a:cs typeface="+mn-cs"/>
              </a:rPr>
              <a:t> HIV replication </a:t>
            </a:r>
          </a:p>
          <a:p>
            <a:pPr marL="228600" marR="0" lvl="0" indent="-228600" algn="l" defTabSz="458023" rtl="0" eaLnBrk="1" fontAlgn="auto" latinLnBrk="0" hangingPunct="1">
              <a:lnSpc>
                <a:spcPct val="100000"/>
              </a:lnSpc>
              <a:spcBef>
                <a:spcPts val="0"/>
              </a:spcBef>
              <a:spcAft>
                <a:spcPts val="0"/>
              </a:spcAft>
              <a:buClrTx/>
              <a:buSzTx/>
              <a:buFontTx/>
              <a:buAutoNum type="arabicPeriod" startAt="6"/>
              <a:tabLst/>
              <a:defRPr/>
            </a:pPr>
            <a:r>
              <a:rPr lang="en-US" sz="1000" b="0" i="0" u="none" strike="noStrike" kern="1200" baseline="0" dirty="0">
                <a:solidFill>
                  <a:schemeClr val="tx1"/>
                </a:solidFill>
                <a:effectLst/>
                <a:latin typeface="+mn-lt"/>
                <a:ea typeface="+mn-ea"/>
                <a:cs typeface="+mn-cs"/>
              </a:rPr>
              <a:t>NRTTI stands for </a:t>
            </a:r>
            <a:r>
              <a:rPr lang="en-US" sz="1000" b="0" i="0" kern="1200" dirty="0">
                <a:solidFill>
                  <a:schemeClr val="tx1"/>
                </a:solidFill>
                <a:effectLst/>
                <a:latin typeface="+mn-lt"/>
                <a:ea typeface="+mn-ea"/>
                <a:cs typeface="+mn-cs"/>
              </a:rPr>
              <a:t>nucleoside reverse transcriptase translocation inhibitor</a:t>
            </a:r>
          </a:p>
          <a:p>
            <a:pPr marL="228600" marR="0" lvl="0" indent="-228600" algn="l" defTabSz="458023" rtl="0" eaLnBrk="1" fontAlgn="auto" latinLnBrk="0" hangingPunct="1">
              <a:lnSpc>
                <a:spcPct val="100000"/>
              </a:lnSpc>
              <a:spcBef>
                <a:spcPts val="0"/>
              </a:spcBef>
              <a:spcAft>
                <a:spcPts val="0"/>
              </a:spcAft>
              <a:buClrTx/>
              <a:buSzTx/>
              <a:buFontTx/>
              <a:buAutoNum type="arabicPeriod" startAt="6"/>
              <a:tabLst/>
              <a:defRPr/>
            </a:pPr>
            <a:r>
              <a:rPr lang="en-US" sz="1000" b="0" i="0" u="none" strike="noStrike" kern="1200" baseline="0" dirty="0">
                <a:solidFill>
                  <a:schemeClr val="tx1"/>
                </a:solidFill>
                <a:latin typeface="+mn-lt"/>
                <a:ea typeface="+mn-ea"/>
                <a:cs typeface="+mn-cs"/>
              </a:rPr>
              <a:t>“Long-acting” defined as once monthly or less frequent. Owen A and Rannard S (2016) Advanced Drug Delivery Reviews 103, p144–156</a:t>
            </a:r>
          </a:p>
        </p:txBody>
      </p:sp>
      <p:sp>
        <p:nvSpPr>
          <p:cNvPr id="4" name="Slide Number Placeholder 3"/>
          <p:cNvSpPr>
            <a:spLocks noGrp="1"/>
          </p:cNvSpPr>
          <p:nvPr>
            <p:ph type="sldNum" sz="quarter" idx="10"/>
          </p:nvPr>
        </p:nvSpPr>
        <p:spPr/>
        <p:txBody>
          <a:bodyPr/>
          <a:lstStyle/>
          <a:p>
            <a:fld id="{A58E253F-7941-C34A-9BFE-310BFD7DC76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73035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57250" y="685800"/>
            <a:ext cx="5143500" cy="3429000"/>
          </a:xfrm>
        </p:spPr>
      </p:sp>
      <p:sp>
        <p:nvSpPr>
          <p:cNvPr id="3" name="Espaço Reservado para Anotações 2"/>
          <p:cNvSpPr>
            <a:spLocks noGrp="1"/>
          </p:cNvSpPr>
          <p:nvPr>
            <p:ph type="body" idx="1"/>
          </p:nvPr>
        </p:nvSpPr>
        <p:spPr/>
        <p:txBody>
          <a:bodyPr/>
          <a:lstStyle/>
          <a:p>
            <a:pPr marL="0" marR="0" lvl="0" indent="0" algn="l" defTabSz="609585"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S PGothic" pitchFamily="34" charset="-128"/>
                <a:cs typeface="MS PGothic" charset="0"/>
              </a:rPr>
              <a:t>The MK-8591</a:t>
            </a:r>
            <a:r>
              <a:rPr lang="en-US" sz="1600" kern="1200" baseline="0" dirty="0" smtClean="0">
                <a:solidFill>
                  <a:schemeClr val="tx1"/>
                </a:solidFill>
                <a:effectLst/>
                <a:latin typeface="+mn-lt"/>
                <a:ea typeface="MS PGothic" pitchFamily="34" charset="-128"/>
                <a:cs typeface="MS PGothic" charset="0"/>
              </a:rPr>
              <a:t> is</a:t>
            </a:r>
            <a:r>
              <a:rPr lang="en-US" sz="1600" kern="1200" dirty="0" smtClean="0">
                <a:solidFill>
                  <a:schemeClr val="tx1"/>
                </a:solidFill>
                <a:effectLst/>
                <a:latin typeface="+mn-lt"/>
                <a:ea typeface="MS PGothic" pitchFamily="34" charset="-128"/>
                <a:cs typeface="MS PGothic" charset="0"/>
              </a:rPr>
              <a:t> a potent nucleoside reverse transcriptase </a:t>
            </a:r>
            <a:r>
              <a:rPr lang="en-US" sz="1600" b="1" kern="1200" dirty="0" smtClean="0">
                <a:solidFill>
                  <a:schemeClr val="tx1"/>
                </a:solidFill>
                <a:effectLst/>
                <a:latin typeface="+mn-lt"/>
                <a:ea typeface="MS PGothic" pitchFamily="34" charset="-128"/>
                <a:cs typeface="MS PGothic" charset="0"/>
              </a:rPr>
              <a:t>translocation</a:t>
            </a:r>
            <a:r>
              <a:rPr lang="en-US" sz="1600" kern="1200" dirty="0" smtClean="0">
                <a:solidFill>
                  <a:schemeClr val="tx1"/>
                </a:solidFill>
                <a:effectLst/>
                <a:latin typeface="+mn-lt"/>
                <a:ea typeface="MS PGothic" pitchFamily="34" charset="-128"/>
                <a:cs typeface="MS PGothic" charset="0"/>
              </a:rPr>
              <a:t> inhibitor with a half-life of 150 hours in PBMCs. A once-weekly oral dose of only</a:t>
            </a:r>
            <a:r>
              <a:rPr lang="en-US" sz="1600" kern="1200" baseline="0" dirty="0" smtClean="0">
                <a:solidFill>
                  <a:schemeClr val="tx1"/>
                </a:solidFill>
                <a:effectLst/>
                <a:latin typeface="+mn-lt"/>
                <a:ea typeface="MS PGothic" pitchFamily="34" charset="-128"/>
                <a:cs typeface="MS PGothic" charset="0"/>
              </a:rPr>
              <a:t> </a:t>
            </a:r>
            <a:r>
              <a:rPr lang="en-US" sz="1600" kern="1200" dirty="0" smtClean="0">
                <a:solidFill>
                  <a:schemeClr val="tx1"/>
                </a:solidFill>
                <a:effectLst/>
                <a:latin typeface="+mn-lt"/>
                <a:ea typeface="MS PGothic" pitchFamily="34" charset="-128"/>
                <a:cs typeface="MS PGothic" charset="0"/>
              </a:rPr>
              <a:t>10 mg was proven more effective than daily TDF and TAF</a:t>
            </a:r>
            <a:r>
              <a:rPr lang="en-US" sz="1600" kern="1200" baseline="0" dirty="0" smtClean="0">
                <a:solidFill>
                  <a:schemeClr val="tx1"/>
                </a:solidFill>
                <a:effectLst/>
                <a:latin typeface="+mn-lt"/>
                <a:ea typeface="MS PGothic" pitchFamily="34" charset="-128"/>
                <a:cs typeface="MS PGothic" charset="0"/>
              </a:rPr>
              <a:t>, </a:t>
            </a:r>
            <a:r>
              <a:rPr lang="en-US" sz="1600" kern="1200" dirty="0" smtClean="0">
                <a:solidFill>
                  <a:schemeClr val="tx1"/>
                </a:solidFill>
                <a:effectLst/>
                <a:latin typeface="+mn-lt"/>
                <a:ea typeface="MS PGothic" pitchFamily="34" charset="-128"/>
                <a:cs typeface="MS PGothic" charset="0"/>
              </a:rPr>
              <a:t>and the potential for a long-acting formulation using implants,</a:t>
            </a:r>
            <a:r>
              <a:rPr lang="en-US" sz="1600" kern="1200" baseline="0" dirty="0" smtClean="0">
                <a:solidFill>
                  <a:schemeClr val="tx1"/>
                </a:solidFill>
                <a:effectLst/>
                <a:latin typeface="+mn-lt"/>
                <a:ea typeface="MS PGothic" pitchFamily="34" charset="-128"/>
                <a:cs typeface="MS PGothic" charset="0"/>
              </a:rPr>
              <a:t> </a:t>
            </a:r>
            <a:r>
              <a:rPr lang="en-US" sz="1600" kern="1200" dirty="0" smtClean="0">
                <a:solidFill>
                  <a:schemeClr val="tx1"/>
                </a:solidFill>
                <a:effectLst/>
                <a:latin typeface="+mn-lt"/>
                <a:ea typeface="MS PGothic" pitchFamily="34" charset="-128"/>
                <a:cs typeface="MS PGothic" charset="0"/>
              </a:rPr>
              <a:t>is studied.</a:t>
            </a:r>
          </a:p>
          <a:p>
            <a:pPr marL="0" marR="0" lvl="0" indent="0" algn="l" defTabSz="609585"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S PGothic" pitchFamily="34" charset="-128"/>
              <a:cs typeface="MS PGothic" charset="0"/>
            </a:endParaRPr>
          </a:p>
          <a:p>
            <a:pPr marL="0" marR="0" lvl="0" indent="0" algn="l" defTabSz="609585" rtl="0" eaLnBrk="0" fontAlgn="base" latinLnBrk="0" hangingPunct="0">
              <a:lnSpc>
                <a:spcPct val="100000"/>
              </a:lnSpc>
              <a:spcBef>
                <a:spcPct val="30000"/>
              </a:spcBef>
              <a:spcAft>
                <a:spcPct val="0"/>
              </a:spcAft>
              <a:buClrTx/>
              <a:buSzTx/>
              <a:buFontTx/>
              <a:buNone/>
              <a:tabLst/>
              <a:defRPr/>
            </a:pPr>
            <a:endParaRPr lang="fr-FR" sz="1600" kern="1200" dirty="0" smtClean="0">
              <a:solidFill>
                <a:schemeClr val="tx1"/>
              </a:solidFill>
              <a:effectLst/>
              <a:latin typeface="+mn-lt"/>
              <a:ea typeface="MS PGothic" pitchFamily="34" charset="-128"/>
              <a:cs typeface="MS PGothic" charset="0"/>
            </a:endParaRPr>
          </a:p>
          <a:p>
            <a:endParaRPr lang="en-US" sz="1200" dirty="0" smtClean="0"/>
          </a:p>
          <a:p>
            <a:endParaRPr lang="en-US" sz="1200" dirty="0" smtClean="0"/>
          </a:p>
          <a:p>
            <a:endParaRPr lang="pt-BR" dirty="0"/>
          </a:p>
        </p:txBody>
      </p:sp>
      <p:sp>
        <p:nvSpPr>
          <p:cNvPr id="4" name="Espaço Reservado para Número de Slide 3"/>
          <p:cNvSpPr>
            <a:spLocks noGrp="1"/>
          </p:cNvSpPr>
          <p:nvPr>
            <p:ph type="sldNum" sz="quarter" idx="10"/>
          </p:nvPr>
        </p:nvSpPr>
        <p:spPr/>
        <p:txBody>
          <a:bodyPr/>
          <a:lstStyle/>
          <a:p>
            <a:fld id="{7580E94E-1D6E-44FB-9098-3FF9500ACD0A}" type="slidenum">
              <a:rPr lang="en-US" altLang="pt-BR" smtClean="0"/>
              <a:pPr/>
              <a:t>40</a:t>
            </a:fld>
            <a:endParaRPr lang="en-US" altLang="pt-BR"/>
          </a:p>
        </p:txBody>
      </p:sp>
    </p:spTree>
    <p:extLst>
      <p:ext uri="{BB962C8B-B14F-4D97-AF65-F5344CB8AC3E}">
        <p14:creationId xmlns:p14="http://schemas.microsoft.com/office/powerpoint/2010/main" val="1291438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57250" y="685800"/>
            <a:ext cx="5143500" cy="3429000"/>
          </a:xfrm>
        </p:spPr>
      </p:sp>
      <p:sp>
        <p:nvSpPr>
          <p:cNvPr id="3" name="Espaço Reservado para Anotações 2"/>
          <p:cNvSpPr>
            <a:spLocks noGrp="1"/>
          </p:cNvSpPr>
          <p:nvPr>
            <p:ph type="body" idx="1"/>
          </p:nvPr>
        </p:nvSpPr>
        <p:spPr/>
        <p:txBody>
          <a:bodyPr/>
          <a:lstStyle/>
          <a:p>
            <a:r>
              <a:rPr lang="en-US" sz="1600" kern="1200" dirty="0" err="1" smtClean="0">
                <a:solidFill>
                  <a:schemeClr val="tx1"/>
                </a:solidFill>
                <a:effectLst/>
                <a:latin typeface="+mn-lt"/>
                <a:ea typeface="MS PGothic" pitchFamily="34" charset="-128"/>
                <a:cs typeface="MS PGothic" charset="0"/>
              </a:rPr>
              <a:t>Fostemsavir</a:t>
            </a:r>
            <a:r>
              <a:rPr lang="en-US" sz="1600" kern="1200" dirty="0" smtClean="0">
                <a:solidFill>
                  <a:schemeClr val="tx1"/>
                </a:solidFill>
                <a:effectLst/>
                <a:latin typeface="+mn-lt"/>
                <a:ea typeface="MS PGothic" pitchFamily="34" charset="-128"/>
                <a:cs typeface="MS PGothic" charset="0"/>
              </a:rPr>
              <a:t> is an attachment inhibitor – acting at the entry point of the virus in the cell. This first-in-class compound has now reached phase 3 trials and may provide the additional tool needed by ART multi-experienced patients. </a:t>
            </a:r>
          </a:p>
          <a:p>
            <a:endParaRPr lang="en-US" sz="1600" kern="1200" dirty="0" smtClean="0">
              <a:solidFill>
                <a:schemeClr val="tx1"/>
              </a:solidFill>
              <a:effectLst/>
              <a:latin typeface="+mn-lt"/>
              <a:ea typeface="MS PGothic" pitchFamily="34" charset="-128"/>
              <a:cs typeface="MS PGothic" charset="0"/>
              <a:hlinkClick r:id="rId3"/>
            </a:endParaRPr>
          </a:p>
          <a:p>
            <a:r>
              <a:rPr lang="es-ES" sz="1600" dirty="0" err="1" smtClean="0">
                <a:solidFill>
                  <a:prstClr val="black"/>
                </a:solidFill>
              </a:rPr>
              <a:t>Binds</a:t>
            </a:r>
            <a:r>
              <a:rPr lang="es-ES" sz="1600" dirty="0" smtClean="0">
                <a:solidFill>
                  <a:prstClr val="black"/>
                </a:solidFill>
              </a:rPr>
              <a:t> to HIV-1 </a:t>
            </a:r>
            <a:r>
              <a:rPr lang="es-ES" sz="1600" dirty="0" err="1" smtClean="0">
                <a:solidFill>
                  <a:prstClr val="black"/>
                </a:solidFill>
              </a:rPr>
              <a:t>env</a:t>
            </a:r>
            <a:r>
              <a:rPr lang="es-ES" sz="1600" dirty="0" smtClean="0">
                <a:solidFill>
                  <a:prstClr val="black"/>
                </a:solidFill>
              </a:rPr>
              <a:t> prior to </a:t>
            </a:r>
            <a:r>
              <a:rPr lang="es-ES" sz="1600" dirty="0" err="1" smtClean="0">
                <a:solidFill>
                  <a:prstClr val="black"/>
                </a:solidFill>
              </a:rPr>
              <a:t>co</a:t>
            </a:r>
            <a:r>
              <a:rPr lang="es-ES" sz="1600" dirty="0" smtClean="0">
                <a:solidFill>
                  <a:prstClr val="black"/>
                </a:solidFill>
              </a:rPr>
              <a:t>-receptor </a:t>
            </a:r>
            <a:r>
              <a:rPr lang="es-ES" sz="1600" dirty="0" err="1" smtClean="0">
                <a:solidFill>
                  <a:prstClr val="black"/>
                </a:solidFill>
              </a:rPr>
              <a:t>binding</a:t>
            </a:r>
            <a:r>
              <a:rPr lang="es-ES" sz="1600" dirty="0" smtClean="0">
                <a:solidFill>
                  <a:prstClr val="black"/>
                </a:solidFill>
              </a:rPr>
              <a:t> and </a:t>
            </a:r>
            <a:r>
              <a:rPr lang="es-ES" sz="1600" dirty="0" err="1" smtClean="0">
                <a:solidFill>
                  <a:prstClr val="black"/>
                </a:solidFill>
              </a:rPr>
              <a:t>fusion</a:t>
            </a:r>
            <a:endParaRPr lang="es-ES" sz="1600" dirty="0" smtClean="0">
              <a:solidFill>
                <a:prstClr val="black"/>
              </a:solidFill>
            </a:endParaRPr>
          </a:p>
          <a:p>
            <a:r>
              <a:rPr lang="es-ES" sz="1600" dirty="0" smtClean="0">
                <a:solidFill>
                  <a:prstClr val="black"/>
                </a:solidFill>
              </a:rPr>
              <a:t>In vitro </a:t>
            </a:r>
            <a:r>
              <a:rPr lang="es-ES" sz="1600" dirty="0" err="1" smtClean="0">
                <a:solidFill>
                  <a:prstClr val="black"/>
                </a:solidFill>
              </a:rPr>
              <a:t>activity</a:t>
            </a:r>
            <a:r>
              <a:rPr lang="es-ES" sz="1600" dirty="0" smtClean="0">
                <a:solidFill>
                  <a:prstClr val="black"/>
                </a:solidFill>
              </a:rPr>
              <a:t> </a:t>
            </a:r>
            <a:r>
              <a:rPr lang="es-ES" sz="1600" dirty="0" err="1" smtClean="0">
                <a:solidFill>
                  <a:prstClr val="black"/>
                </a:solidFill>
              </a:rPr>
              <a:t>against</a:t>
            </a:r>
            <a:r>
              <a:rPr lang="es-ES" sz="1600" dirty="0" smtClean="0">
                <a:solidFill>
                  <a:prstClr val="black"/>
                </a:solidFill>
              </a:rPr>
              <a:t> HIV-1 </a:t>
            </a:r>
            <a:r>
              <a:rPr lang="es-ES" sz="1600" dirty="0" err="1" smtClean="0">
                <a:solidFill>
                  <a:prstClr val="black"/>
                </a:solidFill>
              </a:rPr>
              <a:t>viruses</a:t>
            </a:r>
            <a:r>
              <a:rPr lang="es-ES" sz="1600" dirty="0" smtClean="0">
                <a:solidFill>
                  <a:prstClr val="black"/>
                </a:solidFill>
              </a:rPr>
              <a:t> (</a:t>
            </a:r>
            <a:r>
              <a:rPr lang="es-ES" sz="1600" dirty="0" err="1" smtClean="0">
                <a:solidFill>
                  <a:prstClr val="black"/>
                </a:solidFill>
              </a:rPr>
              <a:t>except</a:t>
            </a:r>
            <a:r>
              <a:rPr lang="es-ES" sz="1600" dirty="0" smtClean="0">
                <a:solidFill>
                  <a:prstClr val="black"/>
                </a:solidFill>
              </a:rPr>
              <a:t> </a:t>
            </a:r>
            <a:r>
              <a:rPr lang="es-ES" sz="1600" dirty="0" err="1" smtClean="0">
                <a:solidFill>
                  <a:prstClr val="black"/>
                </a:solidFill>
              </a:rPr>
              <a:t>subtype</a:t>
            </a:r>
            <a:r>
              <a:rPr lang="es-ES" sz="1600" dirty="0" smtClean="0">
                <a:solidFill>
                  <a:prstClr val="black"/>
                </a:solidFill>
              </a:rPr>
              <a:t> AE and </a:t>
            </a:r>
            <a:r>
              <a:rPr lang="es-ES" sz="1600" dirty="0" err="1" smtClean="0">
                <a:solidFill>
                  <a:prstClr val="black"/>
                </a:solidFill>
              </a:rPr>
              <a:t>Group</a:t>
            </a:r>
            <a:r>
              <a:rPr lang="es-ES" sz="1600" dirty="0" smtClean="0">
                <a:solidFill>
                  <a:prstClr val="black"/>
                </a:solidFill>
              </a:rPr>
              <a:t> O)</a:t>
            </a:r>
          </a:p>
          <a:p>
            <a:r>
              <a:rPr lang="en-US" sz="1600" dirty="0" smtClean="0"/>
              <a:t>Active against CCR5-, CXCR4- and dual-tropic (R5X4) strains of HIV-1</a:t>
            </a:r>
          </a:p>
          <a:p>
            <a:r>
              <a:rPr lang="en-US" sz="1600" dirty="0" smtClean="0"/>
              <a:t>Unique resistance profile with no in vitro cross-resistance to other classes of </a:t>
            </a:r>
            <a:r>
              <a:rPr lang="en-US" sz="1600" dirty="0" err="1" smtClean="0"/>
              <a:t>antiretrovirals</a:t>
            </a:r>
            <a:r>
              <a:rPr lang="en-US" sz="1600" dirty="0" smtClean="0"/>
              <a:t>.</a:t>
            </a:r>
          </a:p>
          <a:p>
            <a:r>
              <a:rPr lang="en-US" sz="1600" dirty="0" smtClean="0"/>
              <a:t>Selected dose 600 mg BID</a:t>
            </a:r>
          </a:p>
          <a:p>
            <a:endParaRPr lang="en-US" sz="1600" kern="1200" dirty="0" smtClean="0">
              <a:solidFill>
                <a:schemeClr val="tx1"/>
              </a:solidFill>
              <a:effectLst/>
              <a:latin typeface="+mn-lt"/>
              <a:ea typeface="MS PGothic" pitchFamily="34" charset="-128"/>
              <a:cs typeface="MS PGothic" charset="0"/>
              <a:hlinkClick r:id="rId3"/>
            </a:endParaRPr>
          </a:p>
          <a:p>
            <a:r>
              <a:rPr lang="fr-CH" sz="1200" dirty="0" smtClean="0">
                <a:hlinkClick r:id="rId3"/>
              </a:rPr>
              <a:t>Safety and efficacy of the HIV-1 attachment inhibitor prodrug fostemsavir in antiretroviral-experienced subjects: week 48 analysis of AI438011, a Phase IIb, randomized controlled trial.</a:t>
            </a:r>
            <a:endParaRPr lang="fr-CH" sz="1200" dirty="0" smtClean="0"/>
          </a:p>
          <a:p>
            <a:r>
              <a:rPr lang="fr-CH" sz="1200" dirty="0" smtClean="0"/>
              <a:t>Thompson M, </a:t>
            </a:r>
            <a:r>
              <a:rPr lang="fr-CH" sz="1200" dirty="0" err="1" smtClean="0"/>
              <a:t>Lalezari</a:t>
            </a:r>
            <a:r>
              <a:rPr lang="fr-CH" sz="1200" dirty="0" smtClean="0"/>
              <a:t> JP, Kaplan R, </a:t>
            </a:r>
            <a:r>
              <a:rPr lang="fr-CH" sz="1200" dirty="0" err="1" smtClean="0"/>
              <a:t>Pinedo</a:t>
            </a:r>
            <a:r>
              <a:rPr lang="fr-CH" sz="1200" dirty="0" smtClean="0"/>
              <a:t> Y, </a:t>
            </a:r>
            <a:r>
              <a:rPr lang="fr-CH" sz="1200" dirty="0" err="1" smtClean="0"/>
              <a:t>Pena</a:t>
            </a:r>
            <a:r>
              <a:rPr lang="fr-CH" sz="1200" dirty="0" smtClean="0"/>
              <a:t> OAS, </a:t>
            </a:r>
            <a:r>
              <a:rPr lang="fr-CH" sz="1200" dirty="0" err="1" smtClean="0"/>
              <a:t>Cahn</a:t>
            </a:r>
            <a:r>
              <a:rPr lang="fr-CH" sz="1200" dirty="0" smtClean="0"/>
              <a:t> P, Stock DA, Joshi SR, Hanna GJ, </a:t>
            </a:r>
            <a:r>
              <a:rPr lang="fr-CH" sz="1200" dirty="0" err="1" smtClean="0"/>
              <a:t>Lataillade</a:t>
            </a:r>
            <a:r>
              <a:rPr lang="fr-CH" sz="1200" dirty="0" smtClean="0"/>
              <a:t> M; AI438011 </a:t>
            </a:r>
            <a:r>
              <a:rPr lang="fr-CH" sz="1200" dirty="0" err="1" smtClean="0"/>
              <a:t>study</a:t>
            </a:r>
            <a:r>
              <a:rPr lang="fr-CH" sz="1200" dirty="0" smtClean="0"/>
              <a:t> team.</a:t>
            </a:r>
          </a:p>
          <a:p>
            <a:r>
              <a:rPr lang="fr-CH" sz="1200" dirty="0" err="1" smtClean="0"/>
              <a:t>Antivir</a:t>
            </a:r>
            <a:r>
              <a:rPr lang="fr-CH" sz="1200" dirty="0" smtClean="0"/>
              <a:t> </a:t>
            </a:r>
            <a:r>
              <a:rPr lang="fr-CH" sz="1200" dirty="0" err="1" smtClean="0"/>
              <a:t>Ther</a:t>
            </a:r>
            <a:r>
              <a:rPr lang="fr-CH" sz="1200" dirty="0" smtClean="0"/>
              <a:t>. 2016 </a:t>
            </a:r>
            <a:r>
              <a:rPr lang="fr-CH" sz="1200" dirty="0" err="1" smtClean="0"/>
              <a:t>Dec</a:t>
            </a:r>
            <a:r>
              <a:rPr lang="fr-CH" sz="1200" dirty="0" smtClean="0"/>
              <a:t> 6. </a:t>
            </a:r>
            <a:r>
              <a:rPr lang="fr-CH" sz="1200" dirty="0" err="1" smtClean="0"/>
              <a:t>doi</a:t>
            </a:r>
            <a:r>
              <a:rPr lang="fr-CH" sz="1200" dirty="0" smtClean="0"/>
              <a:t>: 10.3851/IMP3112. [</a:t>
            </a:r>
            <a:r>
              <a:rPr lang="fr-CH" sz="1200" dirty="0" err="1" smtClean="0"/>
              <a:t>Epub</a:t>
            </a:r>
            <a:r>
              <a:rPr lang="fr-CH" sz="1200" dirty="0" smtClean="0"/>
              <a:t> </a:t>
            </a:r>
            <a:r>
              <a:rPr lang="fr-CH" sz="1200" dirty="0" err="1" smtClean="0"/>
              <a:t>ahead</a:t>
            </a:r>
            <a:r>
              <a:rPr lang="fr-CH" sz="1200" dirty="0" smtClean="0"/>
              <a:t> of </a:t>
            </a:r>
            <a:r>
              <a:rPr lang="fr-CH" sz="1200" dirty="0" err="1" smtClean="0"/>
              <a:t>print</a:t>
            </a:r>
            <a:endParaRPr lang="fr-CH" sz="1200" dirty="0" smtClean="0"/>
          </a:p>
          <a:p>
            <a:r>
              <a:rPr lang="en-US" sz="1200" kern="1200" dirty="0" err="1" smtClean="0">
                <a:solidFill>
                  <a:schemeClr val="tx1"/>
                </a:solidFill>
                <a:effectLst/>
                <a:latin typeface="+mn-lt"/>
                <a:ea typeface="MS PGothic" pitchFamily="34" charset="-128"/>
                <a:cs typeface="MS PGothic" charset="0"/>
              </a:rPr>
              <a:t>Fostemsavir</a:t>
            </a:r>
            <a:r>
              <a:rPr lang="en-US" sz="1200" kern="1200" dirty="0" smtClean="0">
                <a:solidFill>
                  <a:schemeClr val="tx1"/>
                </a:solidFill>
                <a:effectLst/>
                <a:latin typeface="+mn-lt"/>
                <a:ea typeface="MS PGothic" pitchFamily="34" charset="-128"/>
                <a:cs typeface="MS PGothic" charset="0"/>
              </a:rPr>
              <a:t> </a:t>
            </a:r>
            <a:r>
              <a:rPr lang="en-US" sz="1200" kern="1200" dirty="0">
                <a:solidFill>
                  <a:schemeClr val="tx1"/>
                </a:solidFill>
                <a:effectLst/>
                <a:latin typeface="+mn-lt"/>
                <a:ea typeface="MS PGothic" pitchFamily="34" charset="-128"/>
                <a:cs typeface="MS PGothic" charset="0"/>
              </a:rPr>
              <a:t>(GSK3684934-formerly BMS-663068) is a first-in-class attachment inhibitor that binds to HIV-1 gp120, preventing initial viral attachment and entry into the host CD4+ T-</a:t>
            </a:r>
            <a:r>
              <a:rPr lang="en-US" sz="1200" kern="1200" dirty="0" err="1">
                <a:solidFill>
                  <a:schemeClr val="tx1"/>
                </a:solidFill>
                <a:effectLst/>
                <a:latin typeface="+mn-lt"/>
                <a:ea typeface="MS PGothic" pitchFamily="34" charset="-128"/>
                <a:cs typeface="MS PGothic" charset="0"/>
              </a:rPr>
              <a:t>cell.It</a:t>
            </a:r>
            <a:r>
              <a:rPr lang="en-US" sz="1200" kern="1200" dirty="0">
                <a:solidFill>
                  <a:schemeClr val="tx1"/>
                </a:solidFill>
                <a:effectLst/>
                <a:latin typeface="+mn-lt"/>
                <a:ea typeface="MS PGothic" pitchFamily="34" charset="-128"/>
                <a:cs typeface="MS PGothic" charset="0"/>
              </a:rPr>
              <a:t> is active against CCR5-, CXCR4- and dual-tropic (R5X4) strains of HIV and has an unique resistance profile with no in vitro cross-resistance to other classes of ARVs.</a:t>
            </a:r>
            <a:r>
              <a:rPr lang="pt-BR" sz="1200" kern="1200" baseline="0" dirty="0">
                <a:solidFill>
                  <a:schemeClr val="tx1"/>
                </a:solidFill>
                <a:effectLst/>
                <a:latin typeface="+mn-lt"/>
                <a:ea typeface="MS PGothic" pitchFamily="34" charset="-128"/>
                <a:cs typeface="MS PGothic" charset="0"/>
              </a:rPr>
              <a:t> </a:t>
            </a:r>
            <a:r>
              <a:rPr lang="en-US" sz="1200" kern="1200" dirty="0">
                <a:solidFill>
                  <a:schemeClr val="tx1"/>
                </a:solidFill>
                <a:effectLst/>
                <a:latin typeface="+mn-lt"/>
                <a:ea typeface="MS PGothic" pitchFamily="34" charset="-128"/>
                <a:cs typeface="MS PGothic" charset="0"/>
              </a:rPr>
              <a:t>96 weeks results from a phase 2 study that enrolled treatment experienced individuals showed that </a:t>
            </a:r>
            <a:r>
              <a:rPr lang="en-US" sz="1200" kern="1200" dirty="0" err="1">
                <a:solidFill>
                  <a:schemeClr val="tx1"/>
                </a:solidFill>
                <a:effectLst/>
                <a:latin typeface="+mn-lt"/>
                <a:ea typeface="MS PGothic" pitchFamily="34" charset="-128"/>
                <a:cs typeface="MS PGothic" charset="0"/>
              </a:rPr>
              <a:t>fostemsavir</a:t>
            </a:r>
            <a:r>
              <a:rPr lang="en-US" sz="1200" kern="1200" dirty="0">
                <a:solidFill>
                  <a:schemeClr val="tx1"/>
                </a:solidFill>
                <a:effectLst/>
                <a:latin typeface="+mn-lt"/>
                <a:ea typeface="MS PGothic" pitchFamily="34" charset="-128"/>
                <a:cs typeface="MS PGothic" charset="0"/>
              </a:rPr>
              <a:t> </a:t>
            </a:r>
            <a:r>
              <a:rPr lang="en-US" sz="1200" kern="1200" dirty="0" err="1">
                <a:solidFill>
                  <a:schemeClr val="tx1"/>
                </a:solidFill>
                <a:effectLst/>
                <a:latin typeface="+mn-lt"/>
                <a:ea typeface="MS PGothic" pitchFamily="34" charset="-128"/>
                <a:cs typeface="MS PGothic" charset="0"/>
              </a:rPr>
              <a:t>virologic</a:t>
            </a:r>
            <a:r>
              <a:rPr lang="en-US" sz="1200" kern="1200" dirty="0">
                <a:solidFill>
                  <a:schemeClr val="tx1"/>
                </a:solidFill>
                <a:effectLst/>
                <a:latin typeface="+mn-lt"/>
                <a:ea typeface="MS PGothic" pitchFamily="34" charset="-128"/>
                <a:cs typeface="MS PGothic" charset="0"/>
              </a:rPr>
              <a:t> response rates (HIV-1 RNA &lt;50 c/mL) were generally similar for </a:t>
            </a:r>
            <a:r>
              <a:rPr lang="en-US" sz="1200" kern="1200" dirty="0" err="1">
                <a:solidFill>
                  <a:schemeClr val="tx1"/>
                </a:solidFill>
                <a:effectLst/>
                <a:latin typeface="+mn-lt"/>
                <a:ea typeface="MS PGothic" pitchFamily="34" charset="-128"/>
                <a:cs typeface="MS PGothic" charset="0"/>
              </a:rPr>
              <a:t>fostemsavir</a:t>
            </a:r>
            <a:r>
              <a:rPr lang="en-US" sz="1200" kern="1200" dirty="0">
                <a:solidFill>
                  <a:schemeClr val="tx1"/>
                </a:solidFill>
                <a:effectLst/>
                <a:latin typeface="+mn-lt"/>
                <a:ea typeface="MS PGothic" pitchFamily="34" charset="-128"/>
                <a:cs typeface="MS PGothic" charset="0"/>
              </a:rPr>
              <a:t>  and ATV/r arms at Week 96, was well tolerated, with no related AEs leading to discontinuation.</a:t>
            </a:r>
            <a:r>
              <a:rPr lang="pt-BR" sz="1200" kern="1200" baseline="0" dirty="0">
                <a:solidFill>
                  <a:schemeClr val="tx1"/>
                </a:solidFill>
                <a:effectLst/>
                <a:latin typeface="+mn-lt"/>
                <a:ea typeface="MS PGothic" pitchFamily="34" charset="-128"/>
                <a:cs typeface="MS PGothic" charset="0"/>
              </a:rPr>
              <a:t> </a:t>
            </a:r>
            <a:r>
              <a:rPr lang="en-US" sz="1200" kern="1200" dirty="0">
                <a:solidFill>
                  <a:schemeClr val="tx1"/>
                </a:solidFill>
                <a:effectLst/>
                <a:latin typeface="+mn-lt"/>
                <a:ea typeface="MS PGothic" pitchFamily="34" charset="-128"/>
                <a:cs typeface="MS PGothic" charset="0"/>
              </a:rPr>
              <a:t>Ongoing phase 3 study in heavily treatment-experienced adults with limited therapeutic options will have 24 weeks results available in the summer.</a:t>
            </a:r>
            <a:endParaRPr lang="pt-BR" sz="1200" kern="1200" dirty="0">
              <a:solidFill>
                <a:schemeClr val="tx1"/>
              </a:solidFill>
              <a:effectLst/>
              <a:latin typeface="+mn-lt"/>
              <a:ea typeface="MS PGothic" pitchFamily="34" charset="-128"/>
              <a:cs typeface="MS PGothic" charset="0"/>
            </a:endParaRPr>
          </a:p>
          <a:p>
            <a:endParaRPr lang="pt-BR" dirty="0"/>
          </a:p>
        </p:txBody>
      </p:sp>
      <p:sp>
        <p:nvSpPr>
          <p:cNvPr id="4" name="Espaço Reservado para Número de Slide 3"/>
          <p:cNvSpPr>
            <a:spLocks noGrp="1"/>
          </p:cNvSpPr>
          <p:nvPr>
            <p:ph type="sldNum" sz="quarter" idx="10"/>
          </p:nvPr>
        </p:nvSpPr>
        <p:spPr/>
        <p:txBody>
          <a:bodyPr/>
          <a:lstStyle/>
          <a:p>
            <a:fld id="{7580E94E-1D6E-44FB-9098-3FF9500ACD0A}" type="slidenum">
              <a:rPr lang="en-US" altLang="pt-BR" smtClean="0"/>
              <a:pPr/>
              <a:t>41</a:t>
            </a:fld>
            <a:endParaRPr lang="en-US" altLang="pt-BR"/>
          </a:p>
        </p:txBody>
      </p:sp>
    </p:spTree>
    <p:extLst>
      <p:ext uri="{BB962C8B-B14F-4D97-AF65-F5344CB8AC3E}">
        <p14:creationId xmlns:p14="http://schemas.microsoft.com/office/powerpoint/2010/main" val="193605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4425" y="1143000"/>
            <a:ext cx="4629150" cy="3086100"/>
          </a:xfrm>
        </p:spPr>
      </p:sp>
      <p:sp>
        <p:nvSpPr>
          <p:cNvPr id="3" name="Espace réservé des commentaires 2"/>
          <p:cNvSpPr>
            <a:spLocks noGrp="1"/>
          </p:cNvSpPr>
          <p:nvPr>
            <p:ph type="body" idx="1"/>
          </p:nvPr>
        </p:nvSpPr>
        <p:spPr/>
        <p:txBody>
          <a:bodyPr/>
          <a:lstStyle/>
          <a:p>
            <a:pPr lvl="0"/>
            <a:r>
              <a:rPr lang="en-GB" sz="1600" kern="1200" dirty="0" smtClean="0">
                <a:solidFill>
                  <a:schemeClr val="tx1"/>
                </a:solidFill>
                <a:effectLst/>
                <a:latin typeface="+mn-lt"/>
                <a:ea typeface="MS PGothic" pitchFamily="34" charset="-128"/>
                <a:cs typeface="MS PGothic" charset="0"/>
              </a:rPr>
              <a:t>Antiretroviral drug  coverage is around 50%, with considerable gender and regional differences.</a:t>
            </a:r>
            <a:r>
              <a:rPr lang="en-GB" sz="1600" kern="1200" baseline="0" dirty="0" smtClean="0">
                <a:solidFill>
                  <a:schemeClr val="tx1"/>
                </a:solidFill>
                <a:effectLst/>
                <a:latin typeface="+mn-lt"/>
                <a:ea typeface="MS PGothic" pitchFamily="34" charset="-128"/>
                <a:cs typeface="MS PGothic" charset="0"/>
              </a:rPr>
              <a:t> </a:t>
            </a:r>
            <a:r>
              <a:rPr lang="en-GB" sz="1600" kern="1200" dirty="0" smtClean="0">
                <a:solidFill>
                  <a:schemeClr val="tx1"/>
                </a:solidFill>
                <a:effectLst/>
                <a:latin typeface="+mn-lt"/>
                <a:ea typeface="MS PGothic" pitchFamily="34" charset="-128"/>
                <a:cs typeface="MS PGothic" charset="0"/>
              </a:rPr>
              <a:t>ART coverage for men living in Western and Central Africa is as low as 20%, and below 30% for both men and women living in Eastern Europe and</a:t>
            </a:r>
            <a:r>
              <a:rPr lang="en-GB" sz="1600" kern="1200" baseline="0" dirty="0" smtClean="0">
                <a:solidFill>
                  <a:schemeClr val="tx1"/>
                </a:solidFill>
                <a:effectLst/>
                <a:latin typeface="+mn-lt"/>
                <a:ea typeface="MS PGothic" pitchFamily="34" charset="-128"/>
                <a:cs typeface="MS PGothic" charset="0"/>
              </a:rPr>
              <a:t> Central Asia</a:t>
            </a:r>
            <a:r>
              <a:rPr lang="en-GB" sz="1600" kern="1200" dirty="0" smtClean="0">
                <a:solidFill>
                  <a:schemeClr val="tx1"/>
                </a:solidFill>
                <a:effectLst/>
                <a:latin typeface="+mn-lt"/>
                <a:ea typeface="MS PGothic" pitchFamily="34" charset="-128"/>
                <a:cs typeface="MS PGothic" charset="0"/>
              </a:rPr>
              <a:t>. </a:t>
            </a:r>
            <a:endParaRPr lang="fr-FR" sz="1600" kern="1200" dirty="0" smtClean="0">
              <a:solidFill>
                <a:schemeClr val="tx1"/>
              </a:solidFill>
              <a:effectLst/>
              <a:latin typeface="+mn-lt"/>
              <a:ea typeface="MS PGothic" pitchFamily="34" charset="-128"/>
              <a:cs typeface="MS PGothic" charset="0"/>
            </a:endParaRPr>
          </a:p>
          <a:p>
            <a:r>
              <a:rPr lang="en-GB" sz="1600" kern="1200" dirty="0" smtClean="0">
                <a:solidFill>
                  <a:schemeClr val="tx1"/>
                </a:solidFill>
                <a:effectLst/>
                <a:latin typeface="+mn-lt"/>
                <a:ea typeface="MS PGothic" pitchFamily="34" charset="-128"/>
                <a:cs typeface="MS PGothic" charset="0"/>
              </a:rPr>
              <a:t> </a:t>
            </a:r>
          </a:p>
          <a:p>
            <a:endParaRPr lang="en-GB" sz="1600" kern="1200" baseline="0" dirty="0" smtClean="0">
              <a:solidFill>
                <a:schemeClr val="tx1"/>
              </a:solidFill>
              <a:effectLst/>
              <a:latin typeface="+mn-lt"/>
              <a:ea typeface="MS PGothic" pitchFamily="34" charset="-128"/>
              <a:cs typeface="MS PGothic" charset="0"/>
            </a:endParaRPr>
          </a:p>
          <a:p>
            <a:r>
              <a:rPr lang="en-GB" sz="1600" kern="1200" baseline="0" dirty="0" smtClean="0">
                <a:solidFill>
                  <a:schemeClr val="tx1"/>
                </a:solidFill>
                <a:effectLst/>
                <a:latin typeface="+mn-lt"/>
                <a:ea typeface="MS PGothic" pitchFamily="34" charset="-128"/>
                <a:cs typeface="MS PGothic" charset="0"/>
              </a:rPr>
              <a:t>60% adopted the treat all </a:t>
            </a:r>
            <a:r>
              <a:rPr lang="mr-IN" sz="1600" kern="1200" baseline="0" dirty="0" smtClean="0">
                <a:solidFill>
                  <a:schemeClr val="tx1"/>
                </a:solidFill>
                <a:effectLst/>
                <a:latin typeface="+mn-lt"/>
                <a:ea typeface="MS PGothic" pitchFamily="34" charset="-128"/>
                <a:cs typeface="MS PGothic" charset="0"/>
              </a:rPr>
              <a:t>–</a:t>
            </a:r>
            <a:r>
              <a:rPr lang="en-GB" sz="1600" kern="1200" baseline="0" dirty="0" smtClean="0">
                <a:solidFill>
                  <a:schemeClr val="tx1"/>
                </a:solidFill>
                <a:effectLst/>
                <a:latin typeface="+mn-lt"/>
                <a:ea typeface="MS PGothic" pitchFamily="34" charset="-128"/>
                <a:cs typeface="MS PGothic" charset="0"/>
              </a:rPr>
              <a:t> 60% of LMIC </a:t>
            </a:r>
            <a:r>
              <a:rPr lang="mr-IN" sz="1600" kern="1200" baseline="0" dirty="0" smtClean="0">
                <a:solidFill>
                  <a:schemeClr val="tx1"/>
                </a:solidFill>
                <a:effectLst/>
                <a:latin typeface="+mn-lt"/>
                <a:ea typeface="MS PGothic" pitchFamily="34" charset="-128"/>
                <a:cs typeface="MS PGothic" charset="0"/>
              </a:rPr>
              <a:t>–</a:t>
            </a:r>
            <a:r>
              <a:rPr lang="en-GB" sz="1600" kern="1200" baseline="0" dirty="0" smtClean="0">
                <a:solidFill>
                  <a:schemeClr val="tx1"/>
                </a:solidFill>
                <a:effectLst/>
                <a:latin typeface="+mn-lt"/>
                <a:ea typeface="MS PGothic" pitchFamily="34" charset="-128"/>
                <a:cs typeface="MS PGothic" charset="0"/>
              </a:rPr>
              <a:t> 80% of fast track countries have adopted </a:t>
            </a:r>
            <a:r>
              <a:rPr lang="mr-IN" sz="1600" kern="1200" baseline="0" dirty="0" smtClean="0">
                <a:solidFill>
                  <a:schemeClr val="tx1"/>
                </a:solidFill>
                <a:effectLst/>
                <a:latin typeface="+mn-lt"/>
                <a:ea typeface="MS PGothic" pitchFamily="34" charset="-128"/>
                <a:cs typeface="MS PGothic" charset="0"/>
              </a:rPr>
              <a:t>–</a:t>
            </a:r>
            <a:r>
              <a:rPr lang="en-GB" sz="1600" kern="1200" baseline="0" dirty="0" smtClean="0">
                <a:solidFill>
                  <a:schemeClr val="tx1"/>
                </a:solidFill>
                <a:effectLst/>
                <a:latin typeface="+mn-lt"/>
                <a:ea typeface="MS PGothic" pitchFamily="34" charset="-128"/>
                <a:cs typeface="MS PGothic" charset="0"/>
              </a:rPr>
              <a:t> more than 100 countries have implemented the treat all recommendations. In terms of burden of disease. Twenty four countries have included DTG in their guidelines. Distribution of drugs just 5 countries. </a:t>
            </a:r>
            <a:endParaRPr lang="fr-FR" dirty="0"/>
          </a:p>
        </p:txBody>
      </p:sp>
      <p:sp>
        <p:nvSpPr>
          <p:cNvPr id="4" name="Espace réservé du numéro de diapositive 3"/>
          <p:cNvSpPr>
            <a:spLocks noGrp="1"/>
          </p:cNvSpPr>
          <p:nvPr>
            <p:ph type="sldNum" sz="quarter" idx="10"/>
          </p:nvPr>
        </p:nvSpPr>
        <p:spPr/>
        <p:txBody>
          <a:bodyPr/>
          <a:lstStyle/>
          <a:p>
            <a:fld id="{7580E94E-1D6E-44FB-9098-3FF9500ACD0A}" type="slidenum">
              <a:rPr lang="en-US" altLang="pt-BR" smtClean="0">
                <a:solidFill>
                  <a:prstClr val="black"/>
                </a:solidFill>
              </a:rPr>
              <a:pPr/>
              <a:t>3</a:t>
            </a:fld>
            <a:endParaRPr lang="en-US" altLang="pt-BR">
              <a:solidFill>
                <a:prstClr val="black"/>
              </a:solidFill>
            </a:endParaRPr>
          </a:p>
        </p:txBody>
      </p:sp>
    </p:spTree>
    <p:extLst>
      <p:ext uri="{BB962C8B-B14F-4D97-AF65-F5344CB8AC3E}">
        <p14:creationId xmlns:p14="http://schemas.microsoft.com/office/powerpoint/2010/main" val="179032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GB" sz="1600" b="1" kern="1200" dirty="0" smtClean="0">
                <a:solidFill>
                  <a:schemeClr val="tx1"/>
                </a:solidFill>
                <a:effectLst/>
                <a:latin typeface="+mn-lt"/>
                <a:ea typeface="MS PGothic" pitchFamily="34" charset="-128"/>
                <a:cs typeface="MS PGothic" charset="0"/>
              </a:rPr>
              <a:t>This year, we celebrate the </a:t>
            </a:r>
            <a:r>
              <a:rPr lang="en-GB" sz="1600" b="1" kern="1200" dirty="0" err="1" smtClean="0">
                <a:solidFill>
                  <a:schemeClr val="tx1"/>
                </a:solidFill>
                <a:effectLst/>
                <a:latin typeface="+mn-lt"/>
                <a:ea typeface="MS PGothic" pitchFamily="34" charset="-128"/>
                <a:cs typeface="MS PGothic" charset="0"/>
              </a:rPr>
              <a:t>thirthesh</a:t>
            </a:r>
            <a:r>
              <a:rPr lang="en-GB" sz="1600" b="1" kern="1200" dirty="0" smtClean="0">
                <a:solidFill>
                  <a:schemeClr val="tx1"/>
                </a:solidFill>
                <a:effectLst/>
                <a:latin typeface="+mn-lt"/>
                <a:ea typeface="MS PGothic" pitchFamily="34" charset="-128"/>
                <a:cs typeface="MS PGothic" charset="0"/>
              </a:rPr>
              <a:t> anniversary of the first anti HIV drug on the market.</a:t>
            </a:r>
            <a:r>
              <a:rPr lang="fr-FR" sz="2400" dirty="0" smtClean="0">
                <a:effectLst/>
              </a:rPr>
              <a:t> </a:t>
            </a:r>
            <a:r>
              <a:rPr lang="fr-FR" sz="2400" dirty="0" err="1" smtClean="0">
                <a:effectLst/>
              </a:rPr>
              <a:t>Quite</a:t>
            </a:r>
            <a:r>
              <a:rPr lang="fr-FR" sz="2400" dirty="0" smtClean="0">
                <a:effectLst/>
              </a:rPr>
              <a:t> a </a:t>
            </a:r>
            <a:r>
              <a:rPr lang="fr-FR" sz="2400" dirty="0" err="1" smtClean="0">
                <a:effectLst/>
              </a:rPr>
              <a:t>milestone</a:t>
            </a:r>
            <a:r>
              <a:rPr lang="fr-FR" sz="2400" dirty="0" smtClean="0">
                <a:effectLst/>
              </a:rPr>
              <a:t>!</a:t>
            </a:r>
            <a:endParaRPr lang="en-GB" altLang="pt-BR" sz="2400" dirty="0" smtClean="0"/>
          </a:p>
        </p:txBody>
      </p:sp>
      <p:sp>
        <p:nvSpPr>
          <p:cNvPr id="4" name="Slide Number Placeholder 3"/>
          <p:cNvSpPr>
            <a:spLocks noGrp="1"/>
          </p:cNvSpPr>
          <p:nvPr>
            <p:ph type="sldNum" sz="quarter" idx="10"/>
          </p:nvPr>
        </p:nvSpPr>
        <p:spPr/>
        <p:txBody>
          <a:bodyPr/>
          <a:lstStyle/>
          <a:p>
            <a:fld id="{7580E94E-1D6E-44FB-9098-3FF9500ACD0A}" type="slidenum">
              <a:rPr lang="en-US" altLang="pt-BR" smtClean="0">
                <a:solidFill>
                  <a:prstClr val="black"/>
                </a:solidFill>
              </a:rPr>
              <a:pPr/>
              <a:t>4</a:t>
            </a:fld>
            <a:endParaRPr lang="en-US" altLang="pt-BR">
              <a:solidFill>
                <a:prstClr val="black"/>
              </a:solidFill>
            </a:endParaRPr>
          </a:p>
        </p:txBody>
      </p:sp>
    </p:spTree>
    <p:extLst>
      <p:ext uri="{BB962C8B-B14F-4D97-AF65-F5344CB8AC3E}">
        <p14:creationId xmlns:p14="http://schemas.microsoft.com/office/powerpoint/2010/main" val="128664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noTextEdit="1"/>
          </p:cNvSpPr>
          <p:nvPr>
            <p:ph type="sldImg"/>
          </p:nvPr>
        </p:nvSpPr>
        <p:spPr>
          <a:xfrm>
            <a:off x="1114425" y="1143000"/>
            <a:ext cx="4629150" cy="3086100"/>
          </a:xfrm>
          <a:ln/>
        </p:spPr>
      </p:sp>
      <p:sp>
        <p:nvSpPr>
          <p:cNvPr id="8704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sz="1400" dirty="0" smtClean="0">
                <a:effectLst/>
              </a:rPr>
              <a:t>De nombreuses molécules n’ont pas survécu aux</a:t>
            </a:r>
            <a:r>
              <a:rPr lang="fr-FR" sz="1400" baseline="0" dirty="0" smtClean="0">
                <a:effectLst/>
              </a:rPr>
              <a:t> années, certaines n’ont quasiment jamais été utilisées (</a:t>
            </a:r>
            <a:r>
              <a:rPr lang="fr-FR" sz="1400" baseline="0" dirty="0" err="1" smtClean="0">
                <a:effectLst/>
              </a:rPr>
              <a:t>delavirdine</a:t>
            </a:r>
            <a:r>
              <a:rPr lang="fr-FR" sz="1400" baseline="0" dirty="0" smtClean="0">
                <a:effectLst/>
              </a:rPr>
              <a:t>) ou de façon très confidentielle pour palier à un manque transitoire (</a:t>
            </a:r>
            <a:r>
              <a:rPr lang="fr-FR" sz="1400" baseline="0" dirty="0" err="1" smtClean="0">
                <a:effectLst/>
              </a:rPr>
              <a:t>Enfuvirtide</a:t>
            </a:r>
            <a:r>
              <a:rPr lang="fr-FR" sz="1400" baseline="0" dirty="0" smtClean="0">
                <a:effectLst/>
              </a:rPr>
              <a:t>)</a:t>
            </a:r>
            <a:endParaRPr lang="fr-FR" sz="1400" dirty="0" smtClean="0">
              <a:effectLst/>
            </a:endParaRPr>
          </a:p>
        </p:txBody>
      </p:sp>
      <p:sp>
        <p:nvSpPr>
          <p:cNvPr id="8704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647EB1-4A6A-B143-9506-CD2333704FB8}" type="slidenum">
              <a:rPr lang="en-US" sz="1200">
                <a:solidFill>
                  <a:prstClr val="black"/>
                </a:solidFill>
                <a:latin typeface="Calibri" charset="0"/>
                <a:ea typeface="MS PGothic" charset="0"/>
                <a:cs typeface="MS PGothic" charset="0"/>
              </a:rPr>
              <a:pPr eaLnBrk="1" hangingPunct="1"/>
              <a:t>5</a:t>
            </a:fld>
            <a:endParaRPr lang="en-US" sz="1200">
              <a:solidFill>
                <a:prstClr val="black"/>
              </a:solidFill>
              <a:latin typeface="Calibri" charset="0"/>
              <a:ea typeface="MS PGothic" charset="0"/>
              <a:cs typeface="MS PGothic" charset="0"/>
            </a:endParaRPr>
          </a:p>
        </p:txBody>
      </p:sp>
    </p:spTree>
    <p:extLst>
      <p:ext uri="{BB962C8B-B14F-4D97-AF65-F5344CB8AC3E}">
        <p14:creationId xmlns:p14="http://schemas.microsoft.com/office/powerpoint/2010/main" val="211035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noTextEdit="1"/>
          </p:cNvSpPr>
          <p:nvPr>
            <p:ph type="sldImg"/>
          </p:nvPr>
        </p:nvSpPr>
        <p:spPr>
          <a:xfrm>
            <a:off x="1114425" y="1143000"/>
            <a:ext cx="4629150" cy="3086100"/>
          </a:xfrm>
          <a:ln/>
        </p:spPr>
      </p:sp>
      <p:sp>
        <p:nvSpPr>
          <p:cNvPr id="8704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sz="1600" kern="1200" dirty="0" smtClean="0">
                <a:solidFill>
                  <a:schemeClr val="tx1"/>
                </a:solidFill>
                <a:effectLst/>
                <a:latin typeface="+mn-lt"/>
                <a:ea typeface="MS PGothic" pitchFamily="34" charset="-128"/>
                <a:cs typeface="MS PGothic" charset="0"/>
              </a:rPr>
              <a:t>During these past three decades, the knowledge of HIV molecular biology has allowed the development of more than 30 drugs targeting distinct mechanisms. At present, antiretroviral drugs</a:t>
            </a:r>
            <a:r>
              <a:rPr lang="en-GB" sz="1600" kern="1200" baseline="0" dirty="0" smtClean="0">
                <a:solidFill>
                  <a:schemeClr val="tx1"/>
                </a:solidFill>
                <a:effectLst/>
                <a:latin typeface="+mn-lt"/>
                <a:ea typeface="MS PGothic" pitchFamily="34" charset="-128"/>
                <a:cs typeface="MS PGothic" charset="0"/>
              </a:rPr>
              <a:t> are </a:t>
            </a:r>
            <a:r>
              <a:rPr lang="en-GB" sz="1600" kern="1200" dirty="0" smtClean="0">
                <a:solidFill>
                  <a:schemeClr val="tx1"/>
                </a:solidFill>
                <a:effectLst/>
                <a:latin typeface="+mn-lt"/>
                <a:ea typeface="MS PGothic" pitchFamily="34" charset="-128"/>
                <a:cs typeface="MS PGothic" charset="0"/>
              </a:rPr>
              <a:t>categorized into 6 different classes. </a:t>
            </a:r>
          </a:p>
          <a:p>
            <a:r>
              <a:rPr lang="fr-FR" sz="1400" dirty="0" smtClean="0">
                <a:effectLst/>
              </a:rPr>
              <a:t>In </a:t>
            </a:r>
            <a:r>
              <a:rPr lang="fr-FR" sz="1400" dirty="0" err="1" smtClean="0">
                <a:effectLst/>
              </a:rPr>
              <a:t>twenty</a:t>
            </a:r>
            <a:r>
              <a:rPr lang="fr-FR" sz="1400" baseline="0" dirty="0" smtClean="0">
                <a:effectLst/>
              </a:rPr>
              <a:t> </a:t>
            </a:r>
            <a:r>
              <a:rPr lang="fr-FR" sz="1400" baseline="0" dirty="0" err="1" smtClean="0">
                <a:effectLst/>
              </a:rPr>
              <a:t>seventeen</a:t>
            </a:r>
            <a:r>
              <a:rPr lang="fr-FR" sz="1400" dirty="0" smtClean="0">
                <a:effectLst/>
              </a:rPr>
              <a:t>, the once </a:t>
            </a:r>
            <a:r>
              <a:rPr lang="fr-FR" sz="1400" dirty="0" err="1" smtClean="0">
                <a:effectLst/>
              </a:rPr>
              <a:t>daily</a:t>
            </a:r>
            <a:r>
              <a:rPr lang="fr-FR" sz="1400" dirty="0" smtClean="0">
                <a:effectLst/>
              </a:rPr>
              <a:t> formulation of </a:t>
            </a:r>
            <a:r>
              <a:rPr lang="fr-FR" sz="1400" dirty="0" err="1" smtClean="0">
                <a:effectLst/>
              </a:rPr>
              <a:t>raltegravir</a:t>
            </a:r>
            <a:r>
              <a:rPr lang="fr-FR" sz="1400" dirty="0" smtClean="0">
                <a:effectLst/>
              </a:rPr>
              <a:t> and the </a:t>
            </a:r>
            <a:r>
              <a:rPr lang="fr-FR" sz="1400" dirty="0" err="1" smtClean="0">
                <a:effectLst/>
              </a:rPr>
              <a:t>generic</a:t>
            </a:r>
            <a:r>
              <a:rPr lang="fr-FR" sz="1400" dirty="0" smtClean="0">
                <a:effectLst/>
              </a:rPr>
              <a:t> version of </a:t>
            </a:r>
            <a:r>
              <a:rPr lang="fr-FR" sz="1400" dirty="0" err="1" smtClean="0">
                <a:effectLst/>
              </a:rPr>
              <a:t>Truvada</a:t>
            </a:r>
            <a:r>
              <a:rPr lang="fr-FR" sz="1400" dirty="0" smtClean="0">
                <a:effectLst/>
              </a:rPr>
              <a:t> have</a:t>
            </a:r>
            <a:r>
              <a:rPr lang="fr-FR" sz="1400" baseline="0" dirty="0" smtClean="0">
                <a:effectLst/>
              </a:rPr>
              <a:t> </a:t>
            </a:r>
            <a:r>
              <a:rPr lang="fr-FR" sz="1400" baseline="0" dirty="0" err="1" smtClean="0">
                <a:effectLst/>
              </a:rPr>
              <a:t>both</a:t>
            </a:r>
            <a:r>
              <a:rPr lang="fr-FR" sz="1400" dirty="0" smtClean="0">
                <a:effectLst/>
              </a:rPr>
              <a:t> been </a:t>
            </a:r>
            <a:r>
              <a:rPr lang="fr-FR" sz="1400" dirty="0" err="1" smtClean="0">
                <a:effectLst/>
              </a:rPr>
              <a:t>cleared</a:t>
            </a:r>
            <a:r>
              <a:rPr lang="fr-FR" sz="1400" baseline="0" dirty="0" smtClean="0">
                <a:effectLst/>
              </a:rPr>
              <a:t> by the FDA. New  </a:t>
            </a:r>
            <a:r>
              <a:rPr lang="fr-FR" sz="1400" baseline="0" dirty="0" err="1" smtClean="0">
                <a:effectLst/>
              </a:rPr>
              <a:t>fixed-dosed</a:t>
            </a:r>
            <a:r>
              <a:rPr lang="fr-FR" sz="1400" baseline="0" dirty="0" smtClean="0">
                <a:effectLst/>
              </a:rPr>
              <a:t> </a:t>
            </a:r>
            <a:r>
              <a:rPr lang="fr-FR" sz="1400" baseline="0" dirty="0" err="1" smtClean="0">
                <a:effectLst/>
              </a:rPr>
              <a:t>combinations</a:t>
            </a:r>
            <a:r>
              <a:rPr lang="fr-FR" sz="1400" baseline="0" dirty="0" smtClean="0">
                <a:effectLst/>
              </a:rPr>
              <a:t> </a:t>
            </a:r>
            <a:r>
              <a:rPr lang="fr-FR" sz="1400" baseline="0" dirty="0" err="1" smtClean="0">
                <a:effectLst/>
              </a:rPr>
              <a:t>including</a:t>
            </a:r>
            <a:r>
              <a:rPr lang="fr-FR" sz="1400" baseline="0" dirty="0" smtClean="0">
                <a:effectLst/>
              </a:rPr>
              <a:t> </a:t>
            </a:r>
            <a:r>
              <a:rPr lang="fr-FR" sz="1400" baseline="0" dirty="0" err="1" smtClean="0">
                <a:effectLst/>
              </a:rPr>
              <a:t>darunavir</a:t>
            </a:r>
            <a:r>
              <a:rPr lang="fr-FR" sz="1400" baseline="0" dirty="0" smtClean="0">
                <a:effectLst/>
              </a:rPr>
              <a:t> and </a:t>
            </a:r>
            <a:r>
              <a:rPr lang="fr-FR" sz="1400" baseline="0" dirty="0" err="1" smtClean="0">
                <a:effectLst/>
              </a:rPr>
              <a:t>bictegravir</a:t>
            </a:r>
            <a:r>
              <a:rPr lang="fr-FR" sz="1400" baseline="0" dirty="0" smtClean="0">
                <a:effectLst/>
              </a:rPr>
              <a:t> are </a:t>
            </a:r>
            <a:r>
              <a:rPr lang="fr-FR" sz="1400" baseline="0" dirty="0" err="1" smtClean="0">
                <a:effectLst/>
              </a:rPr>
              <a:t>currently</a:t>
            </a:r>
            <a:r>
              <a:rPr lang="fr-FR" sz="1400" baseline="0" dirty="0" smtClean="0">
                <a:effectLst/>
              </a:rPr>
              <a:t> </a:t>
            </a:r>
            <a:r>
              <a:rPr lang="fr-FR" sz="1400" baseline="0" dirty="0" err="1" smtClean="0">
                <a:effectLst/>
              </a:rPr>
              <a:t>submitted</a:t>
            </a:r>
            <a:r>
              <a:rPr lang="fr-FR" sz="1400" baseline="0" dirty="0" smtClean="0">
                <a:effectLst/>
              </a:rPr>
              <a:t>.</a:t>
            </a:r>
            <a:endParaRPr lang="fr-FR" sz="1400" dirty="0" smtClean="0">
              <a:effectLst/>
            </a:endParaRPr>
          </a:p>
          <a:p>
            <a:endParaRPr lang="fr-FR" sz="1400" dirty="0" smtClean="0">
              <a:effectLst/>
            </a:endParaRPr>
          </a:p>
        </p:txBody>
      </p:sp>
      <p:sp>
        <p:nvSpPr>
          <p:cNvPr id="8704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647EB1-4A6A-B143-9506-CD2333704FB8}" type="slidenum">
              <a:rPr lang="en-US" sz="1200">
                <a:solidFill>
                  <a:prstClr val="black"/>
                </a:solidFill>
                <a:latin typeface="Calibri" charset="0"/>
                <a:ea typeface="MS PGothic" charset="0"/>
                <a:cs typeface="MS PGothic" charset="0"/>
              </a:rPr>
              <a:pPr eaLnBrk="1" hangingPunct="1"/>
              <a:t>6</a:t>
            </a:fld>
            <a:endParaRPr lang="en-US" sz="1200">
              <a:solidFill>
                <a:prstClr val="black"/>
              </a:solidFill>
              <a:latin typeface="Calibri" charset="0"/>
              <a:ea typeface="MS PGothic" charset="0"/>
              <a:cs typeface="MS PGothic" charset="0"/>
            </a:endParaRPr>
          </a:p>
        </p:txBody>
      </p:sp>
    </p:spTree>
    <p:extLst>
      <p:ext uri="{BB962C8B-B14F-4D97-AF65-F5344CB8AC3E}">
        <p14:creationId xmlns:p14="http://schemas.microsoft.com/office/powerpoint/2010/main" val="107500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fr-F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b="1" dirty="0" err="1" smtClean="0">
                <a:latin typeface="Arial" charset="0"/>
                <a:cs typeface="msgothic" charset="0"/>
              </a:rPr>
              <a:t>Remontée</a:t>
            </a:r>
            <a:r>
              <a:rPr lang="en-GB" b="1" dirty="0" smtClean="0">
                <a:latin typeface="Arial" charset="0"/>
                <a:cs typeface="msgothic" charset="0"/>
              </a:rPr>
              <a:t> de </a:t>
            </a:r>
            <a:r>
              <a:rPr lang="en-GB" b="1" dirty="0" err="1" smtClean="0">
                <a:latin typeface="Arial" charset="0"/>
                <a:cs typeface="msgothic" charset="0"/>
              </a:rPr>
              <a:t>l’espérance</a:t>
            </a:r>
            <a:r>
              <a:rPr lang="en-GB" b="1" dirty="0" smtClean="0">
                <a:latin typeface="Arial" charset="0"/>
                <a:cs typeface="msgothic" charset="0"/>
              </a:rPr>
              <a:t> de vie </a:t>
            </a:r>
            <a:r>
              <a:rPr lang="en-GB" b="1" dirty="0" err="1" smtClean="0">
                <a:latin typeface="Arial" charset="0"/>
                <a:cs typeface="msgothic" charset="0"/>
              </a:rPr>
              <a:t>depuis</a:t>
            </a:r>
            <a:r>
              <a:rPr lang="en-GB" b="1" dirty="0" smtClean="0">
                <a:latin typeface="Arial" charset="0"/>
                <a:cs typeface="msgothic" charset="0"/>
              </a:rPr>
              <a:t> </a:t>
            </a:r>
            <a:r>
              <a:rPr lang="en-GB" b="1" dirty="0" err="1" smtClean="0">
                <a:latin typeface="Arial" charset="0"/>
                <a:cs typeface="msgothic" charset="0"/>
              </a:rPr>
              <a:t>l’introduction</a:t>
            </a:r>
            <a:r>
              <a:rPr lang="en-GB" b="1" dirty="0" smtClean="0">
                <a:latin typeface="Arial" charset="0"/>
                <a:cs typeface="msgothic" charset="0"/>
              </a:rPr>
              <a:t> des ARV</a:t>
            </a:r>
            <a:r>
              <a:rPr lang="en-GB" b="1" baseline="0" dirty="0" smtClean="0">
                <a:latin typeface="Arial" charset="0"/>
                <a:cs typeface="msgothic" charset="0"/>
              </a:rPr>
              <a:t> au </a:t>
            </a:r>
            <a:r>
              <a:rPr lang="en-GB" b="1" baseline="0" dirty="0" err="1" smtClean="0">
                <a:latin typeface="Arial" charset="0"/>
                <a:cs typeface="msgothic" charset="0"/>
              </a:rPr>
              <a:t>Kwazulu</a:t>
            </a:r>
            <a:r>
              <a:rPr lang="en-GB" b="1" baseline="0" dirty="0" smtClean="0">
                <a:latin typeface="Arial" charset="0"/>
                <a:cs typeface="msgothic" charset="0"/>
              </a:rPr>
              <a:t> Natal</a:t>
            </a:r>
          </a:p>
          <a:p>
            <a:pPr eaLnBrk="1">
              <a:lnSpc>
                <a:spcPct val="93000"/>
              </a:lnSpc>
              <a:spcBef>
                <a:spcPct val="0"/>
              </a:spcBef>
              <a:buSzPct val="45000"/>
              <a:buFont typeface="Wingdings" charset="0"/>
              <a:buNone/>
            </a:pPr>
            <a:r>
              <a:rPr lang="en-GB" dirty="0" smtClean="0">
                <a:latin typeface="Arial" charset="0"/>
                <a:cs typeface="msgothic" charset="0"/>
              </a:rPr>
              <a:t>Adult </a:t>
            </a:r>
            <a:r>
              <a:rPr lang="en-GB" dirty="0">
                <a:latin typeface="Arial" charset="0"/>
                <a:cs typeface="msgothic" charset="0"/>
              </a:rPr>
              <a:t>life expectancy, 2000–2011. Adult life expectancy is the mean age to which a 15-year-old could expect to live if subjected to the full pattern of age-specific mortality rates observed in a population for a given period of time. Annual estimates of adult life expectancy (blue squares) are shown for each year, 2000 to 2011, with 95% CIs. Public-sector provision of ART to adults in this community began in 2004, as indicated by the vertical line</a:t>
            </a:r>
            <a:r>
              <a:rPr lang="en-GB" dirty="0" smtClean="0">
                <a:latin typeface="Arial" charset="0"/>
                <a:cs typeface="msgothic" charset="0"/>
              </a:rPr>
              <a:t>.</a:t>
            </a:r>
          </a:p>
          <a:p>
            <a:pPr eaLnBrk="1">
              <a:lnSpc>
                <a:spcPct val="93000"/>
              </a:lnSpc>
              <a:spcBef>
                <a:spcPct val="0"/>
              </a:spcBef>
              <a:buSzPct val="45000"/>
              <a:buFont typeface="Wingdings" charset="0"/>
              <a:buNone/>
            </a:pPr>
            <a:endParaRPr lang="en-GB" dirty="0">
              <a:latin typeface="Arial" charset="0"/>
              <a:cs typeface="msgothic" charset="0"/>
            </a:endParaRPr>
          </a:p>
        </p:txBody>
      </p:sp>
    </p:spTree>
    <p:extLst>
      <p:ext uri="{BB962C8B-B14F-4D97-AF65-F5344CB8AC3E}">
        <p14:creationId xmlns:p14="http://schemas.microsoft.com/office/powerpoint/2010/main" val="168464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ço Reservado para Imagem de Slide 1"/>
          <p:cNvSpPr>
            <a:spLocks noGrp="1" noRot="1" noChangeAspect="1" noTextEdit="1"/>
          </p:cNvSpPr>
          <p:nvPr>
            <p:ph type="sldImg"/>
          </p:nvPr>
        </p:nvSpPr>
        <p:spPr bwMode="auto">
          <a:xfrm>
            <a:off x="857250" y="685800"/>
            <a:ext cx="51435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4"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600" b="1" kern="1200" baseline="0" noProof="0" dirty="0" smtClean="0">
                <a:solidFill>
                  <a:schemeClr val="tx1"/>
                </a:solidFill>
                <a:effectLst/>
                <a:latin typeface="+mn-lt"/>
                <a:ea typeface="MS PGothic" pitchFamily="34" charset="-128"/>
                <a:cs typeface="MS PGothic" charset="0"/>
              </a:rPr>
              <a:t>Les choix de traitements peuvent être limités dans certains pays; néanmoins, lorsque ce choix existe, un certain nombre de critères peuvent être pris en considération, certains étant liés au traitement et d’autres au patient lui-même. Tous critères égaux par ailleurs, le coût nous permet de trancher.</a:t>
            </a:r>
          </a:p>
        </p:txBody>
      </p:sp>
      <p:sp>
        <p:nvSpPr>
          <p:cNvPr id="33795" name="Espaço Reservado para Número de Slid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9FEE4BA-03F3-4D04-A93B-B54DB253A9C3}" type="slidenum">
              <a:rPr lang="en-US" altLang="pt-BR" sz="1200"/>
              <a:pPr/>
              <a:t>8</a:t>
            </a:fld>
            <a:endParaRPr lang="en-US" altLang="pt-BR" sz="1200"/>
          </a:p>
        </p:txBody>
      </p:sp>
    </p:spTree>
    <p:extLst>
      <p:ext uri="{BB962C8B-B14F-4D97-AF65-F5344CB8AC3E}">
        <p14:creationId xmlns:p14="http://schemas.microsoft.com/office/powerpoint/2010/main" val="49739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xfrm>
            <a:off x="223838" y="4114800"/>
            <a:ext cx="6375400" cy="50276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609585" rtl="0" eaLnBrk="0" fontAlgn="base" latinLnBrk="0" hangingPunct="0">
              <a:lnSpc>
                <a:spcPct val="100000"/>
              </a:lnSpc>
              <a:spcBef>
                <a:spcPct val="30000"/>
              </a:spcBef>
              <a:spcAft>
                <a:spcPct val="0"/>
              </a:spcAft>
              <a:buClrTx/>
              <a:buSzTx/>
              <a:buFontTx/>
              <a:buNone/>
              <a:tabLst/>
              <a:defRPr/>
            </a:pPr>
            <a:r>
              <a:rPr lang="en-GB" sz="1600" kern="1200" dirty="0" smtClean="0">
                <a:solidFill>
                  <a:schemeClr val="tx1"/>
                </a:solidFill>
                <a:effectLst/>
                <a:latin typeface="+mn-lt"/>
                <a:ea typeface="MS PGothic" pitchFamily="34" charset="-128"/>
                <a:cs typeface="MS PGothic" charset="0"/>
              </a:rPr>
              <a:t>WHO is the only guideline recommending one single preferred fixed-dose combined pill allowing the harmonization of treatment in various contexts,,</a:t>
            </a:r>
            <a:r>
              <a:rPr lang="en-GB" sz="1600" kern="1200" baseline="0" dirty="0" smtClean="0">
                <a:solidFill>
                  <a:schemeClr val="tx1"/>
                </a:solidFill>
                <a:effectLst/>
                <a:latin typeface="+mn-lt"/>
                <a:ea typeface="MS PGothic" pitchFamily="34" charset="-128"/>
                <a:cs typeface="MS PGothic" charset="0"/>
              </a:rPr>
              <a:t> at least for countries with a low level of baseline transmitted resistance.</a:t>
            </a:r>
            <a:endParaRPr lang="en-GB" sz="1600" kern="1200" dirty="0" smtClean="0">
              <a:solidFill>
                <a:schemeClr val="tx1"/>
              </a:solidFill>
              <a:effectLst/>
              <a:latin typeface="+mn-lt"/>
              <a:ea typeface="MS PGothic" pitchFamily="34" charset="-128"/>
              <a:cs typeface="MS PGothic" charset="0"/>
            </a:endParaRPr>
          </a:p>
          <a:p>
            <a:pPr marL="0" marR="0" lvl="0" indent="0" algn="l" defTabSz="609585" rtl="0" eaLnBrk="0" fontAlgn="base" latinLnBrk="0" hangingPunct="0">
              <a:lnSpc>
                <a:spcPct val="100000"/>
              </a:lnSpc>
              <a:spcBef>
                <a:spcPct val="30000"/>
              </a:spcBef>
              <a:spcAft>
                <a:spcPct val="0"/>
              </a:spcAft>
              <a:buClrTx/>
              <a:buSzTx/>
              <a:buFontTx/>
              <a:buNone/>
              <a:tabLst/>
              <a:defRPr/>
            </a:pPr>
            <a:endParaRPr lang="en-GB" sz="1600" kern="1200" dirty="0" smtClean="0">
              <a:solidFill>
                <a:schemeClr val="tx1"/>
              </a:solidFill>
              <a:effectLst/>
              <a:latin typeface="+mn-lt"/>
              <a:ea typeface="MS PGothic" pitchFamily="34" charset="-128"/>
              <a:cs typeface="MS PGothic" charset="0"/>
            </a:endParaRPr>
          </a:p>
          <a:p>
            <a:pPr marL="0" marR="0" lvl="0" indent="0" algn="l" defTabSz="609585" rtl="0" eaLnBrk="0" fontAlgn="base" latinLnBrk="0" hangingPunct="0">
              <a:lnSpc>
                <a:spcPct val="100000"/>
              </a:lnSpc>
              <a:spcBef>
                <a:spcPct val="30000"/>
              </a:spcBef>
              <a:spcAft>
                <a:spcPct val="0"/>
              </a:spcAft>
              <a:buClrTx/>
              <a:buSzTx/>
              <a:buFontTx/>
              <a:buNone/>
              <a:tabLst/>
              <a:defRPr/>
            </a:pPr>
            <a:r>
              <a:rPr lang="en-GB" sz="1600" kern="1200" dirty="0" smtClean="0">
                <a:solidFill>
                  <a:schemeClr val="tx1"/>
                </a:solidFill>
                <a:effectLst/>
                <a:latin typeface="+mn-lt"/>
                <a:ea typeface="MS PGothic" pitchFamily="34" charset="-128"/>
                <a:cs typeface="MS PGothic" charset="0"/>
              </a:rPr>
              <a:t>However, since twenty</a:t>
            </a:r>
            <a:r>
              <a:rPr lang="en-GB" sz="1600" kern="1200" baseline="0" dirty="0" smtClean="0">
                <a:solidFill>
                  <a:schemeClr val="tx1"/>
                </a:solidFill>
                <a:effectLst/>
                <a:latin typeface="+mn-lt"/>
                <a:ea typeface="MS PGothic" pitchFamily="34" charset="-128"/>
                <a:cs typeface="MS PGothic" charset="0"/>
              </a:rPr>
              <a:t> sixteen, </a:t>
            </a:r>
            <a:r>
              <a:rPr lang="en-GB" sz="1600" kern="1200" dirty="0" smtClean="0">
                <a:solidFill>
                  <a:schemeClr val="tx1"/>
                </a:solidFill>
                <a:effectLst/>
                <a:latin typeface="+mn-lt"/>
                <a:ea typeface="MS PGothic" pitchFamily="34" charset="-128"/>
                <a:cs typeface="MS PGothic" charset="0"/>
              </a:rPr>
              <a:t>WHO recognizes the possibility of alternative combinations, </a:t>
            </a:r>
            <a:r>
              <a:rPr lang="en-GB" sz="1600" kern="1200" dirty="0" err="1" smtClean="0">
                <a:solidFill>
                  <a:schemeClr val="tx1"/>
                </a:solidFill>
                <a:effectLst/>
                <a:latin typeface="+mn-lt"/>
                <a:ea typeface="MS PGothic" pitchFamily="34" charset="-128"/>
                <a:cs typeface="MS PGothic" charset="0"/>
              </a:rPr>
              <a:t>dolutegravir</a:t>
            </a:r>
            <a:r>
              <a:rPr lang="en-GB" sz="1600" kern="1200" dirty="0" smtClean="0">
                <a:solidFill>
                  <a:schemeClr val="tx1"/>
                </a:solidFill>
                <a:effectLst/>
                <a:latin typeface="+mn-lt"/>
                <a:ea typeface="MS PGothic" pitchFamily="34" charset="-128"/>
                <a:cs typeface="MS PGothic" charset="0"/>
              </a:rPr>
              <a:t>, namely, DTG, a drug from the integrase inhibitor class, and</a:t>
            </a:r>
            <a:r>
              <a:rPr lang="en-GB" sz="1600" kern="1200" baseline="0" dirty="0" smtClean="0">
                <a:solidFill>
                  <a:schemeClr val="tx1"/>
                </a:solidFill>
                <a:effectLst/>
                <a:latin typeface="+mn-lt"/>
                <a:ea typeface="MS PGothic" pitchFamily="34" charset="-128"/>
                <a:cs typeface="MS PGothic" charset="0"/>
              </a:rPr>
              <a:t> </a:t>
            </a:r>
            <a:r>
              <a:rPr lang="en-GB" sz="1600" kern="1200" dirty="0" err="1" smtClean="0">
                <a:solidFill>
                  <a:schemeClr val="tx1"/>
                </a:solidFill>
                <a:effectLst/>
                <a:latin typeface="+mn-lt"/>
                <a:ea typeface="MS PGothic" pitchFamily="34" charset="-128"/>
                <a:cs typeface="MS PGothic" charset="0"/>
              </a:rPr>
              <a:t>efavirenz</a:t>
            </a:r>
            <a:r>
              <a:rPr lang="en-GB" sz="1600" kern="1200" dirty="0" smtClean="0">
                <a:solidFill>
                  <a:schemeClr val="tx1"/>
                </a:solidFill>
                <a:effectLst/>
                <a:latin typeface="+mn-lt"/>
                <a:ea typeface="MS PGothic" pitchFamily="34" charset="-128"/>
                <a:cs typeface="MS PGothic" charset="0"/>
              </a:rPr>
              <a:t>, dosed</a:t>
            </a:r>
            <a:r>
              <a:rPr lang="en-GB" sz="1600" kern="1200" baseline="0" dirty="0" smtClean="0">
                <a:solidFill>
                  <a:schemeClr val="tx1"/>
                </a:solidFill>
                <a:effectLst/>
                <a:latin typeface="+mn-lt"/>
                <a:ea typeface="MS PGothic" pitchFamily="34" charset="-128"/>
                <a:cs typeface="MS PGothic" charset="0"/>
              </a:rPr>
              <a:t> at </a:t>
            </a:r>
            <a:r>
              <a:rPr lang="en-GB" sz="1600" kern="1200" dirty="0" smtClean="0">
                <a:solidFill>
                  <a:schemeClr val="tx1"/>
                </a:solidFill>
                <a:effectLst/>
                <a:latin typeface="+mn-lt"/>
                <a:ea typeface="MS PGothic" pitchFamily="34" charset="-128"/>
                <a:cs typeface="MS PGothic" charset="0"/>
              </a:rPr>
              <a:t>400 mg.</a:t>
            </a:r>
            <a:endParaRPr lang="fr-FR" altLang="pt-BR" sz="1600" b="1" dirty="0">
              <a:solidFill>
                <a:srgbClr val="800000"/>
              </a:solidFill>
            </a:endParaRPr>
          </a:p>
        </p:txBody>
      </p:sp>
      <p:sp>
        <p:nvSpPr>
          <p:cNvPr id="378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B56D16A-B2C0-4167-9057-740A9B18083E}" type="slidenum">
              <a:rPr lang="en-GB" altLang="pt-BR" sz="1200">
                <a:solidFill>
                  <a:srgbClr val="000000"/>
                </a:solidFill>
              </a:rPr>
              <a:pPr/>
              <a:t>9</a:t>
            </a:fld>
            <a:endParaRPr lang="en-GB" altLang="pt-BR" sz="1200">
              <a:solidFill>
                <a:srgbClr val="000000"/>
              </a:solidFill>
            </a:endParaRPr>
          </a:p>
        </p:txBody>
      </p:sp>
    </p:spTree>
    <p:extLst>
      <p:ext uri="{BB962C8B-B14F-4D97-AF65-F5344CB8AC3E}">
        <p14:creationId xmlns:p14="http://schemas.microsoft.com/office/powerpoint/2010/main" val="14172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3" name="Rectangle 2"/>
          <p:cNvSpPr/>
          <p:nvPr userDrawn="1"/>
        </p:nvSpPr>
        <p:spPr>
          <a:xfrm>
            <a:off x="1" y="6324601"/>
            <a:ext cx="10299988" cy="533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5" name="Connecteur droit 4"/>
          <p:cNvCxnSpPr/>
          <p:nvPr userDrawn="1"/>
        </p:nvCxnSpPr>
        <p:spPr>
          <a:xfrm>
            <a:off x="1" y="6336144"/>
            <a:ext cx="10299988" cy="1588"/>
          </a:xfrm>
          <a:prstGeom prst="line">
            <a:avLst/>
          </a:prstGeom>
          <a:ln>
            <a:solidFill>
              <a:srgbClr val="37609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 name="ZoneTexte 6"/>
          <p:cNvSpPr txBox="1"/>
          <p:nvPr userDrawn="1"/>
        </p:nvSpPr>
        <p:spPr>
          <a:xfrm>
            <a:off x="415637" y="6486343"/>
            <a:ext cx="2823906"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Tree>
    <p:extLst>
      <p:ext uri="{BB962C8B-B14F-4D97-AF65-F5344CB8AC3E}">
        <p14:creationId xmlns:p14="http://schemas.microsoft.com/office/powerpoint/2010/main" val="403920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7"/>
            <a:ext cx="874395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385776" indent="0" algn="ctr">
              <a:buNone/>
              <a:defRPr>
                <a:solidFill>
                  <a:schemeClr val="tx1">
                    <a:tint val="75000"/>
                  </a:schemeClr>
                </a:solidFill>
              </a:defRPr>
            </a:lvl2pPr>
            <a:lvl3pPr marL="771551" indent="0" algn="ctr">
              <a:buNone/>
              <a:defRPr>
                <a:solidFill>
                  <a:schemeClr val="tx1">
                    <a:tint val="75000"/>
                  </a:schemeClr>
                </a:solidFill>
              </a:defRPr>
            </a:lvl3pPr>
            <a:lvl4pPr marL="1157327" indent="0" algn="ctr">
              <a:buNone/>
              <a:defRPr>
                <a:solidFill>
                  <a:schemeClr val="tx1">
                    <a:tint val="75000"/>
                  </a:schemeClr>
                </a:solidFill>
              </a:defRPr>
            </a:lvl4pPr>
            <a:lvl5pPr marL="1543103" indent="0" algn="ctr">
              <a:buNone/>
              <a:defRPr>
                <a:solidFill>
                  <a:schemeClr val="tx1">
                    <a:tint val="75000"/>
                  </a:schemeClr>
                </a:solidFill>
              </a:defRPr>
            </a:lvl5pPr>
            <a:lvl6pPr marL="1928879" indent="0" algn="ctr">
              <a:buNone/>
              <a:defRPr>
                <a:solidFill>
                  <a:schemeClr val="tx1">
                    <a:tint val="75000"/>
                  </a:schemeClr>
                </a:solidFill>
              </a:defRPr>
            </a:lvl6pPr>
            <a:lvl7pPr marL="2314654" indent="0" algn="ctr">
              <a:buNone/>
              <a:defRPr>
                <a:solidFill>
                  <a:schemeClr val="tx1">
                    <a:tint val="75000"/>
                  </a:schemeClr>
                </a:solidFill>
              </a:defRPr>
            </a:lvl7pPr>
            <a:lvl8pPr marL="2700430" indent="0" algn="ctr">
              <a:buNone/>
              <a:defRPr>
                <a:solidFill>
                  <a:schemeClr val="tx1">
                    <a:tint val="75000"/>
                  </a:schemeClr>
                </a:solidFill>
              </a:defRPr>
            </a:lvl8pPr>
            <a:lvl9pPr marL="3086206"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E305082-037D-4852-82C8-B39AC3548B4E}"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A07E55B-D6DB-4263-AE54-810C9202D34B}" type="slidenum">
              <a:rPr lang="en-US" altLang="pt-BR"/>
              <a:pPr/>
              <a:t>‹#›</a:t>
            </a:fld>
            <a:endParaRPr lang="en-US" altLang="pt-B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lvl1pPr>
              <a:defRPr/>
            </a:lvl1pPr>
          </a:lstStyle>
          <a:p>
            <a:fld id="{ECA318A7-01CE-4845-9091-92B51943ADBC}"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15240D-FB78-4DA1-8D69-B8304F8C359D}" type="slidenum">
              <a:rPr lang="en-US" altLang="pt-BR"/>
              <a:pPr/>
              <a:t>‹#›</a:t>
            </a:fld>
            <a:endParaRPr lang="en-US" altLang="pt-B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2"/>
            <a:ext cx="8743950" cy="1362075"/>
          </a:xfrm>
        </p:spPr>
        <p:txBody>
          <a:bodyPr anchor="t"/>
          <a:lstStyle>
            <a:lvl1pPr algn="l">
              <a:defRPr sz="3375" b="1" cap="all"/>
            </a:lvl1pPr>
          </a:lstStyle>
          <a:p>
            <a:r>
              <a:rPr lang="x-none"/>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1688">
                <a:solidFill>
                  <a:schemeClr val="tx1">
                    <a:tint val="75000"/>
                  </a:schemeClr>
                </a:solidFill>
              </a:defRPr>
            </a:lvl1pPr>
            <a:lvl2pPr marL="385776" indent="0">
              <a:buNone/>
              <a:defRPr sz="1519">
                <a:solidFill>
                  <a:schemeClr val="tx1">
                    <a:tint val="75000"/>
                  </a:schemeClr>
                </a:solidFill>
              </a:defRPr>
            </a:lvl2pPr>
            <a:lvl3pPr marL="771551" indent="0">
              <a:buNone/>
              <a:defRPr sz="1350">
                <a:solidFill>
                  <a:schemeClr val="tx1">
                    <a:tint val="75000"/>
                  </a:schemeClr>
                </a:solidFill>
              </a:defRPr>
            </a:lvl3pPr>
            <a:lvl4pPr marL="1157327" indent="0">
              <a:buNone/>
              <a:defRPr sz="1181">
                <a:solidFill>
                  <a:schemeClr val="tx1">
                    <a:tint val="75000"/>
                  </a:schemeClr>
                </a:solidFill>
              </a:defRPr>
            </a:lvl4pPr>
            <a:lvl5pPr marL="1543103" indent="0">
              <a:buNone/>
              <a:defRPr sz="1181">
                <a:solidFill>
                  <a:schemeClr val="tx1">
                    <a:tint val="75000"/>
                  </a:schemeClr>
                </a:solidFill>
              </a:defRPr>
            </a:lvl5pPr>
            <a:lvl6pPr marL="1928879" indent="0">
              <a:buNone/>
              <a:defRPr sz="1181">
                <a:solidFill>
                  <a:schemeClr val="tx1">
                    <a:tint val="75000"/>
                  </a:schemeClr>
                </a:solidFill>
              </a:defRPr>
            </a:lvl6pPr>
            <a:lvl7pPr marL="2314654" indent="0">
              <a:buNone/>
              <a:defRPr sz="1181">
                <a:solidFill>
                  <a:schemeClr val="tx1">
                    <a:tint val="75000"/>
                  </a:schemeClr>
                </a:solidFill>
              </a:defRPr>
            </a:lvl7pPr>
            <a:lvl8pPr marL="2700430" indent="0">
              <a:buNone/>
              <a:defRPr sz="1181">
                <a:solidFill>
                  <a:schemeClr val="tx1">
                    <a:tint val="75000"/>
                  </a:schemeClr>
                </a:solidFill>
              </a:defRPr>
            </a:lvl8pPr>
            <a:lvl9pPr marL="3086206" indent="0">
              <a:buNone/>
              <a:defRPr sz="1181">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lvl1pPr>
              <a:defRPr/>
            </a:lvl1pPr>
          </a:lstStyle>
          <a:p>
            <a:fld id="{F157811B-5970-4720-9F3E-EBFE1FBD7B4D}"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ADF47BF-6A8F-4E9A-931C-83C750781923}" type="slidenum">
              <a:rPr lang="en-US" altLang="pt-BR"/>
              <a:pPr/>
              <a:t>‹#›</a:t>
            </a:fld>
            <a:endParaRPr lang="en-US" altLang="pt-B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514350" y="1600202"/>
            <a:ext cx="4543425" cy="4525963"/>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5229225" y="1600202"/>
            <a:ext cx="4543425" cy="4525963"/>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3"/>
          <p:cNvSpPr>
            <a:spLocks noGrp="1"/>
          </p:cNvSpPr>
          <p:nvPr>
            <p:ph type="dt" sz="half" idx="10"/>
          </p:nvPr>
        </p:nvSpPr>
        <p:spPr/>
        <p:txBody>
          <a:bodyPr/>
          <a:lstStyle>
            <a:lvl1pPr>
              <a:defRPr/>
            </a:lvl1pPr>
          </a:lstStyle>
          <a:p>
            <a:fld id="{2DC3E556-5BB1-43ED-A033-10620115BBB8}" type="datetime1">
              <a:rPr lang="en-US" altLang="pt-BR" smtClean="0"/>
              <a:pPr/>
              <a:t>11/17/17</a:t>
            </a:fld>
            <a:endParaRPr lang="en-US" altLang="pt-B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AA8C4A9-795E-4855-8532-12243FF8C8DE}" type="slidenum">
              <a:rPr lang="en-US" altLang="pt-BR"/>
              <a:pPr/>
              <a:t>‹#›</a:t>
            </a:fld>
            <a:endParaRPr lang="en-US" altLang="pt-B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514351" y="1535114"/>
            <a:ext cx="4545211" cy="639763"/>
          </a:xfrm>
        </p:spPr>
        <p:txBody>
          <a:bodyPr anchor="b"/>
          <a:lstStyle>
            <a:lvl1pPr marL="0" indent="0">
              <a:buNone/>
              <a:defRPr sz="2025" b="1"/>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x-none"/>
              <a:t>Click to edit Master text styles</a:t>
            </a:r>
          </a:p>
        </p:txBody>
      </p:sp>
      <p:sp>
        <p:nvSpPr>
          <p:cNvPr id="4" name="Content Placeholder 3"/>
          <p:cNvSpPr>
            <a:spLocks noGrp="1"/>
          </p:cNvSpPr>
          <p:nvPr>
            <p:ph sz="half" idx="2"/>
          </p:nvPr>
        </p:nvSpPr>
        <p:spPr>
          <a:xfrm>
            <a:off x="514351" y="2174875"/>
            <a:ext cx="4545211"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5225655" y="1535114"/>
            <a:ext cx="4546997" cy="639763"/>
          </a:xfrm>
        </p:spPr>
        <p:txBody>
          <a:bodyPr anchor="b"/>
          <a:lstStyle>
            <a:lvl1pPr marL="0" indent="0">
              <a:buNone/>
              <a:defRPr sz="2025" b="1"/>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x-none"/>
              <a:t>Click to edit Master text styles</a:t>
            </a:r>
          </a:p>
        </p:txBody>
      </p:sp>
      <p:sp>
        <p:nvSpPr>
          <p:cNvPr id="6" name="Content Placeholder 5"/>
          <p:cNvSpPr>
            <a:spLocks noGrp="1"/>
          </p:cNvSpPr>
          <p:nvPr>
            <p:ph sz="quarter" idx="4"/>
          </p:nvPr>
        </p:nvSpPr>
        <p:spPr>
          <a:xfrm>
            <a:off x="5225655" y="2174875"/>
            <a:ext cx="4546997"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3"/>
          <p:cNvSpPr>
            <a:spLocks noGrp="1"/>
          </p:cNvSpPr>
          <p:nvPr>
            <p:ph type="dt" sz="half" idx="10"/>
          </p:nvPr>
        </p:nvSpPr>
        <p:spPr/>
        <p:txBody>
          <a:bodyPr/>
          <a:lstStyle>
            <a:lvl1pPr>
              <a:defRPr/>
            </a:lvl1pPr>
          </a:lstStyle>
          <a:p>
            <a:fld id="{46AD646C-E00E-42A6-A0EE-1793BB693E4C}" type="datetime1">
              <a:rPr lang="en-US" altLang="pt-BR" smtClean="0"/>
              <a:pPr/>
              <a:t>11/17/17</a:t>
            </a:fld>
            <a:endParaRPr lang="en-US" altLang="pt-B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51C6D41-2278-466B-A770-B9EA04DE4E51}" type="slidenum">
              <a:rPr lang="en-US" altLang="pt-BR"/>
              <a:pPr/>
              <a:t>‹#›</a:t>
            </a:fld>
            <a:endParaRPr lang="en-US" altLang="pt-B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DC3BA64-4706-4265-8BE0-A4D485F1ECAB}" type="datetime1">
              <a:rPr lang="en-US" altLang="pt-BR" smtClean="0"/>
              <a:pPr/>
              <a:t>11/17/17</a:t>
            </a:fld>
            <a:endParaRPr lang="en-US" altLang="pt-B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7515933-FE54-4AFE-B465-5ED5F277CE6D}" type="slidenum">
              <a:rPr lang="en-US" altLang="pt-BR"/>
              <a:pPr/>
              <a:t>‹#›</a:t>
            </a:fld>
            <a:endParaRPr lang="en-US" altLang="pt-B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26B9468-6099-4BFF-88EF-21CEFA5FC073}" type="datetime1">
              <a:rPr lang="en-US" altLang="pt-BR" smtClean="0"/>
              <a:pPr/>
              <a:t>11/17/17</a:t>
            </a:fld>
            <a:endParaRPr lang="en-US" altLang="pt-B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0344BC5-3B2F-498C-9195-AF858833600C}" type="slidenum">
              <a:rPr lang="en-US" altLang="pt-BR"/>
              <a:pPr/>
              <a:t>‹#›</a:t>
            </a:fld>
            <a:endParaRPr lang="en-US" altLang="pt-B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352" cy="1162051"/>
          </a:xfrm>
        </p:spPr>
        <p:txBody>
          <a:bodyPr anchor="b"/>
          <a:lstStyle>
            <a:lvl1pPr algn="l">
              <a:defRPr sz="1688" b="1"/>
            </a:lvl1pPr>
          </a:lstStyle>
          <a:p>
            <a:r>
              <a:rPr lang="x-none"/>
              <a:t>Click to edit Master title style</a:t>
            </a:r>
            <a:endParaRPr lang="en-US"/>
          </a:p>
        </p:txBody>
      </p:sp>
      <p:sp>
        <p:nvSpPr>
          <p:cNvPr id="3" name="Content Placeholder 2"/>
          <p:cNvSpPr>
            <a:spLocks noGrp="1"/>
          </p:cNvSpPr>
          <p:nvPr>
            <p:ph idx="1"/>
          </p:nvPr>
        </p:nvSpPr>
        <p:spPr>
          <a:xfrm>
            <a:off x="4021931" y="273053"/>
            <a:ext cx="5750719" cy="5853113"/>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514352" y="1435103"/>
            <a:ext cx="3384352" cy="4691063"/>
          </a:xfrm>
        </p:spPr>
        <p:txBody>
          <a:bodyPr/>
          <a:lstStyle>
            <a:lvl1pPr marL="0" indent="0">
              <a:buNone/>
              <a:defRPr sz="1181"/>
            </a:lvl1pPr>
            <a:lvl2pPr marL="385776" indent="0">
              <a:buNone/>
              <a:defRPr sz="1013"/>
            </a:lvl2pPr>
            <a:lvl3pPr marL="771551" indent="0">
              <a:buNone/>
              <a:defRPr sz="844"/>
            </a:lvl3pPr>
            <a:lvl4pPr marL="1157327" indent="0">
              <a:buNone/>
              <a:defRPr sz="759"/>
            </a:lvl4pPr>
            <a:lvl5pPr marL="1543103" indent="0">
              <a:buNone/>
              <a:defRPr sz="759"/>
            </a:lvl5pPr>
            <a:lvl6pPr marL="1928879" indent="0">
              <a:buNone/>
              <a:defRPr sz="759"/>
            </a:lvl6pPr>
            <a:lvl7pPr marL="2314654" indent="0">
              <a:buNone/>
              <a:defRPr sz="759"/>
            </a:lvl7pPr>
            <a:lvl8pPr marL="2700430" indent="0">
              <a:buNone/>
              <a:defRPr sz="759"/>
            </a:lvl8pPr>
            <a:lvl9pPr marL="3086206" indent="0">
              <a:buNone/>
              <a:defRPr sz="759"/>
            </a:lvl9pPr>
          </a:lstStyle>
          <a:p>
            <a:pPr lvl="0"/>
            <a:r>
              <a:rPr lang="x-none"/>
              <a:t>Click to edit Master text styles</a:t>
            </a:r>
          </a:p>
        </p:txBody>
      </p:sp>
      <p:sp>
        <p:nvSpPr>
          <p:cNvPr id="5" name="Date Placeholder 3"/>
          <p:cNvSpPr>
            <a:spLocks noGrp="1"/>
          </p:cNvSpPr>
          <p:nvPr>
            <p:ph type="dt" sz="half" idx="10"/>
          </p:nvPr>
        </p:nvSpPr>
        <p:spPr/>
        <p:txBody>
          <a:bodyPr/>
          <a:lstStyle>
            <a:lvl1pPr>
              <a:defRPr/>
            </a:lvl1pPr>
          </a:lstStyle>
          <a:p>
            <a:fld id="{E979CCE4-A69D-4A38-B7BF-D8139CA9D12F}" type="datetime1">
              <a:rPr lang="en-US" altLang="pt-BR" smtClean="0"/>
              <a:pPr/>
              <a:t>11/17/17</a:t>
            </a:fld>
            <a:endParaRPr lang="en-US" altLang="pt-B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856348A-0718-4BB1-98ED-E5812317A0BD}" type="slidenum">
              <a:rPr lang="en-US" altLang="pt-BR"/>
              <a:pPr/>
              <a:t>‹#›</a:t>
            </a:fld>
            <a:endParaRPr lang="en-US" altLang="pt-B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1"/>
            <a:ext cx="6172200" cy="566739"/>
          </a:xfrm>
        </p:spPr>
        <p:txBody>
          <a:bodyPr anchor="b"/>
          <a:lstStyle>
            <a:lvl1pPr algn="l">
              <a:defRPr sz="1688" b="1"/>
            </a:lvl1pPr>
          </a:lstStyle>
          <a:p>
            <a:r>
              <a:rPr lang="x-none"/>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2700"/>
            </a:lvl1pPr>
            <a:lvl2pPr marL="385776" indent="0">
              <a:buNone/>
              <a:defRPr sz="2363"/>
            </a:lvl2pPr>
            <a:lvl3pPr marL="771551" indent="0">
              <a:buNone/>
              <a:defRPr sz="2025"/>
            </a:lvl3pPr>
            <a:lvl4pPr marL="1157327" indent="0">
              <a:buNone/>
              <a:defRPr sz="1688"/>
            </a:lvl4pPr>
            <a:lvl5pPr marL="1543103" indent="0">
              <a:buNone/>
              <a:defRPr sz="1688"/>
            </a:lvl5pPr>
            <a:lvl6pPr marL="1928879" indent="0">
              <a:buNone/>
              <a:defRPr sz="1688"/>
            </a:lvl6pPr>
            <a:lvl7pPr marL="2314654" indent="0">
              <a:buNone/>
              <a:defRPr sz="1688"/>
            </a:lvl7pPr>
            <a:lvl8pPr marL="2700430" indent="0">
              <a:buNone/>
              <a:defRPr sz="1688"/>
            </a:lvl8pPr>
            <a:lvl9pPr marL="3086206" indent="0">
              <a:buNone/>
              <a:defRPr sz="1688"/>
            </a:lvl9pPr>
          </a:lstStyle>
          <a:p>
            <a:pPr lvl="0"/>
            <a:endParaRPr lang="en-US" noProof="0"/>
          </a:p>
        </p:txBody>
      </p:sp>
      <p:sp>
        <p:nvSpPr>
          <p:cNvPr id="4" name="Text Placeholder 3"/>
          <p:cNvSpPr>
            <a:spLocks noGrp="1"/>
          </p:cNvSpPr>
          <p:nvPr>
            <p:ph type="body" sz="half" idx="2"/>
          </p:nvPr>
        </p:nvSpPr>
        <p:spPr>
          <a:xfrm>
            <a:off x="2016324" y="5367339"/>
            <a:ext cx="6172200" cy="804863"/>
          </a:xfrm>
        </p:spPr>
        <p:txBody>
          <a:bodyPr/>
          <a:lstStyle>
            <a:lvl1pPr marL="0" indent="0">
              <a:buNone/>
              <a:defRPr sz="1181"/>
            </a:lvl1pPr>
            <a:lvl2pPr marL="385776" indent="0">
              <a:buNone/>
              <a:defRPr sz="1013"/>
            </a:lvl2pPr>
            <a:lvl3pPr marL="771551" indent="0">
              <a:buNone/>
              <a:defRPr sz="844"/>
            </a:lvl3pPr>
            <a:lvl4pPr marL="1157327" indent="0">
              <a:buNone/>
              <a:defRPr sz="759"/>
            </a:lvl4pPr>
            <a:lvl5pPr marL="1543103" indent="0">
              <a:buNone/>
              <a:defRPr sz="759"/>
            </a:lvl5pPr>
            <a:lvl6pPr marL="1928879" indent="0">
              <a:buNone/>
              <a:defRPr sz="759"/>
            </a:lvl6pPr>
            <a:lvl7pPr marL="2314654" indent="0">
              <a:buNone/>
              <a:defRPr sz="759"/>
            </a:lvl7pPr>
            <a:lvl8pPr marL="2700430" indent="0">
              <a:buNone/>
              <a:defRPr sz="759"/>
            </a:lvl8pPr>
            <a:lvl9pPr marL="3086206" indent="0">
              <a:buNone/>
              <a:defRPr sz="759"/>
            </a:lvl9pPr>
          </a:lstStyle>
          <a:p>
            <a:pPr lvl="0"/>
            <a:r>
              <a:rPr lang="x-none"/>
              <a:t>Click to edit Master text styles</a:t>
            </a:r>
          </a:p>
        </p:txBody>
      </p:sp>
      <p:sp>
        <p:nvSpPr>
          <p:cNvPr id="5" name="Date Placeholder 3"/>
          <p:cNvSpPr>
            <a:spLocks noGrp="1"/>
          </p:cNvSpPr>
          <p:nvPr>
            <p:ph type="dt" sz="half" idx="10"/>
          </p:nvPr>
        </p:nvSpPr>
        <p:spPr/>
        <p:txBody>
          <a:bodyPr/>
          <a:lstStyle>
            <a:lvl1pPr>
              <a:defRPr/>
            </a:lvl1pPr>
          </a:lstStyle>
          <a:p>
            <a:fld id="{4F01D8AC-C99D-41FD-B135-E0C89E87A0E0}" type="datetime1">
              <a:rPr lang="en-US" altLang="pt-BR" smtClean="0"/>
              <a:pPr/>
              <a:t>11/17/17</a:t>
            </a:fld>
            <a:endParaRPr lang="en-US" altLang="pt-B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FE6D158-A39E-4114-990B-5872F90266AE}" type="slidenum">
              <a:rPr lang="en-US" altLang="pt-BR"/>
              <a:pPr/>
              <a:t>‹#›</a:t>
            </a:fld>
            <a:endParaRPr lang="en-US" altLang="pt-B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lvl1pPr>
              <a:defRPr/>
            </a:lvl1pPr>
          </a:lstStyle>
          <a:p>
            <a:fld id="{51AD5EB4-65C1-4E80-9062-E0F0F1C63841}"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595AC6-40D1-4FD8-A5A0-827CDA877DD4}" type="slidenum">
              <a:rPr lang="en-US" altLang="pt-BR"/>
              <a:pPr/>
              <a:t>‹#›</a:t>
            </a:fld>
            <a:endParaRPr lang="en-US" altLang="pt-B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68977" y="150815"/>
            <a:ext cx="8603672" cy="847725"/>
          </a:xfrm>
          <a:prstGeom prst="rect">
            <a:avLst/>
          </a:prstGeom>
        </p:spPr>
        <p:txBody>
          <a:bodyPr lIns="0" tIns="0" rIns="0" bIns="0"/>
          <a:lstStyle>
            <a:lvl1pPr>
              <a:defRPr>
                <a:solidFill>
                  <a:schemeClr val="accent1">
                    <a:lumMod val="75000"/>
                  </a:schemeClr>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1168977" y="1997366"/>
            <a:ext cx="8603672" cy="3590635"/>
          </a:xfrm>
          <a:prstGeom prst="rect">
            <a:avLst/>
          </a:prstGeom>
        </p:spPr>
        <p:txBody>
          <a:bodyPr lIns="0" tIns="0" rIns="0" bIns="0"/>
          <a:lstStyle>
            <a:lvl1pPr marL="174139" indent="-174139">
              <a:buClr>
                <a:srgbClr val="FF6600"/>
              </a:buClr>
              <a:defRPr sz="1519">
                <a:solidFill>
                  <a:srgbClr val="000000"/>
                </a:solidFill>
              </a:defRPr>
            </a:lvl1pPr>
            <a:lvl2pPr marL="354977" indent="-152707">
              <a:spcBef>
                <a:spcPts val="338"/>
              </a:spcBef>
              <a:buClr>
                <a:srgbClr val="FF6600"/>
              </a:buClr>
              <a:defRPr sz="1350">
                <a:solidFill>
                  <a:srgbClr val="000000"/>
                </a:solidFill>
              </a:defRPr>
            </a:lvl2pPr>
            <a:lvl3pPr marL="506343" indent="-129935">
              <a:spcBef>
                <a:spcPts val="338"/>
              </a:spcBef>
              <a:buClr>
                <a:srgbClr val="FF6600"/>
              </a:buClr>
              <a:defRPr sz="1181">
                <a:solidFill>
                  <a:srgbClr val="000000"/>
                </a:solidFill>
              </a:defRPr>
            </a:lvl3pPr>
            <a:lvl4pPr marL="680483" indent="-166102">
              <a:buClr>
                <a:srgbClr val="FF6600"/>
              </a:buClr>
              <a:defRPr sz="1181">
                <a:solidFill>
                  <a:srgbClr val="000000"/>
                </a:solidFill>
              </a:defRPr>
            </a:lvl4pPr>
            <a:lvl5pPr marL="833189" indent="-144670">
              <a:buClr>
                <a:srgbClr val="FF6600"/>
              </a:buClr>
              <a:defRPr sz="1013">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p:nvPr>
        </p:nvSpPr>
        <p:spPr>
          <a:xfrm>
            <a:off x="1168977" y="1216200"/>
            <a:ext cx="8603672" cy="635289"/>
          </a:xfrm>
          <a:prstGeom prst="rect">
            <a:avLst/>
          </a:prstGeom>
        </p:spPr>
        <p:txBody>
          <a:bodyPr lIns="0" tIns="0" rIns="0" bIns="0"/>
          <a:lstStyle>
            <a:lvl1pPr marL="0" indent="0">
              <a:buNone/>
              <a:defRPr sz="1519" b="0">
                <a:solidFill>
                  <a:srgbClr val="376092"/>
                </a:solidFill>
              </a:defRPr>
            </a:lvl1pPr>
          </a:lstStyle>
          <a:p>
            <a:pPr lvl="0"/>
            <a:r>
              <a:rPr lang="fr-FR" dirty="0" smtClean="0"/>
              <a:t>Cliquez pour modifier les styles du texte du masque</a:t>
            </a:r>
          </a:p>
        </p:txBody>
      </p:sp>
      <p:sp>
        <p:nvSpPr>
          <p:cNvPr id="8" name="Rectangle 7"/>
          <p:cNvSpPr/>
          <p:nvPr userDrawn="1"/>
        </p:nvSpPr>
        <p:spPr>
          <a:xfrm>
            <a:off x="1" y="6324599"/>
            <a:ext cx="10299988" cy="54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14" name="Connecteur droit 13"/>
          <p:cNvCxnSpPr/>
          <p:nvPr userDrawn="1"/>
        </p:nvCxnSpPr>
        <p:spPr>
          <a:xfrm>
            <a:off x="1" y="6336144"/>
            <a:ext cx="10299988" cy="1588"/>
          </a:xfrm>
          <a:prstGeom prst="line">
            <a:avLst/>
          </a:prstGeom>
          <a:ln w="12700" cap="flat" cmpd="sng" algn="ctr">
            <a:solidFill>
              <a:srgbClr val="4F81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7"/>
          <p:cNvSpPr>
            <a:spLocks noGrp="1"/>
          </p:cNvSpPr>
          <p:nvPr>
            <p:ph type="ftr" sz="quarter" idx="16"/>
          </p:nvPr>
        </p:nvSpPr>
        <p:spPr>
          <a:xfrm>
            <a:off x="2480948" y="6337734"/>
            <a:ext cx="7291702" cy="533401"/>
          </a:xfrm>
          <a:prstGeom prst="rect">
            <a:avLst/>
          </a:prstGeom>
        </p:spPr>
        <p:txBody>
          <a:bodyPr lIns="0" tIns="0" rIns="0" bIns="0" anchor="ctr"/>
          <a:lstStyle>
            <a:lvl1pPr marL="0" marR="0" indent="0" algn="r" defTabSz="385785" rtl="0" eaLnBrk="1" fontAlgn="base" latinLnBrk="0" hangingPunct="1">
              <a:lnSpc>
                <a:spcPct val="100000"/>
              </a:lnSpc>
              <a:spcBef>
                <a:spcPct val="0"/>
              </a:spcBef>
              <a:spcAft>
                <a:spcPct val="0"/>
              </a:spcAft>
              <a:buClrTx/>
              <a:buSzTx/>
              <a:buFontTx/>
              <a:buNone/>
              <a:tabLst/>
              <a:defRPr sz="844" i="1">
                <a:solidFill>
                  <a:srgbClr val="595959"/>
                </a:solidFill>
              </a:defRPr>
            </a:lvl1pPr>
          </a:lstStyle>
          <a:p>
            <a:pPr>
              <a:defRPr/>
            </a:pPr>
            <a:r>
              <a:rPr lang="fr-FR" dirty="0" smtClean="0">
                <a:solidFill>
                  <a:srgbClr val="000000">
                    <a:lumMod val="65000"/>
                    <a:lumOff val="35000"/>
                  </a:srgbClr>
                </a:solidFill>
                <a:ea typeface="Arial" pitchFamily="-84" charset="0"/>
                <a:cs typeface="Arial" pitchFamily="-84" charset="0"/>
              </a:rPr>
              <a:t>IAS 2017 - D’après </a:t>
            </a:r>
            <a:r>
              <a:rPr lang="fr-FR" dirty="0" err="1" smtClean="0">
                <a:solidFill>
                  <a:srgbClr val="000000">
                    <a:lumMod val="65000"/>
                    <a:lumOff val="35000"/>
                  </a:srgbClr>
                </a:solidFill>
                <a:ea typeface="Arial" pitchFamily="-84" charset="0"/>
                <a:cs typeface="Arial" pitchFamily="-84" charset="0"/>
              </a:rPr>
              <a:t>Xxxxx</a:t>
            </a:r>
            <a:r>
              <a:rPr lang="fr-FR" dirty="0" smtClean="0">
                <a:solidFill>
                  <a:srgbClr val="000000">
                    <a:lumMod val="65000"/>
                    <a:lumOff val="35000"/>
                  </a:srgbClr>
                </a:solidFill>
                <a:ea typeface="Arial" pitchFamily="-84" charset="0"/>
                <a:cs typeface="Arial" pitchFamily="-84" charset="0"/>
              </a:rPr>
              <a:t> X. et al., </a:t>
            </a:r>
            <a:r>
              <a:rPr lang="fr-FR" dirty="0" err="1" smtClean="0">
                <a:solidFill>
                  <a:srgbClr val="000000">
                    <a:lumMod val="65000"/>
                    <a:lumOff val="35000"/>
                  </a:srgbClr>
                </a:solidFill>
                <a:ea typeface="Arial" pitchFamily="-84" charset="0"/>
                <a:cs typeface="Arial" pitchFamily="-84" charset="0"/>
              </a:rPr>
              <a:t>abstr</a:t>
            </a:r>
            <a:r>
              <a:rPr lang="fr-FR" dirty="0" smtClean="0">
                <a:solidFill>
                  <a:srgbClr val="000000">
                    <a:lumMod val="65000"/>
                    <a:lumOff val="35000"/>
                  </a:srgbClr>
                </a:solidFill>
                <a:ea typeface="Arial" pitchFamily="-84" charset="0"/>
                <a:cs typeface="Arial" pitchFamily="-84" charset="0"/>
              </a:rPr>
              <a:t>. Xxx, actualisé </a:t>
            </a:r>
            <a:endParaRPr lang="fr-FR" dirty="0">
              <a:solidFill>
                <a:srgbClr val="000000">
                  <a:lumMod val="65000"/>
                  <a:lumOff val="35000"/>
                </a:srgbClr>
              </a:solidFill>
              <a:ea typeface="Arial" pitchFamily="-84" charset="0"/>
              <a:cs typeface="Arial" pitchFamily="-84" charset="0"/>
            </a:endParaRPr>
          </a:p>
        </p:txBody>
      </p:sp>
      <p:sp>
        <p:nvSpPr>
          <p:cNvPr id="16" name="ZoneTexte 15"/>
          <p:cNvSpPr txBox="1"/>
          <p:nvPr userDrawn="1"/>
        </p:nvSpPr>
        <p:spPr>
          <a:xfrm>
            <a:off x="415638" y="6486343"/>
            <a:ext cx="1901201"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
        <p:nvSpPr>
          <p:cNvPr id="11" name="Espace réservé du texte 10"/>
          <p:cNvSpPr>
            <a:spLocks noGrp="1"/>
          </p:cNvSpPr>
          <p:nvPr>
            <p:ph type="body" sz="quarter" idx="14"/>
          </p:nvPr>
        </p:nvSpPr>
        <p:spPr>
          <a:xfrm>
            <a:off x="1168977" y="5588002"/>
            <a:ext cx="8603672" cy="1144563"/>
          </a:xfrm>
          <a:prstGeom prst="rect">
            <a:avLst/>
          </a:prstGeom>
        </p:spPr>
        <p:txBody>
          <a:bodyPr lIns="0" tIns="0" rIns="0" bIns="0"/>
          <a:lstStyle>
            <a:lvl1pPr>
              <a:buClr>
                <a:srgbClr val="FF6600"/>
              </a:buClr>
              <a:buFont typeface="Lucida Grande"/>
              <a:buChar char="➜"/>
              <a:defRPr sz="1519" b="1">
                <a:solidFill>
                  <a:schemeClr val="tx1"/>
                </a:solidFill>
              </a:defRPr>
            </a:lvl1pPr>
            <a:lvl2pPr>
              <a:buClr>
                <a:schemeClr val="accent2"/>
              </a:buClr>
              <a:defRPr sz="1350">
                <a:solidFill>
                  <a:schemeClr val="tx1"/>
                </a:solidFill>
              </a:defRPr>
            </a:lvl2pPr>
            <a:lvl3pPr marL="675124" indent="-195572">
              <a:buClr>
                <a:schemeClr val="accent2"/>
              </a:buClr>
              <a:defRPr sz="1181"/>
            </a:lvl3pPr>
          </a:lstStyle>
          <a:p>
            <a:pPr lvl="0"/>
            <a:r>
              <a:rPr lang="fr-FR" dirty="0" smtClean="0"/>
              <a:t>Cliquez pour modifier les styles du texte du masque</a:t>
            </a:r>
          </a:p>
          <a:p>
            <a:pPr lvl="1"/>
            <a:r>
              <a:rPr lang="fr-FR" dirty="0" smtClean="0"/>
              <a:t>Ff</a:t>
            </a:r>
          </a:p>
          <a:p>
            <a:pPr lvl="2"/>
            <a:r>
              <a:rPr lang="fr-FR" dirty="0" err="1" smtClean="0"/>
              <a:t>fff</a:t>
            </a:r>
            <a:endParaRPr lang="fr-FR" dirty="0"/>
          </a:p>
        </p:txBody>
      </p:sp>
    </p:spTree>
    <p:extLst>
      <p:ext uri="{BB962C8B-B14F-4D97-AF65-F5344CB8AC3E}">
        <p14:creationId xmlns:p14="http://schemas.microsoft.com/office/powerpoint/2010/main" val="3441821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0"/>
            <a:ext cx="2314575"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514350" y="274640"/>
            <a:ext cx="6772275"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lvl1pPr>
              <a:defRPr/>
            </a:lvl1pPr>
          </a:lstStyle>
          <a:p>
            <a:fld id="{F5EC77E5-CEEC-4B2A-B1C3-AA8896D5BD85}"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D3BF56-1877-481C-836A-3861BFB8230F}" type="slidenum">
              <a:rPr lang="en-US" altLang="pt-BR"/>
              <a:pPr/>
              <a:t>‹#›</a:t>
            </a:fld>
            <a:endParaRPr lang="en-US" altLang="pt-B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10808" y="6650662"/>
            <a:ext cx="161259" cy="55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23" tIns="39911" rIns="79823" bIns="39911">
            <a:spAutoFit/>
          </a:bodyPr>
          <a:lstStyle>
            <a:lvl1pPr eaLnBrk="0" hangingPunct="0">
              <a:defRPr sz="3900" b="1">
                <a:solidFill>
                  <a:srgbClr val="000066"/>
                </a:solidFill>
                <a:latin typeface="Arial" charset="0"/>
                <a:ea typeface="Arial"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ea typeface="Arial" charset="0"/>
                <a:cs typeface="Arial" charset="0"/>
              </a:defRPr>
            </a:lvl9pPr>
          </a:lstStyle>
          <a:p>
            <a:pPr defTabSz="514368" eaLnBrk="1" fontAlgn="base" hangingPunct="1">
              <a:spcBef>
                <a:spcPct val="0"/>
              </a:spcBef>
              <a:spcAft>
                <a:spcPct val="0"/>
              </a:spcAft>
            </a:pPr>
            <a:endParaRPr lang="es-ES" altLang="en-US" sz="2985"/>
          </a:p>
        </p:txBody>
      </p:sp>
      <p:sp>
        <p:nvSpPr>
          <p:cNvPr id="3" name="Text Placeholder 2"/>
          <p:cNvSpPr>
            <a:spLocks noGrp="1"/>
          </p:cNvSpPr>
          <p:nvPr>
            <p:ph type="body" sz="quarter" idx="10"/>
          </p:nvPr>
        </p:nvSpPr>
        <p:spPr>
          <a:xfrm>
            <a:off x="550070" y="909520"/>
            <a:ext cx="8601075" cy="360362"/>
          </a:xfrm>
          <a:prstGeom prst="rect">
            <a:avLst/>
          </a:prstGeom>
        </p:spPr>
        <p:txBody>
          <a:bodyPr/>
          <a:lstStyle>
            <a:lvl1pPr marL="0" indent="0">
              <a:buNone/>
              <a:defRPr sz="2449" b="1" i="0">
                <a:solidFill>
                  <a:srgbClr val="0F7ECB"/>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50068" y="1381437"/>
            <a:ext cx="9258300" cy="4976813"/>
          </a:xfrm>
          <a:prstGeom prst="rect">
            <a:avLst/>
          </a:prstGeom>
        </p:spPr>
        <p:txBody>
          <a:bodyPr/>
          <a:lstStyle>
            <a:lvl1pPr marL="249462" indent="-249462">
              <a:buFont typeface="Arial"/>
              <a:buChar char="•"/>
              <a:defRPr sz="1378" b="0" i="0">
                <a:solidFill>
                  <a:schemeClr val="tx1">
                    <a:lumMod val="65000"/>
                    <a:lumOff val="35000"/>
                  </a:schemeClr>
                </a:solidFill>
                <a:latin typeface="Arial"/>
                <a:cs typeface="Arial"/>
              </a:defRPr>
            </a:lvl1pPr>
          </a:lstStyle>
          <a:p>
            <a:pPr lvl="0"/>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7"/>
            <a:ext cx="874395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385776" indent="0" algn="ctr">
              <a:buNone/>
              <a:defRPr>
                <a:solidFill>
                  <a:schemeClr val="tx1">
                    <a:tint val="75000"/>
                  </a:schemeClr>
                </a:solidFill>
              </a:defRPr>
            </a:lvl2pPr>
            <a:lvl3pPr marL="771551" indent="0" algn="ctr">
              <a:buNone/>
              <a:defRPr>
                <a:solidFill>
                  <a:schemeClr val="tx1">
                    <a:tint val="75000"/>
                  </a:schemeClr>
                </a:solidFill>
              </a:defRPr>
            </a:lvl3pPr>
            <a:lvl4pPr marL="1157327" indent="0" algn="ctr">
              <a:buNone/>
              <a:defRPr>
                <a:solidFill>
                  <a:schemeClr val="tx1">
                    <a:tint val="75000"/>
                  </a:schemeClr>
                </a:solidFill>
              </a:defRPr>
            </a:lvl4pPr>
            <a:lvl5pPr marL="1543103" indent="0" algn="ctr">
              <a:buNone/>
              <a:defRPr>
                <a:solidFill>
                  <a:schemeClr val="tx1">
                    <a:tint val="75000"/>
                  </a:schemeClr>
                </a:solidFill>
              </a:defRPr>
            </a:lvl5pPr>
            <a:lvl6pPr marL="1928879" indent="0" algn="ctr">
              <a:buNone/>
              <a:defRPr>
                <a:solidFill>
                  <a:schemeClr val="tx1">
                    <a:tint val="75000"/>
                  </a:schemeClr>
                </a:solidFill>
              </a:defRPr>
            </a:lvl6pPr>
            <a:lvl7pPr marL="2314654" indent="0" algn="ctr">
              <a:buNone/>
              <a:defRPr>
                <a:solidFill>
                  <a:schemeClr val="tx1">
                    <a:tint val="75000"/>
                  </a:schemeClr>
                </a:solidFill>
              </a:defRPr>
            </a:lvl7pPr>
            <a:lvl8pPr marL="2700430" indent="0" algn="ctr">
              <a:buNone/>
              <a:defRPr>
                <a:solidFill>
                  <a:schemeClr val="tx1">
                    <a:tint val="75000"/>
                  </a:schemeClr>
                </a:solidFill>
              </a:defRPr>
            </a:lvl8pPr>
            <a:lvl9pPr marL="3086206"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E305082-037D-4852-82C8-B39AC3548B4E}"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A07E55B-D6DB-4263-AE54-810C9202D34B}" type="slidenum">
              <a:rPr lang="en-US" altLang="pt-BR"/>
              <a:pPr/>
              <a:t>‹#›</a:t>
            </a:fld>
            <a:endParaRPr lang="en-US" altLang="pt-B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lvl1pPr>
              <a:defRPr/>
            </a:lvl1pPr>
          </a:lstStyle>
          <a:p>
            <a:fld id="{ECA318A7-01CE-4845-9091-92B51943ADBC}"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15240D-FB78-4DA1-8D69-B8304F8C359D}" type="slidenum">
              <a:rPr lang="en-US" altLang="pt-BR"/>
              <a:pPr/>
              <a:t>‹#›</a:t>
            </a:fld>
            <a:endParaRPr lang="en-US" altLang="pt-B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2"/>
            <a:ext cx="8743950" cy="1362075"/>
          </a:xfrm>
        </p:spPr>
        <p:txBody>
          <a:bodyPr anchor="t"/>
          <a:lstStyle>
            <a:lvl1pPr algn="l">
              <a:defRPr sz="3375" b="1" cap="all"/>
            </a:lvl1pPr>
          </a:lstStyle>
          <a:p>
            <a:r>
              <a:rPr lang="x-none"/>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1688">
                <a:solidFill>
                  <a:schemeClr val="tx1">
                    <a:tint val="75000"/>
                  </a:schemeClr>
                </a:solidFill>
              </a:defRPr>
            </a:lvl1pPr>
            <a:lvl2pPr marL="385776" indent="0">
              <a:buNone/>
              <a:defRPr sz="1519">
                <a:solidFill>
                  <a:schemeClr val="tx1">
                    <a:tint val="75000"/>
                  </a:schemeClr>
                </a:solidFill>
              </a:defRPr>
            </a:lvl2pPr>
            <a:lvl3pPr marL="771551" indent="0">
              <a:buNone/>
              <a:defRPr sz="1350">
                <a:solidFill>
                  <a:schemeClr val="tx1">
                    <a:tint val="75000"/>
                  </a:schemeClr>
                </a:solidFill>
              </a:defRPr>
            </a:lvl3pPr>
            <a:lvl4pPr marL="1157327" indent="0">
              <a:buNone/>
              <a:defRPr sz="1181">
                <a:solidFill>
                  <a:schemeClr val="tx1">
                    <a:tint val="75000"/>
                  </a:schemeClr>
                </a:solidFill>
              </a:defRPr>
            </a:lvl4pPr>
            <a:lvl5pPr marL="1543103" indent="0">
              <a:buNone/>
              <a:defRPr sz="1181">
                <a:solidFill>
                  <a:schemeClr val="tx1">
                    <a:tint val="75000"/>
                  </a:schemeClr>
                </a:solidFill>
              </a:defRPr>
            </a:lvl5pPr>
            <a:lvl6pPr marL="1928879" indent="0">
              <a:buNone/>
              <a:defRPr sz="1181">
                <a:solidFill>
                  <a:schemeClr val="tx1">
                    <a:tint val="75000"/>
                  </a:schemeClr>
                </a:solidFill>
              </a:defRPr>
            </a:lvl6pPr>
            <a:lvl7pPr marL="2314654" indent="0">
              <a:buNone/>
              <a:defRPr sz="1181">
                <a:solidFill>
                  <a:schemeClr val="tx1">
                    <a:tint val="75000"/>
                  </a:schemeClr>
                </a:solidFill>
              </a:defRPr>
            </a:lvl7pPr>
            <a:lvl8pPr marL="2700430" indent="0">
              <a:buNone/>
              <a:defRPr sz="1181">
                <a:solidFill>
                  <a:schemeClr val="tx1">
                    <a:tint val="75000"/>
                  </a:schemeClr>
                </a:solidFill>
              </a:defRPr>
            </a:lvl8pPr>
            <a:lvl9pPr marL="3086206" indent="0">
              <a:buNone/>
              <a:defRPr sz="1181">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lvl1pPr>
              <a:defRPr/>
            </a:lvl1pPr>
          </a:lstStyle>
          <a:p>
            <a:fld id="{F157811B-5970-4720-9F3E-EBFE1FBD7B4D}"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ADF47BF-6A8F-4E9A-931C-83C750781923}" type="slidenum">
              <a:rPr lang="en-US" altLang="pt-BR"/>
              <a:pPr/>
              <a:t>‹#›</a:t>
            </a:fld>
            <a:endParaRPr lang="en-US" altLang="pt-B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514350" y="1600202"/>
            <a:ext cx="4543425" cy="4525963"/>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5229225" y="1600202"/>
            <a:ext cx="4543425" cy="4525963"/>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3"/>
          <p:cNvSpPr>
            <a:spLocks noGrp="1"/>
          </p:cNvSpPr>
          <p:nvPr>
            <p:ph type="dt" sz="half" idx="10"/>
          </p:nvPr>
        </p:nvSpPr>
        <p:spPr/>
        <p:txBody>
          <a:bodyPr/>
          <a:lstStyle>
            <a:lvl1pPr>
              <a:defRPr/>
            </a:lvl1pPr>
          </a:lstStyle>
          <a:p>
            <a:fld id="{2DC3E556-5BB1-43ED-A033-10620115BBB8}" type="datetime1">
              <a:rPr lang="en-US" altLang="pt-BR" smtClean="0"/>
              <a:pPr/>
              <a:t>11/17/17</a:t>
            </a:fld>
            <a:endParaRPr lang="en-US" altLang="pt-B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AA8C4A9-795E-4855-8532-12243FF8C8DE}" type="slidenum">
              <a:rPr lang="en-US" altLang="pt-BR"/>
              <a:pPr/>
              <a:t>‹#›</a:t>
            </a:fld>
            <a:endParaRPr lang="en-US" altLang="pt-B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514351" y="1535114"/>
            <a:ext cx="4545211" cy="639763"/>
          </a:xfrm>
        </p:spPr>
        <p:txBody>
          <a:bodyPr anchor="b"/>
          <a:lstStyle>
            <a:lvl1pPr marL="0" indent="0">
              <a:buNone/>
              <a:defRPr sz="2025" b="1"/>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x-none"/>
              <a:t>Click to edit Master text styles</a:t>
            </a:r>
          </a:p>
        </p:txBody>
      </p:sp>
      <p:sp>
        <p:nvSpPr>
          <p:cNvPr id="4" name="Content Placeholder 3"/>
          <p:cNvSpPr>
            <a:spLocks noGrp="1"/>
          </p:cNvSpPr>
          <p:nvPr>
            <p:ph sz="half" idx="2"/>
          </p:nvPr>
        </p:nvSpPr>
        <p:spPr>
          <a:xfrm>
            <a:off x="514351" y="2174875"/>
            <a:ext cx="4545211"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5225655" y="1535114"/>
            <a:ext cx="4546997" cy="639763"/>
          </a:xfrm>
        </p:spPr>
        <p:txBody>
          <a:bodyPr anchor="b"/>
          <a:lstStyle>
            <a:lvl1pPr marL="0" indent="0">
              <a:buNone/>
              <a:defRPr sz="2025" b="1"/>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x-none"/>
              <a:t>Click to edit Master text styles</a:t>
            </a:r>
          </a:p>
        </p:txBody>
      </p:sp>
      <p:sp>
        <p:nvSpPr>
          <p:cNvPr id="6" name="Content Placeholder 5"/>
          <p:cNvSpPr>
            <a:spLocks noGrp="1"/>
          </p:cNvSpPr>
          <p:nvPr>
            <p:ph sz="quarter" idx="4"/>
          </p:nvPr>
        </p:nvSpPr>
        <p:spPr>
          <a:xfrm>
            <a:off x="5225655" y="2174875"/>
            <a:ext cx="4546997"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3"/>
          <p:cNvSpPr>
            <a:spLocks noGrp="1"/>
          </p:cNvSpPr>
          <p:nvPr>
            <p:ph type="dt" sz="half" idx="10"/>
          </p:nvPr>
        </p:nvSpPr>
        <p:spPr/>
        <p:txBody>
          <a:bodyPr/>
          <a:lstStyle>
            <a:lvl1pPr>
              <a:defRPr/>
            </a:lvl1pPr>
          </a:lstStyle>
          <a:p>
            <a:fld id="{46AD646C-E00E-42A6-A0EE-1793BB693E4C}" type="datetime1">
              <a:rPr lang="en-US" altLang="pt-BR" smtClean="0"/>
              <a:pPr/>
              <a:t>11/17/17</a:t>
            </a:fld>
            <a:endParaRPr lang="en-US" altLang="pt-B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51C6D41-2278-466B-A770-B9EA04DE4E51}" type="slidenum">
              <a:rPr lang="en-US" altLang="pt-BR"/>
              <a:pPr/>
              <a:t>‹#›</a:t>
            </a:fld>
            <a:endParaRPr lang="en-US" altLang="pt-B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DC3BA64-4706-4265-8BE0-A4D485F1ECAB}" type="datetime1">
              <a:rPr lang="en-US" altLang="pt-BR" smtClean="0"/>
              <a:pPr/>
              <a:t>11/17/17</a:t>
            </a:fld>
            <a:endParaRPr lang="en-US" altLang="pt-B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7515933-FE54-4AFE-B465-5ED5F277CE6D}" type="slidenum">
              <a:rPr lang="en-US" altLang="pt-BR"/>
              <a:pPr/>
              <a:t>‹#›</a:t>
            </a:fld>
            <a:endParaRPr lang="en-US" altLang="pt-B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26B9468-6099-4BFF-88EF-21CEFA5FC073}" type="datetime1">
              <a:rPr lang="en-US" altLang="pt-BR" smtClean="0"/>
              <a:pPr/>
              <a:t>11/17/17</a:t>
            </a:fld>
            <a:endParaRPr lang="en-US" altLang="pt-B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0344BC5-3B2F-498C-9195-AF858833600C}" type="slidenum">
              <a:rPr lang="en-US" altLang="pt-BR"/>
              <a:pPr/>
              <a:t>‹#›</a:t>
            </a:fld>
            <a:endParaRPr lang="en-US" altLang="pt-B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352" cy="1162051"/>
          </a:xfrm>
        </p:spPr>
        <p:txBody>
          <a:bodyPr anchor="b"/>
          <a:lstStyle>
            <a:lvl1pPr algn="l">
              <a:defRPr sz="1688" b="1"/>
            </a:lvl1pPr>
          </a:lstStyle>
          <a:p>
            <a:r>
              <a:rPr lang="x-none"/>
              <a:t>Click to edit Master title style</a:t>
            </a:r>
            <a:endParaRPr lang="en-US"/>
          </a:p>
        </p:txBody>
      </p:sp>
      <p:sp>
        <p:nvSpPr>
          <p:cNvPr id="3" name="Content Placeholder 2"/>
          <p:cNvSpPr>
            <a:spLocks noGrp="1"/>
          </p:cNvSpPr>
          <p:nvPr>
            <p:ph idx="1"/>
          </p:nvPr>
        </p:nvSpPr>
        <p:spPr>
          <a:xfrm>
            <a:off x="4021931" y="273053"/>
            <a:ext cx="5750719" cy="5853113"/>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514352" y="1435103"/>
            <a:ext cx="3384352" cy="4691063"/>
          </a:xfrm>
        </p:spPr>
        <p:txBody>
          <a:bodyPr/>
          <a:lstStyle>
            <a:lvl1pPr marL="0" indent="0">
              <a:buNone/>
              <a:defRPr sz="1181"/>
            </a:lvl1pPr>
            <a:lvl2pPr marL="385776" indent="0">
              <a:buNone/>
              <a:defRPr sz="1013"/>
            </a:lvl2pPr>
            <a:lvl3pPr marL="771551" indent="0">
              <a:buNone/>
              <a:defRPr sz="844"/>
            </a:lvl3pPr>
            <a:lvl4pPr marL="1157327" indent="0">
              <a:buNone/>
              <a:defRPr sz="759"/>
            </a:lvl4pPr>
            <a:lvl5pPr marL="1543103" indent="0">
              <a:buNone/>
              <a:defRPr sz="759"/>
            </a:lvl5pPr>
            <a:lvl6pPr marL="1928879" indent="0">
              <a:buNone/>
              <a:defRPr sz="759"/>
            </a:lvl6pPr>
            <a:lvl7pPr marL="2314654" indent="0">
              <a:buNone/>
              <a:defRPr sz="759"/>
            </a:lvl7pPr>
            <a:lvl8pPr marL="2700430" indent="0">
              <a:buNone/>
              <a:defRPr sz="759"/>
            </a:lvl8pPr>
            <a:lvl9pPr marL="3086206" indent="0">
              <a:buNone/>
              <a:defRPr sz="759"/>
            </a:lvl9pPr>
          </a:lstStyle>
          <a:p>
            <a:pPr lvl="0"/>
            <a:r>
              <a:rPr lang="x-none"/>
              <a:t>Click to edit Master text styles</a:t>
            </a:r>
          </a:p>
        </p:txBody>
      </p:sp>
      <p:sp>
        <p:nvSpPr>
          <p:cNvPr id="5" name="Date Placeholder 3"/>
          <p:cNvSpPr>
            <a:spLocks noGrp="1"/>
          </p:cNvSpPr>
          <p:nvPr>
            <p:ph type="dt" sz="half" idx="10"/>
          </p:nvPr>
        </p:nvSpPr>
        <p:spPr/>
        <p:txBody>
          <a:bodyPr/>
          <a:lstStyle>
            <a:lvl1pPr>
              <a:defRPr/>
            </a:lvl1pPr>
          </a:lstStyle>
          <a:p>
            <a:fld id="{E979CCE4-A69D-4A38-B7BF-D8139CA9D12F}" type="datetime1">
              <a:rPr lang="en-US" altLang="pt-BR" smtClean="0"/>
              <a:pPr/>
              <a:t>11/17/17</a:t>
            </a:fld>
            <a:endParaRPr lang="en-US" altLang="pt-B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856348A-0718-4BB1-98ED-E5812317A0BD}" type="slidenum">
              <a:rPr lang="en-US" altLang="pt-BR"/>
              <a:pPr/>
              <a:t>‹#›</a:t>
            </a:fld>
            <a:endParaRPr lang="en-US" altLang="pt-B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68977" y="150815"/>
            <a:ext cx="8603672" cy="847725"/>
          </a:xfrm>
          <a:prstGeom prst="rect">
            <a:avLst/>
          </a:prstGeom>
        </p:spPr>
        <p:txBody>
          <a:bodyPr lIns="0" tIns="0" rIns="0" bIns="0"/>
          <a:lstStyle>
            <a:lvl1pPr>
              <a:defRPr>
                <a:solidFill>
                  <a:srgbClr val="376092"/>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1168978" y="1997366"/>
            <a:ext cx="4101829" cy="3590635"/>
          </a:xfrm>
          <a:prstGeom prst="rect">
            <a:avLst/>
          </a:prstGeom>
        </p:spPr>
        <p:txBody>
          <a:bodyPr lIns="0" tIns="0" rIns="0" bIns="0"/>
          <a:lstStyle>
            <a:lvl1pPr marL="174139" indent="-174139">
              <a:buClr>
                <a:srgbClr val="FF6600"/>
              </a:buClr>
              <a:defRPr sz="1519">
                <a:solidFill>
                  <a:srgbClr val="000000"/>
                </a:solidFill>
              </a:defRPr>
            </a:lvl1pPr>
            <a:lvl2pPr marL="354977" indent="-152707">
              <a:spcBef>
                <a:spcPts val="338"/>
              </a:spcBef>
              <a:buClr>
                <a:srgbClr val="FF6600"/>
              </a:buClr>
              <a:defRPr sz="1350">
                <a:solidFill>
                  <a:srgbClr val="000000"/>
                </a:solidFill>
              </a:defRPr>
            </a:lvl2pPr>
            <a:lvl3pPr marL="506343" indent="-129935">
              <a:spcBef>
                <a:spcPts val="338"/>
              </a:spcBef>
              <a:buClr>
                <a:srgbClr val="FF6600"/>
              </a:buClr>
              <a:defRPr sz="1181">
                <a:solidFill>
                  <a:srgbClr val="000000"/>
                </a:solidFill>
              </a:defRPr>
            </a:lvl3pPr>
            <a:lvl4pPr marL="680483" indent="-166102">
              <a:buClr>
                <a:srgbClr val="FF6600"/>
              </a:buClr>
              <a:defRPr sz="1181">
                <a:solidFill>
                  <a:srgbClr val="000000"/>
                </a:solidFill>
              </a:defRPr>
            </a:lvl4pPr>
            <a:lvl5pPr marL="833189" indent="-144670">
              <a:buClr>
                <a:srgbClr val="FF6600"/>
              </a:buClr>
              <a:defRPr sz="1013">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p:nvPr>
        </p:nvSpPr>
        <p:spPr>
          <a:xfrm>
            <a:off x="1168978" y="1216200"/>
            <a:ext cx="4101829" cy="635289"/>
          </a:xfrm>
          <a:prstGeom prst="rect">
            <a:avLst/>
          </a:prstGeom>
        </p:spPr>
        <p:txBody>
          <a:bodyPr lIns="0" tIns="0" rIns="0" bIns="0"/>
          <a:lstStyle>
            <a:lvl1pPr marL="0" indent="0">
              <a:buNone/>
              <a:defRPr sz="1519" b="0">
                <a:solidFill>
                  <a:srgbClr val="376092"/>
                </a:solidFill>
              </a:defRPr>
            </a:lvl1pPr>
          </a:lstStyle>
          <a:p>
            <a:pPr lvl="0"/>
            <a:r>
              <a:rPr lang="fr-FR" dirty="0" smtClean="0"/>
              <a:t>Cliquez pour modifier les styles du texte du masque</a:t>
            </a:r>
          </a:p>
        </p:txBody>
      </p:sp>
      <p:sp>
        <p:nvSpPr>
          <p:cNvPr id="8" name="Rectangle 7"/>
          <p:cNvSpPr/>
          <p:nvPr userDrawn="1"/>
        </p:nvSpPr>
        <p:spPr>
          <a:xfrm>
            <a:off x="1" y="6324599"/>
            <a:ext cx="10299988" cy="54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14" name="Connecteur droit 13"/>
          <p:cNvCxnSpPr/>
          <p:nvPr userDrawn="1"/>
        </p:nvCxnSpPr>
        <p:spPr>
          <a:xfrm>
            <a:off x="1" y="6336144"/>
            <a:ext cx="10299988" cy="1588"/>
          </a:xfrm>
          <a:prstGeom prst="line">
            <a:avLst/>
          </a:prstGeom>
          <a:ln w="12700" cap="flat" cmpd="sng" algn="ctr">
            <a:solidFill>
              <a:srgbClr val="4F81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7"/>
          <p:cNvSpPr>
            <a:spLocks noGrp="1"/>
          </p:cNvSpPr>
          <p:nvPr>
            <p:ph type="ftr" sz="quarter" idx="16"/>
          </p:nvPr>
        </p:nvSpPr>
        <p:spPr>
          <a:xfrm>
            <a:off x="2480948" y="6337734"/>
            <a:ext cx="7291702" cy="533401"/>
          </a:xfrm>
          <a:prstGeom prst="rect">
            <a:avLst/>
          </a:prstGeom>
        </p:spPr>
        <p:txBody>
          <a:bodyPr lIns="0" tIns="0" rIns="0" bIns="0" anchor="ctr"/>
          <a:lstStyle>
            <a:lvl1pPr marL="0" marR="0" indent="0" algn="r" defTabSz="385785" rtl="0" eaLnBrk="1" fontAlgn="base" latinLnBrk="0" hangingPunct="1">
              <a:lnSpc>
                <a:spcPct val="100000"/>
              </a:lnSpc>
              <a:spcBef>
                <a:spcPct val="0"/>
              </a:spcBef>
              <a:spcAft>
                <a:spcPct val="0"/>
              </a:spcAft>
              <a:buClrTx/>
              <a:buSzTx/>
              <a:buFontTx/>
              <a:buNone/>
              <a:tabLst/>
              <a:defRPr sz="844" i="1">
                <a:solidFill>
                  <a:srgbClr val="595959"/>
                </a:solidFill>
              </a:defRPr>
            </a:lvl1pPr>
          </a:lstStyle>
          <a:p>
            <a:pPr>
              <a:defRPr/>
            </a:pPr>
            <a:r>
              <a:rPr lang="fr-FR" dirty="0" smtClean="0">
                <a:solidFill>
                  <a:srgbClr val="000000">
                    <a:lumMod val="65000"/>
                    <a:lumOff val="35000"/>
                  </a:srgbClr>
                </a:solidFill>
                <a:ea typeface="Arial" pitchFamily="-84" charset="0"/>
                <a:cs typeface="Arial" pitchFamily="-84" charset="0"/>
              </a:rPr>
              <a:t>IAS 2017 - D’après </a:t>
            </a:r>
            <a:r>
              <a:rPr lang="fr-FR" dirty="0" err="1" smtClean="0">
                <a:solidFill>
                  <a:srgbClr val="000000">
                    <a:lumMod val="65000"/>
                    <a:lumOff val="35000"/>
                  </a:srgbClr>
                </a:solidFill>
                <a:ea typeface="Arial" pitchFamily="-84" charset="0"/>
                <a:cs typeface="Arial" pitchFamily="-84" charset="0"/>
              </a:rPr>
              <a:t>Xxxxx</a:t>
            </a:r>
            <a:r>
              <a:rPr lang="fr-FR" dirty="0" smtClean="0">
                <a:solidFill>
                  <a:srgbClr val="000000">
                    <a:lumMod val="65000"/>
                    <a:lumOff val="35000"/>
                  </a:srgbClr>
                </a:solidFill>
                <a:ea typeface="Arial" pitchFamily="-84" charset="0"/>
                <a:cs typeface="Arial" pitchFamily="-84" charset="0"/>
              </a:rPr>
              <a:t> X. et al., </a:t>
            </a:r>
            <a:r>
              <a:rPr lang="fr-FR" dirty="0" err="1" smtClean="0">
                <a:solidFill>
                  <a:srgbClr val="000000">
                    <a:lumMod val="65000"/>
                    <a:lumOff val="35000"/>
                  </a:srgbClr>
                </a:solidFill>
                <a:ea typeface="Arial" pitchFamily="-84" charset="0"/>
                <a:cs typeface="Arial" pitchFamily="-84" charset="0"/>
              </a:rPr>
              <a:t>abstr</a:t>
            </a:r>
            <a:r>
              <a:rPr lang="fr-FR" dirty="0" smtClean="0">
                <a:solidFill>
                  <a:srgbClr val="000000">
                    <a:lumMod val="65000"/>
                    <a:lumOff val="35000"/>
                  </a:srgbClr>
                </a:solidFill>
                <a:ea typeface="Arial" pitchFamily="-84" charset="0"/>
                <a:cs typeface="Arial" pitchFamily="-84" charset="0"/>
              </a:rPr>
              <a:t>. Xxx, actualisé </a:t>
            </a:r>
            <a:endParaRPr lang="fr-FR" dirty="0">
              <a:solidFill>
                <a:srgbClr val="000000">
                  <a:lumMod val="65000"/>
                  <a:lumOff val="35000"/>
                </a:srgbClr>
              </a:solidFill>
              <a:ea typeface="Arial" pitchFamily="-84" charset="0"/>
              <a:cs typeface="Arial" pitchFamily="-84" charset="0"/>
            </a:endParaRPr>
          </a:p>
        </p:txBody>
      </p:sp>
      <p:sp>
        <p:nvSpPr>
          <p:cNvPr id="16" name="ZoneTexte 15"/>
          <p:cNvSpPr txBox="1"/>
          <p:nvPr userDrawn="1"/>
        </p:nvSpPr>
        <p:spPr>
          <a:xfrm>
            <a:off x="415638" y="6486343"/>
            <a:ext cx="1901201"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
        <p:nvSpPr>
          <p:cNvPr id="10" name="Espace réservé du contenu 2"/>
          <p:cNvSpPr>
            <a:spLocks noGrp="1"/>
          </p:cNvSpPr>
          <p:nvPr>
            <p:ph idx="17"/>
          </p:nvPr>
        </p:nvSpPr>
        <p:spPr>
          <a:xfrm>
            <a:off x="5670821" y="1997366"/>
            <a:ext cx="4101829" cy="3590635"/>
          </a:xfrm>
          <a:prstGeom prst="rect">
            <a:avLst/>
          </a:prstGeom>
        </p:spPr>
        <p:txBody>
          <a:bodyPr lIns="0" tIns="0" rIns="0" bIns="0"/>
          <a:lstStyle>
            <a:lvl1pPr marL="174139" indent="-174139">
              <a:buClr>
                <a:srgbClr val="FF6600"/>
              </a:buClr>
              <a:defRPr sz="1519">
                <a:solidFill>
                  <a:srgbClr val="000000"/>
                </a:solidFill>
              </a:defRPr>
            </a:lvl1pPr>
            <a:lvl2pPr marL="354977" indent="-152707">
              <a:spcBef>
                <a:spcPts val="338"/>
              </a:spcBef>
              <a:buClr>
                <a:srgbClr val="FF6600"/>
              </a:buClr>
              <a:defRPr sz="1350">
                <a:solidFill>
                  <a:srgbClr val="000000"/>
                </a:solidFill>
              </a:defRPr>
            </a:lvl2pPr>
            <a:lvl3pPr marL="506343" indent="-129935">
              <a:spcBef>
                <a:spcPts val="338"/>
              </a:spcBef>
              <a:buClr>
                <a:srgbClr val="FF6600"/>
              </a:buClr>
              <a:defRPr sz="1181">
                <a:solidFill>
                  <a:srgbClr val="000000"/>
                </a:solidFill>
              </a:defRPr>
            </a:lvl3pPr>
            <a:lvl4pPr marL="680483" indent="-166102">
              <a:buClr>
                <a:srgbClr val="FF6600"/>
              </a:buClr>
              <a:defRPr sz="1181">
                <a:solidFill>
                  <a:srgbClr val="000000"/>
                </a:solidFill>
              </a:defRPr>
            </a:lvl4pPr>
            <a:lvl5pPr marL="833189" indent="-144670">
              <a:buClr>
                <a:srgbClr val="FF6600"/>
              </a:buClr>
              <a:defRPr sz="1013">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exte 8"/>
          <p:cNvSpPr>
            <a:spLocks noGrp="1"/>
          </p:cNvSpPr>
          <p:nvPr>
            <p:ph type="body" sz="quarter" idx="18"/>
          </p:nvPr>
        </p:nvSpPr>
        <p:spPr>
          <a:xfrm>
            <a:off x="5670821" y="1216200"/>
            <a:ext cx="4101829" cy="635289"/>
          </a:xfrm>
          <a:prstGeom prst="rect">
            <a:avLst/>
          </a:prstGeom>
        </p:spPr>
        <p:txBody>
          <a:bodyPr lIns="0" tIns="0" rIns="0" bIns="0"/>
          <a:lstStyle>
            <a:lvl1pPr marL="0" indent="0">
              <a:buNone/>
              <a:defRPr sz="1519" b="0">
                <a:solidFill>
                  <a:srgbClr val="376092"/>
                </a:solidFill>
              </a:defRPr>
            </a:lvl1pPr>
          </a:lstStyle>
          <a:p>
            <a:pPr lvl="0"/>
            <a:r>
              <a:rPr lang="fr-FR" dirty="0" smtClean="0"/>
              <a:t>Cliquez pour modifier les styles du texte du masque</a:t>
            </a:r>
          </a:p>
        </p:txBody>
      </p:sp>
      <p:sp>
        <p:nvSpPr>
          <p:cNvPr id="11" name="Espace réservé du texte 10"/>
          <p:cNvSpPr>
            <a:spLocks noGrp="1"/>
          </p:cNvSpPr>
          <p:nvPr>
            <p:ph type="body" sz="quarter" idx="14"/>
          </p:nvPr>
        </p:nvSpPr>
        <p:spPr>
          <a:xfrm>
            <a:off x="1168977" y="5588002"/>
            <a:ext cx="4101830" cy="531813"/>
          </a:xfrm>
          <a:prstGeom prst="rect">
            <a:avLst/>
          </a:prstGeom>
        </p:spPr>
        <p:txBody>
          <a:bodyPr lIns="0" tIns="0" rIns="0" bIns="0"/>
          <a:lstStyle>
            <a:lvl1pPr>
              <a:buClr>
                <a:schemeClr val="accent2"/>
              </a:buClr>
              <a:buFont typeface="Lucida Grande"/>
              <a:buChar char="➜"/>
              <a:defRPr sz="1519" b="1">
                <a:solidFill>
                  <a:schemeClr val="tx1"/>
                </a:solidFill>
              </a:defRPr>
            </a:lvl1pPr>
            <a:lvl2pPr>
              <a:buClr>
                <a:schemeClr val="accent2"/>
              </a:buClr>
              <a:defRPr sz="1350"/>
            </a:lvl2pPr>
            <a:lvl3pPr>
              <a:buClr>
                <a:schemeClr val="accent2"/>
              </a:buClr>
              <a:defRPr sz="1181"/>
            </a:lvl3pPr>
          </a:lstStyle>
          <a:p>
            <a:pPr lvl="0"/>
            <a:r>
              <a:rPr lang="fr-FR" dirty="0" smtClean="0"/>
              <a:t>Cliquez pour modifier les styles du texte du masque</a:t>
            </a:r>
          </a:p>
          <a:p>
            <a:pPr lvl="1"/>
            <a:r>
              <a:rPr lang="fr-FR" dirty="0" smtClean="0"/>
              <a:t>Ff</a:t>
            </a:r>
          </a:p>
          <a:p>
            <a:pPr lvl="2"/>
            <a:r>
              <a:rPr lang="fr-FR" dirty="0" err="1" smtClean="0"/>
              <a:t>fff</a:t>
            </a:r>
            <a:endParaRPr lang="fr-FR" dirty="0"/>
          </a:p>
        </p:txBody>
      </p:sp>
      <p:sp>
        <p:nvSpPr>
          <p:cNvPr id="15" name="Espace réservé du texte 10"/>
          <p:cNvSpPr>
            <a:spLocks noGrp="1"/>
          </p:cNvSpPr>
          <p:nvPr>
            <p:ph type="body" sz="quarter" idx="19"/>
          </p:nvPr>
        </p:nvSpPr>
        <p:spPr>
          <a:xfrm>
            <a:off x="5670819" y="5588002"/>
            <a:ext cx="4101830" cy="531813"/>
          </a:xfrm>
          <a:prstGeom prst="rect">
            <a:avLst/>
          </a:prstGeom>
        </p:spPr>
        <p:txBody>
          <a:bodyPr lIns="0" tIns="0" rIns="0" bIns="0"/>
          <a:lstStyle>
            <a:lvl1pPr>
              <a:buClr>
                <a:schemeClr val="accent2"/>
              </a:buClr>
              <a:buFont typeface="Lucida Grande"/>
              <a:buChar char="➜"/>
              <a:defRPr sz="1519" b="1">
                <a:solidFill>
                  <a:schemeClr val="tx1"/>
                </a:solidFill>
              </a:defRPr>
            </a:lvl1pPr>
            <a:lvl2pPr>
              <a:buClr>
                <a:schemeClr val="accent2"/>
              </a:buClr>
              <a:defRPr sz="1350"/>
            </a:lvl2pPr>
            <a:lvl3pPr>
              <a:buClr>
                <a:schemeClr val="accent2"/>
              </a:buClr>
              <a:defRPr sz="1181"/>
            </a:lvl3pPr>
          </a:lstStyle>
          <a:p>
            <a:pPr lvl="0"/>
            <a:r>
              <a:rPr lang="fr-FR" dirty="0" smtClean="0"/>
              <a:t>Cliquez pour modifier les styles du texte du masque</a:t>
            </a:r>
          </a:p>
          <a:p>
            <a:pPr lvl="1"/>
            <a:r>
              <a:rPr lang="fr-FR" dirty="0" smtClean="0"/>
              <a:t>Ff</a:t>
            </a:r>
          </a:p>
          <a:p>
            <a:pPr lvl="2"/>
            <a:r>
              <a:rPr lang="fr-FR" dirty="0" err="1" smtClean="0"/>
              <a:t>fff</a:t>
            </a:r>
            <a:endParaRPr lang="fr-FR" dirty="0"/>
          </a:p>
        </p:txBody>
      </p:sp>
    </p:spTree>
    <p:extLst>
      <p:ext uri="{BB962C8B-B14F-4D97-AF65-F5344CB8AC3E}">
        <p14:creationId xmlns:p14="http://schemas.microsoft.com/office/powerpoint/2010/main" val="2891744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1"/>
            <a:ext cx="6172200" cy="566739"/>
          </a:xfrm>
        </p:spPr>
        <p:txBody>
          <a:bodyPr anchor="b"/>
          <a:lstStyle>
            <a:lvl1pPr algn="l">
              <a:defRPr sz="1688" b="1"/>
            </a:lvl1pPr>
          </a:lstStyle>
          <a:p>
            <a:r>
              <a:rPr lang="x-none"/>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2700"/>
            </a:lvl1pPr>
            <a:lvl2pPr marL="385776" indent="0">
              <a:buNone/>
              <a:defRPr sz="2363"/>
            </a:lvl2pPr>
            <a:lvl3pPr marL="771551" indent="0">
              <a:buNone/>
              <a:defRPr sz="2025"/>
            </a:lvl3pPr>
            <a:lvl4pPr marL="1157327" indent="0">
              <a:buNone/>
              <a:defRPr sz="1688"/>
            </a:lvl4pPr>
            <a:lvl5pPr marL="1543103" indent="0">
              <a:buNone/>
              <a:defRPr sz="1688"/>
            </a:lvl5pPr>
            <a:lvl6pPr marL="1928879" indent="0">
              <a:buNone/>
              <a:defRPr sz="1688"/>
            </a:lvl6pPr>
            <a:lvl7pPr marL="2314654" indent="0">
              <a:buNone/>
              <a:defRPr sz="1688"/>
            </a:lvl7pPr>
            <a:lvl8pPr marL="2700430" indent="0">
              <a:buNone/>
              <a:defRPr sz="1688"/>
            </a:lvl8pPr>
            <a:lvl9pPr marL="3086206" indent="0">
              <a:buNone/>
              <a:defRPr sz="1688"/>
            </a:lvl9pPr>
          </a:lstStyle>
          <a:p>
            <a:pPr lvl="0"/>
            <a:endParaRPr lang="en-US" noProof="0"/>
          </a:p>
        </p:txBody>
      </p:sp>
      <p:sp>
        <p:nvSpPr>
          <p:cNvPr id="4" name="Text Placeholder 3"/>
          <p:cNvSpPr>
            <a:spLocks noGrp="1"/>
          </p:cNvSpPr>
          <p:nvPr>
            <p:ph type="body" sz="half" idx="2"/>
          </p:nvPr>
        </p:nvSpPr>
        <p:spPr>
          <a:xfrm>
            <a:off x="2016324" y="5367339"/>
            <a:ext cx="6172200" cy="804863"/>
          </a:xfrm>
        </p:spPr>
        <p:txBody>
          <a:bodyPr/>
          <a:lstStyle>
            <a:lvl1pPr marL="0" indent="0">
              <a:buNone/>
              <a:defRPr sz="1181"/>
            </a:lvl1pPr>
            <a:lvl2pPr marL="385776" indent="0">
              <a:buNone/>
              <a:defRPr sz="1013"/>
            </a:lvl2pPr>
            <a:lvl3pPr marL="771551" indent="0">
              <a:buNone/>
              <a:defRPr sz="844"/>
            </a:lvl3pPr>
            <a:lvl4pPr marL="1157327" indent="0">
              <a:buNone/>
              <a:defRPr sz="759"/>
            </a:lvl4pPr>
            <a:lvl5pPr marL="1543103" indent="0">
              <a:buNone/>
              <a:defRPr sz="759"/>
            </a:lvl5pPr>
            <a:lvl6pPr marL="1928879" indent="0">
              <a:buNone/>
              <a:defRPr sz="759"/>
            </a:lvl6pPr>
            <a:lvl7pPr marL="2314654" indent="0">
              <a:buNone/>
              <a:defRPr sz="759"/>
            </a:lvl7pPr>
            <a:lvl8pPr marL="2700430" indent="0">
              <a:buNone/>
              <a:defRPr sz="759"/>
            </a:lvl8pPr>
            <a:lvl9pPr marL="3086206" indent="0">
              <a:buNone/>
              <a:defRPr sz="759"/>
            </a:lvl9pPr>
          </a:lstStyle>
          <a:p>
            <a:pPr lvl="0"/>
            <a:r>
              <a:rPr lang="x-none"/>
              <a:t>Click to edit Master text styles</a:t>
            </a:r>
          </a:p>
        </p:txBody>
      </p:sp>
      <p:sp>
        <p:nvSpPr>
          <p:cNvPr id="5" name="Date Placeholder 3"/>
          <p:cNvSpPr>
            <a:spLocks noGrp="1"/>
          </p:cNvSpPr>
          <p:nvPr>
            <p:ph type="dt" sz="half" idx="10"/>
          </p:nvPr>
        </p:nvSpPr>
        <p:spPr/>
        <p:txBody>
          <a:bodyPr/>
          <a:lstStyle>
            <a:lvl1pPr>
              <a:defRPr/>
            </a:lvl1pPr>
          </a:lstStyle>
          <a:p>
            <a:fld id="{4F01D8AC-C99D-41FD-B135-E0C89E87A0E0}" type="datetime1">
              <a:rPr lang="en-US" altLang="pt-BR" smtClean="0"/>
              <a:pPr/>
              <a:t>11/17/17</a:t>
            </a:fld>
            <a:endParaRPr lang="en-US" altLang="pt-B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FE6D158-A39E-4114-990B-5872F90266AE}" type="slidenum">
              <a:rPr lang="en-US" altLang="pt-BR"/>
              <a:pPr/>
              <a:t>‹#›</a:t>
            </a:fld>
            <a:endParaRPr lang="en-US" altLang="pt-B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lvl1pPr>
              <a:defRPr/>
            </a:lvl1pPr>
          </a:lstStyle>
          <a:p>
            <a:fld id="{51AD5EB4-65C1-4E80-9062-E0F0F1C63841}"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595AC6-40D1-4FD8-A5A0-827CDA877DD4}" type="slidenum">
              <a:rPr lang="en-US" altLang="pt-BR"/>
              <a:pPr/>
              <a:t>‹#›</a:t>
            </a:fld>
            <a:endParaRPr lang="en-US" altLang="pt-B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0"/>
            <a:ext cx="2314575"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514350" y="274640"/>
            <a:ext cx="6772275"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lvl1pPr>
              <a:defRPr/>
            </a:lvl1pPr>
          </a:lstStyle>
          <a:p>
            <a:fld id="{F5EC77E5-CEEC-4B2A-B1C3-AA8896D5BD85}" type="datetime1">
              <a:rPr lang="en-US" altLang="pt-BR" smtClean="0"/>
              <a:pPr/>
              <a:t>11/17/17</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D3BF56-1877-481C-836A-3861BFB8230F}" type="slidenum">
              <a:rPr lang="en-US" altLang="pt-BR"/>
              <a:pPr/>
              <a:t>‹#›</a:t>
            </a:fld>
            <a:endParaRPr lang="en-US" altLang="pt-B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10808" y="6650662"/>
            <a:ext cx="161259" cy="55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23" tIns="39911" rIns="79823" bIns="39911">
            <a:spAutoFit/>
          </a:bodyPr>
          <a:lstStyle>
            <a:lvl1pPr eaLnBrk="0" hangingPunct="0">
              <a:defRPr sz="3900" b="1">
                <a:solidFill>
                  <a:srgbClr val="000066"/>
                </a:solidFill>
                <a:latin typeface="Arial" charset="0"/>
                <a:ea typeface="Arial"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ea typeface="Arial" charset="0"/>
                <a:cs typeface="Arial" charset="0"/>
              </a:defRPr>
            </a:lvl9pPr>
          </a:lstStyle>
          <a:p>
            <a:pPr defTabSz="514368" eaLnBrk="1" fontAlgn="base" hangingPunct="1">
              <a:spcBef>
                <a:spcPct val="0"/>
              </a:spcBef>
              <a:spcAft>
                <a:spcPct val="0"/>
              </a:spcAft>
            </a:pPr>
            <a:endParaRPr lang="es-ES" altLang="en-US" sz="2985"/>
          </a:p>
        </p:txBody>
      </p:sp>
      <p:sp>
        <p:nvSpPr>
          <p:cNvPr id="3" name="Text Placeholder 2"/>
          <p:cNvSpPr>
            <a:spLocks noGrp="1"/>
          </p:cNvSpPr>
          <p:nvPr>
            <p:ph type="body" sz="quarter" idx="10"/>
          </p:nvPr>
        </p:nvSpPr>
        <p:spPr>
          <a:xfrm>
            <a:off x="550070" y="909520"/>
            <a:ext cx="8601075" cy="360362"/>
          </a:xfrm>
          <a:prstGeom prst="rect">
            <a:avLst/>
          </a:prstGeom>
        </p:spPr>
        <p:txBody>
          <a:bodyPr/>
          <a:lstStyle>
            <a:lvl1pPr marL="0" indent="0">
              <a:buNone/>
              <a:defRPr sz="2449" b="1" i="0">
                <a:solidFill>
                  <a:srgbClr val="0F7ECB"/>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50068" y="1381437"/>
            <a:ext cx="9258300" cy="4976813"/>
          </a:xfrm>
          <a:prstGeom prst="rect">
            <a:avLst/>
          </a:prstGeom>
        </p:spPr>
        <p:txBody>
          <a:bodyPr/>
          <a:lstStyle>
            <a:lvl1pPr marL="249462" indent="-249462">
              <a:buFont typeface="Arial"/>
              <a:buChar char="•"/>
              <a:defRPr sz="1378" b="0" i="0">
                <a:solidFill>
                  <a:schemeClr val="tx1">
                    <a:lumMod val="65000"/>
                    <a:lumOff val="35000"/>
                  </a:schemeClr>
                </a:solidFill>
                <a:latin typeface="Arial"/>
                <a:cs typeface="Arial"/>
              </a:defRPr>
            </a:lvl1pPr>
          </a:lstStyle>
          <a:p>
            <a:pPr lvl="0"/>
            <a:endParaRPr lang="en-US"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12800" y="4406905"/>
            <a:ext cx="8743950" cy="1362075"/>
          </a:xfrm>
        </p:spPr>
        <p:txBody>
          <a:bodyPr anchor="t"/>
          <a:lstStyle>
            <a:lvl1pPr algn="l">
              <a:defRPr sz="2848" b="1" cap="all"/>
            </a:lvl1pPr>
          </a:lstStyle>
          <a:p>
            <a:r>
              <a:rPr lang="fr-FR" smtClean="0"/>
              <a:t>Cliquez et modifiez le titre</a:t>
            </a:r>
            <a:endParaRPr lang="fr-FR"/>
          </a:p>
        </p:txBody>
      </p:sp>
      <p:sp>
        <p:nvSpPr>
          <p:cNvPr id="3" name="Espace réservé du texte 2"/>
          <p:cNvSpPr>
            <a:spLocks noGrp="1"/>
          </p:cNvSpPr>
          <p:nvPr>
            <p:ph type="body" idx="1"/>
          </p:nvPr>
        </p:nvSpPr>
        <p:spPr>
          <a:xfrm>
            <a:off x="812800" y="2906713"/>
            <a:ext cx="8743950" cy="1500187"/>
          </a:xfrm>
        </p:spPr>
        <p:txBody>
          <a:bodyPr anchor="b"/>
          <a:lstStyle>
            <a:lvl1pPr marL="0" indent="0">
              <a:buNone/>
              <a:defRPr sz="1424"/>
            </a:lvl1pPr>
            <a:lvl2pPr marL="325507" indent="0">
              <a:buNone/>
              <a:defRPr sz="1282"/>
            </a:lvl2pPr>
            <a:lvl3pPr marL="651013" indent="0">
              <a:buNone/>
              <a:defRPr sz="1139"/>
            </a:lvl3pPr>
            <a:lvl4pPr marL="976520" indent="0">
              <a:buNone/>
              <a:defRPr sz="997"/>
            </a:lvl4pPr>
            <a:lvl5pPr marL="1302026" indent="0">
              <a:buNone/>
              <a:defRPr sz="997"/>
            </a:lvl5pPr>
            <a:lvl6pPr marL="1627532" indent="0">
              <a:buNone/>
              <a:defRPr sz="997"/>
            </a:lvl6pPr>
            <a:lvl7pPr marL="1953038" indent="0">
              <a:buNone/>
              <a:defRPr sz="997"/>
            </a:lvl7pPr>
            <a:lvl8pPr marL="2278545" indent="0">
              <a:buNone/>
              <a:defRPr sz="997"/>
            </a:lvl8pPr>
            <a:lvl9pPr marL="2604051" indent="0">
              <a:buNone/>
              <a:defRPr sz="997"/>
            </a:lvl9pPr>
          </a:lstStyle>
          <a:p>
            <a:pPr lvl="0"/>
            <a:r>
              <a:rPr lang="fr-FR" smtClean="0"/>
              <a:t>Cliquez pour modifier les styles du texte du masque</a:t>
            </a:r>
          </a:p>
        </p:txBody>
      </p:sp>
    </p:spTree>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62001" y="1422404"/>
            <a:ext cx="4411664" cy="4981575"/>
          </a:xfrm>
        </p:spPr>
        <p:txBody>
          <a:bodyPr/>
          <a:lstStyle>
            <a:lvl1pPr>
              <a:defRPr sz="1994"/>
            </a:lvl1pPr>
            <a:lvl2pPr>
              <a:defRPr sz="1709"/>
            </a:lvl2pPr>
            <a:lvl3pPr>
              <a:defRPr sz="1424"/>
            </a:lvl3pPr>
            <a:lvl4pPr>
              <a:defRPr sz="1282"/>
            </a:lvl4pPr>
            <a:lvl5pPr>
              <a:defRPr sz="1282"/>
            </a:lvl5pPr>
            <a:lvl6pPr>
              <a:defRPr sz="1282"/>
            </a:lvl6pPr>
            <a:lvl7pPr>
              <a:defRPr sz="1282"/>
            </a:lvl7pPr>
            <a:lvl8pPr>
              <a:defRPr sz="1282"/>
            </a:lvl8pPr>
            <a:lvl9pPr>
              <a:defRPr sz="1282"/>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326063" y="1422404"/>
            <a:ext cx="4411662" cy="4981575"/>
          </a:xfrm>
        </p:spPr>
        <p:txBody>
          <a:bodyPr/>
          <a:lstStyle>
            <a:lvl1pPr>
              <a:defRPr sz="1994"/>
            </a:lvl1pPr>
            <a:lvl2pPr>
              <a:defRPr sz="1709"/>
            </a:lvl2pPr>
            <a:lvl3pPr>
              <a:defRPr sz="1424"/>
            </a:lvl3pPr>
            <a:lvl4pPr>
              <a:defRPr sz="1282"/>
            </a:lvl4pPr>
            <a:lvl5pPr>
              <a:defRPr sz="1282"/>
            </a:lvl5pPr>
            <a:lvl6pPr>
              <a:defRPr sz="1282"/>
            </a:lvl6pPr>
            <a:lvl7pPr>
              <a:defRPr sz="1282"/>
            </a:lvl7pPr>
            <a:lvl8pPr>
              <a:defRPr sz="1282"/>
            </a:lvl8pPr>
            <a:lvl9pPr>
              <a:defRPr sz="1282"/>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514351" y="1535113"/>
            <a:ext cx="4545014" cy="639762"/>
          </a:xfrm>
        </p:spPr>
        <p:txBody>
          <a:bodyPr anchor="b"/>
          <a:lstStyle>
            <a:lvl1pPr marL="0" indent="0">
              <a:buNone/>
              <a:defRPr sz="1709" b="1"/>
            </a:lvl1pPr>
            <a:lvl2pPr marL="325507" indent="0">
              <a:buNone/>
              <a:defRPr sz="1424" b="1"/>
            </a:lvl2pPr>
            <a:lvl3pPr marL="651013" indent="0">
              <a:buNone/>
              <a:defRPr sz="1282" b="1"/>
            </a:lvl3pPr>
            <a:lvl4pPr marL="976520" indent="0">
              <a:buNone/>
              <a:defRPr sz="1139" b="1"/>
            </a:lvl4pPr>
            <a:lvl5pPr marL="1302026" indent="0">
              <a:buNone/>
              <a:defRPr sz="1139" b="1"/>
            </a:lvl5pPr>
            <a:lvl6pPr marL="1627532" indent="0">
              <a:buNone/>
              <a:defRPr sz="1139" b="1"/>
            </a:lvl6pPr>
            <a:lvl7pPr marL="1953038" indent="0">
              <a:buNone/>
              <a:defRPr sz="1139" b="1"/>
            </a:lvl7pPr>
            <a:lvl8pPr marL="2278545" indent="0">
              <a:buNone/>
              <a:defRPr sz="1139" b="1"/>
            </a:lvl8pPr>
            <a:lvl9pPr marL="2604051" indent="0">
              <a:buNone/>
              <a:defRPr sz="1139"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14351" y="2174875"/>
            <a:ext cx="4545014" cy="3951288"/>
          </a:xfrm>
        </p:spPr>
        <p:txBody>
          <a:bodyPr/>
          <a:lstStyle>
            <a:lvl1pPr>
              <a:defRPr sz="1709"/>
            </a:lvl1pPr>
            <a:lvl2pPr>
              <a:defRPr sz="1424"/>
            </a:lvl2pPr>
            <a:lvl3pPr>
              <a:defRPr sz="1282"/>
            </a:lvl3pPr>
            <a:lvl4pPr>
              <a:defRPr sz="1139"/>
            </a:lvl4pPr>
            <a:lvl5pPr>
              <a:defRPr sz="1139"/>
            </a:lvl5pPr>
            <a:lvl6pPr>
              <a:defRPr sz="1139"/>
            </a:lvl6pPr>
            <a:lvl7pPr>
              <a:defRPr sz="1139"/>
            </a:lvl7pPr>
            <a:lvl8pPr>
              <a:defRPr sz="1139"/>
            </a:lvl8pPr>
            <a:lvl9pPr>
              <a:defRPr sz="1139"/>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26050" y="1535113"/>
            <a:ext cx="4546600" cy="639762"/>
          </a:xfrm>
        </p:spPr>
        <p:txBody>
          <a:bodyPr anchor="b"/>
          <a:lstStyle>
            <a:lvl1pPr marL="0" indent="0">
              <a:buNone/>
              <a:defRPr sz="1709" b="1"/>
            </a:lvl1pPr>
            <a:lvl2pPr marL="325507" indent="0">
              <a:buNone/>
              <a:defRPr sz="1424" b="1"/>
            </a:lvl2pPr>
            <a:lvl3pPr marL="651013" indent="0">
              <a:buNone/>
              <a:defRPr sz="1282" b="1"/>
            </a:lvl3pPr>
            <a:lvl4pPr marL="976520" indent="0">
              <a:buNone/>
              <a:defRPr sz="1139" b="1"/>
            </a:lvl4pPr>
            <a:lvl5pPr marL="1302026" indent="0">
              <a:buNone/>
              <a:defRPr sz="1139" b="1"/>
            </a:lvl5pPr>
            <a:lvl6pPr marL="1627532" indent="0">
              <a:buNone/>
              <a:defRPr sz="1139" b="1"/>
            </a:lvl6pPr>
            <a:lvl7pPr marL="1953038" indent="0">
              <a:buNone/>
              <a:defRPr sz="1139" b="1"/>
            </a:lvl7pPr>
            <a:lvl8pPr marL="2278545" indent="0">
              <a:buNone/>
              <a:defRPr sz="1139" b="1"/>
            </a:lvl8pPr>
            <a:lvl9pPr marL="2604051" indent="0">
              <a:buNone/>
              <a:defRPr sz="1139"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226050" y="2174875"/>
            <a:ext cx="4546600" cy="3951288"/>
          </a:xfrm>
        </p:spPr>
        <p:txBody>
          <a:bodyPr/>
          <a:lstStyle>
            <a:lvl1pPr>
              <a:defRPr sz="1709"/>
            </a:lvl1pPr>
            <a:lvl2pPr>
              <a:defRPr sz="1424"/>
            </a:lvl2pPr>
            <a:lvl3pPr>
              <a:defRPr sz="1282"/>
            </a:lvl3pPr>
            <a:lvl4pPr>
              <a:defRPr sz="1139"/>
            </a:lvl4pPr>
            <a:lvl5pPr>
              <a:defRPr sz="1139"/>
            </a:lvl5pPr>
            <a:lvl6pPr>
              <a:defRPr sz="1139"/>
            </a:lvl6pPr>
            <a:lvl7pPr>
              <a:defRPr sz="1139"/>
            </a:lvl7pPr>
            <a:lvl8pPr>
              <a:defRPr sz="1139"/>
            </a:lvl8pPr>
            <a:lvl9pPr>
              <a:defRPr sz="1139"/>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3" name="Rectangle 2"/>
          <p:cNvSpPr/>
          <p:nvPr userDrawn="1"/>
        </p:nvSpPr>
        <p:spPr>
          <a:xfrm>
            <a:off x="1" y="6324601"/>
            <a:ext cx="10299988" cy="533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5" name="Connecteur droit 4"/>
          <p:cNvCxnSpPr/>
          <p:nvPr userDrawn="1"/>
        </p:nvCxnSpPr>
        <p:spPr>
          <a:xfrm>
            <a:off x="1" y="6336144"/>
            <a:ext cx="10299988" cy="1588"/>
          </a:xfrm>
          <a:prstGeom prst="line">
            <a:avLst/>
          </a:prstGeom>
          <a:ln>
            <a:solidFill>
              <a:srgbClr val="37609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 name="ZoneTexte 6"/>
          <p:cNvSpPr txBox="1"/>
          <p:nvPr userDrawn="1"/>
        </p:nvSpPr>
        <p:spPr>
          <a:xfrm>
            <a:off x="415637" y="6486343"/>
            <a:ext cx="2823906"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Tree>
    <p:extLst>
      <p:ext uri="{BB962C8B-B14F-4D97-AF65-F5344CB8AC3E}">
        <p14:creationId xmlns:p14="http://schemas.microsoft.com/office/powerpoint/2010/main" val="1707480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2" y="273050"/>
            <a:ext cx="3384550" cy="1162050"/>
          </a:xfrm>
        </p:spPr>
        <p:txBody>
          <a:bodyPr anchor="b"/>
          <a:lstStyle>
            <a:lvl1pPr algn="l">
              <a:defRPr sz="1424" b="1"/>
            </a:lvl1pPr>
          </a:lstStyle>
          <a:p>
            <a:r>
              <a:rPr lang="fr-FR" smtClean="0"/>
              <a:t>Cliquez et modifiez le titre</a:t>
            </a:r>
            <a:endParaRPr lang="fr-FR"/>
          </a:p>
        </p:txBody>
      </p:sp>
      <p:sp>
        <p:nvSpPr>
          <p:cNvPr id="3" name="Espace réservé du contenu 2"/>
          <p:cNvSpPr>
            <a:spLocks noGrp="1"/>
          </p:cNvSpPr>
          <p:nvPr>
            <p:ph idx="1"/>
          </p:nvPr>
        </p:nvSpPr>
        <p:spPr>
          <a:xfrm>
            <a:off x="4022726" y="273055"/>
            <a:ext cx="5749926" cy="5853113"/>
          </a:xfrm>
        </p:spPr>
        <p:txBody>
          <a:bodyPr/>
          <a:lstStyle>
            <a:lvl1pPr>
              <a:defRPr sz="2278"/>
            </a:lvl1pPr>
            <a:lvl2pPr>
              <a:defRPr sz="1994"/>
            </a:lvl2pPr>
            <a:lvl3pPr>
              <a:defRPr sz="1709"/>
            </a:lvl3pPr>
            <a:lvl4pPr>
              <a:defRPr sz="1424"/>
            </a:lvl4pPr>
            <a:lvl5pPr>
              <a:defRPr sz="1424"/>
            </a:lvl5pPr>
            <a:lvl6pPr>
              <a:defRPr sz="1424"/>
            </a:lvl6pPr>
            <a:lvl7pPr>
              <a:defRPr sz="1424"/>
            </a:lvl7pPr>
            <a:lvl8pPr>
              <a:defRPr sz="1424"/>
            </a:lvl8pPr>
            <a:lvl9pPr>
              <a:defRPr sz="1424"/>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14352" y="1435103"/>
            <a:ext cx="3384550" cy="4691063"/>
          </a:xfrm>
        </p:spPr>
        <p:txBody>
          <a:bodyPr/>
          <a:lstStyle>
            <a:lvl1pPr marL="0" indent="0">
              <a:buNone/>
              <a:defRPr sz="997"/>
            </a:lvl1pPr>
            <a:lvl2pPr marL="325507" indent="0">
              <a:buNone/>
              <a:defRPr sz="855"/>
            </a:lvl2pPr>
            <a:lvl3pPr marL="651013" indent="0">
              <a:buNone/>
              <a:defRPr sz="712"/>
            </a:lvl3pPr>
            <a:lvl4pPr marL="976520" indent="0">
              <a:buNone/>
              <a:defRPr sz="640"/>
            </a:lvl4pPr>
            <a:lvl5pPr marL="1302026" indent="0">
              <a:buNone/>
              <a:defRPr sz="640"/>
            </a:lvl5pPr>
            <a:lvl6pPr marL="1627532" indent="0">
              <a:buNone/>
              <a:defRPr sz="640"/>
            </a:lvl6pPr>
            <a:lvl7pPr marL="1953038" indent="0">
              <a:buNone/>
              <a:defRPr sz="640"/>
            </a:lvl7pPr>
            <a:lvl8pPr marL="2278545" indent="0">
              <a:buNone/>
              <a:defRPr sz="640"/>
            </a:lvl8pPr>
            <a:lvl9pPr marL="2604051" indent="0">
              <a:buNone/>
              <a:defRPr sz="640"/>
            </a:lvl9pPr>
          </a:lstStyle>
          <a:p>
            <a:pPr lvl="0"/>
            <a:r>
              <a:rPr lang="fr-FR" smtClean="0"/>
              <a:t>Cliquez pour modifier les styles du texte du masque</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16125" y="4800600"/>
            <a:ext cx="6172200" cy="566738"/>
          </a:xfrm>
        </p:spPr>
        <p:txBody>
          <a:bodyPr anchor="b"/>
          <a:lstStyle>
            <a:lvl1pPr algn="l">
              <a:defRPr sz="1424" b="1"/>
            </a:lvl1pPr>
          </a:lstStyle>
          <a:p>
            <a:r>
              <a:rPr lang="fr-FR" smtClean="0"/>
              <a:t>Cliquez et modifiez le titre</a:t>
            </a:r>
            <a:endParaRPr lang="fr-FR"/>
          </a:p>
        </p:txBody>
      </p:sp>
      <p:sp>
        <p:nvSpPr>
          <p:cNvPr id="3" name="Espace réservé pour une image  2"/>
          <p:cNvSpPr>
            <a:spLocks noGrp="1"/>
          </p:cNvSpPr>
          <p:nvPr>
            <p:ph type="pic" idx="1"/>
          </p:nvPr>
        </p:nvSpPr>
        <p:spPr>
          <a:xfrm>
            <a:off x="2016125" y="612775"/>
            <a:ext cx="6172200" cy="4114800"/>
          </a:xfrm>
        </p:spPr>
        <p:txBody>
          <a:bodyPr/>
          <a:lstStyle>
            <a:lvl1pPr marL="0" indent="0">
              <a:buNone/>
              <a:defRPr sz="2278"/>
            </a:lvl1pPr>
            <a:lvl2pPr marL="325507" indent="0">
              <a:buNone/>
              <a:defRPr sz="1994"/>
            </a:lvl2pPr>
            <a:lvl3pPr marL="651013" indent="0">
              <a:buNone/>
              <a:defRPr sz="1709"/>
            </a:lvl3pPr>
            <a:lvl4pPr marL="976520" indent="0">
              <a:buNone/>
              <a:defRPr sz="1424"/>
            </a:lvl4pPr>
            <a:lvl5pPr marL="1302026" indent="0">
              <a:buNone/>
              <a:defRPr sz="1424"/>
            </a:lvl5pPr>
            <a:lvl6pPr marL="1627532" indent="0">
              <a:buNone/>
              <a:defRPr sz="1424"/>
            </a:lvl6pPr>
            <a:lvl7pPr marL="1953038" indent="0">
              <a:buNone/>
              <a:defRPr sz="1424"/>
            </a:lvl7pPr>
            <a:lvl8pPr marL="2278545" indent="0">
              <a:buNone/>
              <a:defRPr sz="1424"/>
            </a:lvl8pPr>
            <a:lvl9pPr marL="2604051" indent="0">
              <a:buNone/>
              <a:defRPr sz="1424"/>
            </a:lvl9pPr>
          </a:lstStyle>
          <a:p>
            <a:pPr lvl="0"/>
            <a:r>
              <a:rPr lang="fr-FR" noProof="0" smtClean="0"/>
              <a:t>Faire glisser l'image vers l'espace réservé ou cliquer sur l'icône pour l'ajouter</a:t>
            </a:r>
          </a:p>
        </p:txBody>
      </p:sp>
      <p:sp>
        <p:nvSpPr>
          <p:cNvPr id="4" name="Espace réservé du texte 3"/>
          <p:cNvSpPr>
            <a:spLocks noGrp="1"/>
          </p:cNvSpPr>
          <p:nvPr>
            <p:ph type="body" sz="half" idx="2"/>
          </p:nvPr>
        </p:nvSpPr>
        <p:spPr>
          <a:xfrm>
            <a:off x="2016125" y="5367338"/>
            <a:ext cx="6172200" cy="804862"/>
          </a:xfrm>
        </p:spPr>
        <p:txBody>
          <a:bodyPr/>
          <a:lstStyle>
            <a:lvl1pPr marL="0" indent="0">
              <a:buNone/>
              <a:defRPr sz="997"/>
            </a:lvl1pPr>
            <a:lvl2pPr marL="325507" indent="0">
              <a:buNone/>
              <a:defRPr sz="855"/>
            </a:lvl2pPr>
            <a:lvl3pPr marL="651013" indent="0">
              <a:buNone/>
              <a:defRPr sz="712"/>
            </a:lvl3pPr>
            <a:lvl4pPr marL="976520" indent="0">
              <a:buNone/>
              <a:defRPr sz="640"/>
            </a:lvl4pPr>
            <a:lvl5pPr marL="1302026" indent="0">
              <a:buNone/>
              <a:defRPr sz="640"/>
            </a:lvl5pPr>
            <a:lvl6pPr marL="1627532" indent="0">
              <a:buNone/>
              <a:defRPr sz="640"/>
            </a:lvl6pPr>
            <a:lvl7pPr marL="1953038" indent="0">
              <a:buNone/>
              <a:defRPr sz="640"/>
            </a:lvl7pPr>
            <a:lvl8pPr marL="2278545" indent="0">
              <a:buNone/>
              <a:defRPr sz="640"/>
            </a:lvl8pPr>
            <a:lvl9pPr marL="2604051" indent="0">
              <a:buNone/>
              <a:defRPr sz="640"/>
            </a:lvl9pPr>
          </a:lstStyle>
          <a:p>
            <a:pPr lvl="0"/>
            <a:r>
              <a:rPr lang="fr-FR" smtClean="0"/>
              <a:t>Cliquez pour modifier les styles du texte du masque</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91413" y="168275"/>
            <a:ext cx="2246312" cy="62357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47715" y="168275"/>
            <a:ext cx="6591300" cy="6235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71525" y="2130430"/>
            <a:ext cx="874395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543050" y="3886200"/>
            <a:ext cx="7200900" cy="1752600"/>
          </a:xfrm>
        </p:spPr>
        <p:txBody>
          <a:bodyPr/>
          <a:lstStyle>
            <a:lvl1pPr marL="0" indent="0" algn="ctr">
              <a:buNone/>
              <a:defRPr/>
            </a:lvl1pPr>
            <a:lvl2pPr marL="325507" indent="0" algn="ctr">
              <a:buNone/>
              <a:defRPr/>
            </a:lvl2pPr>
            <a:lvl3pPr marL="651013" indent="0" algn="ctr">
              <a:buNone/>
              <a:defRPr/>
            </a:lvl3pPr>
            <a:lvl4pPr marL="976520" indent="0" algn="ctr">
              <a:buNone/>
              <a:defRPr/>
            </a:lvl4pPr>
            <a:lvl5pPr marL="1302026" indent="0" algn="ctr">
              <a:buNone/>
              <a:defRPr/>
            </a:lvl5pPr>
            <a:lvl6pPr marL="1627532" indent="0" algn="ctr">
              <a:buNone/>
              <a:defRPr/>
            </a:lvl6pPr>
            <a:lvl7pPr marL="1953038" indent="0" algn="ctr">
              <a:buNone/>
              <a:defRPr/>
            </a:lvl7pPr>
            <a:lvl8pPr marL="2278545" indent="0" algn="ctr">
              <a:buNone/>
              <a:defRPr/>
            </a:lvl8pPr>
            <a:lvl9pPr marL="2604051" indent="0" algn="ctr">
              <a:buNone/>
              <a:defRPr/>
            </a:lvl9pPr>
          </a:lstStyle>
          <a:p>
            <a:r>
              <a:rPr lang="fr-FR" smtClean="0"/>
              <a:t>Cliquez pour modifier le style des sous-titres du masque</a:t>
            </a:r>
            <a:endParaRPr lang="fr-FR"/>
          </a:p>
        </p:txBody>
      </p:sp>
      <p:sp>
        <p:nvSpPr>
          <p:cNvPr id="4" name="Rectangle 3"/>
          <p:cNvSpPr/>
          <p:nvPr/>
        </p:nvSpPr>
        <p:spPr>
          <a:xfrm>
            <a:off x="451557" y="959561"/>
            <a:ext cx="9835444" cy="3198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82"/>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marL="765167" indent="-192139">
              <a:buClr>
                <a:srgbClr val="DC5A20"/>
              </a:buClr>
              <a:defRPr sz="997"/>
            </a:lvl4pPr>
            <a:lvl5pPr marL="958435" indent="-193270">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270006"/>
            <a:ext cx="8576462" cy="635289"/>
          </a:xfrm>
          <a:prstGeom prst="rect">
            <a:avLst/>
          </a:prstGeom>
        </p:spPr>
        <p:txBody>
          <a:bodyPr lIns="0" tIns="0" rIns="0" bIns="0"/>
          <a:lstStyle>
            <a:lvl1pPr marL="0" indent="0">
              <a:buNone/>
              <a:defRPr sz="1424"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566"/>
              </a:lnSpc>
              <a:defRPr sz="1424">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9643662" y="242295"/>
            <a:ext cx="557615" cy="381000"/>
          </a:xfrm>
          <a:prstGeom prst="rect">
            <a:avLst/>
          </a:prstGeom>
        </p:spPr>
        <p:txBody>
          <a:bodyPr vert="horz" lIns="91440" tIns="45720" rIns="91440" bIns="45720" rtlCol="0" anchor="ctr"/>
          <a:lstStyle>
            <a:lvl1pPr algn="ctr" fontAlgn="auto">
              <a:spcBef>
                <a:spcPts val="0"/>
              </a:spcBef>
              <a:spcAft>
                <a:spcPts val="0"/>
              </a:spcAft>
              <a:defRPr sz="1139" b="1">
                <a:solidFill>
                  <a:srgbClr val="005294"/>
                </a:solidFill>
                <a:latin typeface="Arial"/>
                <a:ea typeface="+mn-ea"/>
                <a:cs typeface="Arial"/>
              </a:defRPr>
            </a:lvl1pPr>
          </a:lstStyle>
          <a:p>
            <a:fld id="{A080C09F-E292-4E28-A11D-9875FCC9D561}" type="slidenum">
              <a:rPr lang="fr-FR" smtClean="0"/>
              <a:t>‹#›</a:t>
            </a:fld>
            <a:endParaRPr lang="fr-FR"/>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marL="765167" indent="-192139">
              <a:buClr>
                <a:srgbClr val="DC5A20"/>
              </a:buClr>
              <a:defRPr sz="997"/>
            </a:lvl4pPr>
            <a:lvl5pPr marL="958435" indent="-193270">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270006"/>
            <a:ext cx="8576462" cy="635289"/>
          </a:xfrm>
          <a:prstGeom prst="rect">
            <a:avLst/>
          </a:prstGeom>
        </p:spPr>
        <p:txBody>
          <a:bodyPr lIns="0" tIns="0" rIns="0" bIns="0"/>
          <a:lstStyle>
            <a:lvl1pPr marL="0" indent="0">
              <a:buNone/>
              <a:defRPr sz="1424"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566"/>
              </a:lnSpc>
              <a:defRPr sz="1424">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9643662" y="242295"/>
            <a:ext cx="557615" cy="381000"/>
          </a:xfrm>
          <a:prstGeom prst="rect">
            <a:avLst/>
          </a:prstGeom>
        </p:spPr>
        <p:txBody>
          <a:bodyPr vert="horz" lIns="91440" tIns="45720" rIns="91440" bIns="45720" rtlCol="0" anchor="ctr"/>
          <a:lstStyle>
            <a:lvl1pPr algn="ctr" fontAlgn="auto">
              <a:spcBef>
                <a:spcPts val="0"/>
              </a:spcBef>
              <a:spcAft>
                <a:spcPts val="0"/>
              </a:spcAft>
              <a:defRPr sz="1139" b="1">
                <a:solidFill>
                  <a:srgbClr val="005294"/>
                </a:solidFill>
                <a:latin typeface="Arial"/>
                <a:ea typeface="+mn-ea"/>
                <a:cs typeface="Arial"/>
              </a:defRPr>
            </a:lvl1pPr>
          </a:lstStyle>
          <a:p>
            <a:fld id="{A080C09F-E292-4E28-A11D-9875FCC9D561}" type="slidenum">
              <a:rPr lang="fr-FR" smtClean="0"/>
              <a:t>‹#›</a:t>
            </a:fld>
            <a:endParaRPr lang="fr-FR"/>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marL="765167" indent="-192139">
              <a:buClr>
                <a:srgbClr val="DC5A20"/>
              </a:buClr>
              <a:defRPr sz="997"/>
            </a:lvl4pPr>
            <a:lvl5pPr marL="958435" indent="-193270">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270006"/>
            <a:ext cx="8576462" cy="635289"/>
          </a:xfrm>
          <a:prstGeom prst="rect">
            <a:avLst/>
          </a:prstGeom>
        </p:spPr>
        <p:txBody>
          <a:bodyPr lIns="0" tIns="0" rIns="0" bIns="0"/>
          <a:lstStyle>
            <a:lvl1pPr marL="0" indent="0">
              <a:buNone/>
              <a:defRPr sz="1424"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566"/>
              </a:lnSpc>
              <a:defRPr sz="1424">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9643662" y="242295"/>
            <a:ext cx="557615" cy="381000"/>
          </a:xfrm>
          <a:prstGeom prst="rect">
            <a:avLst/>
          </a:prstGeom>
        </p:spPr>
        <p:txBody>
          <a:bodyPr vert="horz" lIns="91440" tIns="45720" rIns="91440" bIns="45720" rtlCol="0" anchor="ctr"/>
          <a:lstStyle>
            <a:lvl1pPr algn="ctr" fontAlgn="auto">
              <a:spcBef>
                <a:spcPts val="0"/>
              </a:spcBef>
              <a:spcAft>
                <a:spcPts val="0"/>
              </a:spcAft>
              <a:defRPr sz="1139" b="1">
                <a:solidFill>
                  <a:srgbClr val="005294"/>
                </a:solidFill>
                <a:latin typeface="Arial"/>
                <a:ea typeface="+mn-ea"/>
                <a:cs typeface="Arial"/>
              </a:defRPr>
            </a:lvl1pPr>
          </a:lstStyle>
          <a:p>
            <a:fld id="{A080C09F-E292-4E28-A11D-9875FCC9D561}" type="slidenum">
              <a:rPr lang="fr-FR" smtClean="0"/>
              <a:t>‹#›</a:t>
            </a:fld>
            <a:endParaRPr lang="fr-FR"/>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marL="765167" indent="-192139">
              <a:buClr>
                <a:srgbClr val="DC5A20"/>
              </a:buClr>
              <a:defRPr sz="997"/>
            </a:lvl4pPr>
            <a:lvl5pPr marL="958435" indent="-193270">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270006"/>
            <a:ext cx="8576462" cy="635289"/>
          </a:xfrm>
          <a:prstGeom prst="rect">
            <a:avLst/>
          </a:prstGeom>
        </p:spPr>
        <p:txBody>
          <a:bodyPr lIns="0" tIns="0" rIns="0" bIns="0"/>
          <a:lstStyle>
            <a:lvl1pPr marL="0" indent="0">
              <a:buNone/>
              <a:defRPr sz="1424"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566"/>
              </a:lnSpc>
              <a:defRPr sz="1424">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9643662" y="242295"/>
            <a:ext cx="557615" cy="381000"/>
          </a:xfrm>
          <a:prstGeom prst="rect">
            <a:avLst/>
          </a:prstGeom>
        </p:spPr>
        <p:txBody>
          <a:bodyPr vert="horz" lIns="91440" tIns="45720" rIns="91440" bIns="45720" rtlCol="0" anchor="ctr"/>
          <a:lstStyle>
            <a:lvl1pPr algn="ctr" fontAlgn="auto">
              <a:spcBef>
                <a:spcPts val="0"/>
              </a:spcBef>
              <a:spcAft>
                <a:spcPts val="0"/>
              </a:spcAft>
              <a:defRPr sz="1139" b="1">
                <a:solidFill>
                  <a:srgbClr val="005294"/>
                </a:solidFill>
                <a:latin typeface="Arial"/>
                <a:ea typeface="+mn-ea"/>
                <a:cs typeface="Arial"/>
              </a:defRPr>
            </a:lvl1pPr>
          </a:lstStyle>
          <a:p>
            <a:fld id="{A080C09F-E292-4E28-A11D-9875FCC9D561}" type="slidenum">
              <a:rPr lang="fr-FR" smtClean="0"/>
              <a:t>‹#›</a:t>
            </a:fld>
            <a:endParaRPr lang="fr-FR"/>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marL="765167" indent="-192139">
              <a:buClr>
                <a:srgbClr val="DC5A20"/>
              </a:buClr>
              <a:defRPr sz="997"/>
            </a:lvl4pPr>
            <a:lvl5pPr marL="958435" indent="-193270">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270006"/>
            <a:ext cx="8576462" cy="635289"/>
          </a:xfrm>
          <a:prstGeom prst="rect">
            <a:avLst/>
          </a:prstGeom>
        </p:spPr>
        <p:txBody>
          <a:bodyPr lIns="0" tIns="0" rIns="0" bIns="0"/>
          <a:lstStyle>
            <a:lvl1pPr marL="0" indent="0">
              <a:buNone/>
              <a:defRPr sz="1424"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566"/>
              </a:lnSpc>
              <a:defRPr sz="1424">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9643662" y="242295"/>
            <a:ext cx="557615" cy="381000"/>
          </a:xfrm>
          <a:prstGeom prst="rect">
            <a:avLst/>
          </a:prstGeom>
        </p:spPr>
        <p:txBody>
          <a:bodyPr vert="horz" lIns="91440" tIns="45720" rIns="91440" bIns="45720" rtlCol="0" anchor="ctr"/>
          <a:lstStyle>
            <a:lvl1pPr algn="ctr" fontAlgn="auto">
              <a:spcBef>
                <a:spcPts val="0"/>
              </a:spcBef>
              <a:spcAft>
                <a:spcPts val="0"/>
              </a:spcAft>
              <a:defRPr sz="1139" b="1">
                <a:solidFill>
                  <a:srgbClr val="005294"/>
                </a:solidFill>
                <a:latin typeface="Arial"/>
                <a:ea typeface="+mn-ea"/>
                <a:cs typeface="Arial"/>
              </a:defRPr>
            </a:lvl1pPr>
          </a:lstStyle>
          <a:p>
            <a:fld id="{A080C09F-E292-4E28-A11D-9875FCC9D561}" type="slidenum">
              <a:rPr lang="fr-FR" smtClean="0"/>
              <a:t>‹#›</a:t>
            </a:fld>
            <a:endParaRPr lang="fr-FR"/>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68977" y="150815"/>
            <a:ext cx="8603672" cy="847725"/>
          </a:xfrm>
          <a:prstGeom prst="rect">
            <a:avLst/>
          </a:prstGeom>
        </p:spPr>
        <p:txBody>
          <a:bodyPr lIns="0" tIns="0" rIns="0" bIns="0"/>
          <a:lstStyle>
            <a:lvl1pPr>
              <a:defRPr>
                <a:solidFill>
                  <a:schemeClr val="accent1">
                    <a:lumMod val="75000"/>
                  </a:schemeClr>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1168977" y="1997366"/>
            <a:ext cx="8603672" cy="3590635"/>
          </a:xfrm>
          <a:prstGeom prst="rect">
            <a:avLst/>
          </a:prstGeom>
        </p:spPr>
        <p:txBody>
          <a:bodyPr lIns="0" tIns="0" rIns="0" bIns="0"/>
          <a:lstStyle>
            <a:lvl1pPr marL="174139" indent="-174139">
              <a:buClr>
                <a:srgbClr val="FF6600"/>
              </a:buClr>
              <a:defRPr sz="1519">
                <a:solidFill>
                  <a:srgbClr val="000000"/>
                </a:solidFill>
              </a:defRPr>
            </a:lvl1pPr>
            <a:lvl2pPr marL="354977" indent="-152707">
              <a:spcBef>
                <a:spcPts val="338"/>
              </a:spcBef>
              <a:buClr>
                <a:srgbClr val="FF6600"/>
              </a:buClr>
              <a:defRPr sz="1350">
                <a:solidFill>
                  <a:srgbClr val="000000"/>
                </a:solidFill>
              </a:defRPr>
            </a:lvl2pPr>
            <a:lvl3pPr marL="506343" indent="-129935">
              <a:spcBef>
                <a:spcPts val="338"/>
              </a:spcBef>
              <a:buClr>
                <a:srgbClr val="FF6600"/>
              </a:buClr>
              <a:defRPr sz="1181">
                <a:solidFill>
                  <a:srgbClr val="000000"/>
                </a:solidFill>
              </a:defRPr>
            </a:lvl3pPr>
            <a:lvl4pPr marL="680483" indent="-166102">
              <a:buClr>
                <a:srgbClr val="FF6600"/>
              </a:buClr>
              <a:defRPr sz="1181">
                <a:solidFill>
                  <a:srgbClr val="000000"/>
                </a:solidFill>
              </a:defRPr>
            </a:lvl4pPr>
            <a:lvl5pPr marL="833189" indent="-144670">
              <a:buClr>
                <a:srgbClr val="FF6600"/>
              </a:buClr>
              <a:defRPr sz="1013">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p:nvPr>
        </p:nvSpPr>
        <p:spPr>
          <a:xfrm>
            <a:off x="1168977" y="1216200"/>
            <a:ext cx="8603672" cy="635289"/>
          </a:xfrm>
          <a:prstGeom prst="rect">
            <a:avLst/>
          </a:prstGeom>
        </p:spPr>
        <p:txBody>
          <a:bodyPr lIns="0" tIns="0" rIns="0" bIns="0"/>
          <a:lstStyle>
            <a:lvl1pPr marL="0" indent="0">
              <a:buNone/>
              <a:defRPr sz="1519" b="0">
                <a:solidFill>
                  <a:srgbClr val="376092"/>
                </a:solidFill>
              </a:defRPr>
            </a:lvl1pPr>
          </a:lstStyle>
          <a:p>
            <a:pPr lvl="0"/>
            <a:r>
              <a:rPr lang="fr-FR" dirty="0" smtClean="0"/>
              <a:t>Cliquez pour modifier les styles du texte du masque</a:t>
            </a:r>
          </a:p>
        </p:txBody>
      </p:sp>
      <p:sp>
        <p:nvSpPr>
          <p:cNvPr id="11" name="Espace réservé du texte 10"/>
          <p:cNvSpPr>
            <a:spLocks noGrp="1"/>
          </p:cNvSpPr>
          <p:nvPr>
            <p:ph type="body" sz="quarter" idx="14"/>
          </p:nvPr>
        </p:nvSpPr>
        <p:spPr>
          <a:xfrm>
            <a:off x="1168977" y="5588002"/>
            <a:ext cx="8603672" cy="531813"/>
          </a:xfrm>
          <a:prstGeom prst="rect">
            <a:avLst/>
          </a:prstGeom>
        </p:spPr>
        <p:txBody>
          <a:bodyPr lIns="0" tIns="0" rIns="0" bIns="0"/>
          <a:lstStyle>
            <a:lvl1pPr>
              <a:buClr>
                <a:srgbClr val="FF6600"/>
              </a:buClr>
              <a:buFont typeface="Lucida Grande"/>
              <a:buChar char="➜"/>
              <a:defRPr sz="1519" b="1">
                <a:solidFill>
                  <a:schemeClr val="tx1"/>
                </a:solidFill>
              </a:defRPr>
            </a:lvl1pPr>
          </a:lstStyle>
          <a:p>
            <a:pPr lvl="0"/>
            <a:r>
              <a:rPr lang="fr-FR" dirty="0" smtClean="0"/>
              <a:t>Cliquez pour modifier les styles du texte du masque</a:t>
            </a:r>
            <a:endParaRPr lang="fr-FR" dirty="0"/>
          </a:p>
        </p:txBody>
      </p:sp>
      <p:sp>
        <p:nvSpPr>
          <p:cNvPr id="8" name="Rectangle 7"/>
          <p:cNvSpPr/>
          <p:nvPr userDrawn="1"/>
        </p:nvSpPr>
        <p:spPr>
          <a:xfrm>
            <a:off x="1" y="6324599"/>
            <a:ext cx="10299988" cy="54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14" name="Connecteur droit 13"/>
          <p:cNvCxnSpPr/>
          <p:nvPr userDrawn="1"/>
        </p:nvCxnSpPr>
        <p:spPr>
          <a:xfrm>
            <a:off x="1" y="6336144"/>
            <a:ext cx="10299988" cy="1588"/>
          </a:xfrm>
          <a:prstGeom prst="line">
            <a:avLst/>
          </a:prstGeom>
          <a:ln w="12700" cap="flat" cmpd="sng" algn="ctr">
            <a:solidFill>
              <a:srgbClr val="4F81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7"/>
          <p:cNvSpPr>
            <a:spLocks noGrp="1"/>
          </p:cNvSpPr>
          <p:nvPr>
            <p:ph type="ftr" sz="quarter" idx="16"/>
          </p:nvPr>
        </p:nvSpPr>
        <p:spPr>
          <a:xfrm>
            <a:off x="2480948" y="6337734"/>
            <a:ext cx="7291702" cy="533401"/>
          </a:xfrm>
          <a:prstGeom prst="rect">
            <a:avLst/>
          </a:prstGeom>
        </p:spPr>
        <p:txBody>
          <a:bodyPr lIns="0" tIns="0" rIns="0" bIns="0" anchor="ctr"/>
          <a:lstStyle>
            <a:lvl1pPr marL="0" marR="0" indent="0" algn="r" defTabSz="385785" rtl="0" eaLnBrk="1" fontAlgn="base" latinLnBrk="0" hangingPunct="1">
              <a:lnSpc>
                <a:spcPct val="100000"/>
              </a:lnSpc>
              <a:spcBef>
                <a:spcPct val="0"/>
              </a:spcBef>
              <a:spcAft>
                <a:spcPct val="0"/>
              </a:spcAft>
              <a:buClrTx/>
              <a:buSzTx/>
              <a:buFontTx/>
              <a:buNone/>
              <a:tabLst/>
              <a:defRPr sz="844" i="1">
                <a:solidFill>
                  <a:srgbClr val="595959"/>
                </a:solidFill>
              </a:defRPr>
            </a:lvl1pPr>
          </a:lstStyle>
          <a:p>
            <a:pPr>
              <a:defRPr/>
            </a:pPr>
            <a:r>
              <a:rPr lang="fr-FR" dirty="0" smtClean="0">
                <a:solidFill>
                  <a:srgbClr val="000000">
                    <a:lumMod val="65000"/>
                    <a:lumOff val="35000"/>
                  </a:srgbClr>
                </a:solidFill>
                <a:ea typeface="Arial" pitchFamily="-84" charset="0"/>
                <a:cs typeface="Arial" pitchFamily="-84" charset="0"/>
              </a:rPr>
              <a:t>IAS 2017 - D’après </a:t>
            </a:r>
            <a:r>
              <a:rPr lang="fr-FR" dirty="0" err="1" smtClean="0">
                <a:solidFill>
                  <a:srgbClr val="000000">
                    <a:lumMod val="65000"/>
                    <a:lumOff val="35000"/>
                  </a:srgbClr>
                </a:solidFill>
                <a:ea typeface="Arial" pitchFamily="-84" charset="0"/>
                <a:cs typeface="Arial" pitchFamily="-84" charset="0"/>
              </a:rPr>
              <a:t>Xxxxx</a:t>
            </a:r>
            <a:r>
              <a:rPr lang="fr-FR" dirty="0" smtClean="0">
                <a:solidFill>
                  <a:srgbClr val="000000">
                    <a:lumMod val="65000"/>
                    <a:lumOff val="35000"/>
                  </a:srgbClr>
                </a:solidFill>
                <a:ea typeface="Arial" pitchFamily="-84" charset="0"/>
                <a:cs typeface="Arial" pitchFamily="-84" charset="0"/>
              </a:rPr>
              <a:t> X. et al., </a:t>
            </a:r>
            <a:r>
              <a:rPr lang="fr-FR" dirty="0" err="1" smtClean="0">
                <a:solidFill>
                  <a:srgbClr val="000000">
                    <a:lumMod val="65000"/>
                    <a:lumOff val="35000"/>
                  </a:srgbClr>
                </a:solidFill>
                <a:ea typeface="Arial" pitchFamily="-84" charset="0"/>
                <a:cs typeface="Arial" pitchFamily="-84" charset="0"/>
              </a:rPr>
              <a:t>abstr</a:t>
            </a:r>
            <a:r>
              <a:rPr lang="fr-FR" dirty="0" smtClean="0">
                <a:solidFill>
                  <a:srgbClr val="000000">
                    <a:lumMod val="65000"/>
                    <a:lumOff val="35000"/>
                  </a:srgbClr>
                </a:solidFill>
                <a:ea typeface="Arial" pitchFamily="-84" charset="0"/>
                <a:cs typeface="Arial" pitchFamily="-84" charset="0"/>
              </a:rPr>
              <a:t>. Xxx, actualisé </a:t>
            </a:r>
            <a:endParaRPr lang="fr-FR" dirty="0">
              <a:solidFill>
                <a:srgbClr val="000000">
                  <a:lumMod val="65000"/>
                  <a:lumOff val="35000"/>
                </a:srgbClr>
              </a:solidFill>
              <a:ea typeface="Arial" pitchFamily="-84" charset="0"/>
              <a:cs typeface="Arial" pitchFamily="-84" charset="0"/>
            </a:endParaRPr>
          </a:p>
        </p:txBody>
      </p:sp>
      <p:sp>
        <p:nvSpPr>
          <p:cNvPr id="16" name="ZoneTexte 15"/>
          <p:cNvSpPr txBox="1"/>
          <p:nvPr userDrawn="1"/>
        </p:nvSpPr>
        <p:spPr>
          <a:xfrm>
            <a:off x="415638" y="6486343"/>
            <a:ext cx="1901201"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Tree>
    <p:extLst>
      <p:ext uri="{BB962C8B-B14F-4D97-AF65-F5344CB8AC3E}">
        <p14:creationId xmlns:p14="http://schemas.microsoft.com/office/powerpoint/2010/main" val="294217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marL="765167" indent="-192139">
              <a:buClr>
                <a:srgbClr val="DC5A20"/>
              </a:buClr>
              <a:defRPr sz="997"/>
            </a:lvl4pPr>
            <a:lvl5pPr marL="958435" indent="-193270">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270006"/>
            <a:ext cx="8576462" cy="635289"/>
          </a:xfrm>
          <a:prstGeom prst="rect">
            <a:avLst/>
          </a:prstGeom>
        </p:spPr>
        <p:txBody>
          <a:bodyPr lIns="0" tIns="0" rIns="0" bIns="0"/>
          <a:lstStyle>
            <a:lvl1pPr marL="0" indent="0">
              <a:buNone/>
              <a:defRPr sz="1424"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566"/>
              </a:lnSpc>
              <a:defRPr sz="1424">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9643662" y="242295"/>
            <a:ext cx="557615" cy="381000"/>
          </a:xfrm>
          <a:prstGeom prst="rect">
            <a:avLst/>
          </a:prstGeom>
        </p:spPr>
        <p:txBody>
          <a:bodyPr vert="horz" lIns="91440" tIns="45720" rIns="91440" bIns="45720" rtlCol="0" anchor="ctr"/>
          <a:lstStyle>
            <a:lvl1pPr algn="ctr" fontAlgn="auto">
              <a:spcBef>
                <a:spcPts val="0"/>
              </a:spcBef>
              <a:spcAft>
                <a:spcPts val="0"/>
              </a:spcAft>
              <a:defRPr sz="1139" b="1">
                <a:solidFill>
                  <a:srgbClr val="005294"/>
                </a:solidFill>
                <a:latin typeface="Arial"/>
                <a:ea typeface="+mn-ea"/>
                <a:cs typeface="Arial"/>
              </a:defRPr>
            </a:lvl1pPr>
          </a:lstStyle>
          <a:p>
            <a:fld id="{A080C09F-E292-4E28-A11D-9875FCC9D561}" type="slidenum">
              <a:rPr lang="fr-FR" smtClean="0"/>
              <a:t>‹#›</a:t>
            </a:fld>
            <a:endParaRPr lang="fr-FR"/>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marL="765167" indent="-192139">
              <a:buClr>
                <a:srgbClr val="DC5A20"/>
              </a:buClr>
              <a:defRPr sz="997"/>
            </a:lvl4pPr>
            <a:lvl5pPr marL="958435" indent="-193270">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270006"/>
            <a:ext cx="8576462" cy="635289"/>
          </a:xfrm>
          <a:prstGeom prst="rect">
            <a:avLst/>
          </a:prstGeom>
        </p:spPr>
        <p:txBody>
          <a:bodyPr lIns="0" tIns="0" rIns="0" bIns="0"/>
          <a:lstStyle>
            <a:lvl1pPr marL="0" indent="0">
              <a:buNone/>
              <a:defRPr sz="1424"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566"/>
              </a:lnSpc>
              <a:defRPr sz="1424">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9643662" y="242295"/>
            <a:ext cx="557615" cy="381000"/>
          </a:xfrm>
          <a:prstGeom prst="rect">
            <a:avLst/>
          </a:prstGeom>
        </p:spPr>
        <p:txBody>
          <a:bodyPr vert="horz" lIns="91440" tIns="45720" rIns="91440" bIns="45720" rtlCol="0" anchor="ctr"/>
          <a:lstStyle>
            <a:lvl1pPr algn="ctr" fontAlgn="auto">
              <a:spcBef>
                <a:spcPts val="0"/>
              </a:spcBef>
              <a:spcAft>
                <a:spcPts val="0"/>
              </a:spcAft>
              <a:defRPr sz="1139" b="1">
                <a:solidFill>
                  <a:srgbClr val="005294"/>
                </a:solidFill>
                <a:latin typeface="Arial"/>
                <a:ea typeface="+mn-ea"/>
                <a:cs typeface="Arial"/>
              </a:defRPr>
            </a:lvl1pPr>
          </a:lstStyle>
          <a:p>
            <a:fld id="{A080C09F-E292-4E28-A11D-9875FCC9D561}" type="slidenum">
              <a:rPr lang="fr-FR" smtClean="0"/>
              <a:t>‹#›</a:t>
            </a:fld>
            <a:endParaRPr lang="fr-FR"/>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marL="765167" indent="-192139">
              <a:buClr>
                <a:srgbClr val="DC5A20"/>
              </a:buClr>
              <a:defRPr sz="997"/>
            </a:lvl4pPr>
            <a:lvl5pPr marL="958435" indent="-193270">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270006"/>
            <a:ext cx="8576462" cy="635289"/>
          </a:xfrm>
          <a:prstGeom prst="rect">
            <a:avLst/>
          </a:prstGeom>
        </p:spPr>
        <p:txBody>
          <a:bodyPr lIns="0" tIns="0" rIns="0" bIns="0"/>
          <a:lstStyle>
            <a:lvl1pPr marL="0" indent="0">
              <a:buNone/>
              <a:defRPr sz="1424"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566"/>
              </a:lnSpc>
              <a:defRPr sz="1424">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9643662" y="242295"/>
            <a:ext cx="557615" cy="381000"/>
          </a:xfrm>
          <a:prstGeom prst="rect">
            <a:avLst/>
          </a:prstGeom>
        </p:spPr>
        <p:txBody>
          <a:bodyPr vert="horz" lIns="91440" tIns="45720" rIns="91440" bIns="45720" rtlCol="0" anchor="ctr"/>
          <a:lstStyle>
            <a:lvl1pPr algn="ctr" fontAlgn="auto">
              <a:spcBef>
                <a:spcPts val="0"/>
              </a:spcBef>
              <a:spcAft>
                <a:spcPts val="0"/>
              </a:spcAft>
              <a:defRPr sz="1139" b="1">
                <a:solidFill>
                  <a:srgbClr val="005294"/>
                </a:solidFill>
                <a:latin typeface="Arial"/>
                <a:ea typeface="+mn-ea"/>
                <a:cs typeface="Arial"/>
              </a:defRPr>
            </a:lvl1pPr>
          </a:lstStyle>
          <a:p>
            <a:fld id="{A080C09F-E292-4E28-A11D-9875FCC9D561}" type="slidenum">
              <a:rPr lang="fr-FR" smtClean="0"/>
              <a:t>‹#›</a:t>
            </a:fld>
            <a:endParaRPr lang="fr-FR"/>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marL="765167" indent="-192139">
              <a:buClr>
                <a:srgbClr val="DC5A20"/>
              </a:buClr>
              <a:defRPr sz="997"/>
            </a:lvl4pPr>
            <a:lvl5pPr marL="958435" indent="-193270">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270006"/>
            <a:ext cx="8576462" cy="635289"/>
          </a:xfrm>
          <a:prstGeom prst="rect">
            <a:avLst/>
          </a:prstGeom>
        </p:spPr>
        <p:txBody>
          <a:bodyPr lIns="0" tIns="0" rIns="0" bIns="0"/>
          <a:lstStyle>
            <a:lvl1pPr marL="0" indent="0">
              <a:buNone/>
              <a:defRPr sz="1424"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566"/>
              </a:lnSpc>
              <a:defRPr sz="1424">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9643662" y="242295"/>
            <a:ext cx="557615" cy="381000"/>
          </a:xfrm>
          <a:prstGeom prst="rect">
            <a:avLst/>
          </a:prstGeom>
        </p:spPr>
        <p:txBody>
          <a:bodyPr vert="horz" lIns="91440" tIns="45720" rIns="91440" bIns="45720" rtlCol="0" anchor="ctr"/>
          <a:lstStyle>
            <a:lvl1pPr algn="ctr" fontAlgn="auto">
              <a:spcBef>
                <a:spcPts val="0"/>
              </a:spcBef>
              <a:spcAft>
                <a:spcPts val="0"/>
              </a:spcAft>
              <a:defRPr sz="1139" b="1">
                <a:solidFill>
                  <a:srgbClr val="005294"/>
                </a:solidFill>
                <a:latin typeface="Arial"/>
                <a:ea typeface="+mn-ea"/>
                <a:cs typeface="Arial"/>
              </a:defRPr>
            </a:lvl1pPr>
          </a:lstStyle>
          <a:p>
            <a:fld id="{A080C09F-E292-4E28-A11D-9875FCC9D561}" type="slidenum">
              <a:rPr lang="fr-FR" smtClean="0"/>
              <a:t>‹#›</a:t>
            </a:fld>
            <a:endParaRPr lang="fr-FR"/>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6187" y="2167467"/>
            <a:ext cx="8576462" cy="3014132"/>
          </a:xfrm>
          <a:prstGeom prst="rect">
            <a:avLst/>
          </a:prstGeom>
        </p:spPr>
        <p:txBody>
          <a:bodyPr lIns="0" tIns="0" rIns="0" bIns="0"/>
          <a:lstStyle>
            <a:lvl1pPr>
              <a:buClr>
                <a:srgbClr val="DC5A20"/>
              </a:buClr>
              <a:defRPr sz="1282"/>
            </a:lvl1pPr>
            <a:lvl2pPr>
              <a:spcBef>
                <a:spcPts val="285"/>
              </a:spcBef>
              <a:buClr>
                <a:srgbClr val="DC5A20"/>
              </a:buClr>
              <a:defRPr sz="1139"/>
            </a:lvl2pPr>
            <a:lvl3pPr>
              <a:spcBef>
                <a:spcPts val="285"/>
              </a:spcBef>
              <a:buClr>
                <a:srgbClr val="DC5A20"/>
              </a:buClr>
              <a:defRPr sz="997"/>
            </a:lvl3pPr>
            <a:lvl4pPr>
              <a:buClr>
                <a:srgbClr val="DC5A20"/>
              </a:buClr>
              <a:defRPr sz="997"/>
            </a:lvl4pPr>
            <a:lvl5pPr>
              <a:buClr>
                <a:srgbClr val="DC5A20"/>
              </a:buClr>
              <a:defRPr sz="85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196187" y="1075273"/>
            <a:ext cx="8576462" cy="635289"/>
          </a:xfrm>
          <a:prstGeom prst="rect">
            <a:avLst/>
          </a:prstGeom>
        </p:spPr>
        <p:txBody>
          <a:bodyPr lIns="0" tIns="0" rIns="0" bIns="0"/>
          <a:lstStyle>
            <a:lvl1pPr marL="0" indent="0">
              <a:buNone/>
              <a:defRPr sz="1139" b="1" i="1">
                <a:solidFill>
                  <a:srgbClr val="0072BC"/>
                </a:solidFill>
              </a:defRPr>
            </a:lvl1pPr>
          </a:lstStyle>
          <a:p>
            <a:pPr lvl="0"/>
            <a:r>
              <a:rPr lang="fr-FR" dirty="0" smtClean="0"/>
              <a:t>Sous-titre</a:t>
            </a:r>
          </a:p>
        </p:txBody>
      </p:sp>
      <p:sp>
        <p:nvSpPr>
          <p:cNvPr id="11" name="Espace réservé du texte 10"/>
          <p:cNvSpPr>
            <a:spLocks noGrp="1"/>
          </p:cNvSpPr>
          <p:nvPr>
            <p:ph type="body" sz="quarter" idx="14"/>
          </p:nvPr>
        </p:nvSpPr>
        <p:spPr>
          <a:xfrm>
            <a:off x="1196188" y="5588006"/>
            <a:ext cx="8576463" cy="531813"/>
          </a:xfrm>
          <a:prstGeom prst="rect">
            <a:avLst/>
          </a:prstGeom>
        </p:spPr>
        <p:txBody>
          <a:bodyPr lIns="0" tIns="0" rIns="0" bIns="0"/>
          <a:lstStyle>
            <a:lvl1pPr>
              <a:buClr>
                <a:srgbClr val="DC5A20"/>
              </a:buClr>
              <a:buFont typeface="Lucida Grande"/>
              <a:buChar char="➜"/>
              <a:defRPr sz="1282"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196189" y="120469"/>
            <a:ext cx="8319288" cy="6076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566"/>
              </a:lnSpc>
              <a:defRPr sz="1424">
                <a:solidFill>
                  <a:srgbClr val="0072BC"/>
                </a:solidFill>
              </a:defRPr>
            </a:lvl1pPr>
          </a:lstStyle>
          <a:p>
            <a:pPr lvl="0"/>
            <a:r>
              <a:rPr lang="fr-FR" smtClean="0"/>
              <a:t>Cliquez et modifiez le titre</a:t>
            </a:r>
            <a:endParaRPr lang="fr-FR" dirty="0"/>
          </a:p>
        </p:txBody>
      </p:sp>
      <p:sp>
        <p:nvSpPr>
          <p:cNvPr id="12" name="Espace réservé du pied de page 7"/>
          <p:cNvSpPr>
            <a:spLocks noGrp="1"/>
          </p:cNvSpPr>
          <p:nvPr>
            <p:ph type="ftr" sz="quarter" idx="16"/>
          </p:nvPr>
        </p:nvSpPr>
        <p:spPr>
          <a:xfrm>
            <a:off x="3116548" y="6400806"/>
            <a:ext cx="6656103" cy="470333"/>
          </a:xfrm>
          <a:prstGeom prst="rect">
            <a:avLst/>
          </a:prstGeom>
        </p:spPr>
        <p:txBody>
          <a:bodyPr lIns="0" tIns="0" rIns="0" bIns="0" anchor="ctr"/>
          <a:lstStyle>
            <a:lvl1pPr marL="0" marR="0" indent="0" algn="r" defTabSz="325507" rtl="0" eaLnBrk="1" fontAlgn="base" latinLnBrk="0" hangingPunct="1">
              <a:lnSpc>
                <a:spcPct val="100000"/>
              </a:lnSpc>
              <a:spcBef>
                <a:spcPct val="0"/>
              </a:spcBef>
              <a:spcAft>
                <a:spcPct val="0"/>
              </a:spcAft>
              <a:buClrTx/>
              <a:buSzTx/>
              <a:buFontTx/>
              <a:buNone/>
              <a:tabLst/>
              <a:defRPr sz="712" i="1">
                <a:solidFill>
                  <a:schemeClr val="tx1">
                    <a:lumMod val="85000"/>
                    <a:lumOff val="15000"/>
                  </a:schemeClr>
                </a:solidFill>
              </a:defRPr>
            </a:lvl1pPr>
          </a:lstStyle>
          <a:p>
            <a:endParaRPr lang="fr-FR"/>
          </a:p>
        </p:txBody>
      </p:sp>
      <p:sp>
        <p:nvSpPr>
          <p:cNvPr id="8" name="Espace réservé du numéro de diapositive 5"/>
          <p:cNvSpPr>
            <a:spLocks noGrp="1"/>
          </p:cNvSpPr>
          <p:nvPr>
            <p:ph type="sldNum" sz="quarter" idx="4"/>
          </p:nvPr>
        </p:nvSpPr>
        <p:spPr>
          <a:xfrm>
            <a:off x="9739297" y="122465"/>
            <a:ext cx="428625" cy="381000"/>
          </a:xfrm>
          <a:prstGeom prst="rect">
            <a:avLst/>
          </a:prstGeom>
        </p:spPr>
        <p:txBody>
          <a:bodyPr vert="horz" lIns="91440" tIns="45720" rIns="91440" bIns="45720" rtlCol="0" anchor="ctr"/>
          <a:lstStyle>
            <a:lvl1pPr algn="ctr" fontAlgn="auto">
              <a:spcBef>
                <a:spcPts val="0"/>
              </a:spcBef>
              <a:spcAft>
                <a:spcPts val="0"/>
              </a:spcAft>
              <a:defRPr sz="855">
                <a:solidFill>
                  <a:srgbClr val="0072BC"/>
                </a:solidFill>
                <a:latin typeface="Arial"/>
                <a:ea typeface="+mn-ea"/>
                <a:cs typeface="Arial"/>
              </a:defRPr>
            </a:lvl1pPr>
          </a:lstStyle>
          <a:p>
            <a:fld id="{A080C09F-E292-4E28-A11D-9875FCC9D561}" type="slidenum">
              <a:rPr lang="fr-FR" smtClean="0"/>
              <a:t>‹#›</a:t>
            </a:fld>
            <a:endParaRPr lang="fr-F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68977" y="150815"/>
            <a:ext cx="8603672" cy="847725"/>
          </a:xfrm>
          <a:prstGeom prst="rect">
            <a:avLst/>
          </a:prstGeom>
        </p:spPr>
        <p:txBody>
          <a:bodyPr lIns="0" tIns="0" rIns="0" bIns="0"/>
          <a:lstStyle>
            <a:lvl1pPr>
              <a:defRPr>
                <a:solidFill>
                  <a:srgbClr val="376092"/>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1168978" y="1997366"/>
            <a:ext cx="4101829" cy="3590635"/>
          </a:xfrm>
          <a:prstGeom prst="rect">
            <a:avLst/>
          </a:prstGeom>
        </p:spPr>
        <p:txBody>
          <a:bodyPr lIns="0" tIns="0" rIns="0" bIns="0"/>
          <a:lstStyle>
            <a:lvl1pPr marL="174139" indent="-174139">
              <a:buClr>
                <a:srgbClr val="FF6600"/>
              </a:buClr>
              <a:defRPr sz="1519">
                <a:solidFill>
                  <a:srgbClr val="000000"/>
                </a:solidFill>
              </a:defRPr>
            </a:lvl1pPr>
            <a:lvl2pPr marL="354977" indent="-152707">
              <a:spcBef>
                <a:spcPts val="338"/>
              </a:spcBef>
              <a:buClr>
                <a:srgbClr val="FF6600"/>
              </a:buClr>
              <a:defRPr sz="1350">
                <a:solidFill>
                  <a:srgbClr val="000000"/>
                </a:solidFill>
              </a:defRPr>
            </a:lvl2pPr>
            <a:lvl3pPr marL="506343" indent="-129935">
              <a:spcBef>
                <a:spcPts val="338"/>
              </a:spcBef>
              <a:buClr>
                <a:srgbClr val="FF6600"/>
              </a:buClr>
              <a:defRPr sz="1181">
                <a:solidFill>
                  <a:srgbClr val="000000"/>
                </a:solidFill>
              </a:defRPr>
            </a:lvl3pPr>
            <a:lvl4pPr marL="680483" indent="-166102">
              <a:buClr>
                <a:srgbClr val="FF6600"/>
              </a:buClr>
              <a:defRPr sz="1181">
                <a:solidFill>
                  <a:srgbClr val="000000"/>
                </a:solidFill>
              </a:defRPr>
            </a:lvl4pPr>
            <a:lvl5pPr marL="833189" indent="-144670">
              <a:buClr>
                <a:srgbClr val="FF6600"/>
              </a:buClr>
              <a:defRPr sz="1013">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p:nvPr>
        </p:nvSpPr>
        <p:spPr>
          <a:xfrm>
            <a:off x="1168978" y="1216200"/>
            <a:ext cx="4101829" cy="635289"/>
          </a:xfrm>
          <a:prstGeom prst="rect">
            <a:avLst/>
          </a:prstGeom>
        </p:spPr>
        <p:txBody>
          <a:bodyPr lIns="0" tIns="0" rIns="0" bIns="0"/>
          <a:lstStyle>
            <a:lvl1pPr marL="0" indent="0">
              <a:buNone/>
              <a:defRPr sz="1519" b="0">
                <a:solidFill>
                  <a:srgbClr val="376092"/>
                </a:solidFill>
              </a:defRPr>
            </a:lvl1pPr>
          </a:lstStyle>
          <a:p>
            <a:pPr lvl="0"/>
            <a:r>
              <a:rPr lang="fr-FR" dirty="0" smtClean="0"/>
              <a:t>Cliquez pour modifier les styles du texte du masque</a:t>
            </a:r>
          </a:p>
        </p:txBody>
      </p:sp>
      <p:sp>
        <p:nvSpPr>
          <p:cNvPr id="11" name="Espace réservé du texte 10"/>
          <p:cNvSpPr>
            <a:spLocks noGrp="1"/>
          </p:cNvSpPr>
          <p:nvPr>
            <p:ph type="body" sz="quarter" idx="14"/>
          </p:nvPr>
        </p:nvSpPr>
        <p:spPr>
          <a:xfrm>
            <a:off x="1168977" y="5588002"/>
            <a:ext cx="4101830" cy="531813"/>
          </a:xfrm>
          <a:prstGeom prst="rect">
            <a:avLst/>
          </a:prstGeom>
        </p:spPr>
        <p:txBody>
          <a:bodyPr lIns="0" tIns="0" rIns="0" bIns="0"/>
          <a:lstStyle>
            <a:lvl1pPr>
              <a:buClr>
                <a:srgbClr val="FF6600"/>
              </a:buClr>
              <a:buFont typeface="Lucida Grande"/>
              <a:buChar char="➜"/>
              <a:defRPr sz="1519" b="1">
                <a:solidFill>
                  <a:schemeClr val="tx1"/>
                </a:solidFill>
              </a:defRPr>
            </a:lvl1pPr>
          </a:lstStyle>
          <a:p>
            <a:pPr lvl="0"/>
            <a:r>
              <a:rPr lang="fr-FR" dirty="0" smtClean="0"/>
              <a:t>Cliquez pour modifier les styles du texte du masque</a:t>
            </a:r>
            <a:endParaRPr lang="fr-FR" dirty="0"/>
          </a:p>
        </p:txBody>
      </p:sp>
      <p:sp>
        <p:nvSpPr>
          <p:cNvPr id="8" name="Rectangle 7"/>
          <p:cNvSpPr/>
          <p:nvPr userDrawn="1"/>
        </p:nvSpPr>
        <p:spPr>
          <a:xfrm>
            <a:off x="1" y="6324599"/>
            <a:ext cx="10299988" cy="54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14" name="Connecteur droit 13"/>
          <p:cNvCxnSpPr/>
          <p:nvPr userDrawn="1"/>
        </p:nvCxnSpPr>
        <p:spPr>
          <a:xfrm>
            <a:off x="1" y="6336144"/>
            <a:ext cx="10299988" cy="1588"/>
          </a:xfrm>
          <a:prstGeom prst="line">
            <a:avLst/>
          </a:prstGeom>
          <a:ln w="12700" cap="flat" cmpd="sng" algn="ctr">
            <a:solidFill>
              <a:srgbClr val="4F81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7"/>
          <p:cNvSpPr>
            <a:spLocks noGrp="1"/>
          </p:cNvSpPr>
          <p:nvPr>
            <p:ph type="ftr" sz="quarter" idx="16"/>
          </p:nvPr>
        </p:nvSpPr>
        <p:spPr>
          <a:xfrm>
            <a:off x="2480948" y="6337734"/>
            <a:ext cx="7291702" cy="533401"/>
          </a:xfrm>
          <a:prstGeom prst="rect">
            <a:avLst/>
          </a:prstGeom>
        </p:spPr>
        <p:txBody>
          <a:bodyPr lIns="0" tIns="0" rIns="0" bIns="0" anchor="ctr"/>
          <a:lstStyle>
            <a:lvl1pPr marL="0" marR="0" indent="0" algn="r" defTabSz="385785" rtl="0" eaLnBrk="1" fontAlgn="base" latinLnBrk="0" hangingPunct="1">
              <a:lnSpc>
                <a:spcPct val="100000"/>
              </a:lnSpc>
              <a:spcBef>
                <a:spcPct val="0"/>
              </a:spcBef>
              <a:spcAft>
                <a:spcPct val="0"/>
              </a:spcAft>
              <a:buClrTx/>
              <a:buSzTx/>
              <a:buFontTx/>
              <a:buNone/>
              <a:tabLst/>
              <a:defRPr sz="844" i="1">
                <a:solidFill>
                  <a:srgbClr val="595959"/>
                </a:solidFill>
              </a:defRPr>
            </a:lvl1pPr>
          </a:lstStyle>
          <a:p>
            <a:pPr>
              <a:defRPr/>
            </a:pPr>
            <a:r>
              <a:rPr lang="fr-FR" dirty="0" smtClean="0">
                <a:solidFill>
                  <a:srgbClr val="000000">
                    <a:lumMod val="65000"/>
                    <a:lumOff val="35000"/>
                  </a:srgbClr>
                </a:solidFill>
                <a:ea typeface="Arial" pitchFamily="-84" charset="0"/>
                <a:cs typeface="Arial" pitchFamily="-84" charset="0"/>
              </a:rPr>
              <a:t>IAS 2017 - D’après </a:t>
            </a:r>
            <a:r>
              <a:rPr lang="fr-FR" dirty="0" err="1" smtClean="0">
                <a:solidFill>
                  <a:srgbClr val="000000">
                    <a:lumMod val="65000"/>
                    <a:lumOff val="35000"/>
                  </a:srgbClr>
                </a:solidFill>
                <a:ea typeface="Arial" pitchFamily="-84" charset="0"/>
                <a:cs typeface="Arial" pitchFamily="-84" charset="0"/>
              </a:rPr>
              <a:t>Xxxxx</a:t>
            </a:r>
            <a:r>
              <a:rPr lang="fr-FR" dirty="0" smtClean="0">
                <a:solidFill>
                  <a:srgbClr val="000000">
                    <a:lumMod val="65000"/>
                    <a:lumOff val="35000"/>
                  </a:srgbClr>
                </a:solidFill>
                <a:ea typeface="Arial" pitchFamily="-84" charset="0"/>
                <a:cs typeface="Arial" pitchFamily="-84" charset="0"/>
              </a:rPr>
              <a:t> X. et al., </a:t>
            </a:r>
            <a:r>
              <a:rPr lang="fr-FR" dirty="0" err="1" smtClean="0">
                <a:solidFill>
                  <a:srgbClr val="000000">
                    <a:lumMod val="65000"/>
                    <a:lumOff val="35000"/>
                  </a:srgbClr>
                </a:solidFill>
                <a:ea typeface="Arial" pitchFamily="-84" charset="0"/>
                <a:cs typeface="Arial" pitchFamily="-84" charset="0"/>
              </a:rPr>
              <a:t>abstr</a:t>
            </a:r>
            <a:r>
              <a:rPr lang="fr-FR" dirty="0" smtClean="0">
                <a:solidFill>
                  <a:srgbClr val="000000">
                    <a:lumMod val="65000"/>
                    <a:lumOff val="35000"/>
                  </a:srgbClr>
                </a:solidFill>
                <a:ea typeface="Arial" pitchFamily="-84" charset="0"/>
                <a:cs typeface="Arial" pitchFamily="-84" charset="0"/>
              </a:rPr>
              <a:t>. Xxx, actualisé </a:t>
            </a:r>
            <a:endParaRPr lang="fr-FR" dirty="0">
              <a:solidFill>
                <a:srgbClr val="000000">
                  <a:lumMod val="65000"/>
                  <a:lumOff val="35000"/>
                </a:srgbClr>
              </a:solidFill>
              <a:ea typeface="Arial" pitchFamily="-84" charset="0"/>
              <a:cs typeface="Arial" pitchFamily="-84" charset="0"/>
            </a:endParaRPr>
          </a:p>
        </p:txBody>
      </p:sp>
      <p:sp>
        <p:nvSpPr>
          <p:cNvPr id="16" name="ZoneTexte 15"/>
          <p:cNvSpPr txBox="1"/>
          <p:nvPr userDrawn="1"/>
        </p:nvSpPr>
        <p:spPr>
          <a:xfrm>
            <a:off x="415638" y="6486343"/>
            <a:ext cx="1901201"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
        <p:nvSpPr>
          <p:cNvPr id="10" name="Espace réservé du contenu 2"/>
          <p:cNvSpPr>
            <a:spLocks noGrp="1"/>
          </p:cNvSpPr>
          <p:nvPr>
            <p:ph idx="17"/>
          </p:nvPr>
        </p:nvSpPr>
        <p:spPr>
          <a:xfrm>
            <a:off x="5670821" y="1997366"/>
            <a:ext cx="4101829" cy="3590635"/>
          </a:xfrm>
          <a:prstGeom prst="rect">
            <a:avLst/>
          </a:prstGeom>
        </p:spPr>
        <p:txBody>
          <a:bodyPr lIns="0" tIns="0" rIns="0" bIns="0"/>
          <a:lstStyle>
            <a:lvl1pPr marL="174139" indent="-174139">
              <a:buClr>
                <a:srgbClr val="FF6600"/>
              </a:buClr>
              <a:defRPr sz="1519">
                <a:solidFill>
                  <a:srgbClr val="000000"/>
                </a:solidFill>
              </a:defRPr>
            </a:lvl1pPr>
            <a:lvl2pPr marL="354977" indent="-152707">
              <a:spcBef>
                <a:spcPts val="338"/>
              </a:spcBef>
              <a:buClr>
                <a:srgbClr val="FF6600"/>
              </a:buClr>
              <a:defRPr sz="1350">
                <a:solidFill>
                  <a:srgbClr val="000000"/>
                </a:solidFill>
              </a:defRPr>
            </a:lvl2pPr>
            <a:lvl3pPr marL="506343" indent="-129935">
              <a:spcBef>
                <a:spcPts val="338"/>
              </a:spcBef>
              <a:buClr>
                <a:srgbClr val="FF6600"/>
              </a:buClr>
              <a:defRPr sz="1181">
                <a:solidFill>
                  <a:srgbClr val="000000"/>
                </a:solidFill>
              </a:defRPr>
            </a:lvl3pPr>
            <a:lvl4pPr marL="680483" indent="-166102">
              <a:buClr>
                <a:srgbClr val="FF6600"/>
              </a:buClr>
              <a:defRPr sz="1181">
                <a:solidFill>
                  <a:srgbClr val="000000"/>
                </a:solidFill>
              </a:defRPr>
            </a:lvl4pPr>
            <a:lvl5pPr marL="833189" indent="-144670">
              <a:buClr>
                <a:srgbClr val="FF6600"/>
              </a:buClr>
              <a:defRPr sz="1013">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exte 8"/>
          <p:cNvSpPr>
            <a:spLocks noGrp="1"/>
          </p:cNvSpPr>
          <p:nvPr>
            <p:ph type="body" sz="quarter" idx="18"/>
          </p:nvPr>
        </p:nvSpPr>
        <p:spPr>
          <a:xfrm>
            <a:off x="5670821" y="1216200"/>
            <a:ext cx="4101829" cy="635289"/>
          </a:xfrm>
          <a:prstGeom prst="rect">
            <a:avLst/>
          </a:prstGeom>
        </p:spPr>
        <p:txBody>
          <a:bodyPr lIns="0" tIns="0" rIns="0" bIns="0"/>
          <a:lstStyle>
            <a:lvl1pPr marL="0" indent="0">
              <a:buNone/>
              <a:defRPr sz="1519" b="0">
                <a:solidFill>
                  <a:srgbClr val="376092"/>
                </a:solidFill>
              </a:defRPr>
            </a:lvl1pPr>
          </a:lstStyle>
          <a:p>
            <a:pPr lvl="0"/>
            <a:r>
              <a:rPr lang="fr-FR" dirty="0" smtClean="0"/>
              <a:t>Cliquez pour modifier les styles du texte du masque</a:t>
            </a:r>
          </a:p>
        </p:txBody>
      </p:sp>
      <p:sp>
        <p:nvSpPr>
          <p:cNvPr id="15" name="Espace réservé du texte 10"/>
          <p:cNvSpPr>
            <a:spLocks noGrp="1"/>
          </p:cNvSpPr>
          <p:nvPr>
            <p:ph type="body" sz="quarter" idx="19"/>
          </p:nvPr>
        </p:nvSpPr>
        <p:spPr>
          <a:xfrm>
            <a:off x="5670819" y="5588002"/>
            <a:ext cx="4101830" cy="531813"/>
          </a:xfrm>
          <a:prstGeom prst="rect">
            <a:avLst/>
          </a:prstGeom>
        </p:spPr>
        <p:txBody>
          <a:bodyPr lIns="0" tIns="0" rIns="0" bIns="0"/>
          <a:lstStyle>
            <a:lvl1pPr>
              <a:buClr>
                <a:srgbClr val="FF6600"/>
              </a:buClr>
              <a:buFont typeface="Lucida Grande"/>
              <a:buChar char="➜"/>
              <a:defRPr sz="1519" b="1">
                <a:solidFill>
                  <a:schemeClr val="tx1"/>
                </a:solidFill>
              </a:defRPr>
            </a:lvl1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333089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3" name="Rectangle 2"/>
          <p:cNvSpPr/>
          <p:nvPr userDrawn="1"/>
        </p:nvSpPr>
        <p:spPr>
          <a:xfrm>
            <a:off x="1" y="6324601"/>
            <a:ext cx="10299988" cy="533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5" name="Connecteur droit 4"/>
          <p:cNvCxnSpPr/>
          <p:nvPr userDrawn="1"/>
        </p:nvCxnSpPr>
        <p:spPr>
          <a:xfrm>
            <a:off x="1" y="6336144"/>
            <a:ext cx="10299988" cy="1588"/>
          </a:xfrm>
          <a:prstGeom prst="line">
            <a:avLst/>
          </a:prstGeom>
          <a:ln>
            <a:solidFill>
              <a:srgbClr val="37609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 name="ZoneTexte 6"/>
          <p:cNvSpPr txBox="1"/>
          <p:nvPr userDrawn="1"/>
        </p:nvSpPr>
        <p:spPr>
          <a:xfrm>
            <a:off x="415637" y="6486343"/>
            <a:ext cx="2823906"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Tree>
    <p:extLst>
      <p:ext uri="{BB962C8B-B14F-4D97-AF65-F5344CB8AC3E}">
        <p14:creationId xmlns:p14="http://schemas.microsoft.com/office/powerpoint/2010/main" val="313715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68977" y="150815"/>
            <a:ext cx="8603672" cy="847725"/>
          </a:xfrm>
          <a:prstGeom prst="rect">
            <a:avLst/>
          </a:prstGeom>
        </p:spPr>
        <p:txBody>
          <a:bodyPr lIns="0" tIns="0" rIns="0" bIns="0"/>
          <a:lstStyle>
            <a:lvl1pPr>
              <a:defRPr>
                <a:solidFill>
                  <a:schemeClr val="accent1">
                    <a:lumMod val="75000"/>
                  </a:schemeClr>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1168977" y="1997366"/>
            <a:ext cx="8603672" cy="3590635"/>
          </a:xfrm>
          <a:prstGeom prst="rect">
            <a:avLst/>
          </a:prstGeom>
        </p:spPr>
        <p:txBody>
          <a:bodyPr lIns="0" tIns="0" rIns="0" bIns="0"/>
          <a:lstStyle>
            <a:lvl1pPr marL="174139" indent="-174139">
              <a:buClr>
                <a:srgbClr val="FF6600"/>
              </a:buClr>
              <a:defRPr sz="1519">
                <a:solidFill>
                  <a:srgbClr val="000000"/>
                </a:solidFill>
              </a:defRPr>
            </a:lvl1pPr>
            <a:lvl2pPr marL="354977" indent="-152707">
              <a:spcBef>
                <a:spcPts val="338"/>
              </a:spcBef>
              <a:buClr>
                <a:srgbClr val="FF6600"/>
              </a:buClr>
              <a:defRPr sz="1350">
                <a:solidFill>
                  <a:srgbClr val="000000"/>
                </a:solidFill>
              </a:defRPr>
            </a:lvl2pPr>
            <a:lvl3pPr marL="506343" indent="-129935">
              <a:spcBef>
                <a:spcPts val="338"/>
              </a:spcBef>
              <a:buClr>
                <a:srgbClr val="FF6600"/>
              </a:buClr>
              <a:defRPr sz="1181">
                <a:solidFill>
                  <a:srgbClr val="000000"/>
                </a:solidFill>
              </a:defRPr>
            </a:lvl3pPr>
            <a:lvl4pPr marL="680483" indent="-166102">
              <a:buClr>
                <a:srgbClr val="FF6600"/>
              </a:buClr>
              <a:defRPr sz="1181">
                <a:solidFill>
                  <a:srgbClr val="000000"/>
                </a:solidFill>
              </a:defRPr>
            </a:lvl4pPr>
            <a:lvl5pPr marL="833189" indent="-144670">
              <a:buClr>
                <a:srgbClr val="FF6600"/>
              </a:buClr>
              <a:defRPr sz="1013">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p:nvPr>
        </p:nvSpPr>
        <p:spPr>
          <a:xfrm>
            <a:off x="1168977" y="1216200"/>
            <a:ext cx="8603672" cy="635289"/>
          </a:xfrm>
          <a:prstGeom prst="rect">
            <a:avLst/>
          </a:prstGeom>
        </p:spPr>
        <p:txBody>
          <a:bodyPr lIns="0" tIns="0" rIns="0" bIns="0"/>
          <a:lstStyle>
            <a:lvl1pPr marL="0" indent="0">
              <a:buNone/>
              <a:defRPr sz="1519" b="0">
                <a:solidFill>
                  <a:srgbClr val="376092"/>
                </a:solidFill>
              </a:defRPr>
            </a:lvl1pPr>
          </a:lstStyle>
          <a:p>
            <a:pPr lvl="0"/>
            <a:r>
              <a:rPr lang="fr-FR" dirty="0" smtClean="0"/>
              <a:t>Cliquez pour modifier les styles du texte du masque</a:t>
            </a:r>
          </a:p>
        </p:txBody>
      </p:sp>
      <p:sp>
        <p:nvSpPr>
          <p:cNvPr id="11" name="Espace réservé du texte 10"/>
          <p:cNvSpPr>
            <a:spLocks noGrp="1"/>
          </p:cNvSpPr>
          <p:nvPr>
            <p:ph type="body" sz="quarter" idx="14"/>
          </p:nvPr>
        </p:nvSpPr>
        <p:spPr>
          <a:xfrm>
            <a:off x="1168977" y="5588002"/>
            <a:ext cx="8603672" cy="531813"/>
          </a:xfrm>
          <a:prstGeom prst="rect">
            <a:avLst/>
          </a:prstGeom>
        </p:spPr>
        <p:txBody>
          <a:bodyPr lIns="0" tIns="0" rIns="0" bIns="0"/>
          <a:lstStyle>
            <a:lvl1pPr>
              <a:buClr>
                <a:srgbClr val="FF6600"/>
              </a:buClr>
              <a:buFont typeface="Lucida Grande"/>
              <a:buChar char="➜"/>
              <a:defRPr sz="1519" b="1">
                <a:solidFill>
                  <a:schemeClr val="tx1"/>
                </a:solidFill>
              </a:defRPr>
            </a:lvl1pPr>
          </a:lstStyle>
          <a:p>
            <a:pPr lvl="0"/>
            <a:r>
              <a:rPr lang="fr-FR" dirty="0" smtClean="0"/>
              <a:t>Cliquez pour modifier les styles du texte du masque</a:t>
            </a:r>
            <a:endParaRPr lang="fr-FR" dirty="0"/>
          </a:p>
        </p:txBody>
      </p:sp>
      <p:sp>
        <p:nvSpPr>
          <p:cNvPr id="8" name="Rectangle 7"/>
          <p:cNvSpPr/>
          <p:nvPr userDrawn="1"/>
        </p:nvSpPr>
        <p:spPr>
          <a:xfrm>
            <a:off x="1" y="6324599"/>
            <a:ext cx="10299988" cy="54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14" name="Connecteur droit 13"/>
          <p:cNvCxnSpPr/>
          <p:nvPr userDrawn="1"/>
        </p:nvCxnSpPr>
        <p:spPr>
          <a:xfrm>
            <a:off x="1" y="6336144"/>
            <a:ext cx="10299988" cy="1588"/>
          </a:xfrm>
          <a:prstGeom prst="line">
            <a:avLst/>
          </a:prstGeom>
          <a:ln w="12700" cap="flat" cmpd="sng" algn="ctr">
            <a:solidFill>
              <a:srgbClr val="4F81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7"/>
          <p:cNvSpPr>
            <a:spLocks noGrp="1"/>
          </p:cNvSpPr>
          <p:nvPr>
            <p:ph type="ftr" sz="quarter" idx="16"/>
          </p:nvPr>
        </p:nvSpPr>
        <p:spPr>
          <a:xfrm>
            <a:off x="2480948" y="6337734"/>
            <a:ext cx="7291702" cy="533401"/>
          </a:xfrm>
          <a:prstGeom prst="rect">
            <a:avLst/>
          </a:prstGeom>
        </p:spPr>
        <p:txBody>
          <a:bodyPr lIns="0" tIns="0" rIns="0" bIns="0" anchor="ctr"/>
          <a:lstStyle>
            <a:lvl1pPr marL="0" marR="0" indent="0" algn="r" defTabSz="385785" rtl="0" eaLnBrk="1" fontAlgn="base" latinLnBrk="0" hangingPunct="1">
              <a:lnSpc>
                <a:spcPct val="100000"/>
              </a:lnSpc>
              <a:spcBef>
                <a:spcPct val="0"/>
              </a:spcBef>
              <a:spcAft>
                <a:spcPct val="0"/>
              </a:spcAft>
              <a:buClrTx/>
              <a:buSzTx/>
              <a:buFontTx/>
              <a:buNone/>
              <a:tabLst/>
              <a:defRPr sz="844" i="1">
                <a:solidFill>
                  <a:srgbClr val="595959"/>
                </a:solidFill>
              </a:defRPr>
            </a:lvl1pPr>
          </a:lstStyle>
          <a:p>
            <a:pPr>
              <a:defRPr/>
            </a:pPr>
            <a:r>
              <a:rPr lang="fr-FR" dirty="0" smtClean="0">
                <a:solidFill>
                  <a:srgbClr val="000000">
                    <a:lumMod val="65000"/>
                    <a:lumOff val="35000"/>
                  </a:srgbClr>
                </a:solidFill>
                <a:ea typeface="Arial" pitchFamily="-84" charset="0"/>
                <a:cs typeface="Arial" pitchFamily="-84" charset="0"/>
              </a:rPr>
              <a:t>IAS 2017 - D’après </a:t>
            </a:r>
            <a:r>
              <a:rPr lang="fr-FR" dirty="0" err="1" smtClean="0">
                <a:solidFill>
                  <a:srgbClr val="000000">
                    <a:lumMod val="65000"/>
                    <a:lumOff val="35000"/>
                  </a:srgbClr>
                </a:solidFill>
                <a:ea typeface="Arial" pitchFamily="-84" charset="0"/>
                <a:cs typeface="Arial" pitchFamily="-84" charset="0"/>
              </a:rPr>
              <a:t>Xxxxx</a:t>
            </a:r>
            <a:r>
              <a:rPr lang="fr-FR" dirty="0" smtClean="0">
                <a:solidFill>
                  <a:srgbClr val="000000">
                    <a:lumMod val="65000"/>
                    <a:lumOff val="35000"/>
                  </a:srgbClr>
                </a:solidFill>
                <a:ea typeface="Arial" pitchFamily="-84" charset="0"/>
                <a:cs typeface="Arial" pitchFamily="-84" charset="0"/>
              </a:rPr>
              <a:t> X. et al., </a:t>
            </a:r>
            <a:r>
              <a:rPr lang="fr-FR" dirty="0" err="1" smtClean="0">
                <a:solidFill>
                  <a:srgbClr val="000000">
                    <a:lumMod val="65000"/>
                    <a:lumOff val="35000"/>
                  </a:srgbClr>
                </a:solidFill>
                <a:ea typeface="Arial" pitchFamily="-84" charset="0"/>
                <a:cs typeface="Arial" pitchFamily="-84" charset="0"/>
              </a:rPr>
              <a:t>abstr</a:t>
            </a:r>
            <a:r>
              <a:rPr lang="fr-FR" dirty="0" smtClean="0">
                <a:solidFill>
                  <a:srgbClr val="000000">
                    <a:lumMod val="65000"/>
                    <a:lumOff val="35000"/>
                  </a:srgbClr>
                </a:solidFill>
                <a:ea typeface="Arial" pitchFamily="-84" charset="0"/>
                <a:cs typeface="Arial" pitchFamily="-84" charset="0"/>
              </a:rPr>
              <a:t>. Xxx, actualisé </a:t>
            </a:r>
            <a:endParaRPr lang="fr-FR" dirty="0">
              <a:solidFill>
                <a:srgbClr val="000000">
                  <a:lumMod val="65000"/>
                  <a:lumOff val="35000"/>
                </a:srgbClr>
              </a:solidFill>
              <a:ea typeface="Arial" pitchFamily="-84" charset="0"/>
              <a:cs typeface="Arial" pitchFamily="-84" charset="0"/>
            </a:endParaRPr>
          </a:p>
        </p:txBody>
      </p:sp>
      <p:sp>
        <p:nvSpPr>
          <p:cNvPr id="16" name="ZoneTexte 15"/>
          <p:cNvSpPr txBox="1"/>
          <p:nvPr userDrawn="1"/>
        </p:nvSpPr>
        <p:spPr>
          <a:xfrm>
            <a:off x="415638" y="6486343"/>
            <a:ext cx="1901201"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Tree>
    <p:extLst>
      <p:ext uri="{BB962C8B-B14F-4D97-AF65-F5344CB8AC3E}">
        <p14:creationId xmlns:p14="http://schemas.microsoft.com/office/powerpoint/2010/main" val="388089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68977" y="150815"/>
            <a:ext cx="8603672" cy="847725"/>
          </a:xfrm>
          <a:prstGeom prst="rect">
            <a:avLst/>
          </a:prstGeom>
        </p:spPr>
        <p:txBody>
          <a:bodyPr lIns="0" tIns="0" rIns="0" bIns="0"/>
          <a:lstStyle>
            <a:lvl1pPr>
              <a:defRPr>
                <a:solidFill>
                  <a:srgbClr val="376092"/>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1168978" y="1997366"/>
            <a:ext cx="4101829" cy="3590635"/>
          </a:xfrm>
          <a:prstGeom prst="rect">
            <a:avLst/>
          </a:prstGeom>
        </p:spPr>
        <p:txBody>
          <a:bodyPr lIns="0" tIns="0" rIns="0" bIns="0"/>
          <a:lstStyle>
            <a:lvl1pPr marL="174139" indent="-174139">
              <a:buClr>
                <a:srgbClr val="FF6600"/>
              </a:buClr>
              <a:defRPr sz="1519">
                <a:solidFill>
                  <a:srgbClr val="000000"/>
                </a:solidFill>
              </a:defRPr>
            </a:lvl1pPr>
            <a:lvl2pPr marL="354977" indent="-152707">
              <a:spcBef>
                <a:spcPts val="338"/>
              </a:spcBef>
              <a:buClr>
                <a:srgbClr val="FF6600"/>
              </a:buClr>
              <a:defRPr sz="1350">
                <a:solidFill>
                  <a:srgbClr val="000000"/>
                </a:solidFill>
              </a:defRPr>
            </a:lvl2pPr>
            <a:lvl3pPr marL="506343" indent="-129935">
              <a:spcBef>
                <a:spcPts val="338"/>
              </a:spcBef>
              <a:buClr>
                <a:srgbClr val="FF6600"/>
              </a:buClr>
              <a:defRPr sz="1181">
                <a:solidFill>
                  <a:srgbClr val="000000"/>
                </a:solidFill>
              </a:defRPr>
            </a:lvl3pPr>
            <a:lvl4pPr marL="680483" indent="-166102">
              <a:buClr>
                <a:srgbClr val="FF6600"/>
              </a:buClr>
              <a:defRPr sz="1181">
                <a:solidFill>
                  <a:srgbClr val="000000"/>
                </a:solidFill>
              </a:defRPr>
            </a:lvl4pPr>
            <a:lvl5pPr marL="833189" indent="-144670">
              <a:buClr>
                <a:srgbClr val="FF6600"/>
              </a:buClr>
              <a:defRPr sz="1013">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p:nvPr>
        </p:nvSpPr>
        <p:spPr>
          <a:xfrm>
            <a:off x="1168978" y="1216200"/>
            <a:ext cx="4101829" cy="635289"/>
          </a:xfrm>
          <a:prstGeom prst="rect">
            <a:avLst/>
          </a:prstGeom>
        </p:spPr>
        <p:txBody>
          <a:bodyPr lIns="0" tIns="0" rIns="0" bIns="0"/>
          <a:lstStyle>
            <a:lvl1pPr marL="0" indent="0">
              <a:buNone/>
              <a:defRPr sz="1519" b="0">
                <a:solidFill>
                  <a:srgbClr val="376092"/>
                </a:solidFill>
              </a:defRPr>
            </a:lvl1pPr>
          </a:lstStyle>
          <a:p>
            <a:pPr lvl="0"/>
            <a:r>
              <a:rPr lang="fr-FR" dirty="0" smtClean="0"/>
              <a:t>Cliquez pour modifier les styles du texte du masque</a:t>
            </a:r>
          </a:p>
        </p:txBody>
      </p:sp>
      <p:sp>
        <p:nvSpPr>
          <p:cNvPr id="11" name="Espace réservé du texte 10"/>
          <p:cNvSpPr>
            <a:spLocks noGrp="1"/>
          </p:cNvSpPr>
          <p:nvPr>
            <p:ph type="body" sz="quarter" idx="14"/>
          </p:nvPr>
        </p:nvSpPr>
        <p:spPr>
          <a:xfrm>
            <a:off x="1168977" y="5588002"/>
            <a:ext cx="4101830" cy="531813"/>
          </a:xfrm>
          <a:prstGeom prst="rect">
            <a:avLst/>
          </a:prstGeom>
        </p:spPr>
        <p:txBody>
          <a:bodyPr lIns="0" tIns="0" rIns="0" bIns="0"/>
          <a:lstStyle>
            <a:lvl1pPr>
              <a:buClr>
                <a:srgbClr val="FF6600"/>
              </a:buClr>
              <a:buFont typeface="Lucida Grande"/>
              <a:buChar char="➜"/>
              <a:defRPr sz="1519" b="1">
                <a:solidFill>
                  <a:schemeClr val="tx1"/>
                </a:solidFill>
              </a:defRPr>
            </a:lvl1pPr>
          </a:lstStyle>
          <a:p>
            <a:pPr lvl="0"/>
            <a:r>
              <a:rPr lang="fr-FR" dirty="0" smtClean="0"/>
              <a:t>Cliquez pour modifier les styles du texte du masque</a:t>
            </a:r>
            <a:endParaRPr lang="fr-FR" dirty="0"/>
          </a:p>
        </p:txBody>
      </p:sp>
      <p:sp>
        <p:nvSpPr>
          <p:cNvPr id="8" name="Rectangle 7"/>
          <p:cNvSpPr/>
          <p:nvPr userDrawn="1"/>
        </p:nvSpPr>
        <p:spPr>
          <a:xfrm>
            <a:off x="1" y="6324599"/>
            <a:ext cx="10299988" cy="54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14" name="Connecteur droit 13"/>
          <p:cNvCxnSpPr/>
          <p:nvPr userDrawn="1"/>
        </p:nvCxnSpPr>
        <p:spPr>
          <a:xfrm>
            <a:off x="1" y="6336144"/>
            <a:ext cx="10299988" cy="1588"/>
          </a:xfrm>
          <a:prstGeom prst="line">
            <a:avLst/>
          </a:prstGeom>
          <a:ln w="12700" cap="flat" cmpd="sng" algn="ctr">
            <a:solidFill>
              <a:srgbClr val="4F81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7"/>
          <p:cNvSpPr>
            <a:spLocks noGrp="1"/>
          </p:cNvSpPr>
          <p:nvPr>
            <p:ph type="ftr" sz="quarter" idx="16"/>
          </p:nvPr>
        </p:nvSpPr>
        <p:spPr>
          <a:xfrm>
            <a:off x="2480948" y="6337734"/>
            <a:ext cx="7291702" cy="533401"/>
          </a:xfrm>
          <a:prstGeom prst="rect">
            <a:avLst/>
          </a:prstGeom>
        </p:spPr>
        <p:txBody>
          <a:bodyPr lIns="0" tIns="0" rIns="0" bIns="0" anchor="ctr"/>
          <a:lstStyle>
            <a:lvl1pPr marL="0" marR="0" indent="0" algn="r" defTabSz="385785" rtl="0" eaLnBrk="1" fontAlgn="base" latinLnBrk="0" hangingPunct="1">
              <a:lnSpc>
                <a:spcPct val="100000"/>
              </a:lnSpc>
              <a:spcBef>
                <a:spcPct val="0"/>
              </a:spcBef>
              <a:spcAft>
                <a:spcPct val="0"/>
              </a:spcAft>
              <a:buClrTx/>
              <a:buSzTx/>
              <a:buFontTx/>
              <a:buNone/>
              <a:tabLst/>
              <a:defRPr sz="844" i="1">
                <a:solidFill>
                  <a:srgbClr val="595959"/>
                </a:solidFill>
              </a:defRPr>
            </a:lvl1pPr>
          </a:lstStyle>
          <a:p>
            <a:pPr>
              <a:defRPr/>
            </a:pPr>
            <a:r>
              <a:rPr lang="fr-FR" dirty="0" smtClean="0">
                <a:solidFill>
                  <a:srgbClr val="000000">
                    <a:lumMod val="65000"/>
                    <a:lumOff val="35000"/>
                  </a:srgbClr>
                </a:solidFill>
                <a:ea typeface="Arial" pitchFamily="-84" charset="0"/>
                <a:cs typeface="Arial" pitchFamily="-84" charset="0"/>
              </a:rPr>
              <a:t>IAS 2017 - D’après </a:t>
            </a:r>
            <a:r>
              <a:rPr lang="fr-FR" dirty="0" err="1" smtClean="0">
                <a:solidFill>
                  <a:srgbClr val="000000">
                    <a:lumMod val="65000"/>
                    <a:lumOff val="35000"/>
                  </a:srgbClr>
                </a:solidFill>
                <a:ea typeface="Arial" pitchFamily="-84" charset="0"/>
                <a:cs typeface="Arial" pitchFamily="-84" charset="0"/>
              </a:rPr>
              <a:t>Xxxxx</a:t>
            </a:r>
            <a:r>
              <a:rPr lang="fr-FR" dirty="0" smtClean="0">
                <a:solidFill>
                  <a:srgbClr val="000000">
                    <a:lumMod val="65000"/>
                    <a:lumOff val="35000"/>
                  </a:srgbClr>
                </a:solidFill>
                <a:ea typeface="Arial" pitchFamily="-84" charset="0"/>
                <a:cs typeface="Arial" pitchFamily="-84" charset="0"/>
              </a:rPr>
              <a:t> X. et al., </a:t>
            </a:r>
            <a:r>
              <a:rPr lang="fr-FR" dirty="0" err="1" smtClean="0">
                <a:solidFill>
                  <a:srgbClr val="000000">
                    <a:lumMod val="65000"/>
                    <a:lumOff val="35000"/>
                  </a:srgbClr>
                </a:solidFill>
                <a:ea typeface="Arial" pitchFamily="-84" charset="0"/>
                <a:cs typeface="Arial" pitchFamily="-84" charset="0"/>
              </a:rPr>
              <a:t>abstr</a:t>
            </a:r>
            <a:r>
              <a:rPr lang="fr-FR" dirty="0" smtClean="0">
                <a:solidFill>
                  <a:srgbClr val="000000">
                    <a:lumMod val="65000"/>
                    <a:lumOff val="35000"/>
                  </a:srgbClr>
                </a:solidFill>
                <a:ea typeface="Arial" pitchFamily="-84" charset="0"/>
                <a:cs typeface="Arial" pitchFamily="-84" charset="0"/>
              </a:rPr>
              <a:t>. Xxx, actualisé </a:t>
            </a:r>
            <a:endParaRPr lang="fr-FR" dirty="0">
              <a:solidFill>
                <a:srgbClr val="000000">
                  <a:lumMod val="65000"/>
                  <a:lumOff val="35000"/>
                </a:srgbClr>
              </a:solidFill>
              <a:ea typeface="Arial" pitchFamily="-84" charset="0"/>
              <a:cs typeface="Arial" pitchFamily="-84" charset="0"/>
            </a:endParaRPr>
          </a:p>
        </p:txBody>
      </p:sp>
      <p:sp>
        <p:nvSpPr>
          <p:cNvPr id="16" name="ZoneTexte 15"/>
          <p:cNvSpPr txBox="1"/>
          <p:nvPr userDrawn="1"/>
        </p:nvSpPr>
        <p:spPr>
          <a:xfrm>
            <a:off x="415638" y="6486343"/>
            <a:ext cx="1901201"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
        <p:nvSpPr>
          <p:cNvPr id="10" name="Espace réservé du contenu 2"/>
          <p:cNvSpPr>
            <a:spLocks noGrp="1"/>
          </p:cNvSpPr>
          <p:nvPr>
            <p:ph idx="17"/>
          </p:nvPr>
        </p:nvSpPr>
        <p:spPr>
          <a:xfrm>
            <a:off x="5670821" y="1997366"/>
            <a:ext cx="4101829" cy="3590635"/>
          </a:xfrm>
          <a:prstGeom prst="rect">
            <a:avLst/>
          </a:prstGeom>
        </p:spPr>
        <p:txBody>
          <a:bodyPr lIns="0" tIns="0" rIns="0" bIns="0"/>
          <a:lstStyle>
            <a:lvl1pPr marL="174139" indent="-174139">
              <a:buClr>
                <a:srgbClr val="FF6600"/>
              </a:buClr>
              <a:defRPr sz="1519">
                <a:solidFill>
                  <a:srgbClr val="000000"/>
                </a:solidFill>
              </a:defRPr>
            </a:lvl1pPr>
            <a:lvl2pPr marL="354977" indent="-152707">
              <a:spcBef>
                <a:spcPts val="338"/>
              </a:spcBef>
              <a:buClr>
                <a:srgbClr val="FF6600"/>
              </a:buClr>
              <a:defRPr sz="1350">
                <a:solidFill>
                  <a:srgbClr val="000000"/>
                </a:solidFill>
              </a:defRPr>
            </a:lvl2pPr>
            <a:lvl3pPr marL="506343" indent="-129935">
              <a:spcBef>
                <a:spcPts val="338"/>
              </a:spcBef>
              <a:buClr>
                <a:srgbClr val="FF6600"/>
              </a:buClr>
              <a:defRPr sz="1181">
                <a:solidFill>
                  <a:srgbClr val="000000"/>
                </a:solidFill>
              </a:defRPr>
            </a:lvl3pPr>
            <a:lvl4pPr marL="680483" indent="-166102">
              <a:buClr>
                <a:srgbClr val="FF6600"/>
              </a:buClr>
              <a:defRPr sz="1181">
                <a:solidFill>
                  <a:srgbClr val="000000"/>
                </a:solidFill>
              </a:defRPr>
            </a:lvl4pPr>
            <a:lvl5pPr marL="833189" indent="-144670">
              <a:buClr>
                <a:srgbClr val="FF6600"/>
              </a:buClr>
              <a:defRPr sz="1013">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exte 8"/>
          <p:cNvSpPr>
            <a:spLocks noGrp="1"/>
          </p:cNvSpPr>
          <p:nvPr>
            <p:ph type="body" sz="quarter" idx="18"/>
          </p:nvPr>
        </p:nvSpPr>
        <p:spPr>
          <a:xfrm>
            <a:off x="5670821" y="1216200"/>
            <a:ext cx="4101829" cy="635289"/>
          </a:xfrm>
          <a:prstGeom prst="rect">
            <a:avLst/>
          </a:prstGeom>
        </p:spPr>
        <p:txBody>
          <a:bodyPr lIns="0" tIns="0" rIns="0" bIns="0"/>
          <a:lstStyle>
            <a:lvl1pPr marL="0" indent="0">
              <a:buNone/>
              <a:defRPr sz="1519" b="0">
                <a:solidFill>
                  <a:srgbClr val="376092"/>
                </a:solidFill>
              </a:defRPr>
            </a:lvl1pPr>
          </a:lstStyle>
          <a:p>
            <a:pPr lvl="0"/>
            <a:r>
              <a:rPr lang="fr-FR" dirty="0" smtClean="0"/>
              <a:t>Cliquez pour modifier les styles du texte du masque</a:t>
            </a:r>
          </a:p>
        </p:txBody>
      </p:sp>
      <p:sp>
        <p:nvSpPr>
          <p:cNvPr id="15" name="Espace réservé du texte 10"/>
          <p:cNvSpPr>
            <a:spLocks noGrp="1"/>
          </p:cNvSpPr>
          <p:nvPr>
            <p:ph type="body" sz="quarter" idx="19"/>
          </p:nvPr>
        </p:nvSpPr>
        <p:spPr>
          <a:xfrm>
            <a:off x="5670819" y="5588002"/>
            <a:ext cx="4101830" cy="531813"/>
          </a:xfrm>
          <a:prstGeom prst="rect">
            <a:avLst/>
          </a:prstGeom>
        </p:spPr>
        <p:txBody>
          <a:bodyPr lIns="0" tIns="0" rIns="0" bIns="0"/>
          <a:lstStyle>
            <a:lvl1pPr>
              <a:buClr>
                <a:srgbClr val="FF6600"/>
              </a:buClr>
              <a:buFont typeface="Lucida Grande"/>
              <a:buChar char="➜"/>
              <a:defRPr sz="1519" b="1">
                <a:solidFill>
                  <a:schemeClr val="tx1"/>
                </a:solidFill>
              </a:defRPr>
            </a:lvl1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1204225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theme" Target="../theme/theme3.xml"/><Relationship Id="rId5"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theme" Target="../theme/theme4.xml"/><Relationship Id="rId14" Type="http://schemas.openxmlformats.org/officeDocument/2006/relationships/image" Target="../media/image2.jpe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theme" Target="../theme/theme5.xml"/><Relationship Id="rId14" Type="http://schemas.openxmlformats.org/officeDocument/2006/relationships/image" Target="../media/image2.jpe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42.xml"/><Relationship Id="rId20" Type="http://schemas.openxmlformats.org/officeDocument/2006/relationships/slideLayout" Target="../slideLayouts/slideLayout53.xml"/><Relationship Id="rId21" Type="http://schemas.openxmlformats.org/officeDocument/2006/relationships/slideLayout" Target="../slideLayouts/slideLayout54.xml"/><Relationship Id="rId22" Type="http://schemas.openxmlformats.org/officeDocument/2006/relationships/theme" Target="../theme/theme6.xml"/><Relationship Id="rId23" Type="http://schemas.openxmlformats.org/officeDocument/2006/relationships/image" Target="../media/image3.emf"/><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slideLayout" Target="../slideLayouts/slideLayout50.xml"/><Relationship Id="rId18" Type="http://schemas.openxmlformats.org/officeDocument/2006/relationships/slideLayout" Target="../slideLayouts/slideLayout51.xml"/><Relationship Id="rId19" Type="http://schemas.openxmlformats.org/officeDocument/2006/relationships/slideLayout" Target="../slideLayouts/slideLayout52.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LI-dia_zoom.jpg"/>
          <p:cNvPicPr>
            <a:picLocks noChangeAspect="1"/>
          </p:cNvPicPr>
          <p:nvPr userDrawn="1"/>
        </p:nvPicPr>
        <p:blipFill>
          <a:blip r:embed="rId5"/>
          <a:stretch>
            <a:fillRect/>
          </a:stretch>
        </p:blipFill>
        <p:spPr>
          <a:xfrm>
            <a:off x="1" y="-16283"/>
            <a:ext cx="10299988" cy="6866658"/>
          </a:xfrm>
          <a:prstGeom prst="rect">
            <a:avLst/>
          </a:prstGeom>
        </p:spPr>
      </p:pic>
      <p:sp>
        <p:nvSpPr>
          <p:cNvPr id="6" name="Rectangle 5"/>
          <p:cNvSpPr/>
          <p:nvPr userDrawn="1"/>
        </p:nvSpPr>
        <p:spPr>
          <a:xfrm>
            <a:off x="1" y="6324601"/>
            <a:ext cx="10299988" cy="533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8" name="Connecteur droit 7"/>
          <p:cNvCxnSpPr/>
          <p:nvPr userDrawn="1"/>
        </p:nvCxnSpPr>
        <p:spPr>
          <a:xfrm>
            <a:off x="1" y="6336144"/>
            <a:ext cx="10299988" cy="1588"/>
          </a:xfrm>
          <a:prstGeom prst="line">
            <a:avLst/>
          </a:prstGeom>
          <a:ln>
            <a:solidFill>
              <a:srgbClr val="37609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ZoneTexte 9"/>
          <p:cNvSpPr txBox="1"/>
          <p:nvPr userDrawn="1"/>
        </p:nvSpPr>
        <p:spPr>
          <a:xfrm>
            <a:off x="415637" y="6486343"/>
            <a:ext cx="2823906"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Tree>
    <p:extLst>
      <p:ext uri="{BB962C8B-B14F-4D97-AF65-F5344CB8AC3E}">
        <p14:creationId xmlns:p14="http://schemas.microsoft.com/office/powerpoint/2010/main" val="219056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defTabSz="385785" rtl="0" eaLnBrk="0" fontAlgn="base" hangingPunct="0">
        <a:spcBef>
          <a:spcPct val="0"/>
        </a:spcBef>
        <a:spcAft>
          <a:spcPct val="0"/>
        </a:spcAft>
        <a:defRPr sz="1688" b="1" kern="1200">
          <a:solidFill>
            <a:srgbClr val="178FCF"/>
          </a:solidFill>
          <a:latin typeface="Arial"/>
          <a:ea typeface="ＭＳ Ｐゴシック" charset="-128"/>
          <a:cs typeface="Arial"/>
        </a:defRPr>
      </a:lvl1pPr>
      <a:lvl2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2pPr>
      <a:lvl3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3pPr>
      <a:lvl4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4pPr>
      <a:lvl5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5pPr>
      <a:lvl6pPr marL="385785"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6pPr>
      <a:lvl7pPr marL="771571"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7pPr>
      <a:lvl8pPr marL="1157356"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8pPr>
      <a:lvl9pPr marL="1543141"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9pPr>
    </p:titleStyle>
    <p:bodyStyle>
      <a:lvl1pPr marL="233079" indent="-233079" algn="l" defTabSz="385785" rtl="0" eaLnBrk="0" fontAlgn="base" hangingPunct="0">
        <a:spcBef>
          <a:spcPts val="675"/>
        </a:spcBef>
        <a:spcAft>
          <a:spcPct val="0"/>
        </a:spcAft>
        <a:buClr>
          <a:srgbClr val="FAB500"/>
        </a:buClr>
        <a:buSzPct val="100000"/>
        <a:buFont typeface="Lucida Grande"/>
        <a:buChar char="•"/>
        <a:defRPr sz="1856" kern="1200">
          <a:solidFill>
            <a:srgbClr val="505050"/>
          </a:solidFill>
          <a:latin typeface="Arial"/>
          <a:ea typeface="ＭＳ Ｐゴシック" charset="-128"/>
          <a:cs typeface="Arial"/>
        </a:defRPr>
      </a:lvl1pPr>
      <a:lvl2pPr marL="466157" indent="-226381" algn="l" defTabSz="385785" rtl="0" eaLnBrk="0" fontAlgn="base" hangingPunct="0">
        <a:spcBef>
          <a:spcPct val="20000"/>
        </a:spcBef>
        <a:spcAft>
          <a:spcPct val="0"/>
        </a:spcAft>
        <a:buClr>
          <a:srgbClr val="FAB500"/>
        </a:buClr>
        <a:buFont typeface="Lucida Grande" pitchFamily="-84" charset="0"/>
        <a:buChar char="–"/>
        <a:defRPr sz="1688" kern="1200">
          <a:solidFill>
            <a:srgbClr val="505050"/>
          </a:solidFill>
          <a:latin typeface="Arial"/>
          <a:ea typeface="ＭＳ Ｐゴシック" charset="-128"/>
          <a:cs typeface="Arial"/>
        </a:defRPr>
      </a:lvl2pPr>
      <a:lvl3pPr marL="675124" indent="-195572" algn="l" defTabSz="385785" rtl="0" eaLnBrk="0" fontAlgn="base" hangingPunct="0">
        <a:spcBef>
          <a:spcPct val="20000"/>
        </a:spcBef>
        <a:spcAft>
          <a:spcPct val="0"/>
        </a:spcAft>
        <a:buClr>
          <a:srgbClr val="FAB500"/>
        </a:buClr>
        <a:buSzPct val="100000"/>
        <a:buFont typeface="Arial"/>
        <a:buChar char="•"/>
        <a:defRPr sz="1519" kern="1200">
          <a:solidFill>
            <a:srgbClr val="505050"/>
          </a:solidFill>
          <a:latin typeface="Arial"/>
          <a:ea typeface="ＭＳ Ｐゴシック" charset="-128"/>
          <a:cs typeface="Arial"/>
        </a:defRPr>
      </a:lvl3pPr>
      <a:lvl4pPr marL="1350249" indent="-192893" algn="l" defTabSz="385785" rtl="0" eaLnBrk="0" fontAlgn="base" hangingPunct="0">
        <a:spcBef>
          <a:spcPct val="20000"/>
        </a:spcBef>
        <a:spcAft>
          <a:spcPct val="0"/>
        </a:spcAft>
        <a:buClr>
          <a:srgbClr val="FAB500"/>
        </a:buClr>
        <a:buFont typeface="Arial" pitchFamily="-84" charset="0"/>
        <a:buChar char="–"/>
        <a:defRPr kern="1200">
          <a:solidFill>
            <a:srgbClr val="505050"/>
          </a:solidFill>
          <a:latin typeface="Arial"/>
          <a:ea typeface="ＭＳ Ｐゴシック" charset="-128"/>
          <a:cs typeface="Arial"/>
        </a:defRPr>
      </a:lvl4pPr>
      <a:lvl5pPr marL="1736034" indent="-192893" algn="l" defTabSz="385785" rtl="0" eaLnBrk="0" fontAlgn="base" hangingPunct="0">
        <a:spcBef>
          <a:spcPct val="20000"/>
        </a:spcBef>
        <a:spcAft>
          <a:spcPct val="0"/>
        </a:spcAft>
        <a:buClr>
          <a:srgbClr val="FAB500"/>
        </a:buClr>
        <a:buFont typeface="Arial" pitchFamily="-84" charset="0"/>
        <a:buChar char="»"/>
        <a:defRPr sz="1350" kern="1200">
          <a:solidFill>
            <a:srgbClr val="505050"/>
          </a:solidFill>
          <a:latin typeface="Arial"/>
          <a:ea typeface="ＭＳ Ｐゴシック" charset="-128"/>
          <a:cs typeface="Arial"/>
        </a:defRPr>
      </a:lvl5pPr>
      <a:lvl6pPr marL="2121819" indent="-192893" algn="l" defTabSz="385785" rtl="0" eaLnBrk="1" latinLnBrk="0" hangingPunct="1">
        <a:spcBef>
          <a:spcPct val="20000"/>
        </a:spcBef>
        <a:buFont typeface="Arial"/>
        <a:buChar char="•"/>
        <a:defRPr sz="1688" kern="1200">
          <a:solidFill>
            <a:schemeClr val="tx1"/>
          </a:solidFill>
          <a:latin typeface="+mn-lt"/>
          <a:ea typeface="+mn-ea"/>
          <a:cs typeface="+mn-cs"/>
        </a:defRPr>
      </a:lvl6pPr>
      <a:lvl7pPr marL="2507605" indent="-192893" algn="l" defTabSz="385785" rtl="0" eaLnBrk="1" latinLnBrk="0" hangingPunct="1">
        <a:spcBef>
          <a:spcPct val="20000"/>
        </a:spcBef>
        <a:buFont typeface="Arial"/>
        <a:buChar char="•"/>
        <a:defRPr sz="1688" kern="1200">
          <a:solidFill>
            <a:schemeClr val="tx1"/>
          </a:solidFill>
          <a:latin typeface="+mn-lt"/>
          <a:ea typeface="+mn-ea"/>
          <a:cs typeface="+mn-cs"/>
        </a:defRPr>
      </a:lvl7pPr>
      <a:lvl8pPr marL="2893390" indent="-192893" algn="l" defTabSz="385785" rtl="0" eaLnBrk="1" latinLnBrk="0" hangingPunct="1">
        <a:spcBef>
          <a:spcPct val="20000"/>
        </a:spcBef>
        <a:buFont typeface="Arial"/>
        <a:buChar char="•"/>
        <a:defRPr sz="1688" kern="1200">
          <a:solidFill>
            <a:schemeClr val="tx1"/>
          </a:solidFill>
          <a:latin typeface="+mn-lt"/>
          <a:ea typeface="+mn-ea"/>
          <a:cs typeface="+mn-cs"/>
        </a:defRPr>
      </a:lvl8pPr>
      <a:lvl9pPr marL="3279176" indent="-192893" algn="l" defTabSz="385785" rtl="0" eaLnBrk="1" latinLnBrk="0" hangingPunct="1">
        <a:spcBef>
          <a:spcPct val="20000"/>
        </a:spcBef>
        <a:buFont typeface="Arial"/>
        <a:buChar char="•"/>
        <a:defRPr sz="1688" kern="1200">
          <a:solidFill>
            <a:schemeClr val="tx1"/>
          </a:solidFill>
          <a:latin typeface="+mn-lt"/>
          <a:ea typeface="+mn-ea"/>
          <a:cs typeface="+mn-cs"/>
        </a:defRPr>
      </a:lvl9pPr>
    </p:bodyStyle>
    <p:otherStyle>
      <a:defPPr>
        <a:defRPr lang="fr-FR"/>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LI-dia_zoom.jpg"/>
          <p:cNvPicPr>
            <a:picLocks noChangeAspect="1"/>
          </p:cNvPicPr>
          <p:nvPr userDrawn="1"/>
        </p:nvPicPr>
        <p:blipFill>
          <a:blip r:embed="rId5"/>
          <a:stretch>
            <a:fillRect/>
          </a:stretch>
        </p:blipFill>
        <p:spPr>
          <a:xfrm>
            <a:off x="1" y="-16283"/>
            <a:ext cx="10299988" cy="6866658"/>
          </a:xfrm>
          <a:prstGeom prst="rect">
            <a:avLst/>
          </a:prstGeom>
        </p:spPr>
      </p:pic>
      <p:sp>
        <p:nvSpPr>
          <p:cNvPr id="6" name="Rectangle 5"/>
          <p:cNvSpPr/>
          <p:nvPr userDrawn="1"/>
        </p:nvSpPr>
        <p:spPr>
          <a:xfrm>
            <a:off x="1" y="6324601"/>
            <a:ext cx="10299988" cy="533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8" name="Connecteur droit 7"/>
          <p:cNvCxnSpPr/>
          <p:nvPr userDrawn="1"/>
        </p:nvCxnSpPr>
        <p:spPr>
          <a:xfrm>
            <a:off x="1" y="6336144"/>
            <a:ext cx="10299988" cy="1588"/>
          </a:xfrm>
          <a:prstGeom prst="line">
            <a:avLst/>
          </a:prstGeom>
          <a:ln>
            <a:solidFill>
              <a:srgbClr val="37609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ZoneTexte 9"/>
          <p:cNvSpPr txBox="1"/>
          <p:nvPr userDrawn="1"/>
        </p:nvSpPr>
        <p:spPr>
          <a:xfrm>
            <a:off x="415637" y="6486343"/>
            <a:ext cx="2823906"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Tree>
    <p:extLst>
      <p:ext uri="{BB962C8B-B14F-4D97-AF65-F5344CB8AC3E}">
        <p14:creationId xmlns:p14="http://schemas.microsoft.com/office/powerpoint/2010/main" val="7921991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sldNum="0" hdr="0" dt="0"/>
  <p:txStyles>
    <p:titleStyle>
      <a:lvl1pPr algn="l" defTabSz="385785" rtl="0" eaLnBrk="0" fontAlgn="base" hangingPunct="0">
        <a:spcBef>
          <a:spcPct val="0"/>
        </a:spcBef>
        <a:spcAft>
          <a:spcPct val="0"/>
        </a:spcAft>
        <a:defRPr sz="1688" b="1" kern="1200">
          <a:solidFill>
            <a:srgbClr val="178FCF"/>
          </a:solidFill>
          <a:latin typeface="Arial"/>
          <a:ea typeface="ＭＳ Ｐゴシック" charset="-128"/>
          <a:cs typeface="Arial"/>
        </a:defRPr>
      </a:lvl1pPr>
      <a:lvl2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2pPr>
      <a:lvl3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3pPr>
      <a:lvl4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4pPr>
      <a:lvl5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5pPr>
      <a:lvl6pPr marL="385785"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6pPr>
      <a:lvl7pPr marL="771571"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7pPr>
      <a:lvl8pPr marL="1157356"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8pPr>
      <a:lvl9pPr marL="1543141"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9pPr>
    </p:titleStyle>
    <p:bodyStyle>
      <a:lvl1pPr marL="233079" indent="-233079" algn="l" defTabSz="385785" rtl="0" eaLnBrk="0" fontAlgn="base" hangingPunct="0">
        <a:spcBef>
          <a:spcPts val="675"/>
        </a:spcBef>
        <a:spcAft>
          <a:spcPct val="0"/>
        </a:spcAft>
        <a:buClr>
          <a:srgbClr val="FAB500"/>
        </a:buClr>
        <a:buSzPct val="100000"/>
        <a:buFont typeface="Lucida Grande"/>
        <a:buChar char="•"/>
        <a:defRPr sz="1856" kern="1200">
          <a:solidFill>
            <a:srgbClr val="505050"/>
          </a:solidFill>
          <a:latin typeface="Arial"/>
          <a:ea typeface="ＭＳ Ｐゴシック" charset="-128"/>
          <a:cs typeface="Arial"/>
        </a:defRPr>
      </a:lvl1pPr>
      <a:lvl2pPr marL="466157" indent="-226381" algn="l" defTabSz="385785" rtl="0" eaLnBrk="0" fontAlgn="base" hangingPunct="0">
        <a:spcBef>
          <a:spcPct val="20000"/>
        </a:spcBef>
        <a:spcAft>
          <a:spcPct val="0"/>
        </a:spcAft>
        <a:buClr>
          <a:srgbClr val="FAB500"/>
        </a:buClr>
        <a:buFont typeface="Lucida Grande" pitchFamily="-84" charset="0"/>
        <a:buChar char="–"/>
        <a:defRPr sz="1688" kern="1200">
          <a:solidFill>
            <a:srgbClr val="505050"/>
          </a:solidFill>
          <a:latin typeface="Arial"/>
          <a:ea typeface="ＭＳ Ｐゴシック" charset="-128"/>
          <a:cs typeface="Arial"/>
        </a:defRPr>
      </a:lvl2pPr>
      <a:lvl3pPr marL="675124" indent="-195572" algn="l" defTabSz="385785" rtl="0" eaLnBrk="0" fontAlgn="base" hangingPunct="0">
        <a:spcBef>
          <a:spcPct val="20000"/>
        </a:spcBef>
        <a:spcAft>
          <a:spcPct val="0"/>
        </a:spcAft>
        <a:buClr>
          <a:srgbClr val="FAB500"/>
        </a:buClr>
        <a:buSzPct val="100000"/>
        <a:buFont typeface="Arial"/>
        <a:buChar char="•"/>
        <a:defRPr sz="1519" kern="1200">
          <a:solidFill>
            <a:srgbClr val="505050"/>
          </a:solidFill>
          <a:latin typeface="Arial"/>
          <a:ea typeface="ＭＳ Ｐゴシック" charset="-128"/>
          <a:cs typeface="Arial"/>
        </a:defRPr>
      </a:lvl3pPr>
      <a:lvl4pPr marL="1350249" indent="-192893" algn="l" defTabSz="385785" rtl="0" eaLnBrk="0" fontAlgn="base" hangingPunct="0">
        <a:spcBef>
          <a:spcPct val="20000"/>
        </a:spcBef>
        <a:spcAft>
          <a:spcPct val="0"/>
        </a:spcAft>
        <a:buClr>
          <a:srgbClr val="FAB500"/>
        </a:buClr>
        <a:buFont typeface="Arial" pitchFamily="-84" charset="0"/>
        <a:buChar char="–"/>
        <a:defRPr kern="1200">
          <a:solidFill>
            <a:srgbClr val="505050"/>
          </a:solidFill>
          <a:latin typeface="Arial"/>
          <a:ea typeface="ＭＳ Ｐゴシック" charset="-128"/>
          <a:cs typeface="Arial"/>
        </a:defRPr>
      </a:lvl4pPr>
      <a:lvl5pPr marL="1736034" indent="-192893" algn="l" defTabSz="385785" rtl="0" eaLnBrk="0" fontAlgn="base" hangingPunct="0">
        <a:spcBef>
          <a:spcPct val="20000"/>
        </a:spcBef>
        <a:spcAft>
          <a:spcPct val="0"/>
        </a:spcAft>
        <a:buClr>
          <a:srgbClr val="FAB500"/>
        </a:buClr>
        <a:buFont typeface="Arial" pitchFamily="-84" charset="0"/>
        <a:buChar char="»"/>
        <a:defRPr sz="1350" kern="1200">
          <a:solidFill>
            <a:srgbClr val="505050"/>
          </a:solidFill>
          <a:latin typeface="Arial"/>
          <a:ea typeface="ＭＳ Ｐゴシック" charset="-128"/>
          <a:cs typeface="Arial"/>
        </a:defRPr>
      </a:lvl5pPr>
      <a:lvl6pPr marL="2121819" indent="-192893" algn="l" defTabSz="385785" rtl="0" eaLnBrk="1" latinLnBrk="0" hangingPunct="1">
        <a:spcBef>
          <a:spcPct val="20000"/>
        </a:spcBef>
        <a:buFont typeface="Arial"/>
        <a:buChar char="•"/>
        <a:defRPr sz="1688" kern="1200">
          <a:solidFill>
            <a:schemeClr val="tx1"/>
          </a:solidFill>
          <a:latin typeface="+mn-lt"/>
          <a:ea typeface="+mn-ea"/>
          <a:cs typeface="+mn-cs"/>
        </a:defRPr>
      </a:lvl6pPr>
      <a:lvl7pPr marL="2507605" indent="-192893" algn="l" defTabSz="385785" rtl="0" eaLnBrk="1" latinLnBrk="0" hangingPunct="1">
        <a:spcBef>
          <a:spcPct val="20000"/>
        </a:spcBef>
        <a:buFont typeface="Arial"/>
        <a:buChar char="•"/>
        <a:defRPr sz="1688" kern="1200">
          <a:solidFill>
            <a:schemeClr val="tx1"/>
          </a:solidFill>
          <a:latin typeface="+mn-lt"/>
          <a:ea typeface="+mn-ea"/>
          <a:cs typeface="+mn-cs"/>
        </a:defRPr>
      </a:lvl7pPr>
      <a:lvl8pPr marL="2893390" indent="-192893" algn="l" defTabSz="385785" rtl="0" eaLnBrk="1" latinLnBrk="0" hangingPunct="1">
        <a:spcBef>
          <a:spcPct val="20000"/>
        </a:spcBef>
        <a:buFont typeface="Arial"/>
        <a:buChar char="•"/>
        <a:defRPr sz="1688" kern="1200">
          <a:solidFill>
            <a:schemeClr val="tx1"/>
          </a:solidFill>
          <a:latin typeface="+mn-lt"/>
          <a:ea typeface="+mn-ea"/>
          <a:cs typeface="+mn-cs"/>
        </a:defRPr>
      </a:lvl8pPr>
      <a:lvl9pPr marL="3279176" indent="-192893" algn="l" defTabSz="385785" rtl="0" eaLnBrk="1" latinLnBrk="0" hangingPunct="1">
        <a:spcBef>
          <a:spcPct val="20000"/>
        </a:spcBef>
        <a:buFont typeface="Arial"/>
        <a:buChar char="•"/>
        <a:defRPr sz="1688" kern="1200">
          <a:solidFill>
            <a:schemeClr val="tx1"/>
          </a:solidFill>
          <a:latin typeface="+mn-lt"/>
          <a:ea typeface="+mn-ea"/>
          <a:cs typeface="+mn-cs"/>
        </a:defRPr>
      </a:lvl9pPr>
    </p:bodyStyle>
    <p:otherStyle>
      <a:defPPr>
        <a:defRPr lang="fr-FR"/>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LI-dia_zoom.jpg"/>
          <p:cNvPicPr>
            <a:picLocks noChangeAspect="1"/>
          </p:cNvPicPr>
          <p:nvPr userDrawn="1"/>
        </p:nvPicPr>
        <p:blipFill>
          <a:blip r:embed="rId5"/>
          <a:stretch>
            <a:fillRect/>
          </a:stretch>
        </p:blipFill>
        <p:spPr>
          <a:xfrm>
            <a:off x="1" y="-16283"/>
            <a:ext cx="10299988" cy="6866658"/>
          </a:xfrm>
          <a:prstGeom prst="rect">
            <a:avLst/>
          </a:prstGeom>
        </p:spPr>
      </p:pic>
      <p:sp>
        <p:nvSpPr>
          <p:cNvPr id="6" name="Rectangle 5"/>
          <p:cNvSpPr/>
          <p:nvPr userDrawn="1"/>
        </p:nvSpPr>
        <p:spPr>
          <a:xfrm>
            <a:off x="1" y="6324601"/>
            <a:ext cx="10299988" cy="533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cxnSp>
        <p:nvCxnSpPr>
          <p:cNvPr id="8" name="Connecteur droit 7"/>
          <p:cNvCxnSpPr/>
          <p:nvPr userDrawn="1"/>
        </p:nvCxnSpPr>
        <p:spPr>
          <a:xfrm>
            <a:off x="1" y="6336144"/>
            <a:ext cx="10299988" cy="1588"/>
          </a:xfrm>
          <a:prstGeom prst="line">
            <a:avLst/>
          </a:prstGeom>
          <a:ln>
            <a:solidFill>
              <a:srgbClr val="37609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ZoneTexte 9"/>
          <p:cNvSpPr txBox="1"/>
          <p:nvPr userDrawn="1"/>
        </p:nvSpPr>
        <p:spPr>
          <a:xfrm>
            <a:off x="415637" y="6486343"/>
            <a:ext cx="2823906" cy="222240"/>
          </a:xfrm>
          <a:prstGeom prst="rect">
            <a:avLst/>
          </a:prstGeom>
          <a:noFill/>
        </p:spPr>
        <p:txBody>
          <a:bodyPr wrap="square" rtlCol="0">
            <a:spAutoFit/>
          </a:bodyPr>
          <a:lstStyle/>
          <a:p>
            <a:pPr defTabSz="385785" fontAlgn="base">
              <a:spcBef>
                <a:spcPct val="0"/>
              </a:spcBef>
              <a:spcAft>
                <a:spcPct val="0"/>
              </a:spcAft>
              <a:defRPr/>
            </a:pPr>
            <a:r>
              <a:rPr lang="fr-FR" sz="844" i="1" dirty="0" smtClean="0">
                <a:solidFill>
                  <a:srgbClr val="000000">
                    <a:lumMod val="65000"/>
                    <a:lumOff val="35000"/>
                  </a:srgbClr>
                </a:solidFill>
                <a:ea typeface="ＭＳ Ｐゴシック" pitchFamily="-84" charset="-128"/>
              </a:rPr>
              <a:t>La Lettre de l’</a:t>
            </a:r>
            <a:r>
              <a:rPr lang="fr-FR" sz="844" i="1" dirty="0" err="1" smtClean="0">
                <a:solidFill>
                  <a:srgbClr val="000000">
                    <a:lumMod val="65000"/>
                    <a:lumOff val="35000"/>
                  </a:srgbClr>
                </a:solidFill>
                <a:ea typeface="ＭＳ Ｐゴシック" pitchFamily="-84" charset="-128"/>
              </a:rPr>
              <a:t>Infectiologue</a:t>
            </a:r>
            <a:endParaRPr lang="fr-FR" sz="844" i="1" dirty="0" smtClean="0">
              <a:solidFill>
                <a:srgbClr val="000000">
                  <a:lumMod val="65000"/>
                  <a:lumOff val="35000"/>
                </a:srgbClr>
              </a:solidFill>
              <a:ea typeface="ＭＳ Ｐゴシック" pitchFamily="-84" charset="-128"/>
            </a:endParaRPr>
          </a:p>
        </p:txBody>
      </p:sp>
    </p:spTree>
    <p:extLst>
      <p:ext uri="{BB962C8B-B14F-4D97-AF65-F5344CB8AC3E}">
        <p14:creationId xmlns:p14="http://schemas.microsoft.com/office/powerpoint/2010/main" val="19100764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sldNum="0" hdr="0" dt="0"/>
  <p:txStyles>
    <p:titleStyle>
      <a:lvl1pPr algn="l" defTabSz="385785" rtl="0" eaLnBrk="0" fontAlgn="base" hangingPunct="0">
        <a:spcBef>
          <a:spcPct val="0"/>
        </a:spcBef>
        <a:spcAft>
          <a:spcPct val="0"/>
        </a:spcAft>
        <a:defRPr sz="1688" b="1" kern="1200">
          <a:solidFill>
            <a:srgbClr val="178FCF"/>
          </a:solidFill>
          <a:latin typeface="Arial"/>
          <a:ea typeface="ＭＳ Ｐゴシック" charset="-128"/>
          <a:cs typeface="Arial"/>
        </a:defRPr>
      </a:lvl1pPr>
      <a:lvl2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2pPr>
      <a:lvl3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3pPr>
      <a:lvl4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4pPr>
      <a:lvl5pPr algn="l" defTabSz="385785" rtl="0" eaLnBrk="0" fontAlgn="base" hangingPunct="0">
        <a:spcBef>
          <a:spcPct val="0"/>
        </a:spcBef>
        <a:spcAft>
          <a:spcPct val="0"/>
        </a:spcAft>
        <a:defRPr sz="1688" b="1">
          <a:solidFill>
            <a:schemeClr val="bg1"/>
          </a:solidFill>
          <a:latin typeface="Arial" charset="0"/>
          <a:ea typeface="ＭＳ Ｐゴシック" charset="-128"/>
          <a:cs typeface="ＭＳ Ｐゴシック" charset="-128"/>
        </a:defRPr>
      </a:lvl5pPr>
      <a:lvl6pPr marL="385785"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6pPr>
      <a:lvl7pPr marL="771571"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7pPr>
      <a:lvl8pPr marL="1157356"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8pPr>
      <a:lvl9pPr marL="1543141" algn="l" defTabSz="385785" rtl="0" fontAlgn="base">
        <a:spcBef>
          <a:spcPct val="0"/>
        </a:spcBef>
        <a:spcAft>
          <a:spcPct val="0"/>
        </a:spcAft>
        <a:defRPr sz="2363">
          <a:solidFill>
            <a:schemeClr val="tx1"/>
          </a:solidFill>
          <a:latin typeface="Calibri" charset="0"/>
          <a:ea typeface="ＭＳ Ｐゴシック" charset="-128"/>
          <a:cs typeface="ＭＳ Ｐゴシック" charset="-128"/>
        </a:defRPr>
      </a:lvl9pPr>
    </p:titleStyle>
    <p:bodyStyle>
      <a:lvl1pPr marL="233079" indent="-233079" algn="l" defTabSz="385785" rtl="0" eaLnBrk="0" fontAlgn="base" hangingPunct="0">
        <a:spcBef>
          <a:spcPts val="675"/>
        </a:spcBef>
        <a:spcAft>
          <a:spcPct val="0"/>
        </a:spcAft>
        <a:buClr>
          <a:srgbClr val="FAB500"/>
        </a:buClr>
        <a:buSzPct val="100000"/>
        <a:buFont typeface="Lucida Grande"/>
        <a:buChar char="•"/>
        <a:defRPr sz="1856" kern="1200">
          <a:solidFill>
            <a:srgbClr val="505050"/>
          </a:solidFill>
          <a:latin typeface="Arial"/>
          <a:ea typeface="ＭＳ Ｐゴシック" charset="-128"/>
          <a:cs typeface="Arial"/>
        </a:defRPr>
      </a:lvl1pPr>
      <a:lvl2pPr marL="466157" indent="-226381" algn="l" defTabSz="385785" rtl="0" eaLnBrk="0" fontAlgn="base" hangingPunct="0">
        <a:spcBef>
          <a:spcPct val="20000"/>
        </a:spcBef>
        <a:spcAft>
          <a:spcPct val="0"/>
        </a:spcAft>
        <a:buClr>
          <a:srgbClr val="FAB500"/>
        </a:buClr>
        <a:buFont typeface="Lucida Grande" pitchFamily="-84" charset="0"/>
        <a:buChar char="–"/>
        <a:defRPr sz="1688" kern="1200">
          <a:solidFill>
            <a:srgbClr val="505050"/>
          </a:solidFill>
          <a:latin typeface="Arial"/>
          <a:ea typeface="ＭＳ Ｐゴシック" charset="-128"/>
          <a:cs typeface="Arial"/>
        </a:defRPr>
      </a:lvl2pPr>
      <a:lvl3pPr marL="675124" indent="-195572" algn="l" defTabSz="385785" rtl="0" eaLnBrk="0" fontAlgn="base" hangingPunct="0">
        <a:spcBef>
          <a:spcPct val="20000"/>
        </a:spcBef>
        <a:spcAft>
          <a:spcPct val="0"/>
        </a:spcAft>
        <a:buClr>
          <a:srgbClr val="FAB500"/>
        </a:buClr>
        <a:buSzPct val="100000"/>
        <a:buFont typeface="Arial"/>
        <a:buChar char="•"/>
        <a:defRPr sz="1519" kern="1200">
          <a:solidFill>
            <a:srgbClr val="505050"/>
          </a:solidFill>
          <a:latin typeface="Arial"/>
          <a:ea typeface="ＭＳ Ｐゴシック" charset="-128"/>
          <a:cs typeface="Arial"/>
        </a:defRPr>
      </a:lvl3pPr>
      <a:lvl4pPr marL="1350249" indent="-192893" algn="l" defTabSz="385785" rtl="0" eaLnBrk="0" fontAlgn="base" hangingPunct="0">
        <a:spcBef>
          <a:spcPct val="20000"/>
        </a:spcBef>
        <a:spcAft>
          <a:spcPct val="0"/>
        </a:spcAft>
        <a:buClr>
          <a:srgbClr val="FAB500"/>
        </a:buClr>
        <a:buFont typeface="Arial" pitchFamily="-84" charset="0"/>
        <a:buChar char="–"/>
        <a:defRPr kern="1200">
          <a:solidFill>
            <a:srgbClr val="505050"/>
          </a:solidFill>
          <a:latin typeface="Arial"/>
          <a:ea typeface="ＭＳ Ｐゴシック" charset="-128"/>
          <a:cs typeface="Arial"/>
        </a:defRPr>
      </a:lvl4pPr>
      <a:lvl5pPr marL="1736034" indent="-192893" algn="l" defTabSz="385785" rtl="0" eaLnBrk="0" fontAlgn="base" hangingPunct="0">
        <a:spcBef>
          <a:spcPct val="20000"/>
        </a:spcBef>
        <a:spcAft>
          <a:spcPct val="0"/>
        </a:spcAft>
        <a:buClr>
          <a:srgbClr val="FAB500"/>
        </a:buClr>
        <a:buFont typeface="Arial" pitchFamily="-84" charset="0"/>
        <a:buChar char="»"/>
        <a:defRPr sz="1350" kern="1200">
          <a:solidFill>
            <a:srgbClr val="505050"/>
          </a:solidFill>
          <a:latin typeface="Arial"/>
          <a:ea typeface="ＭＳ Ｐゴシック" charset="-128"/>
          <a:cs typeface="Arial"/>
        </a:defRPr>
      </a:lvl5pPr>
      <a:lvl6pPr marL="2121819" indent="-192893" algn="l" defTabSz="385785" rtl="0" eaLnBrk="1" latinLnBrk="0" hangingPunct="1">
        <a:spcBef>
          <a:spcPct val="20000"/>
        </a:spcBef>
        <a:buFont typeface="Arial"/>
        <a:buChar char="•"/>
        <a:defRPr sz="1688" kern="1200">
          <a:solidFill>
            <a:schemeClr val="tx1"/>
          </a:solidFill>
          <a:latin typeface="+mn-lt"/>
          <a:ea typeface="+mn-ea"/>
          <a:cs typeface="+mn-cs"/>
        </a:defRPr>
      </a:lvl6pPr>
      <a:lvl7pPr marL="2507605" indent="-192893" algn="l" defTabSz="385785" rtl="0" eaLnBrk="1" latinLnBrk="0" hangingPunct="1">
        <a:spcBef>
          <a:spcPct val="20000"/>
        </a:spcBef>
        <a:buFont typeface="Arial"/>
        <a:buChar char="•"/>
        <a:defRPr sz="1688" kern="1200">
          <a:solidFill>
            <a:schemeClr val="tx1"/>
          </a:solidFill>
          <a:latin typeface="+mn-lt"/>
          <a:ea typeface="+mn-ea"/>
          <a:cs typeface="+mn-cs"/>
        </a:defRPr>
      </a:lvl7pPr>
      <a:lvl8pPr marL="2893390" indent="-192893" algn="l" defTabSz="385785" rtl="0" eaLnBrk="1" latinLnBrk="0" hangingPunct="1">
        <a:spcBef>
          <a:spcPct val="20000"/>
        </a:spcBef>
        <a:buFont typeface="Arial"/>
        <a:buChar char="•"/>
        <a:defRPr sz="1688" kern="1200">
          <a:solidFill>
            <a:schemeClr val="tx1"/>
          </a:solidFill>
          <a:latin typeface="+mn-lt"/>
          <a:ea typeface="+mn-ea"/>
          <a:cs typeface="+mn-cs"/>
        </a:defRPr>
      </a:lvl8pPr>
      <a:lvl9pPr marL="3279176" indent="-192893" algn="l" defTabSz="385785" rtl="0" eaLnBrk="1" latinLnBrk="0" hangingPunct="1">
        <a:spcBef>
          <a:spcPct val="20000"/>
        </a:spcBef>
        <a:buFont typeface="Arial"/>
        <a:buChar char="•"/>
        <a:defRPr sz="1688" kern="1200">
          <a:solidFill>
            <a:schemeClr val="tx1"/>
          </a:solidFill>
          <a:latin typeface="+mn-lt"/>
          <a:ea typeface="+mn-ea"/>
          <a:cs typeface="+mn-cs"/>
        </a:defRPr>
      </a:lvl9pPr>
    </p:bodyStyle>
    <p:otherStyle>
      <a:defPPr>
        <a:defRPr lang="fr-FR"/>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4350" y="274639"/>
            <a:ext cx="9258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a:t>Click to edit Master title style</a:t>
            </a:r>
          </a:p>
        </p:txBody>
      </p:sp>
      <p:sp>
        <p:nvSpPr>
          <p:cNvPr id="1027" name="Text Placeholder 2"/>
          <p:cNvSpPr>
            <a:spLocks noGrp="1"/>
          </p:cNvSpPr>
          <p:nvPr>
            <p:ph type="body" idx="1"/>
          </p:nvPr>
        </p:nvSpPr>
        <p:spPr bwMode="auto">
          <a:xfrm>
            <a:off x="514350" y="1600202"/>
            <a:ext cx="92583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4" name="Date Placeholder 3"/>
          <p:cNvSpPr>
            <a:spLocks noGrp="1"/>
          </p:cNvSpPr>
          <p:nvPr>
            <p:ph type="dt" sz="half" idx="2"/>
          </p:nvPr>
        </p:nvSpPr>
        <p:spPr>
          <a:xfrm>
            <a:off x="514350" y="6356352"/>
            <a:ext cx="2400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13">
                <a:solidFill>
                  <a:srgbClr val="898989"/>
                </a:solidFill>
              </a:defRPr>
            </a:lvl1pPr>
          </a:lstStyle>
          <a:p>
            <a:pPr defTabSz="514368" fontAlgn="base">
              <a:spcBef>
                <a:spcPct val="0"/>
              </a:spcBef>
              <a:spcAft>
                <a:spcPct val="0"/>
              </a:spcAft>
            </a:pPr>
            <a:fld id="{E6C1C679-1902-4B1A-9B04-F0E25F37930A}" type="datetime1">
              <a:rPr lang="en-US" altLang="pt-BR" smtClean="0">
                <a:ea typeface="MS PGothic" panose="020B0600070205080204" pitchFamily="34" charset="-128"/>
              </a:rPr>
              <a:pPr defTabSz="514368" fontAlgn="base">
                <a:spcBef>
                  <a:spcPct val="0"/>
                </a:spcBef>
                <a:spcAft>
                  <a:spcPct val="0"/>
                </a:spcAft>
              </a:pPr>
              <a:t>11/17/17</a:t>
            </a:fld>
            <a:endParaRPr lang="en-US" altLang="pt-BR">
              <a:ea typeface="MS PGothic" panose="020B0600070205080204" pitchFamily="34" charset="-128"/>
            </a:endParaRPr>
          </a:p>
        </p:txBody>
      </p:sp>
      <p:sp>
        <p:nvSpPr>
          <p:cNvPr id="5" name="Footer Placeholder 4"/>
          <p:cNvSpPr>
            <a:spLocks noGrp="1"/>
          </p:cNvSpPr>
          <p:nvPr>
            <p:ph type="ftr" sz="quarter" idx="3"/>
          </p:nvPr>
        </p:nvSpPr>
        <p:spPr>
          <a:xfrm>
            <a:off x="3514725" y="6356352"/>
            <a:ext cx="3257550" cy="365125"/>
          </a:xfrm>
          <a:prstGeom prst="rect">
            <a:avLst/>
          </a:prstGeom>
        </p:spPr>
        <p:txBody>
          <a:bodyPr vert="horz" lIns="91440" tIns="45720" rIns="91440" bIns="45720" rtlCol="0" anchor="ctr"/>
          <a:lstStyle>
            <a:lvl1pPr algn="ctr" eaLnBrk="1" fontAlgn="auto" hangingPunct="1">
              <a:spcBef>
                <a:spcPts val="0"/>
              </a:spcBef>
              <a:spcAft>
                <a:spcPts val="0"/>
              </a:spcAft>
              <a:defRPr sz="1013">
                <a:solidFill>
                  <a:schemeClr val="tx1">
                    <a:tint val="75000"/>
                  </a:schemeClr>
                </a:solidFill>
                <a:latin typeface="+mn-lt"/>
                <a:ea typeface="+mn-ea"/>
                <a:cs typeface="+mn-cs"/>
              </a:defRPr>
            </a:lvl1pPr>
          </a:lstStyle>
          <a:p>
            <a:pPr defTabSz="514368">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372350" y="6356352"/>
            <a:ext cx="24003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13">
                <a:solidFill>
                  <a:srgbClr val="898989"/>
                </a:solidFill>
              </a:defRPr>
            </a:lvl1pPr>
          </a:lstStyle>
          <a:p>
            <a:pPr defTabSz="514368" fontAlgn="base">
              <a:spcBef>
                <a:spcPct val="0"/>
              </a:spcBef>
              <a:spcAft>
                <a:spcPct val="0"/>
              </a:spcAft>
            </a:pPr>
            <a:fld id="{091E2268-541E-4FFF-BC7C-2CC2EC6E9D9F}" type="slidenum">
              <a:rPr lang="en-US" altLang="pt-BR" smtClean="0">
                <a:ea typeface="MS PGothic" panose="020B0600070205080204" pitchFamily="34" charset="-128"/>
              </a:rPr>
              <a:pPr defTabSz="514368" fontAlgn="base">
                <a:spcBef>
                  <a:spcPct val="0"/>
                </a:spcBef>
                <a:spcAft>
                  <a:spcPct val="0"/>
                </a:spcAft>
              </a:pPr>
              <a:t>‹#›</a:t>
            </a:fld>
            <a:endParaRPr lang="en-US" altLang="pt-BR">
              <a:ea typeface="MS PGothic" panose="020B0600070205080204" pitchFamily="34" charset="-128"/>
            </a:endParaRPr>
          </a:p>
        </p:txBody>
      </p:sp>
    </p:spTree>
    <p:extLst>
      <p:ext uri="{BB962C8B-B14F-4D97-AF65-F5344CB8AC3E}">
        <p14:creationId xmlns:p14="http://schemas.microsoft.com/office/powerpoint/2010/main" val="46550278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hdr="0" ftr="0" dt="0"/>
  <p:txStyles>
    <p:titleStyle>
      <a:lvl1pPr algn="ctr" defTabSz="385776" rtl="0" eaLnBrk="0" fontAlgn="base" hangingPunct="0">
        <a:spcBef>
          <a:spcPct val="0"/>
        </a:spcBef>
        <a:spcAft>
          <a:spcPct val="0"/>
        </a:spcAft>
        <a:defRPr sz="3713" kern="1200">
          <a:solidFill>
            <a:schemeClr val="tx1"/>
          </a:solidFill>
          <a:latin typeface="+mj-lt"/>
          <a:ea typeface="MS PGothic" pitchFamily="34" charset="-128"/>
          <a:cs typeface="MS PGothic" charset="0"/>
        </a:defRPr>
      </a:lvl1pPr>
      <a:lvl2pPr algn="ctr" defTabSz="385776" rtl="0" eaLnBrk="0" fontAlgn="base" hangingPunct="0">
        <a:spcBef>
          <a:spcPct val="0"/>
        </a:spcBef>
        <a:spcAft>
          <a:spcPct val="0"/>
        </a:spcAft>
        <a:defRPr sz="3713">
          <a:solidFill>
            <a:schemeClr val="tx1"/>
          </a:solidFill>
          <a:latin typeface="Calibri" charset="0"/>
          <a:ea typeface="MS PGothic" pitchFamily="34" charset="-128"/>
          <a:cs typeface="MS PGothic" charset="0"/>
        </a:defRPr>
      </a:lvl2pPr>
      <a:lvl3pPr algn="ctr" defTabSz="385776" rtl="0" eaLnBrk="0" fontAlgn="base" hangingPunct="0">
        <a:spcBef>
          <a:spcPct val="0"/>
        </a:spcBef>
        <a:spcAft>
          <a:spcPct val="0"/>
        </a:spcAft>
        <a:defRPr sz="3713">
          <a:solidFill>
            <a:schemeClr val="tx1"/>
          </a:solidFill>
          <a:latin typeface="Calibri" charset="0"/>
          <a:ea typeface="MS PGothic" pitchFamily="34" charset="-128"/>
          <a:cs typeface="MS PGothic" charset="0"/>
        </a:defRPr>
      </a:lvl3pPr>
      <a:lvl4pPr algn="ctr" defTabSz="385776" rtl="0" eaLnBrk="0" fontAlgn="base" hangingPunct="0">
        <a:spcBef>
          <a:spcPct val="0"/>
        </a:spcBef>
        <a:spcAft>
          <a:spcPct val="0"/>
        </a:spcAft>
        <a:defRPr sz="3713">
          <a:solidFill>
            <a:schemeClr val="tx1"/>
          </a:solidFill>
          <a:latin typeface="Calibri" charset="0"/>
          <a:ea typeface="MS PGothic" pitchFamily="34" charset="-128"/>
          <a:cs typeface="MS PGothic" charset="0"/>
        </a:defRPr>
      </a:lvl4pPr>
      <a:lvl5pPr algn="ctr" defTabSz="385776" rtl="0" eaLnBrk="0" fontAlgn="base" hangingPunct="0">
        <a:spcBef>
          <a:spcPct val="0"/>
        </a:spcBef>
        <a:spcAft>
          <a:spcPct val="0"/>
        </a:spcAft>
        <a:defRPr sz="3713">
          <a:solidFill>
            <a:schemeClr val="tx1"/>
          </a:solidFill>
          <a:latin typeface="Calibri" charset="0"/>
          <a:ea typeface="MS PGothic" pitchFamily="34" charset="-128"/>
          <a:cs typeface="MS PGothic" charset="0"/>
        </a:defRPr>
      </a:lvl5pPr>
      <a:lvl6pPr marL="385776" algn="ctr" defTabSz="385776" rtl="0" fontAlgn="base">
        <a:spcBef>
          <a:spcPct val="0"/>
        </a:spcBef>
        <a:spcAft>
          <a:spcPct val="0"/>
        </a:spcAft>
        <a:defRPr sz="3713">
          <a:solidFill>
            <a:schemeClr val="tx1"/>
          </a:solidFill>
          <a:latin typeface="Calibri" charset="0"/>
          <a:ea typeface="ＭＳ Ｐゴシック" charset="0"/>
          <a:cs typeface="ＭＳ Ｐゴシック" charset="0"/>
        </a:defRPr>
      </a:lvl6pPr>
      <a:lvl7pPr marL="771551" algn="ctr" defTabSz="385776" rtl="0" fontAlgn="base">
        <a:spcBef>
          <a:spcPct val="0"/>
        </a:spcBef>
        <a:spcAft>
          <a:spcPct val="0"/>
        </a:spcAft>
        <a:defRPr sz="3713">
          <a:solidFill>
            <a:schemeClr val="tx1"/>
          </a:solidFill>
          <a:latin typeface="Calibri" charset="0"/>
          <a:ea typeface="ＭＳ Ｐゴシック" charset="0"/>
          <a:cs typeface="ＭＳ Ｐゴシック" charset="0"/>
        </a:defRPr>
      </a:lvl7pPr>
      <a:lvl8pPr marL="1157327" algn="ctr" defTabSz="385776" rtl="0" fontAlgn="base">
        <a:spcBef>
          <a:spcPct val="0"/>
        </a:spcBef>
        <a:spcAft>
          <a:spcPct val="0"/>
        </a:spcAft>
        <a:defRPr sz="3713">
          <a:solidFill>
            <a:schemeClr val="tx1"/>
          </a:solidFill>
          <a:latin typeface="Calibri" charset="0"/>
          <a:ea typeface="ＭＳ Ｐゴシック" charset="0"/>
          <a:cs typeface="ＭＳ Ｐゴシック" charset="0"/>
        </a:defRPr>
      </a:lvl8pPr>
      <a:lvl9pPr marL="1543103" algn="ctr" defTabSz="385776" rtl="0" fontAlgn="base">
        <a:spcBef>
          <a:spcPct val="0"/>
        </a:spcBef>
        <a:spcAft>
          <a:spcPct val="0"/>
        </a:spcAft>
        <a:defRPr sz="3713">
          <a:solidFill>
            <a:schemeClr val="tx1"/>
          </a:solidFill>
          <a:latin typeface="Calibri" charset="0"/>
          <a:ea typeface="ＭＳ Ｐゴシック" charset="0"/>
          <a:cs typeface="ＭＳ Ｐゴシック" charset="0"/>
        </a:defRPr>
      </a:lvl9pPr>
    </p:titleStyle>
    <p:bodyStyle>
      <a:lvl1pPr marL="289331" indent="-289331" algn="l" defTabSz="385776"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MS PGothic" charset="0"/>
        </a:defRPr>
      </a:lvl1pPr>
      <a:lvl2pPr marL="626886" indent="-241111" algn="l" defTabSz="385776"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S PGothic" pitchFamily="34" charset="-128"/>
          <a:cs typeface="MS PGothic" charset="0"/>
        </a:defRPr>
      </a:lvl2pPr>
      <a:lvl3pPr marL="964439" indent="-192888" algn="l" defTabSz="385776" rtl="0" eaLnBrk="0" fontAlgn="base" hangingPunct="0">
        <a:spcBef>
          <a:spcPct val="20000"/>
        </a:spcBef>
        <a:spcAft>
          <a:spcPct val="0"/>
        </a:spcAft>
        <a:buFont typeface="Arial" panose="020B0604020202020204" pitchFamily="34" charset="0"/>
        <a:buChar char="•"/>
        <a:defRPr sz="2025" kern="1200">
          <a:solidFill>
            <a:schemeClr val="tx1"/>
          </a:solidFill>
          <a:latin typeface="+mn-lt"/>
          <a:ea typeface="MS PGothic" pitchFamily="34" charset="-128"/>
          <a:cs typeface="MS PGothic" charset="0"/>
        </a:defRPr>
      </a:lvl3pPr>
      <a:lvl4pPr marL="1350215" indent="-192888" algn="l" defTabSz="385776" rtl="0" eaLnBrk="0" fontAlgn="base" hangingPunct="0">
        <a:spcBef>
          <a:spcPct val="20000"/>
        </a:spcBef>
        <a:spcAft>
          <a:spcPct val="0"/>
        </a:spcAft>
        <a:buFont typeface="Arial" panose="020B0604020202020204" pitchFamily="34" charset="0"/>
        <a:buChar char="–"/>
        <a:defRPr sz="1688" kern="1200">
          <a:solidFill>
            <a:schemeClr val="tx1"/>
          </a:solidFill>
          <a:latin typeface="+mn-lt"/>
          <a:ea typeface="MS PGothic" pitchFamily="34" charset="-128"/>
          <a:cs typeface="MS PGothic" charset="0"/>
        </a:defRPr>
      </a:lvl4pPr>
      <a:lvl5pPr marL="1735991" indent="-192888" algn="l" defTabSz="385776" rtl="0" eaLnBrk="0" fontAlgn="base" hangingPunct="0">
        <a:spcBef>
          <a:spcPct val="20000"/>
        </a:spcBef>
        <a:spcAft>
          <a:spcPct val="0"/>
        </a:spcAft>
        <a:buFont typeface="Arial" panose="020B0604020202020204" pitchFamily="34" charset="0"/>
        <a:buChar char="»"/>
        <a:defRPr sz="1688" kern="1200">
          <a:solidFill>
            <a:schemeClr val="tx1"/>
          </a:solidFill>
          <a:latin typeface="+mn-lt"/>
          <a:ea typeface="MS PGothic" pitchFamily="34" charset="-128"/>
          <a:cs typeface="MS PGothic" charset="0"/>
        </a:defRPr>
      </a:lvl5pPr>
      <a:lvl6pPr marL="2121766" indent="-192888" algn="l" defTabSz="385776" rtl="0" eaLnBrk="1" latinLnBrk="0" hangingPunct="1">
        <a:spcBef>
          <a:spcPct val="20000"/>
        </a:spcBef>
        <a:buFont typeface="Arial"/>
        <a:buChar char="•"/>
        <a:defRPr sz="1688" kern="1200">
          <a:solidFill>
            <a:schemeClr val="tx1"/>
          </a:solidFill>
          <a:latin typeface="+mn-lt"/>
          <a:ea typeface="+mn-ea"/>
          <a:cs typeface="+mn-cs"/>
        </a:defRPr>
      </a:lvl6pPr>
      <a:lvl7pPr marL="2507542" indent="-192888" algn="l" defTabSz="385776" rtl="0" eaLnBrk="1" latinLnBrk="0" hangingPunct="1">
        <a:spcBef>
          <a:spcPct val="20000"/>
        </a:spcBef>
        <a:buFont typeface="Arial"/>
        <a:buChar char="•"/>
        <a:defRPr sz="1688" kern="1200">
          <a:solidFill>
            <a:schemeClr val="tx1"/>
          </a:solidFill>
          <a:latin typeface="+mn-lt"/>
          <a:ea typeface="+mn-ea"/>
          <a:cs typeface="+mn-cs"/>
        </a:defRPr>
      </a:lvl7pPr>
      <a:lvl8pPr marL="2893318" indent="-192888" algn="l" defTabSz="385776" rtl="0" eaLnBrk="1" latinLnBrk="0" hangingPunct="1">
        <a:spcBef>
          <a:spcPct val="20000"/>
        </a:spcBef>
        <a:buFont typeface="Arial"/>
        <a:buChar char="•"/>
        <a:defRPr sz="1688" kern="1200">
          <a:solidFill>
            <a:schemeClr val="tx1"/>
          </a:solidFill>
          <a:latin typeface="+mn-lt"/>
          <a:ea typeface="+mn-ea"/>
          <a:cs typeface="+mn-cs"/>
        </a:defRPr>
      </a:lvl8pPr>
      <a:lvl9pPr marL="3279094" indent="-192888" algn="l" defTabSz="385776" rtl="0" eaLnBrk="1" latinLnBrk="0" hangingPunct="1">
        <a:spcBef>
          <a:spcPct val="20000"/>
        </a:spcBef>
        <a:buFont typeface="Arial"/>
        <a:buChar char="•"/>
        <a:defRPr sz="1688" kern="1200">
          <a:solidFill>
            <a:schemeClr val="tx1"/>
          </a:solidFill>
          <a:latin typeface="+mn-lt"/>
          <a:ea typeface="+mn-ea"/>
          <a:cs typeface="+mn-cs"/>
        </a:defRPr>
      </a:lvl9pPr>
    </p:bodyStyle>
    <p:otherStyle>
      <a:defPPr>
        <a:defRPr lang="en-US"/>
      </a:defPPr>
      <a:lvl1pPr marL="0" algn="l" defTabSz="385776" rtl="0" eaLnBrk="1" latinLnBrk="0" hangingPunct="1">
        <a:defRPr sz="1519" kern="1200">
          <a:solidFill>
            <a:schemeClr val="tx1"/>
          </a:solidFill>
          <a:latin typeface="+mn-lt"/>
          <a:ea typeface="+mn-ea"/>
          <a:cs typeface="+mn-cs"/>
        </a:defRPr>
      </a:lvl1pPr>
      <a:lvl2pPr marL="385776" algn="l" defTabSz="385776" rtl="0" eaLnBrk="1" latinLnBrk="0" hangingPunct="1">
        <a:defRPr sz="1519" kern="1200">
          <a:solidFill>
            <a:schemeClr val="tx1"/>
          </a:solidFill>
          <a:latin typeface="+mn-lt"/>
          <a:ea typeface="+mn-ea"/>
          <a:cs typeface="+mn-cs"/>
        </a:defRPr>
      </a:lvl2pPr>
      <a:lvl3pPr marL="771551" algn="l" defTabSz="385776" rtl="0" eaLnBrk="1" latinLnBrk="0" hangingPunct="1">
        <a:defRPr sz="1519" kern="1200">
          <a:solidFill>
            <a:schemeClr val="tx1"/>
          </a:solidFill>
          <a:latin typeface="+mn-lt"/>
          <a:ea typeface="+mn-ea"/>
          <a:cs typeface="+mn-cs"/>
        </a:defRPr>
      </a:lvl3pPr>
      <a:lvl4pPr marL="1157327" algn="l" defTabSz="385776" rtl="0" eaLnBrk="1" latinLnBrk="0" hangingPunct="1">
        <a:defRPr sz="1519" kern="1200">
          <a:solidFill>
            <a:schemeClr val="tx1"/>
          </a:solidFill>
          <a:latin typeface="+mn-lt"/>
          <a:ea typeface="+mn-ea"/>
          <a:cs typeface="+mn-cs"/>
        </a:defRPr>
      </a:lvl4pPr>
      <a:lvl5pPr marL="1543103" algn="l" defTabSz="385776" rtl="0" eaLnBrk="1" latinLnBrk="0" hangingPunct="1">
        <a:defRPr sz="1519" kern="1200">
          <a:solidFill>
            <a:schemeClr val="tx1"/>
          </a:solidFill>
          <a:latin typeface="+mn-lt"/>
          <a:ea typeface="+mn-ea"/>
          <a:cs typeface="+mn-cs"/>
        </a:defRPr>
      </a:lvl5pPr>
      <a:lvl6pPr marL="1928879" algn="l" defTabSz="385776" rtl="0" eaLnBrk="1" latinLnBrk="0" hangingPunct="1">
        <a:defRPr sz="1519" kern="1200">
          <a:solidFill>
            <a:schemeClr val="tx1"/>
          </a:solidFill>
          <a:latin typeface="+mn-lt"/>
          <a:ea typeface="+mn-ea"/>
          <a:cs typeface="+mn-cs"/>
        </a:defRPr>
      </a:lvl6pPr>
      <a:lvl7pPr marL="2314654" algn="l" defTabSz="385776" rtl="0" eaLnBrk="1" latinLnBrk="0" hangingPunct="1">
        <a:defRPr sz="1519" kern="1200">
          <a:solidFill>
            <a:schemeClr val="tx1"/>
          </a:solidFill>
          <a:latin typeface="+mn-lt"/>
          <a:ea typeface="+mn-ea"/>
          <a:cs typeface="+mn-cs"/>
        </a:defRPr>
      </a:lvl7pPr>
      <a:lvl8pPr marL="2700430" algn="l" defTabSz="385776" rtl="0" eaLnBrk="1" latinLnBrk="0" hangingPunct="1">
        <a:defRPr sz="1519" kern="1200">
          <a:solidFill>
            <a:schemeClr val="tx1"/>
          </a:solidFill>
          <a:latin typeface="+mn-lt"/>
          <a:ea typeface="+mn-ea"/>
          <a:cs typeface="+mn-cs"/>
        </a:defRPr>
      </a:lvl8pPr>
      <a:lvl9pPr marL="3086206" algn="l" defTabSz="385776" rtl="0" eaLnBrk="1" latinLnBrk="0" hangingPunct="1">
        <a:defRPr sz="151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4350" y="274639"/>
            <a:ext cx="9258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a:t>Click to edit Master title style</a:t>
            </a:r>
          </a:p>
        </p:txBody>
      </p:sp>
      <p:sp>
        <p:nvSpPr>
          <p:cNvPr id="1027" name="Text Placeholder 2"/>
          <p:cNvSpPr>
            <a:spLocks noGrp="1"/>
          </p:cNvSpPr>
          <p:nvPr>
            <p:ph type="body" idx="1"/>
          </p:nvPr>
        </p:nvSpPr>
        <p:spPr bwMode="auto">
          <a:xfrm>
            <a:off x="514350" y="1600202"/>
            <a:ext cx="92583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4" name="Date Placeholder 3"/>
          <p:cNvSpPr>
            <a:spLocks noGrp="1"/>
          </p:cNvSpPr>
          <p:nvPr>
            <p:ph type="dt" sz="half" idx="2"/>
          </p:nvPr>
        </p:nvSpPr>
        <p:spPr>
          <a:xfrm>
            <a:off x="514350" y="6356352"/>
            <a:ext cx="24003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13">
                <a:solidFill>
                  <a:srgbClr val="898989"/>
                </a:solidFill>
              </a:defRPr>
            </a:lvl1pPr>
          </a:lstStyle>
          <a:p>
            <a:pPr defTabSz="514368" fontAlgn="base">
              <a:spcBef>
                <a:spcPct val="0"/>
              </a:spcBef>
              <a:spcAft>
                <a:spcPct val="0"/>
              </a:spcAft>
            </a:pPr>
            <a:fld id="{E6C1C679-1902-4B1A-9B04-F0E25F37930A}" type="datetime1">
              <a:rPr lang="en-US" altLang="pt-BR" smtClean="0">
                <a:ea typeface="MS PGothic" panose="020B0600070205080204" pitchFamily="34" charset="-128"/>
              </a:rPr>
              <a:pPr defTabSz="514368" fontAlgn="base">
                <a:spcBef>
                  <a:spcPct val="0"/>
                </a:spcBef>
                <a:spcAft>
                  <a:spcPct val="0"/>
                </a:spcAft>
              </a:pPr>
              <a:t>11/17/17</a:t>
            </a:fld>
            <a:endParaRPr lang="en-US" altLang="pt-BR">
              <a:ea typeface="MS PGothic" panose="020B0600070205080204" pitchFamily="34" charset="-128"/>
            </a:endParaRPr>
          </a:p>
        </p:txBody>
      </p:sp>
      <p:sp>
        <p:nvSpPr>
          <p:cNvPr id="5" name="Footer Placeholder 4"/>
          <p:cNvSpPr>
            <a:spLocks noGrp="1"/>
          </p:cNvSpPr>
          <p:nvPr>
            <p:ph type="ftr" sz="quarter" idx="3"/>
          </p:nvPr>
        </p:nvSpPr>
        <p:spPr>
          <a:xfrm>
            <a:off x="3514725" y="6356352"/>
            <a:ext cx="3257550" cy="365125"/>
          </a:xfrm>
          <a:prstGeom prst="rect">
            <a:avLst/>
          </a:prstGeom>
        </p:spPr>
        <p:txBody>
          <a:bodyPr vert="horz" lIns="91440" tIns="45720" rIns="91440" bIns="45720" rtlCol="0" anchor="ctr"/>
          <a:lstStyle>
            <a:lvl1pPr algn="ctr" eaLnBrk="1" fontAlgn="auto" hangingPunct="1">
              <a:spcBef>
                <a:spcPts val="0"/>
              </a:spcBef>
              <a:spcAft>
                <a:spcPts val="0"/>
              </a:spcAft>
              <a:defRPr sz="1013">
                <a:solidFill>
                  <a:schemeClr val="tx1">
                    <a:tint val="75000"/>
                  </a:schemeClr>
                </a:solidFill>
                <a:latin typeface="+mn-lt"/>
                <a:ea typeface="+mn-ea"/>
                <a:cs typeface="+mn-cs"/>
              </a:defRPr>
            </a:lvl1pPr>
          </a:lstStyle>
          <a:p>
            <a:pPr defTabSz="514368">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372350" y="6356352"/>
            <a:ext cx="24003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13">
                <a:solidFill>
                  <a:srgbClr val="898989"/>
                </a:solidFill>
              </a:defRPr>
            </a:lvl1pPr>
          </a:lstStyle>
          <a:p>
            <a:pPr defTabSz="514368" fontAlgn="base">
              <a:spcBef>
                <a:spcPct val="0"/>
              </a:spcBef>
              <a:spcAft>
                <a:spcPct val="0"/>
              </a:spcAft>
            </a:pPr>
            <a:fld id="{091E2268-541E-4FFF-BC7C-2CC2EC6E9D9F}" type="slidenum">
              <a:rPr lang="en-US" altLang="pt-BR" smtClean="0">
                <a:ea typeface="MS PGothic" panose="020B0600070205080204" pitchFamily="34" charset="-128"/>
              </a:rPr>
              <a:pPr defTabSz="514368" fontAlgn="base">
                <a:spcBef>
                  <a:spcPct val="0"/>
                </a:spcBef>
                <a:spcAft>
                  <a:spcPct val="0"/>
                </a:spcAft>
              </a:pPr>
              <a:t>‹#›</a:t>
            </a:fld>
            <a:endParaRPr lang="en-US" altLang="pt-BR">
              <a:ea typeface="MS PGothic" panose="020B0600070205080204" pitchFamily="34" charset="-128"/>
            </a:endParaRPr>
          </a:p>
        </p:txBody>
      </p:sp>
    </p:spTree>
    <p:extLst>
      <p:ext uri="{BB962C8B-B14F-4D97-AF65-F5344CB8AC3E}">
        <p14:creationId xmlns:p14="http://schemas.microsoft.com/office/powerpoint/2010/main" val="1096781901"/>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hf hdr="0" ftr="0" dt="0"/>
  <p:txStyles>
    <p:titleStyle>
      <a:lvl1pPr algn="ctr" defTabSz="385776" rtl="0" eaLnBrk="0" fontAlgn="base" hangingPunct="0">
        <a:spcBef>
          <a:spcPct val="0"/>
        </a:spcBef>
        <a:spcAft>
          <a:spcPct val="0"/>
        </a:spcAft>
        <a:defRPr sz="3713" kern="1200">
          <a:solidFill>
            <a:schemeClr val="tx1"/>
          </a:solidFill>
          <a:latin typeface="+mj-lt"/>
          <a:ea typeface="MS PGothic" pitchFamily="34" charset="-128"/>
          <a:cs typeface="MS PGothic" charset="0"/>
        </a:defRPr>
      </a:lvl1pPr>
      <a:lvl2pPr algn="ctr" defTabSz="385776" rtl="0" eaLnBrk="0" fontAlgn="base" hangingPunct="0">
        <a:spcBef>
          <a:spcPct val="0"/>
        </a:spcBef>
        <a:spcAft>
          <a:spcPct val="0"/>
        </a:spcAft>
        <a:defRPr sz="3713">
          <a:solidFill>
            <a:schemeClr val="tx1"/>
          </a:solidFill>
          <a:latin typeface="Calibri" charset="0"/>
          <a:ea typeface="MS PGothic" pitchFamily="34" charset="-128"/>
          <a:cs typeface="MS PGothic" charset="0"/>
        </a:defRPr>
      </a:lvl2pPr>
      <a:lvl3pPr algn="ctr" defTabSz="385776" rtl="0" eaLnBrk="0" fontAlgn="base" hangingPunct="0">
        <a:spcBef>
          <a:spcPct val="0"/>
        </a:spcBef>
        <a:spcAft>
          <a:spcPct val="0"/>
        </a:spcAft>
        <a:defRPr sz="3713">
          <a:solidFill>
            <a:schemeClr val="tx1"/>
          </a:solidFill>
          <a:latin typeface="Calibri" charset="0"/>
          <a:ea typeface="MS PGothic" pitchFamily="34" charset="-128"/>
          <a:cs typeface="MS PGothic" charset="0"/>
        </a:defRPr>
      </a:lvl3pPr>
      <a:lvl4pPr algn="ctr" defTabSz="385776" rtl="0" eaLnBrk="0" fontAlgn="base" hangingPunct="0">
        <a:spcBef>
          <a:spcPct val="0"/>
        </a:spcBef>
        <a:spcAft>
          <a:spcPct val="0"/>
        </a:spcAft>
        <a:defRPr sz="3713">
          <a:solidFill>
            <a:schemeClr val="tx1"/>
          </a:solidFill>
          <a:latin typeface="Calibri" charset="0"/>
          <a:ea typeface="MS PGothic" pitchFamily="34" charset="-128"/>
          <a:cs typeface="MS PGothic" charset="0"/>
        </a:defRPr>
      </a:lvl4pPr>
      <a:lvl5pPr algn="ctr" defTabSz="385776" rtl="0" eaLnBrk="0" fontAlgn="base" hangingPunct="0">
        <a:spcBef>
          <a:spcPct val="0"/>
        </a:spcBef>
        <a:spcAft>
          <a:spcPct val="0"/>
        </a:spcAft>
        <a:defRPr sz="3713">
          <a:solidFill>
            <a:schemeClr val="tx1"/>
          </a:solidFill>
          <a:latin typeface="Calibri" charset="0"/>
          <a:ea typeface="MS PGothic" pitchFamily="34" charset="-128"/>
          <a:cs typeface="MS PGothic" charset="0"/>
        </a:defRPr>
      </a:lvl5pPr>
      <a:lvl6pPr marL="385776" algn="ctr" defTabSz="385776" rtl="0" fontAlgn="base">
        <a:spcBef>
          <a:spcPct val="0"/>
        </a:spcBef>
        <a:spcAft>
          <a:spcPct val="0"/>
        </a:spcAft>
        <a:defRPr sz="3713">
          <a:solidFill>
            <a:schemeClr val="tx1"/>
          </a:solidFill>
          <a:latin typeface="Calibri" charset="0"/>
          <a:ea typeface="ＭＳ Ｐゴシック" charset="0"/>
          <a:cs typeface="ＭＳ Ｐゴシック" charset="0"/>
        </a:defRPr>
      </a:lvl6pPr>
      <a:lvl7pPr marL="771551" algn="ctr" defTabSz="385776" rtl="0" fontAlgn="base">
        <a:spcBef>
          <a:spcPct val="0"/>
        </a:spcBef>
        <a:spcAft>
          <a:spcPct val="0"/>
        </a:spcAft>
        <a:defRPr sz="3713">
          <a:solidFill>
            <a:schemeClr val="tx1"/>
          </a:solidFill>
          <a:latin typeface="Calibri" charset="0"/>
          <a:ea typeface="ＭＳ Ｐゴシック" charset="0"/>
          <a:cs typeface="ＭＳ Ｐゴシック" charset="0"/>
        </a:defRPr>
      </a:lvl7pPr>
      <a:lvl8pPr marL="1157327" algn="ctr" defTabSz="385776" rtl="0" fontAlgn="base">
        <a:spcBef>
          <a:spcPct val="0"/>
        </a:spcBef>
        <a:spcAft>
          <a:spcPct val="0"/>
        </a:spcAft>
        <a:defRPr sz="3713">
          <a:solidFill>
            <a:schemeClr val="tx1"/>
          </a:solidFill>
          <a:latin typeface="Calibri" charset="0"/>
          <a:ea typeface="ＭＳ Ｐゴシック" charset="0"/>
          <a:cs typeface="ＭＳ Ｐゴシック" charset="0"/>
        </a:defRPr>
      </a:lvl8pPr>
      <a:lvl9pPr marL="1543103" algn="ctr" defTabSz="385776" rtl="0" fontAlgn="base">
        <a:spcBef>
          <a:spcPct val="0"/>
        </a:spcBef>
        <a:spcAft>
          <a:spcPct val="0"/>
        </a:spcAft>
        <a:defRPr sz="3713">
          <a:solidFill>
            <a:schemeClr val="tx1"/>
          </a:solidFill>
          <a:latin typeface="Calibri" charset="0"/>
          <a:ea typeface="ＭＳ Ｐゴシック" charset="0"/>
          <a:cs typeface="ＭＳ Ｐゴシック" charset="0"/>
        </a:defRPr>
      </a:lvl9pPr>
    </p:titleStyle>
    <p:bodyStyle>
      <a:lvl1pPr marL="289331" indent="-289331" algn="l" defTabSz="385776"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MS PGothic" charset="0"/>
        </a:defRPr>
      </a:lvl1pPr>
      <a:lvl2pPr marL="626886" indent="-241111" algn="l" defTabSz="385776"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S PGothic" pitchFamily="34" charset="-128"/>
          <a:cs typeface="MS PGothic" charset="0"/>
        </a:defRPr>
      </a:lvl2pPr>
      <a:lvl3pPr marL="964439" indent="-192888" algn="l" defTabSz="385776" rtl="0" eaLnBrk="0" fontAlgn="base" hangingPunct="0">
        <a:spcBef>
          <a:spcPct val="20000"/>
        </a:spcBef>
        <a:spcAft>
          <a:spcPct val="0"/>
        </a:spcAft>
        <a:buFont typeface="Arial" panose="020B0604020202020204" pitchFamily="34" charset="0"/>
        <a:buChar char="•"/>
        <a:defRPr sz="2025" kern="1200">
          <a:solidFill>
            <a:schemeClr val="tx1"/>
          </a:solidFill>
          <a:latin typeface="+mn-lt"/>
          <a:ea typeface="MS PGothic" pitchFamily="34" charset="-128"/>
          <a:cs typeface="MS PGothic" charset="0"/>
        </a:defRPr>
      </a:lvl3pPr>
      <a:lvl4pPr marL="1350215" indent="-192888" algn="l" defTabSz="385776" rtl="0" eaLnBrk="0" fontAlgn="base" hangingPunct="0">
        <a:spcBef>
          <a:spcPct val="20000"/>
        </a:spcBef>
        <a:spcAft>
          <a:spcPct val="0"/>
        </a:spcAft>
        <a:buFont typeface="Arial" panose="020B0604020202020204" pitchFamily="34" charset="0"/>
        <a:buChar char="–"/>
        <a:defRPr sz="1688" kern="1200">
          <a:solidFill>
            <a:schemeClr val="tx1"/>
          </a:solidFill>
          <a:latin typeface="+mn-lt"/>
          <a:ea typeface="MS PGothic" pitchFamily="34" charset="-128"/>
          <a:cs typeface="MS PGothic" charset="0"/>
        </a:defRPr>
      </a:lvl4pPr>
      <a:lvl5pPr marL="1735991" indent="-192888" algn="l" defTabSz="385776" rtl="0" eaLnBrk="0" fontAlgn="base" hangingPunct="0">
        <a:spcBef>
          <a:spcPct val="20000"/>
        </a:spcBef>
        <a:spcAft>
          <a:spcPct val="0"/>
        </a:spcAft>
        <a:buFont typeface="Arial" panose="020B0604020202020204" pitchFamily="34" charset="0"/>
        <a:buChar char="»"/>
        <a:defRPr sz="1688" kern="1200">
          <a:solidFill>
            <a:schemeClr val="tx1"/>
          </a:solidFill>
          <a:latin typeface="+mn-lt"/>
          <a:ea typeface="MS PGothic" pitchFamily="34" charset="-128"/>
          <a:cs typeface="MS PGothic" charset="0"/>
        </a:defRPr>
      </a:lvl5pPr>
      <a:lvl6pPr marL="2121766" indent="-192888" algn="l" defTabSz="385776" rtl="0" eaLnBrk="1" latinLnBrk="0" hangingPunct="1">
        <a:spcBef>
          <a:spcPct val="20000"/>
        </a:spcBef>
        <a:buFont typeface="Arial"/>
        <a:buChar char="•"/>
        <a:defRPr sz="1688" kern="1200">
          <a:solidFill>
            <a:schemeClr val="tx1"/>
          </a:solidFill>
          <a:latin typeface="+mn-lt"/>
          <a:ea typeface="+mn-ea"/>
          <a:cs typeface="+mn-cs"/>
        </a:defRPr>
      </a:lvl6pPr>
      <a:lvl7pPr marL="2507542" indent="-192888" algn="l" defTabSz="385776" rtl="0" eaLnBrk="1" latinLnBrk="0" hangingPunct="1">
        <a:spcBef>
          <a:spcPct val="20000"/>
        </a:spcBef>
        <a:buFont typeface="Arial"/>
        <a:buChar char="•"/>
        <a:defRPr sz="1688" kern="1200">
          <a:solidFill>
            <a:schemeClr val="tx1"/>
          </a:solidFill>
          <a:latin typeface="+mn-lt"/>
          <a:ea typeface="+mn-ea"/>
          <a:cs typeface="+mn-cs"/>
        </a:defRPr>
      </a:lvl7pPr>
      <a:lvl8pPr marL="2893318" indent="-192888" algn="l" defTabSz="385776" rtl="0" eaLnBrk="1" latinLnBrk="0" hangingPunct="1">
        <a:spcBef>
          <a:spcPct val="20000"/>
        </a:spcBef>
        <a:buFont typeface="Arial"/>
        <a:buChar char="•"/>
        <a:defRPr sz="1688" kern="1200">
          <a:solidFill>
            <a:schemeClr val="tx1"/>
          </a:solidFill>
          <a:latin typeface="+mn-lt"/>
          <a:ea typeface="+mn-ea"/>
          <a:cs typeface="+mn-cs"/>
        </a:defRPr>
      </a:lvl8pPr>
      <a:lvl9pPr marL="3279094" indent="-192888" algn="l" defTabSz="385776" rtl="0" eaLnBrk="1" latinLnBrk="0" hangingPunct="1">
        <a:spcBef>
          <a:spcPct val="20000"/>
        </a:spcBef>
        <a:buFont typeface="Arial"/>
        <a:buChar char="•"/>
        <a:defRPr sz="1688" kern="1200">
          <a:solidFill>
            <a:schemeClr val="tx1"/>
          </a:solidFill>
          <a:latin typeface="+mn-lt"/>
          <a:ea typeface="+mn-ea"/>
          <a:cs typeface="+mn-cs"/>
        </a:defRPr>
      </a:lvl9pPr>
    </p:bodyStyle>
    <p:otherStyle>
      <a:defPPr>
        <a:defRPr lang="en-US"/>
      </a:defPPr>
      <a:lvl1pPr marL="0" algn="l" defTabSz="385776" rtl="0" eaLnBrk="1" latinLnBrk="0" hangingPunct="1">
        <a:defRPr sz="1519" kern="1200">
          <a:solidFill>
            <a:schemeClr val="tx1"/>
          </a:solidFill>
          <a:latin typeface="+mn-lt"/>
          <a:ea typeface="+mn-ea"/>
          <a:cs typeface="+mn-cs"/>
        </a:defRPr>
      </a:lvl1pPr>
      <a:lvl2pPr marL="385776" algn="l" defTabSz="385776" rtl="0" eaLnBrk="1" latinLnBrk="0" hangingPunct="1">
        <a:defRPr sz="1519" kern="1200">
          <a:solidFill>
            <a:schemeClr val="tx1"/>
          </a:solidFill>
          <a:latin typeface="+mn-lt"/>
          <a:ea typeface="+mn-ea"/>
          <a:cs typeface="+mn-cs"/>
        </a:defRPr>
      </a:lvl2pPr>
      <a:lvl3pPr marL="771551" algn="l" defTabSz="385776" rtl="0" eaLnBrk="1" latinLnBrk="0" hangingPunct="1">
        <a:defRPr sz="1519" kern="1200">
          <a:solidFill>
            <a:schemeClr val="tx1"/>
          </a:solidFill>
          <a:latin typeface="+mn-lt"/>
          <a:ea typeface="+mn-ea"/>
          <a:cs typeface="+mn-cs"/>
        </a:defRPr>
      </a:lvl3pPr>
      <a:lvl4pPr marL="1157327" algn="l" defTabSz="385776" rtl="0" eaLnBrk="1" latinLnBrk="0" hangingPunct="1">
        <a:defRPr sz="1519" kern="1200">
          <a:solidFill>
            <a:schemeClr val="tx1"/>
          </a:solidFill>
          <a:latin typeface="+mn-lt"/>
          <a:ea typeface="+mn-ea"/>
          <a:cs typeface="+mn-cs"/>
        </a:defRPr>
      </a:lvl4pPr>
      <a:lvl5pPr marL="1543103" algn="l" defTabSz="385776" rtl="0" eaLnBrk="1" latinLnBrk="0" hangingPunct="1">
        <a:defRPr sz="1519" kern="1200">
          <a:solidFill>
            <a:schemeClr val="tx1"/>
          </a:solidFill>
          <a:latin typeface="+mn-lt"/>
          <a:ea typeface="+mn-ea"/>
          <a:cs typeface="+mn-cs"/>
        </a:defRPr>
      </a:lvl5pPr>
      <a:lvl6pPr marL="1928879" algn="l" defTabSz="385776" rtl="0" eaLnBrk="1" latinLnBrk="0" hangingPunct="1">
        <a:defRPr sz="1519" kern="1200">
          <a:solidFill>
            <a:schemeClr val="tx1"/>
          </a:solidFill>
          <a:latin typeface="+mn-lt"/>
          <a:ea typeface="+mn-ea"/>
          <a:cs typeface="+mn-cs"/>
        </a:defRPr>
      </a:lvl6pPr>
      <a:lvl7pPr marL="2314654" algn="l" defTabSz="385776" rtl="0" eaLnBrk="1" latinLnBrk="0" hangingPunct="1">
        <a:defRPr sz="1519" kern="1200">
          <a:solidFill>
            <a:schemeClr val="tx1"/>
          </a:solidFill>
          <a:latin typeface="+mn-lt"/>
          <a:ea typeface="+mn-ea"/>
          <a:cs typeface="+mn-cs"/>
        </a:defRPr>
      </a:lvl7pPr>
      <a:lvl8pPr marL="2700430" algn="l" defTabSz="385776" rtl="0" eaLnBrk="1" latinLnBrk="0" hangingPunct="1">
        <a:defRPr sz="1519" kern="1200">
          <a:solidFill>
            <a:schemeClr val="tx1"/>
          </a:solidFill>
          <a:latin typeface="+mn-lt"/>
          <a:ea typeface="+mn-ea"/>
          <a:cs typeface="+mn-cs"/>
        </a:defRPr>
      </a:lvl8pPr>
      <a:lvl9pPr marL="3086206" algn="l" defTabSz="385776" rtl="0" eaLnBrk="1" latinLnBrk="0" hangingPunct="1">
        <a:defRPr sz="151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42" name="Rectangle 2"/>
          <p:cNvSpPr>
            <a:spLocks noChangeArrowheads="1"/>
          </p:cNvSpPr>
          <p:nvPr/>
        </p:nvSpPr>
        <p:spPr bwMode="auto">
          <a:xfrm rot="10800000" flipH="1" flipV="1">
            <a:off x="0" y="1069980"/>
            <a:ext cx="10287000" cy="73025"/>
          </a:xfrm>
          <a:prstGeom prst="rect">
            <a:avLst/>
          </a:prstGeom>
          <a:gradFill rotWithShape="0">
            <a:gsLst>
              <a:gs pos="0">
                <a:srgbClr val="9B1513"/>
              </a:gs>
              <a:gs pos="100000">
                <a:srgbClr val="9B1513">
                  <a:gamma/>
                  <a:tint val="0"/>
                  <a:invGamma/>
                </a:srgbClr>
              </a:gs>
            </a:gsLst>
            <a:lin ang="0" scaled="1"/>
          </a:gradFill>
          <a:ln w="9525">
            <a:noFill/>
            <a:miter lim="800000"/>
            <a:headEnd/>
            <a:tailEnd/>
          </a:ln>
          <a:effectLst/>
        </p:spPr>
        <p:txBody>
          <a:bodyPr wrap="none" anchor="ctr"/>
          <a:lstStyle/>
          <a:p>
            <a:pPr>
              <a:defRPr/>
            </a:pPr>
            <a:endParaRPr lang="fr-FR" sz="1282">
              <a:latin typeface="Arial" pitchFamily="34" charset="0"/>
              <a:ea typeface="+mn-ea"/>
            </a:endParaRPr>
          </a:p>
        </p:txBody>
      </p:sp>
      <p:sp>
        <p:nvSpPr>
          <p:cNvPr id="3184643" name="Rectangle 3"/>
          <p:cNvSpPr>
            <a:spLocks noChangeArrowheads="1"/>
          </p:cNvSpPr>
          <p:nvPr/>
        </p:nvSpPr>
        <p:spPr bwMode="auto">
          <a:xfrm>
            <a:off x="0" y="371474"/>
            <a:ext cx="447676" cy="6486526"/>
          </a:xfrm>
          <a:prstGeom prst="rect">
            <a:avLst/>
          </a:prstGeom>
          <a:gradFill rotWithShape="0">
            <a:gsLst>
              <a:gs pos="0">
                <a:srgbClr val="0099CC"/>
              </a:gs>
              <a:gs pos="100000">
                <a:srgbClr val="FFFFFF"/>
              </a:gs>
            </a:gsLst>
            <a:lin ang="5400000" scaled="1"/>
          </a:gradFill>
          <a:ln w="9525">
            <a:noFill/>
            <a:miter lim="800000"/>
            <a:headEnd/>
            <a:tailEnd/>
          </a:ln>
          <a:effectLst/>
        </p:spPr>
        <p:txBody>
          <a:bodyPr wrap="none" anchor="ctr"/>
          <a:lstStyle/>
          <a:p>
            <a:pPr>
              <a:defRPr/>
            </a:pPr>
            <a:endParaRPr lang="fr-FR" sz="1282">
              <a:latin typeface="Arial" pitchFamily="34" charset="0"/>
              <a:ea typeface="+mn-ea"/>
            </a:endParaRPr>
          </a:p>
        </p:txBody>
      </p:sp>
      <p:sp>
        <p:nvSpPr>
          <p:cNvPr id="3184644" name="Rectangle 4"/>
          <p:cNvSpPr>
            <a:spLocks noChangeArrowheads="1"/>
          </p:cNvSpPr>
          <p:nvPr/>
        </p:nvSpPr>
        <p:spPr bwMode="auto">
          <a:xfrm>
            <a:off x="0" y="371479"/>
            <a:ext cx="447676" cy="6486525"/>
          </a:xfrm>
          <a:prstGeom prst="rect">
            <a:avLst/>
          </a:prstGeom>
          <a:solidFill>
            <a:srgbClr val="9B1513"/>
          </a:solidFill>
          <a:ln w="9525">
            <a:noFill/>
            <a:miter lim="800000"/>
            <a:headEnd/>
            <a:tailEnd/>
          </a:ln>
          <a:effectLst/>
        </p:spPr>
        <p:txBody>
          <a:bodyPr wrap="none" anchor="ctr"/>
          <a:lstStyle/>
          <a:p>
            <a:pPr>
              <a:defRPr/>
            </a:pPr>
            <a:endParaRPr lang="fr-FR" sz="1282">
              <a:latin typeface="Arial" pitchFamily="34" charset="0"/>
              <a:ea typeface="+mn-ea"/>
            </a:endParaRPr>
          </a:p>
        </p:txBody>
      </p:sp>
      <p:sp>
        <p:nvSpPr>
          <p:cNvPr id="3184646" name="Text Box 6"/>
          <p:cNvSpPr txBox="1">
            <a:spLocks noChangeArrowheads="1"/>
          </p:cNvSpPr>
          <p:nvPr/>
        </p:nvSpPr>
        <p:spPr bwMode="auto">
          <a:xfrm rot="16200000">
            <a:off x="-1664394" y="3242575"/>
            <a:ext cx="3749489" cy="307777"/>
          </a:xfrm>
          <a:prstGeom prst="rect">
            <a:avLst/>
          </a:prstGeom>
          <a:noFill/>
          <a:ln w="11176">
            <a:noFill/>
            <a:miter lim="800000"/>
            <a:headEnd/>
            <a:tailEnd/>
          </a:ln>
          <a:effectLst/>
        </p:spPr>
        <p:txBody>
          <a:bodyPr wrap="none">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spcBef>
                <a:spcPct val="50000"/>
              </a:spcBef>
            </a:pPr>
            <a:r>
              <a:rPr lang="fr-FR" sz="1400" b="1" dirty="0" smtClean="0">
                <a:solidFill>
                  <a:schemeClr val="bg1"/>
                </a:solidFill>
              </a:rPr>
              <a:t>8</a:t>
            </a:r>
            <a:r>
              <a:rPr lang="fr-FR" sz="1400" b="1" baseline="30000" dirty="0" smtClean="0">
                <a:solidFill>
                  <a:schemeClr val="bg1"/>
                </a:solidFill>
              </a:rPr>
              <a:t>ème</a:t>
            </a:r>
            <a:r>
              <a:rPr lang="fr-FR" sz="1400" b="1" dirty="0" smtClean="0">
                <a:solidFill>
                  <a:schemeClr val="bg1"/>
                </a:solidFill>
              </a:rPr>
              <a:t> journée nationale de la </a:t>
            </a:r>
            <a:r>
              <a:rPr lang="fr-FR" sz="1400" b="1" dirty="0" err="1" smtClean="0">
                <a:solidFill>
                  <a:schemeClr val="bg1"/>
                </a:solidFill>
              </a:rPr>
              <a:t>SAMiC</a:t>
            </a:r>
            <a:r>
              <a:rPr lang="fr-FR" sz="1400" b="1" dirty="0" smtClean="0">
                <a:solidFill>
                  <a:schemeClr val="bg1"/>
                </a:solidFill>
              </a:rPr>
              <a:t> - Alger</a:t>
            </a:r>
            <a:endParaRPr lang="fr-FR" sz="1400" b="1" dirty="0">
              <a:solidFill>
                <a:schemeClr val="bg1"/>
              </a:solidFill>
            </a:endParaRPr>
          </a:p>
        </p:txBody>
      </p:sp>
      <p:sp>
        <p:nvSpPr>
          <p:cNvPr id="3184648" name="Text Box 8"/>
          <p:cNvSpPr txBox="1">
            <a:spLocks noChangeArrowheads="1"/>
          </p:cNvSpPr>
          <p:nvPr/>
        </p:nvSpPr>
        <p:spPr bwMode="auto">
          <a:xfrm>
            <a:off x="1" y="6583367"/>
            <a:ext cx="420688" cy="223907"/>
          </a:xfrm>
          <a:prstGeom prst="rect">
            <a:avLst/>
          </a:prstGeom>
          <a:noFill/>
          <a:ln w="9525">
            <a:noFill/>
            <a:miter lim="800000"/>
            <a:headEnd/>
            <a:tailEnd/>
          </a:ln>
          <a:effectLst/>
        </p:spPr>
        <p:txBody>
          <a:bodyPr>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spcBef>
                <a:spcPct val="50000"/>
              </a:spcBef>
            </a:pPr>
            <a:fld id="{DDDAC1CF-1CCA-1846-84AE-E94644D0730E}" type="slidenum">
              <a:rPr lang="fr-FR" sz="855">
                <a:solidFill>
                  <a:schemeClr val="bg1"/>
                </a:solidFill>
              </a:rPr>
              <a:pPr eaLnBrk="1" hangingPunct="1">
                <a:spcBef>
                  <a:spcPct val="50000"/>
                </a:spcBef>
              </a:pPr>
              <a:t>‹#›</a:t>
            </a:fld>
            <a:endParaRPr lang="fr-FR" sz="855">
              <a:solidFill>
                <a:schemeClr val="bg1"/>
              </a:solidFill>
            </a:endParaRPr>
          </a:p>
        </p:txBody>
      </p:sp>
      <p:sp>
        <p:nvSpPr>
          <p:cNvPr id="1031" name="Rectangle 10"/>
          <p:cNvSpPr>
            <a:spLocks noGrp="1" noChangeArrowheads="1"/>
          </p:cNvSpPr>
          <p:nvPr>
            <p:ph type="title"/>
          </p:nvPr>
        </p:nvSpPr>
        <p:spPr bwMode="auto">
          <a:xfrm>
            <a:off x="747713" y="168280"/>
            <a:ext cx="8763001" cy="79851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a:t>Cliquez et modifiez le titre</a:t>
            </a:r>
          </a:p>
        </p:txBody>
      </p:sp>
      <p:sp>
        <p:nvSpPr>
          <p:cNvPr id="1032" name="Rectangle 11"/>
          <p:cNvSpPr>
            <a:spLocks noGrp="1" noChangeArrowheads="1"/>
          </p:cNvSpPr>
          <p:nvPr>
            <p:ph type="body" idx="1"/>
          </p:nvPr>
        </p:nvSpPr>
        <p:spPr bwMode="auto">
          <a:xfrm>
            <a:off x="762001" y="1422404"/>
            <a:ext cx="8975725" cy="49815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 name="Image 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77" y="8498"/>
            <a:ext cx="529029" cy="336550"/>
          </a:xfrm>
          <a:prstGeom prst="rect">
            <a:avLst/>
          </a:prstGeom>
        </p:spPr>
      </p:pic>
    </p:spTree>
    <p:extLst>
      <p:ext uri="{BB962C8B-B14F-4D97-AF65-F5344CB8AC3E}">
        <p14:creationId xmlns:p14="http://schemas.microsoft.com/office/powerpoint/2010/main" val="70545428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Lst>
  <p:timing>
    <p:tnLst>
      <p:par>
        <p:cTn id="1" dur="indefinite" restart="never" nodeType="tmRoot"/>
      </p:par>
    </p:tnLst>
  </p:timing>
  <p:txStyles>
    <p:titleStyle>
      <a:lvl1pPr algn="ctr" rtl="0" eaLnBrk="1" fontAlgn="base" hangingPunct="1">
        <a:spcBef>
          <a:spcPct val="0"/>
        </a:spcBef>
        <a:spcAft>
          <a:spcPct val="0"/>
        </a:spcAft>
        <a:defRPr sz="2800">
          <a:solidFill>
            <a:schemeClr val="tx2"/>
          </a:solidFill>
          <a:latin typeface="+mj-lt"/>
          <a:ea typeface="ＭＳ Ｐゴシック" charset="0"/>
          <a:cs typeface="+mj-cs"/>
        </a:defRPr>
      </a:lvl1pPr>
      <a:lvl2pPr algn="ctr" rtl="0" eaLnBrk="1" fontAlgn="base" hangingPunct="1">
        <a:spcBef>
          <a:spcPct val="0"/>
        </a:spcBef>
        <a:spcAft>
          <a:spcPct val="0"/>
        </a:spcAft>
        <a:defRPr sz="2563">
          <a:solidFill>
            <a:schemeClr val="tx2"/>
          </a:solidFill>
          <a:latin typeface="Futura" charset="0"/>
          <a:ea typeface="ＭＳ Ｐゴシック" charset="0"/>
        </a:defRPr>
      </a:lvl2pPr>
      <a:lvl3pPr algn="ctr" rtl="0" eaLnBrk="1" fontAlgn="base" hangingPunct="1">
        <a:spcBef>
          <a:spcPct val="0"/>
        </a:spcBef>
        <a:spcAft>
          <a:spcPct val="0"/>
        </a:spcAft>
        <a:defRPr sz="2563">
          <a:solidFill>
            <a:schemeClr val="tx2"/>
          </a:solidFill>
          <a:latin typeface="Futura" charset="0"/>
          <a:ea typeface="ＭＳ Ｐゴシック" charset="0"/>
        </a:defRPr>
      </a:lvl3pPr>
      <a:lvl4pPr algn="ctr" rtl="0" eaLnBrk="1" fontAlgn="base" hangingPunct="1">
        <a:spcBef>
          <a:spcPct val="0"/>
        </a:spcBef>
        <a:spcAft>
          <a:spcPct val="0"/>
        </a:spcAft>
        <a:defRPr sz="2563">
          <a:solidFill>
            <a:schemeClr val="tx2"/>
          </a:solidFill>
          <a:latin typeface="Futura" charset="0"/>
          <a:ea typeface="ＭＳ Ｐゴシック" charset="0"/>
        </a:defRPr>
      </a:lvl4pPr>
      <a:lvl5pPr algn="ctr" rtl="0" eaLnBrk="1" fontAlgn="base" hangingPunct="1">
        <a:spcBef>
          <a:spcPct val="0"/>
        </a:spcBef>
        <a:spcAft>
          <a:spcPct val="0"/>
        </a:spcAft>
        <a:defRPr sz="2563">
          <a:solidFill>
            <a:schemeClr val="tx2"/>
          </a:solidFill>
          <a:latin typeface="Futura" charset="0"/>
          <a:ea typeface="ＭＳ Ｐゴシック" charset="0"/>
        </a:defRPr>
      </a:lvl5pPr>
      <a:lvl6pPr marL="325507" algn="ctr" rtl="0" eaLnBrk="1" fontAlgn="base" hangingPunct="1">
        <a:spcBef>
          <a:spcPct val="0"/>
        </a:spcBef>
        <a:spcAft>
          <a:spcPct val="0"/>
        </a:spcAft>
        <a:defRPr sz="2563">
          <a:solidFill>
            <a:schemeClr val="tx2"/>
          </a:solidFill>
          <a:latin typeface="Futura" charset="0"/>
        </a:defRPr>
      </a:lvl6pPr>
      <a:lvl7pPr marL="651013" algn="ctr" rtl="0" eaLnBrk="1" fontAlgn="base" hangingPunct="1">
        <a:spcBef>
          <a:spcPct val="0"/>
        </a:spcBef>
        <a:spcAft>
          <a:spcPct val="0"/>
        </a:spcAft>
        <a:defRPr sz="2563">
          <a:solidFill>
            <a:schemeClr val="tx2"/>
          </a:solidFill>
          <a:latin typeface="Futura" charset="0"/>
        </a:defRPr>
      </a:lvl7pPr>
      <a:lvl8pPr marL="976520" algn="ctr" rtl="0" eaLnBrk="1" fontAlgn="base" hangingPunct="1">
        <a:spcBef>
          <a:spcPct val="0"/>
        </a:spcBef>
        <a:spcAft>
          <a:spcPct val="0"/>
        </a:spcAft>
        <a:defRPr sz="2563">
          <a:solidFill>
            <a:schemeClr val="tx2"/>
          </a:solidFill>
          <a:latin typeface="Futura" charset="0"/>
        </a:defRPr>
      </a:lvl8pPr>
      <a:lvl9pPr marL="1302026" algn="ctr" rtl="0" eaLnBrk="1" fontAlgn="base" hangingPunct="1">
        <a:spcBef>
          <a:spcPct val="0"/>
        </a:spcBef>
        <a:spcAft>
          <a:spcPct val="0"/>
        </a:spcAft>
        <a:defRPr sz="2563">
          <a:solidFill>
            <a:schemeClr val="tx2"/>
          </a:solidFill>
          <a:latin typeface="Futura" charset="0"/>
        </a:defRPr>
      </a:lvl9pPr>
    </p:titleStyle>
    <p:bodyStyle>
      <a:lvl1pPr marL="244130" indent="-244130" algn="l" rtl="0" eaLnBrk="1" fontAlgn="base" hangingPunct="1">
        <a:spcBef>
          <a:spcPct val="20000"/>
        </a:spcBef>
        <a:spcAft>
          <a:spcPct val="0"/>
        </a:spcAft>
        <a:buChar char="•"/>
        <a:defRPr sz="1994">
          <a:solidFill>
            <a:schemeClr val="tx1"/>
          </a:solidFill>
          <a:latin typeface="+mn-lt"/>
          <a:ea typeface="ＭＳ Ｐゴシック" charset="0"/>
          <a:cs typeface="+mn-cs"/>
        </a:defRPr>
      </a:lvl1pPr>
      <a:lvl2pPr marL="528949" indent="-203442" algn="l" rtl="0" eaLnBrk="1" fontAlgn="base" hangingPunct="1">
        <a:spcBef>
          <a:spcPct val="20000"/>
        </a:spcBef>
        <a:spcAft>
          <a:spcPct val="0"/>
        </a:spcAft>
        <a:buChar char="–"/>
        <a:defRPr sz="1709">
          <a:solidFill>
            <a:schemeClr val="tx1"/>
          </a:solidFill>
          <a:latin typeface="+mn-lt"/>
          <a:ea typeface="ＭＳ Ｐゴシック" charset="0"/>
        </a:defRPr>
      </a:lvl2pPr>
      <a:lvl3pPr marL="813766" indent="-162753" algn="l" rtl="0" eaLnBrk="1" fontAlgn="base" hangingPunct="1">
        <a:spcBef>
          <a:spcPct val="20000"/>
        </a:spcBef>
        <a:spcAft>
          <a:spcPct val="0"/>
        </a:spcAft>
        <a:buChar char="•"/>
        <a:defRPr sz="1424">
          <a:solidFill>
            <a:schemeClr val="tx1"/>
          </a:solidFill>
          <a:latin typeface="+mn-lt"/>
          <a:ea typeface="ＭＳ Ｐゴシック" charset="0"/>
        </a:defRPr>
      </a:lvl3pPr>
      <a:lvl4pPr marL="1139273" indent="-162753" algn="l" rtl="0" eaLnBrk="1" fontAlgn="base" hangingPunct="1">
        <a:spcBef>
          <a:spcPct val="20000"/>
        </a:spcBef>
        <a:spcAft>
          <a:spcPct val="0"/>
        </a:spcAft>
        <a:buChar char="–"/>
        <a:defRPr sz="1282">
          <a:solidFill>
            <a:schemeClr val="tx1"/>
          </a:solidFill>
          <a:latin typeface="+mn-lt"/>
          <a:ea typeface="ＭＳ Ｐゴシック" charset="0"/>
        </a:defRPr>
      </a:lvl4pPr>
      <a:lvl5pPr marL="1464779" indent="-162753" algn="l" rtl="0" eaLnBrk="1" fontAlgn="base" hangingPunct="1">
        <a:spcBef>
          <a:spcPct val="20000"/>
        </a:spcBef>
        <a:spcAft>
          <a:spcPct val="0"/>
        </a:spcAft>
        <a:buChar char="»"/>
        <a:defRPr sz="1282">
          <a:solidFill>
            <a:schemeClr val="tx1"/>
          </a:solidFill>
          <a:latin typeface="+mn-lt"/>
          <a:ea typeface="ＭＳ Ｐゴシック" charset="0"/>
        </a:defRPr>
      </a:lvl5pPr>
      <a:lvl6pPr marL="1790285" indent="-162753" algn="l" rtl="0" eaLnBrk="1" fontAlgn="base" hangingPunct="1">
        <a:spcBef>
          <a:spcPct val="20000"/>
        </a:spcBef>
        <a:spcAft>
          <a:spcPct val="0"/>
        </a:spcAft>
        <a:buChar char="»"/>
        <a:defRPr sz="1424">
          <a:solidFill>
            <a:schemeClr val="tx1"/>
          </a:solidFill>
          <a:latin typeface="+mn-lt"/>
        </a:defRPr>
      </a:lvl6pPr>
      <a:lvl7pPr marL="2115791" indent="-162753" algn="l" rtl="0" eaLnBrk="1" fontAlgn="base" hangingPunct="1">
        <a:spcBef>
          <a:spcPct val="20000"/>
        </a:spcBef>
        <a:spcAft>
          <a:spcPct val="0"/>
        </a:spcAft>
        <a:buChar char="»"/>
        <a:defRPr sz="1424">
          <a:solidFill>
            <a:schemeClr val="tx1"/>
          </a:solidFill>
          <a:latin typeface="+mn-lt"/>
        </a:defRPr>
      </a:lvl7pPr>
      <a:lvl8pPr marL="2441298" indent="-162753" algn="l" rtl="0" eaLnBrk="1" fontAlgn="base" hangingPunct="1">
        <a:spcBef>
          <a:spcPct val="20000"/>
        </a:spcBef>
        <a:spcAft>
          <a:spcPct val="0"/>
        </a:spcAft>
        <a:buChar char="»"/>
        <a:defRPr sz="1424">
          <a:solidFill>
            <a:schemeClr val="tx1"/>
          </a:solidFill>
          <a:latin typeface="+mn-lt"/>
        </a:defRPr>
      </a:lvl8pPr>
      <a:lvl9pPr marL="2766804" indent="-162753" algn="l" rtl="0" eaLnBrk="1" fontAlgn="base" hangingPunct="1">
        <a:spcBef>
          <a:spcPct val="20000"/>
        </a:spcBef>
        <a:spcAft>
          <a:spcPct val="0"/>
        </a:spcAft>
        <a:buChar char="»"/>
        <a:defRPr sz="1424">
          <a:solidFill>
            <a:schemeClr val="tx1"/>
          </a:solidFill>
          <a:latin typeface="+mn-lt"/>
        </a:defRPr>
      </a:lvl9pPr>
    </p:bodyStyle>
    <p:otherStyle>
      <a:defPPr>
        <a:defRPr lang="fr-FR"/>
      </a:defPPr>
      <a:lvl1pPr marL="0" algn="l" defTabSz="651013" rtl="0" eaLnBrk="1" latinLnBrk="0" hangingPunct="1">
        <a:defRPr sz="1282" kern="1200">
          <a:solidFill>
            <a:schemeClr val="tx1"/>
          </a:solidFill>
          <a:latin typeface="+mn-lt"/>
          <a:ea typeface="+mn-ea"/>
          <a:cs typeface="+mn-cs"/>
        </a:defRPr>
      </a:lvl1pPr>
      <a:lvl2pPr marL="325507" algn="l" defTabSz="651013" rtl="0" eaLnBrk="1" latinLnBrk="0" hangingPunct="1">
        <a:defRPr sz="1282" kern="1200">
          <a:solidFill>
            <a:schemeClr val="tx1"/>
          </a:solidFill>
          <a:latin typeface="+mn-lt"/>
          <a:ea typeface="+mn-ea"/>
          <a:cs typeface="+mn-cs"/>
        </a:defRPr>
      </a:lvl2pPr>
      <a:lvl3pPr marL="651013" algn="l" defTabSz="651013" rtl="0" eaLnBrk="1" latinLnBrk="0" hangingPunct="1">
        <a:defRPr sz="1282" kern="1200">
          <a:solidFill>
            <a:schemeClr val="tx1"/>
          </a:solidFill>
          <a:latin typeface="+mn-lt"/>
          <a:ea typeface="+mn-ea"/>
          <a:cs typeface="+mn-cs"/>
        </a:defRPr>
      </a:lvl3pPr>
      <a:lvl4pPr marL="976520" algn="l" defTabSz="651013" rtl="0" eaLnBrk="1" latinLnBrk="0" hangingPunct="1">
        <a:defRPr sz="1282" kern="1200">
          <a:solidFill>
            <a:schemeClr val="tx1"/>
          </a:solidFill>
          <a:latin typeface="+mn-lt"/>
          <a:ea typeface="+mn-ea"/>
          <a:cs typeface="+mn-cs"/>
        </a:defRPr>
      </a:lvl4pPr>
      <a:lvl5pPr marL="1302026" algn="l" defTabSz="651013" rtl="0" eaLnBrk="1" latinLnBrk="0" hangingPunct="1">
        <a:defRPr sz="1282" kern="1200">
          <a:solidFill>
            <a:schemeClr val="tx1"/>
          </a:solidFill>
          <a:latin typeface="+mn-lt"/>
          <a:ea typeface="+mn-ea"/>
          <a:cs typeface="+mn-cs"/>
        </a:defRPr>
      </a:lvl5pPr>
      <a:lvl6pPr marL="1627532" algn="l" defTabSz="651013" rtl="0" eaLnBrk="1" latinLnBrk="0" hangingPunct="1">
        <a:defRPr sz="1282" kern="1200">
          <a:solidFill>
            <a:schemeClr val="tx1"/>
          </a:solidFill>
          <a:latin typeface="+mn-lt"/>
          <a:ea typeface="+mn-ea"/>
          <a:cs typeface="+mn-cs"/>
        </a:defRPr>
      </a:lvl6pPr>
      <a:lvl7pPr marL="1953038" algn="l" defTabSz="651013" rtl="0" eaLnBrk="1" latinLnBrk="0" hangingPunct="1">
        <a:defRPr sz="1282" kern="1200">
          <a:solidFill>
            <a:schemeClr val="tx1"/>
          </a:solidFill>
          <a:latin typeface="+mn-lt"/>
          <a:ea typeface="+mn-ea"/>
          <a:cs typeface="+mn-cs"/>
        </a:defRPr>
      </a:lvl7pPr>
      <a:lvl8pPr marL="2278545" algn="l" defTabSz="651013" rtl="0" eaLnBrk="1" latinLnBrk="0" hangingPunct="1">
        <a:defRPr sz="1282" kern="1200">
          <a:solidFill>
            <a:schemeClr val="tx1"/>
          </a:solidFill>
          <a:latin typeface="+mn-lt"/>
          <a:ea typeface="+mn-ea"/>
          <a:cs typeface="+mn-cs"/>
        </a:defRPr>
      </a:lvl8pPr>
      <a:lvl9pPr marL="2604051" algn="l" defTabSz="651013" rtl="0" eaLnBrk="1" latinLnBrk="0" hangingPunct="1">
        <a:defRPr sz="12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emf"/><Relationship Id="rId1" Type="http://schemas.openxmlformats.org/officeDocument/2006/relationships/slideLayout" Target="../slideLayouts/slideLayout4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9.emf"/></Relationships>
</file>

<file path=ppt/slides/_rels/slide3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34.xml"/><Relationship Id="rId3"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34.xml"/><Relationship Id="rId3"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4.xml"/><Relationship Id="rId3"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tags" Target="../tags/tag5.xml"/><Relationship Id="rId2"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4.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6.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22.png"/><Relationship Id="rId1" Type="http://schemas.openxmlformats.org/officeDocument/2006/relationships/slideLayout" Target="../slideLayouts/slideLayout36.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emf"/><Relationship Id="rId1" Type="http://schemas.openxmlformats.org/officeDocument/2006/relationships/slideLayout" Target="../slideLayouts/slideLayout44.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75" y="2894691"/>
            <a:ext cx="10051255" cy="1456707"/>
          </a:xfrm>
        </p:spPr>
        <p:txBody>
          <a:bodyPr>
            <a:normAutofit/>
          </a:bodyPr>
          <a:lstStyle/>
          <a:p>
            <a:r>
              <a:rPr lang="fr-FR" sz="2700" b="1" dirty="0" smtClean="0"/>
              <a:t>Nouvelles </a:t>
            </a:r>
            <a:r>
              <a:rPr lang="fr-FR" sz="2700" b="1" dirty="0"/>
              <a:t>stratégies et nouveaux traitements antirétroviraux en 2017</a:t>
            </a:r>
            <a:endParaRPr lang="fr-FR" sz="6075" b="1" dirty="0"/>
          </a:p>
        </p:txBody>
      </p:sp>
      <p:sp>
        <p:nvSpPr>
          <p:cNvPr id="3" name="Sous-titre 2"/>
          <p:cNvSpPr>
            <a:spLocks noGrp="1"/>
          </p:cNvSpPr>
          <p:nvPr>
            <p:ph type="subTitle" idx="1"/>
          </p:nvPr>
        </p:nvSpPr>
        <p:spPr>
          <a:xfrm>
            <a:off x="541421" y="4695990"/>
            <a:ext cx="9476375" cy="340650"/>
          </a:xfrm>
        </p:spPr>
        <p:txBody>
          <a:bodyPr>
            <a:noAutofit/>
          </a:bodyPr>
          <a:lstStyle/>
          <a:p>
            <a:r>
              <a:rPr lang="fr-FR" sz="1800" dirty="0" smtClean="0"/>
              <a:t>19 novembre 2017 </a:t>
            </a:r>
            <a:r>
              <a:rPr lang="mr-IN" sz="1800" dirty="0" smtClean="0"/>
              <a:t>–</a:t>
            </a:r>
            <a:r>
              <a:rPr lang="fr-FR" sz="1800" dirty="0" smtClean="0"/>
              <a:t> 8</a:t>
            </a:r>
            <a:r>
              <a:rPr lang="fr-FR" sz="1800" baseline="30000" dirty="0" smtClean="0"/>
              <a:t>ème</a:t>
            </a:r>
            <a:r>
              <a:rPr lang="fr-FR" sz="1800" dirty="0" smtClean="0"/>
              <a:t> journée de la Société </a:t>
            </a:r>
            <a:r>
              <a:rPr lang="fr-FR" sz="1800" dirty="0" smtClean="0"/>
              <a:t>Algérienne </a:t>
            </a:r>
            <a:r>
              <a:rPr lang="fr-FR" sz="1800" dirty="0" smtClean="0"/>
              <a:t>de Microbiologie Clinique </a:t>
            </a:r>
            <a:endParaRPr lang="fr-FR" sz="1800" dirty="0"/>
          </a:p>
        </p:txBody>
      </p:sp>
      <p:sp>
        <p:nvSpPr>
          <p:cNvPr id="4" name="ZoneTexte 3"/>
          <p:cNvSpPr txBox="1"/>
          <p:nvPr/>
        </p:nvSpPr>
        <p:spPr>
          <a:xfrm>
            <a:off x="636251" y="6483638"/>
            <a:ext cx="7715251" cy="364972"/>
          </a:xfrm>
          <a:prstGeom prst="rect">
            <a:avLst/>
          </a:prstGeom>
          <a:noFill/>
        </p:spPr>
        <p:txBody>
          <a:bodyPr wrap="square" rtlCol="0">
            <a:spAutoFit/>
          </a:bodyPr>
          <a:lstStyle/>
          <a:p>
            <a:r>
              <a:rPr lang="fr-FR" sz="886" i="1" dirty="0"/>
              <a:t>Dr Cédric </a:t>
            </a:r>
            <a:r>
              <a:rPr lang="fr-FR" sz="886" i="1" dirty="0" smtClean="0"/>
              <a:t>Arvieux</a:t>
            </a:r>
          </a:p>
          <a:p>
            <a:r>
              <a:rPr lang="fr-FR" sz="886" i="1" dirty="0" smtClean="0"/>
              <a:t>CHU de Rennes </a:t>
            </a:r>
            <a:r>
              <a:rPr lang="mr-IN" sz="886" i="1" dirty="0" smtClean="0"/>
              <a:t>–</a:t>
            </a:r>
            <a:r>
              <a:rPr lang="fr-FR" sz="886" i="1" dirty="0" smtClean="0"/>
              <a:t> </a:t>
            </a:r>
            <a:r>
              <a:rPr lang="fr-FR" sz="886" i="1" dirty="0" smtClean="0"/>
              <a:t>Société </a:t>
            </a:r>
            <a:r>
              <a:rPr lang="fr-FR" sz="886" i="1" dirty="0"/>
              <a:t>Française de lutte contre le </a:t>
            </a:r>
            <a:r>
              <a:rPr lang="fr-FR" sz="886" i="1" dirty="0" smtClean="0"/>
              <a:t>Sida </a:t>
            </a:r>
            <a:r>
              <a:rPr lang="mr-IN" sz="886" i="1" dirty="0" smtClean="0"/>
              <a:t>–</a:t>
            </a:r>
            <a:r>
              <a:rPr lang="fr-FR" sz="886" i="1" dirty="0" smtClean="0"/>
              <a:t> COREVIH-Bretagne </a:t>
            </a:r>
            <a:r>
              <a:rPr lang="mr-IN" sz="886" i="1" dirty="0" smtClean="0"/>
              <a:t>–</a:t>
            </a:r>
            <a:r>
              <a:rPr lang="fr-FR" sz="886" i="1" dirty="0" smtClean="0"/>
              <a:t> Université Rennes 1</a:t>
            </a:r>
            <a:endParaRPr lang="fr-FR" sz="886" i="1"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127" y="435034"/>
            <a:ext cx="1016669" cy="125103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877" y="701379"/>
            <a:ext cx="1299244" cy="669153"/>
          </a:xfrm>
          <a:prstGeom prst="rect">
            <a:avLst/>
          </a:prstGeom>
          <a:ln>
            <a:noFill/>
          </a:ln>
          <a:effectLst>
            <a:outerShdw blurRad="292100" dist="139700" dir="2700000" algn="tl" rotWithShape="0">
              <a:srgbClr val="333333">
                <a:alpha val="65000"/>
              </a:srgbClr>
            </a:outerShdw>
          </a:effectLst>
        </p:spPr>
      </p:pic>
      <p:pic>
        <p:nvPicPr>
          <p:cNvPr id="13" name="Image 12" descr="Logo sfls format ep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744" y="701379"/>
            <a:ext cx="981506" cy="718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7948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4350" y="274639"/>
            <a:ext cx="9258300" cy="686060"/>
          </a:xfrm>
        </p:spPr>
        <p:txBody>
          <a:bodyPr/>
          <a:lstStyle/>
          <a:p>
            <a:r>
              <a:rPr lang="fr-FR" dirty="0" smtClean="0"/>
              <a:t>Associations recommandées en France</a:t>
            </a:r>
            <a:endParaRPr lang="fr-FR" dirty="0"/>
          </a:p>
        </p:txBody>
      </p:sp>
      <p:sp>
        <p:nvSpPr>
          <p:cNvPr id="3" name="Espace réservé du numéro de diapositive 2"/>
          <p:cNvSpPr>
            <a:spLocks noGrp="1"/>
          </p:cNvSpPr>
          <p:nvPr>
            <p:ph type="sldNum" sz="quarter" idx="12"/>
          </p:nvPr>
        </p:nvSpPr>
        <p:spPr/>
        <p:txBody>
          <a:bodyPr/>
          <a:lstStyle/>
          <a:p>
            <a:fld id="{37515933-FE54-4AFE-B465-5ED5F277CE6D}" type="slidenum">
              <a:rPr lang="en-US" altLang="pt-BR" smtClean="0"/>
              <a:pPr/>
              <a:t>10</a:t>
            </a:fld>
            <a:endParaRPr lang="en-US" altLang="pt-BR"/>
          </a:p>
        </p:txBody>
      </p:sp>
      <p:graphicFrame>
        <p:nvGraphicFramePr>
          <p:cNvPr id="6" name="Espace réservé du contenu 3"/>
          <p:cNvGraphicFramePr>
            <a:graphicFrameLocks noGrp="1"/>
          </p:cNvGraphicFramePr>
          <p:nvPr>
            <p:ph idx="1"/>
            <p:extLst>
              <p:ext uri="{D42A27DB-BD31-4B8C-83A1-F6EECF244321}">
                <p14:modId xmlns:p14="http://schemas.microsoft.com/office/powerpoint/2010/main" val="613463701"/>
              </p:ext>
            </p:extLst>
          </p:nvPr>
        </p:nvGraphicFramePr>
        <p:xfrm>
          <a:off x="232816" y="960700"/>
          <a:ext cx="9821367" cy="5301206"/>
        </p:xfrm>
        <a:graphic>
          <a:graphicData uri="http://schemas.openxmlformats.org/drawingml/2006/table">
            <a:tbl>
              <a:tblPr firstRow="1" firstCol="1" bandRow="1" bandCol="1">
                <a:tableStyleId>{5C22544A-7EE6-4342-B048-85BDC9FD1C3A}</a:tableStyleId>
              </a:tblPr>
              <a:tblGrid>
                <a:gridCol w="7156829"/>
                <a:gridCol w="1382569"/>
                <a:gridCol w="1281969"/>
              </a:tblGrid>
              <a:tr h="565416">
                <a:tc>
                  <a:txBody>
                    <a:bodyPr/>
                    <a:lstStyle/>
                    <a:p>
                      <a:pPr marL="36195" marR="36195" indent="180340" algn="ctr">
                        <a:spcBef>
                          <a:spcPts val="600"/>
                        </a:spcBef>
                        <a:spcAft>
                          <a:spcPts val="600"/>
                        </a:spcAft>
                      </a:pPr>
                      <a:r>
                        <a:rPr lang="fr-FR" sz="1600" dirty="0"/>
                        <a:t>Associations recommandées - Noms commerciaux (DCI)</a:t>
                      </a:r>
                    </a:p>
                  </a:txBody>
                  <a:tcPr marL="68580" marR="68580" marT="0" marB="0" anchor="ctr"/>
                </a:tc>
                <a:tc>
                  <a:txBody>
                    <a:bodyPr/>
                    <a:lstStyle/>
                    <a:p>
                      <a:pPr marL="36195" marR="36195" indent="180340" algn="ctr">
                        <a:spcBef>
                          <a:spcPts val="600"/>
                        </a:spcBef>
                        <a:spcAft>
                          <a:spcPts val="600"/>
                        </a:spcAft>
                      </a:pPr>
                      <a:r>
                        <a:rPr lang="fr-FR" sz="1600" dirty="0"/>
                        <a:t>Cout mensuel (€)</a:t>
                      </a:r>
                    </a:p>
                  </a:txBody>
                  <a:tcPr marL="68580" marR="68580" marT="0" marB="0" anchor="ctr"/>
                </a:tc>
                <a:tc>
                  <a:txBody>
                    <a:bodyPr/>
                    <a:lstStyle/>
                    <a:p>
                      <a:pPr marL="36195" marR="36195" indent="180340" algn="ctr">
                        <a:spcBef>
                          <a:spcPts val="600"/>
                        </a:spcBef>
                        <a:spcAft>
                          <a:spcPts val="600"/>
                        </a:spcAft>
                      </a:pPr>
                      <a:r>
                        <a:rPr lang="fr-FR" sz="1600"/>
                        <a:t>Coût annuel (€)</a:t>
                      </a:r>
                    </a:p>
                  </a:txBody>
                  <a:tcPr marL="68580" marR="68580" marT="0" marB="0" anchor="ctr"/>
                </a:tc>
              </a:tr>
              <a:tr h="411821">
                <a:tc>
                  <a:txBody>
                    <a:bodyPr/>
                    <a:lstStyle/>
                    <a:p>
                      <a:pPr marL="36195" marR="36195" indent="180340" algn="l">
                        <a:spcBef>
                          <a:spcPts val="600"/>
                        </a:spcBef>
                        <a:spcAft>
                          <a:spcPts val="600"/>
                        </a:spcAft>
                      </a:pPr>
                      <a:r>
                        <a:rPr lang="fr-FR" sz="1600" dirty="0" err="1"/>
                        <a:t>TénofovirDF</a:t>
                      </a:r>
                      <a:r>
                        <a:rPr lang="fr-FR" sz="1600" dirty="0"/>
                        <a:t>/</a:t>
                      </a:r>
                      <a:r>
                        <a:rPr lang="fr-FR" sz="1600" dirty="0" err="1"/>
                        <a:t>emtricitabine</a:t>
                      </a:r>
                      <a:r>
                        <a:rPr lang="fr-FR" sz="1600" dirty="0"/>
                        <a:t> (Gé) + </a:t>
                      </a:r>
                      <a:r>
                        <a:rPr lang="fr-FR" sz="1600" dirty="0" err="1"/>
                        <a:t>Edurant</a:t>
                      </a:r>
                      <a:r>
                        <a:rPr lang="fr-FR" sz="1600" dirty="0"/>
                        <a:t>® (</a:t>
                      </a:r>
                      <a:r>
                        <a:rPr lang="fr-FR" sz="1600" dirty="0" err="1"/>
                        <a:t>rilpivirine</a:t>
                      </a:r>
                      <a:r>
                        <a:rPr lang="fr-FR" sz="1600" dirty="0"/>
                        <a:t>)</a:t>
                      </a:r>
                    </a:p>
                  </a:txBody>
                  <a:tcPr marL="68580" marR="68580" marT="0" marB="0" anchor="ctr"/>
                </a:tc>
                <a:tc>
                  <a:txBody>
                    <a:bodyPr/>
                    <a:lstStyle/>
                    <a:p>
                      <a:pPr marL="36195" marR="36195" indent="180340" algn="ctr">
                        <a:spcBef>
                          <a:spcPts val="600"/>
                        </a:spcBef>
                        <a:spcAft>
                          <a:spcPts val="600"/>
                        </a:spcAft>
                      </a:pPr>
                      <a:r>
                        <a:rPr lang="fr-FR" sz="1600" dirty="0"/>
                        <a:t>446,43</a:t>
                      </a:r>
                    </a:p>
                  </a:txBody>
                  <a:tcPr marL="68580" marR="68580" marT="0" marB="0" anchor="ctr"/>
                </a:tc>
                <a:tc>
                  <a:txBody>
                    <a:bodyPr/>
                    <a:lstStyle/>
                    <a:p>
                      <a:pPr marL="36195" marR="36195" indent="180340" algn="ctr">
                        <a:spcBef>
                          <a:spcPts val="600"/>
                        </a:spcBef>
                        <a:spcAft>
                          <a:spcPts val="600"/>
                        </a:spcAft>
                      </a:pPr>
                      <a:r>
                        <a:rPr lang="fr-FR" sz="1600" dirty="0"/>
                        <a:t>5 357</a:t>
                      </a:r>
                    </a:p>
                  </a:txBody>
                  <a:tcPr marL="68580" marR="68580" marT="0" marB="0" anchor="ctr"/>
                </a:tc>
              </a:tr>
              <a:tr h="411821">
                <a:tc>
                  <a:txBody>
                    <a:bodyPr/>
                    <a:lstStyle/>
                    <a:p>
                      <a:pPr marL="36195" marR="36195" indent="180340" algn="l">
                        <a:spcBef>
                          <a:spcPts val="600"/>
                        </a:spcBef>
                        <a:spcAft>
                          <a:spcPts val="600"/>
                        </a:spcAft>
                      </a:pPr>
                      <a:r>
                        <a:rPr lang="fr-FR" sz="1600" dirty="0" err="1"/>
                        <a:t>TénofovirDF</a:t>
                      </a:r>
                      <a:r>
                        <a:rPr lang="fr-FR" sz="1600" dirty="0"/>
                        <a:t>/</a:t>
                      </a:r>
                      <a:r>
                        <a:rPr lang="fr-FR" sz="1600" dirty="0" err="1"/>
                        <a:t>emtricitabine</a:t>
                      </a:r>
                      <a:r>
                        <a:rPr lang="fr-FR" sz="1600" dirty="0"/>
                        <a:t> (Gé) + </a:t>
                      </a:r>
                      <a:r>
                        <a:rPr lang="pt-BR" sz="1600" dirty="0"/>
                        <a:t>Prezista®/Norvir® </a:t>
                      </a:r>
                      <a:r>
                        <a:rPr lang="fr-FR" sz="1600" dirty="0"/>
                        <a:t>(</a:t>
                      </a:r>
                      <a:r>
                        <a:rPr lang="fr-FR" sz="1600" dirty="0" err="1"/>
                        <a:t>darunavir</a:t>
                      </a:r>
                      <a:r>
                        <a:rPr lang="fr-FR" sz="1600" dirty="0"/>
                        <a:t>/r)</a:t>
                      </a:r>
                    </a:p>
                  </a:txBody>
                  <a:tcPr marL="68580" marR="68580" marT="0" marB="0" anchor="ctr"/>
                </a:tc>
                <a:tc>
                  <a:txBody>
                    <a:bodyPr/>
                    <a:lstStyle/>
                    <a:p>
                      <a:pPr marL="36195" marR="36195" indent="180340" algn="ctr">
                        <a:spcBef>
                          <a:spcPts val="600"/>
                        </a:spcBef>
                        <a:spcAft>
                          <a:spcPts val="600"/>
                        </a:spcAft>
                      </a:pPr>
                      <a:r>
                        <a:rPr lang="fr-FR" sz="1600" dirty="0"/>
                        <a:t>627,29</a:t>
                      </a:r>
                    </a:p>
                  </a:txBody>
                  <a:tcPr marL="68580" marR="68580" marT="0" marB="0" anchor="ctr"/>
                </a:tc>
                <a:tc>
                  <a:txBody>
                    <a:bodyPr/>
                    <a:lstStyle/>
                    <a:p>
                      <a:pPr marL="36195" marR="36195" indent="180340" algn="ctr">
                        <a:spcBef>
                          <a:spcPts val="600"/>
                        </a:spcBef>
                        <a:spcAft>
                          <a:spcPts val="600"/>
                        </a:spcAft>
                      </a:pPr>
                      <a:r>
                        <a:rPr lang="fr-FR" sz="1600" dirty="0"/>
                        <a:t>7 527</a:t>
                      </a:r>
                    </a:p>
                  </a:txBody>
                  <a:tcPr marL="68580" marR="68580" marT="0" marB="0" anchor="ctr"/>
                </a:tc>
              </a:tr>
              <a:tr h="411821">
                <a:tc>
                  <a:txBody>
                    <a:bodyPr/>
                    <a:lstStyle/>
                    <a:p>
                      <a:pPr marL="36195" marR="36195" indent="180340" algn="l">
                        <a:spcBef>
                          <a:spcPts val="600"/>
                        </a:spcBef>
                        <a:spcAft>
                          <a:spcPts val="600"/>
                        </a:spcAft>
                      </a:pPr>
                      <a:r>
                        <a:rPr lang="fr-FR" sz="1600" dirty="0" err="1"/>
                        <a:t>Eviplera</a:t>
                      </a:r>
                      <a:r>
                        <a:rPr lang="fr-FR" sz="1600" dirty="0"/>
                        <a:t>® </a:t>
                      </a:r>
                      <a:r>
                        <a:rPr lang="fr-FR" sz="1600" dirty="0" smtClean="0"/>
                        <a:t>(</a:t>
                      </a:r>
                      <a:r>
                        <a:rPr lang="fr-FR" sz="1600" dirty="0" err="1"/>
                        <a:t>ténofovirDF</a:t>
                      </a:r>
                      <a:r>
                        <a:rPr lang="fr-FR" sz="1600" dirty="0"/>
                        <a:t>/</a:t>
                      </a:r>
                      <a:r>
                        <a:rPr lang="fr-FR" sz="1600" dirty="0" err="1"/>
                        <a:t>emtricitabine</a:t>
                      </a:r>
                      <a:r>
                        <a:rPr lang="fr-FR" sz="1600" dirty="0"/>
                        <a:t>/</a:t>
                      </a:r>
                      <a:r>
                        <a:rPr lang="fr-FR" sz="1600" dirty="0" err="1"/>
                        <a:t>rilpivirine</a:t>
                      </a:r>
                      <a:r>
                        <a:rPr lang="fr-FR" sz="1600" dirty="0"/>
                        <a:t>)</a:t>
                      </a:r>
                    </a:p>
                  </a:txBody>
                  <a:tcPr marL="68580" marR="68580" marT="0" marB="0" anchor="ctr"/>
                </a:tc>
                <a:tc>
                  <a:txBody>
                    <a:bodyPr/>
                    <a:lstStyle/>
                    <a:p>
                      <a:pPr marL="36195" marR="36195" indent="180340" algn="ctr">
                        <a:spcBef>
                          <a:spcPts val="600"/>
                        </a:spcBef>
                        <a:spcAft>
                          <a:spcPts val="600"/>
                        </a:spcAft>
                      </a:pPr>
                      <a:r>
                        <a:rPr lang="fr-FR" sz="1600" dirty="0"/>
                        <a:t>681,90</a:t>
                      </a:r>
                    </a:p>
                  </a:txBody>
                  <a:tcPr marL="68580" marR="68580" marT="0" marB="0" anchor="ctr"/>
                </a:tc>
                <a:tc>
                  <a:txBody>
                    <a:bodyPr/>
                    <a:lstStyle/>
                    <a:p>
                      <a:pPr marL="36195" marR="36195" indent="180340" algn="ctr">
                        <a:spcBef>
                          <a:spcPts val="600"/>
                        </a:spcBef>
                        <a:spcAft>
                          <a:spcPts val="600"/>
                        </a:spcAft>
                      </a:pPr>
                      <a:r>
                        <a:rPr lang="fr-FR" sz="1600"/>
                        <a:t>8 183</a:t>
                      </a:r>
                    </a:p>
                  </a:txBody>
                  <a:tcPr marL="68580" marR="68580" marT="0" marB="0" anchor="ctr"/>
                </a:tc>
              </a:tr>
              <a:tr h="411821">
                <a:tc>
                  <a:txBody>
                    <a:bodyPr/>
                    <a:lstStyle/>
                    <a:p>
                      <a:pPr marL="36195" marR="36195" indent="180340" algn="l">
                        <a:spcBef>
                          <a:spcPts val="600"/>
                        </a:spcBef>
                        <a:spcAft>
                          <a:spcPts val="600"/>
                        </a:spcAft>
                      </a:pPr>
                      <a:r>
                        <a:rPr lang="fr-FR" sz="1600" dirty="0" err="1"/>
                        <a:t>TénofovirDF</a:t>
                      </a:r>
                      <a:r>
                        <a:rPr lang="fr-FR" sz="1600" dirty="0"/>
                        <a:t>/</a:t>
                      </a:r>
                      <a:r>
                        <a:rPr lang="fr-FR" sz="1600" dirty="0" err="1"/>
                        <a:t>emtricitabine</a:t>
                      </a:r>
                      <a:r>
                        <a:rPr lang="fr-FR" sz="1600" dirty="0"/>
                        <a:t> (Gé) + </a:t>
                      </a:r>
                      <a:r>
                        <a:rPr lang="fr-FR" sz="1600" dirty="0" err="1"/>
                        <a:t>Isentress</a:t>
                      </a:r>
                      <a:r>
                        <a:rPr lang="fr-FR" sz="1600" dirty="0"/>
                        <a:t>® (</a:t>
                      </a:r>
                      <a:r>
                        <a:rPr lang="fr-FR" sz="1600" dirty="0" err="1"/>
                        <a:t>raltégravir</a:t>
                      </a:r>
                      <a:r>
                        <a:rPr lang="fr-FR" sz="1600" dirty="0"/>
                        <a:t>)</a:t>
                      </a:r>
                    </a:p>
                  </a:txBody>
                  <a:tcPr marL="68580" marR="68580" marT="0" marB="0" anchor="ctr"/>
                </a:tc>
                <a:tc>
                  <a:txBody>
                    <a:bodyPr/>
                    <a:lstStyle/>
                    <a:p>
                      <a:pPr marL="36195" marR="36195" indent="180340" algn="ctr">
                        <a:spcBef>
                          <a:spcPts val="600"/>
                        </a:spcBef>
                        <a:spcAft>
                          <a:spcPts val="600"/>
                        </a:spcAft>
                      </a:pPr>
                      <a:r>
                        <a:rPr lang="fr-FR" sz="1600" dirty="0"/>
                        <a:t>736,65</a:t>
                      </a:r>
                    </a:p>
                  </a:txBody>
                  <a:tcPr marL="68580" marR="68580" marT="0" marB="0" anchor="ctr"/>
                </a:tc>
                <a:tc>
                  <a:txBody>
                    <a:bodyPr/>
                    <a:lstStyle/>
                    <a:p>
                      <a:pPr marL="36195" marR="36195" indent="180340" algn="ctr">
                        <a:spcBef>
                          <a:spcPts val="600"/>
                        </a:spcBef>
                        <a:spcAft>
                          <a:spcPts val="600"/>
                        </a:spcAft>
                      </a:pPr>
                      <a:r>
                        <a:rPr lang="fr-FR" sz="1600" dirty="0"/>
                        <a:t>8 840</a:t>
                      </a:r>
                    </a:p>
                  </a:txBody>
                  <a:tcPr marL="68580" marR="68580" marT="0" marB="0" anchor="ctr"/>
                </a:tc>
              </a:tr>
              <a:tr h="282708">
                <a:tc>
                  <a:txBody>
                    <a:bodyPr/>
                    <a:lstStyle/>
                    <a:p>
                      <a:pPr marL="36195" marR="36195" indent="180340" algn="l">
                        <a:spcBef>
                          <a:spcPts val="600"/>
                        </a:spcBef>
                        <a:spcAft>
                          <a:spcPts val="600"/>
                        </a:spcAft>
                      </a:pPr>
                      <a:r>
                        <a:rPr lang="fr-FR" sz="1600" dirty="0" err="1"/>
                        <a:t>Abacavir</a:t>
                      </a:r>
                      <a:r>
                        <a:rPr lang="fr-FR" sz="1600" dirty="0"/>
                        <a:t>/</a:t>
                      </a:r>
                      <a:r>
                        <a:rPr lang="fr-FR" sz="1600" dirty="0" err="1"/>
                        <a:t>lamivudine</a:t>
                      </a:r>
                      <a:r>
                        <a:rPr lang="fr-FR" sz="1600" dirty="0"/>
                        <a:t> (Gé) + </a:t>
                      </a:r>
                      <a:r>
                        <a:rPr lang="fr-FR" sz="1600" dirty="0" err="1"/>
                        <a:t>Tivicay</a:t>
                      </a:r>
                      <a:r>
                        <a:rPr lang="fr-FR" sz="1600" dirty="0"/>
                        <a:t>® (</a:t>
                      </a:r>
                      <a:r>
                        <a:rPr lang="fr-FR" sz="1600" dirty="0" err="1"/>
                        <a:t>dolutégravir</a:t>
                      </a:r>
                      <a:r>
                        <a:rPr lang="fr-FR" sz="1600" dirty="0"/>
                        <a:t>)</a:t>
                      </a:r>
                    </a:p>
                  </a:txBody>
                  <a:tcPr marL="68580" marR="68580" marT="0" marB="0" anchor="ctr"/>
                </a:tc>
                <a:tc>
                  <a:txBody>
                    <a:bodyPr/>
                    <a:lstStyle/>
                    <a:p>
                      <a:pPr marL="36195" marR="36195" indent="180340" algn="ctr">
                        <a:spcBef>
                          <a:spcPts val="600"/>
                        </a:spcBef>
                        <a:spcAft>
                          <a:spcPts val="600"/>
                        </a:spcAft>
                      </a:pPr>
                      <a:r>
                        <a:rPr lang="fr-FR" sz="1600" dirty="0"/>
                        <a:t>769,92</a:t>
                      </a:r>
                    </a:p>
                  </a:txBody>
                  <a:tcPr marL="68580" marR="68580" marT="0" marB="0" anchor="ctr"/>
                </a:tc>
                <a:tc>
                  <a:txBody>
                    <a:bodyPr/>
                    <a:lstStyle/>
                    <a:p>
                      <a:pPr marL="36195" marR="36195" indent="180340" algn="ctr">
                        <a:spcBef>
                          <a:spcPts val="600"/>
                        </a:spcBef>
                        <a:spcAft>
                          <a:spcPts val="600"/>
                        </a:spcAft>
                      </a:pPr>
                      <a:r>
                        <a:rPr lang="fr-FR" sz="1600"/>
                        <a:t>9 239</a:t>
                      </a:r>
                    </a:p>
                  </a:txBody>
                  <a:tcPr marL="68580" marR="68580" marT="0" marB="0" anchor="ctr"/>
                </a:tc>
              </a:tr>
              <a:tr h="411821">
                <a:tc>
                  <a:txBody>
                    <a:bodyPr/>
                    <a:lstStyle/>
                    <a:p>
                      <a:pPr marL="36195" marR="36195" indent="180340" algn="l">
                        <a:spcBef>
                          <a:spcPts val="600"/>
                        </a:spcBef>
                        <a:spcAft>
                          <a:spcPts val="600"/>
                        </a:spcAft>
                      </a:pPr>
                      <a:r>
                        <a:rPr lang="fr-FR" sz="1600" dirty="0" err="1"/>
                        <a:t>TénofovirDF</a:t>
                      </a:r>
                      <a:r>
                        <a:rPr lang="fr-FR" sz="1600" dirty="0"/>
                        <a:t>/</a:t>
                      </a:r>
                      <a:r>
                        <a:rPr lang="fr-FR" sz="1600" dirty="0" err="1"/>
                        <a:t>emtricitabine</a:t>
                      </a:r>
                      <a:r>
                        <a:rPr lang="fr-FR" sz="1600" dirty="0"/>
                        <a:t> (Gé) + </a:t>
                      </a:r>
                      <a:r>
                        <a:rPr lang="fr-FR" sz="1600" dirty="0" err="1"/>
                        <a:t>Tivicay</a:t>
                      </a:r>
                      <a:r>
                        <a:rPr lang="fr-FR" sz="1600" dirty="0"/>
                        <a:t>® (</a:t>
                      </a:r>
                      <a:r>
                        <a:rPr lang="fr-FR" sz="1600" dirty="0" err="1"/>
                        <a:t>dolutégravir</a:t>
                      </a:r>
                      <a:r>
                        <a:rPr lang="fr-FR" sz="1600" dirty="0"/>
                        <a:t>)</a:t>
                      </a:r>
                    </a:p>
                  </a:txBody>
                  <a:tcPr marL="68580" marR="68580" marT="0" marB="0" anchor="ctr"/>
                </a:tc>
                <a:tc>
                  <a:txBody>
                    <a:bodyPr/>
                    <a:lstStyle/>
                    <a:p>
                      <a:pPr marL="36195" marR="36195" indent="180340" algn="ctr">
                        <a:spcBef>
                          <a:spcPts val="600"/>
                        </a:spcBef>
                        <a:spcAft>
                          <a:spcPts val="600"/>
                        </a:spcAft>
                      </a:pPr>
                      <a:r>
                        <a:rPr lang="fr-FR" sz="1600" dirty="0"/>
                        <a:t>788,93</a:t>
                      </a:r>
                    </a:p>
                  </a:txBody>
                  <a:tcPr marL="68580" marR="68580" marT="0" marB="0" anchor="ctr"/>
                </a:tc>
                <a:tc>
                  <a:txBody>
                    <a:bodyPr/>
                    <a:lstStyle/>
                    <a:p>
                      <a:pPr marL="36195" marR="36195" indent="180340" algn="ctr">
                        <a:spcBef>
                          <a:spcPts val="600"/>
                        </a:spcBef>
                        <a:spcAft>
                          <a:spcPts val="600"/>
                        </a:spcAft>
                      </a:pPr>
                      <a:r>
                        <a:rPr lang="fr-FR" sz="1600" dirty="0"/>
                        <a:t>9 467</a:t>
                      </a:r>
                    </a:p>
                  </a:txBody>
                  <a:tcPr marL="68580" marR="68580" marT="0" marB="0" anchor="ctr"/>
                </a:tc>
              </a:tr>
              <a:tr h="411821">
                <a:tc>
                  <a:txBody>
                    <a:bodyPr/>
                    <a:lstStyle/>
                    <a:p>
                      <a:pPr marL="36195" marR="36195" indent="180340" algn="l">
                        <a:spcBef>
                          <a:spcPts val="600"/>
                        </a:spcBef>
                        <a:spcAft>
                          <a:spcPts val="600"/>
                        </a:spcAft>
                      </a:pPr>
                      <a:r>
                        <a:rPr lang="pt-BR" sz="1600" dirty="0"/>
                        <a:t>Truvada® + Prezista®/Norvir® (ténofovirDF/emtricitabine + </a:t>
                      </a:r>
                      <a:r>
                        <a:rPr lang="pt-BR" sz="1600" dirty="0" smtClean="0"/>
                        <a:t>darunavir/r</a:t>
                      </a:r>
                      <a:r>
                        <a:rPr lang="pt-BR" sz="1600" dirty="0"/>
                        <a:t>)</a:t>
                      </a:r>
                      <a:endParaRPr lang="fr-FR" sz="1600" dirty="0"/>
                    </a:p>
                  </a:txBody>
                  <a:tcPr marL="68580" marR="68580" marT="0" marB="0" anchor="ctr"/>
                </a:tc>
                <a:tc>
                  <a:txBody>
                    <a:bodyPr/>
                    <a:lstStyle/>
                    <a:p>
                      <a:pPr marL="36195" marR="36195" indent="180340" algn="ctr">
                        <a:spcBef>
                          <a:spcPts val="600"/>
                        </a:spcBef>
                        <a:spcAft>
                          <a:spcPts val="600"/>
                        </a:spcAft>
                      </a:pPr>
                      <a:r>
                        <a:rPr lang="fr-FR" sz="1600"/>
                        <a:t>854,26</a:t>
                      </a:r>
                    </a:p>
                  </a:txBody>
                  <a:tcPr marL="68580" marR="68580" marT="0" marB="0" anchor="ctr"/>
                </a:tc>
                <a:tc>
                  <a:txBody>
                    <a:bodyPr/>
                    <a:lstStyle/>
                    <a:p>
                      <a:pPr marL="36195" marR="36195" indent="180340" algn="ctr">
                        <a:spcBef>
                          <a:spcPts val="600"/>
                        </a:spcBef>
                        <a:spcAft>
                          <a:spcPts val="600"/>
                        </a:spcAft>
                      </a:pPr>
                      <a:r>
                        <a:rPr lang="fr-FR" sz="1600" dirty="0"/>
                        <a:t>10 251</a:t>
                      </a:r>
                    </a:p>
                  </a:txBody>
                  <a:tcPr marL="68580" marR="68580" marT="0" marB="0" anchor="ctr"/>
                </a:tc>
              </a:tr>
              <a:tr h="617729">
                <a:tc>
                  <a:txBody>
                    <a:bodyPr/>
                    <a:lstStyle/>
                    <a:p>
                      <a:pPr marL="36195" marR="36195" indent="180340" algn="l">
                        <a:spcBef>
                          <a:spcPts val="600"/>
                        </a:spcBef>
                        <a:spcAft>
                          <a:spcPts val="600"/>
                        </a:spcAft>
                      </a:pPr>
                      <a:r>
                        <a:rPr lang="fr-FR" sz="1600" dirty="0" err="1"/>
                        <a:t>Genvoya</a:t>
                      </a:r>
                      <a:r>
                        <a:rPr lang="fr-FR" sz="1600" dirty="0"/>
                        <a:t>® </a:t>
                      </a:r>
                      <a:r>
                        <a:rPr lang="fr-FR" sz="1600" dirty="0" smtClean="0"/>
                        <a:t>(ténofovir AF/</a:t>
                      </a:r>
                      <a:r>
                        <a:rPr lang="fr-FR" sz="1600" dirty="0" err="1" smtClean="0"/>
                        <a:t>emtricitabine</a:t>
                      </a:r>
                      <a:r>
                        <a:rPr lang="fr-FR" sz="1600" dirty="0" smtClean="0"/>
                        <a:t>/</a:t>
                      </a:r>
                      <a:r>
                        <a:rPr lang="fr-FR" sz="1600" dirty="0" err="1" smtClean="0"/>
                        <a:t>elvitégravir</a:t>
                      </a:r>
                      <a:r>
                        <a:rPr lang="fr-FR" sz="1600" dirty="0" smtClean="0"/>
                        <a:t>//</a:t>
                      </a:r>
                      <a:r>
                        <a:rPr lang="fr-FR" sz="1600" dirty="0" err="1"/>
                        <a:t>cobicistat</a:t>
                      </a:r>
                      <a:r>
                        <a:rPr lang="fr-FR" sz="1600" dirty="0"/>
                        <a:t>)</a:t>
                      </a:r>
                    </a:p>
                  </a:txBody>
                  <a:tcPr marL="68580" marR="68580" marT="0" marB="0" anchor="ctr"/>
                </a:tc>
                <a:tc>
                  <a:txBody>
                    <a:bodyPr/>
                    <a:lstStyle/>
                    <a:p>
                      <a:pPr marL="36195" marR="36195" indent="180340" algn="ctr">
                        <a:lnSpc>
                          <a:spcPts val="1200"/>
                        </a:lnSpc>
                        <a:spcBef>
                          <a:spcPts val="600"/>
                        </a:spcBef>
                        <a:spcAft>
                          <a:spcPts val="600"/>
                        </a:spcAft>
                      </a:pPr>
                      <a:r>
                        <a:rPr lang="fr-FR" sz="1600"/>
                        <a:t>882,16</a:t>
                      </a:r>
                    </a:p>
                  </a:txBody>
                  <a:tcPr marL="68580" marR="68580" marT="0" marB="0" anchor="ctr"/>
                </a:tc>
                <a:tc>
                  <a:txBody>
                    <a:bodyPr/>
                    <a:lstStyle/>
                    <a:p>
                      <a:pPr marR="36195" indent="180340" algn="ctr">
                        <a:lnSpc>
                          <a:spcPts val="1200"/>
                        </a:lnSpc>
                        <a:spcBef>
                          <a:spcPts val="600"/>
                        </a:spcBef>
                        <a:spcAft>
                          <a:spcPts val="600"/>
                        </a:spcAft>
                      </a:pPr>
                      <a:r>
                        <a:rPr lang="fr-FR" sz="1600" dirty="0"/>
                        <a:t>10 586</a:t>
                      </a:r>
                    </a:p>
                  </a:txBody>
                  <a:tcPr marL="68580" marR="68580" marT="0" marB="0" anchor="ctr"/>
                </a:tc>
              </a:tr>
              <a:tr h="411821">
                <a:tc>
                  <a:txBody>
                    <a:bodyPr/>
                    <a:lstStyle/>
                    <a:p>
                      <a:pPr marL="36195" marR="36195" indent="180340" algn="l">
                        <a:spcBef>
                          <a:spcPts val="600"/>
                        </a:spcBef>
                        <a:spcAft>
                          <a:spcPts val="600"/>
                        </a:spcAft>
                      </a:pPr>
                      <a:r>
                        <a:rPr lang="fr-FR" sz="1600" dirty="0" err="1"/>
                        <a:t>Triumeq</a:t>
                      </a:r>
                      <a:r>
                        <a:rPr lang="pt-BR" sz="1600" dirty="0"/>
                        <a:t>® </a:t>
                      </a:r>
                      <a:r>
                        <a:rPr lang="fr-FR" sz="1600" dirty="0" smtClean="0"/>
                        <a:t>(</a:t>
                      </a:r>
                      <a:r>
                        <a:rPr lang="fr-FR" sz="1600" dirty="0" err="1"/>
                        <a:t>abacavir</a:t>
                      </a:r>
                      <a:r>
                        <a:rPr lang="fr-FR" sz="1600" dirty="0"/>
                        <a:t>/</a:t>
                      </a:r>
                      <a:r>
                        <a:rPr lang="fr-FR" sz="1600" dirty="0" err="1"/>
                        <a:t>lamivudine</a:t>
                      </a:r>
                      <a:r>
                        <a:rPr lang="fr-FR" sz="1600" dirty="0"/>
                        <a:t>/</a:t>
                      </a:r>
                      <a:r>
                        <a:rPr lang="fr-FR" sz="1600" dirty="0" err="1"/>
                        <a:t>dolutégravir</a:t>
                      </a:r>
                      <a:r>
                        <a:rPr lang="fr-FR" sz="1600" dirty="0"/>
                        <a:t>)</a:t>
                      </a:r>
                    </a:p>
                  </a:txBody>
                  <a:tcPr marL="68580" marR="68580" marT="0" marB="0" anchor="ctr"/>
                </a:tc>
                <a:tc>
                  <a:txBody>
                    <a:bodyPr/>
                    <a:lstStyle/>
                    <a:p>
                      <a:pPr marL="36195" marR="36195" indent="180340" algn="ctr">
                        <a:spcBef>
                          <a:spcPts val="600"/>
                        </a:spcBef>
                        <a:spcAft>
                          <a:spcPts val="600"/>
                        </a:spcAft>
                      </a:pPr>
                      <a:r>
                        <a:rPr lang="fr-FR" sz="1600" dirty="0"/>
                        <a:t>928,43</a:t>
                      </a:r>
                    </a:p>
                  </a:txBody>
                  <a:tcPr marL="68580" marR="68580" marT="0" marB="0" anchor="ctr"/>
                </a:tc>
                <a:tc>
                  <a:txBody>
                    <a:bodyPr/>
                    <a:lstStyle/>
                    <a:p>
                      <a:pPr marL="36195" marR="36195" indent="180340" algn="ctr">
                        <a:spcBef>
                          <a:spcPts val="600"/>
                        </a:spcBef>
                        <a:spcAft>
                          <a:spcPts val="600"/>
                        </a:spcAft>
                      </a:pPr>
                      <a:r>
                        <a:rPr lang="fr-FR" sz="1600" dirty="0"/>
                        <a:t>11 141</a:t>
                      </a:r>
                    </a:p>
                  </a:txBody>
                  <a:tcPr marL="68580" marR="68580" marT="0" marB="0" anchor="ctr"/>
                </a:tc>
              </a:tr>
              <a:tr h="411821">
                <a:tc>
                  <a:txBody>
                    <a:bodyPr/>
                    <a:lstStyle/>
                    <a:p>
                      <a:pPr marL="36195" marR="36195" indent="180340" algn="l">
                        <a:spcBef>
                          <a:spcPts val="600"/>
                        </a:spcBef>
                        <a:spcAft>
                          <a:spcPts val="600"/>
                        </a:spcAft>
                      </a:pPr>
                      <a:r>
                        <a:rPr lang="fr-FR" sz="1600" dirty="0" err="1"/>
                        <a:t>Truvada</a:t>
                      </a:r>
                      <a:r>
                        <a:rPr lang="fr-FR" sz="1600" dirty="0"/>
                        <a:t>® + </a:t>
                      </a:r>
                      <a:r>
                        <a:rPr lang="fr-FR" sz="1600" dirty="0" err="1"/>
                        <a:t>Isentress</a:t>
                      </a:r>
                      <a:r>
                        <a:rPr lang="fr-FR" sz="1600" dirty="0"/>
                        <a:t>® </a:t>
                      </a:r>
                      <a:r>
                        <a:rPr lang="fr-FR" sz="1600" dirty="0" smtClean="0"/>
                        <a:t>(</a:t>
                      </a:r>
                      <a:r>
                        <a:rPr lang="fr-FR" sz="1600" dirty="0" err="1"/>
                        <a:t>ténofovirDF</a:t>
                      </a:r>
                      <a:r>
                        <a:rPr lang="fr-FR" sz="1600" dirty="0"/>
                        <a:t>/</a:t>
                      </a:r>
                      <a:r>
                        <a:rPr lang="fr-FR" sz="1600" dirty="0" err="1"/>
                        <a:t>emtricitabine</a:t>
                      </a:r>
                      <a:r>
                        <a:rPr lang="fr-FR" sz="1600" dirty="0"/>
                        <a:t> + </a:t>
                      </a:r>
                      <a:r>
                        <a:rPr lang="fr-FR" sz="1600" dirty="0" err="1"/>
                        <a:t>raltégravir</a:t>
                      </a:r>
                      <a:r>
                        <a:rPr lang="fr-FR" sz="1600" dirty="0"/>
                        <a:t>)</a:t>
                      </a:r>
                    </a:p>
                  </a:txBody>
                  <a:tcPr marL="68580" marR="68580" marT="0" marB="0" anchor="ctr"/>
                </a:tc>
                <a:tc>
                  <a:txBody>
                    <a:bodyPr/>
                    <a:lstStyle/>
                    <a:p>
                      <a:pPr marL="36195" marR="36195" indent="180340" algn="ctr">
                        <a:spcBef>
                          <a:spcPts val="600"/>
                        </a:spcBef>
                        <a:spcAft>
                          <a:spcPts val="600"/>
                        </a:spcAft>
                      </a:pPr>
                      <a:r>
                        <a:rPr lang="fr-FR" sz="1600"/>
                        <a:t>963,62</a:t>
                      </a:r>
                    </a:p>
                  </a:txBody>
                  <a:tcPr marL="68580" marR="68580" marT="0" marB="0" anchor="ctr"/>
                </a:tc>
                <a:tc>
                  <a:txBody>
                    <a:bodyPr/>
                    <a:lstStyle/>
                    <a:p>
                      <a:pPr marL="36195" marR="36195" indent="180340" algn="ctr">
                        <a:spcBef>
                          <a:spcPts val="600"/>
                        </a:spcBef>
                        <a:spcAft>
                          <a:spcPts val="600"/>
                        </a:spcAft>
                      </a:pPr>
                      <a:r>
                        <a:rPr lang="fr-FR" sz="1600" dirty="0"/>
                        <a:t>11 563</a:t>
                      </a:r>
                    </a:p>
                  </a:txBody>
                  <a:tcPr marL="68580" marR="68580" marT="0" marB="0" anchor="ctr"/>
                </a:tc>
              </a:tr>
              <a:tr h="540785">
                <a:tc>
                  <a:txBody>
                    <a:bodyPr/>
                    <a:lstStyle/>
                    <a:p>
                      <a:pPr marL="36195" marR="36195" indent="180340" algn="l">
                        <a:spcBef>
                          <a:spcPts val="600"/>
                        </a:spcBef>
                        <a:spcAft>
                          <a:spcPts val="600"/>
                        </a:spcAft>
                      </a:pPr>
                      <a:r>
                        <a:rPr lang="fr-FR" sz="1600" dirty="0" err="1"/>
                        <a:t>Truvada</a:t>
                      </a:r>
                      <a:r>
                        <a:rPr lang="fr-FR" sz="1600" dirty="0"/>
                        <a:t>® + </a:t>
                      </a:r>
                      <a:r>
                        <a:rPr lang="fr-FR" sz="1600" dirty="0" err="1"/>
                        <a:t>Tivicay</a:t>
                      </a:r>
                      <a:r>
                        <a:rPr lang="fr-FR" sz="1600" dirty="0"/>
                        <a:t>® </a:t>
                      </a:r>
                      <a:r>
                        <a:rPr lang="fr-FR" sz="1600" dirty="0" smtClean="0"/>
                        <a:t> (</a:t>
                      </a:r>
                      <a:r>
                        <a:rPr lang="fr-FR" sz="1600" dirty="0" err="1"/>
                        <a:t>ténofovirDF</a:t>
                      </a:r>
                      <a:r>
                        <a:rPr lang="fr-FR" sz="1600" dirty="0"/>
                        <a:t>/</a:t>
                      </a:r>
                      <a:r>
                        <a:rPr lang="fr-FR" sz="1600" dirty="0" err="1"/>
                        <a:t>emtricitabine</a:t>
                      </a:r>
                      <a:r>
                        <a:rPr lang="fr-FR" sz="1600" dirty="0"/>
                        <a:t> + </a:t>
                      </a:r>
                      <a:r>
                        <a:rPr lang="fr-FR" sz="1600" dirty="0" err="1"/>
                        <a:t>dolutégravir</a:t>
                      </a:r>
                      <a:r>
                        <a:rPr lang="fr-FR" sz="1600" dirty="0"/>
                        <a:t>)</a:t>
                      </a:r>
                    </a:p>
                  </a:txBody>
                  <a:tcPr marL="68580" marR="68580" marT="0" marB="0" anchor="ctr"/>
                </a:tc>
                <a:tc>
                  <a:txBody>
                    <a:bodyPr/>
                    <a:lstStyle/>
                    <a:p>
                      <a:pPr marL="36195" marR="36195" indent="180340" algn="ctr">
                        <a:spcBef>
                          <a:spcPts val="600"/>
                        </a:spcBef>
                        <a:spcAft>
                          <a:spcPts val="600"/>
                        </a:spcAft>
                      </a:pPr>
                      <a:r>
                        <a:rPr lang="fr-FR" sz="1600" dirty="0"/>
                        <a:t>1015,90</a:t>
                      </a:r>
                    </a:p>
                  </a:txBody>
                  <a:tcPr marL="68580" marR="68580" marT="0" marB="0" anchor="ctr"/>
                </a:tc>
                <a:tc>
                  <a:txBody>
                    <a:bodyPr/>
                    <a:lstStyle/>
                    <a:p>
                      <a:pPr marL="36195" marR="36195" indent="180340" algn="ctr">
                        <a:spcBef>
                          <a:spcPts val="600"/>
                        </a:spcBef>
                        <a:spcAft>
                          <a:spcPts val="600"/>
                        </a:spcAft>
                      </a:pPr>
                      <a:r>
                        <a:rPr lang="fr-FR" sz="1600" dirty="0"/>
                        <a:t>12 191</a:t>
                      </a:r>
                    </a:p>
                  </a:txBody>
                  <a:tcPr marL="68580" marR="68580" marT="0" marB="0" anchor="ctr"/>
                </a:tc>
              </a:tr>
            </a:tbl>
          </a:graphicData>
        </a:graphic>
      </p:graphicFrame>
      <p:sp>
        <p:nvSpPr>
          <p:cNvPr id="7" name="Cadre 6"/>
          <p:cNvSpPr/>
          <p:nvPr/>
        </p:nvSpPr>
        <p:spPr>
          <a:xfrm>
            <a:off x="8652922" y="1458410"/>
            <a:ext cx="1424409" cy="462987"/>
          </a:xfrm>
          <a:prstGeom prst="fram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Cadre 8"/>
          <p:cNvSpPr/>
          <p:nvPr/>
        </p:nvSpPr>
        <p:spPr>
          <a:xfrm>
            <a:off x="8652922" y="2316783"/>
            <a:ext cx="1424409" cy="462987"/>
          </a:xfrm>
          <a:prstGeom prst="fram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Cadre 9"/>
          <p:cNvSpPr/>
          <p:nvPr/>
        </p:nvSpPr>
        <p:spPr>
          <a:xfrm>
            <a:off x="8652922" y="3431894"/>
            <a:ext cx="1424409" cy="462987"/>
          </a:xfrm>
          <a:prstGeom prst="fram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Cadre 10"/>
          <p:cNvSpPr/>
          <p:nvPr/>
        </p:nvSpPr>
        <p:spPr>
          <a:xfrm>
            <a:off x="8677281" y="4846900"/>
            <a:ext cx="1424409" cy="462987"/>
          </a:xfrm>
          <a:prstGeom prst="fram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 name="ZoneTexte 1"/>
          <p:cNvSpPr txBox="1"/>
          <p:nvPr/>
        </p:nvSpPr>
        <p:spPr>
          <a:xfrm>
            <a:off x="514350" y="6390284"/>
            <a:ext cx="8702540" cy="369332"/>
          </a:xfrm>
          <a:prstGeom prst="rect">
            <a:avLst/>
          </a:prstGeom>
          <a:solidFill>
            <a:srgbClr val="9B1413"/>
          </a:solidFill>
        </p:spPr>
        <p:txBody>
          <a:bodyPr wrap="square" rtlCol="0">
            <a:spAutoFit/>
          </a:bodyPr>
          <a:lstStyle/>
          <a:p>
            <a:pPr algn="ctr"/>
            <a:r>
              <a:rPr lang="fr-FR" dirty="0" smtClean="0">
                <a:solidFill>
                  <a:schemeClr val="bg1"/>
                </a:solidFill>
              </a:rPr>
              <a:t>2 000 €/an x 80 000 patients sous traitement =160 000 000 € d’économies annuelles !</a:t>
            </a:r>
            <a:endParaRPr lang="fr-FR" dirty="0">
              <a:solidFill>
                <a:schemeClr val="bg1"/>
              </a:solidFill>
            </a:endParaRPr>
          </a:p>
        </p:txBody>
      </p:sp>
    </p:spTree>
    <p:extLst>
      <p:ext uri="{BB962C8B-B14F-4D97-AF65-F5344CB8AC3E}">
        <p14:creationId xmlns:p14="http://schemas.microsoft.com/office/powerpoint/2010/main" val="785765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Ce qui est nouveau</a:t>
            </a:r>
            <a:r>
              <a:rPr lang="mr-IN" dirty="0" smtClean="0"/>
              <a:t>…</a:t>
            </a:r>
            <a:endParaRPr lang="fr-FR" dirty="0"/>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4294967295"/>
          </p:nvPr>
        </p:nvSpPr>
        <p:spPr>
          <a:xfrm>
            <a:off x="7886700" y="6356350"/>
            <a:ext cx="2400300" cy="365125"/>
          </a:xfrm>
          <a:prstGeom prst="rect">
            <a:avLst/>
          </a:prstGeom>
        </p:spPr>
        <p:txBody>
          <a:bodyPr/>
          <a:lstStyle/>
          <a:p>
            <a:fld id="{2B15240D-FB78-4DA1-8D69-B8304F8C359D}" type="slidenum">
              <a:rPr lang="en-US" altLang="pt-BR" smtClean="0"/>
              <a:pPr/>
              <a:t>11</a:t>
            </a:fld>
            <a:endParaRPr lang="en-US" altLang="pt-BR"/>
          </a:p>
        </p:txBody>
      </p:sp>
    </p:spTree>
    <p:extLst>
      <p:ext uri="{BB962C8B-B14F-4D97-AF65-F5344CB8AC3E}">
        <p14:creationId xmlns:p14="http://schemas.microsoft.com/office/powerpoint/2010/main" val="879282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4350" y="320937"/>
            <a:ext cx="9258300" cy="628187"/>
          </a:xfrm>
        </p:spPr>
        <p:txBody>
          <a:bodyPr/>
          <a:lstStyle/>
          <a:p>
            <a:r>
              <a:rPr lang="fr-FR" sz="2800" dirty="0" smtClean="0"/>
              <a:t>Deux </a:t>
            </a:r>
            <a:r>
              <a:rPr lang="fr-FR" sz="2800" smtClean="0"/>
              <a:t>approches différentes mais complémentaires</a:t>
            </a:r>
            <a:endParaRPr lang="fr-FR" sz="2800" dirty="0"/>
          </a:p>
        </p:txBody>
      </p:sp>
      <p:sp>
        <p:nvSpPr>
          <p:cNvPr id="5" name="Espace réservé du texte 4"/>
          <p:cNvSpPr>
            <a:spLocks noGrp="1"/>
          </p:cNvSpPr>
          <p:nvPr>
            <p:ph type="body" idx="1"/>
          </p:nvPr>
        </p:nvSpPr>
        <p:spPr>
          <a:xfrm>
            <a:off x="931040" y="1535113"/>
            <a:ext cx="4545014" cy="639762"/>
          </a:xfrm>
          <a:solidFill>
            <a:srgbClr val="9B1413"/>
          </a:solidFill>
        </p:spPr>
        <p:txBody>
          <a:bodyPr anchor="ctr"/>
          <a:lstStyle/>
          <a:p>
            <a:pPr algn="ctr"/>
            <a:r>
              <a:rPr lang="fr-FR" dirty="0" smtClean="0">
                <a:solidFill>
                  <a:schemeClr val="bg1"/>
                </a:solidFill>
              </a:rPr>
              <a:t>Apporter des nouvelles molécules et des nouveaux mode de délivrance</a:t>
            </a:r>
            <a:endParaRPr lang="fr-FR" dirty="0">
              <a:solidFill>
                <a:schemeClr val="bg1"/>
              </a:solidFill>
            </a:endParaRPr>
          </a:p>
        </p:txBody>
      </p:sp>
      <p:sp>
        <p:nvSpPr>
          <p:cNvPr id="6" name="Espace réservé du contenu 5"/>
          <p:cNvSpPr>
            <a:spLocks noGrp="1"/>
          </p:cNvSpPr>
          <p:nvPr>
            <p:ph sz="half" idx="2"/>
          </p:nvPr>
        </p:nvSpPr>
        <p:spPr>
          <a:xfrm>
            <a:off x="931040" y="2372809"/>
            <a:ext cx="4545014" cy="4352082"/>
          </a:xfrm>
          <a:solidFill>
            <a:srgbClr val="9B1413">
              <a:alpha val="8000"/>
            </a:srgbClr>
          </a:solidFill>
        </p:spPr>
        <p:txBody>
          <a:bodyPr/>
          <a:lstStyle/>
          <a:p>
            <a:r>
              <a:rPr lang="fr-FR" sz="2400" dirty="0" smtClean="0">
                <a:solidFill>
                  <a:schemeClr val="bg1">
                    <a:lumMod val="50000"/>
                  </a:schemeClr>
                </a:solidFill>
              </a:rPr>
              <a:t>Raltegravir QD</a:t>
            </a:r>
          </a:p>
          <a:p>
            <a:r>
              <a:rPr lang="fr-FR" sz="2400" dirty="0" smtClean="0">
                <a:solidFill>
                  <a:schemeClr val="bg1">
                    <a:lumMod val="50000"/>
                  </a:schemeClr>
                </a:solidFill>
              </a:rPr>
              <a:t>Ténofovir </a:t>
            </a:r>
            <a:r>
              <a:rPr lang="fr-FR" sz="2400" dirty="0" err="1" smtClean="0">
                <a:solidFill>
                  <a:schemeClr val="bg1">
                    <a:lumMod val="50000"/>
                  </a:schemeClr>
                </a:solidFill>
              </a:rPr>
              <a:t>alafenamide</a:t>
            </a:r>
            <a:endParaRPr lang="fr-FR" sz="2400" dirty="0" smtClean="0">
              <a:solidFill>
                <a:schemeClr val="bg1">
                  <a:lumMod val="50000"/>
                </a:schemeClr>
              </a:solidFill>
            </a:endParaRPr>
          </a:p>
          <a:p>
            <a:r>
              <a:rPr lang="fr-FR" sz="2400" dirty="0" smtClean="0"/>
              <a:t>Doravirine</a:t>
            </a:r>
          </a:p>
          <a:p>
            <a:r>
              <a:rPr lang="fr-FR" sz="2400" dirty="0" smtClean="0"/>
              <a:t>Bictegravir</a:t>
            </a:r>
          </a:p>
          <a:p>
            <a:endParaRPr lang="fr-FR" sz="2400" dirty="0" smtClean="0"/>
          </a:p>
          <a:p>
            <a:r>
              <a:rPr lang="fr-FR" sz="2400" dirty="0" smtClean="0"/>
              <a:t>Cabotegravir XR</a:t>
            </a:r>
          </a:p>
          <a:p>
            <a:r>
              <a:rPr lang="fr-FR" sz="2400" dirty="0" smtClean="0"/>
              <a:t>Rilpivirine XR</a:t>
            </a:r>
          </a:p>
          <a:p>
            <a:endParaRPr lang="fr-FR" sz="2400" dirty="0"/>
          </a:p>
          <a:p>
            <a:r>
              <a:rPr lang="fr-FR" sz="2400" dirty="0" smtClean="0"/>
              <a:t>Implants</a:t>
            </a:r>
            <a:endParaRPr lang="fr-FR" sz="2400" dirty="0"/>
          </a:p>
          <a:p>
            <a:endParaRPr lang="fr-FR" sz="2400" dirty="0" smtClean="0"/>
          </a:p>
        </p:txBody>
      </p:sp>
      <p:sp>
        <p:nvSpPr>
          <p:cNvPr id="7" name="Espace réservé du texte 6"/>
          <p:cNvSpPr>
            <a:spLocks noGrp="1"/>
          </p:cNvSpPr>
          <p:nvPr>
            <p:ph type="body" sz="quarter" idx="3"/>
          </p:nvPr>
        </p:nvSpPr>
        <p:spPr>
          <a:xfrm>
            <a:off x="5642739" y="1535113"/>
            <a:ext cx="4546600" cy="639762"/>
          </a:xfrm>
          <a:solidFill>
            <a:srgbClr val="9B1413"/>
          </a:solidFill>
          <a:ln>
            <a:noFill/>
          </a:ln>
        </p:spPr>
        <p:txBody>
          <a:bodyPr vert="horz" wrap="square" lIns="91440" tIns="45720" rIns="91440" bIns="45720" numCol="1" anchor="ctr" anchorCtr="0" compatLnSpc="1">
            <a:prstTxWarp prst="textNoShape">
              <a:avLst/>
            </a:prstTxWarp>
          </a:bodyPr>
          <a:lstStyle/>
          <a:p>
            <a:pPr algn="ctr"/>
            <a:r>
              <a:rPr lang="fr-FR" dirty="0" smtClean="0">
                <a:solidFill>
                  <a:schemeClr val="bg1"/>
                </a:solidFill>
              </a:rPr>
              <a:t>Alléger et/ou simplifier le traitement</a:t>
            </a:r>
          </a:p>
        </p:txBody>
      </p:sp>
      <p:sp>
        <p:nvSpPr>
          <p:cNvPr id="8" name="Espace réservé du contenu 7"/>
          <p:cNvSpPr>
            <a:spLocks noGrp="1"/>
          </p:cNvSpPr>
          <p:nvPr>
            <p:ph sz="quarter" idx="4"/>
          </p:nvPr>
        </p:nvSpPr>
        <p:spPr>
          <a:xfrm>
            <a:off x="5642739" y="2372809"/>
            <a:ext cx="4546600" cy="4352082"/>
          </a:xfrm>
          <a:solidFill>
            <a:srgbClr val="9B1413">
              <a:alpha val="8000"/>
            </a:srgbClr>
          </a:solidFill>
          <a:ln>
            <a:noFill/>
          </a:ln>
        </p:spPr>
        <p:txBody>
          <a:bodyPr vert="horz" wrap="square" lIns="91440" tIns="45720" rIns="91440" bIns="45720" numCol="1" anchor="t" anchorCtr="0" compatLnSpc="1">
            <a:prstTxWarp prst="textNoShape">
              <a:avLst/>
            </a:prstTxWarp>
          </a:bodyPr>
          <a:lstStyle/>
          <a:p>
            <a:r>
              <a:rPr lang="fr-FR" sz="2400" dirty="0" smtClean="0"/>
              <a:t>Simplifications</a:t>
            </a:r>
          </a:p>
          <a:p>
            <a:pPr lvl="1"/>
            <a:r>
              <a:rPr lang="fr-FR" sz="2115" dirty="0" err="1" smtClean="0"/>
              <a:t>Monocomprimés</a:t>
            </a:r>
            <a:endParaRPr lang="fr-FR" sz="2400" dirty="0"/>
          </a:p>
          <a:p>
            <a:r>
              <a:rPr lang="fr-FR" sz="2400" dirty="0" smtClean="0"/>
              <a:t>Allégements</a:t>
            </a:r>
          </a:p>
          <a:p>
            <a:pPr lvl="1"/>
            <a:r>
              <a:rPr lang="fr-FR" sz="2115" dirty="0" smtClean="0"/>
              <a:t>Diminuer les doses</a:t>
            </a:r>
          </a:p>
          <a:p>
            <a:pPr lvl="1"/>
            <a:r>
              <a:rPr lang="fr-FR" sz="2115" dirty="0" smtClean="0"/>
              <a:t>Traitement séquentiel</a:t>
            </a:r>
          </a:p>
          <a:p>
            <a:pPr lvl="2"/>
            <a:r>
              <a:rPr lang="fr-FR" sz="1973" dirty="0" smtClean="0"/>
              <a:t>5 jours/7</a:t>
            </a:r>
          </a:p>
          <a:p>
            <a:pPr lvl="2"/>
            <a:r>
              <a:rPr lang="fr-FR" sz="1973" dirty="0" smtClean="0"/>
              <a:t>4 jours sur 7</a:t>
            </a:r>
          </a:p>
          <a:p>
            <a:pPr lvl="1"/>
            <a:r>
              <a:rPr lang="fr-FR" sz="2115" dirty="0" smtClean="0"/>
              <a:t>Diminution du nombre de molécules</a:t>
            </a:r>
          </a:p>
          <a:p>
            <a:pPr lvl="2"/>
            <a:r>
              <a:rPr lang="fr-FR" sz="1973" dirty="0" smtClean="0"/>
              <a:t>Bithérapies</a:t>
            </a:r>
          </a:p>
          <a:p>
            <a:pPr lvl="2"/>
            <a:r>
              <a:rPr lang="fr-FR" sz="1973" dirty="0" smtClean="0"/>
              <a:t>Monothérapies</a:t>
            </a:r>
            <a:endParaRPr lang="fr-FR" sz="1973" dirty="0"/>
          </a:p>
        </p:txBody>
      </p:sp>
    </p:spTree>
    <p:extLst>
      <p:ext uri="{BB962C8B-B14F-4D97-AF65-F5344CB8AC3E}">
        <p14:creationId xmlns:p14="http://schemas.microsoft.com/office/powerpoint/2010/main" val="1422610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Nouvelle forme de raltegravir en une prise par jour</a:t>
            </a:r>
            <a:endParaRPr lang="fr-FR" dirty="0"/>
          </a:p>
        </p:txBody>
      </p:sp>
      <p:sp>
        <p:nvSpPr>
          <p:cNvPr id="2" name="Espace réservé du texte 1"/>
          <p:cNvSpPr>
            <a:spLocks noGrp="1"/>
          </p:cNvSpPr>
          <p:nvPr>
            <p:ph type="body" idx="1"/>
          </p:nvPr>
        </p:nvSpPr>
        <p:spPr/>
        <p:txBody>
          <a:bodyPr/>
          <a:lstStyle/>
          <a:p>
            <a:endParaRPr lang="fr-FR"/>
          </a:p>
        </p:txBody>
      </p:sp>
    </p:spTree>
    <p:extLst>
      <p:ext uri="{BB962C8B-B14F-4D97-AF65-F5344CB8AC3E}">
        <p14:creationId xmlns:p14="http://schemas.microsoft.com/office/powerpoint/2010/main" val="1385212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37"/>
          <p:cNvSpPr txBox="1">
            <a:spLocks/>
          </p:cNvSpPr>
          <p:nvPr/>
        </p:nvSpPr>
        <p:spPr>
          <a:xfrm>
            <a:off x="2670167" y="6498017"/>
            <a:ext cx="7291702" cy="450057"/>
          </a:xfrm>
          <a:prstGeom prst="rect">
            <a:avLst/>
          </a:prstGeom>
        </p:spPr>
        <p:txBody>
          <a:bodyPr lIns="0" tIns="0" rIns="0" bIns="0" anchor="ctr"/>
          <a:lstStyle>
            <a:defPPr>
              <a:defRPr lang="fr-FR"/>
            </a:defPPr>
            <a:lvl1pPr marL="0" marR="0" indent="0" algn="r" defTabSz="457200" rtl="0" eaLnBrk="1" fontAlgn="base" latinLnBrk="0" hangingPunct="1">
              <a:lnSpc>
                <a:spcPct val="100000"/>
              </a:lnSpc>
              <a:spcBef>
                <a:spcPct val="0"/>
              </a:spcBef>
              <a:spcAft>
                <a:spcPct val="0"/>
              </a:spcAft>
              <a:buClrTx/>
              <a:buSzTx/>
              <a:buFontTx/>
              <a:buNone/>
              <a:tabLst/>
              <a:defRPr sz="1000" i="1"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844" dirty="0" err="1">
                <a:solidFill>
                  <a:srgbClr val="000000">
                    <a:lumMod val="65000"/>
                    <a:lumOff val="35000"/>
                  </a:srgbClr>
                </a:solidFill>
                <a:latin typeface="Arial"/>
                <a:ea typeface="Arial" pitchFamily="-84" charset="0"/>
                <a:cs typeface="Arial" pitchFamily="-84" charset="0"/>
              </a:rPr>
              <a:t>Cahn</a:t>
            </a:r>
            <a:r>
              <a:rPr lang="fr-FR" sz="844" dirty="0">
                <a:solidFill>
                  <a:srgbClr val="000000">
                    <a:lumMod val="65000"/>
                    <a:lumOff val="35000"/>
                  </a:srgbClr>
                </a:solidFill>
                <a:latin typeface="Arial"/>
                <a:ea typeface="Arial" pitchFamily="-84" charset="0"/>
                <a:cs typeface="Arial" pitchFamily="-84" charset="0"/>
              </a:rPr>
              <a:t> P et al., Lancet HIV 2017</a:t>
            </a:r>
          </a:p>
        </p:txBody>
      </p:sp>
      <p:pic>
        <p:nvPicPr>
          <p:cNvPr id="3" name="Image 2"/>
          <p:cNvPicPr>
            <a:picLocks noChangeAspect="1"/>
          </p:cNvPicPr>
          <p:nvPr/>
        </p:nvPicPr>
        <p:blipFill>
          <a:blip r:embed="rId2"/>
          <a:stretch>
            <a:fillRect/>
          </a:stretch>
        </p:blipFill>
        <p:spPr>
          <a:xfrm>
            <a:off x="870488" y="2040517"/>
            <a:ext cx="8539968" cy="4643842"/>
          </a:xfrm>
          <a:prstGeom prst="rect">
            <a:avLst/>
          </a:prstGeom>
        </p:spPr>
      </p:pic>
      <p:sp>
        <p:nvSpPr>
          <p:cNvPr id="4" name="ZoneTexte 3"/>
          <p:cNvSpPr txBox="1"/>
          <p:nvPr/>
        </p:nvSpPr>
        <p:spPr>
          <a:xfrm>
            <a:off x="1987124" y="1303784"/>
            <a:ext cx="6580391" cy="326115"/>
          </a:xfrm>
          <a:prstGeom prst="rect">
            <a:avLst/>
          </a:prstGeom>
          <a:noFill/>
        </p:spPr>
        <p:txBody>
          <a:bodyPr wrap="none" rtlCol="0">
            <a:spAutoFit/>
          </a:bodyPr>
          <a:lstStyle/>
          <a:p>
            <a:pPr algn="ctr"/>
            <a:r>
              <a:rPr lang="en-US" sz="1519" b="1" dirty="0">
                <a:latin typeface="Arial" panose="020B0604020202020204" pitchFamily="34" charset="0"/>
                <a:cs typeface="Arial" panose="020B0604020202020204" pitchFamily="34" charset="0"/>
              </a:rPr>
              <a:t>Proportion of participants with HIV-1 RNA less than 40 copies per mL</a:t>
            </a:r>
            <a:endParaRPr lang="fr-FR" sz="1519" dirty="0">
              <a:latin typeface="Arial" panose="020B0604020202020204" pitchFamily="34" charset="0"/>
              <a:cs typeface="Arial" panose="020B0604020202020204" pitchFamily="34" charset="0"/>
            </a:endParaRPr>
          </a:p>
        </p:txBody>
      </p:sp>
      <p:sp>
        <p:nvSpPr>
          <p:cNvPr id="8" name="Rectangle 7"/>
          <p:cNvSpPr/>
          <p:nvPr/>
        </p:nvSpPr>
        <p:spPr>
          <a:xfrm>
            <a:off x="6487134" y="3439238"/>
            <a:ext cx="2696003" cy="381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19"/>
          </a:p>
        </p:txBody>
      </p:sp>
      <p:sp>
        <p:nvSpPr>
          <p:cNvPr id="5" name="Titre 4"/>
          <p:cNvSpPr>
            <a:spLocks noGrp="1"/>
          </p:cNvSpPr>
          <p:nvPr>
            <p:ph type="title"/>
          </p:nvPr>
        </p:nvSpPr>
        <p:spPr>
          <a:xfrm>
            <a:off x="758972" y="344803"/>
            <a:ext cx="8763001" cy="798513"/>
          </a:xfrm>
        </p:spPr>
        <p:txBody>
          <a:bodyPr/>
          <a:lstStyle/>
          <a:p>
            <a:pPr lvl="0" fontAlgn="auto">
              <a:spcBef>
                <a:spcPts val="0"/>
              </a:spcBef>
              <a:spcAft>
                <a:spcPts val="0"/>
              </a:spcAft>
            </a:pPr>
            <a:r>
              <a:rPr lang="en-US" sz="2800" dirty="0">
                <a:solidFill>
                  <a:srgbClr val="000000"/>
                </a:solidFill>
                <a:ea typeface=""/>
              </a:rPr>
              <a:t>RAL (1200 mg QD vs 400 mg BID) + TDF/FTC </a:t>
            </a:r>
            <a:r>
              <a:rPr lang="en-US" sz="2800" dirty="0" err="1">
                <a:solidFill>
                  <a:srgbClr val="000000"/>
                </a:solidFill>
                <a:ea typeface=""/>
              </a:rPr>
              <a:t>en</a:t>
            </a:r>
            <a:r>
              <a:rPr lang="en-US" sz="2800" dirty="0">
                <a:solidFill>
                  <a:srgbClr val="000000"/>
                </a:solidFill>
                <a:ea typeface=""/>
              </a:rPr>
              <a:t> initiation de </a:t>
            </a:r>
            <a:r>
              <a:rPr lang="en-US" sz="2800" dirty="0" err="1">
                <a:solidFill>
                  <a:srgbClr val="000000"/>
                </a:solidFill>
                <a:ea typeface=""/>
              </a:rPr>
              <a:t>traitement</a:t>
            </a:r>
            <a:r>
              <a:rPr lang="en-US" sz="2800" dirty="0">
                <a:solidFill>
                  <a:srgbClr val="000000"/>
                </a:solidFill>
                <a:ea typeface=""/>
              </a:rPr>
              <a:t>, </a:t>
            </a:r>
            <a:r>
              <a:rPr lang="en-US" sz="2800" dirty="0" err="1">
                <a:solidFill>
                  <a:srgbClr val="000000"/>
                </a:solidFill>
                <a:ea typeface=""/>
              </a:rPr>
              <a:t>résultats</a:t>
            </a:r>
            <a:r>
              <a:rPr lang="en-US" sz="2800" dirty="0">
                <a:solidFill>
                  <a:srgbClr val="000000"/>
                </a:solidFill>
                <a:ea typeface=""/>
              </a:rPr>
              <a:t> S48</a:t>
            </a:r>
            <a:r>
              <a:rPr lang="fr-FR" sz="2800" dirty="0">
                <a:solidFill>
                  <a:srgbClr val="000000"/>
                </a:solidFill>
                <a:ea typeface=""/>
              </a:rPr>
              <a:t/>
            </a:r>
            <a:br>
              <a:rPr lang="fr-FR" sz="2800" dirty="0">
                <a:solidFill>
                  <a:srgbClr val="000000"/>
                </a:solidFill>
                <a:ea typeface=""/>
              </a:rPr>
            </a:br>
            <a:endParaRPr lang="fr-FR" dirty="0"/>
          </a:p>
        </p:txBody>
      </p:sp>
    </p:spTree>
    <p:extLst>
      <p:ext uri="{BB962C8B-B14F-4D97-AF65-F5344CB8AC3E}">
        <p14:creationId xmlns:p14="http://schemas.microsoft.com/office/powerpoint/2010/main" val="2773161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Nouvelle forme de ténofovir (TAF)</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371986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lgn="ctr" eaLnBrk="1" fontAlgn="auto" hangingPunct="1">
              <a:spcBef>
                <a:spcPts val="0"/>
              </a:spcBef>
              <a:spcAft>
                <a:spcPts val="0"/>
              </a:spcAft>
            </a:pPr>
            <a:r>
              <a:rPr lang="fr-FR" sz="2800" dirty="0">
                <a:solidFill>
                  <a:srgbClr val="000000"/>
                </a:solidFill>
                <a:latin typeface="+mj-lt"/>
                <a:ea typeface=""/>
                <a:cs typeface="+mj-cs"/>
              </a:rPr>
              <a:t>Analyse </a:t>
            </a:r>
            <a:r>
              <a:rPr lang="fr-FR" sz="2800" dirty="0" err="1">
                <a:solidFill>
                  <a:srgbClr val="000000"/>
                </a:solidFill>
                <a:latin typeface="+mj-lt"/>
                <a:ea typeface=""/>
                <a:cs typeface="+mj-cs"/>
              </a:rPr>
              <a:t>poolée</a:t>
            </a:r>
            <a:r>
              <a:rPr lang="fr-FR" sz="2800" dirty="0">
                <a:solidFill>
                  <a:srgbClr val="000000"/>
                </a:solidFill>
                <a:latin typeface="+mj-lt"/>
                <a:ea typeface=""/>
                <a:cs typeface="+mj-cs"/>
              </a:rPr>
              <a:t> de 5 essais de phase 3 de switch TDF vers TAF</a:t>
            </a:r>
          </a:p>
        </p:txBody>
      </p:sp>
      <p:sp>
        <p:nvSpPr>
          <p:cNvPr id="4" name="Espace réservé du contenu 3"/>
          <p:cNvSpPr>
            <a:spLocks noGrp="1"/>
          </p:cNvSpPr>
          <p:nvPr>
            <p:ph idx="1"/>
          </p:nvPr>
        </p:nvSpPr>
        <p:spPr>
          <a:xfrm>
            <a:off x="358816" y="1422404"/>
            <a:ext cx="5020546" cy="4981575"/>
          </a:xfrm>
        </p:spPr>
        <p:txBody>
          <a:bodyPr/>
          <a:lstStyle/>
          <a:p>
            <a:r>
              <a:rPr lang="fr-FR" sz="2000" dirty="0"/>
              <a:t>3816 patients</a:t>
            </a:r>
          </a:p>
          <a:p>
            <a:pPr lvl="1"/>
            <a:r>
              <a:rPr lang="fr-FR" sz="1800" dirty="0"/>
              <a:t>Switch vers TAF : 	n = 2205</a:t>
            </a:r>
          </a:p>
          <a:p>
            <a:pPr lvl="1"/>
            <a:r>
              <a:rPr lang="fr-FR" sz="1800" dirty="0"/>
              <a:t>Poursuite TDF : 	n = 1611</a:t>
            </a:r>
          </a:p>
          <a:p>
            <a:endParaRPr lang="fr-FR" sz="2000" dirty="0"/>
          </a:p>
          <a:p>
            <a:r>
              <a:rPr lang="fr-FR" sz="2000" dirty="0"/>
              <a:t>Maintien du succès virologique significativement plus fréquent sous TAF que sous TDF</a:t>
            </a:r>
          </a:p>
          <a:p>
            <a:r>
              <a:rPr lang="fr-FR" sz="2000" dirty="0"/>
              <a:t>Amélioration de la DMO sous TAF, en particulier</a:t>
            </a:r>
          </a:p>
          <a:p>
            <a:pPr lvl="1"/>
            <a:r>
              <a:rPr lang="fr-FR" sz="1800" dirty="0"/>
              <a:t>chez les femmes</a:t>
            </a:r>
          </a:p>
          <a:p>
            <a:pPr lvl="1"/>
            <a:r>
              <a:rPr lang="fr-FR" sz="1800" dirty="0"/>
              <a:t>les sujets de plus de 50 ans</a:t>
            </a:r>
          </a:p>
          <a:p>
            <a:r>
              <a:rPr lang="fr-FR" sz="2000" dirty="0"/>
              <a:t>Amélioration des paramètres rénaux sous TAF</a:t>
            </a:r>
          </a:p>
          <a:p>
            <a:pPr lvl="1"/>
            <a:r>
              <a:rPr lang="fr-FR" sz="1800" dirty="0"/>
              <a:t>DFG</a:t>
            </a:r>
          </a:p>
          <a:p>
            <a:pPr lvl="1"/>
            <a:r>
              <a:rPr lang="fr-FR" sz="1800" dirty="0"/>
              <a:t>Marqueurs de </a:t>
            </a:r>
            <a:r>
              <a:rPr lang="fr-FR" sz="1800" dirty="0" err="1"/>
              <a:t>tubulopathie</a:t>
            </a:r>
            <a:endParaRPr lang="fr-FR" sz="1800" dirty="0"/>
          </a:p>
        </p:txBody>
      </p:sp>
      <p:sp>
        <p:nvSpPr>
          <p:cNvPr id="5" name="Espace réservé du pied de page 4"/>
          <p:cNvSpPr>
            <a:spLocks noGrp="1"/>
          </p:cNvSpPr>
          <p:nvPr>
            <p:ph type="ftr" sz="quarter" idx="4294967295"/>
          </p:nvPr>
        </p:nvSpPr>
        <p:spPr>
          <a:xfrm>
            <a:off x="5836300" y="6346372"/>
            <a:ext cx="4251185" cy="533400"/>
          </a:xfrm>
          <a:prstGeom prst="rect">
            <a:avLst/>
          </a:prstGeom>
        </p:spPr>
        <p:txBody>
          <a:bodyPr/>
          <a:lstStyle/>
          <a:p>
            <a:pPr>
              <a:defRPr/>
            </a:pPr>
            <a:r>
              <a:rPr lang="fr-FR" sz="1050" i="1" dirty="0">
                <a:solidFill>
                  <a:srgbClr val="000000">
                    <a:lumMod val="65000"/>
                    <a:lumOff val="35000"/>
                  </a:srgbClr>
                </a:solidFill>
                <a:ea typeface="Arial" pitchFamily="-84" charset="0"/>
                <a:cs typeface="Arial" pitchFamily="-84" charset="0"/>
              </a:rPr>
              <a:t>IAS 2017 - D’après </a:t>
            </a:r>
            <a:r>
              <a:rPr lang="fr-FR" sz="1050" i="1" dirty="0" err="1"/>
              <a:t>Rockstroh</a:t>
            </a:r>
            <a:r>
              <a:rPr lang="fr-FR" sz="1050" i="1" dirty="0"/>
              <a:t> J et al., poster </a:t>
            </a:r>
            <a:r>
              <a:rPr lang="fr-FR" sz="1050" i="1" dirty="0" smtClean="0"/>
              <a:t>MOPEB0289</a:t>
            </a:r>
            <a:endParaRPr lang="fr-FR" sz="1050" i="1" dirty="0">
              <a:solidFill>
                <a:srgbClr val="000000">
                  <a:lumMod val="65000"/>
                  <a:lumOff val="35000"/>
                </a:srgbClr>
              </a:solidFill>
              <a:ea typeface="Arial" pitchFamily="-84" charset="0"/>
              <a:cs typeface="Arial" pitchFamily="-84" charset="0"/>
            </a:endParaRPr>
          </a:p>
        </p:txBody>
      </p:sp>
      <p:grpSp>
        <p:nvGrpSpPr>
          <p:cNvPr id="116" name="Grouper 115"/>
          <p:cNvGrpSpPr/>
          <p:nvPr/>
        </p:nvGrpSpPr>
        <p:grpSpPr>
          <a:xfrm>
            <a:off x="6180882" y="1614277"/>
            <a:ext cx="3764900" cy="3961576"/>
            <a:chOff x="5664907" y="1132694"/>
            <a:chExt cx="3007290" cy="3196745"/>
          </a:xfrm>
        </p:grpSpPr>
        <p:sp>
          <p:nvSpPr>
            <p:cNvPr id="45" name="TextBox 34"/>
            <p:cNvSpPr txBox="1"/>
            <p:nvPr/>
          </p:nvSpPr>
          <p:spPr>
            <a:xfrm>
              <a:off x="6077211" y="4213288"/>
              <a:ext cx="189154" cy="101572"/>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 10</a:t>
              </a:r>
            </a:p>
          </p:txBody>
        </p:sp>
        <p:sp>
          <p:nvSpPr>
            <p:cNvPr id="46" name="TextBox 35"/>
            <p:cNvSpPr txBox="1"/>
            <p:nvPr/>
          </p:nvSpPr>
          <p:spPr>
            <a:xfrm>
              <a:off x="8564109" y="4227867"/>
              <a:ext cx="108088" cy="101572"/>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15</a:t>
              </a:r>
            </a:p>
          </p:txBody>
        </p:sp>
        <p:cxnSp>
          <p:nvCxnSpPr>
            <p:cNvPr id="47" name="Straight Connector 39"/>
            <p:cNvCxnSpPr/>
            <p:nvPr/>
          </p:nvCxnSpPr>
          <p:spPr bwMode="auto">
            <a:xfrm flipV="1">
              <a:off x="6174008" y="1969797"/>
              <a:ext cx="0" cy="2186279"/>
            </a:xfrm>
            <a:prstGeom prst="line">
              <a:avLst/>
            </a:prstGeom>
            <a:noFill/>
            <a:ln w="9525" cap="flat" cmpd="sng" algn="ctr">
              <a:solidFill>
                <a:sysClr val="windowText" lastClr="000000"/>
              </a:solidFill>
              <a:prstDash val="dash"/>
              <a:round/>
              <a:headEnd type="none" w="med" len="med"/>
              <a:tailEnd type="none" w="med" len="med"/>
            </a:ln>
            <a:effectLst/>
          </p:spPr>
        </p:cxnSp>
        <p:cxnSp>
          <p:nvCxnSpPr>
            <p:cNvPr id="48" name="Straight Connector 24"/>
            <p:cNvCxnSpPr>
              <a:cxnSpLocks noChangeShapeType="1"/>
            </p:cNvCxnSpPr>
            <p:nvPr/>
          </p:nvCxnSpPr>
          <p:spPr bwMode="auto">
            <a:xfrm flipV="1">
              <a:off x="8618906" y="1969797"/>
              <a:ext cx="0" cy="2186278"/>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xmlns="">
                  <a:noFill/>
                </a14:hiddenFill>
              </a:ext>
            </a:extLst>
          </p:spPr>
        </p:cxnSp>
        <p:sp>
          <p:nvSpPr>
            <p:cNvPr id="49" name="AutoShape 106"/>
            <p:cNvSpPr>
              <a:spLocks noChangeArrowheads="1"/>
            </p:cNvSpPr>
            <p:nvPr/>
          </p:nvSpPr>
          <p:spPr bwMode="auto">
            <a:xfrm>
              <a:off x="7159740" y="1612900"/>
              <a:ext cx="1459166" cy="331764"/>
            </a:xfrm>
            <a:prstGeom prst="rightArrow">
              <a:avLst>
                <a:gd name="adj1" fmla="val 74951"/>
                <a:gd name="adj2" fmla="val 75964"/>
              </a:avLst>
            </a:prstGeom>
            <a:solidFill>
              <a:schemeClr val="accent1"/>
            </a:solidFill>
            <a:ln w="12700">
              <a:noFill/>
              <a:miter lim="800000"/>
              <a:headEnd/>
              <a:tailEnd/>
            </a:ln>
          </p:spPr>
          <p:txBody>
            <a:bodyPr wrap="none" anchor="ctr"/>
            <a:lstStyle/>
            <a:p>
              <a:pPr algn="ctr" defTabSz="385785" fontAlgn="base">
                <a:spcBef>
                  <a:spcPct val="0"/>
                </a:spcBef>
                <a:spcAft>
                  <a:spcPct val="0"/>
                </a:spcAft>
                <a:defRPr/>
              </a:pPr>
              <a:r>
                <a:rPr lang="en-US" sz="759" b="1" kern="0" dirty="0">
                  <a:solidFill>
                    <a:prstClr val="white"/>
                  </a:solidFill>
                  <a:ea typeface="MS PGothic"/>
                  <a:cs typeface="Arial" charset="0"/>
                </a:rPr>
                <a:t>TAF</a:t>
              </a:r>
            </a:p>
          </p:txBody>
        </p:sp>
        <p:sp>
          <p:nvSpPr>
            <p:cNvPr id="50" name="AutoShape 106"/>
            <p:cNvSpPr>
              <a:spLocks noChangeArrowheads="1"/>
            </p:cNvSpPr>
            <p:nvPr/>
          </p:nvSpPr>
          <p:spPr bwMode="auto">
            <a:xfrm flipH="1">
              <a:off x="6141789" y="1612900"/>
              <a:ext cx="1017952" cy="331764"/>
            </a:xfrm>
            <a:prstGeom prst="rightArrow">
              <a:avLst>
                <a:gd name="adj1" fmla="val 74951"/>
                <a:gd name="adj2" fmla="val 75964"/>
              </a:avLst>
            </a:prstGeom>
            <a:solidFill>
              <a:srgbClr val="FF6600"/>
            </a:solidFill>
            <a:ln w="12700">
              <a:noFill/>
              <a:miter lim="800000"/>
              <a:headEnd/>
              <a:tailEnd/>
            </a:ln>
          </p:spPr>
          <p:txBody>
            <a:bodyPr wrap="none" rIns="154305" anchor="ctr"/>
            <a:lstStyle/>
            <a:p>
              <a:pPr algn="ctr" defTabSz="385785" fontAlgn="base">
                <a:spcBef>
                  <a:spcPct val="0"/>
                </a:spcBef>
                <a:spcAft>
                  <a:spcPct val="0"/>
                </a:spcAft>
                <a:defRPr/>
              </a:pPr>
              <a:r>
                <a:rPr lang="en-US" sz="759" b="1" kern="0" dirty="0">
                  <a:solidFill>
                    <a:prstClr val="white"/>
                  </a:solidFill>
                  <a:ea typeface="MS PGothic"/>
                  <a:cs typeface="Arial" charset="0"/>
                </a:rPr>
                <a:t>TDF</a:t>
              </a:r>
            </a:p>
          </p:txBody>
        </p:sp>
        <p:sp>
          <p:nvSpPr>
            <p:cNvPr id="51" name="Rectangle 6"/>
            <p:cNvSpPr>
              <a:spLocks noChangeArrowheads="1"/>
            </p:cNvSpPr>
            <p:nvPr/>
          </p:nvSpPr>
          <p:spPr bwMode="auto">
            <a:xfrm>
              <a:off x="6224112" y="1132694"/>
              <a:ext cx="2106575" cy="344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38576" anchor="ctr">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defTabSz="385785" eaLnBrk="1" fontAlgn="base" hangingPunct="1">
                <a:lnSpc>
                  <a:spcPct val="100000"/>
                </a:lnSpc>
                <a:spcBef>
                  <a:spcPct val="0"/>
                </a:spcBef>
                <a:spcAft>
                  <a:spcPct val="0"/>
                </a:spcAft>
                <a:buClrTx/>
                <a:buSzTx/>
                <a:buNone/>
                <a:defRPr/>
              </a:pPr>
              <a:r>
                <a:rPr lang="en-US" altLang="en-US" sz="1013" b="1" kern="0" dirty="0" err="1">
                  <a:solidFill>
                    <a:srgbClr val="000000"/>
                  </a:solidFill>
                  <a:latin typeface="Arial"/>
                  <a:ea typeface="MS PGothic" pitchFamily="34" charset="-128"/>
                  <a:cs typeface="Arial" charset="0"/>
                </a:rPr>
                <a:t>Différence</a:t>
              </a:r>
              <a:r>
                <a:rPr lang="en-US" altLang="en-US" sz="1013" b="1" kern="0" dirty="0">
                  <a:solidFill>
                    <a:srgbClr val="000000"/>
                  </a:solidFill>
                  <a:latin typeface="Arial"/>
                  <a:ea typeface="MS PGothic" pitchFamily="34" charset="-128"/>
                  <a:cs typeface="Arial" charset="0"/>
                </a:rPr>
                <a:t> entre les </a:t>
              </a:r>
              <a:r>
                <a:rPr lang="en-US" altLang="en-US" sz="1013" b="1" kern="0" dirty="0" err="1">
                  <a:solidFill>
                    <a:srgbClr val="000000"/>
                  </a:solidFill>
                  <a:latin typeface="Arial"/>
                  <a:ea typeface="MS PGothic" pitchFamily="34" charset="-128"/>
                  <a:cs typeface="Arial" charset="0"/>
                </a:rPr>
                <a:t>traitements</a:t>
              </a:r>
              <a:r>
                <a:rPr lang="en-US" altLang="en-US" sz="1013" b="1" kern="0" dirty="0">
                  <a:solidFill>
                    <a:srgbClr val="000000"/>
                  </a:solidFill>
                  <a:latin typeface="Arial"/>
                  <a:ea typeface="MS PGothic" pitchFamily="34" charset="-128"/>
                  <a:cs typeface="Arial" charset="0"/>
                </a:rPr>
                <a:t> (%)</a:t>
              </a:r>
            </a:p>
            <a:p>
              <a:pPr algn="ctr" defTabSz="385785" eaLnBrk="1" fontAlgn="base" hangingPunct="1">
                <a:lnSpc>
                  <a:spcPct val="100000"/>
                </a:lnSpc>
                <a:spcBef>
                  <a:spcPct val="0"/>
                </a:spcBef>
                <a:spcAft>
                  <a:spcPct val="0"/>
                </a:spcAft>
                <a:buClrTx/>
                <a:buSzTx/>
                <a:buNone/>
                <a:defRPr/>
              </a:pPr>
              <a:r>
                <a:rPr lang="en-US" altLang="en-US" sz="1013" b="1" kern="0" dirty="0">
                  <a:solidFill>
                    <a:srgbClr val="000000"/>
                  </a:solidFill>
                  <a:latin typeface="Arial"/>
                  <a:ea typeface="MS PGothic" pitchFamily="34" charset="-128"/>
                  <a:cs typeface="Arial" charset="0"/>
                </a:rPr>
                <a:t>CV &lt; 40 c/mL à S46</a:t>
              </a:r>
            </a:p>
          </p:txBody>
        </p:sp>
        <p:sp>
          <p:nvSpPr>
            <p:cNvPr id="52" name="Line 30">
              <a:extLst>
                <a:ext uri="{FF2B5EF4-FFF2-40B4-BE49-F238E27FC236}">
                  <a16:creationId xmlns:mc="http://schemas.openxmlformats.org/markup-compatibility/2006" xmlns:mv="urn:schemas-microsoft-com:mac:vml" xmlns="" xmlns:a16="http://schemas.microsoft.com/office/drawing/2014/main" id="{CE6CAD8D-83EF-4A03-B189-2CDF724449AA}"/>
                </a:ext>
              </a:extLst>
            </p:cNvPr>
            <p:cNvSpPr>
              <a:spLocks noChangeShapeType="1"/>
            </p:cNvSpPr>
            <p:nvPr/>
          </p:nvSpPr>
          <p:spPr bwMode="auto">
            <a:xfrm flipV="1">
              <a:off x="7159740" y="1969796"/>
              <a:ext cx="0" cy="2186277"/>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53" name="Line 31">
              <a:extLst>
                <a:ext uri="{FF2B5EF4-FFF2-40B4-BE49-F238E27FC236}">
                  <a16:creationId xmlns:mc="http://schemas.openxmlformats.org/markup-compatibility/2006" xmlns:mv="urn:schemas-microsoft-com:mac:vml" xmlns="" xmlns:a16="http://schemas.microsoft.com/office/drawing/2014/main" id="{5C340C82-204E-4594-BEB8-AE56D98C330D}"/>
                </a:ext>
              </a:extLst>
            </p:cNvPr>
            <p:cNvSpPr>
              <a:spLocks noChangeShapeType="1"/>
            </p:cNvSpPr>
            <p:nvPr/>
          </p:nvSpPr>
          <p:spPr bwMode="auto">
            <a:xfrm>
              <a:off x="6167189" y="4119606"/>
              <a:ext cx="2451717" cy="0"/>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61"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6875994" y="3737431"/>
              <a:ext cx="135110" cy="11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dirty="0">
                  <a:solidFill>
                    <a:srgbClr val="000000"/>
                  </a:solidFill>
                  <a:ea typeface="ＭＳ Ｐゴシック" pitchFamily="-84" charset="-128"/>
                </a:rPr>
                <a:t>– 2</a:t>
              </a:r>
            </a:p>
          </p:txBody>
        </p:sp>
        <p:sp>
          <p:nvSpPr>
            <p:cNvPr id="63"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295037" y="3794585"/>
              <a:ext cx="120888"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1,8</a:t>
              </a:r>
            </a:p>
          </p:txBody>
        </p:sp>
        <p:sp>
          <p:nvSpPr>
            <p:cNvPr id="64" name="Freeform 33">
              <a:extLst>
                <a:ext uri="{FF2B5EF4-FFF2-40B4-BE49-F238E27FC236}">
                  <a16:creationId xmlns:mc="http://schemas.openxmlformats.org/markup-compatibility/2006" xmlns:mv="urn:schemas-microsoft-com:mac:vml" xmlns="" xmlns:a16="http://schemas.microsoft.com/office/drawing/2014/main" id="{3BEDD23F-E405-4F00-9AE1-22C009F17098}"/>
                </a:ext>
              </a:extLst>
            </p:cNvPr>
            <p:cNvSpPr>
              <a:spLocks/>
            </p:cNvSpPr>
            <p:nvPr/>
          </p:nvSpPr>
          <p:spPr bwMode="auto">
            <a:xfrm>
              <a:off x="6577636" y="3939637"/>
              <a:ext cx="819007" cy="58419"/>
            </a:xfrm>
            <a:custGeom>
              <a:avLst/>
              <a:gdLst>
                <a:gd name="T0" fmla="*/ 0 w 704"/>
                <a:gd name="T1" fmla="*/ 649 w 704"/>
                <a:gd name="T2" fmla="*/ 325 w 704"/>
              </a:gdLst>
              <a:ahLst/>
              <a:cxnLst>
                <a:cxn ang="0">
                  <a:pos x="T0" y="0"/>
                </a:cxn>
                <a:cxn ang="0">
                  <a:pos x="T1" y="0"/>
                </a:cxn>
                <a:cxn ang="0">
                  <a:pos x="T2" y="0"/>
                </a:cxn>
              </a:cxnLst>
              <a:rect l="0" t="0" r="r" b="b"/>
              <a:pathLst>
                <a:path w="704">
                  <a:moveTo>
                    <a:pt x="0" y="0"/>
                  </a:moveTo>
                  <a:cubicBezTo>
                    <a:pt x="217" y="0"/>
                    <a:pt x="595" y="0"/>
                    <a:pt x="649" y="0"/>
                  </a:cubicBezTo>
                  <a:cubicBezTo>
                    <a:pt x="704" y="0"/>
                    <a:pt x="379" y="0"/>
                    <a:pt x="325" y="0"/>
                  </a:cubicBezTo>
                </a:path>
              </a:pathLst>
            </a:cu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67" name="TextBox 35"/>
            <p:cNvSpPr txBox="1"/>
            <p:nvPr/>
          </p:nvSpPr>
          <p:spPr>
            <a:xfrm>
              <a:off x="8091032" y="4227867"/>
              <a:ext cx="108088" cy="101572"/>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10</a:t>
              </a:r>
            </a:p>
          </p:txBody>
        </p:sp>
        <p:sp>
          <p:nvSpPr>
            <p:cNvPr id="68" name="TextBox 35"/>
            <p:cNvSpPr txBox="1"/>
            <p:nvPr/>
          </p:nvSpPr>
          <p:spPr>
            <a:xfrm>
              <a:off x="7626901" y="4227867"/>
              <a:ext cx="54045" cy="101572"/>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5</a:t>
              </a:r>
            </a:p>
          </p:txBody>
        </p:sp>
        <p:sp>
          <p:nvSpPr>
            <p:cNvPr id="69" name="TextBox 35"/>
            <p:cNvSpPr txBox="1"/>
            <p:nvPr/>
          </p:nvSpPr>
          <p:spPr>
            <a:xfrm>
              <a:off x="7131061" y="4227867"/>
              <a:ext cx="54045" cy="101572"/>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0</a:t>
              </a:r>
            </a:p>
          </p:txBody>
        </p:sp>
        <p:sp>
          <p:nvSpPr>
            <p:cNvPr id="70" name="TextBox 34"/>
            <p:cNvSpPr txBox="1"/>
            <p:nvPr/>
          </p:nvSpPr>
          <p:spPr>
            <a:xfrm>
              <a:off x="6605567" y="4213288"/>
              <a:ext cx="135110" cy="101572"/>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 5</a:t>
              </a:r>
            </a:p>
          </p:txBody>
        </p:sp>
        <p:sp>
          <p:nvSpPr>
            <p:cNvPr id="73" name="Line 30">
              <a:extLst>
                <a:ext uri="{FF2B5EF4-FFF2-40B4-BE49-F238E27FC236}">
                  <a16:creationId xmlns:mc="http://schemas.openxmlformats.org/markup-compatibility/2006" xmlns:mv="urn:schemas-microsoft-com:mac:vml" xmlns="" xmlns:a16="http://schemas.microsoft.com/office/drawing/2014/main" id="{CE6CAD8D-83EF-4A03-B189-2CDF724449AA}"/>
                </a:ext>
              </a:extLst>
            </p:cNvPr>
            <p:cNvSpPr>
              <a:spLocks noChangeShapeType="1"/>
            </p:cNvSpPr>
            <p:nvPr/>
          </p:nvSpPr>
          <p:spPr bwMode="auto">
            <a:xfrm flipV="1">
              <a:off x="6670790" y="4119605"/>
              <a:ext cx="470" cy="36468"/>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74" name="Line 30">
              <a:extLst>
                <a:ext uri="{FF2B5EF4-FFF2-40B4-BE49-F238E27FC236}">
                  <a16:creationId xmlns:mc="http://schemas.openxmlformats.org/markup-compatibility/2006" xmlns:mv="urn:schemas-microsoft-com:mac:vml" xmlns="" xmlns:a16="http://schemas.microsoft.com/office/drawing/2014/main" id="{CE6CAD8D-83EF-4A03-B189-2CDF724449AA}"/>
                </a:ext>
              </a:extLst>
            </p:cNvPr>
            <p:cNvSpPr>
              <a:spLocks noChangeShapeType="1"/>
            </p:cNvSpPr>
            <p:nvPr/>
          </p:nvSpPr>
          <p:spPr bwMode="auto">
            <a:xfrm flipV="1">
              <a:off x="7651400" y="4119605"/>
              <a:ext cx="470" cy="36468"/>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75" name="Line 30">
              <a:extLst>
                <a:ext uri="{FF2B5EF4-FFF2-40B4-BE49-F238E27FC236}">
                  <a16:creationId xmlns:mc="http://schemas.openxmlformats.org/markup-compatibility/2006" xmlns:mv="urn:schemas-microsoft-com:mac:vml" xmlns="" xmlns:a16="http://schemas.microsoft.com/office/drawing/2014/main" id="{CE6CAD8D-83EF-4A03-B189-2CDF724449AA}"/>
                </a:ext>
              </a:extLst>
            </p:cNvPr>
            <p:cNvSpPr>
              <a:spLocks noChangeShapeType="1"/>
            </p:cNvSpPr>
            <p:nvPr/>
          </p:nvSpPr>
          <p:spPr bwMode="auto">
            <a:xfrm flipV="1">
              <a:off x="8140350" y="4119605"/>
              <a:ext cx="470" cy="36468"/>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76" name="TextBox 34"/>
            <p:cNvSpPr txBox="1"/>
            <p:nvPr/>
          </p:nvSpPr>
          <p:spPr>
            <a:xfrm>
              <a:off x="5664907" y="3876738"/>
              <a:ext cx="409597" cy="101572"/>
            </a:xfrm>
            <a:prstGeom prst="rect">
              <a:avLst/>
            </a:prstGeom>
            <a:noFill/>
          </p:spPr>
          <p:txBody>
            <a:bodyPr wrap="none" lIns="0" tIns="0" rIns="0" bIns="0" anchor="ctr">
              <a:spAutoFit/>
            </a:bodyPr>
            <a:lstStyle/>
            <a:p>
              <a:pPr algn="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366-1216</a:t>
              </a:r>
            </a:p>
          </p:txBody>
        </p:sp>
        <p:sp>
          <p:nvSpPr>
            <p:cNvPr id="77" name="TextBox 34"/>
            <p:cNvSpPr txBox="1"/>
            <p:nvPr/>
          </p:nvSpPr>
          <p:spPr>
            <a:xfrm>
              <a:off x="5664907" y="3537434"/>
              <a:ext cx="409597" cy="101572"/>
            </a:xfrm>
            <a:prstGeom prst="rect">
              <a:avLst/>
            </a:prstGeom>
            <a:noFill/>
          </p:spPr>
          <p:txBody>
            <a:bodyPr wrap="none" lIns="0" tIns="0" rIns="0" bIns="0" anchor="ctr">
              <a:spAutoFit/>
            </a:bodyPr>
            <a:lstStyle/>
            <a:p>
              <a:pPr algn="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366-1160</a:t>
              </a:r>
            </a:p>
          </p:txBody>
        </p:sp>
        <p:sp>
          <p:nvSpPr>
            <p:cNvPr id="78" name="TextBox 34"/>
            <p:cNvSpPr txBox="1"/>
            <p:nvPr/>
          </p:nvSpPr>
          <p:spPr>
            <a:xfrm>
              <a:off x="5664907" y="3205869"/>
              <a:ext cx="409597" cy="101572"/>
            </a:xfrm>
            <a:prstGeom prst="rect">
              <a:avLst/>
            </a:prstGeom>
            <a:noFill/>
          </p:spPr>
          <p:txBody>
            <a:bodyPr wrap="none" lIns="0" tIns="0" rIns="0" bIns="0" anchor="ctr">
              <a:spAutoFit/>
            </a:bodyPr>
            <a:lstStyle/>
            <a:p>
              <a:pPr algn="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311-1089</a:t>
              </a:r>
            </a:p>
          </p:txBody>
        </p:sp>
        <p:sp>
          <p:nvSpPr>
            <p:cNvPr id="79" name="TextBox 34"/>
            <p:cNvSpPr txBox="1"/>
            <p:nvPr/>
          </p:nvSpPr>
          <p:spPr>
            <a:xfrm>
              <a:off x="5664907" y="2869897"/>
              <a:ext cx="409597" cy="101572"/>
            </a:xfrm>
            <a:prstGeom prst="rect">
              <a:avLst/>
            </a:prstGeom>
            <a:noFill/>
          </p:spPr>
          <p:txBody>
            <a:bodyPr wrap="none" lIns="0" tIns="0" rIns="0" bIns="0" anchor="ctr">
              <a:spAutoFit/>
            </a:bodyPr>
            <a:lstStyle/>
            <a:p>
              <a:pPr algn="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236-0128</a:t>
              </a:r>
            </a:p>
          </p:txBody>
        </p:sp>
        <p:sp>
          <p:nvSpPr>
            <p:cNvPr id="80" name="TextBox 34"/>
            <p:cNvSpPr txBox="1"/>
            <p:nvPr/>
          </p:nvSpPr>
          <p:spPr>
            <a:xfrm>
              <a:off x="5664907" y="2541303"/>
              <a:ext cx="409597" cy="101572"/>
            </a:xfrm>
            <a:prstGeom prst="rect">
              <a:avLst/>
            </a:prstGeom>
            <a:noFill/>
          </p:spPr>
          <p:txBody>
            <a:bodyPr wrap="none" lIns="0" tIns="0" rIns="0" bIns="0" anchor="ctr">
              <a:spAutoFit/>
            </a:bodyPr>
            <a:lstStyle/>
            <a:p>
              <a:pPr algn="r" defTabSz="433396" eaLnBrk="0" fontAlgn="base" hangingPunct="0">
                <a:lnSpc>
                  <a:spcPct val="90000"/>
                </a:lnSpc>
                <a:spcBef>
                  <a:spcPct val="0"/>
                </a:spcBef>
                <a:spcAft>
                  <a:spcPct val="0"/>
                </a:spcAft>
                <a:defRPr/>
              </a:pPr>
              <a:r>
                <a:rPr lang="en-US" sz="844" kern="0" dirty="0">
                  <a:solidFill>
                    <a:prstClr val="black"/>
                  </a:solidFill>
                  <a:ea typeface="ＭＳ Ｐゴシック" pitchFamily="-84" charset="-128"/>
                  <a:cs typeface="Arial" pitchFamily="34" charset="0"/>
                </a:rPr>
                <a:t>292-0109</a:t>
              </a:r>
            </a:p>
          </p:txBody>
        </p:sp>
        <p:sp>
          <p:nvSpPr>
            <p:cNvPr id="81" name="TextBox 34"/>
            <p:cNvSpPr txBox="1"/>
            <p:nvPr/>
          </p:nvSpPr>
          <p:spPr>
            <a:xfrm>
              <a:off x="5859752" y="2160057"/>
              <a:ext cx="214754" cy="101572"/>
            </a:xfrm>
            <a:prstGeom prst="rect">
              <a:avLst/>
            </a:prstGeom>
            <a:noFill/>
          </p:spPr>
          <p:txBody>
            <a:bodyPr wrap="none" lIns="0" tIns="0" rIns="0" bIns="0" anchor="ctr">
              <a:spAutoFit/>
            </a:bodyPr>
            <a:lstStyle/>
            <a:p>
              <a:pPr algn="r" defTabSz="433396" eaLnBrk="0" fontAlgn="base" hangingPunct="0">
                <a:lnSpc>
                  <a:spcPct val="90000"/>
                </a:lnSpc>
                <a:spcBef>
                  <a:spcPct val="0"/>
                </a:spcBef>
                <a:spcAft>
                  <a:spcPct val="0"/>
                </a:spcAft>
                <a:defRPr/>
              </a:pPr>
              <a:r>
                <a:rPr lang="en-US" sz="844" kern="0" dirty="0" err="1">
                  <a:solidFill>
                    <a:prstClr val="black"/>
                  </a:solidFill>
                  <a:ea typeface="ＭＳ Ｐゴシック" pitchFamily="-84" charset="-128"/>
                  <a:cs typeface="Arial" pitchFamily="34" charset="0"/>
                </a:rPr>
                <a:t>Tous</a:t>
              </a:r>
              <a:endParaRPr lang="en-US" sz="844" kern="0" dirty="0">
                <a:solidFill>
                  <a:prstClr val="black"/>
                </a:solidFill>
                <a:ea typeface="ＭＳ Ｐゴシック" pitchFamily="-84" charset="-128"/>
                <a:cs typeface="Arial" pitchFamily="34" charset="0"/>
              </a:endParaRPr>
            </a:p>
          </p:txBody>
        </p:sp>
        <p:cxnSp>
          <p:nvCxnSpPr>
            <p:cNvPr id="83" name="Connecteur droit 82"/>
            <p:cNvCxnSpPr/>
            <p:nvPr/>
          </p:nvCxnSpPr>
          <p:spPr>
            <a:xfrm>
              <a:off x="6959600" y="3891319"/>
              <a:ext cx="0" cy="108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6369567" y="3788438"/>
              <a:ext cx="193420"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 5,9</a:t>
              </a:r>
            </a:p>
          </p:txBody>
        </p:sp>
        <p:sp>
          <p:nvSpPr>
            <p:cNvPr id="85" name="Freeform 33">
              <a:extLst>
                <a:ext uri="{FF2B5EF4-FFF2-40B4-BE49-F238E27FC236}">
                  <a16:creationId xmlns:mc="http://schemas.openxmlformats.org/markup-compatibility/2006" xmlns:mv="urn:schemas-microsoft-com:mac:vml" xmlns="" xmlns:a16="http://schemas.microsoft.com/office/drawing/2014/main" id="{3BEDD23F-E405-4F00-9AE1-22C009F17098}"/>
                </a:ext>
              </a:extLst>
            </p:cNvPr>
            <p:cNvSpPr>
              <a:spLocks/>
            </p:cNvSpPr>
            <p:nvPr/>
          </p:nvSpPr>
          <p:spPr bwMode="auto">
            <a:xfrm>
              <a:off x="6750236" y="3613667"/>
              <a:ext cx="819007" cy="58419"/>
            </a:xfrm>
            <a:custGeom>
              <a:avLst/>
              <a:gdLst>
                <a:gd name="T0" fmla="*/ 0 w 704"/>
                <a:gd name="T1" fmla="*/ 649 w 704"/>
                <a:gd name="T2" fmla="*/ 325 w 704"/>
              </a:gdLst>
              <a:ahLst/>
              <a:cxnLst>
                <a:cxn ang="0">
                  <a:pos x="T0" y="0"/>
                </a:cxn>
                <a:cxn ang="0">
                  <a:pos x="T1" y="0"/>
                </a:cxn>
                <a:cxn ang="0">
                  <a:pos x="T2" y="0"/>
                </a:cxn>
              </a:cxnLst>
              <a:rect l="0" t="0" r="r" b="b"/>
              <a:pathLst>
                <a:path w="704">
                  <a:moveTo>
                    <a:pt x="0" y="0"/>
                  </a:moveTo>
                  <a:cubicBezTo>
                    <a:pt x="217" y="0"/>
                    <a:pt x="595" y="0"/>
                    <a:pt x="649" y="0"/>
                  </a:cubicBezTo>
                  <a:cubicBezTo>
                    <a:pt x="704" y="0"/>
                    <a:pt x="379" y="0"/>
                    <a:pt x="325" y="0"/>
                  </a:cubicBezTo>
                </a:path>
              </a:pathLst>
            </a:cu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cxnSp>
          <p:nvCxnSpPr>
            <p:cNvPr id="86" name="Connecteur droit 85"/>
            <p:cNvCxnSpPr/>
            <p:nvPr/>
          </p:nvCxnSpPr>
          <p:spPr>
            <a:xfrm>
              <a:off x="7132200" y="3565349"/>
              <a:ext cx="0" cy="108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6836203" y="3411461"/>
              <a:ext cx="216175" cy="11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dirty="0">
                  <a:solidFill>
                    <a:srgbClr val="000000"/>
                  </a:solidFill>
                  <a:ea typeface="ＭＳ Ｐゴシック" pitchFamily="-84" charset="-128"/>
                </a:rPr>
                <a:t>– 0,3</a:t>
              </a:r>
            </a:p>
          </p:txBody>
        </p:sp>
        <p:sp>
          <p:nvSpPr>
            <p:cNvPr id="88"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426696" y="3449565"/>
              <a:ext cx="120888"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3,7</a:t>
              </a:r>
            </a:p>
          </p:txBody>
        </p:sp>
        <p:sp>
          <p:nvSpPr>
            <p:cNvPr id="89"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6504401" y="3459293"/>
              <a:ext cx="193420"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 4,2</a:t>
              </a:r>
            </a:p>
          </p:txBody>
        </p:sp>
        <p:sp>
          <p:nvSpPr>
            <p:cNvPr id="90" name="Freeform 33">
              <a:extLst>
                <a:ext uri="{FF2B5EF4-FFF2-40B4-BE49-F238E27FC236}">
                  <a16:creationId xmlns:mc="http://schemas.openxmlformats.org/markup-compatibility/2006" xmlns:mv="urn:schemas-microsoft-com:mac:vml" xmlns="" xmlns:a16="http://schemas.microsoft.com/office/drawing/2014/main" id="{3BEDD23F-E405-4F00-9AE1-22C009F17098}"/>
                </a:ext>
              </a:extLst>
            </p:cNvPr>
            <p:cNvSpPr>
              <a:spLocks/>
            </p:cNvSpPr>
            <p:nvPr/>
          </p:nvSpPr>
          <p:spPr bwMode="auto">
            <a:xfrm>
              <a:off x="6904583" y="3282103"/>
              <a:ext cx="819007" cy="58419"/>
            </a:xfrm>
            <a:custGeom>
              <a:avLst/>
              <a:gdLst>
                <a:gd name="T0" fmla="*/ 0 w 704"/>
                <a:gd name="T1" fmla="*/ 649 w 704"/>
                <a:gd name="T2" fmla="*/ 325 w 704"/>
              </a:gdLst>
              <a:ahLst/>
              <a:cxnLst>
                <a:cxn ang="0">
                  <a:pos x="T0" y="0"/>
                </a:cxn>
                <a:cxn ang="0">
                  <a:pos x="T1" y="0"/>
                </a:cxn>
                <a:cxn ang="0">
                  <a:pos x="T2" y="0"/>
                </a:cxn>
              </a:cxnLst>
              <a:rect l="0" t="0" r="r" b="b"/>
              <a:pathLst>
                <a:path w="704">
                  <a:moveTo>
                    <a:pt x="0" y="0"/>
                  </a:moveTo>
                  <a:cubicBezTo>
                    <a:pt x="217" y="0"/>
                    <a:pt x="595" y="0"/>
                    <a:pt x="649" y="0"/>
                  </a:cubicBezTo>
                  <a:cubicBezTo>
                    <a:pt x="704" y="0"/>
                    <a:pt x="379" y="0"/>
                    <a:pt x="325" y="0"/>
                  </a:cubicBezTo>
                </a:path>
              </a:pathLst>
            </a:cu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cxnSp>
          <p:nvCxnSpPr>
            <p:cNvPr id="91" name="Connecteur droit 90"/>
            <p:cNvCxnSpPr/>
            <p:nvPr/>
          </p:nvCxnSpPr>
          <p:spPr>
            <a:xfrm>
              <a:off x="7286547" y="3233785"/>
              <a:ext cx="0" cy="108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200100" y="3064022"/>
              <a:ext cx="135110" cy="11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dirty="0">
                  <a:solidFill>
                    <a:srgbClr val="000000"/>
                  </a:solidFill>
                  <a:ea typeface="ＭＳ Ｐゴシック" pitchFamily="-84" charset="-128"/>
                </a:rPr>
                <a:t>1,3</a:t>
              </a:r>
            </a:p>
          </p:txBody>
        </p:sp>
        <p:sp>
          <p:nvSpPr>
            <p:cNvPr id="93"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609276" y="3121379"/>
              <a:ext cx="120888"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5,1</a:t>
              </a:r>
            </a:p>
          </p:txBody>
        </p:sp>
        <p:sp>
          <p:nvSpPr>
            <p:cNvPr id="94"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6690498" y="3115029"/>
              <a:ext cx="193420"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 2,5</a:t>
              </a:r>
            </a:p>
          </p:txBody>
        </p:sp>
        <p:sp>
          <p:nvSpPr>
            <p:cNvPr id="95" name="Freeform 33">
              <a:extLst>
                <a:ext uri="{FF2B5EF4-FFF2-40B4-BE49-F238E27FC236}">
                  <a16:creationId xmlns:mc="http://schemas.openxmlformats.org/markup-compatibility/2006" xmlns:mv="urn:schemas-microsoft-com:mac:vml" xmlns="" xmlns:a16="http://schemas.microsoft.com/office/drawing/2014/main" id="{3BEDD23F-E405-4F00-9AE1-22C009F17098}"/>
                </a:ext>
              </a:extLst>
            </p:cNvPr>
            <p:cNvSpPr>
              <a:spLocks/>
            </p:cNvSpPr>
            <p:nvPr/>
          </p:nvSpPr>
          <p:spPr bwMode="auto">
            <a:xfrm>
              <a:off x="6959600" y="2942321"/>
              <a:ext cx="1511300" cy="83454"/>
            </a:xfrm>
            <a:custGeom>
              <a:avLst/>
              <a:gdLst>
                <a:gd name="T0" fmla="*/ 0 w 704"/>
                <a:gd name="T1" fmla="*/ 649 w 704"/>
                <a:gd name="T2" fmla="*/ 325 w 704"/>
              </a:gdLst>
              <a:ahLst/>
              <a:cxnLst>
                <a:cxn ang="0">
                  <a:pos x="T0" y="0"/>
                </a:cxn>
                <a:cxn ang="0">
                  <a:pos x="T1" y="0"/>
                </a:cxn>
                <a:cxn ang="0">
                  <a:pos x="T2" y="0"/>
                </a:cxn>
              </a:cxnLst>
              <a:rect l="0" t="0" r="r" b="b"/>
              <a:pathLst>
                <a:path w="704">
                  <a:moveTo>
                    <a:pt x="0" y="0"/>
                  </a:moveTo>
                  <a:cubicBezTo>
                    <a:pt x="217" y="0"/>
                    <a:pt x="595" y="0"/>
                    <a:pt x="649" y="0"/>
                  </a:cubicBezTo>
                  <a:cubicBezTo>
                    <a:pt x="704" y="0"/>
                    <a:pt x="379" y="0"/>
                    <a:pt x="325" y="0"/>
                  </a:cubicBezTo>
                </a:path>
              </a:pathLst>
            </a:cu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cxnSp>
          <p:nvCxnSpPr>
            <p:cNvPr id="96" name="Connecteur droit 95"/>
            <p:cNvCxnSpPr/>
            <p:nvPr/>
          </p:nvCxnSpPr>
          <p:spPr>
            <a:xfrm>
              <a:off x="7439404" y="2894003"/>
              <a:ext cx="0" cy="108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356132" y="2724240"/>
              <a:ext cx="135110" cy="11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dirty="0">
                  <a:solidFill>
                    <a:srgbClr val="000000"/>
                  </a:solidFill>
                  <a:ea typeface="ＭＳ Ｐゴシック" pitchFamily="-84" charset="-128"/>
                </a:rPr>
                <a:t>2,9</a:t>
              </a:r>
            </a:p>
          </p:txBody>
        </p:sp>
        <p:sp>
          <p:nvSpPr>
            <p:cNvPr id="98"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8303148" y="2781691"/>
              <a:ext cx="169243"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12,5</a:t>
              </a:r>
            </a:p>
          </p:txBody>
        </p:sp>
        <p:sp>
          <p:nvSpPr>
            <p:cNvPr id="99"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6849705" y="2772072"/>
              <a:ext cx="120888"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 2</a:t>
              </a:r>
            </a:p>
          </p:txBody>
        </p:sp>
        <p:sp>
          <p:nvSpPr>
            <p:cNvPr id="100" name="Freeform 33">
              <a:extLst>
                <a:ext uri="{FF2B5EF4-FFF2-40B4-BE49-F238E27FC236}">
                  <a16:creationId xmlns:mc="http://schemas.openxmlformats.org/markup-compatibility/2006" xmlns:mv="urn:schemas-microsoft-com:mac:vml" xmlns="" xmlns:a16="http://schemas.microsoft.com/office/drawing/2014/main" id="{3BEDD23F-E405-4F00-9AE1-22C009F17098}"/>
                </a:ext>
              </a:extLst>
            </p:cNvPr>
            <p:cNvSpPr>
              <a:spLocks/>
            </p:cNvSpPr>
            <p:nvPr/>
          </p:nvSpPr>
          <p:spPr bwMode="auto">
            <a:xfrm>
              <a:off x="7177636" y="2604202"/>
              <a:ext cx="819007" cy="58419"/>
            </a:xfrm>
            <a:custGeom>
              <a:avLst/>
              <a:gdLst>
                <a:gd name="T0" fmla="*/ 0 w 704"/>
                <a:gd name="T1" fmla="*/ 649 w 704"/>
                <a:gd name="T2" fmla="*/ 325 w 704"/>
              </a:gdLst>
              <a:ahLst/>
              <a:cxnLst>
                <a:cxn ang="0">
                  <a:pos x="T0" y="0"/>
                </a:cxn>
                <a:cxn ang="0">
                  <a:pos x="T1" y="0"/>
                </a:cxn>
                <a:cxn ang="0">
                  <a:pos x="T2" y="0"/>
                </a:cxn>
              </a:cxnLst>
              <a:rect l="0" t="0" r="r" b="b"/>
              <a:pathLst>
                <a:path w="704">
                  <a:moveTo>
                    <a:pt x="0" y="0"/>
                  </a:moveTo>
                  <a:cubicBezTo>
                    <a:pt x="217" y="0"/>
                    <a:pt x="595" y="0"/>
                    <a:pt x="649" y="0"/>
                  </a:cubicBezTo>
                  <a:cubicBezTo>
                    <a:pt x="704" y="0"/>
                    <a:pt x="379" y="0"/>
                    <a:pt x="325" y="0"/>
                  </a:cubicBezTo>
                </a:path>
              </a:pathLst>
            </a:cu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cxnSp>
          <p:nvCxnSpPr>
            <p:cNvPr id="101" name="Connecteur droit 100"/>
            <p:cNvCxnSpPr/>
            <p:nvPr/>
          </p:nvCxnSpPr>
          <p:spPr>
            <a:xfrm>
              <a:off x="7559600" y="2555884"/>
              <a:ext cx="0" cy="108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468181" y="2399773"/>
              <a:ext cx="135110" cy="11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dirty="0">
                  <a:solidFill>
                    <a:srgbClr val="000000"/>
                  </a:solidFill>
                  <a:ea typeface="ＭＳ Ｐゴシック" pitchFamily="-84" charset="-128"/>
                </a:rPr>
                <a:t>4,1</a:t>
              </a:r>
            </a:p>
          </p:txBody>
        </p:sp>
        <p:sp>
          <p:nvSpPr>
            <p:cNvPr id="103"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803296" y="2452800"/>
              <a:ext cx="120888"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6,7</a:t>
              </a:r>
            </a:p>
          </p:txBody>
        </p:sp>
        <p:sp>
          <p:nvSpPr>
            <p:cNvPr id="104"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174700" y="2452307"/>
              <a:ext cx="120888"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1,6</a:t>
              </a:r>
            </a:p>
          </p:txBody>
        </p:sp>
        <p:sp>
          <p:nvSpPr>
            <p:cNvPr id="105" name="Freeform 33">
              <a:extLst>
                <a:ext uri="{FF2B5EF4-FFF2-40B4-BE49-F238E27FC236}">
                  <a16:creationId xmlns:mc="http://schemas.openxmlformats.org/markup-compatibility/2006" xmlns:mv="urn:schemas-microsoft-com:mac:vml" xmlns="" xmlns:a16="http://schemas.microsoft.com/office/drawing/2014/main" id="{3BEDD23F-E405-4F00-9AE1-22C009F17098}"/>
                </a:ext>
              </a:extLst>
            </p:cNvPr>
            <p:cNvSpPr>
              <a:spLocks/>
            </p:cNvSpPr>
            <p:nvPr/>
          </p:nvSpPr>
          <p:spPr bwMode="auto">
            <a:xfrm>
              <a:off x="7174700" y="2201318"/>
              <a:ext cx="321475" cy="58419"/>
            </a:xfrm>
            <a:custGeom>
              <a:avLst/>
              <a:gdLst>
                <a:gd name="T0" fmla="*/ 0 w 704"/>
                <a:gd name="T1" fmla="*/ 649 w 704"/>
                <a:gd name="T2" fmla="*/ 325 w 704"/>
              </a:gdLst>
              <a:ahLst/>
              <a:cxnLst>
                <a:cxn ang="0">
                  <a:pos x="T0" y="0"/>
                </a:cxn>
                <a:cxn ang="0">
                  <a:pos x="T1" y="0"/>
                </a:cxn>
                <a:cxn ang="0">
                  <a:pos x="T2" y="0"/>
                </a:cxn>
              </a:cxnLst>
              <a:rect l="0" t="0" r="r" b="b"/>
              <a:pathLst>
                <a:path w="704">
                  <a:moveTo>
                    <a:pt x="0" y="0"/>
                  </a:moveTo>
                  <a:cubicBezTo>
                    <a:pt x="217" y="0"/>
                    <a:pt x="595" y="0"/>
                    <a:pt x="649" y="0"/>
                  </a:cubicBezTo>
                  <a:cubicBezTo>
                    <a:pt x="704" y="0"/>
                    <a:pt x="379" y="0"/>
                    <a:pt x="325" y="0"/>
                  </a:cubicBezTo>
                </a:path>
              </a:pathLst>
            </a:cu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07"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211929" y="1969797"/>
              <a:ext cx="135110" cy="11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dirty="0">
                  <a:solidFill>
                    <a:srgbClr val="000000"/>
                  </a:solidFill>
                  <a:ea typeface="ＭＳ Ｐゴシック" pitchFamily="-84" charset="-128"/>
                </a:rPr>
                <a:t>1,7</a:t>
              </a:r>
            </a:p>
          </p:txBody>
        </p:sp>
        <p:sp>
          <p:nvSpPr>
            <p:cNvPr id="108"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525711" y="2046741"/>
              <a:ext cx="120888"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3,4</a:t>
              </a:r>
            </a:p>
          </p:txBody>
        </p:sp>
        <p:sp>
          <p:nvSpPr>
            <p:cNvPr id="109"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6974043" y="2042432"/>
              <a:ext cx="120888" cy="101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59" dirty="0">
                  <a:solidFill>
                    <a:srgbClr val="000000"/>
                  </a:solidFill>
                  <a:ea typeface="ＭＳ Ｐゴシック" pitchFamily="-84" charset="-128"/>
                </a:rPr>
                <a:t>0,1</a:t>
              </a:r>
            </a:p>
          </p:txBody>
        </p:sp>
        <p:sp>
          <p:nvSpPr>
            <p:cNvPr id="111" name="Losange 110"/>
            <p:cNvSpPr/>
            <p:nvPr/>
          </p:nvSpPr>
          <p:spPr>
            <a:xfrm>
              <a:off x="7257385" y="2142441"/>
              <a:ext cx="117296" cy="117296"/>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grpSp>
    </p:spTree>
    <p:extLst>
      <p:ext uri="{BB962C8B-B14F-4D97-AF65-F5344CB8AC3E}">
        <p14:creationId xmlns:p14="http://schemas.microsoft.com/office/powerpoint/2010/main" val="211339512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Nouvelle anti-intégrase : bictegravir</a:t>
            </a:r>
            <a:endParaRPr lang="fr-FR" dirty="0"/>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30953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Espace réservé du pied de page 35"/>
          <p:cNvSpPr>
            <a:spLocks noGrp="1"/>
          </p:cNvSpPr>
          <p:nvPr>
            <p:ph type="ftr" sz="quarter" idx="16"/>
          </p:nvPr>
        </p:nvSpPr>
        <p:spPr/>
        <p:txBody>
          <a:bodyPr/>
          <a:lstStyle/>
          <a:p>
            <a:pPr>
              <a:defRPr/>
            </a:pPr>
            <a:r>
              <a:rPr lang="fr-FR" dirty="0" smtClean="0">
                <a:solidFill>
                  <a:srgbClr val="000000">
                    <a:lumMod val="65000"/>
                    <a:lumOff val="35000"/>
                  </a:srgbClr>
                </a:solidFill>
                <a:ea typeface="Arial" pitchFamily="-84" charset="0"/>
                <a:cs typeface="Arial" pitchFamily="-84" charset="0"/>
              </a:rPr>
              <a:t>IAS 2017 - D’après Gallant J et al., </a:t>
            </a:r>
            <a:r>
              <a:rPr lang="fr-FR" dirty="0" err="1" smtClean="0">
                <a:solidFill>
                  <a:srgbClr val="000000">
                    <a:lumMod val="65000"/>
                    <a:lumOff val="35000"/>
                  </a:srgbClr>
                </a:solidFill>
                <a:ea typeface="Arial" pitchFamily="-84" charset="0"/>
                <a:cs typeface="Arial" pitchFamily="-84" charset="0"/>
              </a:rPr>
              <a:t>abstr</a:t>
            </a:r>
            <a:r>
              <a:rPr lang="fr-FR" dirty="0" smtClean="0">
                <a:solidFill>
                  <a:srgbClr val="000000">
                    <a:lumMod val="65000"/>
                    <a:lumOff val="35000"/>
                  </a:srgbClr>
                </a:solidFill>
                <a:ea typeface="Arial" pitchFamily="-84" charset="0"/>
                <a:cs typeface="Arial" pitchFamily="-84" charset="0"/>
              </a:rPr>
              <a:t>. </a:t>
            </a:r>
            <a:r>
              <a:rPr lang="is-IS" dirty="0" smtClean="0">
                <a:solidFill>
                  <a:srgbClr val="000000">
                    <a:lumMod val="65000"/>
                    <a:lumOff val="35000"/>
                  </a:srgbClr>
                </a:solidFill>
                <a:ea typeface="Arial" pitchFamily="-84" charset="0"/>
                <a:cs typeface="Arial" pitchFamily="-84" charset="0"/>
              </a:rPr>
              <a:t>MOAB0105LB</a:t>
            </a:r>
            <a:endParaRPr lang="fr-FR" dirty="0">
              <a:solidFill>
                <a:srgbClr val="000000">
                  <a:lumMod val="65000"/>
                  <a:lumOff val="35000"/>
                </a:srgbClr>
              </a:solidFill>
              <a:ea typeface="Arial" pitchFamily="-84" charset="0"/>
              <a:cs typeface="Arial" pitchFamily="-84" charset="0"/>
            </a:endParaRPr>
          </a:p>
        </p:txBody>
      </p:sp>
      <p:grpSp>
        <p:nvGrpSpPr>
          <p:cNvPr id="5" name="Groupe 4"/>
          <p:cNvGrpSpPr/>
          <p:nvPr/>
        </p:nvGrpSpPr>
        <p:grpSpPr>
          <a:xfrm>
            <a:off x="1224377" y="2438139"/>
            <a:ext cx="7624117" cy="3221574"/>
            <a:chOff x="2454671" y="2984280"/>
            <a:chExt cx="7548920" cy="2707911"/>
          </a:xfrm>
        </p:grpSpPr>
        <p:sp>
          <p:nvSpPr>
            <p:cNvPr id="12" name="Text Box 8"/>
            <p:cNvSpPr txBox="1">
              <a:spLocks noChangeArrowheads="1"/>
            </p:cNvSpPr>
            <p:nvPr/>
          </p:nvSpPr>
          <p:spPr bwMode="auto">
            <a:xfrm>
              <a:off x="4760913" y="4254501"/>
              <a:ext cx="338389" cy="295946"/>
            </a:xfrm>
            <a:prstGeom prst="rect">
              <a:avLst/>
            </a:prstGeom>
            <a:noFill/>
            <a:ln w="9525">
              <a:noFill/>
              <a:miter lim="800000"/>
              <a:headEnd/>
              <a:tailEnd/>
            </a:ln>
          </p:spPr>
          <p:txBody>
            <a:bodyPr wrap="none">
              <a:prstTxWarp prst="textNoShape">
                <a:avLst/>
              </a:prstTxWarp>
              <a:spAutoFit/>
            </a:bodyPr>
            <a:lstStyle/>
            <a:p>
              <a:pPr defTabSz="385785" eaLnBrk="0" fontAlgn="base" hangingPunct="0">
                <a:spcBef>
                  <a:spcPct val="0"/>
                </a:spcBef>
                <a:spcAft>
                  <a:spcPct val="0"/>
                </a:spcAft>
              </a:pPr>
              <a:r>
                <a:rPr lang="fr-FR" sz="1688" b="1">
                  <a:solidFill>
                    <a:srgbClr val="FFFFFF"/>
                  </a:solidFill>
                  <a:ea typeface="ＭＳ Ｐゴシック" pitchFamily="-65" charset="-128"/>
                  <a:cs typeface="ＭＳ Ｐゴシック" pitchFamily="-65" charset="-128"/>
                </a:rPr>
                <a:t>R</a:t>
              </a:r>
            </a:p>
          </p:txBody>
        </p:sp>
        <p:sp>
          <p:nvSpPr>
            <p:cNvPr id="14" name="Freeform 66"/>
            <p:cNvSpPr>
              <a:spLocks/>
            </p:cNvSpPr>
            <p:nvPr/>
          </p:nvSpPr>
          <p:spPr bwMode="auto">
            <a:xfrm rot="5400000">
              <a:off x="5394774" y="4482678"/>
              <a:ext cx="945756" cy="652590"/>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6350"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pPr defTabSz="385785" fontAlgn="base">
                <a:spcBef>
                  <a:spcPct val="0"/>
                </a:spcBef>
                <a:spcAft>
                  <a:spcPct val="0"/>
                </a:spcAft>
                <a:defRPr/>
              </a:pPr>
              <a:endParaRPr lang="en-US" sz="1181" kern="0" dirty="0">
                <a:solidFill>
                  <a:prstClr val="black"/>
                </a:solidFill>
                <a:ea typeface="ＭＳ Ｐゴシック" pitchFamily="-84" charset="-128"/>
                <a:cs typeface="Arial" charset="0"/>
              </a:endParaRPr>
            </a:p>
          </p:txBody>
        </p:sp>
        <p:cxnSp>
          <p:nvCxnSpPr>
            <p:cNvPr id="15" name="Straight Connector 6"/>
            <p:cNvCxnSpPr/>
            <p:nvPr/>
          </p:nvCxnSpPr>
          <p:spPr>
            <a:xfrm>
              <a:off x="4881165" y="4808973"/>
              <a:ext cx="660192" cy="0"/>
            </a:xfrm>
            <a:prstGeom prst="line">
              <a:avLst/>
            </a:prstGeom>
            <a:noFill/>
            <a:ln w="6350" cap="flat" cmpd="sng" algn="ctr">
              <a:solidFill>
                <a:schemeClr val="tx1"/>
              </a:solidFill>
              <a:prstDash val="solid"/>
            </a:ln>
            <a:effectLst/>
          </p:spPr>
        </p:cxnSp>
        <p:sp>
          <p:nvSpPr>
            <p:cNvPr id="16" name="TextBox 4"/>
            <p:cNvSpPr txBox="1">
              <a:spLocks noChangeArrowheads="1"/>
            </p:cNvSpPr>
            <p:nvPr/>
          </p:nvSpPr>
          <p:spPr bwMode="auto">
            <a:xfrm>
              <a:off x="7150271" y="3440669"/>
              <a:ext cx="351087" cy="230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85785" eaLnBrk="1" fontAlgn="base" hangingPunct="1">
                <a:spcBef>
                  <a:spcPct val="0"/>
                </a:spcBef>
                <a:spcAft>
                  <a:spcPct val="0"/>
                </a:spcAft>
                <a:defRPr/>
              </a:pPr>
              <a:r>
                <a:rPr lang="en-US" altLang="en-US" sz="1181" b="1" kern="0" dirty="0">
                  <a:solidFill>
                    <a:prstClr val="black">
                      <a:lumMod val="50000"/>
                      <a:lumOff val="50000"/>
                    </a:prstClr>
                  </a:solidFill>
                  <a:latin typeface="Arial" panose="020B0604020202020204"/>
                  <a:ea typeface="ＭＳ Ｐゴシック" pitchFamily="-84" charset="-128"/>
                </a:rPr>
                <a:t>48</a:t>
              </a:r>
            </a:p>
          </p:txBody>
        </p:sp>
        <p:sp>
          <p:nvSpPr>
            <p:cNvPr id="17" name="Text Box 23"/>
            <p:cNvSpPr txBox="1">
              <a:spLocks noChangeArrowheads="1"/>
            </p:cNvSpPr>
            <p:nvPr/>
          </p:nvSpPr>
          <p:spPr bwMode="auto">
            <a:xfrm>
              <a:off x="5414392" y="3441971"/>
              <a:ext cx="1032181" cy="230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algn="ctr" defTabSz="385785" eaLnBrk="1" fontAlgn="base" hangingPunct="1">
                <a:spcBef>
                  <a:spcPct val="50000"/>
                </a:spcBef>
                <a:spcAft>
                  <a:spcPct val="0"/>
                </a:spcAft>
                <a:defRPr/>
              </a:pPr>
              <a:r>
                <a:rPr lang="en-US" sz="1181" kern="0" baseline="0" dirty="0">
                  <a:solidFill>
                    <a:prstClr val="black">
                      <a:lumMod val="50000"/>
                      <a:lumOff val="50000"/>
                    </a:prstClr>
                  </a:solidFill>
                  <a:latin typeface="Arial" panose="020B0604020202020204"/>
                  <a:ea typeface="MS PGothic" pitchFamily="34" charset="-128"/>
                  <a:cs typeface="Arial" charset="0"/>
                </a:rPr>
                <a:t>S 0</a:t>
              </a:r>
            </a:p>
          </p:txBody>
        </p:sp>
        <p:sp>
          <p:nvSpPr>
            <p:cNvPr id="18" name="Freeform 66"/>
            <p:cNvSpPr>
              <a:spLocks/>
            </p:cNvSpPr>
            <p:nvPr/>
          </p:nvSpPr>
          <p:spPr bwMode="auto">
            <a:xfrm>
              <a:off x="6182512" y="3643681"/>
              <a:ext cx="3611785" cy="109728"/>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lgn="ctr">
              <a:solidFill>
                <a:sysClr val="windowText" lastClr="000000">
                  <a:lumMod val="50000"/>
                  <a:lumOff val="50000"/>
                </a:sys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pPr defTabSz="385785" fontAlgn="base">
                <a:spcBef>
                  <a:spcPct val="0"/>
                </a:spcBef>
                <a:spcAft>
                  <a:spcPct val="0"/>
                </a:spcAft>
                <a:defRPr/>
              </a:pPr>
              <a:endParaRPr lang="en-US" sz="1181" kern="0" dirty="0">
                <a:solidFill>
                  <a:prstClr val="black"/>
                </a:solidFill>
                <a:ea typeface="ＭＳ Ｐゴシック" pitchFamily="-84" charset="-128"/>
                <a:cs typeface="Arial" charset="0"/>
              </a:endParaRPr>
            </a:p>
          </p:txBody>
        </p:sp>
        <p:sp>
          <p:nvSpPr>
            <p:cNvPr id="19" name="TextBox 4"/>
            <p:cNvSpPr txBox="1">
              <a:spLocks noChangeArrowheads="1"/>
            </p:cNvSpPr>
            <p:nvPr/>
          </p:nvSpPr>
          <p:spPr bwMode="auto">
            <a:xfrm>
              <a:off x="9568382" y="3441971"/>
              <a:ext cx="435209" cy="230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85785" eaLnBrk="1" fontAlgn="base" hangingPunct="1">
                <a:spcBef>
                  <a:spcPct val="0"/>
                </a:spcBef>
                <a:spcAft>
                  <a:spcPct val="0"/>
                </a:spcAft>
                <a:defRPr/>
              </a:pPr>
              <a:r>
                <a:rPr lang="en-US" altLang="en-US" sz="1181" b="1" kern="0" dirty="0">
                  <a:solidFill>
                    <a:prstClr val="black">
                      <a:lumMod val="50000"/>
                      <a:lumOff val="50000"/>
                    </a:prstClr>
                  </a:solidFill>
                  <a:latin typeface="Arial" panose="020B0604020202020204"/>
                  <a:ea typeface="ＭＳ Ｐゴシック" pitchFamily="-84" charset="-128"/>
                </a:rPr>
                <a:t>144</a:t>
              </a:r>
            </a:p>
          </p:txBody>
        </p:sp>
        <p:sp>
          <p:nvSpPr>
            <p:cNvPr id="21" name="Rectangle 2"/>
            <p:cNvSpPr>
              <a:spLocks noChangeArrowheads="1"/>
            </p:cNvSpPr>
            <p:nvPr/>
          </p:nvSpPr>
          <p:spPr bwMode="auto">
            <a:xfrm>
              <a:off x="2454671" y="4020345"/>
              <a:ext cx="2497126" cy="1552579"/>
            </a:xfrm>
            <a:prstGeom prst="rect">
              <a:avLst/>
            </a:prstGeom>
            <a:solidFill>
              <a:srgbClr val="E2E2E2"/>
            </a:solidFill>
            <a:ln w="9525" algn="ctr">
              <a:noFill/>
              <a:round/>
              <a:headEnd/>
              <a:tailEnd/>
            </a:ln>
          </p:spPr>
          <p:txBody>
            <a:bodyPr anchor="ctr"/>
            <a:lstStyle/>
            <a:p>
              <a:pPr marL="241116" indent="-190214" defTabSz="385785" fontAlgn="base">
                <a:spcBef>
                  <a:spcPct val="0"/>
                </a:spcBef>
                <a:spcAft>
                  <a:spcPts val="911"/>
                </a:spcAft>
                <a:buFont typeface="Wingdings" panose="05000000000000000000" pitchFamily="2" charset="2"/>
                <a:buChar char="§"/>
                <a:defRPr/>
              </a:pPr>
              <a:r>
                <a:rPr lang="en-US" altLang="en-US" sz="1181" kern="0" dirty="0">
                  <a:solidFill>
                    <a:prstClr val="black"/>
                  </a:solidFill>
                  <a:ea typeface="ＭＳ Ｐゴシック" pitchFamily="-84" charset="-128"/>
                  <a:cs typeface="Arial" charset="0"/>
                </a:rPr>
                <a:t>CV ≥ 500 c/mL </a:t>
              </a:r>
            </a:p>
            <a:p>
              <a:pPr marL="241116" indent="-190214" defTabSz="385785" fontAlgn="base">
                <a:spcBef>
                  <a:spcPct val="0"/>
                </a:spcBef>
                <a:spcAft>
                  <a:spcPts val="911"/>
                </a:spcAft>
                <a:buFont typeface="Wingdings" panose="05000000000000000000" pitchFamily="2" charset="2"/>
                <a:buChar char="§"/>
                <a:defRPr/>
              </a:pPr>
              <a:r>
                <a:rPr lang="en-US" altLang="en-US" sz="1181" kern="0" dirty="0" err="1">
                  <a:solidFill>
                    <a:prstClr val="black"/>
                  </a:solidFill>
                  <a:ea typeface="ＭＳ Ｐゴシック" pitchFamily="-84" charset="-128"/>
                  <a:cs typeface="Arial" charset="0"/>
                </a:rPr>
                <a:t>DFGe</a:t>
              </a:r>
              <a:r>
                <a:rPr lang="en-US" altLang="en-US" sz="1181" kern="0" baseline="-25000" dirty="0" err="1">
                  <a:solidFill>
                    <a:prstClr val="black"/>
                  </a:solidFill>
                  <a:ea typeface="ＭＳ Ｐゴシック" pitchFamily="-84" charset="-128"/>
                  <a:cs typeface="Arial" charset="0"/>
                </a:rPr>
                <a:t>CG</a:t>
              </a:r>
              <a:r>
                <a:rPr lang="en-US" altLang="en-US" sz="1181" kern="0" dirty="0">
                  <a:solidFill>
                    <a:prstClr val="black"/>
                  </a:solidFill>
                  <a:ea typeface="ＭＳ Ｐゴシック" pitchFamily="-84" charset="-128"/>
                  <a:cs typeface="Arial" charset="0"/>
                </a:rPr>
                <a:t> ≥ 50 mL/min</a:t>
              </a:r>
            </a:p>
            <a:p>
              <a:pPr marL="241116" indent="-190214" defTabSz="385785" fontAlgn="base">
                <a:spcBef>
                  <a:spcPct val="0"/>
                </a:spcBef>
                <a:spcAft>
                  <a:spcPts val="911"/>
                </a:spcAft>
                <a:buFont typeface="Wingdings" panose="05000000000000000000" pitchFamily="2" charset="2"/>
                <a:buChar char="§"/>
                <a:defRPr/>
              </a:pPr>
              <a:r>
                <a:rPr lang="en-US" altLang="en-US" sz="1181" kern="0" dirty="0">
                  <a:solidFill>
                    <a:prstClr val="black"/>
                  </a:solidFill>
                  <a:ea typeface="ＭＳ Ｐゴシック" pitchFamily="-84" charset="-128"/>
                  <a:cs typeface="Arial" charset="0"/>
                </a:rPr>
                <a:t>HLA B*5701 </a:t>
              </a:r>
              <a:r>
                <a:rPr lang="en-US" altLang="en-US" sz="1181" kern="0" dirty="0" err="1">
                  <a:solidFill>
                    <a:prstClr val="black"/>
                  </a:solidFill>
                  <a:ea typeface="ＭＳ Ｐゴシック" pitchFamily="-84" charset="-128"/>
                  <a:cs typeface="Arial" charset="0"/>
                </a:rPr>
                <a:t>négatif</a:t>
              </a:r>
              <a:endParaRPr lang="en-US" altLang="en-US" sz="1181" kern="0" dirty="0">
                <a:solidFill>
                  <a:prstClr val="black"/>
                </a:solidFill>
                <a:ea typeface="ＭＳ Ｐゴシック" pitchFamily="-84" charset="-128"/>
                <a:cs typeface="Arial" charset="0"/>
              </a:endParaRPr>
            </a:p>
            <a:p>
              <a:pPr marL="241116" indent="-190214" defTabSz="385785" fontAlgn="base">
                <a:spcBef>
                  <a:spcPct val="0"/>
                </a:spcBef>
                <a:spcAft>
                  <a:spcPts val="911"/>
                </a:spcAft>
                <a:buFont typeface="Wingdings" panose="05000000000000000000" pitchFamily="2" charset="2"/>
                <a:buChar char="§"/>
                <a:defRPr/>
              </a:pPr>
              <a:r>
                <a:rPr lang="en-US" altLang="en-US" sz="1181" kern="0" dirty="0">
                  <a:solidFill>
                    <a:prstClr val="black"/>
                  </a:solidFill>
                  <a:ea typeface="ＭＳ Ｐゴシック" pitchFamily="-84" charset="-128"/>
                  <a:cs typeface="Arial" charset="0"/>
                </a:rPr>
                <a:t>VHB </a:t>
              </a:r>
              <a:r>
                <a:rPr lang="en-US" altLang="en-US" sz="1181" kern="0" dirty="0" err="1">
                  <a:solidFill>
                    <a:prstClr val="black"/>
                  </a:solidFill>
                  <a:ea typeface="ＭＳ Ｐゴシック" pitchFamily="-84" charset="-128"/>
                  <a:cs typeface="Arial" charset="0"/>
                </a:rPr>
                <a:t>négatif</a:t>
              </a:r>
              <a:endParaRPr lang="en-US" altLang="en-US" sz="1181" kern="0" dirty="0">
                <a:solidFill>
                  <a:prstClr val="black"/>
                </a:solidFill>
                <a:ea typeface="ＭＳ Ｐゴシック" pitchFamily="-84" charset="-128"/>
                <a:cs typeface="Arial" charset="0"/>
              </a:endParaRPr>
            </a:p>
          </p:txBody>
        </p:sp>
        <p:sp>
          <p:nvSpPr>
            <p:cNvPr id="22" name="Rectangle 21"/>
            <p:cNvSpPr/>
            <p:nvPr/>
          </p:nvSpPr>
          <p:spPr bwMode="auto">
            <a:xfrm>
              <a:off x="6173487" y="4330505"/>
              <a:ext cx="3611785" cy="411480"/>
            </a:xfrm>
            <a:prstGeom prst="rect">
              <a:avLst/>
            </a:prstGeom>
            <a:solidFill>
              <a:schemeClr val="accent2">
                <a:lumMod val="60000"/>
                <a:lumOff val="40000"/>
              </a:schemeClr>
            </a:solidFill>
            <a:ln w="9525" cap="flat" cmpd="sng" algn="ctr">
              <a:noFill/>
              <a:prstDash val="solid"/>
            </a:ln>
            <a:effectLst/>
          </p:spPr>
          <p:txBody>
            <a:bodyPr lIns="77153" anchor="ctr"/>
            <a:lstStyle/>
            <a:p>
              <a:pPr algn="ctr" defTabSz="385785" fontAlgn="base">
                <a:spcBef>
                  <a:spcPct val="0"/>
                </a:spcBef>
                <a:spcAft>
                  <a:spcPct val="0"/>
                </a:spcAft>
                <a:buSzPct val="120000"/>
                <a:defRPr/>
              </a:pPr>
              <a:r>
                <a:rPr lang="en-US" sz="1519" b="1" kern="0" dirty="0">
                  <a:solidFill>
                    <a:prstClr val="black"/>
                  </a:solidFill>
                  <a:ea typeface="MS Mincho" pitchFamily="49" charset="-128"/>
                  <a:cs typeface="Arial" pitchFamily="34" charset="0"/>
                </a:rPr>
                <a:t>DTG/ABC/3TC Placebo QD</a:t>
              </a:r>
            </a:p>
          </p:txBody>
        </p:sp>
        <p:sp>
          <p:nvSpPr>
            <p:cNvPr id="23" name="Rectangle 22"/>
            <p:cNvSpPr/>
            <p:nvPr/>
          </p:nvSpPr>
          <p:spPr bwMode="auto">
            <a:xfrm>
              <a:off x="6173487" y="3923820"/>
              <a:ext cx="3611785" cy="411480"/>
            </a:xfrm>
            <a:prstGeom prst="rect">
              <a:avLst/>
            </a:prstGeom>
            <a:solidFill>
              <a:srgbClr val="4F81BD"/>
            </a:solidFill>
            <a:ln w="9525" cap="flat" cmpd="sng" algn="ctr">
              <a:noFill/>
              <a:prstDash val="solid"/>
            </a:ln>
            <a:effectLst/>
          </p:spPr>
          <p:txBody>
            <a:bodyPr lIns="77153" anchor="ctr"/>
            <a:lstStyle/>
            <a:p>
              <a:pPr algn="ctr" defTabSz="385785" fontAlgn="base">
                <a:spcBef>
                  <a:spcPct val="20000"/>
                </a:spcBef>
                <a:spcAft>
                  <a:spcPct val="0"/>
                </a:spcAft>
                <a:buClr>
                  <a:srgbClr val="990000"/>
                </a:buClr>
                <a:buSzPct val="120000"/>
                <a:defRPr/>
              </a:pPr>
              <a:r>
                <a:rPr lang="en-US" sz="1519" b="1" kern="0" dirty="0">
                  <a:solidFill>
                    <a:prstClr val="white"/>
                  </a:solidFill>
                  <a:ea typeface="MS Mincho" pitchFamily="49" charset="-128"/>
                  <a:cs typeface="Arial" pitchFamily="34" charset="0"/>
                </a:rPr>
                <a:t>B/F/TAF QD</a:t>
              </a:r>
            </a:p>
          </p:txBody>
        </p:sp>
        <p:sp>
          <p:nvSpPr>
            <p:cNvPr id="25" name="Rectangle 24"/>
            <p:cNvSpPr/>
            <p:nvPr/>
          </p:nvSpPr>
          <p:spPr bwMode="auto">
            <a:xfrm>
              <a:off x="6173487" y="5280711"/>
              <a:ext cx="3611785" cy="411480"/>
            </a:xfrm>
            <a:prstGeom prst="rect">
              <a:avLst/>
            </a:prstGeom>
            <a:solidFill>
              <a:schemeClr val="accent5">
                <a:lumMod val="40000"/>
                <a:lumOff val="60000"/>
              </a:schemeClr>
            </a:solidFill>
            <a:ln w="9525" cap="flat" cmpd="sng" algn="ctr">
              <a:noFill/>
              <a:prstDash val="solid"/>
            </a:ln>
            <a:effectLst/>
          </p:spPr>
          <p:txBody>
            <a:bodyPr lIns="77153" anchor="ctr"/>
            <a:lstStyle/>
            <a:p>
              <a:pPr algn="ctr" defTabSz="385785" fontAlgn="base">
                <a:spcBef>
                  <a:spcPct val="0"/>
                </a:spcBef>
                <a:spcAft>
                  <a:spcPct val="0"/>
                </a:spcAft>
                <a:buSzPct val="120000"/>
                <a:defRPr/>
              </a:pPr>
              <a:r>
                <a:rPr lang="en-US" sz="1519" b="1" kern="0" dirty="0">
                  <a:solidFill>
                    <a:prstClr val="black"/>
                  </a:solidFill>
                  <a:ea typeface="MS Mincho" pitchFamily="49" charset="-128"/>
                  <a:cs typeface="Arial" pitchFamily="34" charset="0"/>
                </a:rPr>
                <a:t>B/F/TAF Placebo QD</a:t>
              </a:r>
            </a:p>
          </p:txBody>
        </p:sp>
        <p:sp>
          <p:nvSpPr>
            <p:cNvPr id="26" name="Rectangle 25"/>
            <p:cNvSpPr/>
            <p:nvPr/>
          </p:nvSpPr>
          <p:spPr bwMode="auto">
            <a:xfrm>
              <a:off x="6173487" y="4869592"/>
              <a:ext cx="3611785" cy="411480"/>
            </a:xfrm>
            <a:prstGeom prst="rect">
              <a:avLst/>
            </a:prstGeom>
            <a:solidFill>
              <a:schemeClr val="accent2"/>
            </a:solidFill>
            <a:ln w="9525" cap="flat" cmpd="sng" algn="ctr">
              <a:noFill/>
              <a:prstDash val="solid"/>
            </a:ln>
            <a:effectLst/>
          </p:spPr>
          <p:txBody>
            <a:bodyPr lIns="77153" anchor="ctr"/>
            <a:lstStyle/>
            <a:p>
              <a:pPr algn="ctr" defTabSz="385785" fontAlgn="base">
                <a:spcBef>
                  <a:spcPct val="0"/>
                </a:spcBef>
                <a:spcAft>
                  <a:spcPct val="0"/>
                </a:spcAft>
                <a:buSzPct val="120000"/>
                <a:defRPr/>
              </a:pPr>
              <a:r>
                <a:rPr lang="en-US" sz="1519" b="1" kern="0" dirty="0">
                  <a:solidFill>
                    <a:prstClr val="white"/>
                  </a:solidFill>
                  <a:ea typeface="MS Mincho" pitchFamily="49" charset="-128"/>
                  <a:cs typeface="Arial" pitchFamily="34" charset="0"/>
                </a:rPr>
                <a:t>DTG/ABC/3TC QD</a:t>
              </a:r>
            </a:p>
          </p:txBody>
        </p:sp>
        <p:sp>
          <p:nvSpPr>
            <p:cNvPr id="27" name="TextBox 17"/>
            <p:cNvSpPr txBox="1"/>
            <p:nvPr/>
          </p:nvSpPr>
          <p:spPr>
            <a:xfrm>
              <a:off x="5495621" y="4020345"/>
              <a:ext cx="697096" cy="230353"/>
            </a:xfrm>
            <a:prstGeom prst="rect">
              <a:avLst/>
            </a:prstGeom>
            <a:noFill/>
          </p:spPr>
          <p:txBody>
            <a:bodyPr wrap="none" rtlCol="0">
              <a:spAutoFit/>
            </a:bodyPr>
            <a:lstStyle/>
            <a:p>
              <a:pPr algn="ctr" defTabSz="385785" fontAlgn="base">
                <a:spcBef>
                  <a:spcPct val="0"/>
                </a:spcBef>
                <a:spcAft>
                  <a:spcPct val="0"/>
                </a:spcAft>
                <a:defRPr/>
              </a:pPr>
              <a:r>
                <a:rPr lang="en-US" sz="1181" b="1" kern="0" dirty="0" err="1">
                  <a:solidFill>
                    <a:prstClr val="black"/>
                  </a:solidFill>
                  <a:ea typeface="ＭＳ Ｐゴシック" pitchFamily="-84" charset="-128"/>
                  <a:cs typeface="Arial" panose="020B0604020202020204" pitchFamily="34" charset="0"/>
                </a:rPr>
                <a:t>n</a:t>
              </a:r>
              <a:r>
                <a:rPr lang="en-US" sz="1181" b="1" kern="0" dirty="0">
                  <a:solidFill>
                    <a:prstClr val="black"/>
                  </a:solidFill>
                  <a:ea typeface="ＭＳ Ｐゴシック" pitchFamily="-84" charset="-128"/>
                  <a:cs typeface="Arial" panose="020B0604020202020204" pitchFamily="34" charset="0"/>
                </a:rPr>
                <a:t> = 314</a:t>
              </a:r>
            </a:p>
          </p:txBody>
        </p:sp>
        <p:sp>
          <p:nvSpPr>
            <p:cNvPr id="28" name="TextBox 18"/>
            <p:cNvSpPr txBox="1"/>
            <p:nvPr/>
          </p:nvSpPr>
          <p:spPr>
            <a:xfrm>
              <a:off x="5495620" y="5293417"/>
              <a:ext cx="697096" cy="230353"/>
            </a:xfrm>
            <a:prstGeom prst="rect">
              <a:avLst/>
            </a:prstGeom>
            <a:noFill/>
          </p:spPr>
          <p:txBody>
            <a:bodyPr wrap="none" rtlCol="0">
              <a:spAutoFit/>
            </a:bodyPr>
            <a:lstStyle/>
            <a:p>
              <a:pPr algn="ctr" defTabSz="385785" fontAlgn="base">
                <a:spcBef>
                  <a:spcPct val="0"/>
                </a:spcBef>
                <a:spcAft>
                  <a:spcPct val="0"/>
                </a:spcAft>
                <a:defRPr/>
              </a:pPr>
              <a:r>
                <a:rPr lang="en-US" sz="1181" b="1" kern="0" dirty="0" err="1">
                  <a:solidFill>
                    <a:prstClr val="black"/>
                  </a:solidFill>
                  <a:ea typeface="ＭＳ Ｐゴシック" pitchFamily="-84" charset="-128"/>
                  <a:cs typeface="Arial" panose="020B0604020202020204" pitchFamily="34" charset="0"/>
                </a:rPr>
                <a:t>n</a:t>
              </a:r>
              <a:r>
                <a:rPr lang="en-US" sz="1181" b="1" kern="0" dirty="0">
                  <a:solidFill>
                    <a:prstClr val="black"/>
                  </a:solidFill>
                  <a:ea typeface="ＭＳ Ｐゴシック" pitchFamily="-84" charset="-128"/>
                  <a:cs typeface="Arial" panose="020B0604020202020204" pitchFamily="34" charset="0"/>
                </a:rPr>
                <a:t> = 315</a:t>
              </a:r>
            </a:p>
          </p:txBody>
        </p:sp>
        <p:sp>
          <p:nvSpPr>
            <p:cNvPr id="29" name="Isosceles Triangle 19"/>
            <p:cNvSpPr/>
            <p:nvPr/>
          </p:nvSpPr>
          <p:spPr>
            <a:xfrm flipV="1">
              <a:off x="7234940" y="3237084"/>
              <a:ext cx="181750" cy="168622"/>
            </a:xfrm>
            <a:prstGeom prst="triangle">
              <a:avLst/>
            </a:prstGeom>
            <a:solidFill>
              <a:srgbClr val="C00000"/>
            </a:solidFill>
            <a:ln w="25400" cap="flat" cmpd="sng" algn="ctr">
              <a:noFill/>
              <a:prstDash val="solid"/>
            </a:ln>
            <a:effectLst/>
          </p:spPr>
          <p:txBody>
            <a:bodyPr rtlCol="0" anchor="ctr"/>
            <a:lstStyle/>
            <a:p>
              <a:pPr algn="ctr" defTabSz="385785" fontAlgn="base">
                <a:spcBef>
                  <a:spcPct val="0"/>
                </a:spcBef>
                <a:spcAft>
                  <a:spcPct val="0"/>
                </a:spcAft>
                <a:defRPr/>
              </a:pPr>
              <a:endParaRPr lang="en-US" sz="1181" kern="0" dirty="0">
                <a:solidFill>
                  <a:prstClr val="white"/>
                </a:solidFill>
                <a:ea typeface="ＭＳ Ｐゴシック" pitchFamily="-84" charset="-128"/>
              </a:endParaRPr>
            </a:p>
          </p:txBody>
        </p:sp>
        <p:cxnSp>
          <p:nvCxnSpPr>
            <p:cNvPr id="30" name="Straight Connector 20"/>
            <p:cNvCxnSpPr/>
            <p:nvPr/>
          </p:nvCxnSpPr>
          <p:spPr>
            <a:xfrm>
              <a:off x="7331469" y="3643871"/>
              <a:ext cx="0" cy="109728"/>
            </a:xfrm>
            <a:prstGeom prst="line">
              <a:avLst/>
            </a:prstGeom>
            <a:noFill/>
            <a:ln w="19050" cap="flat" cmpd="sng" algn="ctr">
              <a:solidFill>
                <a:srgbClr val="E2E2E2">
                  <a:lumMod val="50000"/>
                </a:srgbClr>
              </a:solidFill>
              <a:prstDash val="solid"/>
              <a:miter lim="800000"/>
              <a:headEnd type="none" w="med" len="med"/>
              <a:tailEnd type="none" w="med" len="med"/>
            </a:ln>
            <a:effectLst/>
          </p:spPr>
        </p:cxnSp>
        <p:sp>
          <p:nvSpPr>
            <p:cNvPr id="31" name="TextBox 21"/>
            <p:cNvSpPr txBox="1"/>
            <p:nvPr/>
          </p:nvSpPr>
          <p:spPr>
            <a:xfrm>
              <a:off x="6137644" y="2984280"/>
              <a:ext cx="2376347" cy="202974"/>
            </a:xfrm>
            <a:prstGeom prst="rect">
              <a:avLst/>
            </a:prstGeom>
            <a:noFill/>
          </p:spPr>
          <p:txBody>
            <a:bodyPr wrap="none" lIns="77153" tIns="38576" rIns="77153" bIns="38576" rtlCol="0">
              <a:spAutoFit/>
            </a:bodyPr>
            <a:lstStyle/>
            <a:p>
              <a:pPr algn="ctr" defTabSz="385785" eaLnBrk="0" fontAlgn="base" hangingPunct="0">
                <a:lnSpc>
                  <a:spcPct val="90000"/>
                </a:lnSpc>
                <a:spcBef>
                  <a:spcPct val="0"/>
                </a:spcBef>
                <a:spcAft>
                  <a:spcPct val="0"/>
                </a:spcAft>
                <a:defRPr/>
              </a:pPr>
              <a:r>
                <a:rPr lang="en-US" sz="1181" b="1" kern="0" dirty="0" err="1">
                  <a:solidFill>
                    <a:prstClr val="black"/>
                  </a:solidFill>
                  <a:ea typeface="ＭＳ Ｐゴシック" pitchFamily="-84" charset="-128"/>
                  <a:cs typeface="Arial" charset="0"/>
                </a:rPr>
                <a:t>Critère</a:t>
              </a:r>
              <a:r>
                <a:rPr lang="en-US" sz="1181" b="1" kern="0" dirty="0">
                  <a:solidFill>
                    <a:prstClr val="black"/>
                  </a:solidFill>
                  <a:ea typeface="ＭＳ Ｐゴシック" pitchFamily="-84" charset="-128"/>
                  <a:cs typeface="Arial" charset="0"/>
                </a:rPr>
                <a:t> principal : CV &lt; 50 c/mL</a:t>
              </a:r>
              <a:endParaRPr lang="en-GB" sz="1181" b="1" kern="0" dirty="0">
                <a:solidFill>
                  <a:prstClr val="black"/>
                </a:solidFill>
                <a:ea typeface="ＭＳ Ｐゴシック" pitchFamily="-84" charset="-128"/>
                <a:cs typeface="Arial" charset="0"/>
              </a:endParaRPr>
            </a:p>
          </p:txBody>
        </p:sp>
        <p:sp>
          <p:nvSpPr>
            <p:cNvPr id="32" name="TextBox 4"/>
            <p:cNvSpPr txBox="1">
              <a:spLocks noChangeArrowheads="1"/>
            </p:cNvSpPr>
            <p:nvPr/>
          </p:nvSpPr>
          <p:spPr bwMode="auto">
            <a:xfrm>
              <a:off x="8372251" y="3438730"/>
              <a:ext cx="351087" cy="230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85785" eaLnBrk="1" fontAlgn="base" hangingPunct="1">
                <a:spcBef>
                  <a:spcPct val="0"/>
                </a:spcBef>
                <a:spcAft>
                  <a:spcPct val="0"/>
                </a:spcAft>
                <a:defRPr/>
              </a:pPr>
              <a:r>
                <a:rPr lang="en-US" altLang="en-US" sz="1181" b="1" kern="0" dirty="0">
                  <a:solidFill>
                    <a:prstClr val="black">
                      <a:lumMod val="50000"/>
                      <a:lumOff val="50000"/>
                    </a:prstClr>
                  </a:solidFill>
                  <a:latin typeface="Arial" panose="020B0604020202020204"/>
                  <a:ea typeface="ＭＳ Ｐゴシック" pitchFamily="-84" charset="-128"/>
                </a:rPr>
                <a:t>96</a:t>
              </a:r>
            </a:p>
          </p:txBody>
        </p:sp>
        <p:cxnSp>
          <p:nvCxnSpPr>
            <p:cNvPr id="34" name="Straight Connector 27"/>
            <p:cNvCxnSpPr/>
            <p:nvPr/>
          </p:nvCxnSpPr>
          <p:spPr>
            <a:xfrm>
              <a:off x="8550670" y="3634791"/>
              <a:ext cx="0" cy="109728"/>
            </a:xfrm>
            <a:prstGeom prst="line">
              <a:avLst/>
            </a:prstGeom>
            <a:noFill/>
            <a:ln w="19050" cap="flat" cmpd="sng" algn="ctr">
              <a:solidFill>
                <a:srgbClr val="E2E2E2">
                  <a:lumMod val="50000"/>
                </a:srgbClr>
              </a:solidFill>
              <a:prstDash val="solid"/>
              <a:miter lim="800000"/>
              <a:headEnd type="none" w="med" len="med"/>
              <a:tailEnd type="none" w="med" len="med"/>
            </a:ln>
            <a:effectLst/>
          </p:spPr>
        </p:cxnSp>
        <p:sp>
          <p:nvSpPr>
            <p:cNvPr id="35" name="TextBox 29"/>
            <p:cNvSpPr txBox="1"/>
            <p:nvPr/>
          </p:nvSpPr>
          <p:spPr>
            <a:xfrm>
              <a:off x="4993156" y="4470015"/>
              <a:ext cx="482824" cy="230353"/>
            </a:xfrm>
            <a:prstGeom prst="rect">
              <a:avLst/>
            </a:prstGeom>
            <a:noFill/>
          </p:spPr>
          <p:txBody>
            <a:bodyPr wrap="none" rtlCol="0">
              <a:spAutoFit/>
            </a:bodyPr>
            <a:lstStyle/>
            <a:p>
              <a:pPr algn="ctr" defTabSz="385785" fontAlgn="base">
                <a:spcBef>
                  <a:spcPct val="0"/>
                </a:spcBef>
                <a:spcAft>
                  <a:spcPct val="0"/>
                </a:spcAft>
                <a:defRPr/>
              </a:pPr>
              <a:r>
                <a:rPr lang="en-US" sz="1181" b="1" kern="0" dirty="0">
                  <a:solidFill>
                    <a:prstClr val="black"/>
                  </a:solidFill>
                  <a:ea typeface="ＭＳ Ｐゴシック" pitchFamily="-84" charset="-128"/>
                  <a:cs typeface="Arial" panose="020B0604020202020204" pitchFamily="34" charset="0"/>
                </a:rPr>
                <a:t>1 : 1</a:t>
              </a:r>
            </a:p>
          </p:txBody>
        </p:sp>
        <p:sp>
          <p:nvSpPr>
            <p:cNvPr id="2" name="ZoneTexte 1"/>
            <p:cNvSpPr txBox="1"/>
            <p:nvPr/>
          </p:nvSpPr>
          <p:spPr>
            <a:xfrm>
              <a:off x="2536118" y="3753409"/>
              <a:ext cx="2426494" cy="230353"/>
            </a:xfrm>
            <a:prstGeom prst="rect">
              <a:avLst/>
            </a:prstGeom>
            <a:noFill/>
          </p:spPr>
          <p:txBody>
            <a:bodyPr wrap="square" rtlCol="0">
              <a:spAutoFit/>
            </a:bodyPr>
            <a:lstStyle/>
            <a:p>
              <a:pPr defTabSz="385785" fontAlgn="base">
                <a:spcBef>
                  <a:spcPct val="0"/>
                </a:spcBef>
                <a:spcAft>
                  <a:spcPct val="0"/>
                </a:spcAft>
              </a:pPr>
              <a:r>
                <a:rPr lang="fr-FR" altLang="en-US" sz="1181" b="1" kern="0" dirty="0">
                  <a:solidFill>
                    <a:prstClr val="black"/>
                  </a:solidFill>
                  <a:ea typeface="ＭＳ Ｐゴシック" pitchFamily="34" charset="-128"/>
                  <a:cs typeface="Arial" charset="0"/>
                </a:rPr>
                <a:t>Adultes naïfs de traitement</a:t>
              </a:r>
              <a:endParaRPr lang="de-DE" altLang="en-US" sz="1181" b="1" kern="0" dirty="0">
                <a:solidFill>
                  <a:prstClr val="black"/>
                </a:solidFill>
                <a:ea typeface="ＭＳ Ｐゴシック" pitchFamily="34" charset="-128"/>
                <a:cs typeface="Arial" charset="0"/>
              </a:endParaRPr>
            </a:p>
          </p:txBody>
        </p:sp>
      </p:grpSp>
      <p:sp>
        <p:nvSpPr>
          <p:cNvPr id="37" name="Titre 32"/>
          <p:cNvSpPr>
            <a:spLocks noGrp="1"/>
          </p:cNvSpPr>
          <p:nvPr>
            <p:ph type="title"/>
          </p:nvPr>
        </p:nvSpPr>
        <p:spPr>
          <a:xfrm>
            <a:off x="145774" y="189800"/>
            <a:ext cx="10220539" cy="1044097"/>
          </a:xfrm>
          <a:noFill/>
          <a:ln>
            <a:noFill/>
          </a:ln>
        </p:spPr>
        <p:txBody>
          <a:bodyPr vert="horz" wrap="square" lIns="91440" tIns="45720" rIns="91440" bIns="45720" numCol="1" anchor="ctr" anchorCtr="0" compatLnSpc="1">
            <a:prstTxWarp prst="textNoShape">
              <a:avLst/>
            </a:prstTxWarp>
          </a:bodyPr>
          <a:lstStyle/>
          <a:p>
            <a:pPr algn="ctr" eaLnBrk="1" fontAlgn="auto" hangingPunct="1">
              <a:spcBef>
                <a:spcPts val="0"/>
              </a:spcBef>
              <a:spcAft>
                <a:spcPts val="0"/>
              </a:spcAft>
            </a:pPr>
            <a:r>
              <a:rPr lang="fr-FR" sz="2400" dirty="0" err="1">
                <a:solidFill>
                  <a:srgbClr val="000000"/>
                </a:solidFill>
                <a:latin typeface="+mj-lt"/>
                <a:ea typeface=""/>
                <a:cs typeface="+mj-cs"/>
              </a:rPr>
              <a:t>Bictégravir</a:t>
            </a:r>
            <a:r>
              <a:rPr lang="fr-FR" sz="2400" dirty="0">
                <a:solidFill>
                  <a:srgbClr val="000000"/>
                </a:solidFill>
                <a:latin typeface="+mj-lt"/>
                <a:ea typeface=""/>
                <a:cs typeface="+mj-cs"/>
              </a:rPr>
              <a:t>/FTC/TAF vs </a:t>
            </a:r>
            <a:r>
              <a:rPr lang="fr-FR" sz="2400" dirty="0" smtClean="0">
                <a:solidFill>
                  <a:srgbClr val="000000"/>
                </a:solidFill>
                <a:latin typeface="+mj-lt"/>
                <a:ea typeface=""/>
                <a:cs typeface="+mj-cs"/>
              </a:rPr>
              <a:t>Dolutegravir/ABC/3TC</a:t>
            </a:r>
            <a:br>
              <a:rPr lang="fr-FR" sz="2400" dirty="0" smtClean="0">
                <a:solidFill>
                  <a:srgbClr val="000000"/>
                </a:solidFill>
                <a:latin typeface="+mj-lt"/>
                <a:ea typeface=""/>
                <a:cs typeface="+mj-cs"/>
              </a:rPr>
            </a:br>
            <a:r>
              <a:rPr lang="fr-FR" sz="2400" dirty="0" smtClean="0">
                <a:solidFill>
                  <a:srgbClr val="000000"/>
                </a:solidFill>
                <a:latin typeface="+mj-lt"/>
                <a:ea typeface=""/>
                <a:cs typeface="+mj-cs"/>
              </a:rPr>
              <a:t>en </a:t>
            </a:r>
            <a:r>
              <a:rPr lang="fr-FR" sz="2400" dirty="0">
                <a:solidFill>
                  <a:srgbClr val="000000"/>
                </a:solidFill>
                <a:latin typeface="+mj-lt"/>
                <a:ea typeface=""/>
                <a:cs typeface="+mj-cs"/>
              </a:rPr>
              <a:t>initiation de </a:t>
            </a:r>
            <a:r>
              <a:rPr lang="fr-FR" sz="2400" dirty="0" smtClean="0">
                <a:solidFill>
                  <a:srgbClr val="000000"/>
                </a:solidFill>
                <a:latin typeface="+mj-lt"/>
                <a:ea typeface=""/>
                <a:cs typeface="+mj-cs"/>
              </a:rPr>
              <a:t>traitement - Résultats </a:t>
            </a:r>
            <a:r>
              <a:rPr lang="fr-FR" sz="2400" dirty="0">
                <a:solidFill>
                  <a:srgbClr val="000000"/>
                </a:solidFill>
                <a:latin typeface="+mj-lt"/>
                <a:ea typeface=""/>
                <a:cs typeface="+mj-cs"/>
              </a:rPr>
              <a:t>S48 (1)</a:t>
            </a:r>
          </a:p>
        </p:txBody>
      </p:sp>
      <p:sp>
        <p:nvSpPr>
          <p:cNvPr id="38" name="Espace réservé du texte 33"/>
          <p:cNvSpPr>
            <a:spLocks noGrp="1"/>
          </p:cNvSpPr>
          <p:nvPr>
            <p:ph type="body" sz="quarter" idx="13"/>
          </p:nvPr>
        </p:nvSpPr>
        <p:spPr>
          <a:xfrm>
            <a:off x="651104" y="1387711"/>
            <a:ext cx="9505496" cy="688159"/>
          </a:xfrm>
        </p:spPr>
        <p:txBody>
          <a:bodyPr/>
          <a:lstStyle/>
          <a:p>
            <a:r>
              <a:rPr lang="fr-FR" sz="2025" dirty="0"/>
              <a:t>Essai randomisé de non infériorité en double aveugle et double placebo</a:t>
            </a:r>
          </a:p>
        </p:txBody>
      </p:sp>
      <p:sp>
        <p:nvSpPr>
          <p:cNvPr id="39" name="Espace réservé du contenu 23"/>
          <p:cNvSpPr txBox="1">
            <a:spLocks/>
          </p:cNvSpPr>
          <p:nvPr/>
        </p:nvSpPr>
        <p:spPr>
          <a:xfrm>
            <a:off x="651103" y="1733208"/>
            <a:ext cx="8836417" cy="490793"/>
          </a:xfrm>
          <a:prstGeom prst="rect">
            <a:avLst/>
          </a:prstGeom>
        </p:spPr>
        <p:txBody>
          <a:bodyPr lIns="0" tIns="0" rIns="0" bIns="0"/>
          <a:lstStyle>
            <a:lvl1pPr marL="206375" indent="-206375" algn="l" defTabSz="457200" rtl="0" eaLnBrk="0" fontAlgn="base" hangingPunct="0">
              <a:spcBef>
                <a:spcPts val="800"/>
              </a:spcBef>
              <a:spcAft>
                <a:spcPct val="0"/>
              </a:spcAft>
              <a:buClr>
                <a:srgbClr val="FF6600"/>
              </a:buClr>
              <a:buSzPct val="100000"/>
              <a:buFont typeface="Lucida Grande"/>
              <a:buChar char="•"/>
              <a:defRPr sz="1800" kern="1200">
                <a:solidFill>
                  <a:srgbClr val="000000"/>
                </a:solidFill>
                <a:latin typeface="Arial"/>
                <a:ea typeface="ＭＳ Ｐゴシック" charset="-128"/>
                <a:cs typeface="Arial"/>
              </a:defRPr>
            </a:lvl1pPr>
            <a:lvl2pPr marL="420688" indent="-180975" algn="l" defTabSz="457200" rtl="0" eaLnBrk="0" fontAlgn="base" hangingPunct="0">
              <a:spcBef>
                <a:spcPts val="400"/>
              </a:spcBef>
              <a:spcAft>
                <a:spcPct val="0"/>
              </a:spcAft>
              <a:buClr>
                <a:srgbClr val="FF6600"/>
              </a:buClr>
              <a:buFont typeface="Lucida Grande" pitchFamily="-84" charset="0"/>
              <a:buChar char="–"/>
              <a:defRPr sz="1600" kern="1200">
                <a:solidFill>
                  <a:srgbClr val="000000"/>
                </a:solidFill>
                <a:latin typeface="Arial"/>
                <a:ea typeface="ＭＳ Ｐゴシック" charset="-128"/>
                <a:cs typeface="Arial"/>
              </a:defRPr>
            </a:lvl2pPr>
            <a:lvl3pPr marL="600075" indent="-153988" algn="l" defTabSz="457200" rtl="0" eaLnBrk="0" fontAlgn="base" hangingPunct="0">
              <a:spcBef>
                <a:spcPts val="400"/>
              </a:spcBef>
              <a:spcAft>
                <a:spcPct val="0"/>
              </a:spcAft>
              <a:buClr>
                <a:srgbClr val="FF6600"/>
              </a:buClr>
              <a:buSzPct val="100000"/>
              <a:buFont typeface="Arial"/>
              <a:buChar char="•"/>
              <a:defRPr sz="1400" kern="1200">
                <a:solidFill>
                  <a:srgbClr val="000000"/>
                </a:solidFill>
                <a:latin typeface="Arial"/>
                <a:ea typeface="ＭＳ Ｐゴシック" charset="-128"/>
                <a:cs typeface="Arial"/>
              </a:defRPr>
            </a:lvl3pPr>
            <a:lvl4pPr marL="806450" indent="-196850" algn="l" defTabSz="457200" rtl="0" eaLnBrk="0" fontAlgn="base" hangingPunct="0">
              <a:spcBef>
                <a:spcPct val="20000"/>
              </a:spcBef>
              <a:spcAft>
                <a:spcPct val="0"/>
              </a:spcAft>
              <a:buClr>
                <a:srgbClr val="FF6600"/>
              </a:buClr>
              <a:buFont typeface="Arial" pitchFamily="-84" charset="0"/>
              <a:buChar char="–"/>
              <a:defRPr sz="1400" kern="1200">
                <a:solidFill>
                  <a:srgbClr val="000000"/>
                </a:solidFill>
                <a:latin typeface="Arial"/>
                <a:ea typeface="ＭＳ Ｐゴシック" charset="-128"/>
                <a:cs typeface="Arial"/>
              </a:defRPr>
            </a:lvl4pPr>
            <a:lvl5pPr marL="987425" indent="-171450" algn="l" defTabSz="457200" rtl="0" eaLnBrk="0" fontAlgn="base" hangingPunct="0">
              <a:spcBef>
                <a:spcPct val="20000"/>
              </a:spcBef>
              <a:spcAft>
                <a:spcPct val="0"/>
              </a:spcAft>
              <a:buClr>
                <a:srgbClr val="FF6600"/>
              </a:buClr>
              <a:buFont typeface="Arial" pitchFamily="-84" charset="0"/>
              <a:buChar char="»"/>
              <a:defRPr sz="1200" kern="1200">
                <a:solidFill>
                  <a:srgbClr val="000000"/>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025" dirty="0"/>
              <a:t>B/F/TAF (50/200/25 mg) vs DTG/ABC/3TC (50/600/300 mg)</a:t>
            </a:r>
          </a:p>
          <a:p>
            <a:endParaRPr lang="fr-FR" sz="1519" dirty="0"/>
          </a:p>
        </p:txBody>
      </p:sp>
    </p:spTree>
    <p:extLst>
      <p:ext uri="{BB962C8B-B14F-4D97-AF65-F5344CB8AC3E}">
        <p14:creationId xmlns:p14="http://schemas.microsoft.com/office/powerpoint/2010/main" val="571360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39128" x="225425" y="4702175"/>
          <p14:tracePt t="39530" x="239713" y="4702175"/>
          <p14:tracePt t="39537" x="268288" y="4702175"/>
          <p14:tracePt t="39545" x="290513" y="4710113"/>
          <p14:tracePt t="39573" x="420688" y="4724400"/>
          <p14:tracePt t="39574" x="457200" y="4732338"/>
          <p14:tracePt t="39583" x="500063" y="4732338"/>
          <p14:tracePt t="39594" x="544513" y="4738688"/>
          <p14:tracePt t="39611" x="660400" y="4752975"/>
          <p14:tracePt t="39627" x="827088" y="4775200"/>
          <p14:tracePt t="39644" x="973138" y="4789488"/>
          <p14:tracePt t="39660" x="1074738" y="4811713"/>
          <p14:tracePt t="39677" x="1176338" y="4826000"/>
          <p14:tracePt t="39694" x="1292225" y="4848225"/>
          <p14:tracePt t="39711" x="1363663" y="4848225"/>
          <p14:tracePt t="39727" x="1481138" y="4848225"/>
          <p14:tracePt t="39744" x="1603375" y="4848225"/>
          <p14:tracePt t="39761" x="1770063" y="4854575"/>
          <p14:tracePt t="39777" x="1851025" y="4868863"/>
          <p14:tracePt t="39794" x="1901825" y="4884738"/>
          <p14:tracePt t="39811" x="1938338" y="4905375"/>
          <p14:tracePt t="39827" x="1989138" y="4913313"/>
          <p14:tracePt t="39844" x="2024063" y="4927600"/>
          <p14:tracePt t="39861" x="2068513" y="4935538"/>
          <p14:tracePt t="39877" x="2119313" y="4941888"/>
          <p14:tracePt t="39894" x="2176463" y="4956175"/>
          <p14:tracePt t="39910" x="2300288" y="4964113"/>
          <p14:tracePt t="39927" x="2359025" y="4970463"/>
          <p14:tracePt t="39944" x="2416175" y="4970463"/>
          <p14:tracePt t="39961" x="2503488" y="4970463"/>
          <p14:tracePt t="39977" x="2590800" y="4970463"/>
          <p14:tracePt t="39994" x="2633663" y="4970463"/>
          <p14:tracePt t="40011" x="2655888" y="4970463"/>
          <p14:tracePt t="40028" x="2663825" y="4970463"/>
          <p14:tracePt t="40312" x="2670175" y="4970463"/>
          <p14:tracePt t="40319" x="2684463" y="4970463"/>
          <p14:tracePt t="40327" x="2700338" y="4970463"/>
          <p14:tracePt t="40344" x="2779713" y="4970463"/>
          <p14:tracePt t="40361" x="2867025" y="4970463"/>
          <p14:tracePt t="40377" x="2989263" y="4970463"/>
          <p14:tracePt t="40394" x="3178175" y="4970463"/>
          <p14:tracePt t="40411" x="3324225" y="4970463"/>
          <p14:tracePt t="40427" x="3417888" y="4970463"/>
          <p14:tracePt t="40444" x="3519488" y="4970463"/>
          <p14:tracePt t="40461" x="3665538" y="4970463"/>
          <p14:tracePt t="40478" x="3708400" y="4970463"/>
          <p14:tracePt t="40494" x="3759200" y="4970463"/>
          <p14:tracePt t="40511" x="3810000" y="4978400"/>
          <p14:tracePt t="40528" x="3875088" y="4978400"/>
          <p14:tracePt t="40544" x="3911600" y="4978400"/>
          <p14:tracePt t="40561" x="3948113" y="4978400"/>
          <p14:tracePt t="40578" x="3998913" y="4978400"/>
          <p14:tracePt t="40594" x="4041775" y="4978400"/>
          <p14:tracePt t="40611" x="4086225" y="4978400"/>
          <p14:tracePt t="40627" x="4106863" y="4978400"/>
          <p14:tracePt t="40644" x="4114800" y="4978400"/>
          <p14:tracePt t="40661" x="4129088" y="4978400"/>
          <p14:tracePt t="40677" x="4151313" y="4970463"/>
          <p14:tracePt t="40694" x="4165600" y="4964113"/>
          <p14:tracePt t="40711" x="4179888" y="4964113"/>
          <p14:tracePt t="40727" x="4194175" y="4956175"/>
          <p14:tracePt t="40744" x="4202113" y="4949825"/>
          <p14:tracePt t="40761" x="4208463" y="4941888"/>
          <p14:tracePt t="40811" x="4216400" y="4941888"/>
          <p14:tracePt t="40818" x="4216400" y="4935538"/>
          <p14:tracePt t="40833" x="4224338" y="4927600"/>
          <p14:tracePt t="40844" x="4224338" y="4913313"/>
          <p14:tracePt t="40861" x="4224338" y="4899025"/>
          <p14:tracePt t="40878" x="4230688" y="4876800"/>
          <p14:tracePt t="40894" x="4230688" y="4868863"/>
          <p14:tracePt t="40911" x="4230688" y="4862513"/>
          <p14:tracePt t="40927" x="4230688" y="4854575"/>
          <p14:tracePt t="41645" x="4230688" y="4848225"/>
          <p14:tracePt t="41667" x="4224338" y="4848225"/>
          <p14:tracePt t="41674" x="4216400" y="4848225"/>
          <p14:tracePt t="41682" x="4208463" y="4840288"/>
          <p14:tracePt t="41694" x="4202113" y="4840288"/>
          <p14:tracePt t="41711" x="4179888" y="4833938"/>
          <p14:tracePt t="41728" x="4129088" y="4811713"/>
          <p14:tracePt t="41744" x="4092575" y="4797425"/>
          <p14:tracePt t="41761" x="4056063" y="4789488"/>
          <p14:tracePt t="41778" x="4013200" y="4760913"/>
          <p14:tracePt t="41794" x="3883025" y="4710113"/>
          <p14:tracePt t="41811" x="3810000" y="4687888"/>
          <p14:tracePt t="41828" x="3708400" y="4665663"/>
          <p14:tracePt t="41844" x="3598863" y="4651375"/>
          <p14:tracePt t="41861" x="3389313" y="4637088"/>
          <p14:tracePt t="41878" x="3228975" y="4637088"/>
          <p14:tracePt t="41894" x="3113088" y="4637088"/>
          <p14:tracePt t="41911" x="2982913" y="4637088"/>
          <p14:tracePt t="41928" x="2757488" y="4645025"/>
          <p14:tracePt t="41944" x="2590800" y="4659313"/>
          <p14:tracePt t="41961" x="2438400" y="4659313"/>
          <p14:tracePt t="41978" x="2308225" y="4665663"/>
          <p14:tracePt t="41995" x="2192338" y="4687888"/>
          <p14:tracePt t="42011" x="2097088" y="4716463"/>
          <p14:tracePt t="42028" x="2017713" y="4752975"/>
          <p14:tracePt t="42044" x="1952625" y="4789488"/>
          <p14:tracePt t="42061" x="1893888" y="4833938"/>
          <p14:tracePt t="42078" x="1828800" y="4884738"/>
          <p14:tracePt t="42094" x="1792288" y="4913313"/>
          <p14:tracePt t="42111" x="1763713" y="4941888"/>
          <p14:tracePt t="42128" x="1727200" y="4978400"/>
          <p14:tracePt t="42144" x="1668463" y="5072063"/>
          <p14:tracePt t="42161" x="1647825" y="5138738"/>
          <p14:tracePt t="42178" x="1625600" y="5173663"/>
          <p14:tracePt t="42194" x="1625600" y="5218113"/>
          <p14:tracePt t="42211" x="1625600" y="5275263"/>
          <p14:tracePt t="42228" x="1639888" y="5311775"/>
          <p14:tracePt t="42244" x="1690688" y="5356225"/>
          <p14:tracePt t="42261" x="1763713" y="5407025"/>
          <p14:tracePt t="42278" x="1938338" y="5457825"/>
          <p14:tracePt t="42294" x="2032000" y="5472113"/>
          <p14:tracePt t="42311" x="2111375" y="5478463"/>
          <p14:tracePt t="42328" x="2220913" y="5486400"/>
          <p14:tracePt t="42345" x="2395538" y="5486400"/>
          <p14:tracePt t="42361" x="2590800" y="5443538"/>
          <p14:tracePt t="42378" x="2735263" y="5399088"/>
          <p14:tracePt t="42394" x="2887663" y="5362575"/>
          <p14:tracePt t="42411" x="2989263" y="5341938"/>
          <p14:tracePt t="42428" x="3106738" y="5291138"/>
          <p14:tracePt t="42444" x="3178175" y="5246688"/>
          <p14:tracePt t="42461" x="3251200" y="5218113"/>
          <p14:tracePt t="42478" x="3294063" y="5181600"/>
          <p14:tracePt t="42495" x="3344863" y="5130800"/>
          <p14:tracePt t="42511" x="3395663" y="5072063"/>
          <p14:tracePt t="42528" x="3446463" y="4986338"/>
          <p14:tracePt t="42545" x="3468688" y="4927600"/>
          <p14:tracePt t="42561" x="3476625" y="4818063"/>
          <p14:tracePt t="42578" x="3476625" y="4724400"/>
          <p14:tracePt t="42594" x="3454400" y="4630738"/>
          <p14:tracePt t="42611" x="3403600" y="4549775"/>
          <p14:tracePt t="42628" x="3251200" y="4397375"/>
          <p14:tracePt t="42644" x="3141663" y="4318000"/>
          <p14:tracePt t="42661" x="3040063" y="4267200"/>
          <p14:tracePt t="42678" x="2924175" y="4238625"/>
          <p14:tracePt t="42695" x="2786063" y="4230688"/>
          <p14:tracePt t="42711" x="2670175" y="4238625"/>
          <p14:tracePt t="42728" x="2554288" y="4303713"/>
          <p14:tracePt t="42744" x="2460625" y="4368800"/>
          <p14:tracePt t="42761" x="2328863" y="4448175"/>
          <p14:tracePt t="42778" x="2271713" y="4498975"/>
          <p14:tracePt t="42794" x="2220913" y="4572000"/>
          <p14:tracePt t="42811" x="2176463" y="4659313"/>
          <p14:tracePt t="42828" x="2155825" y="4716463"/>
          <p14:tracePt t="42845" x="2147888" y="4797425"/>
          <p14:tracePt t="42861" x="2147888" y="4854575"/>
          <p14:tracePt t="42878" x="2147888" y="4913313"/>
          <p14:tracePt t="42895" x="2147888" y="4956175"/>
          <p14:tracePt t="42911" x="2198688" y="5006975"/>
          <p14:tracePt t="42928" x="2235200" y="5043488"/>
          <p14:tracePt t="42944" x="2286000" y="5094288"/>
          <p14:tracePt t="42961" x="2395538" y="5145088"/>
          <p14:tracePt t="42978" x="2598738" y="5203825"/>
          <p14:tracePt t="42995" x="2765425" y="5210175"/>
          <p14:tracePt t="43011" x="2924175" y="5210175"/>
          <p14:tracePt t="43028" x="3070225" y="5189538"/>
          <p14:tracePt t="43045" x="3200400" y="5138738"/>
          <p14:tracePt t="43061" x="3228975" y="5116513"/>
          <p14:tracePt t="43078" x="3251200" y="5094288"/>
          <p14:tracePt t="43095" x="3265488" y="5043488"/>
          <p14:tracePt t="43111" x="3251200" y="4927600"/>
          <p14:tracePt t="43128" x="3157538" y="4854575"/>
          <p14:tracePt t="43145" x="3040063" y="4767263"/>
          <p14:tracePt t="43161" x="2903538" y="4681538"/>
          <p14:tracePt t="43178" x="2786063" y="4645025"/>
          <p14:tracePt t="43195" x="2655888" y="4630738"/>
          <p14:tracePt t="43211" x="2582863" y="4630738"/>
          <p14:tracePt t="43228" x="2517775" y="4659313"/>
          <p14:tracePt t="43245" x="2460625" y="4695825"/>
          <p14:tracePt t="43261" x="2401888" y="4752975"/>
          <p14:tracePt t="43278" x="2351088" y="4840288"/>
          <p14:tracePt t="43295" x="2322513" y="4905375"/>
          <p14:tracePt t="43311" x="2308225" y="4964113"/>
          <p14:tracePt t="43328" x="2293938" y="5006975"/>
          <p14:tracePt t="43345" x="2293938" y="5037138"/>
          <p14:tracePt t="43361" x="2293938" y="5051425"/>
          <p14:tracePt t="43378" x="2293938" y="5080000"/>
          <p14:tracePt t="43395" x="2293938" y="5116513"/>
          <p14:tracePt t="43411" x="2300288" y="5138738"/>
          <p14:tracePt t="43428" x="2322513" y="5159375"/>
          <p14:tracePt t="43445" x="2351088" y="5189538"/>
          <p14:tracePt t="43462" x="2438400" y="5240338"/>
          <p14:tracePt t="43478" x="2466975" y="5260975"/>
          <p14:tracePt t="43495" x="2511425" y="5283200"/>
          <p14:tracePt t="43511" x="2562225" y="5297488"/>
          <p14:tracePt t="43528" x="2649538" y="5311775"/>
          <p14:tracePt t="43545" x="2692400" y="5311775"/>
          <p14:tracePt t="43561" x="2751138" y="5311775"/>
          <p14:tracePt t="43578" x="2822575" y="5311775"/>
          <p14:tracePt t="43595" x="2859088" y="5297488"/>
          <p14:tracePt t="43611" x="2909888" y="5260975"/>
          <p14:tracePt t="43628" x="2946400" y="5195888"/>
          <p14:tracePt t="43645" x="2997200" y="5087938"/>
          <p14:tracePt t="43661" x="3005138" y="4992688"/>
          <p14:tracePt t="43678" x="3005138" y="4848225"/>
          <p14:tracePt t="43695" x="2989263" y="4775200"/>
          <p14:tracePt t="43711" x="2954338" y="4732338"/>
          <p14:tracePt t="43728" x="2844800" y="4673600"/>
          <p14:tracePt t="43745" x="2670175" y="4645025"/>
          <p14:tracePt t="43761" x="2540000" y="4645025"/>
          <p14:tracePt t="43778" x="2438400" y="4645025"/>
          <p14:tracePt t="43795" x="2293938" y="4673600"/>
          <p14:tracePt t="43812" x="2162175" y="4710113"/>
          <p14:tracePt t="43828" x="2111375" y="4724400"/>
          <p14:tracePt t="43845" x="2090738" y="4738688"/>
          <p14:tracePt t="43861" x="2074863" y="4738688"/>
          <p14:tracePt t="43878" x="2068513" y="4746625"/>
          <p14:tracePt t="43895" x="2068513" y="4752975"/>
          <p14:tracePt t="43911" x="2068513" y="4767263"/>
          <p14:tracePt t="43928" x="2060575" y="4803775"/>
          <p14:tracePt t="43945" x="2060575" y="4848225"/>
          <p14:tracePt t="43961" x="2060575" y="4927600"/>
          <p14:tracePt t="43978" x="2060575" y="4949825"/>
          <p14:tracePt t="43995" x="2060575" y="4970463"/>
          <p14:tracePt t="44012" x="2060575" y="5000625"/>
          <p14:tracePt t="44028" x="2060575" y="5037138"/>
          <p14:tracePt t="44045" x="2074863" y="5065713"/>
          <p14:tracePt t="44061" x="2105025" y="5094288"/>
          <p14:tracePt t="44078" x="2141538" y="5122863"/>
          <p14:tracePt t="44095" x="2192338" y="5145088"/>
          <p14:tracePt t="44111" x="2235200" y="5153025"/>
          <p14:tracePt t="44128" x="2278063" y="5167313"/>
          <p14:tracePt t="44145" x="2328863" y="5173663"/>
          <p14:tracePt t="44162" x="2395538" y="5173663"/>
          <p14:tracePt t="44178" x="2446338" y="5173663"/>
          <p14:tracePt t="44195" x="2497138" y="5173663"/>
          <p14:tracePt t="44211" x="2532063" y="5173663"/>
          <p14:tracePt t="44228" x="2568575" y="5173663"/>
          <p14:tracePt t="44245" x="2598738" y="5173663"/>
          <p14:tracePt t="44261" x="2627313" y="5167313"/>
          <p14:tracePt t="44278" x="2655888" y="5153025"/>
          <p14:tracePt t="44295" x="2678113" y="5130800"/>
          <p14:tracePt t="44312" x="2700338" y="5108575"/>
          <p14:tracePt t="44328" x="2714625" y="5080000"/>
          <p14:tracePt t="44345" x="2728913" y="5065713"/>
          <p14:tracePt t="44362" x="2743200" y="5051425"/>
          <p14:tracePt t="44378" x="2751138" y="5043488"/>
          <p14:tracePt t="44395" x="2757488" y="5037138"/>
          <p14:tracePt t="44467" x="2765425" y="5037138"/>
          <p14:tracePt t="44474" x="2765425" y="5029200"/>
          <p14:tracePt t="46514" x="2771775" y="5029200"/>
          <p14:tracePt t="46522" x="2786063" y="5037138"/>
          <p14:tracePt t="46529" x="2794000" y="5043488"/>
          <p14:tracePt t="46545" x="2830513" y="5065713"/>
          <p14:tracePt t="46562" x="2881313" y="5080000"/>
          <p14:tracePt t="46579" x="2917825" y="5094288"/>
          <p14:tracePt t="46595" x="2946400" y="5116513"/>
          <p14:tracePt t="46612" x="2982913" y="5130800"/>
          <p14:tracePt t="46629" x="3005138" y="5130800"/>
          <p14:tracePt t="46645" x="3025775" y="5145088"/>
          <p14:tracePt t="46662" x="3048000" y="5145088"/>
          <p14:tracePt t="46679" x="3070225" y="5159375"/>
          <p14:tracePt t="46695" x="3084513" y="5159375"/>
          <p14:tracePt t="46712" x="3090863" y="5159375"/>
          <p14:tracePt t="46729" x="3098800" y="5167313"/>
          <p14:tracePt t="46745" x="3113088" y="5173663"/>
          <p14:tracePt t="46762" x="3113088" y="5181600"/>
          <p14:tracePt t="46779" x="3121025" y="5189538"/>
          <p14:tracePt t="46795" x="3127375" y="5195888"/>
          <p14:tracePt t="46812" x="3135313" y="5210175"/>
          <p14:tracePt t="46829" x="3141663" y="5218113"/>
          <p14:tracePt t="46845" x="3141663" y="5224463"/>
          <p14:tracePt t="46879" x="3149600" y="5224463"/>
          <p14:tracePt t="46895" x="3149600" y="5232400"/>
          <p14:tracePt t="47586" x="3149600" y="5246688"/>
          <p14:tracePt t="47594" x="3149600" y="5260975"/>
          <p14:tracePt t="47601" x="3149600" y="5283200"/>
          <p14:tracePt t="47612" x="3141663" y="5305425"/>
          <p14:tracePt t="47629" x="3121025" y="5348288"/>
          <p14:tracePt t="47646" x="3106738" y="5392738"/>
          <p14:tracePt t="47662" x="3090863" y="5407025"/>
          <p14:tracePt t="47679" x="3084513" y="5421313"/>
          <p14:tracePt t="47695" x="3062288" y="5435600"/>
          <p14:tracePt t="47712" x="3055938" y="5443538"/>
          <p14:tracePt t="47729" x="3040063" y="5457825"/>
          <p14:tracePt t="47745" x="3025775" y="5457825"/>
          <p14:tracePt t="47762" x="3011488" y="5464175"/>
          <p14:tracePt t="47779" x="2982913" y="5472113"/>
          <p14:tracePt t="47795" x="2938463" y="5478463"/>
          <p14:tracePt t="47812" x="2917825" y="5478463"/>
          <p14:tracePt t="47829" x="2903538" y="5478463"/>
          <p14:tracePt t="47845" x="2887663" y="5478463"/>
          <p14:tracePt t="47862" x="2881313" y="5478463"/>
          <p14:tracePt t="47879" x="2873375" y="5478463"/>
          <p14:tracePt t="47895" x="2867025" y="5478463"/>
          <p14:tracePt t="47929" x="2859088" y="5478463"/>
          <p14:tracePt t="47951" x="2852738" y="5478463"/>
          <p14:tracePt t="47966" x="2852738" y="5472113"/>
          <p14:tracePt t="47981" x="2844800" y="5472113"/>
          <p14:tracePt t="47997" x="2844800" y="5464175"/>
          <p14:tracePt t="48012" x="2836863" y="5457825"/>
          <p14:tracePt t="48029" x="2830513" y="5449888"/>
          <p14:tracePt t="48046" x="2830513" y="5427663"/>
          <p14:tracePt t="48063" x="2822575" y="5413375"/>
          <p14:tracePt t="48079" x="2822575" y="5407025"/>
          <p14:tracePt t="48096" x="2822575" y="5399088"/>
          <p14:tracePt t="48123" x="2822575" y="5392738"/>
          <p14:tracePt t="51673" x="2830513" y="5392738"/>
          <p14:tracePt t="51681" x="2852738" y="5407025"/>
          <p14:tracePt t="51688" x="2887663" y="5427663"/>
          <p14:tracePt t="51697" x="2924175" y="5443538"/>
          <p14:tracePt t="51713" x="3019425" y="5478463"/>
          <p14:tracePt t="51730" x="3090863" y="5508625"/>
          <p14:tracePt t="51746" x="3127375" y="5522913"/>
          <p14:tracePt t="51763" x="3163888" y="5545138"/>
          <p14:tracePt t="51780" x="3178175" y="5545138"/>
          <p14:tracePt t="51796" x="3186113" y="5545138"/>
          <p14:tracePt t="55693" x="3192463" y="5545138"/>
          <p14:tracePt t="55701" x="3208338" y="5545138"/>
          <p14:tracePt t="55708" x="3236913" y="5537200"/>
          <p14:tracePt t="55716" x="3279775" y="5529263"/>
          <p14:tracePt t="55731" x="3513138" y="5435600"/>
          <p14:tracePt t="55747" x="3919538" y="5291138"/>
          <p14:tracePt t="55764" x="4289425" y="5203825"/>
          <p14:tracePt t="55781" x="4637088" y="5130800"/>
          <p14:tracePt t="55797" x="5051425" y="5108575"/>
          <p14:tracePt t="55814" x="5218113" y="5108575"/>
          <p14:tracePt t="55830" x="5376863" y="5116513"/>
          <p14:tracePt t="55847" x="5464175" y="5130800"/>
          <p14:tracePt t="55864" x="5522913" y="5138738"/>
          <p14:tracePt t="55880" x="5545138" y="5138738"/>
          <p14:tracePt t="56304" x="5551488" y="5138738"/>
          <p14:tracePt t="56319" x="5559425" y="5138738"/>
          <p14:tracePt t="56326" x="5565775" y="5122863"/>
          <p14:tracePt t="56334" x="5580063" y="5102225"/>
          <p14:tracePt t="56347" x="5595938" y="5080000"/>
          <p14:tracePt t="56364" x="5653088" y="5000625"/>
          <p14:tracePt t="56381" x="5711825" y="4949825"/>
          <p14:tracePt t="56397" x="5783263" y="4868863"/>
          <p14:tracePt t="56414" x="5864225" y="4767263"/>
          <p14:tracePt t="56431" x="5986463" y="4637088"/>
          <p14:tracePt t="56447" x="6081713" y="4529138"/>
          <p14:tracePt t="56464" x="6175375" y="4411663"/>
          <p14:tracePt t="56481" x="6248400" y="4310063"/>
          <p14:tracePt t="56497" x="6307138" y="4202113"/>
          <p14:tracePt t="56514" x="6350000" y="4114800"/>
          <p14:tracePt t="56531" x="6386513" y="4035425"/>
          <p14:tracePt t="56547" x="6392863" y="3990975"/>
          <p14:tracePt t="56564" x="6415088" y="3948113"/>
          <p14:tracePt t="56581" x="6415088" y="3919538"/>
          <p14:tracePt t="56597" x="6423025" y="3903663"/>
          <p14:tracePt t="56614" x="6423025" y="3889375"/>
          <p14:tracePt t="56631" x="6423025" y="3875088"/>
          <p14:tracePt t="56647" x="6429375" y="3832225"/>
          <p14:tracePt t="56664" x="6429375" y="3810000"/>
          <p14:tracePt t="56681" x="6437313" y="3787775"/>
          <p14:tracePt t="56697" x="6443663" y="3773488"/>
          <p14:tracePt t="56714" x="6451600" y="3744913"/>
          <p14:tracePt t="56731" x="6459538" y="3716338"/>
          <p14:tracePt t="56747" x="6459538" y="3694113"/>
          <p14:tracePt t="56764" x="6459538" y="3686175"/>
          <p14:tracePt t="56797" x="6459538" y="3679825"/>
          <p14:tracePt t="57041" x="6459538" y="3686175"/>
          <p14:tracePt t="57063" x="6459538" y="3700463"/>
          <p14:tracePt t="57071" x="6465888" y="3700463"/>
          <p14:tracePt t="57081" x="6465888" y="3708400"/>
          <p14:tracePt t="57097" x="6465888" y="3730625"/>
          <p14:tracePt t="57114" x="6473825" y="3751263"/>
          <p14:tracePt t="57131" x="6473825" y="3767138"/>
          <p14:tracePt t="57147" x="6473825" y="3773488"/>
          <p14:tracePt t="57182" x="6473825" y="3781425"/>
          <p14:tracePt t="60219" x="6473825" y="3787775"/>
          <p14:tracePt t="60227" x="6465888" y="3795713"/>
          <p14:tracePt t="60235" x="6459538" y="3810000"/>
          <p14:tracePt t="60248" x="6443663" y="3817938"/>
          <p14:tracePt t="60265" x="6378575" y="3911600"/>
          <p14:tracePt t="60281" x="6342063" y="3998913"/>
          <p14:tracePt t="60298" x="6307138" y="4064000"/>
          <p14:tracePt t="60315" x="6284913" y="4114800"/>
          <p14:tracePt t="60332" x="6262688" y="4224338"/>
          <p14:tracePt t="60348" x="6256338" y="4281488"/>
          <p14:tracePt t="60365" x="6256338" y="4325938"/>
          <p14:tracePt t="60381" x="6256338" y="4346575"/>
          <p14:tracePt t="60398" x="6256338" y="4391025"/>
          <p14:tracePt t="60415" x="6276975" y="4427538"/>
          <p14:tracePt t="60431" x="6307138" y="4456113"/>
          <p14:tracePt t="60448" x="6342063" y="4492625"/>
          <p14:tracePt t="60465" x="6372225" y="4529138"/>
          <p14:tracePt t="60481" x="6386513" y="4543425"/>
          <p14:tracePt t="60498" x="6392863" y="4549775"/>
          <p14:tracePt t="60515" x="6408738" y="4557713"/>
          <p14:tracePt t="60532" x="6408738" y="4564063"/>
          <p14:tracePt t="60569" x="6415088" y="4564063"/>
          <p14:tracePt t="62244" x="6408738" y="4572000"/>
          <p14:tracePt t="62252" x="6372225" y="4600575"/>
          <p14:tracePt t="62259" x="6299200" y="4659313"/>
          <p14:tracePt t="62267" x="6205538" y="4738688"/>
          <p14:tracePt t="62282" x="6073775" y="4848225"/>
          <p14:tracePt t="62298" x="6002338" y="4956175"/>
          <p14:tracePt t="62315" x="5943600" y="5057775"/>
          <p14:tracePt t="62332" x="5907088" y="5153025"/>
          <p14:tracePt t="62349" x="5878513" y="5232400"/>
          <p14:tracePt t="62365" x="5870575" y="5334000"/>
          <p14:tracePt t="62382" x="5856288" y="5443538"/>
          <p14:tracePt t="62398" x="5856288" y="5508625"/>
          <p14:tracePt t="62415" x="5856288" y="5588000"/>
          <p14:tracePt t="62432" x="5856288" y="5638800"/>
          <p14:tracePt t="62448" x="5856288" y="5681663"/>
          <p14:tracePt t="62465" x="5870575" y="5711825"/>
          <p14:tracePt t="62482" x="5900738" y="5748338"/>
          <p14:tracePt t="62498" x="5921375" y="5776913"/>
          <p14:tracePt t="62515" x="5972175" y="5805488"/>
          <p14:tracePt t="62532" x="6008688" y="5827713"/>
          <p14:tracePt t="62548" x="6030913" y="5842000"/>
          <p14:tracePt t="62565" x="6059488" y="5856288"/>
          <p14:tracePt t="62582" x="6073775" y="5856288"/>
          <p14:tracePt t="62598" x="6081713" y="5856288"/>
          <p14:tracePt t="62615" x="6088063" y="5856288"/>
          <p14:tracePt t="62646" x="6096000" y="5856288"/>
          <p14:tracePt t="62773" x="6103938" y="5856288"/>
          <p14:tracePt t="62788" x="6110288" y="5856288"/>
          <p14:tracePt t="62795" x="6110288" y="5842000"/>
          <p14:tracePt t="62803" x="6118225" y="5813425"/>
          <p14:tracePt t="62815" x="6132513" y="5776913"/>
          <p14:tracePt t="62832" x="6169025" y="5661025"/>
          <p14:tracePt t="62848" x="6197600" y="5551488"/>
          <p14:tracePt t="62865" x="6211888" y="5486400"/>
          <p14:tracePt t="62882" x="6219825" y="5457825"/>
          <p14:tracePt t="62899" x="6226175" y="5443538"/>
          <p14:tracePt t="62915" x="6226175" y="5427663"/>
          <p14:tracePt t="62952" x="6226175" y="5421313"/>
          <p14:tracePt t="63279" x="6219825" y="5421313"/>
          <p14:tracePt t="63286" x="6197600" y="5421313"/>
          <p14:tracePt t="63298" x="6183313" y="5421313"/>
          <p14:tracePt t="63315" x="6154738" y="5435600"/>
          <p14:tracePt t="63332" x="6103938" y="5472113"/>
          <p14:tracePt t="63349" x="6073775" y="5500688"/>
          <p14:tracePt t="63365" x="6059488" y="5537200"/>
          <p14:tracePt t="63382" x="6045200" y="5573713"/>
          <p14:tracePt t="63399" x="6045200" y="5675313"/>
          <p14:tracePt t="63415" x="6045200" y="5718175"/>
          <p14:tracePt t="63432" x="6045200" y="5740400"/>
          <p14:tracePt t="63449" x="6053138" y="5762625"/>
          <p14:tracePt t="63465" x="6073775" y="5791200"/>
          <p14:tracePt t="63482" x="6096000" y="5813425"/>
          <p14:tracePt t="63499" x="6124575" y="5819775"/>
          <p14:tracePt t="63515" x="6154738" y="5827713"/>
          <p14:tracePt t="63532" x="6189663" y="5827713"/>
          <p14:tracePt t="63549" x="6211888" y="5827713"/>
          <p14:tracePt t="63565" x="6219825" y="5827713"/>
          <p14:tracePt t="63582" x="6226175" y="5827713"/>
          <p14:tracePt t="63614" x="6234113" y="5827713"/>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Espace réservé du contenu 23"/>
          <p:cNvSpPr>
            <a:spLocks noGrp="1"/>
          </p:cNvSpPr>
          <p:nvPr>
            <p:ph idx="1"/>
          </p:nvPr>
        </p:nvSpPr>
        <p:spPr>
          <a:xfrm>
            <a:off x="678947" y="1519496"/>
            <a:ext cx="6452754" cy="307583"/>
          </a:xfrm>
        </p:spPr>
        <p:txBody>
          <a:bodyPr/>
          <a:lstStyle/>
          <a:p>
            <a:pPr marL="0" indent="0">
              <a:buNone/>
            </a:pPr>
            <a:r>
              <a:rPr lang="fr-FR" sz="2025" dirty="0">
                <a:solidFill>
                  <a:schemeClr val="accent1">
                    <a:lumMod val="75000"/>
                  </a:schemeClr>
                </a:solidFill>
              </a:rPr>
              <a:t>Efficacité virologique à S48 </a:t>
            </a:r>
          </a:p>
          <a:p>
            <a:pPr marL="0" indent="0">
              <a:buNone/>
            </a:pPr>
            <a:endParaRPr lang="fr-FR" sz="2025" dirty="0">
              <a:solidFill>
                <a:schemeClr val="accent1">
                  <a:lumMod val="75000"/>
                </a:schemeClr>
              </a:solidFill>
            </a:endParaRPr>
          </a:p>
        </p:txBody>
      </p:sp>
      <p:sp>
        <p:nvSpPr>
          <p:cNvPr id="36" name="Espace réservé du pied de page 35"/>
          <p:cNvSpPr>
            <a:spLocks noGrp="1"/>
          </p:cNvSpPr>
          <p:nvPr>
            <p:ph type="ftr" sz="quarter" idx="16"/>
          </p:nvPr>
        </p:nvSpPr>
        <p:spPr/>
        <p:txBody>
          <a:bodyPr/>
          <a:lstStyle/>
          <a:p>
            <a:pPr>
              <a:defRPr/>
            </a:pPr>
            <a:r>
              <a:rPr lang="fr-FR" dirty="0">
                <a:solidFill>
                  <a:srgbClr val="000000">
                    <a:lumMod val="65000"/>
                    <a:lumOff val="35000"/>
                  </a:srgbClr>
                </a:solidFill>
                <a:ea typeface="Arial" pitchFamily="-84" charset="0"/>
                <a:cs typeface="Arial" pitchFamily="-84" charset="0"/>
              </a:rPr>
              <a:t>IAS 2017 - D’après </a:t>
            </a:r>
            <a:r>
              <a:rPr lang="fr-FR" dirty="0" smtClean="0">
                <a:solidFill>
                  <a:srgbClr val="000000">
                    <a:lumMod val="65000"/>
                    <a:lumOff val="35000"/>
                  </a:srgbClr>
                </a:solidFill>
                <a:ea typeface="Arial" pitchFamily="-84" charset="0"/>
                <a:cs typeface="Arial" pitchFamily="-84" charset="0"/>
              </a:rPr>
              <a:t>Gallant J </a:t>
            </a:r>
            <a:r>
              <a:rPr lang="fr-FR" dirty="0">
                <a:solidFill>
                  <a:srgbClr val="000000">
                    <a:lumMod val="65000"/>
                    <a:lumOff val="35000"/>
                  </a:srgbClr>
                </a:solidFill>
                <a:ea typeface="Arial" pitchFamily="-84" charset="0"/>
                <a:cs typeface="Arial" pitchFamily="-84" charset="0"/>
              </a:rPr>
              <a:t>et al., </a:t>
            </a:r>
            <a:r>
              <a:rPr lang="fr-FR" dirty="0" err="1">
                <a:solidFill>
                  <a:srgbClr val="000000">
                    <a:lumMod val="65000"/>
                    <a:lumOff val="35000"/>
                  </a:srgbClr>
                </a:solidFill>
                <a:ea typeface="Arial" pitchFamily="-84" charset="0"/>
                <a:cs typeface="Arial" pitchFamily="-84" charset="0"/>
              </a:rPr>
              <a:t>abstr</a:t>
            </a:r>
            <a:r>
              <a:rPr lang="fr-FR" dirty="0">
                <a:solidFill>
                  <a:srgbClr val="000000">
                    <a:lumMod val="65000"/>
                    <a:lumOff val="35000"/>
                  </a:srgbClr>
                </a:solidFill>
                <a:ea typeface="Arial" pitchFamily="-84" charset="0"/>
                <a:cs typeface="Arial" pitchFamily="-84" charset="0"/>
              </a:rPr>
              <a:t>. </a:t>
            </a:r>
            <a:r>
              <a:rPr lang="is-IS" dirty="0" smtClean="0">
                <a:solidFill>
                  <a:srgbClr val="000000">
                    <a:lumMod val="65000"/>
                    <a:lumOff val="35000"/>
                  </a:srgbClr>
                </a:solidFill>
                <a:ea typeface="Arial" pitchFamily="-84" charset="0"/>
                <a:cs typeface="Arial" pitchFamily="-84" charset="0"/>
              </a:rPr>
              <a:t>MOAB0105LB</a:t>
            </a:r>
            <a:endParaRPr lang="fr-FR" dirty="0">
              <a:solidFill>
                <a:srgbClr val="000000">
                  <a:lumMod val="65000"/>
                  <a:lumOff val="35000"/>
                </a:srgbClr>
              </a:solidFill>
              <a:ea typeface="Arial" pitchFamily="-84" charset="0"/>
              <a:cs typeface="Arial" pitchFamily="-84" charset="0"/>
            </a:endParaRPr>
          </a:p>
        </p:txBody>
      </p:sp>
      <p:grpSp>
        <p:nvGrpSpPr>
          <p:cNvPr id="3" name="Groupe 2"/>
          <p:cNvGrpSpPr/>
          <p:nvPr/>
        </p:nvGrpSpPr>
        <p:grpSpPr>
          <a:xfrm>
            <a:off x="1347557" y="2283666"/>
            <a:ext cx="7534120" cy="3535852"/>
            <a:chOff x="2546467" y="1285120"/>
            <a:chExt cx="8004889" cy="3486328"/>
          </a:xfrm>
        </p:grpSpPr>
        <p:sp>
          <p:nvSpPr>
            <p:cNvPr id="98" name="Rectangle 6">
              <a:extLst>
                <a:ext uri="{FF2B5EF4-FFF2-40B4-BE49-F238E27FC236}">
                  <a16:creationId xmlns:a16="http://schemas.microsoft.com/office/drawing/2014/main" xmlns="" xmlns:mv="urn:schemas-microsoft-com:mac:vml" xmlns:mc="http://schemas.openxmlformats.org/markup-compatibility/2006" id="{FD5A84C2-AEB9-41E9-BFD8-3F59A9A58AC1}"/>
                </a:ext>
              </a:extLst>
            </p:cNvPr>
            <p:cNvSpPr>
              <a:spLocks noChangeArrowheads="1"/>
            </p:cNvSpPr>
            <p:nvPr/>
          </p:nvSpPr>
          <p:spPr bwMode="auto">
            <a:xfrm>
              <a:off x="3816874" y="1888063"/>
              <a:ext cx="582613" cy="2066925"/>
            </a:xfrm>
            <a:prstGeom prst="rect">
              <a:avLst/>
            </a:prstGeom>
            <a:solidFill>
              <a:srgbClr val="FF6600"/>
            </a:solidFill>
            <a:ln w="0" cap="flat" cmpd="sng" algn="ctr">
              <a:noFill/>
              <a:prstDash val="solid"/>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66" name="TextBox 19"/>
            <p:cNvSpPr txBox="1"/>
            <p:nvPr/>
          </p:nvSpPr>
          <p:spPr>
            <a:xfrm>
              <a:off x="3153765" y="3946993"/>
              <a:ext cx="1292688" cy="449382"/>
            </a:xfrm>
            <a:prstGeom prst="rect">
              <a:avLst/>
            </a:prstGeom>
            <a:noFill/>
          </p:spPr>
          <p:txBody>
            <a:bodyPr wrap="square" lIns="0" rIns="0" rtlCol="0">
              <a:spAutoFit/>
            </a:bodyPr>
            <a:lstStyle/>
            <a:p>
              <a:pPr algn="ctr" defTabSz="385785" fontAlgn="base">
                <a:spcBef>
                  <a:spcPct val="0"/>
                </a:spcBef>
                <a:spcAft>
                  <a:spcPct val="0"/>
                </a:spcAft>
                <a:defRPr/>
              </a:pPr>
              <a:r>
                <a:rPr lang="en-US" sz="1181" dirty="0">
                  <a:solidFill>
                    <a:prstClr val="black"/>
                  </a:solidFill>
                  <a:ea typeface="ＭＳ Ｐゴシック" pitchFamily="-84" charset="-128"/>
                  <a:cs typeface="Arial" charset="0"/>
                </a:rPr>
                <a:t>CV</a:t>
              </a:r>
            </a:p>
            <a:p>
              <a:pPr algn="ctr" defTabSz="385785" fontAlgn="base">
                <a:spcBef>
                  <a:spcPct val="0"/>
                </a:spcBef>
                <a:spcAft>
                  <a:spcPct val="0"/>
                </a:spcAft>
                <a:defRPr/>
              </a:pPr>
              <a:r>
                <a:rPr lang="en-US" sz="1181" dirty="0">
                  <a:solidFill>
                    <a:prstClr val="black"/>
                  </a:solidFill>
                  <a:ea typeface="ＭＳ Ｐゴシック" pitchFamily="-84" charset="-128"/>
                  <a:cs typeface="Arial" charset="0"/>
                </a:rPr>
                <a:t>&lt; 50 copies/mL</a:t>
              </a:r>
              <a:endParaRPr lang="en-US" sz="1181" baseline="30000" dirty="0">
                <a:solidFill>
                  <a:prstClr val="black"/>
                </a:solidFill>
                <a:ea typeface="ＭＳ Ｐゴシック" pitchFamily="-84" charset="-128"/>
                <a:cs typeface="Arial" charset="0"/>
              </a:endParaRPr>
            </a:p>
          </p:txBody>
        </p:sp>
        <p:sp>
          <p:nvSpPr>
            <p:cNvPr id="67" name="TextBox 20"/>
            <p:cNvSpPr txBox="1"/>
            <p:nvPr/>
          </p:nvSpPr>
          <p:spPr>
            <a:xfrm>
              <a:off x="4550067" y="3946993"/>
              <a:ext cx="1202872" cy="449382"/>
            </a:xfrm>
            <a:prstGeom prst="rect">
              <a:avLst/>
            </a:prstGeom>
            <a:noFill/>
          </p:spPr>
          <p:txBody>
            <a:bodyPr wrap="square" lIns="0" rIns="0" rtlCol="0">
              <a:spAutoFit/>
            </a:bodyPr>
            <a:lstStyle/>
            <a:p>
              <a:pPr algn="ctr" defTabSz="385785" fontAlgn="base">
                <a:spcBef>
                  <a:spcPct val="0"/>
                </a:spcBef>
                <a:spcAft>
                  <a:spcPct val="0"/>
                </a:spcAft>
                <a:defRPr/>
              </a:pPr>
              <a:r>
                <a:rPr lang="en-US" sz="1181" dirty="0">
                  <a:solidFill>
                    <a:prstClr val="black"/>
                  </a:solidFill>
                  <a:ea typeface="ＭＳ Ｐゴシック" pitchFamily="-84" charset="-128"/>
                  <a:cs typeface="Arial" charset="0"/>
                </a:rPr>
                <a:t>CV</a:t>
              </a:r>
            </a:p>
            <a:p>
              <a:pPr algn="ctr" defTabSz="385785" fontAlgn="base">
                <a:spcBef>
                  <a:spcPct val="0"/>
                </a:spcBef>
                <a:spcAft>
                  <a:spcPct val="0"/>
                </a:spcAft>
                <a:defRPr/>
              </a:pPr>
              <a:r>
                <a:rPr lang="en-US" sz="1181" dirty="0">
                  <a:solidFill>
                    <a:prstClr val="black"/>
                  </a:solidFill>
                  <a:ea typeface="ＭＳ Ｐゴシック" pitchFamily="-84" charset="-128"/>
                  <a:cs typeface="Arial" charset="0"/>
                </a:rPr>
                <a:t>≥ 50 copies/mL</a:t>
              </a:r>
              <a:endParaRPr lang="en-US" sz="1181" baseline="30000" dirty="0">
                <a:solidFill>
                  <a:prstClr val="black"/>
                </a:solidFill>
                <a:ea typeface="ＭＳ Ｐゴシック" pitchFamily="-84" charset="-128"/>
                <a:cs typeface="Arial" charset="0"/>
              </a:endParaRPr>
            </a:p>
          </p:txBody>
        </p:sp>
        <p:sp>
          <p:nvSpPr>
            <p:cNvPr id="68" name="TextBox 21"/>
            <p:cNvSpPr txBox="1"/>
            <p:nvPr/>
          </p:nvSpPr>
          <p:spPr>
            <a:xfrm>
              <a:off x="5948969" y="3946993"/>
              <a:ext cx="1102856" cy="449382"/>
            </a:xfrm>
            <a:prstGeom prst="rect">
              <a:avLst/>
            </a:prstGeom>
            <a:noFill/>
          </p:spPr>
          <p:txBody>
            <a:bodyPr wrap="square" lIns="0" rIns="0" rtlCol="0">
              <a:spAutoFit/>
            </a:bodyPr>
            <a:lstStyle/>
            <a:p>
              <a:pPr algn="ctr" defTabSz="385785" fontAlgn="base">
                <a:spcBef>
                  <a:spcPct val="0"/>
                </a:spcBef>
                <a:spcAft>
                  <a:spcPct val="0"/>
                </a:spcAft>
                <a:defRPr/>
              </a:pPr>
              <a:r>
                <a:rPr lang="en-US" sz="1181" dirty="0">
                  <a:solidFill>
                    <a:prstClr val="black"/>
                  </a:solidFill>
                  <a:ea typeface="ＭＳ Ｐゴシック" pitchFamily="-84" charset="-128"/>
                  <a:cs typeface="Arial" charset="0"/>
                </a:rPr>
                <a:t>Absence de </a:t>
              </a:r>
              <a:r>
                <a:rPr lang="en-US" sz="1181" dirty="0" err="1">
                  <a:solidFill>
                    <a:prstClr val="black"/>
                  </a:solidFill>
                  <a:ea typeface="ＭＳ Ｐゴシック" pitchFamily="-84" charset="-128"/>
                  <a:cs typeface="Arial" charset="0"/>
                </a:rPr>
                <a:t>données</a:t>
              </a:r>
              <a:endParaRPr lang="en-US" sz="1181" baseline="30000" dirty="0">
                <a:solidFill>
                  <a:prstClr val="black"/>
                </a:solidFill>
                <a:ea typeface="ＭＳ Ｐゴシック" pitchFamily="-84" charset="-128"/>
                <a:cs typeface="Arial" charset="0"/>
              </a:endParaRPr>
            </a:p>
          </p:txBody>
        </p:sp>
        <p:sp>
          <p:nvSpPr>
            <p:cNvPr id="69" name="TextBox 22"/>
            <p:cNvSpPr txBox="1"/>
            <p:nvPr/>
          </p:nvSpPr>
          <p:spPr>
            <a:xfrm>
              <a:off x="3223529" y="4419175"/>
              <a:ext cx="568119" cy="352273"/>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1013" b="1" u="sng" dirty="0">
                  <a:solidFill>
                    <a:srgbClr val="4F81BD"/>
                  </a:solidFill>
                  <a:ea typeface="ＭＳ Ｐゴシック" pitchFamily="-84" charset="-128"/>
                  <a:cs typeface="Arial" charset="0"/>
                </a:rPr>
                <a:t>290</a:t>
              </a:r>
            </a:p>
            <a:p>
              <a:pPr algn="ctr" defTabSz="385785" fontAlgn="base">
                <a:lnSpc>
                  <a:spcPct val="85000"/>
                </a:lnSpc>
                <a:spcBef>
                  <a:spcPct val="0"/>
                </a:spcBef>
                <a:spcAft>
                  <a:spcPct val="0"/>
                </a:spcAft>
                <a:defRPr/>
              </a:pPr>
              <a:r>
                <a:rPr lang="en-US" sz="1013" b="1" dirty="0">
                  <a:solidFill>
                    <a:srgbClr val="4F81BD"/>
                  </a:solidFill>
                  <a:ea typeface="ＭＳ Ｐゴシック" pitchFamily="-84" charset="-128"/>
                  <a:cs typeface="Arial" charset="0"/>
                </a:rPr>
                <a:t>314</a:t>
              </a:r>
            </a:p>
          </p:txBody>
        </p:sp>
        <p:sp>
          <p:nvSpPr>
            <p:cNvPr id="70" name="TextBox 23"/>
            <p:cNvSpPr txBox="1"/>
            <p:nvPr/>
          </p:nvSpPr>
          <p:spPr>
            <a:xfrm>
              <a:off x="3795196" y="4419175"/>
              <a:ext cx="600758" cy="352273"/>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1013" b="1" u="sng" dirty="0">
                  <a:solidFill>
                    <a:srgbClr val="FF6600"/>
                  </a:solidFill>
                  <a:ea typeface="ＭＳ Ｐゴシック" pitchFamily="-84" charset="-128"/>
                  <a:cs typeface="Arial" charset="0"/>
                </a:rPr>
                <a:t>293</a:t>
              </a:r>
            </a:p>
            <a:p>
              <a:pPr algn="ctr" defTabSz="385785" fontAlgn="base">
                <a:lnSpc>
                  <a:spcPct val="85000"/>
                </a:lnSpc>
                <a:spcBef>
                  <a:spcPct val="0"/>
                </a:spcBef>
                <a:spcAft>
                  <a:spcPct val="0"/>
                </a:spcAft>
                <a:defRPr/>
              </a:pPr>
              <a:r>
                <a:rPr lang="en-US" sz="1013" b="1" dirty="0">
                  <a:solidFill>
                    <a:srgbClr val="FF6600"/>
                  </a:solidFill>
                  <a:ea typeface="ＭＳ Ｐゴシック" pitchFamily="-84" charset="-128"/>
                  <a:cs typeface="Arial" charset="0"/>
                </a:rPr>
                <a:t>315</a:t>
              </a:r>
            </a:p>
          </p:txBody>
        </p:sp>
        <p:sp>
          <p:nvSpPr>
            <p:cNvPr id="71" name="TextBox 24"/>
            <p:cNvSpPr txBox="1"/>
            <p:nvPr/>
          </p:nvSpPr>
          <p:spPr>
            <a:xfrm>
              <a:off x="4575500" y="4419175"/>
              <a:ext cx="571180" cy="352273"/>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1013" b="1" u="sng" dirty="0">
                  <a:solidFill>
                    <a:srgbClr val="4F81BD"/>
                  </a:solidFill>
                  <a:ea typeface="ＭＳ Ｐゴシック" pitchFamily="-84" charset="-128"/>
                  <a:cs typeface="Arial" charset="0"/>
                </a:rPr>
                <a:t>3</a:t>
              </a:r>
            </a:p>
            <a:p>
              <a:pPr algn="ctr" defTabSz="385785" fontAlgn="base">
                <a:lnSpc>
                  <a:spcPct val="85000"/>
                </a:lnSpc>
                <a:spcBef>
                  <a:spcPct val="0"/>
                </a:spcBef>
                <a:spcAft>
                  <a:spcPct val="0"/>
                </a:spcAft>
                <a:defRPr/>
              </a:pPr>
              <a:r>
                <a:rPr lang="en-US" sz="1013" b="1" dirty="0">
                  <a:solidFill>
                    <a:srgbClr val="4F81BD"/>
                  </a:solidFill>
                  <a:ea typeface="ＭＳ Ｐゴシック" pitchFamily="-84" charset="-128"/>
                  <a:cs typeface="Arial" charset="0"/>
                </a:rPr>
                <a:t>314</a:t>
              </a:r>
            </a:p>
          </p:txBody>
        </p:sp>
        <p:sp>
          <p:nvSpPr>
            <p:cNvPr id="72" name="TextBox 25"/>
            <p:cNvSpPr txBox="1"/>
            <p:nvPr/>
          </p:nvSpPr>
          <p:spPr>
            <a:xfrm>
              <a:off x="5153030" y="4419175"/>
              <a:ext cx="588436" cy="352273"/>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1013" b="1" u="sng" dirty="0">
                  <a:solidFill>
                    <a:srgbClr val="FF6600"/>
                  </a:solidFill>
                  <a:ea typeface="ＭＳ Ｐゴシック" pitchFamily="-84" charset="-128"/>
                  <a:cs typeface="Arial" charset="0"/>
                </a:rPr>
                <a:t>8</a:t>
              </a:r>
            </a:p>
            <a:p>
              <a:pPr algn="ctr" defTabSz="385785" fontAlgn="base">
                <a:lnSpc>
                  <a:spcPct val="85000"/>
                </a:lnSpc>
                <a:spcBef>
                  <a:spcPct val="0"/>
                </a:spcBef>
                <a:spcAft>
                  <a:spcPct val="0"/>
                </a:spcAft>
                <a:defRPr/>
              </a:pPr>
              <a:r>
                <a:rPr lang="en-US" sz="1013" b="1" dirty="0">
                  <a:solidFill>
                    <a:srgbClr val="FF6600"/>
                  </a:solidFill>
                  <a:ea typeface="ＭＳ Ｐゴシック" pitchFamily="-84" charset="-128"/>
                  <a:cs typeface="Arial" charset="0"/>
                </a:rPr>
                <a:t>315</a:t>
              </a:r>
            </a:p>
          </p:txBody>
        </p:sp>
        <p:sp>
          <p:nvSpPr>
            <p:cNvPr id="73" name="TextBox 26"/>
            <p:cNvSpPr txBox="1"/>
            <p:nvPr/>
          </p:nvSpPr>
          <p:spPr>
            <a:xfrm>
              <a:off x="6502779" y="4419175"/>
              <a:ext cx="588436" cy="352273"/>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1013" b="1" u="sng" dirty="0">
                  <a:solidFill>
                    <a:srgbClr val="FF6600"/>
                  </a:solidFill>
                  <a:ea typeface="ＭＳ Ｐゴシック" pitchFamily="-84" charset="-128"/>
                  <a:cs typeface="Arial" charset="0"/>
                </a:rPr>
                <a:t>14</a:t>
              </a:r>
            </a:p>
            <a:p>
              <a:pPr algn="ctr" defTabSz="385785" fontAlgn="base">
                <a:lnSpc>
                  <a:spcPct val="85000"/>
                </a:lnSpc>
                <a:spcBef>
                  <a:spcPct val="0"/>
                </a:spcBef>
                <a:spcAft>
                  <a:spcPct val="0"/>
                </a:spcAft>
                <a:defRPr/>
              </a:pPr>
              <a:r>
                <a:rPr lang="en-US" sz="1013" b="1" dirty="0">
                  <a:solidFill>
                    <a:srgbClr val="FF6600"/>
                  </a:solidFill>
                  <a:ea typeface="ＭＳ Ｐゴシック" pitchFamily="-84" charset="-128"/>
                  <a:cs typeface="Arial" charset="0"/>
                </a:rPr>
                <a:t>315</a:t>
              </a:r>
            </a:p>
          </p:txBody>
        </p:sp>
        <p:sp>
          <p:nvSpPr>
            <p:cNvPr id="74" name="TextBox 27"/>
            <p:cNvSpPr txBox="1"/>
            <p:nvPr/>
          </p:nvSpPr>
          <p:spPr>
            <a:xfrm>
              <a:off x="5926576" y="4419175"/>
              <a:ext cx="566679" cy="352273"/>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1013" b="1" u="sng" dirty="0">
                  <a:solidFill>
                    <a:srgbClr val="4F81BD"/>
                  </a:solidFill>
                  <a:ea typeface="ＭＳ Ｐゴシック" pitchFamily="-84" charset="-128"/>
                  <a:cs typeface="Arial" charset="0"/>
                </a:rPr>
                <a:t>21</a:t>
              </a:r>
            </a:p>
            <a:p>
              <a:pPr algn="ctr" defTabSz="385785" fontAlgn="base">
                <a:lnSpc>
                  <a:spcPct val="85000"/>
                </a:lnSpc>
                <a:spcBef>
                  <a:spcPct val="0"/>
                </a:spcBef>
                <a:spcAft>
                  <a:spcPct val="0"/>
                </a:spcAft>
                <a:defRPr/>
              </a:pPr>
              <a:r>
                <a:rPr lang="en-US" sz="1013" b="1" dirty="0">
                  <a:solidFill>
                    <a:srgbClr val="4F81BD"/>
                  </a:solidFill>
                  <a:ea typeface="ＭＳ Ｐゴシック" pitchFamily="-84" charset="-128"/>
                  <a:cs typeface="Arial" charset="0"/>
                </a:rPr>
                <a:t>314</a:t>
              </a:r>
            </a:p>
          </p:txBody>
        </p:sp>
        <p:sp>
          <p:nvSpPr>
            <p:cNvPr id="75" name="TextBox 34"/>
            <p:cNvSpPr txBox="1"/>
            <p:nvPr/>
          </p:nvSpPr>
          <p:spPr>
            <a:xfrm>
              <a:off x="7398264" y="4019844"/>
              <a:ext cx="233334" cy="161280"/>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1181" kern="0" dirty="0">
                  <a:solidFill>
                    <a:prstClr val="black"/>
                  </a:solidFill>
                  <a:ea typeface="ＭＳ Ｐゴシック" pitchFamily="-84" charset="-128"/>
                  <a:cs typeface="Arial" pitchFamily="34" charset="0"/>
                </a:rPr>
                <a:t>-12</a:t>
              </a:r>
            </a:p>
          </p:txBody>
        </p:sp>
        <p:sp>
          <p:nvSpPr>
            <p:cNvPr id="76" name="TextBox 35"/>
            <p:cNvSpPr txBox="1"/>
            <p:nvPr/>
          </p:nvSpPr>
          <p:spPr>
            <a:xfrm>
              <a:off x="10370821" y="4034424"/>
              <a:ext cx="180535" cy="161280"/>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1181" kern="0" dirty="0">
                  <a:solidFill>
                    <a:prstClr val="black"/>
                  </a:solidFill>
                  <a:ea typeface="ＭＳ Ｐゴシック" pitchFamily="-84" charset="-128"/>
                  <a:cs typeface="Arial" pitchFamily="34" charset="0"/>
                </a:rPr>
                <a:t>12</a:t>
              </a:r>
            </a:p>
          </p:txBody>
        </p:sp>
        <p:sp>
          <p:nvSpPr>
            <p:cNvPr id="77" name="TextBox 38"/>
            <p:cNvSpPr txBox="1"/>
            <p:nvPr/>
          </p:nvSpPr>
          <p:spPr>
            <a:xfrm>
              <a:off x="8945223" y="4024898"/>
              <a:ext cx="90269" cy="161280"/>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1181" kern="0" dirty="0">
                  <a:solidFill>
                    <a:prstClr val="black"/>
                  </a:solidFill>
                  <a:ea typeface="ＭＳ Ｐゴシック" pitchFamily="-84" charset="-128"/>
                  <a:cs typeface="Arial" pitchFamily="34" charset="0"/>
                </a:rPr>
                <a:t>0</a:t>
              </a:r>
            </a:p>
          </p:txBody>
        </p:sp>
        <p:cxnSp>
          <p:nvCxnSpPr>
            <p:cNvPr id="78" name="Straight Connector 39"/>
            <p:cNvCxnSpPr/>
            <p:nvPr/>
          </p:nvCxnSpPr>
          <p:spPr bwMode="auto">
            <a:xfrm flipV="1">
              <a:off x="7515650" y="2046991"/>
              <a:ext cx="0" cy="1889974"/>
            </a:xfrm>
            <a:prstGeom prst="line">
              <a:avLst/>
            </a:prstGeom>
            <a:noFill/>
            <a:ln w="9525" cap="flat" cmpd="sng" algn="ctr">
              <a:solidFill>
                <a:sysClr val="windowText" lastClr="000000"/>
              </a:solidFill>
              <a:prstDash val="dash"/>
              <a:round/>
              <a:headEnd type="none" w="med" len="med"/>
              <a:tailEnd type="none" w="med" len="med"/>
            </a:ln>
            <a:effectLst/>
          </p:spPr>
        </p:cxnSp>
        <p:cxnSp>
          <p:nvCxnSpPr>
            <p:cNvPr id="79" name="Straight Connector 24"/>
            <p:cNvCxnSpPr>
              <a:cxnSpLocks noChangeShapeType="1"/>
            </p:cNvCxnSpPr>
            <p:nvPr/>
          </p:nvCxnSpPr>
          <p:spPr bwMode="auto">
            <a:xfrm flipV="1">
              <a:off x="10461841" y="2028202"/>
              <a:ext cx="0" cy="1920240"/>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xmlns="">
                  <a:noFill/>
                </a14:hiddenFill>
              </a:ext>
            </a:extLst>
          </p:spPr>
        </p:cxnSp>
        <p:sp>
          <p:nvSpPr>
            <p:cNvPr id="80" name="TextBox 41"/>
            <p:cNvSpPr txBox="1"/>
            <p:nvPr/>
          </p:nvSpPr>
          <p:spPr>
            <a:xfrm>
              <a:off x="8428092" y="4019844"/>
              <a:ext cx="143066" cy="161280"/>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1181" kern="0" dirty="0">
                  <a:solidFill>
                    <a:prstClr val="black"/>
                  </a:solidFill>
                  <a:ea typeface="ＭＳ Ｐゴシック" pitchFamily="-84" charset="-128"/>
                  <a:cs typeface="Arial" pitchFamily="34" charset="0"/>
                </a:rPr>
                <a:t>-4</a:t>
              </a:r>
            </a:p>
          </p:txBody>
        </p:sp>
        <p:sp>
          <p:nvSpPr>
            <p:cNvPr id="81" name="TextBox 42"/>
            <p:cNvSpPr txBox="1"/>
            <p:nvPr/>
          </p:nvSpPr>
          <p:spPr>
            <a:xfrm>
              <a:off x="7933048" y="4019844"/>
              <a:ext cx="143066" cy="161280"/>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1181" kern="0" dirty="0">
                  <a:solidFill>
                    <a:prstClr val="black"/>
                  </a:solidFill>
                  <a:ea typeface="ＭＳ Ｐゴシック" pitchFamily="-84" charset="-128"/>
                  <a:cs typeface="Arial" pitchFamily="34" charset="0"/>
                </a:rPr>
                <a:t>-8</a:t>
              </a:r>
            </a:p>
          </p:txBody>
        </p:sp>
        <p:sp>
          <p:nvSpPr>
            <p:cNvPr id="82" name="TextBox 46"/>
            <p:cNvSpPr txBox="1"/>
            <p:nvPr/>
          </p:nvSpPr>
          <p:spPr>
            <a:xfrm>
              <a:off x="9435960" y="4024898"/>
              <a:ext cx="90269" cy="161280"/>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1181" kern="0" dirty="0">
                  <a:solidFill>
                    <a:prstClr val="black"/>
                  </a:solidFill>
                  <a:ea typeface="ＭＳ Ｐゴシック" pitchFamily="-84" charset="-128"/>
                  <a:cs typeface="Arial" pitchFamily="34" charset="0"/>
                </a:rPr>
                <a:t>4</a:t>
              </a:r>
            </a:p>
          </p:txBody>
        </p:sp>
        <p:sp>
          <p:nvSpPr>
            <p:cNvPr id="83" name="TextBox 47"/>
            <p:cNvSpPr txBox="1"/>
            <p:nvPr/>
          </p:nvSpPr>
          <p:spPr>
            <a:xfrm>
              <a:off x="9923121" y="4024898"/>
              <a:ext cx="90269" cy="161280"/>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1181" kern="0" dirty="0">
                  <a:solidFill>
                    <a:prstClr val="black"/>
                  </a:solidFill>
                  <a:ea typeface="ＭＳ Ｐゴシック" pitchFamily="-84" charset="-128"/>
                  <a:cs typeface="Arial" pitchFamily="34" charset="0"/>
                </a:rPr>
                <a:t>8</a:t>
              </a:r>
            </a:p>
          </p:txBody>
        </p:sp>
        <p:grpSp>
          <p:nvGrpSpPr>
            <p:cNvPr id="84" name="Group 3"/>
            <p:cNvGrpSpPr/>
            <p:nvPr/>
          </p:nvGrpSpPr>
          <p:grpSpPr>
            <a:xfrm>
              <a:off x="5274331" y="2129851"/>
              <a:ext cx="2007144" cy="255974"/>
              <a:chOff x="2543658" y="1551801"/>
              <a:chExt cx="2007144" cy="255974"/>
            </a:xfrm>
          </p:grpSpPr>
          <p:sp>
            <p:nvSpPr>
              <p:cNvPr id="85" name="Rectangle 84"/>
              <p:cNvSpPr/>
              <p:nvPr/>
            </p:nvSpPr>
            <p:spPr>
              <a:xfrm>
                <a:off x="2543658" y="1572825"/>
                <a:ext cx="234950" cy="234950"/>
              </a:xfrm>
              <a:prstGeom prst="rect">
                <a:avLst/>
              </a:prstGeom>
              <a:solidFill>
                <a:schemeClr val="accent2"/>
              </a:solidFill>
              <a:ln w="25400" cap="flat" cmpd="sng" algn="ctr">
                <a:noFill/>
                <a:prstDash val="solid"/>
              </a:ln>
              <a:effectLst/>
            </p:spPr>
            <p:txBody>
              <a:bodyPr rtlCol="0" anchor="ctr"/>
              <a:lstStyle/>
              <a:p>
                <a:pPr algn="ctr" defTabSz="385785" fontAlgn="base">
                  <a:spcBef>
                    <a:spcPct val="0"/>
                  </a:spcBef>
                  <a:spcAft>
                    <a:spcPct val="0"/>
                  </a:spcAft>
                  <a:defRPr/>
                </a:pPr>
                <a:endParaRPr lang="en-US" sz="1519" kern="0" dirty="0">
                  <a:solidFill>
                    <a:prstClr val="white"/>
                  </a:solidFill>
                  <a:ea typeface="ＭＳ Ｐゴシック" pitchFamily="-84" charset="-128"/>
                </a:endParaRPr>
              </a:p>
            </p:txBody>
          </p:sp>
          <p:sp>
            <p:nvSpPr>
              <p:cNvPr id="86" name="TextBox 30"/>
              <p:cNvSpPr txBox="1"/>
              <p:nvPr/>
            </p:nvSpPr>
            <p:spPr>
              <a:xfrm>
                <a:off x="2849002" y="1551801"/>
                <a:ext cx="1701800" cy="244733"/>
              </a:xfrm>
              <a:prstGeom prst="rect">
                <a:avLst/>
              </a:prstGeom>
              <a:noFill/>
            </p:spPr>
            <p:txBody>
              <a:bodyPr wrap="square" lIns="0" rIns="0" rtlCol="0">
                <a:spAutoFit/>
              </a:bodyPr>
              <a:lstStyle/>
              <a:p>
                <a:pPr defTabSz="385785" fontAlgn="base">
                  <a:spcBef>
                    <a:spcPct val="0"/>
                  </a:spcBef>
                  <a:spcAft>
                    <a:spcPct val="0"/>
                  </a:spcAft>
                  <a:defRPr/>
                </a:pPr>
                <a:r>
                  <a:rPr lang="en-US" sz="1013" dirty="0">
                    <a:solidFill>
                      <a:prstClr val="black"/>
                    </a:solidFill>
                    <a:ea typeface="ＭＳ Ｐゴシック" pitchFamily="-84" charset="-128"/>
                    <a:cs typeface="Arial" charset="0"/>
                  </a:rPr>
                  <a:t>DTG/ABC/3TC (n = 315)</a:t>
                </a:r>
                <a:endParaRPr lang="en-US" sz="1013" baseline="30000" dirty="0">
                  <a:solidFill>
                    <a:prstClr val="black"/>
                  </a:solidFill>
                  <a:ea typeface="ＭＳ Ｐゴシック" pitchFamily="-84" charset="-128"/>
                  <a:cs typeface="Arial" charset="0"/>
                </a:endParaRPr>
              </a:p>
            </p:txBody>
          </p:sp>
        </p:grpSp>
        <p:grpSp>
          <p:nvGrpSpPr>
            <p:cNvPr id="87" name="Group 2"/>
            <p:cNvGrpSpPr/>
            <p:nvPr/>
          </p:nvGrpSpPr>
          <p:grpSpPr>
            <a:xfrm>
              <a:off x="5274331" y="1769993"/>
              <a:ext cx="1877566" cy="255976"/>
              <a:chOff x="901042" y="1551799"/>
              <a:chExt cx="1877566" cy="255976"/>
            </a:xfrm>
          </p:grpSpPr>
          <p:sp>
            <p:nvSpPr>
              <p:cNvPr id="88" name="Rectangle 87"/>
              <p:cNvSpPr/>
              <p:nvPr/>
            </p:nvSpPr>
            <p:spPr>
              <a:xfrm>
                <a:off x="901042" y="1572825"/>
                <a:ext cx="234950" cy="234950"/>
              </a:xfrm>
              <a:prstGeom prst="rect">
                <a:avLst/>
              </a:prstGeom>
              <a:solidFill>
                <a:srgbClr val="4F81BD"/>
              </a:solidFill>
              <a:ln w="25400" cap="flat" cmpd="sng" algn="ctr">
                <a:noFill/>
                <a:prstDash val="solid"/>
              </a:ln>
              <a:effectLst/>
            </p:spPr>
            <p:txBody>
              <a:bodyPr rtlCol="0" anchor="ctr"/>
              <a:lstStyle/>
              <a:p>
                <a:pPr algn="ctr" defTabSz="385785" fontAlgn="base">
                  <a:spcBef>
                    <a:spcPct val="0"/>
                  </a:spcBef>
                  <a:spcAft>
                    <a:spcPct val="0"/>
                  </a:spcAft>
                  <a:defRPr/>
                </a:pPr>
                <a:endParaRPr lang="en-US" sz="1519" kern="0" dirty="0">
                  <a:solidFill>
                    <a:prstClr val="white"/>
                  </a:solidFill>
                  <a:ea typeface="ＭＳ Ｐゴシック" pitchFamily="-84" charset="-128"/>
                </a:endParaRPr>
              </a:p>
            </p:txBody>
          </p:sp>
          <p:sp>
            <p:nvSpPr>
              <p:cNvPr id="89" name="TextBox 5"/>
              <p:cNvSpPr txBox="1"/>
              <p:nvPr/>
            </p:nvSpPr>
            <p:spPr>
              <a:xfrm>
                <a:off x="1194432" y="1551799"/>
                <a:ext cx="1584176" cy="244733"/>
              </a:xfrm>
              <a:prstGeom prst="rect">
                <a:avLst/>
              </a:prstGeom>
              <a:noFill/>
            </p:spPr>
            <p:txBody>
              <a:bodyPr wrap="square" lIns="0" rIns="0" rtlCol="0">
                <a:spAutoFit/>
              </a:bodyPr>
              <a:lstStyle/>
              <a:p>
                <a:pPr defTabSz="385785" fontAlgn="base">
                  <a:spcBef>
                    <a:spcPct val="0"/>
                  </a:spcBef>
                  <a:spcAft>
                    <a:spcPct val="0"/>
                  </a:spcAft>
                  <a:defRPr/>
                </a:pPr>
                <a:r>
                  <a:rPr lang="en-US" sz="1013" dirty="0">
                    <a:solidFill>
                      <a:prstClr val="black"/>
                    </a:solidFill>
                    <a:ea typeface="ＭＳ Ｐゴシック" pitchFamily="-84" charset="-128"/>
                    <a:cs typeface="Arial" charset="0"/>
                  </a:rPr>
                  <a:t>B/F/TAF (n = 314)</a:t>
                </a:r>
                <a:endParaRPr lang="en-US" sz="1013" baseline="30000" dirty="0">
                  <a:solidFill>
                    <a:prstClr val="black"/>
                  </a:solidFill>
                  <a:ea typeface="ＭＳ Ｐゴシック" pitchFamily="-84" charset="-128"/>
                  <a:cs typeface="Arial" charset="0"/>
                </a:endParaRPr>
              </a:p>
            </p:txBody>
          </p:sp>
        </p:grpSp>
        <p:sp>
          <p:nvSpPr>
            <p:cNvPr id="90" name="AutoShape 106"/>
            <p:cNvSpPr>
              <a:spLocks noChangeArrowheads="1"/>
            </p:cNvSpPr>
            <p:nvPr/>
          </p:nvSpPr>
          <p:spPr bwMode="auto">
            <a:xfrm>
              <a:off x="8987308" y="1723165"/>
              <a:ext cx="1481328" cy="612648"/>
            </a:xfrm>
            <a:prstGeom prst="rightArrow">
              <a:avLst>
                <a:gd name="adj1" fmla="val 74951"/>
                <a:gd name="adj2" fmla="val 75964"/>
              </a:avLst>
            </a:prstGeom>
            <a:solidFill>
              <a:schemeClr val="accent1"/>
            </a:solidFill>
            <a:ln w="12700">
              <a:noFill/>
              <a:miter lim="800000"/>
              <a:headEnd/>
              <a:tailEnd/>
            </a:ln>
          </p:spPr>
          <p:txBody>
            <a:bodyPr wrap="none" anchor="ctr"/>
            <a:lstStyle/>
            <a:p>
              <a:pPr algn="ctr" defTabSz="385785" fontAlgn="base">
                <a:spcBef>
                  <a:spcPct val="0"/>
                </a:spcBef>
                <a:spcAft>
                  <a:spcPct val="0"/>
                </a:spcAft>
                <a:defRPr/>
              </a:pPr>
              <a:r>
                <a:rPr lang="en-US" sz="1013" b="1" kern="0" dirty="0">
                  <a:solidFill>
                    <a:prstClr val="white"/>
                  </a:solidFill>
                  <a:ea typeface="MS PGothic"/>
                  <a:cs typeface="Arial" charset="0"/>
                </a:rPr>
                <a:t>En </a:t>
              </a:r>
              <a:r>
                <a:rPr lang="en-US" sz="1013" b="1" kern="0" dirty="0" err="1">
                  <a:solidFill>
                    <a:prstClr val="white"/>
                  </a:solidFill>
                  <a:ea typeface="MS PGothic"/>
                  <a:cs typeface="Arial" charset="0"/>
                </a:rPr>
                <a:t>faveur</a:t>
              </a:r>
              <a:r>
                <a:rPr lang="en-US" sz="1013" b="1" kern="0" dirty="0">
                  <a:solidFill>
                    <a:prstClr val="white"/>
                  </a:solidFill>
                  <a:ea typeface="MS PGothic"/>
                  <a:cs typeface="Arial" charset="0"/>
                </a:rPr>
                <a:t> de</a:t>
              </a:r>
            </a:p>
            <a:p>
              <a:pPr algn="ctr" defTabSz="385785" fontAlgn="base">
                <a:spcBef>
                  <a:spcPct val="0"/>
                </a:spcBef>
                <a:spcAft>
                  <a:spcPct val="0"/>
                </a:spcAft>
                <a:defRPr/>
              </a:pPr>
              <a:r>
                <a:rPr lang="en-US" sz="1013" b="1" kern="0" dirty="0">
                  <a:solidFill>
                    <a:prstClr val="white"/>
                  </a:solidFill>
                  <a:ea typeface="MS PGothic"/>
                  <a:cs typeface="Arial" charset="0"/>
                </a:rPr>
                <a:t> B/F/TAF</a:t>
              </a:r>
            </a:p>
          </p:txBody>
        </p:sp>
        <p:sp>
          <p:nvSpPr>
            <p:cNvPr id="91" name="TextBox 37"/>
            <p:cNvSpPr txBox="1">
              <a:spLocks noChangeArrowheads="1"/>
            </p:cNvSpPr>
            <p:nvPr/>
          </p:nvSpPr>
          <p:spPr bwMode="auto">
            <a:xfrm rot="16200000">
              <a:off x="1408476" y="2750997"/>
              <a:ext cx="2469054" cy="193071"/>
            </a:xfrm>
            <a:prstGeom prst="rect">
              <a:avLst/>
            </a:prstGeom>
            <a:noFill/>
            <a:ln w="9525">
              <a:noFill/>
              <a:miter lim="800000"/>
              <a:headEnd/>
              <a:tailEnd/>
            </a:ln>
          </p:spPr>
          <p:txBody>
            <a:bodyPr wrap="square" lIns="0" tIns="0" rIns="0" bIns="0">
              <a:spAutoFit/>
            </a:bodyPr>
            <a:lstStyle/>
            <a:p>
              <a:pPr algn="ctr" defTabSz="385785" fontAlgn="base">
                <a:spcBef>
                  <a:spcPct val="50000"/>
                </a:spcBef>
                <a:spcAft>
                  <a:spcPct val="0"/>
                </a:spcAft>
              </a:pPr>
              <a:r>
                <a:rPr lang="en-US" sz="1181" dirty="0">
                  <a:solidFill>
                    <a:srgbClr val="000000"/>
                  </a:solidFill>
                  <a:ea typeface="MS PGothic"/>
                  <a:cs typeface="Arial" charset="0"/>
                </a:rPr>
                <a:t>CV &lt;50 c/mL, % </a:t>
              </a:r>
            </a:p>
          </p:txBody>
        </p:sp>
        <p:sp>
          <p:nvSpPr>
            <p:cNvPr id="92" name="AutoShape 106"/>
            <p:cNvSpPr>
              <a:spLocks noChangeArrowheads="1"/>
            </p:cNvSpPr>
            <p:nvPr/>
          </p:nvSpPr>
          <p:spPr bwMode="auto">
            <a:xfrm flipH="1">
              <a:off x="7512475" y="1723165"/>
              <a:ext cx="1477884" cy="612648"/>
            </a:xfrm>
            <a:prstGeom prst="rightArrow">
              <a:avLst>
                <a:gd name="adj1" fmla="val 74951"/>
                <a:gd name="adj2" fmla="val 75964"/>
              </a:avLst>
            </a:prstGeom>
            <a:solidFill>
              <a:srgbClr val="FF6600"/>
            </a:solidFill>
            <a:ln w="12700">
              <a:noFill/>
              <a:miter lim="800000"/>
              <a:headEnd/>
              <a:tailEnd/>
            </a:ln>
          </p:spPr>
          <p:txBody>
            <a:bodyPr wrap="none" rIns="154305" anchor="ctr"/>
            <a:lstStyle/>
            <a:p>
              <a:pPr algn="ctr" defTabSz="385785" fontAlgn="base">
                <a:spcBef>
                  <a:spcPct val="0"/>
                </a:spcBef>
                <a:spcAft>
                  <a:spcPct val="0"/>
                </a:spcAft>
                <a:defRPr/>
              </a:pPr>
              <a:r>
                <a:rPr lang="en-US" sz="1013" b="1" kern="0" dirty="0">
                  <a:solidFill>
                    <a:prstClr val="white"/>
                  </a:solidFill>
                  <a:ea typeface="MS PGothic"/>
                  <a:cs typeface="Arial" charset="0"/>
                </a:rPr>
                <a:t>En </a:t>
              </a:r>
              <a:r>
                <a:rPr lang="en-US" sz="1013" b="1" kern="0" dirty="0" err="1">
                  <a:solidFill>
                    <a:prstClr val="white"/>
                  </a:solidFill>
                  <a:ea typeface="MS PGothic"/>
                  <a:cs typeface="Arial" charset="0"/>
                </a:rPr>
                <a:t>faveur</a:t>
              </a:r>
              <a:r>
                <a:rPr lang="en-US" sz="1013" b="1" kern="0" dirty="0">
                  <a:solidFill>
                    <a:prstClr val="white"/>
                  </a:solidFill>
                  <a:ea typeface="MS PGothic"/>
                  <a:cs typeface="Arial" charset="0"/>
                </a:rPr>
                <a:t> de</a:t>
              </a:r>
            </a:p>
            <a:p>
              <a:pPr algn="ctr" defTabSz="385785" fontAlgn="base">
                <a:spcBef>
                  <a:spcPct val="0"/>
                </a:spcBef>
                <a:spcAft>
                  <a:spcPct val="0"/>
                </a:spcAft>
                <a:defRPr/>
              </a:pPr>
              <a:r>
                <a:rPr lang="en-US" sz="1013" b="1" kern="0" dirty="0">
                  <a:solidFill>
                    <a:prstClr val="white"/>
                  </a:solidFill>
                  <a:ea typeface="MS PGothic"/>
                  <a:cs typeface="Arial" charset="0"/>
                </a:rPr>
                <a:t> DTG/ABC/3TC</a:t>
              </a:r>
            </a:p>
          </p:txBody>
        </p:sp>
        <p:sp>
          <p:nvSpPr>
            <p:cNvPr id="93" name="Rectangle 6"/>
            <p:cNvSpPr>
              <a:spLocks noChangeArrowheads="1"/>
            </p:cNvSpPr>
            <p:nvPr/>
          </p:nvSpPr>
          <p:spPr bwMode="auto">
            <a:xfrm>
              <a:off x="7453758" y="1285120"/>
              <a:ext cx="3035383" cy="263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38576" anchor="ctr">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defTabSz="385785" eaLnBrk="1" fontAlgn="base" hangingPunct="1">
                <a:lnSpc>
                  <a:spcPct val="100000"/>
                </a:lnSpc>
                <a:spcBef>
                  <a:spcPct val="0"/>
                </a:spcBef>
                <a:spcAft>
                  <a:spcPct val="0"/>
                </a:spcAft>
                <a:buClrTx/>
                <a:buSzTx/>
                <a:buNone/>
                <a:defRPr/>
              </a:pPr>
              <a:r>
                <a:rPr lang="en-US" altLang="en-US" sz="1181" b="1" kern="0" dirty="0" err="1">
                  <a:solidFill>
                    <a:srgbClr val="000000"/>
                  </a:solidFill>
                  <a:latin typeface="Arial"/>
                  <a:ea typeface="MS PGothic" pitchFamily="34" charset="-128"/>
                  <a:cs typeface="Arial" charset="0"/>
                </a:rPr>
                <a:t>Différence</a:t>
              </a:r>
              <a:r>
                <a:rPr lang="en-US" altLang="en-US" sz="1181" b="1" kern="0" dirty="0">
                  <a:solidFill>
                    <a:srgbClr val="000000"/>
                  </a:solidFill>
                  <a:latin typeface="Arial"/>
                  <a:ea typeface="MS PGothic" pitchFamily="34" charset="-128"/>
                  <a:cs typeface="Arial" charset="0"/>
                </a:rPr>
                <a:t> entre les </a:t>
              </a:r>
              <a:r>
                <a:rPr lang="en-US" altLang="en-US" sz="1181" b="1" kern="0" dirty="0" err="1">
                  <a:solidFill>
                    <a:srgbClr val="000000"/>
                  </a:solidFill>
                  <a:latin typeface="Arial"/>
                  <a:ea typeface="MS PGothic" pitchFamily="34" charset="-128"/>
                  <a:cs typeface="Arial" charset="0"/>
                </a:rPr>
                <a:t>traitements</a:t>
              </a:r>
              <a:r>
                <a:rPr lang="en-US" altLang="en-US" sz="1181" b="1" kern="0" dirty="0">
                  <a:solidFill>
                    <a:srgbClr val="000000"/>
                  </a:solidFill>
                  <a:latin typeface="Arial"/>
                  <a:ea typeface="MS PGothic" pitchFamily="34" charset="-128"/>
                  <a:cs typeface="Arial" charset="0"/>
                </a:rPr>
                <a:t> (IC</a:t>
              </a:r>
              <a:r>
                <a:rPr lang="en-US" altLang="en-US" sz="1181" b="1" kern="0" baseline="-25000" dirty="0">
                  <a:solidFill>
                    <a:srgbClr val="000000"/>
                  </a:solidFill>
                  <a:latin typeface="Arial"/>
                  <a:ea typeface="MS PGothic" pitchFamily="34" charset="-128"/>
                  <a:cs typeface="Arial" charset="0"/>
                </a:rPr>
                <a:t>95</a:t>
              </a:r>
              <a:r>
                <a:rPr lang="en-US" altLang="en-US" sz="1181" b="1" kern="0" dirty="0">
                  <a:solidFill>
                    <a:srgbClr val="000000"/>
                  </a:solidFill>
                  <a:latin typeface="Arial"/>
                  <a:ea typeface="MS PGothic" pitchFamily="34" charset="-128"/>
                  <a:cs typeface="Arial" charset="0"/>
                </a:rPr>
                <a:t>)</a:t>
              </a:r>
            </a:p>
          </p:txBody>
        </p:sp>
        <p:sp>
          <p:nvSpPr>
            <p:cNvPr id="96" name="AutoShape 3">
              <a:extLst>
                <a:ext uri="{FF2B5EF4-FFF2-40B4-BE49-F238E27FC236}">
                  <a16:creationId xmlns:a16="http://schemas.microsoft.com/office/drawing/2014/main" xmlns="" xmlns:mv="urn:schemas-microsoft-com:mac:vml" xmlns:mc="http://schemas.openxmlformats.org/markup-compatibility/2006" id="{0B54140B-090C-481A-B391-6BC86C131894}"/>
                </a:ext>
              </a:extLst>
            </p:cNvPr>
            <p:cNvSpPr>
              <a:spLocks noChangeAspect="1" noChangeArrowheads="1" noTextEdit="1"/>
            </p:cNvSpPr>
            <p:nvPr/>
          </p:nvSpPr>
          <p:spPr bwMode="auto">
            <a:xfrm>
              <a:off x="2729436" y="1476900"/>
              <a:ext cx="4467225" cy="272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97" name="Freeform 5">
              <a:extLst>
                <a:ext uri="{FF2B5EF4-FFF2-40B4-BE49-F238E27FC236}">
                  <a16:creationId xmlns:a16="http://schemas.microsoft.com/office/drawing/2014/main" xmlns="" xmlns:mv="urn:schemas-microsoft-com:mac:vml" xmlns:mc="http://schemas.openxmlformats.org/markup-compatibility/2006" id="{9FFEC3F5-9250-4DE8-A019-3ECCF3E938DF}"/>
                </a:ext>
              </a:extLst>
            </p:cNvPr>
            <p:cNvSpPr>
              <a:spLocks noEditPoints="1"/>
            </p:cNvSpPr>
            <p:nvPr/>
          </p:nvSpPr>
          <p:spPr bwMode="auto">
            <a:xfrm>
              <a:off x="3221560" y="1902350"/>
              <a:ext cx="3302000" cy="2047875"/>
            </a:xfrm>
            <a:custGeom>
              <a:avLst/>
              <a:gdLst>
                <a:gd name="T0" fmla="*/ 0 w 2080"/>
                <a:gd name="T1" fmla="*/ 0 h 1290"/>
                <a:gd name="T2" fmla="*/ 372 w 2080"/>
                <a:gd name="T3" fmla="*/ 0 h 1290"/>
                <a:gd name="T4" fmla="*/ 372 w 2080"/>
                <a:gd name="T5" fmla="*/ 1290 h 1290"/>
                <a:gd name="T6" fmla="*/ 0 w 2080"/>
                <a:gd name="T7" fmla="*/ 1290 h 1290"/>
                <a:gd name="T8" fmla="*/ 0 w 2080"/>
                <a:gd name="T9" fmla="*/ 0 h 1290"/>
                <a:gd name="T10" fmla="*/ 854 w 2080"/>
                <a:gd name="T11" fmla="*/ 1278 h 1290"/>
                <a:gd name="T12" fmla="*/ 1226 w 2080"/>
                <a:gd name="T13" fmla="*/ 1278 h 1290"/>
                <a:gd name="T14" fmla="*/ 1226 w 2080"/>
                <a:gd name="T15" fmla="*/ 1290 h 1290"/>
                <a:gd name="T16" fmla="*/ 854 w 2080"/>
                <a:gd name="T17" fmla="*/ 1290 h 1290"/>
                <a:gd name="T18" fmla="*/ 854 w 2080"/>
                <a:gd name="T19" fmla="*/ 1278 h 1290"/>
                <a:gd name="T20" fmla="*/ 1707 w 2080"/>
                <a:gd name="T21" fmla="*/ 1194 h 1290"/>
                <a:gd name="T22" fmla="*/ 2080 w 2080"/>
                <a:gd name="T23" fmla="*/ 1194 h 1290"/>
                <a:gd name="T24" fmla="*/ 2080 w 2080"/>
                <a:gd name="T25" fmla="*/ 1290 h 1290"/>
                <a:gd name="T26" fmla="*/ 1707 w 2080"/>
                <a:gd name="T27" fmla="*/ 1290 h 1290"/>
                <a:gd name="T28" fmla="*/ 1707 w 2080"/>
                <a:gd name="T29" fmla="*/ 119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0" h="1290">
                  <a:moveTo>
                    <a:pt x="0" y="0"/>
                  </a:moveTo>
                  <a:lnTo>
                    <a:pt x="372" y="0"/>
                  </a:lnTo>
                  <a:lnTo>
                    <a:pt x="372" y="1290"/>
                  </a:lnTo>
                  <a:lnTo>
                    <a:pt x="0" y="1290"/>
                  </a:lnTo>
                  <a:lnTo>
                    <a:pt x="0" y="0"/>
                  </a:lnTo>
                  <a:close/>
                  <a:moveTo>
                    <a:pt x="854" y="1278"/>
                  </a:moveTo>
                  <a:lnTo>
                    <a:pt x="1226" y="1278"/>
                  </a:lnTo>
                  <a:lnTo>
                    <a:pt x="1226" y="1290"/>
                  </a:lnTo>
                  <a:lnTo>
                    <a:pt x="854" y="1290"/>
                  </a:lnTo>
                  <a:lnTo>
                    <a:pt x="854" y="1278"/>
                  </a:lnTo>
                  <a:close/>
                  <a:moveTo>
                    <a:pt x="1707" y="1194"/>
                  </a:moveTo>
                  <a:lnTo>
                    <a:pt x="2080" y="1194"/>
                  </a:lnTo>
                  <a:lnTo>
                    <a:pt x="2080" y="1290"/>
                  </a:lnTo>
                  <a:lnTo>
                    <a:pt x="1707" y="1290"/>
                  </a:lnTo>
                  <a:lnTo>
                    <a:pt x="1707" y="119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01" name="Rectangle 9">
              <a:extLst>
                <a:ext uri="{FF2B5EF4-FFF2-40B4-BE49-F238E27FC236}">
                  <a16:creationId xmlns:a16="http://schemas.microsoft.com/office/drawing/2014/main" xmlns="" xmlns:mv="urn:schemas-microsoft-com:mac:vml" xmlns:mc="http://schemas.openxmlformats.org/markup-compatibility/2006" id="{317DD495-DB8B-4307-AB4F-7CE5D388A884}"/>
                </a:ext>
              </a:extLst>
            </p:cNvPr>
            <p:cNvSpPr>
              <a:spLocks noChangeArrowheads="1"/>
            </p:cNvSpPr>
            <p:nvPr/>
          </p:nvSpPr>
          <p:spPr bwMode="auto">
            <a:xfrm>
              <a:off x="5163073" y="3894662"/>
              <a:ext cx="592138" cy="57150"/>
            </a:xfrm>
            <a:prstGeom prst="rect">
              <a:avLst/>
            </a:prstGeom>
            <a:solidFill>
              <a:srgbClr val="FF6600"/>
            </a:solidFill>
            <a:ln w="0" cap="flat" cmpd="sng" algn="ctr">
              <a:noFill/>
              <a:prstDash val="solid"/>
              <a:round/>
              <a:headEnd type="none" w="med" len="med"/>
              <a:tailEnd type="none" w="med" len="med"/>
            </a:ln>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02" name="Rectangle 10">
              <a:extLst>
                <a:ext uri="{FF2B5EF4-FFF2-40B4-BE49-F238E27FC236}">
                  <a16:creationId xmlns:a16="http://schemas.microsoft.com/office/drawing/2014/main" xmlns="" xmlns:mv="urn:schemas-microsoft-com:mac:vml" xmlns:mc="http://schemas.openxmlformats.org/markup-compatibility/2006" id="{76ED388E-0736-47AE-B94A-4B883A751CBB}"/>
                </a:ext>
              </a:extLst>
            </p:cNvPr>
            <p:cNvSpPr>
              <a:spLocks noChangeArrowheads="1"/>
            </p:cNvSpPr>
            <p:nvPr/>
          </p:nvSpPr>
          <p:spPr bwMode="auto">
            <a:xfrm>
              <a:off x="6521973" y="3850213"/>
              <a:ext cx="592138" cy="104775"/>
            </a:xfrm>
            <a:prstGeom prst="rect">
              <a:avLst/>
            </a:prstGeom>
            <a:solidFill>
              <a:srgbClr val="FF6600"/>
            </a:solidFill>
            <a:ln w="0" cap="flat" cmpd="sng" algn="ctr">
              <a:noFill/>
              <a:prstDash val="solid"/>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04" name="Line 12">
              <a:extLst>
                <a:ext uri="{FF2B5EF4-FFF2-40B4-BE49-F238E27FC236}">
                  <a16:creationId xmlns:a16="http://schemas.microsoft.com/office/drawing/2014/main" xmlns="" xmlns:mv="urn:schemas-microsoft-com:mac:vml" xmlns:mc="http://schemas.openxmlformats.org/markup-compatibility/2006" id="{9B113608-C651-40D7-868E-7EAE30425253}"/>
                </a:ext>
              </a:extLst>
            </p:cNvPr>
            <p:cNvSpPr>
              <a:spLocks noChangeShapeType="1"/>
            </p:cNvSpPr>
            <p:nvPr/>
          </p:nvSpPr>
          <p:spPr bwMode="auto">
            <a:xfrm flipV="1">
              <a:off x="3140598" y="1735663"/>
              <a:ext cx="0" cy="2219325"/>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05" name="Freeform 13">
              <a:extLst>
                <a:ext uri="{FF2B5EF4-FFF2-40B4-BE49-F238E27FC236}">
                  <a16:creationId xmlns:a16="http://schemas.microsoft.com/office/drawing/2014/main" xmlns="" xmlns:mv="urn:schemas-microsoft-com:mac:vml" xmlns:mc="http://schemas.openxmlformats.org/markup-compatibility/2006" id="{AD8DD115-3700-4EA4-BC2D-C50C377EF4B0}"/>
                </a:ext>
              </a:extLst>
            </p:cNvPr>
            <p:cNvSpPr>
              <a:spLocks noEditPoints="1"/>
            </p:cNvSpPr>
            <p:nvPr/>
          </p:nvSpPr>
          <p:spPr bwMode="auto">
            <a:xfrm>
              <a:off x="3091386" y="1735663"/>
              <a:ext cx="49213" cy="2219325"/>
            </a:xfrm>
            <a:custGeom>
              <a:avLst/>
              <a:gdLst>
                <a:gd name="T0" fmla="*/ 0 w 31"/>
                <a:gd name="T1" fmla="*/ 1398 h 1398"/>
                <a:gd name="T2" fmla="*/ 31 w 31"/>
                <a:gd name="T3" fmla="*/ 1398 h 1398"/>
                <a:gd name="T4" fmla="*/ 0 w 31"/>
                <a:gd name="T5" fmla="*/ 1115 h 1398"/>
                <a:gd name="T6" fmla="*/ 31 w 31"/>
                <a:gd name="T7" fmla="*/ 1115 h 1398"/>
                <a:gd name="T8" fmla="*/ 0 w 31"/>
                <a:gd name="T9" fmla="*/ 838 h 1398"/>
                <a:gd name="T10" fmla="*/ 31 w 31"/>
                <a:gd name="T11" fmla="*/ 838 h 1398"/>
                <a:gd name="T12" fmla="*/ 0 w 31"/>
                <a:gd name="T13" fmla="*/ 554 h 1398"/>
                <a:gd name="T14" fmla="*/ 31 w 31"/>
                <a:gd name="T15" fmla="*/ 554 h 1398"/>
                <a:gd name="T16" fmla="*/ 0 w 31"/>
                <a:gd name="T17" fmla="*/ 277 h 1398"/>
                <a:gd name="T18" fmla="*/ 31 w 31"/>
                <a:gd name="T19" fmla="*/ 277 h 1398"/>
                <a:gd name="T20" fmla="*/ 0 w 31"/>
                <a:gd name="T21" fmla="*/ 0 h 1398"/>
                <a:gd name="T22" fmla="*/ 31 w 31"/>
                <a:gd name="T23"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398">
                  <a:moveTo>
                    <a:pt x="0" y="1398"/>
                  </a:moveTo>
                  <a:lnTo>
                    <a:pt x="31" y="1398"/>
                  </a:lnTo>
                  <a:moveTo>
                    <a:pt x="0" y="1115"/>
                  </a:moveTo>
                  <a:lnTo>
                    <a:pt x="31" y="1115"/>
                  </a:lnTo>
                  <a:moveTo>
                    <a:pt x="0" y="838"/>
                  </a:moveTo>
                  <a:lnTo>
                    <a:pt x="31" y="838"/>
                  </a:lnTo>
                  <a:moveTo>
                    <a:pt x="0" y="554"/>
                  </a:moveTo>
                  <a:lnTo>
                    <a:pt x="31" y="554"/>
                  </a:lnTo>
                  <a:moveTo>
                    <a:pt x="0" y="277"/>
                  </a:moveTo>
                  <a:lnTo>
                    <a:pt x="31" y="277"/>
                  </a:lnTo>
                  <a:moveTo>
                    <a:pt x="0" y="0"/>
                  </a:moveTo>
                  <a:lnTo>
                    <a:pt x="31" y="0"/>
                  </a:lnTo>
                </a:path>
              </a:pathLst>
            </a:custGeom>
            <a:noFill/>
            <a:ln w="9525"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06" name="Line 14">
              <a:extLst>
                <a:ext uri="{FF2B5EF4-FFF2-40B4-BE49-F238E27FC236}">
                  <a16:creationId xmlns:a16="http://schemas.microsoft.com/office/drawing/2014/main" xmlns="" xmlns:mv="urn:schemas-microsoft-com:mac:vml" xmlns:mc="http://schemas.openxmlformats.org/markup-compatibility/2006" id="{93124561-0717-4199-B0F8-56B20818BF07}"/>
                </a:ext>
              </a:extLst>
            </p:cNvPr>
            <p:cNvSpPr>
              <a:spLocks noChangeShapeType="1"/>
            </p:cNvSpPr>
            <p:nvPr/>
          </p:nvSpPr>
          <p:spPr bwMode="auto">
            <a:xfrm>
              <a:off x="3140599" y="3954987"/>
              <a:ext cx="4056063" cy="0"/>
            </a:xfrm>
            <a:prstGeom prst="line">
              <a:avLst/>
            </a:prstGeom>
            <a:solidFill>
              <a:srgbClr val="FF6600"/>
            </a:solidFill>
            <a:ln w="9525" cap="flat">
              <a:solidFill>
                <a:srgbClr val="000000"/>
              </a:solidFill>
              <a:prstDash val="solid"/>
              <a:round/>
              <a:headEnd/>
              <a:tailEnd/>
            </a:ln>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07" name="Rectangle 15">
              <a:extLst>
                <a:ext uri="{FF2B5EF4-FFF2-40B4-BE49-F238E27FC236}">
                  <a16:creationId xmlns:a16="http://schemas.microsoft.com/office/drawing/2014/main" xmlns="" xmlns:mv="urn:schemas-microsoft-com:mac:vml" xmlns:mc="http://schemas.openxmlformats.org/markup-compatibility/2006" id="{B6B4225E-C678-4617-A0F7-AF7EA322A50C}"/>
                </a:ext>
              </a:extLst>
            </p:cNvPr>
            <p:cNvSpPr>
              <a:spLocks noChangeArrowheads="1"/>
            </p:cNvSpPr>
            <p:nvPr/>
          </p:nvSpPr>
          <p:spPr bwMode="auto">
            <a:xfrm>
              <a:off x="3398789" y="1615012"/>
              <a:ext cx="315086" cy="179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81" dirty="0">
                  <a:solidFill>
                    <a:srgbClr val="000000"/>
                  </a:solidFill>
                  <a:ea typeface="ＭＳ Ｐゴシック" pitchFamily="-84" charset="-128"/>
                </a:rPr>
                <a:t>92,4</a:t>
              </a:r>
            </a:p>
          </p:txBody>
        </p:sp>
        <p:sp>
          <p:nvSpPr>
            <p:cNvPr id="108" name="Rectangle 16">
              <a:extLst>
                <a:ext uri="{FF2B5EF4-FFF2-40B4-BE49-F238E27FC236}">
                  <a16:creationId xmlns:a16="http://schemas.microsoft.com/office/drawing/2014/main" xmlns="" xmlns:mv="urn:schemas-microsoft-com:mac:vml" xmlns:mc="http://schemas.openxmlformats.org/markup-compatibility/2006" id="{2D2D749D-347C-45B1-81DF-AE29E4416430}"/>
                </a:ext>
              </a:extLst>
            </p:cNvPr>
            <p:cNvSpPr>
              <a:spLocks noChangeArrowheads="1"/>
            </p:cNvSpPr>
            <p:nvPr/>
          </p:nvSpPr>
          <p:spPr bwMode="auto">
            <a:xfrm>
              <a:off x="4806872" y="3640662"/>
              <a:ext cx="224818" cy="179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81" dirty="0">
                  <a:solidFill>
                    <a:srgbClr val="000000"/>
                  </a:solidFill>
                  <a:ea typeface="ＭＳ Ｐゴシック" pitchFamily="-84" charset="-128"/>
                </a:rPr>
                <a:t>1,0</a:t>
              </a:r>
            </a:p>
          </p:txBody>
        </p:sp>
        <p:sp>
          <p:nvSpPr>
            <p:cNvPr id="109" name="Rectangle 17">
              <a:extLst>
                <a:ext uri="{FF2B5EF4-FFF2-40B4-BE49-F238E27FC236}">
                  <a16:creationId xmlns:a16="http://schemas.microsoft.com/office/drawing/2014/main" xmlns="" xmlns:mv="urn:schemas-microsoft-com:mac:vml" xmlns:mc="http://schemas.openxmlformats.org/markup-compatibility/2006" id="{474A866C-A7F4-44C1-B9BA-E2B706B20C66}"/>
                </a:ext>
              </a:extLst>
            </p:cNvPr>
            <p:cNvSpPr>
              <a:spLocks noChangeArrowheads="1"/>
            </p:cNvSpPr>
            <p:nvPr/>
          </p:nvSpPr>
          <p:spPr bwMode="auto">
            <a:xfrm>
              <a:off x="6161009" y="3513662"/>
              <a:ext cx="224818" cy="179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81" dirty="0">
                  <a:solidFill>
                    <a:srgbClr val="000000"/>
                  </a:solidFill>
                  <a:ea typeface="ＭＳ Ｐゴシック" pitchFamily="-84" charset="-128"/>
                </a:rPr>
                <a:t>6,7</a:t>
              </a:r>
            </a:p>
          </p:txBody>
        </p:sp>
        <p:sp>
          <p:nvSpPr>
            <p:cNvPr id="110" name="Rectangle 18">
              <a:extLst>
                <a:ext uri="{FF2B5EF4-FFF2-40B4-BE49-F238E27FC236}">
                  <a16:creationId xmlns:a16="http://schemas.microsoft.com/office/drawing/2014/main" xmlns="" xmlns:mv="urn:schemas-microsoft-com:mac:vml" xmlns:mc="http://schemas.openxmlformats.org/markup-compatibility/2006" id="{C656578B-ADDC-4188-B59A-A6C61E369B5F}"/>
                </a:ext>
              </a:extLst>
            </p:cNvPr>
            <p:cNvSpPr>
              <a:spLocks noChangeArrowheads="1"/>
            </p:cNvSpPr>
            <p:nvPr/>
          </p:nvSpPr>
          <p:spPr bwMode="auto">
            <a:xfrm>
              <a:off x="3987750" y="1599137"/>
              <a:ext cx="315086" cy="179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81" dirty="0">
                  <a:solidFill>
                    <a:srgbClr val="000000"/>
                  </a:solidFill>
                  <a:ea typeface="ＭＳ Ｐゴシック" pitchFamily="-84" charset="-128"/>
                </a:rPr>
                <a:t>93,0</a:t>
              </a:r>
            </a:p>
          </p:txBody>
        </p:sp>
        <p:sp>
          <p:nvSpPr>
            <p:cNvPr id="111" name="Rectangle 19">
              <a:extLst>
                <a:ext uri="{FF2B5EF4-FFF2-40B4-BE49-F238E27FC236}">
                  <a16:creationId xmlns:a16="http://schemas.microsoft.com/office/drawing/2014/main" xmlns="" xmlns:mv="urn:schemas-microsoft-com:mac:vml" xmlns:mc="http://schemas.openxmlformats.org/markup-compatibility/2006" id="{7F8B7A10-EAC4-4430-9DDF-786874D3A7B6}"/>
                </a:ext>
              </a:extLst>
            </p:cNvPr>
            <p:cNvSpPr>
              <a:spLocks noChangeArrowheads="1"/>
            </p:cNvSpPr>
            <p:nvPr/>
          </p:nvSpPr>
          <p:spPr bwMode="auto">
            <a:xfrm>
              <a:off x="5395834" y="3607324"/>
              <a:ext cx="224818" cy="179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81" dirty="0">
                  <a:solidFill>
                    <a:srgbClr val="000000"/>
                  </a:solidFill>
                  <a:ea typeface="ＭＳ Ｐゴシック" pitchFamily="-84" charset="-128"/>
                </a:rPr>
                <a:t>2,5</a:t>
              </a:r>
            </a:p>
          </p:txBody>
        </p:sp>
        <p:sp>
          <p:nvSpPr>
            <p:cNvPr id="112" name="Rectangle 20">
              <a:extLst>
                <a:ext uri="{FF2B5EF4-FFF2-40B4-BE49-F238E27FC236}">
                  <a16:creationId xmlns:a16="http://schemas.microsoft.com/office/drawing/2014/main" xmlns="" xmlns:mv="urn:schemas-microsoft-com:mac:vml" xmlns:mc="http://schemas.openxmlformats.org/markup-compatibility/2006" id="{96641B44-B9C1-4770-9FAB-5E4C5A8810BF}"/>
                </a:ext>
              </a:extLst>
            </p:cNvPr>
            <p:cNvSpPr>
              <a:spLocks noChangeArrowheads="1"/>
            </p:cNvSpPr>
            <p:nvPr/>
          </p:nvSpPr>
          <p:spPr bwMode="auto">
            <a:xfrm>
              <a:off x="6749971" y="3567637"/>
              <a:ext cx="224818" cy="179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81" dirty="0">
                  <a:solidFill>
                    <a:srgbClr val="000000"/>
                  </a:solidFill>
                  <a:ea typeface="ＭＳ Ｐゴシック" pitchFamily="-84" charset="-128"/>
                </a:rPr>
                <a:t>4,4</a:t>
              </a:r>
            </a:p>
          </p:txBody>
        </p:sp>
        <p:sp>
          <p:nvSpPr>
            <p:cNvPr id="113" name="Rectangle 21">
              <a:extLst>
                <a:ext uri="{FF2B5EF4-FFF2-40B4-BE49-F238E27FC236}">
                  <a16:creationId xmlns:a16="http://schemas.microsoft.com/office/drawing/2014/main" xmlns="" xmlns:mv="urn:schemas-microsoft-com:mac:vml" xmlns:mc="http://schemas.openxmlformats.org/markup-compatibility/2006" id="{DE239C35-B3A0-454B-8458-1E01E9732AB7}"/>
                </a:ext>
              </a:extLst>
            </p:cNvPr>
            <p:cNvSpPr>
              <a:spLocks noChangeArrowheads="1"/>
            </p:cNvSpPr>
            <p:nvPr/>
          </p:nvSpPr>
          <p:spPr bwMode="auto">
            <a:xfrm>
              <a:off x="2924698" y="3864499"/>
              <a:ext cx="76643" cy="15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13">
                  <a:solidFill>
                    <a:srgbClr val="000000"/>
                  </a:solidFill>
                  <a:ea typeface="ＭＳ Ｐゴシック" pitchFamily="-84" charset="-128"/>
                </a:rPr>
                <a:t>0</a:t>
              </a:r>
              <a:endParaRPr lang="en-US" altLang="en-US" sz="1519">
                <a:solidFill>
                  <a:srgbClr val="000000"/>
                </a:solidFill>
                <a:ea typeface="ＭＳ Ｐゴシック" pitchFamily="-84" charset="-128"/>
              </a:endParaRPr>
            </a:p>
          </p:txBody>
        </p:sp>
        <p:sp>
          <p:nvSpPr>
            <p:cNvPr id="114" name="Rectangle 22">
              <a:extLst>
                <a:ext uri="{FF2B5EF4-FFF2-40B4-BE49-F238E27FC236}">
                  <a16:creationId xmlns:a16="http://schemas.microsoft.com/office/drawing/2014/main" xmlns="" xmlns:mv="urn:schemas-microsoft-com:mac:vml" xmlns:mc="http://schemas.openxmlformats.org/markup-compatibility/2006" id="{917BEDBA-86B8-4057-AF98-4413F0F09E44}"/>
                </a:ext>
              </a:extLst>
            </p:cNvPr>
            <p:cNvSpPr>
              <a:spLocks noChangeArrowheads="1"/>
            </p:cNvSpPr>
            <p:nvPr/>
          </p:nvSpPr>
          <p:spPr bwMode="auto">
            <a:xfrm>
              <a:off x="2838973" y="3423174"/>
              <a:ext cx="153285" cy="15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13">
                  <a:solidFill>
                    <a:srgbClr val="000000"/>
                  </a:solidFill>
                  <a:ea typeface="ＭＳ Ｐゴシック" pitchFamily="-84" charset="-128"/>
                </a:rPr>
                <a:t>20</a:t>
              </a:r>
              <a:endParaRPr lang="en-US" altLang="en-US" sz="1519">
                <a:solidFill>
                  <a:srgbClr val="000000"/>
                </a:solidFill>
                <a:ea typeface="ＭＳ Ｐゴシック" pitchFamily="-84" charset="-128"/>
              </a:endParaRPr>
            </a:p>
          </p:txBody>
        </p:sp>
        <p:sp>
          <p:nvSpPr>
            <p:cNvPr id="115" name="Rectangle 23">
              <a:extLst>
                <a:ext uri="{FF2B5EF4-FFF2-40B4-BE49-F238E27FC236}">
                  <a16:creationId xmlns:a16="http://schemas.microsoft.com/office/drawing/2014/main" xmlns="" xmlns:mv="urn:schemas-microsoft-com:mac:vml" xmlns:mc="http://schemas.openxmlformats.org/markup-compatibility/2006" id="{4C9D6AAF-947F-4377-9ACE-2492D1E7DF34}"/>
                </a:ext>
              </a:extLst>
            </p:cNvPr>
            <p:cNvSpPr>
              <a:spLocks noChangeArrowheads="1"/>
            </p:cNvSpPr>
            <p:nvPr/>
          </p:nvSpPr>
          <p:spPr bwMode="auto">
            <a:xfrm>
              <a:off x="2838973" y="2977087"/>
              <a:ext cx="153285" cy="15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13">
                  <a:solidFill>
                    <a:srgbClr val="000000"/>
                  </a:solidFill>
                  <a:ea typeface="ＭＳ Ｐゴシック" pitchFamily="-84" charset="-128"/>
                </a:rPr>
                <a:t>40</a:t>
              </a:r>
              <a:endParaRPr lang="en-US" altLang="en-US" sz="1519">
                <a:solidFill>
                  <a:srgbClr val="000000"/>
                </a:solidFill>
                <a:ea typeface="ＭＳ Ｐゴシック" pitchFamily="-84" charset="-128"/>
              </a:endParaRPr>
            </a:p>
          </p:txBody>
        </p:sp>
        <p:sp>
          <p:nvSpPr>
            <p:cNvPr id="116" name="Rectangle 24">
              <a:extLst>
                <a:ext uri="{FF2B5EF4-FFF2-40B4-BE49-F238E27FC236}">
                  <a16:creationId xmlns:a16="http://schemas.microsoft.com/office/drawing/2014/main" xmlns="" xmlns:mv="urn:schemas-microsoft-com:mac:vml" xmlns:mc="http://schemas.openxmlformats.org/markup-compatibility/2006" id="{A4751916-6C4F-4018-AB1C-E31572BDE083}"/>
                </a:ext>
              </a:extLst>
            </p:cNvPr>
            <p:cNvSpPr>
              <a:spLocks noChangeArrowheads="1"/>
            </p:cNvSpPr>
            <p:nvPr/>
          </p:nvSpPr>
          <p:spPr bwMode="auto">
            <a:xfrm>
              <a:off x="2838973" y="2535762"/>
              <a:ext cx="153285" cy="15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13">
                  <a:solidFill>
                    <a:srgbClr val="000000"/>
                  </a:solidFill>
                  <a:ea typeface="ＭＳ Ｐゴシック" pitchFamily="-84" charset="-128"/>
                </a:rPr>
                <a:t>60</a:t>
              </a:r>
              <a:endParaRPr lang="en-US" altLang="en-US" sz="1519">
                <a:solidFill>
                  <a:srgbClr val="000000"/>
                </a:solidFill>
                <a:ea typeface="ＭＳ Ｐゴシック" pitchFamily="-84" charset="-128"/>
              </a:endParaRPr>
            </a:p>
          </p:txBody>
        </p:sp>
        <p:sp>
          <p:nvSpPr>
            <p:cNvPr id="117" name="Rectangle 25">
              <a:extLst>
                <a:ext uri="{FF2B5EF4-FFF2-40B4-BE49-F238E27FC236}">
                  <a16:creationId xmlns:a16="http://schemas.microsoft.com/office/drawing/2014/main" xmlns="" xmlns:mv="urn:schemas-microsoft-com:mac:vml" xmlns:mc="http://schemas.openxmlformats.org/markup-compatibility/2006" id="{971C0176-707D-498D-93B8-30C66B4939E4}"/>
                </a:ext>
              </a:extLst>
            </p:cNvPr>
            <p:cNvSpPr>
              <a:spLocks noChangeArrowheads="1"/>
            </p:cNvSpPr>
            <p:nvPr/>
          </p:nvSpPr>
          <p:spPr bwMode="auto">
            <a:xfrm>
              <a:off x="2838973" y="2091262"/>
              <a:ext cx="153285" cy="15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13">
                  <a:solidFill>
                    <a:srgbClr val="000000"/>
                  </a:solidFill>
                  <a:ea typeface="ＭＳ Ｐゴシック" pitchFamily="-84" charset="-128"/>
                </a:rPr>
                <a:t>80</a:t>
              </a:r>
              <a:endParaRPr lang="en-US" altLang="en-US" sz="1519">
                <a:solidFill>
                  <a:srgbClr val="000000"/>
                </a:solidFill>
                <a:ea typeface="ＭＳ Ｐゴシック" pitchFamily="-84" charset="-128"/>
              </a:endParaRPr>
            </a:p>
          </p:txBody>
        </p:sp>
        <p:sp>
          <p:nvSpPr>
            <p:cNvPr id="118" name="Rectangle 26">
              <a:extLst>
                <a:ext uri="{FF2B5EF4-FFF2-40B4-BE49-F238E27FC236}">
                  <a16:creationId xmlns:a16="http://schemas.microsoft.com/office/drawing/2014/main" xmlns="" xmlns:mv="urn:schemas-microsoft-com:mac:vml" xmlns:mc="http://schemas.openxmlformats.org/markup-compatibility/2006" id="{64CB5354-5C74-490B-BE5E-17B1EF17B3A3}"/>
                </a:ext>
              </a:extLst>
            </p:cNvPr>
            <p:cNvSpPr>
              <a:spLocks noChangeArrowheads="1"/>
            </p:cNvSpPr>
            <p:nvPr/>
          </p:nvSpPr>
          <p:spPr bwMode="auto">
            <a:xfrm>
              <a:off x="2754835" y="1648349"/>
              <a:ext cx="229928" cy="15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13">
                  <a:solidFill>
                    <a:srgbClr val="000000"/>
                  </a:solidFill>
                  <a:ea typeface="ＭＳ Ｐゴシック" pitchFamily="-84" charset="-128"/>
                </a:rPr>
                <a:t>100</a:t>
              </a:r>
              <a:endParaRPr lang="en-US" altLang="en-US" sz="1519">
                <a:solidFill>
                  <a:srgbClr val="000000"/>
                </a:solidFill>
                <a:ea typeface="ＭＳ Ｐゴシック" pitchFamily="-84" charset="-128"/>
              </a:endParaRPr>
            </a:p>
          </p:txBody>
        </p:sp>
      </p:grpSp>
      <p:grpSp>
        <p:nvGrpSpPr>
          <p:cNvPr id="119" name="Group 29">
            <a:extLst>
              <a:ext uri="{FF2B5EF4-FFF2-40B4-BE49-F238E27FC236}">
                <a16:creationId xmlns:a16="http://schemas.microsoft.com/office/drawing/2014/main" xmlns="" xmlns:mv="urn:schemas-microsoft-com:mac:vml" xmlns:mc="http://schemas.openxmlformats.org/markup-compatibility/2006" id="{E85CF30E-CC87-4C50-A420-53BDD7A19D21}"/>
              </a:ext>
            </a:extLst>
          </p:cNvPr>
          <p:cNvGrpSpPr>
            <a:grpSpLocks noChangeAspect="1"/>
          </p:cNvGrpSpPr>
          <p:nvPr/>
        </p:nvGrpSpPr>
        <p:grpSpPr bwMode="auto">
          <a:xfrm>
            <a:off x="6061026" y="2550502"/>
            <a:ext cx="3711624" cy="2291805"/>
            <a:chOff x="3389" y="1204"/>
            <a:chExt cx="2771" cy="1711"/>
          </a:xfrm>
        </p:grpSpPr>
        <p:sp>
          <p:nvSpPr>
            <p:cNvPr id="120" name="AutoShape 28">
              <a:extLst>
                <a:ext uri="{FF2B5EF4-FFF2-40B4-BE49-F238E27FC236}">
                  <a16:creationId xmlns:a16="http://schemas.microsoft.com/office/drawing/2014/main" xmlns="" xmlns:mv="urn:schemas-microsoft-com:mac:vml" xmlns:mc="http://schemas.openxmlformats.org/markup-compatibility/2006" id="{A5CEF481-A27B-4D2F-B1B0-3046EB9EC250}"/>
                </a:ext>
              </a:extLst>
            </p:cNvPr>
            <p:cNvSpPr>
              <a:spLocks noChangeAspect="1" noChangeArrowheads="1" noTextEdit="1"/>
            </p:cNvSpPr>
            <p:nvPr/>
          </p:nvSpPr>
          <p:spPr bwMode="auto">
            <a:xfrm>
              <a:off x="3389" y="1204"/>
              <a:ext cx="2771" cy="1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21" name="Line 30">
              <a:extLst>
                <a:ext uri="{FF2B5EF4-FFF2-40B4-BE49-F238E27FC236}">
                  <a16:creationId xmlns:a16="http://schemas.microsoft.com/office/drawing/2014/main" xmlns="" xmlns:mv="urn:schemas-microsoft-com:mac:vml" xmlns:mc="http://schemas.openxmlformats.org/markup-compatibility/2006" id="{CE6CAD8D-83EF-4A03-B189-2CDF724449AA}"/>
                </a:ext>
              </a:extLst>
            </p:cNvPr>
            <p:cNvSpPr>
              <a:spLocks noChangeShapeType="1"/>
            </p:cNvSpPr>
            <p:nvPr/>
          </p:nvSpPr>
          <p:spPr bwMode="auto">
            <a:xfrm flipV="1">
              <a:off x="4489" y="1409"/>
              <a:ext cx="0" cy="1120"/>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22" name="Line 31">
              <a:extLst>
                <a:ext uri="{FF2B5EF4-FFF2-40B4-BE49-F238E27FC236}">
                  <a16:creationId xmlns:a16="http://schemas.microsoft.com/office/drawing/2014/main" xmlns="" xmlns:mv="urn:schemas-microsoft-com:mac:vml" xmlns:mc="http://schemas.openxmlformats.org/markup-compatibility/2006" id="{5C340C82-204E-4594-BEB8-AE56D98C330D}"/>
                </a:ext>
              </a:extLst>
            </p:cNvPr>
            <p:cNvSpPr>
              <a:spLocks noChangeShapeType="1"/>
            </p:cNvSpPr>
            <p:nvPr/>
          </p:nvSpPr>
          <p:spPr bwMode="auto">
            <a:xfrm>
              <a:off x="3557" y="2529"/>
              <a:ext cx="1858" cy="0"/>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23" name="Freeform 32">
              <a:extLst>
                <a:ext uri="{FF2B5EF4-FFF2-40B4-BE49-F238E27FC236}">
                  <a16:creationId xmlns:a16="http://schemas.microsoft.com/office/drawing/2014/main" xmlns="" xmlns:mv="urn:schemas-microsoft-com:mac:vml" xmlns:mc="http://schemas.openxmlformats.org/markup-compatibility/2006" id="{891339D6-3B0D-4AAF-BB3B-00B2D4BBF7DB}"/>
                </a:ext>
              </a:extLst>
            </p:cNvPr>
            <p:cNvSpPr>
              <a:spLocks noEditPoints="1"/>
            </p:cNvSpPr>
            <p:nvPr/>
          </p:nvSpPr>
          <p:spPr bwMode="auto">
            <a:xfrm>
              <a:off x="3557" y="2529"/>
              <a:ext cx="1858" cy="36"/>
            </a:xfrm>
            <a:custGeom>
              <a:avLst/>
              <a:gdLst>
                <a:gd name="T0" fmla="*/ 0 w 1858"/>
                <a:gd name="T1" fmla="*/ 0 h 36"/>
                <a:gd name="T2" fmla="*/ 0 w 1858"/>
                <a:gd name="T3" fmla="*/ 36 h 36"/>
                <a:gd name="T4" fmla="*/ 313 w 1858"/>
                <a:gd name="T5" fmla="*/ 0 h 36"/>
                <a:gd name="T6" fmla="*/ 313 w 1858"/>
                <a:gd name="T7" fmla="*/ 36 h 36"/>
                <a:gd name="T8" fmla="*/ 619 w 1858"/>
                <a:gd name="T9" fmla="*/ 0 h 36"/>
                <a:gd name="T10" fmla="*/ 619 w 1858"/>
                <a:gd name="T11" fmla="*/ 36 h 36"/>
                <a:gd name="T12" fmla="*/ 932 w 1858"/>
                <a:gd name="T13" fmla="*/ 0 h 36"/>
                <a:gd name="T14" fmla="*/ 932 w 1858"/>
                <a:gd name="T15" fmla="*/ 36 h 36"/>
                <a:gd name="T16" fmla="*/ 1239 w 1858"/>
                <a:gd name="T17" fmla="*/ 0 h 36"/>
                <a:gd name="T18" fmla="*/ 1239 w 1858"/>
                <a:gd name="T19" fmla="*/ 36 h 36"/>
                <a:gd name="T20" fmla="*/ 1551 w 1858"/>
                <a:gd name="T21" fmla="*/ 0 h 36"/>
                <a:gd name="T22" fmla="*/ 1551 w 1858"/>
                <a:gd name="T23" fmla="*/ 36 h 36"/>
                <a:gd name="T24" fmla="*/ 1858 w 1858"/>
                <a:gd name="T25" fmla="*/ 0 h 36"/>
                <a:gd name="T26" fmla="*/ 1858 w 185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8" h="36">
                  <a:moveTo>
                    <a:pt x="0" y="0"/>
                  </a:moveTo>
                  <a:lnTo>
                    <a:pt x="0" y="36"/>
                  </a:lnTo>
                  <a:moveTo>
                    <a:pt x="313" y="0"/>
                  </a:moveTo>
                  <a:lnTo>
                    <a:pt x="313" y="36"/>
                  </a:lnTo>
                  <a:moveTo>
                    <a:pt x="619" y="0"/>
                  </a:moveTo>
                  <a:lnTo>
                    <a:pt x="619" y="36"/>
                  </a:lnTo>
                  <a:moveTo>
                    <a:pt x="932" y="0"/>
                  </a:moveTo>
                  <a:lnTo>
                    <a:pt x="932" y="36"/>
                  </a:lnTo>
                  <a:moveTo>
                    <a:pt x="1239" y="0"/>
                  </a:moveTo>
                  <a:lnTo>
                    <a:pt x="1239" y="36"/>
                  </a:lnTo>
                  <a:moveTo>
                    <a:pt x="1551" y="0"/>
                  </a:moveTo>
                  <a:lnTo>
                    <a:pt x="1551" y="36"/>
                  </a:lnTo>
                  <a:moveTo>
                    <a:pt x="1858" y="0"/>
                  </a:moveTo>
                  <a:lnTo>
                    <a:pt x="1858" y="36"/>
                  </a:lnTo>
                </a:path>
              </a:pathLst>
            </a:custGeom>
            <a:noFill/>
            <a:ln w="9525"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24" name="Freeform 33">
              <a:extLst>
                <a:ext uri="{FF2B5EF4-FFF2-40B4-BE49-F238E27FC236}">
                  <a16:creationId xmlns:a16="http://schemas.microsoft.com/office/drawing/2014/main" xmlns="" xmlns:mv="urn:schemas-microsoft-com:mac:vml" xmlns:mc="http://schemas.openxmlformats.org/markup-compatibility/2006" id="{3BEDD23F-E405-4F00-9AE1-22C009F17098}"/>
                </a:ext>
              </a:extLst>
            </p:cNvPr>
            <p:cNvSpPr>
              <a:spLocks/>
            </p:cNvSpPr>
            <p:nvPr/>
          </p:nvSpPr>
          <p:spPr bwMode="auto">
            <a:xfrm>
              <a:off x="4119" y="1972"/>
              <a:ext cx="704" cy="0"/>
            </a:xfrm>
            <a:custGeom>
              <a:avLst/>
              <a:gdLst>
                <a:gd name="T0" fmla="*/ 0 w 704"/>
                <a:gd name="T1" fmla="*/ 649 w 704"/>
                <a:gd name="T2" fmla="*/ 325 w 704"/>
              </a:gdLst>
              <a:ahLst/>
              <a:cxnLst>
                <a:cxn ang="0">
                  <a:pos x="T0" y="0"/>
                </a:cxn>
                <a:cxn ang="0">
                  <a:pos x="T1" y="0"/>
                </a:cxn>
                <a:cxn ang="0">
                  <a:pos x="T2" y="0"/>
                </a:cxn>
              </a:cxnLst>
              <a:rect l="0" t="0" r="r" b="b"/>
              <a:pathLst>
                <a:path w="704">
                  <a:moveTo>
                    <a:pt x="0" y="0"/>
                  </a:moveTo>
                  <a:cubicBezTo>
                    <a:pt x="217" y="0"/>
                    <a:pt x="595" y="0"/>
                    <a:pt x="649" y="0"/>
                  </a:cubicBezTo>
                  <a:cubicBezTo>
                    <a:pt x="704" y="0"/>
                    <a:pt x="379" y="0"/>
                    <a:pt x="325" y="0"/>
                  </a:cubicBezTo>
                </a:path>
              </a:pathLst>
            </a:cu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25" name="Rectangle 34">
              <a:extLst>
                <a:ext uri="{FF2B5EF4-FFF2-40B4-BE49-F238E27FC236}">
                  <a16:creationId xmlns:a16="http://schemas.microsoft.com/office/drawing/2014/main" xmlns="" xmlns:mv="urn:schemas-microsoft-com:mac:vml" xmlns:mc="http://schemas.openxmlformats.org/markup-compatibility/2006" id="{6D225334-34B5-40DA-A0DC-0116C3A99C57}"/>
                </a:ext>
              </a:extLst>
            </p:cNvPr>
            <p:cNvSpPr>
              <a:spLocks noChangeArrowheads="1"/>
            </p:cNvSpPr>
            <p:nvPr/>
          </p:nvSpPr>
          <p:spPr bwMode="auto">
            <a:xfrm>
              <a:off x="4408" y="1936"/>
              <a:ext cx="66" cy="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26" name="Rectangle 35">
              <a:extLst>
                <a:ext uri="{FF2B5EF4-FFF2-40B4-BE49-F238E27FC236}">
                  <a16:creationId xmlns:a16="http://schemas.microsoft.com/office/drawing/2014/main" xmlns="" xmlns:mv="urn:schemas-microsoft-com:mac:vml" xmlns:mc="http://schemas.openxmlformats.org/markup-compatibility/2006" id="{C9C2C233-1802-47BA-BD49-79567D1209CA}"/>
                </a:ext>
              </a:extLst>
            </p:cNvPr>
            <p:cNvSpPr>
              <a:spLocks noChangeArrowheads="1"/>
            </p:cNvSpPr>
            <p:nvPr/>
          </p:nvSpPr>
          <p:spPr bwMode="auto">
            <a:xfrm>
              <a:off x="3933" y="1988"/>
              <a:ext cx="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50" b="1">
                  <a:solidFill>
                    <a:srgbClr val="000000"/>
                  </a:solidFill>
                  <a:ea typeface="ＭＳ Ｐゴシック" pitchFamily="-84" charset="-128"/>
                </a:rPr>
                <a:t>-</a:t>
              </a:r>
              <a:endParaRPr lang="en-US" altLang="en-US" sz="1519">
                <a:solidFill>
                  <a:srgbClr val="000000"/>
                </a:solidFill>
                <a:ea typeface="ＭＳ Ｐゴシック" pitchFamily="-84" charset="-128"/>
              </a:endParaRPr>
            </a:p>
          </p:txBody>
        </p:sp>
        <p:sp>
          <p:nvSpPr>
            <p:cNvPr id="127" name="Rectangle 36">
              <a:extLst>
                <a:ext uri="{FF2B5EF4-FFF2-40B4-BE49-F238E27FC236}">
                  <a16:creationId xmlns:a16="http://schemas.microsoft.com/office/drawing/2014/main" xmlns="" xmlns:mv="urn:schemas-microsoft-com:mac:vml" xmlns:mc="http://schemas.openxmlformats.org/markup-compatibility/2006" id="{F51BA4C8-75BC-4970-AF45-9EBC552A03D1}"/>
                </a:ext>
              </a:extLst>
            </p:cNvPr>
            <p:cNvSpPr>
              <a:spLocks noChangeArrowheads="1"/>
            </p:cNvSpPr>
            <p:nvPr/>
          </p:nvSpPr>
          <p:spPr bwMode="auto">
            <a:xfrm>
              <a:off x="3975" y="1988"/>
              <a:ext cx="1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50" b="1" dirty="0">
                  <a:solidFill>
                    <a:srgbClr val="000000"/>
                  </a:solidFill>
                  <a:ea typeface="ＭＳ Ｐゴシック" pitchFamily="-84" charset="-128"/>
                </a:rPr>
                <a:t>4,8</a:t>
              </a:r>
              <a:endParaRPr lang="en-US" altLang="en-US" sz="1519" dirty="0">
                <a:solidFill>
                  <a:srgbClr val="000000"/>
                </a:solidFill>
                <a:ea typeface="ＭＳ Ｐゴシック" pitchFamily="-84" charset="-128"/>
              </a:endParaRPr>
            </a:p>
          </p:txBody>
        </p:sp>
        <p:sp>
          <p:nvSpPr>
            <p:cNvPr id="128" name="Rectangle 37">
              <a:extLst>
                <a:ext uri="{FF2B5EF4-FFF2-40B4-BE49-F238E27FC236}">
                  <a16:creationId xmlns:a16="http://schemas.microsoft.com/office/drawing/2014/main" xmlns="" xmlns:mv="urn:schemas-microsoft-com:mac:vml" xmlns:mc="http://schemas.openxmlformats.org/markup-compatibility/2006" id="{4DEEA1A7-E02A-4EE1-9D3D-58933CCB7D56}"/>
                </a:ext>
              </a:extLst>
            </p:cNvPr>
            <p:cNvSpPr>
              <a:spLocks noChangeArrowheads="1"/>
            </p:cNvSpPr>
            <p:nvPr/>
          </p:nvSpPr>
          <p:spPr bwMode="auto">
            <a:xfrm>
              <a:off x="4717" y="1988"/>
              <a:ext cx="1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50" b="1" dirty="0">
                  <a:solidFill>
                    <a:srgbClr val="000000"/>
                  </a:solidFill>
                  <a:ea typeface="ＭＳ Ｐゴシック" pitchFamily="-84" charset="-128"/>
                </a:rPr>
                <a:t>3,6</a:t>
              </a:r>
              <a:endParaRPr lang="en-US" altLang="en-US" sz="1519" dirty="0">
                <a:solidFill>
                  <a:srgbClr val="000000"/>
                </a:solidFill>
                <a:ea typeface="ＭＳ Ｐゴシック" pitchFamily="-84" charset="-128"/>
              </a:endParaRPr>
            </a:p>
          </p:txBody>
        </p:sp>
        <p:sp>
          <p:nvSpPr>
            <p:cNvPr id="129" name="Rectangle 38">
              <a:extLst>
                <a:ext uri="{FF2B5EF4-FFF2-40B4-BE49-F238E27FC236}">
                  <a16:creationId xmlns:a16="http://schemas.microsoft.com/office/drawing/2014/main" xmlns="" xmlns:mv="urn:schemas-microsoft-com:mac:vml" xmlns:mc="http://schemas.openxmlformats.org/markup-compatibility/2006" id="{48604CE3-0E11-4D67-98ED-A9EF37F3DC05}"/>
                </a:ext>
              </a:extLst>
            </p:cNvPr>
            <p:cNvSpPr>
              <a:spLocks noChangeArrowheads="1"/>
            </p:cNvSpPr>
            <p:nvPr/>
          </p:nvSpPr>
          <p:spPr bwMode="auto">
            <a:xfrm>
              <a:off x="4220" y="1768"/>
              <a:ext cx="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50" b="1">
                  <a:solidFill>
                    <a:srgbClr val="000000"/>
                  </a:solidFill>
                  <a:ea typeface="ＭＳ Ｐゴシック" pitchFamily="-84" charset="-128"/>
                </a:rPr>
                <a:t>-</a:t>
              </a:r>
              <a:endParaRPr lang="en-US" altLang="en-US" sz="1519">
                <a:solidFill>
                  <a:srgbClr val="000000"/>
                </a:solidFill>
                <a:ea typeface="ＭＳ Ｐゴシック" pitchFamily="-84" charset="-128"/>
              </a:endParaRPr>
            </a:p>
          </p:txBody>
        </p:sp>
        <p:sp>
          <p:nvSpPr>
            <p:cNvPr id="130" name="Rectangle 39">
              <a:extLst>
                <a:ext uri="{FF2B5EF4-FFF2-40B4-BE49-F238E27FC236}">
                  <a16:creationId xmlns:a16="http://schemas.microsoft.com/office/drawing/2014/main" xmlns="" xmlns:mv="urn:schemas-microsoft-com:mac:vml" xmlns:mc="http://schemas.openxmlformats.org/markup-compatibility/2006" id="{74696DBD-3259-4A3F-8290-92B87E67F0B4}"/>
                </a:ext>
              </a:extLst>
            </p:cNvPr>
            <p:cNvSpPr>
              <a:spLocks noChangeArrowheads="1"/>
            </p:cNvSpPr>
            <p:nvPr/>
          </p:nvSpPr>
          <p:spPr bwMode="auto">
            <a:xfrm>
              <a:off x="4262" y="1768"/>
              <a:ext cx="1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50" b="1" dirty="0">
                  <a:solidFill>
                    <a:srgbClr val="000000"/>
                  </a:solidFill>
                  <a:ea typeface="ＭＳ Ｐゴシック" pitchFamily="-84" charset="-128"/>
                </a:rPr>
                <a:t>0,6</a:t>
              </a:r>
              <a:endParaRPr lang="en-US" altLang="en-US" sz="1519" dirty="0">
                <a:solidFill>
                  <a:srgbClr val="000000"/>
                </a:solidFill>
                <a:ea typeface="ＭＳ Ｐゴシック" pitchFamily="-84" charset="-128"/>
              </a:endParaRPr>
            </a:p>
          </p:txBody>
        </p:sp>
      </p:grpSp>
      <p:sp>
        <p:nvSpPr>
          <p:cNvPr id="95" name="Titre 32"/>
          <p:cNvSpPr>
            <a:spLocks noGrp="1"/>
          </p:cNvSpPr>
          <p:nvPr>
            <p:ph type="title"/>
          </p:nvPr>
        </p:nvSpPr>
        <p:spPr>
          <a:xfrm>
            <a:off x="34675" y="93639"/>
            <a:ext cx="10220539" cy="1032603"/>
          </a:xfrm>
          <a:noFill/>
          <a:ln>
            <a:noFill/>
          </a:ln>
        </p:spPr>
        <p:txBody>
          <a:bodyPr vert="horz" wrap="square" lIns="91440" tIns="45720" rIns="91440" bIns="45720" numCol="1" anchor="ctr" anchorCtr="0" compatLnSpc="1">
            <a:prstTxWarp prst="textNoShape">
              <a:avLst/>
            </a:prstTxWarp>
          </a:bodyPr>
          <a:lstStyle/>
          <a:p>
            <a:pPr algn="ctr" eaLnBrk="1" fontAlgn="auto" hangingPunct="1">
              <a:spcBef>
                <a:spcPts val="0"/>
              </a:spcBef>
              <a:spcAft>
                <a:spcPts val="0"/>
              </a:spcAft>
            </a:pPr>
            <a:r>
              <a:rPr lang="fr-FR" sz="2400" dirty="0" err="1">
                <a:solidFill>
                  <a:srgbClr val="000000"/>
                </a:solidFill>
                <a:latin typeface="+mj-lt"/>
                <a:ea typeface=""/>
                <a:cs typeface="+mj-cs"/>
              </a:rPr>
              <a:t>Bictégravir</a:t>
            </a:r>
            <a:r>
              <a:rPr lang="fr-FR" sz="2400" dirty="0">
                <a:solidFill>
                  <a:srgbClr val="000000"/>
                </a:solidFill>
                <a:latin typeface="+mj-lt"/>
                <a:ea typeface=""/>
                <a:cs typeface="+mj-cs"/>
              </a:rPr>
              <a:t>/FTC/TAF vs DTG/ABC/3TC en initiation de traitement : résultats S48 </a:t>
            </a:r>
            <a:r>
              <a:rPr lang="fr-FR" sz="2400" dirty="0" smtClean="0">
                <a:solidFill>
                  <a:srgbClr val="000000"/>
                </a:solidFill>
                <a:latin typeface="+mj-lt"/>
                <a:ea typeface=""/>
                <a:cs typeface="+mj-cs"/>
              </a:rPr>
              <a:t>(2)</a:t>
            </a:r>
            <a:endParaRPr lang="fr-FR" sz="2400" dirty="0">
              <a:solidFill>
                <a:srgbClr val="000000"/>
              </a:solidFill>
              <a:latin typeface="+mj-lt"/>
              <a:ea typeface=""/>
              <a:cs typeface="+mj-cs"/>
            </a:endParaRPr>
          </a:p>
        </p:txBody>
      </p:sp>
    </p:spTree>
    <p:extLst>
      <p:ext uri="{BB962C8B-B14F-4D97-AF65-F5344CB8AC3E}">
        <p14:creationId xmlns:p14="http://schemas.microsoft.com/office/powerpoint/2010/main" val="2568529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17259" x="6240463" y="5827713"/>
          <p14:tracePt t="17267" x="6270625" y="5827713"/>
          <p14:tracePt t="17274" x="6327775" y="5827713"/>
          <p14:tracePt t="17282" x="6437313" y="5819775"/>
          <p14:tracePt t="17298" x="6945313" y="5697538"/>
          <p14:tracePt t="17314" x="7634288" y="5500688"/>
          <p14:tracePt t="17331" x="8178800" y="5356225"/>
          <p14:tracePt t="17348" x="8585200" y="5275263"/>
          <p14:tracePt t="17364" x="9172575" y="5224463"/>
          <p14:tracePt t="17381" x="9456738" y="5224463"/>
          <p14:tracePt t="17398" x="9652000" y="5224463"/>
          <p14:tracePt t="17414" x="9863138" y="5254625"/>
          <p14:tracePt t="17431" x="10247313" y="5356225"/>
          <p14:tracePt t="17448" x="10501313" y="5457825"/>
          <p14:tracePt t="17464" x="10675938" y="5529263"/>
          <p14:tracePt t="17481" x="10828338" y="5595938"/>
          <p14:tracePt t="17498" x="11015663" y="5697538"/>
          <p14:tracePt t="17515" x="11082338" y="5748338"/>
          <p14:tracePt t="17531" x="11133138" y="5791200"/>
          <p14:tracePt t="17548" x="11176000" y="5827713"/>
          <p14:tracePt t="17565" x="11204575" y="5849938"/>
          <p14:tracePt t="17581" x="11218863" y="5856288"/>
          <p14:tracePt t="17863" x="11226800" y="5864225"/>
          <p14:tracePt t="17870" x="11234738" y="5870575"/>
          <p14:tracePt t="17881" x="11249025" y="5884863"/>
          <p14:tracePt t="17898" x="11291888" y="5957888"/>
          <p14:tracePt t="17915" x="11350625" y="6030913"/>
          <p14:tracePt t="17931" x="11371263" y="6059488"/>
          <p14:tracePt t="17948" x="11387138" y="6073775"/>
          <p14:tracePt t="17965" x="11393488" y="6081713"/>
          <p14:tracePt t="17982" x="11393488" y="6088063"/>
          <p14:tracePt t="18015" x="11393488" y="6096000"/>
          <p14:tracePt t="18031" x="11393488" y="6103938"/>
          <p14:tracePt t="18048" x="11350625" y="6118225"/>
          <p14:tracePt t="18065" x="11291888" y="6124575"/>
          <p14:tracePt t="18081" x="11277600" y="6132513"/>
          <p14:tracePt t="18098" x="11269663" y="6132513"/>
          <p14:tracePt t="18115" x="11263313" y="6132513"/>
          <p14:tracePt t="18176" x="11277600" y="6132513"/>
          <p14:tracePt t="18183" x="11291888" y="6132513"/>
          <p14:tracePt t="18190" x="11306175" y="6132513"/>
          <p14:tracePt t="18199" x="11328400" y="6132513"/>
          <p14:tracePt t="18215" x="11371263" y="6132513"/>
          <p14:tracePt t="18231" x="11401425" y="6132513"/>
          <p14:tracePt t="18248" x="11415713" y="6132513"/>
          <p14:tracePt t="18265" x="11422063" y="6132513"/>
          <p14:tracePt t="18310" x="11401425" y="6132513"/>
          <p14:tracePt t="18318" x="11379200" y="6138863"/>
          <p14:tracePt t="18325" x="11328400" y="6146800"/>
          <p14:tracePt t="18334" x="11285538" y="6154738"/>
          <p14:tracePt t="18348" x="11218863" y="6161088"/>
          <p14:tracePt t="18365" x="11198225" y="6169025"/>
          <p14:tracePt t="18381" x="11183938" y="6169025"/>
          <p14:tracePt t="18444" x="11198225" y="6169025"/>
          <p14:tracePt t="18451" x="11226800" y="6161088"/>
          <p14:tracePt t="18465" x="11263313" y="6154738"/>
          <p14:tracePt t="18481" x="11356975" y="6124575"/>
          <p14:tracePt t="18498" x="11407775" y="6118225"/>
          <p14:tracePt t="18515" x="11430000" y="6118225"/>
          <p14:tracePt t="18532" x="11444288" y="6118225"/>
          <p14:tracePt t="18548" x="11452225" y="6118225"/>
          <p14:tracePt t="18581" x="11452225" y="6110288"/>
          <p14:tracePt t="18598" x="11430000" y="6103938"/>
          <p14:tracePt t="18615" x="11350625" y="6096000"/>
          <p14:tracePt t="18631" x="11299825" y="6096000"/>
          <p14:tracePt t="18648" x="11277600" y="6096000"/>
          <p14:tracePt t="18665" x="11263313" y="6096000"/>
          <p14:tracePt t="18704" x="11263313" y="6088063"/>
          <p14:tracePt t="18719" x="11263313" y="6081713"/>
          <p14:tracePt t="18732" x="11277600" y="6081713"/>
          <p14:tracePt t="18749" x="11336338" y="6059488"/>
          <p14:tracePt t="18765" x="11387138" y="6059488"/>
          <p14:tracePt t="18782" x="11407775" y="6053138"/>
          <p14:tracePt t="18798" x="11422063" y="6053138"/>
          <p14:tracePt t="18832" x="11430000" y="6053138"/>
          <p14:tracePt t="18853" x="11422063" y="6053138"/>
          <p14:tracePt t="18865" x="11407775" y="6053138"/>
          <p14:tracePt t="18881" x="11364913" y="6053138"/>
          <p14:tracePt t="18898" x="11299825" y="6053138"/>
          <p14:tracePt t="18915" x="11285538" y="6053138"/>
          <p14:tracePt t="18932" x="11269663" y="6053138"/>
          <p14:tracePt t="18972" x="11269663" y="6059488"/>
          <p14:tracePt t="18987" x="11277600" y="6067425"/>
          <p14:tracePt t="18998" x="11299825" y="6067425"/>
          <p14:tracePt t="19015" x="11336338" y="6081713"/>
          <p14:tracePt t="19032" x="11387138" y="6088063"/>
          <p14:tracePt t="19048" x="11401425" y="6088063"/>
          <p14:tracePt t="19065" x="11407775" y="6088063"/>
          <p14:tracePt t="19114" x="11407775" y="6096000"/>
          <p14:tracePt t="19121" x="11393488" y="6096000"/>
          <p14:tracePt t="19132" x="11371263" y="6096000"/>
          <p14:tracePt t="19148" x="11328400" y="6096000"/>
          <p14:tracePt t="19165" x="11299825" y="6096000"/>
          <p14:tracePt t="19182" x="11285538" y="6096000"/>
          <p14:tracePt t="19198" x="11277600" y="6096000"/>
          <p14:tracePt t="19249" x="11285538" y="6096000"/>
          <p14:tracePt t="19255" x="11299825" y="6096000"/>
          <p14:tracePt t="19265" x="11306175" y="6096000"/>
          <p14:tracePt t="19282" x="11328400" y="6096000"/>
          <p14:tracePt t="19298" x="11342688" y="6096000"/>
          <p14:tracePt t="19332" x="11350625" y="6096000"/>
          <p14:tracePt t="19359" x="11342688" y="6103938"/>
          <p14:tracePt t="19367" x="11320463" y="6103938"/>
          <p14:tracePt t="19382" x="11277600" y="6110288"/>
          <p14:tracePt t="19399" x="11249025" y="6118225"/>
          <p14:tracePt t="19415" x="11226800" y="6118225"/>
          <p14:tracePt t="19432" x="11218863" y="6118225"/>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2579" y="3252257"/>
            <a:ext cx="6196665" cy="617092"/>
          </a:xfrm>
          <a:noFill/>
        </p:spPr>
        <p:txBody>
          <a:bodyPr>
            <a:noAutofit/>
          </a:bodyPr>
          <a:lstStyle/>
          <a:p>
            <a:pPr algn="l">
              <a:lnSpc>
                <a:spcPts val="6295"/>
              </a:lnSpc>
            </a:pPr>
            <a:r>
              <a:rPr lang="fr-FR" sz="4050" dirty="0">
                <a:solidFill>
                  <a:srgbClr val="00798A"/>
                </a:solidFill>
                <a:latin typeface="Arial" charset="0"/>
                <a:ea typeface="Arial" charset="0"/>
                <a:cs typeface="Arial" charset="0"/>
              </a:rPr>
              <a:t>de personnes</a:t>
            </a:r>
            <a:endParaRPr lang="pt-BR" sz="4050" b="1" dirty="0">
              <a:solidFill>
                <a:srgbClr val="00798A"/>
              </a:solidFill>
              <a:latin typeface="Arial" charset="0"/>
              <a:ea typeface="Arial" charset="0"/>
              <a:cs typeface="Arial" charset="0"/>
            </a:endParaRPr>
          </a:p>
        </p:txBody>
      </p:sp>
      <p:sp>
        <p:nvSpPr>
          <p:cNvPr id="7" name="ZoneTexte 6"/>
          <p:cNvSpPr txBox="1"/>
          <p:nvPr/>
        </p:nvSpPr>
        <p:spPr>
          <a:xfrm>
            <a:off x="3944572" y="5871944"/>
            <a:ext cx="1944763" cy="300082"/>
          </a:xfrm>
          <a:prstGeom prst="rect">
            <a:avLst/>
          </a:prstGeom>
          <a:noFill/>
        </p:spPr>
        <p:txBody>
          <a:bodyPr wrap="none" rtlCol="0">
            <a:spAutoFit/>
          </a:bodyPr>
          <a:lstStyle/>
          <a:p>
            <a:pPr defTabSz="514368" eaLnBrk="0" fontAlgn="base" hangingPunct="0">
              <a:spcBef>
                <a:spcPct val="0"/>
              </a:spcBef>
              <a:spcAft>
                <a:spcPct val="0"/>
              </a:spcAft>
            </a:pPr>
            <a:r>
              <a:rPr lang="fr-FR" sz="1350" i="1">
                <a:solidFill>
                  <a:prstClr val="white">
                    <a:lumMod val="65000"/>
                  </a:prstClr>
                </a:solidFill>
                <a:ea typeface="MS PGothic" panose="020B0600070205080204" pitchFamily="34" charset="-128"/>
              </a:rPr>
              <a:t>UNAIDS report</a:t>
            </a:r>
            <a:r>
              <a:rPr lang="fr-FR" sz="1350" i="1" dirty="0">
                <a:solidFill>
                  <a:prstClr val="white">
                    <a:lumMod val="65000"/>
                  </a:prstClr>
                </a:solidFill>
                <a:ea typeface="MS PGothic" panose="020B0600070205080204" pitchFamily="34" charset="-128"/>
              </a:rPr>
              <a:t>, July 2017</a:t>
            </a:r>
          </a:p>
        </p:txBody>
      </p:sp>
      <p:sp>
        <p:nvSpPr>
          <p:cNvPr id="10" name="Retângulo 9"/>
          <p:cNvSpPr/>
          <p:nvPr/>
        </p:nvSpPr>
        <p:spPr>
          <a:xfrm>
            <a:off x="2174469" y="1025166"/>
            <a:ext cx="2837636" cy="611706"/>
          </a:xfrm>
          <a:prstGeom prst="rect">
            <a:avLst/>
          </a:prstGeom>
        </p:spPr>
        <p:txBody>
          <a:bodyPr wrap="none">
            <a:spAutoFit/>
          </a:bodyPr>
          <a:lstStyle/>
          <a:p>
            <a:pPr defTabSz="514368" eaLnBrk="0" fontAlgn="base" hangingPunct="0">
              <a:spcBef>
                <a:spcPct val="0"/>
              </a:spcBef>
              <a:spcAft>
                <a:spcPct val="0"/>
              </a:spcAft>
            </a:pPr>
            <a:r>
              <a:rPr lang="fr-FR" sz="3375" b="1" dirty="0">
                <a:solidFill>
                  <a:prstClr val="white"/>
                </a:solidFill>
                <a:latin typeface="Arial" charset="0"/>
                <a:ea typeface="Arial" charset="0"/>
                <a:cs typeface="Arial" charset="0"/>
              </a:rPr>
              <a:t> </a:t>
            </a:r>
            <a:r>
              <a:rPr lang="fr-FR" sz="3375" b="1" dirty="0">
                <a:solidFill>
                  <a:srgbClr val="00798A"/>
                </a:solidFill>
                <a:latin typeface="Arial" charset="0"/>
                <a:ea typeface="Arial" charset="0"/>
                <a:cs typeface="Arial" charset="0"/>
              </a:rPr>
              <a:t>Aujourd’hui,</a:t>
            </a:r>
            <a:endParaRPr lang="pt-BR" sz="3375" b="1" dirty="0">
              <a:solidFill>
                <a:srgbClr val="00798A"/>
              </a:solidFill>
              <a:latin typeface="Arial" charset="0"/>
              <a:ea typeface="Arial" charset="0"/>
              <a:cs typeface="Arial" charset="0"/>
            </a:endParaRPr>
          </a:p>
        </p:txBody>
      </p:sp>
      <p:sp>
        <p:nvSpPr>
          <p:cNvPr id="11" name="Retângulo 10"/>
          <p:cNvSpPr/>
          <p:nvPr/>
        </p:nvSpPr>
        <p:spPr>
          <a:xfrm>
            <a:off x="2186412" y="1460962"/>
            <a:ext cx="5360827" cy="1260986"/>
          </a:xfrm>
          <a:prstGeom prst="rect">
            <a:avLst/>
          </a:prstGeom>
        </p:spPr>
        <p:txBody>
          <a:bodyPr wrap="none">
            <a:spAutoFit/>
          </a:bodyPr>
          <a:lstStyle/>
          <a:p>
            <a:pPr defTabSz="514368" eaLnBrk="0" fontAlgn="base" hangingPunct="0">
              <a:spcBef>
                <a:spcPct val="0"/>
              </a:spcBef>
              <a:spcAft>
                <a:spcPct val="0"/>
              </a:spcAft>
            </a:pPr>
            <a:r>
              <a:rPr lang="fr-FR" sz="7594" b="1" spc="-253" dirty="0">
                <a:solidFill>
                  <a:srgbClr val="00798A"/>
                </a:solidFill>
                <a:latin typeface="Arial" charset="0"/>
                <a:ea typeface="Arial" charset="0"/>
                <a:cs typeface="Arial" charset="0"/>
              </a:rPr>
              <a:t>19.5</a:t>
            </a:r>
            <a:r>
              <a:rPr lang="fr-FR" sz="7594" b="1" dirty="0">
                <a:solidFill>
                  <a:srgbClr val="00798A"/>
                </a:solidFill>
                <a:latin typeface="Arial" charset="0"/>
                <a:ea typeface="Arial" charset="0"/>
                <a:cs typeface="Arial" charset="0"/>
              </a:rPr>
              <a:t> million</a:t>
            </a:r>
            <a:endParaRPr lang="pt-BR" sz="7594" b="1" dirty="0">
              <a:solidFill>
                <a:srgbClr val="00798A"/>
              </a:solidFill>
              <a:ea typeface="MS PGothic" panose="020B0600070205080204" pitchFamily="34" charset="-128"/>
            </a:endParaRPr>
          </a:p>
        </p:txBody>
      </p:sp>
      <p:sp>
        <p:nvSpPr>
          <p:cNvPr id="12" name="Retângulo 11"/>
          <p:cNvSpPr/>
          <p:nvPr/>
        </p:nvSpPr>
        <p:spPr>
          <a:xfrm>
            <a:off x="2332580" y="3575594"/>
            <a:ext cx="5143500" cy="1338828"/>
          </a:xfrm>
          <a:prstGeom prst="rect">
            <a:avLst/>
          </a:prstGeom>
        </p:spPr>
        <p:txBody>
          <a:bodyPr>
            <a:spAutoFit/>
          </a:bodyPr>
          <a:lstStyle/>
          <a:p>
            <a:pPr defTabSz="514368" eaLnBrk="0" fontAlgn="base" hangingPunct="0">
              <a:spcBef>
                <a:spcPct val="0"/>
              </a:spcBef>
              <a:spcAft>
                <a:spcPct val="0"/>
              </a:spcAft>
            </a:pPr>
            <a:r>
              <a:rPr lang="fr-FR" sz="8100" b="1" dirty="0">
                <a:solidFill>
                  <a:srgbClr val="00798A"/>
                </a:solidFill>
                <a:latin typeface="Arial" charset="0"/>
                <a:ea typeface="Arial" charset="0"/>
                <a:cs typeface="Arial" charset="0"/>
              </a:rPr>
              <a:t>reçoivent</a:t>
            </a:r>
            <a:endParaRPr lang="pt-BR" sz="1519" dirty="0">
              <a:solidFill>
                <a:srgbClr val="00798A"/>
              </a:solidFill>
              <a:ea typeface="MS PGothic" panose="020B0600070205080204" pitchFamily="34" charset="-128"/>
            </a:endParaRPr>
          </a:p>
        </p:txBody>
      </p:sp>
      <p:sp>
        <p:nvSpPr>
          <p:cNvPr id="13" name="Retângulo 12"/>
          <p:cNvSpPr/>
          <p:nvPr/>
        </p:nvSpPr>
        <p:spPr>
          <a:xfrm>
            <a:off x="2332580" y="4547544"/>
            <a:ext cx="3344570" cy="1027204"/>
          </a:xfrm>
          <a:prstGeom prst="rect">
            <a:avLst/>
          </a:prstGeom>
        </p:spPr>
        <p:txBody>
          <a:bodyPr wrap="none">
            <a:spAutoFit/>
          </a:bodyPr>
          <a:lstStyle/>
          <a:p>
            <a:pPr defTabSz="514368" eaLnBrk="0" fontAlgn="base" hangingPunct="0">
              <a:spcBef>
                <a:spcPct val="0"/>
              </a:spcBef>
              <a:spcAft>
                <a:spcPct val="0"/>
              </a:spcAft>
            </a:pPr>
            <a:r>
              <a:rPr lang="fr-FR" sz="6075" b="1" dirty="0">
                <a:solidFill>
                  <a:srgbClr val="00798A"/>
                </a:solidFill>
                <a:latin typeface="Arial" charset="0"/>
                <a:ea typeface="Arial" charset="0"/>
                <a:cs typeface="Arial" charset="0"/>
              </a:rPr>
              <a:t>des ARV</a:t>
            </a:r>
            <a:endParaRPr lang="pt-BR" sz="6075" dirty="0">
              <a:solidFill>
                <a:srgbClr val="00798A"/>
              </a:solidFill>
              <a:ea typeface="MS PGothic" panose="020B0600070205080204" pitchFamily="34" charset="-128"/>
            </a:endParaRPr>
          </a:p>
        </p:txBody>
      </p:sp>
      <p:pic>
        <p:nvPicPr>
          <p:cNvPr id="14" name="Imagem 13"/>
          <p:cNvPicPr>
            <a:picLocks noChangeAspect="1"/>
          </p:cNvPicPr>
          <p:nvPr/>
        </p:nvPicPr>
        <p:blipFill>
          <a:blip r:embed="rId3"/>
          <a:stretch>
            <a:fillRect/>
          </a:stretch>
        </p:blipFill>
        <p:spPr>
          <a:xfrm>
            <a:off x="7180941" y="3920582"/>
            <a:ext cx="742674" cy="630676"/>
          </a:xfrm>
          <a:prstGeom prst="rect">
            <a:avLst/>
          </a:prstGeom>
        </p:spPr>
      </p:pic>
      <p:pic>
        <p:nvPicPr>
          <p:cNvPr id="15" name="Imagem 14"/>
          <p:cNvPicPr>
            <a:picLocks noChangeAspect="1"/>
          </p:cNvPicPr>
          <p:nvPr/>
        </p:nvPicPr>
        <p:blipFill>
          <a:blip r:embed="rId4"/>
          <a:stretch>
            <a:fillRect/>
          </a:stretch>
        </p:blipFill>
        <p:spPr>
          <a:xfrm>
            <a:off x="2423446" y="2656117"/>
            <a:ext cx="635706" cy="665162"/>
          </a:xfrm>
          <a:prstGeom prst="rect">
            <a:avLst/>
          </a:prstGeom>
        </p:spPr>
      </p:pic>
      <p:pic>
        <p:nvPicPr>
          <p:cNvPr id="40" name="Imagem 39"/>
          <p:cNvPicPr>
            <a:picLocks noChangeAspect="1"/>
          </p:cNvPicPr>
          <p:nvPr/>
        </p:nvPicPr>
        <p:blipFill>
          <a:blip r:embed="rId4"/>
          <a:stretch>
            <a:fillRect/>
          </a:stretch>
        </p:blipFill>
        <p:spPr>
          <a:xfrm>
            <a:off x="3127823" y="2656117"/>
            <a:ext cx="635706" cy="665162"/>
          </a:xfrm>
          <a:prstGeom prst="rect">
            <a:avLst/>
          </a:prstGeom>
        </p:spPr>
      </p:pic>
      <p:pic>
        <p:nvPicPr>
          <p:cNvPr id="41" name="Imagem 40"/>
          <p:cNvPicPr>
            <a:picLocks noChangeAspect="1"/>
          </p:cNvPicPr>
          <p:nvPr/>
        </p:nvPicPr>
        <p:blipFill>
          <a:blip r:embed="rId4"/>
          <a:stretch>
            <a:fillRect/>
          </a:stretch>
        </p:blipFill>
        <p:spPr>
          <a:xfrm>
            <a:off x="3827622" y="2656117"/>
            <a:ext cx="635706" cy="665162"/>
          </a:xfrm>
          <a:prstGeom prst="rect">
            <a:avLst/>
          </a:prstGeom>
        </p:spPr>
      </p:pic>
      <p:pic>
        <p:nvPicPr>
          <p:cNvPr id="42" name="Imagem 41"/>
          <p:cNvPicPr>
            <a:picLocks noChangeAspect="1"/>
          </p:cNvPicPr>
          <p:nvPr/>
        </p:nvPicPr>
        <p:blipFill>
          <a:blip r:embed="rId4"/>
          <a:stretch>
            <a:fillRect/>
          </a:stretch>
        </p:blipFill>
        <p:spPr>
          <a:xfrm>
            <a:off x="4547429" y="2656117"/>
            <a:ext cx="635706" cy="665162"/>
          </a:xfrm>
          <a:prstGeom prst="rect">
            <a:avLst/>
          </a:prstGeom>
        </p:spPr>
      </p:pic>
      <p:pic>
        <p:nvPicPr>
          <p:cNvPr id="43" name="Imagem 42"/>
          <p:cNvPicPr>
            <a:picLocks noChangeAspect="1"/>
          </p:cNvPicPr>
          <p:nvPr/>
        </p:nvPicPr>
        <p:blipFill>
          <a:blip r:embed="rId4"/>
          <a:stretch>
            <a:fillRect/>
          </a:stretch>
        </p:blipFill>
        <p:spPr>
          <a:xfrm>
            <a:off x="5293519" y="2656117"/>
            <a:ext cx="635706" cy="665162"/>
          </a:xfrm>
          <a:prstGeom prst="rect">
            <a:avLst/>
          </a:prstGeom>
        </p:spPr>
      </p:pic>
      <p:pic>
        <p:nvPicPr>
          <p:cNvPr id="44" name="Imagem 43"/>
          <p:cNvPicPr>
            <a:picLocks noChangeAspect="1"/>
          </p:cNvPicPr>
          <p:nvPr/>
        </p:nvPicPr>
        <p:blipFill>
          <a:blip r:embed="rId4"/>
          <a:stretch>
            <a:fillRect/>
          </a:stretch>
        </p:blipFill>
        <p:spPr>
          <a:xfrm>
            <a:off x="6028757" y="2656117"/>
            <a:ext cx="635706" cy="665162"/>
          </a:xfrm>
          <a:prstGeom prst="rect">
            <a:avLst/>
          </a:prstGeom>
        </p:spPr>
      </p:pic>
      <p:pic>
        <p:nvPicPr>
          <p:cNvPr id="45" name="Imagem 44"/>
          <p:cNvPicPr>
            <a:picLocks noChangeAspect="1"/>
          </p:cNvPicPr>
          <p:nvPr/>
        </p:nvPicPr>
        <p:blipFill>
          <a:blip r:embed="rId4"/>
          <a:stretch>
            <a:fillRect/>
          </a:stretch>
        </p:blipFill>
        <p:spPr>
          <a:xfrm>
            <a:off x="6734443" y="2656117"/>
            <a:ext cx="635706" cy="665162"/>
          </a:xfrm>
          <a:prstGeom prst="rect">
            <a:avLst/>
          </a:prstGeom>
        </p:spPr>
      </p:pic>
      <p:sp>
        <p:nvSpPr>
          <p:cNvPr id="37" name="Espace réservé du numéro de diapositive 4"/>
          <p:cNvSpPr>
            <a:spLocks noGrp="1"/>
          </p:cNvSpPr>
          <p:nvPr>
            <p:ph type="sldNum" sz="quarter" idx="12"/>
          </p:nvPr>
        </p:nvSpPr>
        <p:spPr>
          <a:xfrm>
            <a:off x="7886700" y="6549926"/>
            <a:ext cx="2400300" cy="308074"/>
          </a:xfrm>
        </p:spPr>
        <p:txBody>
          <a:bodyPr/>
          <a:lstStyle/>
          <a:p>
            <a:fld id="{9F6BF4AD-6586-4F4F-963F-054A5FC5E8D2}" type="slidenum">
              <a:rPr lang="en-US" altLang="pt-BR" smtClean="0"/>
              <a:pPr/>
              <a:t>2</a:t>
            </a:fld>
            <a:endParaRPr lang="en-US" altLang="pt-BR" dirty="0"/>
          </a:p>
        </p:txBody>
      </p:sp>
    </p:spTree>
    <p:extLst>
      <p:ext uri="{BB962C8B-B14F-4D97-AF65-F5344CB8AC3E}">
        <p14:creationId xmlns:p14="http://schemas.microsoft.com/office/powerpoint/2010/main" val="422347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 name="Connecteur droit 19"/>
          <p:cNvCxnSpPr/>
          <p:nvPr/>
        </p:nvCxnSpPr>
        <p:spPr>
          <a:xfrm>
            <a:off x="1285876" y="5881903"/>
            <a:ext cx="7724991" cy="1340"/>
          </a:xfrm>
          <a:prstGeom prst="line">
            <a:avLst/>
          </a:prstGeom>
          <a:ln w="12700" cap="flat" cmpd="sng" algn="ctr">
            <a:solidFill>
              <a:srgbClr val="178FC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Titre 32"/>
          <p:cNvSpPr>
            <a:spLocks noGrp="1"/>
          </p:cNvSpPr>
          <p:nvPr>
            <p:ph type="title"/>
          </p:nvPr>
        </p:nvSpPr>
        <p:spPr>
          <a:xfrm>
            <a:off x="66461" y="320318"/>
            <a:ext cx="10220539" cy="1001556"/>
          </a:xfrm>
          <a:noFill/>
          <a:ln>
            <a:noFill/>
          </a:ln>
        </p:spPr>
        <p:txBody>
          <a:bodyPr vert="horz" wrap="square" lIns="91440" tIns="45720" rIns="91440" bIns="45720" numCol="1" anchor="ctr" anchorCtr="0" compatLnSpc="1">
            <a:prstTxWarp prst="textNoShape">
              <a:avLst/>
            </a:prstTxWarp>
          </a:bodyPr>
          <a:lstStyle/>
          <a:p>
            <a:pPr algn="ctr" eaLnBrk="1" fontAlgn="auto" hangingPunct="1">
              <a:spcBef>
                <a:spcPts val="0"/>
              </a:spcBef>
              <a:spcAft>
                <a:spcPts val="0"/>
              </a:spcAft>
            </a:pPr>
            <a:r>
              <a:rPr lang="fr-FR" sz="2400" dirty="0" err="1">
                <a:solidFill>
                  <a:srgbClr val="000000"/>
                </a:solidFill>
                <a:latin typeface="+mj-lt"/>
                <a:ea typeface=""/>
                <a:cs typeface="+mj-cs"/>
              </a:rPr>
              <a:t>Bictégravir</a:t>
            </a:r>
            <a:r>
              <a:rPr lang="fr-FR" sz="2400" dirty="0">
                <a:solidFill>
                  <a:srgbClr val="000000"/>
                </a:solidFill>
                <a:latin typeface="+mj-lt"/>
                <a:ea typeface=""/>
                <a:cs typeface="+mj-cs"/>
              </a:rPr>
              <a:t>/FTC/TAF vs </a:t>
            </a:r>
            <a:r>
              <a:rPr lang="fr-FR" sz="2400" dirty="0" err="1" smtClean="0">
                <a:solidFill>
                  <a:srgbClr val="000000"/>
                </a:solidFill>
                <a:latin typeface="+mj-lt"/>
                <a:ea typeface=""/>
                <a:cs typeface="+mj-cs"/>
              </a:rPr>
              <a:t>Dolutégravir</a:t>
            </a:r>
            <a:r>
              <a:rPr lang="fr-FR" sz="2400" dirty="0" smtClean="0">
                <a:solidFill>
                  <a:srgbClr val="000000"/>
                </a:solidFill>
                <a:latin typeface="+mj-lt"/>
                <a:ea typeface=""/>
                <a:cs typeface="+mj-cs"/>
              </a:rPr>
              <a:t>/FTC/TAF</a:t>
            </a:r>
            <a:br>
              <a:rPr lang="fr-FR" sz="2400" dirty="0" smtClean="0">
                <a:solidFill>
                  <a:srgbClr val="000000"/>
                </a:solidFill>
                <a:latin typeface="+mj-lt"/>
                <a:ea typeface=""/>
                <a:cs typeface="+mj-cs"/>
              </a:rPr>
            </a:br>
            <a:r>
              <a:rPr lang="fr-FR" sz="2400" dirty="0" smtClean="0">
                <a:solidFill>
                  <a:srgbClr val="000000"/>
                </a:solidFill>
                <a:latin typeface="+mj-lt"/>
                <a:ea typeface=""/>
                <a:cs typeface="+mj-cs"/>
              </a:rPr>
              <a:t>en initiation </a:t>
            </a:r>
            <a:r>
              <a:rPr lang="fr-FR" sz="2400" dirty="0">
                <a:solidFill>
                  <a:srgbClr val="000000"/>
                </a:solidFill>
                <a:latin typeface="+mj-lt"/>
                <a:ea typeface=""/>
                <a:cs typeface="+mj-cs"/>
              </a:rPr>
              <a:t>de </a:t>
            </a:r>
            <a:r>
              <a:rPr lang="fr-FR" sz="2400" dirty="0" smtClean="0">
                <a:solidFill>
                  <a:srgbClr val="000000"/>
                </a:solidFill>
                <a:latin typeface="+mj-lt"/>
                <a:ea typeface=""/>
                <a:cs typeface="+mj-cs"/>
              </a:rPr>
              <a:t>traitement - Résultats </a:t>
            </a:r>
            <a:r>
              <a:rPr lang="fr-FR" sz="2400" dirty="0">
                <a:solidFill>
                  <a:srgbClr val="000000"/>
                </a:solidFill>
                <a:latin typeface="+mj-lt"/>
                <a:ea typeface=""/>
                <a:cs typeface="+mj-cs"/>
              </a:rPr>
              <a:t>S48 (1)</a:t>
            </a:r>
          </a:p>
        </p:txBody>
      </p:sp>
      <p:sp>
        <p:nvSpPr>
          <p:cNvPr id="24" name="Espace réservé du contenu 23"/>
          <p:cNvSpPr>
            <a:spLocks noGrp="1"/>
          </p:cNvSpPr>
          <p:nvPr>
            <p:ph idx="1"/>
          </p:nvPr>
        </p:nvSpPr>
        <p:spPr>
          <a:xfrm>
            <a:off x="936232" y="1856726"/>
            <a:ext cx="8836417" cy="3845672"/>
          </a:xfrm>
        </p:spPr>
        <p:txBody>
          <a:bodyPr/>
          <a:lstStyle/>
          <a:p>
            <a:pPr marL="0" indent="0">
              <a:buNone/>
            </a:pPr>
            <a:r>
              <a:rPr lang="fr-FR" sz="2025" dirty="0"/>
              <a:t>B/F/TAF (50/200/25 mg) vs DTG (50 mg) + F/TAF (200/25 mg)</a:t>
            </a:r>
          </a:p>
          <a:p>
            <a:endParaRPr lang="fr-FR" dirty="0"/>
          </a:p>
        </p:txBody>
      </p:sp>
      <p:sp>
        <p:nvSpPr>
          <p:cNvPr id="34" name="Espace réservé du texte 33"/>
          <p:cNvSpPr>
            <a:spLocks noGrp="1"/>
          </p:cNvSpPr>
          <p:nvPr>
            <p:ph type="body" sz="quarter" idx="13"/>
          </p:nvPr>
        </p:nvSpPr>
        <p:spPr>
          <a:xfrm>
            <a:off x="936233" y="1400071"/>
            <a:ext cx="8607196" cy="688159"/>
          </a:xfrm>
        </p:spPr>
        <p:txBody>
          <a:bodyPr/>
          <a:lstStyle/>
          <a:p>
            <a:r>
              <a:rPr lang="fr-FR" sz="2025" dirty="0"/>
              <a:t>Essai randomisé de non infériorité en double aveugle et double placebo</a:t>
            </a:r>
          </a:p>
        </p:txBody>
      </p:sp>
      <p:sp>
        <p:nvSpPr>
          <p:cNvPr id="36" name="Espace réservé du pied de page 35"/>
          <p:cNvSpPr>
            <a:spLocks noGrp="1"/>
          </p:cNvSpPr>
          <p:nvPr>
            <p:ph type="ftr" sz="quarter" idx="16"/>
          </p:nvPr>
        </p:nvSpPr>
        <p:spPr/>
        <p:txBody>
          <a:bodyPr/>
          <a:lstStyle/>
          <a:p>
            <a:r>
              <a:rPr lang="fr-FR" dirty="0" smtClean="0"/>
              <a:t>IAS 2017 - D’après Sax PE et al., </a:t>
            </a:r>
            <a:r>
              <a:rPr lang="fr-FR" dirty="0" err="1" smtClean="0"/>
              <a:t>abstr</a:t>
            </a:r>
            <a:r>
              <a:rPr lang="fr-FR" dirty="0" smtClean="0"/>
              <a:t>. TUPDB0201LB</a:t>
            </a:r>
            <a:endParaRPr lang="fr-FR" dirty="0"/>
          </a:p>
        </p:txBody>
      </p:sp>
      <p:sp>
        <p:nvSpPr>
          <p:cNvPr id="9" name="Freeform 66"/>
          <p:cNvSpPr>
            <a:spLocks/>
          </p:cNvSpPr>
          <p:nvPr/>
        </p:nvSpPr>
        <p:spPr bwMode="auto">
          <a:xfrm rot="5400000">
            <a:off x="4212117" y="4208993"/>
            <a:ext cx="1130304" cy="667634"/>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6350"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pPr defTabSz="385785" fontAlgn="base">
              <a:spcBef>
                <a:spcPct val="0"/>
              </a:spcBef>
              <a:spcAft>
                <a:spcPct val="0"/>
              </a:spcAft>
              <a:defRPr/>
            </a:pPr>
            <a:endParaRPr lang="en-US" sz="1181" kern="0" dirty="0">
              <a:solidFill>
                <a:prstClr val="black"/>
              </a:solidFill>
              <a:ea typeface="ＭＳ Ｐゴシック" pitchFamily="-84" charset="-128"/>
              <a:cs typeface="Arial" charset="0"/>
            </a:endParaRPr>
          </a:p>
        </p:txBody>
      </p:sp>
      <p:cxnSp>
        <p:nvCxnSpPr>
          <p:cNvPr id="10" name="Straight Connector 6"/>
          <p:cNvCxnSpPr/>
          <p:nvPr/>
        </p:nvCxnSpPr>
        <p:spPr>
          <a:xfrm>
            <a:off x="3768041" y="4542809"/>
            <a:ext cx="675411" cy="0"/>
          </a:xfrm>
          <a:prstGeom prst="line">
            <a:avLst/>
          </a:prstGeom>
          <a:noFill/>
          <a:ln w="6350" cap="flat" cmpd="sng" algn="ctr">
            <a:solidFill>
              <a:schemeClr val="tx1"/>
            </a:solidFill>
            <a:prstDash val="solid"/>
          </a:ln>
          <a:effectLst/>
        </p:spPr>
      </p:cxnSp>
      <p:sp>
        <p:nvSpPr>
          <p:cNvPr id="11" name="TextBox 4"/>
          <p:cNvSpPr txBox="1">
            <a:spLocks noChangeArrowheads="1"/>
          </p:cNvSpPr>
          <p:nvPr/>
        </p:nvSpPr>
        <p:spPr bwMode="auto">
          <a:xfrm>
            <a:off x="6091754" y="2908758"/>
            <a:ext cx="354584" cy="274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85785" eaLnBrk="1" fontAlgn="base" hangingPunct="1">
              <a:spcBef>
                <a:spcPct val="0"/>
              </a:spcBef>
              <a:spcAft>
                <a:spcPct val="0"/>
              </a:spcAft>
              <a:defRPr/>
            </a:pPr>
            <a:r>
              <a:rPr lang="en-US" altLang="en-US" sz="1181" b="1" kern="0" dirty="0">
                <a:solidFill>
                  <a:prstClr val="black">
                    <a:lumMod val="50000"/>
                    <a:lumOff val="50000"/>
                  </a:prstClr>
                </a:solidFill>
                <a:latin typeface="Arial" panose="020B0604020202020204"/>
                <a:ea typeface="ＭＳ Ｐゴシック" pitchFamily="-84" charset="-128"/>
              </a:rPr>
              <a:t>48</a:t>
            </a:r>
          </a:p>
        </p:txBody>
      </p:sp>
      <p:sp>
        <p:nvSpPr>
          <p:cNvPr id="13" name="Text Box 23"/>
          <p:cNvSpPr txBox="1">
            <a:spLocks noChangeArrowheads="1"/>
          </p:cNvSpPr>
          <p:nvPr/>
        </p:nvSpPr>
        <p:spPr bwMode="auto">
          <a:xfrm>
            <a:off x="4100687" y="2910315"/>
            <a:ext cx="1268849" cy="274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algn="ctr" defTabSz="385785" eaLnBrk="1" fontAlgn="base" hangingPunct="1">
              <a:spcBef>
                <a:spcPct val="50000"/>
              </a:spcBef>
              <a:spcAft>
                <a:spcPct val="0"/>
              </a:spcAft>
              <a:defRPr/>
            </a:pPr>
            <a:r>
              <a:rPr lang="en-US" sz="1181" kern="0" baseline="0" dirty="0" err="1">
                <a:solidFill>
                  <a:prstClr val="black">
                    <a:lumMod val="50000"/>
                    <a:lumOff val="50000"/>
                  </a:prstClr>
                </a:solidFill>
                <a:latin typeface="Arial" panose="020B0604020202020204"/>
                <a:ea typeface="MS PGothic" pitchFamily="34" charset="-128"/>
                <a:cs typeface="Arial" charset="0"/>
              </a:rPr>
              <a:t>Semaine</a:t>
            </a:r>
            <a:r>
              <a:rPr lang="en-US" sz="1181" kern="0" baseline="0" dirty="0">
                <a:solidFill>
                  <a:prstClr val="black">
                    <a:lumMod val="50000"/>
                    <a:lumOff val="50000"/>
                  </a:prstClr>
                </a:solidFill>
                <a:latin typeface="Arial" panose="020B0604020202020204"/>
                <a:ea typeface="MS PGothic" pitchFamily="34" charset="-128"/>
                <a:cs typeface="Arial" charset="0"/>
              </a:rPr>
              <a:t> 0</a:t>
            </a:r>
          </a:p>
        </p:txBody>
      </p:sp>
      <p:sp>
        <p:nvSpPr>
          <p:cNvPr id="14" name="Freeform 66"/>
          <p:cNvSpPr>
            <a:spLocks/>
          </p:cNvSpPr>
          <p:nvPr/>
        </p:nvSpPr>
        <p:spPr bwMode="auto">
          <a:xfrm>
            <a:off x="5099387" y="3150131"/>
            <a:ext cx="3695046" cy="131140"/>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lgn="ctr">
            <a:solidFill>
              <a:sysClr val="windowText" lastClr="000000">
                <a:lumMod val="50000"/>
                <a:lumOff val="50000"/>
              </a:sys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pPr defTabSz="385785" fontAlgn="base">
              <a:spcBef>
                <a:spcPct val="0"/>
              </a:spcBef>
              <a:spcAft>
                <a:spcPct val="0"/>
              </a:spcAft>
              <a:defRPr/>
            </a:pPr>
            <a:endParaRPr lang="en-US" sz="1181" kern="0" dirty="0">
              <a:solidFill>
                <a:prstClr val="black"/>
              </a:solidFill>
              <a:ea typeface="ＭＳ Ｐゴシック" pitchFamily="-84" charset="-128"/>
              <a:cs typeface="Arial" charset="0"/>
            </a:endParaRPr>
          </a:p>
        </p:txBody>
      </p:sp>
      <p:sp>
        <p:nvSpPr>
          <p:cNvPr id="15" name="TextBox 4"/>
          <p:cNvSpPr txBox="1">
            <a:spLocks noChangeArrowheads="1"/>
          </p:cNvSpPr>
          <p:nvPr/>
        </p:nvSpPr>
        <p:spPr bwMode="auto">
          <a:xfrm>
            <a:off x="8566160" y="2910315"/>
            <a:ext cx="439544" cy="274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85785" eaLnBrk="1" fontAlgn="base" hangingPunct="1">
              <a:spcBef>
                <a:spcPct val="0"/>
              </a:spcBef>
              <a:spcAft>
                <a:spcPct val="0"/>
              </a:spcAft>
              <a:defRPr/>
            </a:pPr>
            <a:r>
              <a:rPr lang="en-US" altLang="en-US" sz="1181" b="1" kern="0" dirty="0">
                <a:solidFill>
                  <a:prstClr val="black">
                    <a:lumMod val="50000"/>
                    <a:lumOff val="50000"/>
                  </a:prstClr>
                </a:solidFill>
                <a:latin typeface="Arial" panose="020B0604020202020204"/>
                <a:ea typeface="ＭＳ Ｐゴシック" pitchFamily="-84" charset="-128"/>
              </a:rPr>
              <a:t>144</a:t>
            </a:r>
          </a:p>
        </p:txBody>
      </p:sp>
      <p:sp>
        <p:nvSpPr>
          <p:cNvPr id="16" name="Rectangle 2"/>
          <p:cNvSpPr>
            <a:spLocks noChangeArrowheads="1"/>
          </p:cNvSpPr>
          <p:nvPr/>
        </p:nvSpPr>
        <p:spPr bwMode="auto">
          <a:xfrm>
            <a:off x="1285609" y="4066875"/>
            <a:ext cx="2554691" cy="985467"/>
          </a:xfrm>
          <a:prstGeom prst="rect">
            <a:avLst/>
          </a:prstGeom>
          <a:solidFill>
            <a:srgbClr val="E2E2E2"/>
          </a:solidFill>
          <a:ln w="9525" algn="ctr">
            <a:noFill/>
            <a:round/>
            <a:headEnd/>
            <a:tailEnd/>
          </a:ln>
        </p:spPr>
        <p:txBody>
          <a:bodyPr anchor="ctr"/>
          <a:lstStyle/>
          <a:p>
            <a:pPr marL="241116" indent="-190214" defTabSz="385785" fontAlgn="base">
              <a:spcBef>
                <a:spcPct val="0"/>
              </a:spcBef>
              <a:spcAft>
                <a:spcPts val="911"/>
              </a:spcAft>
              <a:buFont typeface="Wingdings" panose="05000000000000000000" pitchFamily="2" charset="2"/>
              <a:buChar char="§"/>
              <a:defRPr/>
            </a:pPr>
            <a:r>
              <a:rPr lang="en-US" altLang="en-US" sz="1181" kern="0" dirty="0">
                <a:solidFill>
                  <a:prstClr val="black"/>
                </a:solidFill>
                <a:ea typeface="ＭＳ Ｐゴシック" pitchFamily="-84" charset="-128"/>
                <a:cs typeface="Arial" charset="0"/>
              </a:rPr>
              <a:t>ARN-VIH-1 ≥ 500 </a:t>
            </a:r>
            <a:r>
              <a:rPr lang="en-US" altLang="en-US" sz="1181" kern="0" dirty="0" err="1">
                <a:solidFill>
                  <a:prstClr val="black"/>
                </a:solidFill>
                <a:ea typeface="ＭＳ Ｐゴシック" pitchFamily="-84" charset="-128"/>
                <a:cs typeface="Arial" charset="0"/>
              </a:rPr>
              <a:t>cp</a:t>
            </a:r>
            <a:r>
              <a:rPr lang="en-US" altLang="en-US" sz="1181" kern="0" dirty="0">
                <a:solidFill>
                  <a:prstClr val="black"/>
                </a:solidFill>
                <a:ea typeface="ＭＳ Ｐゴシック" pitchFamily="-84" charset="-128"/>
                <a:cs typeface="Arial" charset="0"/>
              </a:rPr>
              <a:t>/mL </a:t>
            </a:r>
          </a:p>
          <a:p>
            <a:pPr marL="241116" indent="-190214" defTabSz="385785" fontAlgn="base">
              <a:spcBef>
                <a:spcPct val="0"/>
              </a:spcBef>
              <a:spcAft>
                <a:spcPts val="911"/>
              </a:spcAft>
              <a:buFont typeface="Wingdings" panose="05000000000000000000" pitchFamily="2" charset="2"/>
              <a:buChar char="§"/>
              <a:defRPr/>
            </a:pPr>
            <a:r>
              <a:rPr lang="en-US" altLang="en-US" sz="1181" kern="0" dirty="0" err="1">
                <a:solidFill>
                  <a:prstClr val="black"/>
                </a:solidFill>
                <a:ea typeface="ＭＳ Ｐゴシック" pitchFamily="-84" charset="-128"/>
                <a:cs typeface="Arial" charset="0"/>
              </a:rPr>
              <a:t>DFGe</a:t>
            </a:r>
            <a:r>
              <a:rPr lang="en-US" altLang="en-US" sz="1181" kern="0" baseline="-25000" dirty="0" err="1">
                <a:solidFill>
                  <a:prstClr val="black"/>
                </a:solidFill>
                <a:ea typeface="ＭＳ Ｐゴシック" pitchFamily="-84" charset="-128"/>
                <a:cs typeface="Arial" charset="0"/>
              </a:rPr>
              <a:t>CG</a:t>
            </a:r>
            <a:r>
              <a:rPr lang="en-US" altLang="en-US" sz="1181" kern="0" dirty="0">
                <a:solidFill>
                  <a:prstClr val="black"/>
                </a:solidFill>
                <a:ea typeface="ＭＳ Ｐゴシック" pitchFamily="-84" charset="-128"/>
                <a:cs typeface="Arial" charset="0"/>
              </a:rPr>
              <a:t> ≥ 30 mL/min</a:t>
            </a:r>
          </a:p>
        </p:txBody>
      </p:sp>
      <p:sp>
        <p:nvSpPr>
          <p:cNvPr id="17" name="Rectangle 16"/>
          <p:cNvSpPr/>
          <p:nvPr/>
        </p:nvSpPr>
        <p:spPr bwMode="auto">
          <a:xfrm>
            <a:off x="5090154" y="3970977"/>
            <a:ext cx="3695046" cy="491773"/>
          </a:xfrm>
          <a:prstGeom prst="rect">
            <a:avLst/>
          </a:prstGeom>
          <a:solidFill>
            <a:schemeClr val="accent2">
              <a:lumMod val="60000"/>
              <a:lumOff val="40000"/>
            </a:schemeClr>
          </a:solidFill>
          <a:ln w="9525" cap="flat" cmpd="sng" algn="ctr">
            <a:noFill/>
            <a:prstDash val="solid"/>
          </a:ln>
          <a:effectLst/>
        </p:spPr>
        <p:txBody>
          <a:bodyPr lIns="77153" anchor="ctr"/>
          <a:lstStyle/>
          <a:p>
            <a:pPr algn="ctr" defTabSz="385785" fontAlgn="base">
              <a:spcBef>
                <a:spcPct val="0"/>
              </a:spcBef>
              <a:spcAft>
                <a:spcPct val="0"/>
              </a:spcAft>
              <a:buSzPct val="120000"/>
              <a:defRPr/>
            </a:pPr>
            <a:r>
              <a:rPr lang="en-US" sz="1181" b="1" kern="0" dirty="0">
                <a:ea typeface="MS Mincho" pitchFamily="49" charset="-128"/>
                <a:cs typeface="Arial" pitchFamily="34" charset="0"/>
              </a:rPr>
              <a:t>DTG + F/TAF Placebo QD</a:t>
            </a:r>
          </a:p>
        </p:txBody>
      </p:sp>
      <p:sp>
        <p:nvSpPr>
          <p:cNvPr id="18" name="Rectangle 17"/>
          <p:cNvSpPr/>
          <p:nvPr/>
        </p:nvSpPr>
        <p:spPr bwMode="auto">
          <a:xfrm>
            <a:off x="5090154" y="3484934"/>
            <a:ext cx="3695046" cy="491773"/>
          </a:xfrm>
          <a:prstGeom prst="rect">
            <a:avLst/>
          </a:prstGeom>
          <a:solidFill>
            <a:schemeClr val="accent1"/>
          </a:solidFill>
          <a:ln w="9525" cap="flat" cmpd="sng" algn="ctr">
            <a:noFill/>
            <a:prstDash val="solid"/>
          </a:ln>
          <a:effectLst/>
        </p:spPr>
        <p:txBody>
          <a:bodyPr lIns="77153" anchor="ctr"/>
          <a:lstStyle/>
          <a:p>
            <a:pPr algn="ctr" defTabSz="385785" fontAlgn="base">
              <a:spcBef>
                <a:spcPct val="20000"/>
              </a:spcBef>
              <a:spcAft>
                <a:spcPct val="0"/>
              </a:spcAft>
              <a:buClr>
                <a:srgbClr val="990000"/>
              </a:buClr>
              <a:buSzPct val="120000"/>
              <a:defRPr/>
            </a:pPr>
            <a:r>
              <a:rPr lang="en-US" sz="1181" b="1" kern="0" dirty="0">
                <a:solidFill>
                  <a:prstClr val="white"/>
                </a:solidFill>
                <a:ea typeface="MS Mincho" pitchFamily="49" charset="-128"/>
                <a:cs typeface="Arial" pitchFamily="34" charset="0"/>
              </a:rPr>
              <a:t>B/F/TAF QD</a:t>
            </a:r>
          </a:p>
        </p:txBody>
      </p:sp>
      <p:sp>
        <p:nvSpPr>
          <p:cNvPr id="19" name="Rectangle 18"/>
          <p:cNvSpPr/>
          <p:nvPr/>
        </p:nvSpPr>
        <p:spPr bwMode="auto">
          <a:xfrm>
            <a:off x="5090154" y="5106599"/>
            <a:ext cx="3695046" cy="491773"/>
          </a:xfrm>
          <a:prstGeom prst="rect">
            <a:avLst/>
          </a:prstGeom>
          <a:solidFill>
            <a:schemeClr val="accent5">
              <a:lumMod val="40000"/>
              <a:lumOff val="60000"/>
            </a:schemeClr>
          </a:solidFill>
          <a:ln w="9525" cap="flat" cmpd="sng" algn="ctr">
            <a:noFill/>
            <a:prstDash val="solid"/>
          </a:ln>
          <a:effectLst/>
        </p:spPr>
        <p:txBody>
          <a:bodyPr lIns="77153" anchor="ctr"/>
          <a:lstStyle/>
          <a:p>
            <a:pPr algn="ctr" defTabSz="385785" fontAlgn="base">
              <a:spcBef>
                <a:spcPct val="0"/>
              </a:spcBef>
              <a:spcAft>
                <a:spcPct val="0"/>
              </a:spcAft>
              <a:buSzPct val="120000"/>
              <a:defRPr/>
            </a:pPr>
            <a:r>
              <a:rPr lang="en-US" sz="1181" b="1" kern="0" dirty="0">
                <a:ea typeface="MS Mincho" pitchFamily="49" charset="-128"/>
                <a:cs typeface="Arial" pitchFamily="34" charset="0"/>
              </a:rPr>
              <a:t>B/F/TAF Placebo QD</a:t>
            </a:r>
          </a:p>
        </p:txBody>
      </p:sp>
      <p:sp>
        <p:nvSpPr>
          <p:cNvPr id="21" name="Rectangle 20"/>
          <p:cNvSpPr/>
          <p:nvPr/>
        </p:nvSpPr>
        <p:spPr bwMode="auto">
          <a:xfrm>
            <a:off x="5090154" y="4615257"/>
            <a:ext cx="3695046" cy="491773"/>
          </a:xfrm>
          <a:prstGeom prst="rect">
            <a:avLst/>
          </a:prstGeom>
          <a:solidFill>
            <a:schemeClr val="accent2"/>
          </a:solidFill>
          <a:ln w="9525" cap="flat" cmpd="sng" algn="ctr">
            <a:noFill/>
            <a:prstDash val="solid"/>
          </a:ln>
          <a:effectLst/>
        </p:spPr>
        <p:txBody>
          <a:bodyPr lIns="77153" anchor="ctr"/>
          <a:lstStyle/>
          <a:p>
            <a:pPr algn="ctr" defTabSz="385785" fontAlgn="base">
              <a:spcBef>
                <a:spcPct val="0"/>
              </a:spcBef>
              <a:spcAft>
                <a:spcPct val="0"/>
              </a:spcAft>
              <a:buSzPct val="120000"/>
              <a:defRPr/>
            </a:pPr>
            <a:r>
              <a:rPr lang="en-US" sz="1181" b="1" kern="0" dirty="0">
                <a:solidFill>
                  <a:prstClr val="white"/>
                </a:solidFill>
                <a:ea typeface="MS Mincho" pitchFamily="49" charset="-128"/>
                <a:cs typeface="Arial" pitchFamily="34" charset="0"/>
              </a:rPr>
              <a:t>DTG + F/TAF QD</a:t>
            </a:r>
          </a:p>
        </p:txBody>
      </p:sp>
      <p:sp>
        <p:nvSpPr>
          <p:cNvPr id="22" name="TextBox 17"/>
          <p:cNvSpPr txBox="1"/>
          <p:nvPr/>
        </p:nvSpPr>
        <p:spPr>
          <a:xfrm>
            <a:off x="4401226" y="3600294"/>
            <a:ext cx="704040" cy="274049"/>
          </a:xfrm>
          <a:prstGeom prst="rect">
            <a:avLst/>
          </a:prstGeom>
          <a:noFill/>
        </p:spPr>
        <p:txBody>
          <a:bodyPr wrap="none" rtlCol="0">
            <a:spAutoFit/>
          </a:bodyPr>
          <a:lstStyle/>
          <a:p>
            <a:pPr algn="ctr" defTabSz="385785" fontAlgn="base">
              <a:spcBef>
                <a:spcPct val="0"/>
              </a:spcBef>
              <a:spcAft>
                <a:spcPct val="0"/>
              </a:spcAft>
              <a:defRPr/>
            </a:pPr>
            <a:r>
              <a:rPr lang="en-US" sz="1181" b="1" kern="0" dirty="0" err="1">
                <a:solidFill>
                  <a:prstClr val="black"/>
                </a:solidFill>
                <a:ea typeface="ＭＳ Ｐゴシック" pitchFamily="-84" charset="-128"/>
                <a:cs typeface="Arial" panose="020B0604020202020204" pitchFamily="34" charset="0"/>
              </a:rPr>
              <a:t>n</a:t>
            </a:r>
            <a:r>
              <a:rPr lang="en-US" sz="1181" b="1" kern="0" dirty="0">
                <a:solidFill>
                  <a:prstClr val="black"/>
                </a:solidFill>
                <a:ea typeface="ＭＳ Ｐゴシック" pitchFamily="-84" charset="-128"/>
                <a:cs typeface="Arial" panose="020B0604020202020204" pitchFamily="34" charset="0"/>
              </a:rPr>
              <a:t> = 320</a:t>
            </a:r>
          </a:p>
        </p:txBody>
      </p:sp>
      <p:sp>
        <p:nvSpPr>
          <p:cNvPr id="23" name="TextBox 18"/>
          <p:cNvSpPr txBox="1"/>
          <p:nvPr/>
        </p:nvSpPr>
        <p:spPr>
          <a:xfrm>
            <a:off x="4401223" y="5121785"/>
            <a:ext cx="704040" cy="274049"/>
          </a:xfrm>
          <a:prstGeom prst="rect">
            <a:avLst/>
          </a:prstGeom>
          <a:noFill/>
        </p:spPr>
        <p:txBody>
          <a:bodyPr wrap="none" rtlCol="0">
            <a:spAutoFit/>
          </a:bodyPr>
          <a:lstStyle/>
          <a:p>
            <a:pPr algn="ctr" defTabSz="385785" fontAlgn="base">
              <a:spcBef>
                <a:spcPct val="0"/>
              </a:spcBef>
              <a:spcAft>
                <a:spcPct val="0"/>
              </a:spcAft>
              <a:defRPr/>
            </a:pPr>
            <a:r>
              <a:rPr lang="en-US" sz="1181" b="1" kern="0" dirty="0" err="1">
                <a:solidFill>
                  <a:prstClr val="black"/>
                </a:solidFill>
                <a:ea typeface="ＭＳ Ｐゴシック" pitchFamily="-84" charset="-128"/>
                <a:cs typeface="Arial" panose="020B0604020202020204" pitchFamily="34" charset="0"/>
              </a:rPr>
              <a:t>n</a:t>
            </a:r>
            <a:r>
              <a:rPr lang="en-US" sz="1181" b="1" kern="0" dirty="0">
                <a:solidFill>
                  <a:prstClr val="black"/>
                </a:solidFill>
                <a:ea typeface="ＭＳ Ｐゴシック" pitchFamily="-84" charset="-128"/>
                <a:cs typeface="Arial" panose="020B0604020202020204" pitchFamily="34" charset="0"/>
              </a:rPr>
              <a:t> = 325</a:t>
            </a:r>
          </a:p>
        </p:txBody>
      </p:sp>
      <p:sp>
        <p:nvSpPr>
          <p:cNvPr id="25" name="Isosceles Triangle 19"/>
          <p:cNvSpPr/>
          <p:nvPr/>
        </p:nvSpPr>
        <p:spPr>
          <a:xfrm flipV="1">
            <a:off x="6176076" y="2664194"/>
            <a:ext cx="185940" cy="201525"/>
          </a:xfrm>
          <a:prstGeom prst="triangle">
            <a:avLst/>
          </a:prstGeom>
          <a:solidFill>
            <a:srgbClr val="C00000"/>
          </a:solidFill>
          <a:ln w="25400" cap="flat" cmpd="sng" algn="ctr">
            <a:noFill/>
            <a:prstDash val="solid"/>
          </a:ln>
          <a:effectLst/>
        </p:spPr>
        <p:txBody>
          <a:bodyPr rtlCol="0" anchor="ctr"/>
          <a:lstStyle/>
          <a:p>
            <a:pPr algn="ctr" defTabSz="385785" fontAlgn="base">
              <a:spcBef>
                <a:spcPct val="0"/>
              </a:spcBef>
              <a:spcAft>
                <a:spcPct val="0"/>
              </a:spcAft>
              <a:defRPr/>
            </a:pPr>
            <a:endParaRPr lang="en-US" sz="1181" kern="0" dirty="0">
              <a:solidFill>
                <a:prstClr val="white"/>
              </a:solidFill>
              <a:ea typeface="ＭＳ Ｐゴシック" pitchFamily="-84" charset="-128"/>
            </a:endParaRPr>
          </a:p>
        </p:txBody>
      </p:sp>
      <p:cxnSp>
        <p:nvCxnSpPr>
          <p:cNvPr id="26" name="Straight Connector 20"/>
          <p:cNvCxnSpPr/>
          <p:nvPr/>
        </p:nvCxnSpPr>
        <p:spPr>
          <a:xfrm>
            <a:off x="6274830" y="3150358"/>
            <a:ext cx="0" cy="131140"/>
          </a:xfrm>
          <a:prstGeom prst="line">
            <a:avLst/>
          </a:prstGeom>
          <a:noFill/>
          <a:ln w="19050" cap="flat" cmpd="sng" algn="ctr">
            <a:solidFill>
              <a:srgbClr val="E2E2E2">
                <a:lumMod val="50000"/>
              </a:srgbClr>
            </a:solidFill>
            <a:prstDash val="solid"/>
            <a:miter lim="800000"/>
            <a:headEnd type="none" w="med" len="med"/>
            <a:tailEnd type="none" w="med" len="med"/>
          </a:ln>
          <a:effectLst/>
        </p:spPr>
      </p:cxnSp>
      <p:sp>
        <p:nvSpPr>
          <p:cNvPr id="27" name="TextBox 21"/>
          <p:cNvSpPr txBox="1"/>
          <p:nvPr/>
        </p:nvSpPr>
        <p:spPr>
          <a:xfrm>
            <a:off x="5609253" y="2362059"/>
            <a:ext cx="1319594" cy="241476"/>
          </a:xfrm>
          <a:prstGeom prst="rect">
            <a:avLst/>
          </a:prstGeom>
          <a:noFill/>
        </p:spPr>
        <p:txBody>
          <a:bodyPr wrap="none" lIns="77153" tIns="38576" rIns="77153" bIns="38576" rtlCol="0">
            <a:spAutoFit/>
          </a:bodyPr>
          <a:lstStyle/>
          <a:p>
            <a:pPr algn="ctr" defTabSz="385785" eaLnBrk="0" fontAlgn="base" hangingPunct="0">
              <a:lnSpc>
                <a:spcPct val="90000"/>
              </a:lnSpc>
              <a:spcBef>
                <a:spcPct val="0"/>
              </a:spcBef>
              <a:spcAft>
                <a:spcPct val="0"/>
              </a:spcAft>
              <a:defRPr/>
            </a:pPr>
            <a:r>
              <a:rPr lang="en-US" sz="1181" b="1" kern="0" dirty="0" err="1">
                <a:solidFill>
                  <a:prstClr val="black"/>
                </a:solidFill>
                <a:ea typeface="ＭＳ Ｐゴシック" pitchFamily="-84" charset="-128"/>
                <a:cs typeface="Arial" charset="0"/>
              </a:rPr>
              <a:t>Critère</a:t>
            </a:r>
            <a:r>
              <a:rPr lang="en-US" sz="1181" b="1" kern="0" dirty="0">
                <a:solidFill>
                  <a:prstClr val="black"/>
                </a:solidFill>
                <a:ea typeface="ＭＳ Ｐゴシック" pitchFamily="-84" charset="-128"/>
                <a:cs typeface="Arial" charset="0"/>
              </a:rPr>
              <a:t> principal</a:t>
            </a:r>
            <a:endParaRPr lang="en-GB" sz="1181" b="1" kern="0" dirty="0">
              <a:solidFill>
                <a:prstClr val="black"/>
              </a:solidFill>
              <a:ea typeface="ＭＳ Ｐゴシック" pitchFamily="-84" charset="-128"/>
              <a:cs typeface="Arial" charset="0"/>
            </a:endParaRPr>
          </a:p>
        </p:txBody>
      </p:sp>
      <p:sp>
        <p:nvSpPr>
          <p:cNvPr id="28" name="TextBox 4"/>
          <p:cNvSpPr txBox="1">
            <a:spLocks noChangeArrowheads="1"/>
          </p:cNvSpPr>
          <p:nvPr/>
        </p:nvSpPr>
        <p:spPr bwMode="auto">
          <a:xfrm>
            <a:off x="7341904" y="2906442"/>
            <a:ext cx="354584" cy="274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85785" eaLnBrk="1" fontAlgn="base" hangingPunct="1">
              <a:spcBef>
                <a:spcPct val="0"/>
              </a:spcBef>
              <a:spcAft>
                <a:spcPct val="0"/>
              </a:spcAft>
              <a:defRPr/>
            </a:pPr>
            <a:r>
              <a:rPr lang="en-US" altLang="en-US" sz="1181" b="1" kern="0" dirty="0">
                <a:solidFill>
                  <a:prstClr val="black">
                    <a:lumMod val="50000"/>
                    <a:lumOff val="50000"/>
                  </a:prstClr>
                </a:solidFill>
                <a:latin typeface="Arial" panose="020B0604020202020204"/>
                <a:ea typeface="ＭＳ Ｐゴシック" pitchFamily="-84" charset="-128"/>
              </a:rPr>
              <a:t>96</a:t>
            </a:r>
          </a:p>
        </p:txBody>
      </p:sp>
      <p:cxnSp>
        <p:nvCxnSpPr>
          <p:cNvPr id="29" name="Straight Connector 27"/>
          <p:cNvCxnSpPr/>
          <p:nvPr/>
        </p:nvCxnSpPr>
        <p:spPr>
          <a:xfrm>
            <a:off x="7522138" y="3139506"/>
            <a:ext cx="0" cy="131140"/>
          </a:xfrm>
          <a:prstGeom prst="line">
            <a:avLst/>
          </a:prstGeom>
          <a:noFill/>
          <a:ln w="19050" cap="flat" cmpd="sng" algn="ctr">
            <a:solidFill>
              <a:srgbClr val="E2E2E2">
                <a:lumMod val="50000"/>
              </a:srgbClr>
            </a:solidFill>
            <a:prstDash val="solid"/>
            <a:miter lim="800000"/>
            <a:headEnd type="none" w="med" len="med"/>
            <a:tailEnd type="none" w="med" len="med"/>
          </a:ln>
          <a:effectLst/>
        </p:spPr>
      </p:cxnSp>
      <p:sp>
        <p:nvSpPr>
          <p:cNvPr id="30" name="TextBox 29"/>
          <p:cNvSpPr txBox="1"/>
          <p:nvPr/>
        </p:nvSpPr>
        <p:spPr>
          <a:xfrm>
            <a:off x="3885775" y="4137710"/>
            <a:ext cx="487634" cy="274049"/>
          </a:xfrm>
          <a:prstGeom prst="rect">
            <a:avLst/>
          </a:prstGeom>
          <a:noFill/>
        </p:spPr>
        <p:txBody>
          <a:bodyPr wrap="none" rtlCol="0">
            <a:spAutoFit/>
          </a:bodyPr>
          <a:lstStyle/>
          <a:p>
            <a:pPr algn="ctr" defTabSz="385785" fontAlgn="base">
              <a:spcBef>
                <a:spcPct val="0"/>
              </a:spcBef>
              <a:spcAft>
                <a:spcPct val="0"/>
              </a:spcAft>
              <a:defRPr/>
            </a:pPr>
            <a:r>
              <a:rPr lang="en-US" sz="1181" b="1" kern="0" dirty="0">
                <a:solidFill>
                  <a:prstClr val="black"/>
                </a:solidFill>
                <a:ea typeface="ＭＳ Ｐゴシック" pitchFamily="-84" charset="-128"/>
                <a:cs typeface="Arial" panose="020B0604020202020204" pitchFamily="34" charset="0"/>
              </a:rPr>
              <a:t>1 : 1</a:t>
            </a:r>
          </a:p>
        </p:txBody>
      </p:sp>
      <p:sp>
        <p:nvSpPr>
          <p:cNvPr id="31" name="Rectangle 30"/>
          <p:cNvSpPr/>
          <p:nvPr/>
        </p:nvSpPr>
        <p:spPr>
          <a:xfrm>
            <a:off x="1274314" y="3696309"/>
            <a:ext cx="2182008" cy="274049"/>
          </a:xfrm>
          <a:prstGeom prst="rect">
            <a:avLst/>
          </a:prstGeom>
        </p:spPr>
        <p:txBody>
          <a:bodyPr wrap="none">
            <a:spAutoFit/>
          </a:bodyPr>
          <a:lstStyle/>
          <a:p>
            <a:pPr marL="50902" defTabSz="385785" fontAlgn="base">
              <a:spcBef>
                <a:spcPct val="0"/>
              </a:spcBef>
              <a:spcAft>
                <a:spcPts val="911"/>
              </a:spcAft>
              <a:defRPr/>
            </a:pPr>
            <a:r>
              <a:rPr lang="fr-FR" altLang="en-US" sz="1181" b="1" kern="0" dirty="0">
                <a:solidFill>
                  <a:prstClr val="black"/>
                </a:solidFill>
                <a:ea typeface="ＭＳ Ｐゴシック" pitchFamily="34" charset="-128"/>
                <a:cs typeface="Arial" charset="0"/>
              </a:rPr>
              <a:t>Adultes naïfs de traitement</a:t>
            </a:r>
            <a:endParaRPr lang="de-DE" altLang="en-US" sz="1181" b="1" kern="0" dirty="0">
              <a:solidFill>
                <a:prstClr val="black"/>
              </a:solidFill>
              <a:ea typeface="ＭＳ Ｐゴシック" pitchFamily="34" charset="-128"/>
              <a:cs typeface="Arial" charset="0"/>
            </a:endParaRPr>
          </a:p>
        </p:txBody>
      </p:sp>
    </p:spTree>
    <p:extLst>
      <p:ext uri="{BB962C8B-B14F-4D97-AF65-F5344CB8AC3E}">
        <p14:creationId xmlns:p14="http://schemas.microsoft.com/office/powerpoint/2010/main" val="3585221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Espace réservé du pied de page 35"/>
          <p:cNvSpPr>
            <a:spLocks noGrp="1"/>
          </p:cNvSpPr>
          <p:nvPr>
            <p:ph type="ftr" sz="quarter" idx="16"/>
          </p:nvPr>
        </p:nvSpPr>
        <p:spPr/>
        <p:txBody>
          <a:bodyPr/>
          <a:lstStyle/>
          <a:p>
            <a:pPr>
              <a:defRPr/>
            </a:pPr>
            <a:r>
              <a:rPr lang="fr-FR" dirty="0">
                <a:solidFill>
                  <a:srgbClr val="000000">
                    <a:lumMod val="65000"/>
                    <a:lumOff val="35000"/>
                  </a:srgbClr>
                </a:solidFill>
                <a:ea typeface="Arial" pitchFamily="-84" charset="0"/>
                <a:cs typeface="Arial" pitchFamily="-84" charset="0"/>
              </a:rPr>
              <a:t>IAS 2017 - D’après Sax </a:t>
            </a:r>
            <a:r>
              <a:rPr lang="fr-FR" dirty="0" smtClean="0">
                <a:solidFill>
                  <a:srgbClr val="000000">
                    <a:lumMod val="65000"/>
                    <a:lumOff val="35000"/>
                  </a:srgbClr>
                </a:solidFill>
                <a:ea typeface="Arial" pitchFamily="-84" charset="0"/>
                <a:cs typeface="Arial" pitchFamily="-84" charset="0"/>
              </a:rPr>
              <a:t>PE </a:t>
            </a:r>
            <a:r>
              <a:rPr lang="fr-FR" dirty="0">
                <a:solidFill>
                  <a:srgbClr val="000000">
                    <a:lumMod val="65000"/>
                    <a:lumOff val="35000"/>
                  </a:srgbClr>
                </a:solidFill>
                <a:ea typeface="Arial" pitchFamily="-84" charset="0"/>
                <a:cs typeface="Arial" pitchFamily="-84" charset="0"/>
              </a:rPr>
              <a:t>et al., </a:t>
            </a:r>
            <a:r>
              <a:rPr lang="fr-FR" dirty="0" err="1">
                <a:solidFill>
                  <a:srgbClr val="000000">
                    <a:lumMod val="65000"/>
                    <a:lumOff val="35000"/>
                  </a:srgbClr>
                </a:solidFill>
                <a:ea typeface="Arial" pitchFamily="-84" charset="0"/>
                <a:cs typeface="Arial" pitchFamily="-84" charset="0"/>
              </a:rPr>
              <a:t>abstr</a:t>
            </a:r>
            <a:r>
              <a:rPr lang="fr-FR" dirty="0">
                <a:solidFill>
                  <a:srgbClr val="000000">
                    <a:lumMod val="65000"/>
                    <a:lumOff val="35000"/>
                  </a:srgbClr>
                </a:solidFill>
                <a:ea typeface="Arial" pitchFamily="-84" charset="0"/>
                <a:cs typeface="Arial" pitchFamily="-84" charset="0"/>
              </a:rPr>
              <a:t>. </a:t>
            </a:r>
            <a:r>
              <a:rPr lang="fr-FR" dirty="0" smtClean="0">
                <a:solidFill>
                  <a:srgbClr val="000000">
                    <a:lumMod val="65000"/>
                    <a:lumOff val="35000"/>
                  </a:srgbClr>
                </a:solidFill>
                <a:ea typeface="Arial" pitchFamily="-84" charset="0"/>
                <a:cs typeface="Arial" pitchFamily="-84" charset="0"/>
              </a:rPr>
              <a:t>TUPDB0201LB</a:t>
            </a:r>
            <a:endParaRPr lang="fr-FR" dirty="0">
              <a:solidFill>
                <a:srgbClr val="000000">
                  <a:lumMod val="65000"/>
                  <a:lumOff val="35000"/>
                </a:srgbClr>
              </a:solidFill>
              <a:ea typeface="Arial" pitchFamily="-84" charset="0"/>
              <a:cs typeface="Arial" pitchFamily="-84" charset="0"/>
            </a:endParaRPr>
          </a:p>
        </p:txBody>
      </p:sp>
      <p:sp>
        <p:nvSpPr>
          <p:cNvPr id="120" name="AutoShape 28">
            <a:extLst>
              <a:ext uri="{FF2B5EF4-FFF2-40B4-BE49-F238E27FC236}">
                <a16:creationId xmlns:mc="http://schemas.openxmlformats.org/markup-compatibility/2006" xmlns:mv="urn:schemas-microsoft-com:mac:vml" xmlns="" xmlns:a16="http://schemas.microsoft.com/office/drawing/2014/main" id="{A5CEF481-A27B-4D2F-B1B0-3046EB9EC250}"/>
              </a:ext>
            </a:extLst>
          </p:cNvPr>
          <p:cNvSpPr>
            <a:spLocks noChangeAspect="1" noChangeArrowheads="1" noTextEdit="1"/>
          </p:cNvSpPr>
          <p:nvPr/>
        </p:nvSpPr>
        <p:spPr bwMode="auto">
          <a:xfrm>
            <a:off x="6146836" y="3785730"/>
            <a:ext cx="3711624" cy="2291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94" name="Rectangle 6"/>
          <p:cNvSpPr>
            <a:spLocks noChangeArrowheads="1"/>
          </p:cNvSpPr>
          <p:nvPr/>
        </p:nvSpPr>
        <p:spPr bwMode="auto">
          <a:xfrm>
            <a:off x="3214736" y="1328174"/>
            <a:ext cx="1507144" cy="240996"/>
          </a:xfrm>
          <a:prstGeom prst="rect">
            <a:avLst/>
          </a:prstGeom>
          <a:noFill/>
          <a:ln w="9525">
            <a:noFill/>
            <a:miter lim="800000"/>
            <a:headEnd/>
            <a:tailEnd/>
          </a:ln>
        </p:spPr>
        <p:txBody>
          <a:bodyPr wrap="none" tIns="38576" anchor="ctr">
            <a:spAutoFit/>
          </a:bodyPr>
          <a:lstStyle/>
          <a:p>
            <a:pPr algn="ctr" defTabSz="385785" eaLnBrk="0" fontAlgn="base" hangingPunct="0">
              <a:spcBef>
                <a:spcPct val="0"/>
              </a:spcBef>
              <a:spcAft>
                <a:spcPct val="0"/>
              </a:spcAft>
            </a:pPr>
            <a:r>
              <a:rPr lang="en-GB" sz="1013" b="1" dirty="0" err="1">
                <a:solidFill>
                  <a:srgbClr val="000000"/>
                </a:solidFill>
                <a:ea typeface="MS PGothic"/>
                <a:cs typeface="Arial" charset="0"/>
              </a:rPr>
              <a:t>Efficacité</a:t>
            </a:r>
            <a:r>
              <a:rPr lang="en-GB" sz="1013" b="1" dirty="0">
                <a:solidFill>
                  <a:srgbClr val="000000"/>
                </a:solidFill>
                <a:ea typeface="MS PGothic"/>
                <a:cs typeface="Arial" charset="0"/>
              </a:rPr>
              <a:t> </a:t>
            </a:r>
            <a:r>
              <a:rPr lang="en-GB" sz="1013" b="1" dirty="0" err="1">
                <a:solidFill>
                  <a:srgbClr val="000000"/>
                </a:solidFill>
                <a:ea typeface="MS PGothic"/>
                <a:cs typeface="Arial" charset="0"/>
              </a:rPr>
              <a:t>virologique</a:t>
            </a:r>
            <a:endParaRPr lang="en-GB" sz="1013" b="1" dirty="0">
              <a:solidFill>
                <a:srgbClr val="000000"/>
              </a:solidFill>
              <a:ea typeface="MS PGothic"/>
              <a:cs typeface="Arial" charset="0"/>
            </a:endParaRPr>
          </a:p>
        </p:txBody>
      </p:sp>
      <p:graphicFrame>
        <p:nvGraphicFramePr>
          <p:cNvPr id="95" name="Graphique 94"/>
          <p:cNvGraphicFramePr/>
          <p:nvPr>
            <p:extLst>
              <p:ext uri="{D42A27DB-BD31-4B8C-83A1-F6EECF244321}">
                <p14:modId xmlns:p14="http://schemas.microsoft.com/office/powerpoint/2010/main" val="3557057173"/>
              </p:ext>
            </p:extLst>
          </p:nvPr>
        </p:nvGraphicFramePr>
        <p:xfrm>
          <a:off x="832207" y="1336194"/>
          <a:ext cx="5551746" cy="3958769"/>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er 14"/>
          <p:cNvGrpSpPr/>
          <p:nvPr/>
        </p:nvGrpSpPr>
        <p:grpSpPr>
          <a:xfrm>
            <a:off x="1963878" y="4771788"/>
            <a:ext cx="4243425" cy="313163"/>
            <a:chOff x="1750722" y="4707137"/>
            <a:chExt cx="4268172" cy="282097"/>
          </a:xfrm>
        </p:grpSpPr>
        <p:sp>
          <p:nvSpPr>
            <p:cNvPr id="99" name="TextBox 22"/>
            <p:cNvSpPr txBox="1"/>
            <p:nvPr/>
          </p:nvSpPr>
          <p:spPr>
            <a:xfrm>
              <a:off x="1750722" y="4707137"/>
              <a:ext cx="568119"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286</a:t>
              </a:r>
            </a:p>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320</a:t>
              </a:r>
            </a:p>
          </p:txBody>
        </p:sp>
        <p:sp>
          <p:nvSpPr>
            <p:cNvPr id="100" name="TextBox 23"/>
            <p:cNvSpPr txBox="1"/>
            <p:nvPr/>
          </p:nvSpPr>
          <p:spPr>
            <a:xfrm>
              <a:off x="2146965" y="4707137"/>
              <a:ext cx="424338"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302</a:t>
              </a:r>
            </a:p>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325</a:t>
              </a:r>
            </a:p>
          </p:txBody>
        </p:sp>
        <p:sp>
          <p:nvSpPr>
            <p:cNvPr id="134" name="TextBox 22"/>
            <p:cNvSpPr txBox="1"/>
            <p:nvPr/>
          </p:nvSpPr>
          <p:spPr>
            <a:xfrm>
              <a:off x="2399427" y="4707137"/>
              <a:ext cx="568119"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279</a:t>
              </a:r>
            </a:p>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282</a:t>
              </a:r>
            </a:p>
          </p:txBody>
        </p:sp>
        <p:sp>
          <p:nvSpPr>
            <p:cNvPr id="135" name="TextBox 23"/>
            <p:cNvSpPr txBox="1"/>
            <p:nvPr/>
          </p:nvSpPr>
          <p:spPr>
            <a:xfrm>
              <a:off x="2795671" y="4707137"/>
              <a:ext cx="424338"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296</a:t>
              </a:r>
            </a:p>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297</a:t>
              </a:r>
            </a:p>
          </p:txBody>
        </p:sp>
        <p:sp>
          <p:nvSpPr>
            <p:cNvPr id="136" name="TextBox 22"/>
            <p:cNvSpPr txBox="1"/>
            <p:nvPr/>
          </p:nvSpPr>
          <p:spPr>
            <a:xfrm>
              <a:off x="3148048" y="4707137"/>
              <a:ext cx="568119"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14</a:t>
              </a:r>
            </a:p>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320</a:t>
              </a:r>
            </a:p>
          </p:txBody>
        </p:sp>
        <p:sp>
          <p:nvSpPr>
            <p:cNvPr id="137" name="TextBox 23"/>
            <p:cNvSpPr txBox="1"/>
            <p:nvPr/>
          </p:nvSpPr>
          <p:spPr>
            <a:xfrm>
              <a:off x="3544291" y="4707137"/>
              <a:ext cx="424338"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4</a:t>
              </a:r>
            </a:p>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325</a:t>
              </a:r>
            </a:p>
          </p:txBody>
        </p:sp>
        <p:sp>
          <p:nvSpPr>
            <p:cNvPr id="138" name="TextBox 22"/>
            <p:cNvSpPr txBox="1"/>
            <p:nvPr/>
          </p:nvSpPr>
          <p:spPr>
            <a:xfrm>
              <a:off x="3796753" y="4707137"/>
              <a:ext cx="568119"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3</a:t>
              </a:r>
            </a:p>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282</a:t>
              </a:r>
            </a:p>
          </p:txBody>
        </p:sp>
        <p:sp>
          <p:nvSpPr>
            <p:cNvPr id="139" name="TextBox 23"/>
            <p:cNvSpPr txBox="1"/>
            <p:nvPr/>
          </p:nvSpPr>
          <p:spPr>
            <a:xfrm>
              <a:off x="4192997" y="4707137"/>
              <a:ext cx="424338"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1</a:t>
              </a:r>
            </a:p>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297</a:t>
              </a:r>
            </a:p>
          </p:txBody>
        </p:sp>
        <p:sp>
          <p:nvSpPr>
            <p:cNvPr id="140" name="TextBox 22"/>
            <p:cNvSpPr txBox="1"/>
            <p:nvPr/>
          </p:nvSpPr>
          <p:spPr>
            <a:xfrm>
              <a:off x="4549607" y="4707137"/>
              <a:ext cx="568119"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20</a:t>
              </a:r>
            </a:p>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320</a:t>
              </a:r>
            </a:p>
          </p:txBody>
        </p:sp>
        <p:sp>
          <p:nvSpPr>
            <p:cNvPr id="141" name="TextBox 23"/>
            <p:cNvSpPr txBox="1"/>
            <p:nvPr/>
          </p:nvSpPr>
          <p:spPr>
            <a:xfrm>
              <a:off x="4945850" y="4707137"/>
              <a:ext cx="424338"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19</a:t>
              </a:r>
            </a:p>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325</a:t>
              </a:r>
            </a:p>
          </p:txBody>
        </p:sp>
        <p:sp>
          <p:nvSpPr>
            <p:cNvPr id="142" name="TextBox 22"/>
            <p:cNvSpPr txBox="1"/>
            <p:nvPr/>
          </p:nvSpPr>
          <p:spPr>
            <a:xfrm>
              <a:off x="5198312" y="4707137"/>
              <a:ext cx="568119"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0</a:t>
              </a:r>
            </a:p>
            <a:p>
              <a:pPr algn="ctr" defTabSz="385785" fontAlgn="base">
                <a:lnSpc>
                  <a:spcPct val="85000"/>
                </a:lnSpc>
                <a:spcBef>
                  <a:spcPct val="0"/>
                </a:spcBef>
                <a:spcAft>
                  <a:spcPct val="0"/>
                </a:spcAft>
                <a:defRPr/>
              </a:pPr>
              <a:r>
                <a:rPr lang="en-US" sz="844" b="1" dirty="0">
                  <a:solidFill>
                    <a:srgbClr val="4F81BD"/>
                  </a:solidFill>
                  <a:ea typeface="ＭＳ Ｐゴシック" pitchFamily="-84" charset="-128"/>
                  <a:cs typeface="Arial" charset="0"/>
                </a:rPr>
                <a:t>282</a:t>
              </a:r>
            </a:p>
          </p:txBody>
        </p:sp>
        <p:sp>
          <p:nvSpPr>
            <p:cNvPr id="143" name="TextBox 23"/>
            <p:cNvSpPr txBox="1"/>
            <p:nvPr/>
          </p:nvSpPr>
          <p:spPr>
            <a:xfrm>
              <a:off x="5594556" y="4707137"/>
              <a:ext cx="424338" cy="282097"/>
            </a:xfrm>
            <a:prstGeom prst="rect">
              <a:avLst/>
            </a:prstGeom>
            <a:noFill/>
          </p:spPr>
          <p:txBody>
            <a:bodyPr wrap="square" lIns="0" rIns="0" rtlCol="0">
              <a:spAutoFit/>
            </a:bodyPr>
            <a:lstStyle/>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0</a:t>
              </a:r>
            </a:p>
            <a:p>
              <a:pPr algn="ctr" defTabSz="385785" fontAlgn="base">
                <a:lnSpc>
                  <a:spcPct val="85000"/>
                </a:lnSpc>
                <a:spcBef>
                  <a:spcPct val="0"/>
                </a:spcBef>
                <a:spcAft>
                  <a:spcPct val="0"/>
                </a:spcAft>
                <a:defRPr/>
              </a:pPr>
              <a:r>
                <a:rPr lang="en-US" sz="844" b="1" dirty="0">
                  <a:solidFill>
                    <a:srgbClr val="FF6600"/>
                  </a:solidFill>
                  <a:ea typeface="ＭＳ Ｐゴシック" pitchFamily="-84" charset="-128"/>
                  <a:cs typeface="Arial" charset="0"/>
                </a:rPr>
                <a:t>297</a:t>
              </a:r>
            </a:p>
          </p:txBody>
        </p:sp>
      </p:grpSp>
      <p:grpSp>
        <p:nvGrpSpPr>
          <p:cNvPr id="4" name="Grouper 16"/>
          <p:cNvGrpSpPr/>
          <p:nvPr/>
        </p:nvGrpSpPr>
        <p:grpSpPr>
          <a:xfrm>
            <a:off x="3742929" y="2017338"/>
            <a:ext cx="2148028" cy="803415"/>
            <a:chOff x="1909433" y="4871372"/>
            <a:chExt cx="2160556" cy="723714"/>
          </a:xfrm>
        </p:grpSpPr>
        <p:sp>
          <p:nvSpPr>
            <p:cNvPr id="155" name="Rectangle 6"/>
            <p:cNvSpPr>
              <a:spLocks noChangeArrowheads="1"/>
            </p:cNvSpPr>
            <p:nvPr/>
          </p:nvSpPr>
          <p:spPr bwMode="auto">
            <a:xfrm>
              <a:off x="1909433" y="5154461"/>
              <a:ext cx="842035" cy="427736"/>
            </a:xfrm>
            <a:prstGeom prst="rect">
              <a:avLst/>
            </a:prstGeom>
            <a:noFill/>
            <a:ln w="9525">
              <a:noFill/>
              <a:miter lim="800000"/>
              <a:headEnd/>
              <a:tailEnd/>
            </a:ln>
          </p:spPr>
          <p:txBody>
            <a:bodyPr wrap="none" tIns="38576" anchor="ctr">
              <a:spAutoFit/>
            </a:bodyPr>
            <a:lstStyle/>
            <a:p>
              <a:pPr algn="r" defTabSz="385785" eaLnBrk="0" fontAlgn="base" hangingPunct="0">
                <a:spcBef>
                  <a:spcPct val="0"/>
                </a:spcBef>
                <a:spcAft>
                  <a:spcPct val="0"/>
                </a:spcAft>
              </a:pPr>
              <a:r>
                <a:rPr lang="en-GB" sz="844" dirty="0">
                  <a:solidFill>
                    <a:srgbClr val="000000"/>
                  </a:solidFill>
                  <a:ea typeface="MS PGothic"/>
                  <a:cs typeface="Arial" charset="0"/>
                </a:rPr>
                <a:t>B/F/TAF</a:t>
              </a:r>
            </a:p>
            <a:p>
              <a:pPr algn="r" defTabSz="385785" eaLnBrk="0" fontAlgn="base" hangingPunct="0">
                <a:spcBef>
                  <a:spcPct val="0"/>
                </a:spcBef>
                <a:spcAft>
                  <a:spcPct val="0"/>
                </a:spcAft>
              </a:pPr>
              <a:endParaRPr lang="en-GB" sz="844" dirty="0">
                <a:solidFill>
                  <a:srgbClr val="000000"/>
                </a:solidFill>
                <a:ea typeface="MS PGothic"/>
                <a:cs typeface="Arial" charset="0"/>
              </a:endParaRPr>
            </a:p>
            <a:p>
              <a:pPr algn="r" defTabSz="385785" eaLnBrk="0" fontAlgn="base" hangingPunct="0">
                <a:spcBef>
                  <a:spcPct val="0"/>
                </a:spcBef>
                <a:spcAft>
                  <a:spcPct val="0"/>
                </a:spcAft>
              </a:pPr>
              <a:r>
                <a:rPr lang="en-GB" sz="844" dirty="0">
                  <a:solidFill>
                    <a:srgbClr val="000000"/>
                  </a:solidFill>
                  <a:ea typeface="MS PGothic"/>
                  <a:cs typeface="Arial" charset="0"/>
                </a:rPr>
                <a:t>DTG + F/TAF</a:t>
              </a:r>
            </a:p>
          </p:txBody>
        </p:sp>
        <p:sp>
          <p:nvSpPr>
            <p:cNvPr id="16" name="Rectangle 15"/>
            <p:cNvSpPr/>
            <p:nvPr/>
          </p:nvSpPr>
          <p:spPr>
            <a:xfrm>
              <a:off x="2853169" y="5153063"/>
              <a:ext cx="156071" cy="1560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sp>
          <p:nvSpPr>
            <p:cNvPr id="156" name="Rectangle 155"/>
            <p:cNvSpPr/>
            <p:nvPr/>
          </p:nvSpPr>
          <p:spPr>
            <a:xfrm>
              <a:off x="2853169" y="5439015"/>
              <a:ext cx="156071" cy="1560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sp>
          <p:nvSpPr>
            <p:cNvPr id="157" name="Rectangle 156"/>
            <p:cNvSpPr/>
            <p:nvPr/>
          </p:nvSpPr>
          <p:spPr>
            <a:xfrm>
              <a:off x="3558716" y="5153063"/>
              <a:ext cx="156071" cy="156071"/>
            </a:xfrm>
            <a:prstGeom prst="rect">
              <a:avLst/>
            </a:prstGeom>
            <a:pattFill prst="wdUpDiag">
              <a:fgClr>
                <a:schemeClr val="accent1"/>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sp>
          <p:nvSpPr>
            <p:cNvPr id="158" name="Rectangle 157"/>
            <p:cNvSpPr/>
            <p:nvPr/>
          </p:nvSpPr>
          <p:spPr>
            <a:xfrm>
              <a:off x="3558716" y="5439015"/>
              <a:ext cx="156071" cy="156071"/>
            </a:xfrm>
            <a:prstGeom prst="rect">
              <a:avLst/>
            </a:prstGeom>
            <a:pattFill prst="wdUpDiag">
              <a:fgClr>
                <a:schemeClr val="accent2"/>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1519">
                <a:solidFill>
                  <a:prstClr val="white"/>
                </a:solidFill>
              </a:endParaRPr>
            </a:p>
          </p:txBody>
        </p:sp>
        <p:sp>
          <p:nvSpPr>
            <p:cNvPr id="159" name="Rectangle 6"/>
            <p:cNvSpPr>
              <a:spLocks noChangeArrowheads="1"/>
            </p:cNvSpPr>
            <p:nvPr/>
          </p:nvSpPr>
          <p:spPr bwMode="auto">
            <a:xfrm>
              <a:off x="2640778" y="4871372"/>
              <a:ext cx="604955" cy="193696"/>
            </a:xfrm>
            <a:prstGeom prst="rect">
              <a:avLst/>
            </a:prstGeom>
            <a:noFill/>
            <a:ln w="9525">
              <a:noFill/>
              <a:miter lim="800000"/>
              <a:headEnd/>
              <a:tailEnd/>
            </a:ln>
          </p:spPr>
          <p:txBody>
            <a:bodyPr wrap="none" tIns="38576" anchor="ctr">
              <a:spAutoFit/>
            </a:bodyPr>
            <a:lstStyle/>
            <a:p>
              <a:pPr algn="r" defTabSz="385785" eaLnBrk="0" fontAlgn="base" hangingPunct="0">
                <a:spcBef>
                  <a:spcPct val="0"/>
                </a:spcBef>
                <a:spcAft>
                  <a:spcPct val="0"/>
                </a:spcAft>
              </a:pPr>
              <a:r>
                <a:rPr lang="en-GB" sz="844" dirty="0">
                  <a:solidFill>
                    <a:srgbClr val="000000"/>
                  </a:solidFill>
                  <a:ea typeface="MS PGothic"/>
                  <a:cs typeface="Arial" charset="0"/>
                </a:rPr>
                <a:t>Principal</a:t>
              </a:r>
            </a:p>
          </p:txBody>
        </p:sp>
        <p:sp>
          <p:nvSpPr>
            <p:cNvPr id="160" name="Rectangle 6"/>
            <p:cNvSpPr>
              <a:spLocks noChangeArrowheads="1"/>
            </p:cNvSpPr>
            <p:nvPr/>
          </p:nvSpPr>
          <p:spPr bwMode="auto">
            <a:xfrm>
              <a:off x="3232855" y="4871372"/>
              <a:ext cx="837134" cy="193696"/>
            </a:xfrm>
            <a:prstGeom prst="rect">
              <a:avLst/>
            </a:prstGeom>
            <a:noFill/>
            <a:ln w="9525">
              <a:noFill/>
              <a:miter lim="800000"/>
              <a:headEnd/>
              <a:tailEnd/>
            </a:ln>
          </p:spPr>
          <p:txBody>
            <a:bodyPr wrap="none" tIns="38576" anchor="ctr">
              <a:spAutoFit/>
            </a:bodyPr>
            <a:lstStyle/>
            <a:p>
              <a:pPr algn="r" defTabSz="385785" eaLnBrk="0" fontAlgn="base" hangingPunct="0">
                <a:spcBef>
                  <a:spcPct val="0"/>
                </a:spcBef>
                <a:spcAft>
                  <a:spcPct val="0"/>
                </a:spcAft>
              </a:pPr>
              <a:r>
                <a:rPr lang="en-GB" sz="844" dirty="0">
                  <a:solidFill>
                    <a:srgbClr val="000000"/>
                  </a:solidFill>
                  <a:ea typeface="MS PGothic"/>
                  <a:cs typeface="Arial" charset="0"/>
                </a:rPr>
                <a:t>Per </a:t>
              </a:r>
              <a:r>
                <a:rPr lang="en-GB" sz="844" dirty="0" err="1">
                  <a:solidFill>
                    <a:srgbClr val="000000"/>
                  </a:solidFill>
                  <a:ea typeface="MS PGothic"/>
                  <a:cs typeface="Arial" charset="0"/>
                </a:rPr>
                <a:t>protocole</a:t>
              </a:r>
              <a:endParaRPr lang="en-GB" sz="844" dirty="0">
                <a:solidFill>
                  <a:srgbClr val="000000"/>
                </a:solidFill>
                <a:ea typeface="MS PGothic"/>
                <a:cs typeface="Arial" charset="0"/>
              </a:endParaRPr>
            </a:p>
          </p:txBody>
        </p:sp>
      </p:grpSp>
      <p:grpSp>
        <p:nvGrpSpPr>
          <p:cNvPr id="6" name="Grouper 17"/>
          <p:cNvGrpSpPr/>
          <p:nvPr/>
        </p:nvGrpSpPr>
        <p:grpSpPr>
          <a:xfrm>
            <a:off x="6566129" y="1321946"/>
            <a:ext cx="2890722" cy="3247587"/>
            <a:chOff x="5941464" y="1003342"/>
            <a:chExt cx="2907581" cy="2925419"/>
          </a:xfrm>
        </p:grpSpPr>
        <p:sp>
          <p:nvSpPr>
            <p:cNvPr id="75" name="TextBox 34"/>
            <p:cNvSpPr txBox="1"/>
            <p:nvPr/>
          </p:nvSpPr>
          <p:spPr>
            <a:xfrm>
              <a:off x="6434445" y="3787805"/>
              <a:ext cx="188646" cy="126377"/>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1013" kern="0" dirty="0">
                  <a:solidFill>
                    <a:prstClr val="black"/>
                  </a:solidFill>
                  <a:ea typeface="ＭＳ Ｐゴシック" pitchFamily="-84" charset="-128"/>
                  <a:cs typeface="Arial" pitchFamily="34" charset="0"/>
                </a:rPr>
                <a:t>-12</a:t>
              </a:r>
            </a:p>
          </p:txBody>
        </p:sp>
        <p:sp>
          <p:nvSpPr>
            <p:cNvPr id="76" name="TextBox 35"/>
            <p:cNvSpPr txBox="1"/>
            <p:nvPr/>
          </p:nvSpPr>
          <p:spPr>
            <a:xfrm>
              <a:off x="8248365" y="3802384"/>
              <a:ext cx="145112" cy="126377"/>
            </a:xfrm>
            <a:prstGeom prst="rect">
              <a:avLst/>
            </a:prstGeom>
            <a:noFill/>
          </p:spPr>
          <p:txBody>
            <a:bodyPr wrap="none" lIns="0" tIns="0" rIns="0" bIns="0" anchor="ctr">
              <a:spAutoFit/>
            </a:bodyPr>
            <a:lstStyle/>
            <a:p>
              <a:pPr algn="ctr" defTabSz="433396" eaLnBrk="0" fontAlgn="base" hangingPunct="0">
                <a:lnSpc>
                  <a:spcPct val="90000"/>
                </a:lnSpc>
                <a:spcBef>
                  <a:spcPct val="0"/>
                </a:spcBef>
                <a:spcAft>
                  <a:spcPct val="0"/>
                </a:spcAft>
                <a:defRPr/>
              </a:pPr>
              <a:r>
                <a:rPr lang="en-US" sz="1013" kern="0" dirty="0">
                  <a:solidFill>
                    <a:prstClr val="black"/>
                  </a:solidFill>
                  <a:ea typeface="ＭＳ Ｐゴシック" pitchFamily="-84" charset="-128"/>
                  <a:cs typeface="Arial" pitchFamily="34" charset="0"/>
                </a:rPr>
                <a:t>12</a:t>
              </a:r>
            </a:p>
          </p:txBody>
        </p:sp>
        <p:cxnSp>
          <p:nvCxnSpPr>
            <p:cNvPr id="78" name="Straight Connector 39"/>
            <p:cNvCxnSpPr/>
            <p:nvPr/>
          </p:nvCxnSpPr>
          <p:spPr bwMode="auto">
            <a:xfrm flipV="1">
              <a:off x="6529488" y="1797501"/>
              <a:ext cx="0" cy="1889974"/>
            </a:xfrm>
            <a:prstGeom prst="line">
              <a:avLst/>
            </a:prstGeom>
            <a:noFill/>
            <a:ln w="9525" cap="flat" cmpd="sng" algn="ctr">
              <a:solidFill>
                <a:sysClr val="windowText" lastClr="000000"/>
              </a:solidFill>
              <a:prstDash val="dash"/>
              <a:round/>
              <a:headEnd type="none" w="med" len="med"/>
              <a:tailEnd type="none" w="med" len="med"/>
            </a:ln>
            <a:effectLst/>
          </p:spPr>
        </p:cxnSp>
        <p:cxnSp>
          <p:nvCxnSpPr>
            <p:cNvPr id="79" name="Straight Connector 24"/>
            <p:cNvCxnSpPr>
              <a:cxnSpLocks noChangeShapeType="1"/>
            </p:cNvCxnSpPr>
            <p:nvPr/>
          </p:nvCxnSpPr>
          <p:spPr bwMode="auto">
            <a:xfrm flipV="1">
              <a:off x="8321675" y="1778712"/>
              <a:ext cx="0" cy="1920240"/>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xmlns="">
                  <a:noFill/>
                </a14:hiddenFill>
              </a:ext>
            </a:extLst>
          </p:spPr>
        </p:cxnSp>
        <p:sp>
          <p:nvSpPr>
            <p:cNvPr id="90" name="AutoShape 106"/>
            <p:cNvSpPr>
              <a:spLocks noChangeArrowheads="1"/>
            </p:cNvSpPr>
            <p:nvPr/>
          </p:nvSpPr>
          <p:spPr bwMode="auto">
            <a:xfrm>
              <a:off x="7437538" y="1533525"/>
              <a:ext cx="1046062" cy="527952"/>
            </a:xfrm>
            <a:prstGeom prst="rightArrow">
              <a:avLst>
                <a:gd name="adj1" fmla="val 74951"/>
                <a:gd name="adj2" fmla="val 75964"/>
              </a:avLst>
            </a:prstGeom>
            <a:solidFill>
              <a:schemeClr val="accent1"/>
            </a:solidFill>
            <a:ln w="12700">
              <a:noFill/>
              <a:miter lim="800000"/>
              <a:headEnd/>
              <a:tailEnd/>
            </a:ln>
          </p:spPr>
          <p:txBody>
            <a:bodyPr wrap="none" anchor="ctr"/>
            <a:lstStyle/>
            <a:p>
              <a:pPr algn="ctr" defTabSz="385785" fontAlgn="base">
                <a:spcBef>
                  <a:spcPct val="0"/>
                </a:spcBef>
                <a:spcAft>
                  <a:spcPct val="0"/>
                </a:spcAft>
                <a:defRPr/>
              </a:pPr>
              <a:r>
                <a:rPr lang="en-US" sz="759" b="1" kern="0" dirty="0">
                  <a:solidFill>
                    <a:prstClr val="white"/>
                  </a:solidFill>
                  <a:ea typeface="MS PGothic"/>
                  <a:cs typeface="Arial" charset="0"/>
                </a:rPr>
                <a:t>En </a:t>
              </a:r>
              <a:r>
                <a:rPr lang="en-US" sz="759" b="1" kern="0" dirty="0" err="1">
                  <a:solidFill>
                    <a:prstClr val="white"/>
                  </a:solidFill>
                  <a:ea typeface="MS PGothic"/>
                  <a:cs typeface="Arial" charset="0"/>
                </a:rPr>
                <a:t>faveur</a:t>
              </a:r>
              <a:r>
                <a:rPr lang="en-US" sz="759" b="1" kern="0" dirty="0">
                  <a:solidFill>
                    <a:prstClr val="white"/>
                  </a:solidFill>
                  <a:ea typeface="MS PGothic"/>
                  <a:cs typeface="Arial" charset="0"/>
                </a:rPr>
                <a:t> </a:t>
              </a:r>
              <a:br>
                <a:rPr lang="en-US" sz="759" b="1" kern="0" dirty="0">
                  <a:solidFill>
                    <a:prstClr val="white"/>
                  </a:solidFill>
                  <a:ea typeface="MS PGothic"/>
                  <a:cs typeface="Arial" charset="0"/>
                </a:rPr>
              </a:br>
              <a:r>
                <a:rPr lang="en-US" sz="759" b="1" kern="0" dirty="0">
                  <a:solidFill>
                    <a:prstClr val="white"/>
                  </a:solidFill>
                  <a:ea typeface="MS PGothic"/>
                  <a:cs typeface="Arial" charset="0"/>
                </a:rPr>
                <a:t>de B/F/TAF</a:t>
              </a:r>
            </a:p>
          </p:txBody>
        </p:sp>
        <p:sp>
          <p:nvSpPr>
            <p:cNvPr id="92" name="AutoShape 106"/>
            <p:cNvSpPr>
              <a:spLocks noChangeArrowheads="1"/>
            </p:cNvSpPr>
            <p:nvPr/>
          </p:nvSpPr>
          <p:spPr bwMode="auto">
            <a:xfrm flipH="1">
              <a:off x="6343650" y="1533525"/>
              <a:ext cx="1093888" cy="527952"/>
            </a:xfrm>
            <a:prstGeom prst="rightArrow">
              <a:avLst>
                <a:gd name="adj1" fmla="val 74951"/>
                <a:gd name="adj2" fmla="val 75964"/>
              </a:avLst>
            </a:prstGeom>
            <a:solidFill>
              <a:srgbClr val="FF6600"/>
            </a:solidFill>
            <a:ln w="12700">
              <a:noFill/>
              <a:miter lim="800000"/>
              <a:headEnd/>
              <a:tailEnd/>
            </a:ln>
          </p:spPr>
          <p:txBody>
            <a:bodyPr wrap="none" rIns="154305" anchor="ctr"/>
            <a:lstStyle/>
            <a:p>
              <a:pPr algn="ctr" defTabSz="385785" fontAlgn="base">
                <a:spcBef>
                  <a:spcPct val="0"/>
                </a:spcBef>
                <a:spcAft>
                  <a:spcPct val="0"/>
                </a:spcAft>
                <a:defRPr/>
              </a:pPr>
              <a:r>
                <a:rPr lang="en-US" sz="759" b="1" kern="0" dirty="0">
                  <a:solidFill>
                    <a:prstClr val="white"/>
                  </a:solidFill>
                  <a:ea typeface="MS PGothic"/>
                  <a:cs typeface="Arial" charset="0"/>
                </a:rPr>
                <a:t>En </a:t>
              </a:r>
              <a:r>
                <a:rPr lang="en-US" sz="759" b="1" kern="0" dirty="0" err="1">
                  <a:solidFill>
                    <a:prstClr val="white"/>
                  </a:solidFill>
                  <a:ea typeface="MS PGothic"/>
                  <a:cs typeface="Arial" charset="0"/>
                </a:rPr>
                <a:t>faveur</a:t>
              </a:r>
              <a:r>
                <a:rPr lang="en-US" sz="759" b="1" kern="0" dirty="0">
                  <a:solidFill>
                    <a:prstClr val="white"/>
                  </a:solidFill>
                  <a:ea typeface="MS PGothic"/>
                  <a:cs typeface="Arial" charset="0"/>
                </a:rPr>
                <a:t> de</a:t>
              </a:r>
            </a:p>
            <a:p>
              <a:pPr algn="ctr" defTabSz="385785" fontAlgn="base">
                <a:spcBef>
                  <a:spcPct val="0"/>
                </a:spcBef>
                <a:spcAft>
                  <a:spcPct val="0"/>
                </a:spcAft>
                <a:defRPr/>
              </a:pPr>
              <a:r>
                <a:rPr lang="en-US" sz="759" b="1" kern="0" dirty="0">
                  <a:solidFill>
                    <a:prstClr val="white"/>
                  </a:solidFill>
                  <a:ea typeface="MS PGothic"/>
                  <a:cs typeface="Arial" charset="0"/>
                </a:rPr>
                <a:t> DTG + F/TAF</a:t>
              </a:r>
            </a:p>
          </p:txBody>
        </p:sp>
        <p:sp>
          <p:nvSpPr>
            <p:cNvPr id="93" name="Rectangle 6"/>
            <p:cNvSpPr>
              <a:spLocks noChangeArrowheads="1"/>
            </p:cNvSpPr>
            <p:nvPr/>
          </p:nvSpPr>
          <p:spPr bwMode="auto">
            <a:xfrm>
              <a:off x="6062578" y="1003342"/>
              <a:ext cx="2786467" cy="404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38576" anchor="ctr">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defTabSz="385785" eaLnBrk="1" fontAlgn="base" hangingPunct="1">
                <a:lnSpc>
                  <a:spcPct val="100000"/>
                </a:lnSpc>
                <a:spcBef>
                  <a:spcPct val="0"/>
                </a:spcBef>
                <a:spcAft>
                  <a:spcPct val="0"/>
                </a:spcAft>
                <a:buClrTx/>
                <a:buSzTx/>
                <a:buNone/>
                <a:defRPr/>
              </a:pPr>
              <a:r>
                <a:rPr lang="en-US" altLang="en-US" sz="1181" b="1" kern="0" dirty="0" err="1">
                  <a:solidFill>
                    <a:srgbClr val="000000"/>
                  </a:solidFill>
                  <a:latin typeface="Arial"/>
                  <a:ea typeface="MS PGothic" pitchFamily="34" charset="-128"/>
                  <a:cs typeface="Arial" charset="0"/>
                </a:rPr>
                <a:t>Différence</a:t>
              </a:r>
              <a:r>
                <a:rPr lang="en-US" altLang="en-US" sz="1181" b="1" kern="0" dirty="0">
                  <a:solidFill>
                    <a:srgbClr val="000000"/>
                  </a:solidFill>
                  <a:latin typeface="Arial"/>
                  <a:ea typeface="MS PGothic" pitchFamily="34" charset="-128"/>
                  <a:cs typeface="Arial" charset="0"/>
                </a:rPr>
                <a:t> entre les </a:t>
              </a:r>
              <a:r>
                <a:rPr lang="en-US" altLang="en-US" sz="1181" b="1" kern="0" dirty="0" err="1">
                  <a:solidFill>
                    <a:srgbClr val="000000"/>
                  </a:solidFill>
                  <a:latin typeface="Arial"/>
                  <a:ea typeface="MS PGothic" pitchFamily="34" charset="-128"/>
                  <a:cs typeface="Arial" charset="0"/>
                </a:rPr>
                <a:t>traitements</a:t>
              </a:r>
              <a:r>
                <a:rPr lang="en-US" altLang="en-US" sz="1181" b="1" kern="0" dirty="0">
                  <a:solidFill>
                    <a:srgbClr val="000000"/>
                  </a:solidFill>
                  <a:latin typeface="Arial"/>
                  <a:ea typeface="MS PGothic" pitchFamily="34" charset="-128"/>
                  <a:cs typeface="Arial" charset="0"/>
                </a:rPr>
                <a:t> (%) </a:t>
              </a:r>
              <a:br>
                <a:rPr lang="en-US" altLang="en-US" sz="1181" b="1" kern="0" dirty="0">
                  <a:solidFill>
                    <a:srgbClr val="000000"/>
                  </a:solidFill>
                  <a:latin typeface="Arial"/>
                  <a:ea typeface="MS PGothic" pitchFamily="34" charset="-128"/>
                  <a:cs typeface="Arial" charset="0"/>
                </a:rPr>
              </a:br>
              <a:r>
                <a:rPr lang="en-US" altLang="en-US" sz="1181" b="1" kern="0" dirty="0">
                  <a:solidFill>
                    <a:srgbClr val="000000"/>
                  </a:solidFill>
                  <a:latin typeface="Arial"/>
                  <a:ea typeface="MS PGothic" pitchFamily="34" charset="-128"/>
                  <a:cs typeface="Arial" charset="0"/>
                </a:rPr>
                <a:t>[IC</a:t>
              </a:r>
              <a:r>
                <a:rPr lang="en-US" altLang="en-US" sz="1181" b="1" kern="0" baseline="-25000" dirty="0">
                  <a:solidFill>
                    <a:srgbClr val="000000"/>
                  </a:solidFill>
                  <a:latin typeface="Arial"/>
                  <a:ea typeface="MS PGothic" pitchFamily="34" charset="-128"/>
                  <a:cs typeface="Arial" charset="0"/>
                </a:rPr>
                <a:t>95</a:t>
              </a:r>
              <a:r>
                <a:rPr lang="en-US" altLang="en-US" sz="1181" b="1" kern="0" dirty="0">
                  <a:solidFill>
                    <a:srgbClr val="000000"/>
                  </a:solidFill>
                  <a:latin typeface="Arial"/>
                  <a:ea typeface="MS PGothic" pitchFamily="34" charset="-128"/>
                  <a:cs typeface="Arial" charset="0"/>
                </a:rPr>
                <a:t>]</a:t>
              </a:r>
            </a:p>
          </p:txBody>
        </p:sp>
        <p:sp>
          <p:nvSpPr>
            <p:cNvPr id="121" name="Line 30">
              <a:extLst>
                <a:ext uri="{FF2B5EF4-FFF2-40B4-BE49-F238E27FC236}">
                  <a16:creationId xmlns:mc="http://schemas.openxmlformats.org/markup-compatibility/2006" xmlns:mv="urn:schemas-microsoft-com:mac:vml" xmlns="" xmlns:a16="http://schemas.microsoft.com/office/drawing/2014/main" id="{CE6CAD8D-83EF-4A03-B189-2CDF724449AA}"/>
                </a:ext>
              </a:extLst>
            </p:cNvPr>
            <p:cNvSpPr>
              <a:spLocks noChangeShapeType="1"/>
            </p:cNvSpPr>
            <p:nvPr/>
          </p:nvSpPr>
          <p:spPr bwMode="auto">
            <a:xfrm flipV="1">
              <a:off x="7437538" y="1909475"/>
              <a:ext cx="0" cy="1778000"/>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22" name="Line 31">
              <a:extLst>
                <a:ext uri="{FF2B5EF4-FFF2-40B4-BE49-F238E27FC236}">
                  <a16:creationId xmlns:mc="http://schemas.openxmlformats.org/markup-compatibility/2006" xmlns:mv="urn:schemas-microsoft-com:mac:vml" xmlns="" xmlns:a16="http://schemas.microsoft.com/office/drawing/2014/main" id="{5C340C82-204E-4594-BEB8-AE56D98C330D}"/>
                </a:ext>
              </a:extLst>
            </p:cNvPr>
            <p:cNvSpPr>
              <a:spLocks noChangeShapeType="1"/>
            </p:cNvSpPr>
            <p:nvPr/>
          </p:nvSpPr>
          <p:spPr bwMode="auto">
            <a:xfrm>
              <a:off x="6529488" y="3687475"/>
              <a:ext cx="1792187" cy="0"/>
            </a:xfrm>
            <a:prstGeom prst="line">
              <a:avLst/>
            </a:prstGeom>
            <a:noFill/>
            <a:ln w="952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24" name="Freeform 33">
              <a:extLst>
                <a:ext uri="{FF2B5EF4-FFF2-40B4-BE49-F238E27FC236}">
                  <a16:creationId xmlns:mc="http://schemas.openxmlformats.org/markup-compatibility/2006" xmlns:mv="urn:schemas-microsoft-com:mac:vml" xmlns="" xmlns:a16="http://schemas.microsoft.com/office/drawing/2014/main" id="{3BEDD23F-E405-4F00-9AE1-22C009F17098}"/>
                </a:ext>
              </a:extLst>
            </p:cNvPr>
            <p:cNvSpPr>
              <a:spLocks/>
            </p:cNvSpPr>
            <p:nvPr/>
          </p:nvSpPr>
          <p:spPr bwMode="auto">
            <a:xfrm>
              <a:off x="6841068" y="2583120"/>
              <a:ext cx="715432" cy="45719"/>
            </a:xfrm>
            <a:custGeom>
              <a:avLst/>
              <a:gdLst>
                <a:gd name="T0" fmla="*/ 0 w 704"/>
                <a:gd name="T1" fmla="*/ 649 w 704"/>
                <a:gd name="T2" fmla="*/ 325 w 704"/>
              </a:gdLst>
              <a:ahLst/>
              <a:cxnLst>
                <a:cxn ang="0">
                  <a:pos x="T0" y="0"/>
                </a:cxn>
                <a:cxn ang="0">
                  <a:pos x="T1" y="0"/>
                </a:cxn>
                <a:cxn ang="0">
                  <a:pos x="T2" y="0"/>
                </a:cxn>
              </a:cxnLst>
              <a:rect l="0" t="0" r="r" b="b"/>
              <a:pathLst>
                <a:path w="704">
                  <a:moveTo>
                    <a:pt x="0" y="0"/>
                  </a:moveTo>
                  <a:cubicBezTo>
                    <a:pt x="217" y="0"/>
                    <a:pt x="595" y="0"/>
                    <a:pt x="649" y="0"/>
                  </a:cubicBezTo>
                  <a:cubicBezTo>
                    <a:pt x="704" y="0"/>
                    <a:pt x="379" y="0"/>
                    <a:pt x="325" y="0"/>
                  </a:cubicBezTo>
                </a:path>
              </a:pathLst>
            </a:cu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25" name="Rectangle 34">
              <a:extLst>
                <a:ext uri="{FF2B5EF4-FFF2-40B4-BE49-F238E27FC236}">
                  <a16:creationId xmlns:mc="http://schemas.openxmlformats.org/markup-compatibility/2006" xmlns:mv="urn:schemas-microsoft-com:mac:vml" xmlns="" xmlns:a16="http://schemas.microsoft.com/office/drawing/2014/main" id="{6D225334-34B5-40DA-A0DC-0116C3A99C57}"/>
                </a:ext>
              </a:extLst>
            </p:cNvPr>
            <p:cNvSpPr>
              <a:spLocks noChangeArrowheads="1"/>
            </p:cNvSpPr>
            <p:nvPr/>
          </p:nvSpPr>
          <p:spPr bwMode="auto">
            <a:xfrm>
              <a:off x="7118465" y="2525971"/>
              <a:ext cx="104775" cy="1047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61" name="Rectangle 6"/>
            <p:cNvSpPr>
              <a:spLocks noChangeArrowheads="1"/>
            </p:cNvSpPr>
            <p:nvPr/>
          </p:nvSpPr>
          <p:spPr bwMode="auto">
            <a:xfrm>
              <a:off x="6215564" y="3047207"/>
              <a:ext cx="330855" cy="193696"/>
            </a:xfrm>
            <a:prstGeom prst="rect">
              <a:avLst/>
            </a:prstGeom>
            <a:noFill/>
            <a:ln w="9525">
              <a:noFill/>
              <a:miter lim="800000"/>
              <a:headEnd/>
              <a:tailEnd/>
            </a:ln>
          </p:spPr>
          <p:txBody>
            <a:bodyPr wrap="none" tIns="38576" anchor="ctr">
              <a:spAutoFit/>
            </a:bodyPr>
            <a:lstStyle/>
            <a:p>
              <a:pPr algn="r" defTabSz="385785" eaLnBrk="0" fontAlgn="base" hangingPunct="0">
                <a:spcBef>
                  <a:spcPct val="0"/>
                </a:spcBef>
                <a:spcAft>
                  <a:spcPct val="0"/>
                </a:spcAft>
              </a:pPr>
              <a:r>
                <a:rPr lang="en-GB" sz="844" dirty="0">
                  <a:solidFill>
                    <a:srgbClr val="000000"/>
                  </a:solidFill>
                  <a:ea typeface="MS PGothic"/>
                  <a:cs typeface="Arial" charset="0"/>
                </a:rPr>
                <a:t>PP</a:t>
              </a:r>
            </a:p>
          </p:txBody>
        </p:sp>
        <p:sp>
          <p:nvSpPr>
            <p:cNvPr id="162" name="Rectangle 6"/>
            <p:cNvSpPr>
              <a:spLocks noChangeArrowheads="1"/>
            </p:cNvSpPr>
            <p:nvPr/>
          </p:nvSpPr>
          <p:spPr bwMode="auto">
            <a:xfrm>
              <a:off x="5941464" y="2459042"/>
              <a:ext cx="604955" cy="193696"/>
            </a:xfrm>
            <a:prstGeom prst="rect">
              <a:avLst/>
            </a:prstGeom>
            <a:noFill/>
            <a:ln w="9525">
              <a:noFill/>
              <a:miter lim="800000"/>
              <a:headEnd/>
              <a:tailEnd/>
            </a:ln>
          </p:spPr>
          <p:txBody>
            <a:bodyPr wrap="none" tIns="38576" anchor="ctr">
              <a:spAutoFit/>
            </a:bodyPr>
            <a:lstStyle/>
            <a:p>
              <a:pPr algn="r" defTabSz="385785" eaLnBrk="0" fontAlgn="base" hangingPunct="0">
                <a:spcBef>
                  <a:spcPct val="0"/>
                </a:spcBef>
                <a:spcAft>
                  <a:spcPct val="0"/>
                </a:spcAft>
              </a:pPr>
              <a:r>
                <a:rPr lang="en-GB" sz="844" dirty="0">
                  <a:solidFill>
                    <a:srgbClr val="000000"/>
                  </a:solidFill>
                  <a:ea typeface="MS PGothic"/>
                  <a:cs typeface="Arial" charset="0"/>
                </a:rPr>
                <a:t>Principal</a:t>
              </a:r>
            </a:p>
          </p:txBody>
        </p:sp>
        <p:sp>
          <p:nvSpPr>
            <p:cNvPr id="163"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022146" y="2337758"/>
              <a:ext cx="245077" cy="11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dirty="0">
                  <a:solidFill>
                    <a:srgbClr val="000000"/>
                  </a:solidFill>
                  <a:ea typeface="ＭＳ Ｐゴシック" pitchFamily="-84" charset="-128"/>
                </a:rPr>
                <a:t>– 3,5</a:t>
              </a:r>
            </a:p>
          </p:txBody>
        </p:sp>
        <p:sp>
          <p:nvSpPr>
            <p:cNvPr id="164"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6715759" y="2596882"/>
              <a:ext cx="245077" cy="11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dirty="0">
                  <a:solidFill>
                    <a:srgbClr val="000000"/>
                  </a:solidFill>
                  <a:ea typeface="ＭＳ Ｐゴシック" pitchFamily="-84" charset="-128"/>
                </a:rPr>
                <a:t>– 7,9</a:t>
              </a:r>
            </a:p>
          </p:txBody>
        </p:sp>
        <p:sp>
          <p:nvSpPr>
            <p:cNvPr id="165"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469294" y="2594498"/>
              <a:ext cx="153174" cy="11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dirty="0">
                  <a:solidFill>
                    <a:srgbClr val="000000"/>
                  </a:solidFill>
                  <a:ea typeface="ＭＳ Ｐゴシック" pitchFamily="-84" charset="-128"/>
                </a:rPr>
                <a:t>1,0</a:t>
              </a:r>
            </a:p>
          </p:txBody>
        </p:sp>
        <p:sp>
          <p:nvSpPr>
            <p:cNvPr id="166"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099412" y="2926190"/>
              <a:ext cx="245077" cy="11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b="1" dirty="0">
                  <a:solidFill>
                    <a:srgbClr val="000000"/>
                  </a:solidFill>
                  <a:ea typeface="ＭＳ Ｐゴシック" pitchFamily="-84" charset="-128"/>
                </a:rPr>
                <a:t>– 0,7</a:t>
              </a:r>
            </a:p>
          </p:txBody>
        </p:sp>
        <p:sp>
          <p:nvSpPr>
            <p:cNvPr id="167"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112165" y="3149066"/>
              <a:ext cx="153174" cy="11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dirty="0">
                  <a:solidFill>
                    <a:srgbClr val="000000"/>
                  </a:solidFill>
                  <a:ea typeface="ＭＳ Ｐゴシック" pitchFamily="-84" charset="-128"/>
                </a:rPr>
                <a:t>2,6</a:t>
              </a:r>
            </a:p>
          </p:txBody>
        </p:sp>
        <p:sp>
          <p:nvSpPr>
            <p:cNvPr id="168" name="Rectangle 39">
              <a:extLst>
                <a:ext uri="{FF2B5EF4-FFF2-40B4-BE49-F238E27FC236}">
                  <a16:creationId xmlns:mc="http://schemas.openxmlformats.org/markup-compatibility/2006" xmlns:mv="urn:schemas-microsoft-com:mac:vml" xmlns="" xmlns:a16="http://schemas.microsoft.com/office/drawing/2014/main" id="{74696DBD-3259-4A3F-8290-92B87E67F0B4}"/>
                </a:ext>
              </a:extLst>
            </p:cNvPr>
            <p:cNvSpPr>
              <a:spLocks noChangeArrowheads="1"/>
            </p:cNvSpPr>
            <p:nvPr/>
          </p:nvSpPr>
          <p:spPr bwMode="auto">
            <a:xfrm>
              <a:off x="7452362" y="3149066"/>
              <a:ext cx="153174" cy="11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44" dirty="0">
                  <a:solidFill>
                    <a:srgbClr val="000000"/>
                  </a:solidFill>
                  <a:ea typeface="ＭＳ Ｐゴシック" pitchFamily="-84" charset="-128"/>
                </a:rPr>
                <a:t>1,2</a:t>
              </a:r>
            </a:p>
          </p:txBody>
        </p:sp>
        <p:sp>
          <p:nvSpPr>
            <p:cNvPr id="169" name="Freeform 33">
              <a:extLst>
                <a:ext uri="{FF2B5EF4-FFF2-40B4-BE49-F238E27FC236}">
                  <a16:creationId xmlns:mc="http://schemas.openxmlformats.org/markup-compatibility/2006" xmlns:mv="urn:schemas-microsoft-com:mac:vml" xmlns="" xmlns:a16="http://schemas.microsoft.com/office/drawing/2014/main" id="{3BEDD23F-E405-4F00-9AE1-22C009F17098}"/>
                </a:ext>
              </a:extLst>
            </p:cNvPr>
            <p:cNvSpPr>
              <a:spLocks/>
            </p:cNvSpPr>
            <p:nvPr/>
          </p:nvSpPr>
          <p:spPr bwMode="auto">
            <a:xfrm>
              <a:off x="7248640" y="3136091"/>
              <a:ext cx="273993" cy="45719"/>
            </a:xfrm>
            <a:custGeom>
              <a:avLst/>
              <a:gdLst>
                <a:gd name="T0" fmla="*/ 0 w 704"/>
                <a:gd name="T1" fmla="*/ 649 w 704"/>
                <a:gd name="T2" fmla="*/ 325 w 704"/>
              </a:gdLst>
              <a:ahLst/>
              <a:cxnLst>
                <a:cxn ang="0">
                  <a:pos x="T0" y="0"/>
                </a:cxn>
                <a:cxn ang="0">
                  <a:pos x="T1" y="0"/>
                </a:cxn>
                <a:cxn ang="0">
                  <a:pos x="T2" y="0"/>
                </a:cxn>
              </a:cxnLst>
              <a:rect l="0" t="0" r="r" b="b"/>
              <a:pathLst>
                <a:path w="704">
                  <a:moveTo>
                    <a:pt x="0" y="0"/>
                  </a:moveTo>
                  <a:cubicBezTo>
                    <a:pt x="217" y="0"/>
                    <a:pt x="595" y="0"/>
                    <a:pt x="649" y="0"/>
                  </a:cubicBezTo>
                  <a:cubicBezTo>
                    <a:pt x="704" y="0"/>
                    <a:pt x="379" y="0"/>
                    <a:pt x="325" y="0"/>
                  </a:cubicBezTo>
                </a:path>
              </a:pathLst>
            </a:cu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sp>
          <p:nvSpPr>
            <p:cNvPr id="170" name="Rectangle 34">
              <a:extLst>
                <a:ext uri="{FF2B5EF4-FFF2-40B4-BE49-F238E27FC236}">
                  <a16:creationId xmlns:mc="http://schemas.openxmlformats.org/markup-compatibility/2006" xmlns:mv="urn:schemas-microsoft-com:mac:vml" xmlns="" xmlns:a16="http://schemas.microsoft.com/office/drawing/2014/main" id="{6D225334-34B5-40DA-A0DC-0116C3A99C57}"/>
                </a:ext>
              </a:extLst>
            </p:cNvPr>
            <p:cNvSpPr>
              <a:spLocks noChangeArrowheads="1"/>
            </p:cNvSpPr>
            <p:nvPr/>
          </p:nvSpPr>
          <p:spPr bwMode="auto">
            <a:xfrm>
              <a:off x="7338179" y="3100107"/>
              <a:ext cx="68775" cy="687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7153" tIns="38576" rIns="77153" bIns="38576" numCol="1" anchor="t" anchorCtr="0" compatLnSpc="1">
              <a:prstTxWarp prst="textNoShape">
                <a:avLst/>
              </a:prstTxWarp>
            </a:bodyPr>
            <a:lstStyle/>
            <a:p>
              <a:pPr defTabSz="385785" fontAlgn="base">
                <a:spcBef>
                  <a:spcPct val="0"/>
                </a:spcBef>
                <a:spcAft>
                  <a:spcPct val="0"/>
                </a:spcAft>
              </a:pPr>
              <a:endParaRPr lang="en-US" sz="1519">
                <a:solidFill>
                  <a:srgbClr val="000000"/>
                </a:solidFill>
                <a:ea typeface="ＭＳ Ｐゴシック" pitchFamily="-84" charset="-128"/>
              </a:endParaRPr>
            </a:p>
          </p:txBody>
        </p:sp>
      </p:grpSp>
      <p:sp>
        <p:nvSpPr>
          <p:cNvPr id="65" name="Espace réservé du contenu 1"/>
          <p:cNvSpPr>
            <a:spLocks noGrp="1"/>
          </p:cNvSpPr>
          <p:nvPr>
            <p:ph idx="1"/>
          </p:nvPr>
        </p:nvSpPr>
        <p:spPr>
          <a:xfrm>
            <a:off x="318484" y="5488410"/>
            <a:ext cx="9607064" cy="336803"/>
          </a:xfrm>
        </p:spPr>
        <p:txBody>
          <a:bodyPr/>
          <a:lstStyle/>
          <a:p>
            <a:pPr marL="0" indent="0" algn="ctr">
              <a:buNone/>
            </a:pPr>
            <a:r>
              <a:rPr lang="fr-FR" dirty="0"/>
              <a:t>Variation moyenne des CD4 depuis l’inclusion : + </a:t>
            </a:r>
            <a:r>
              <a:rPr lang="fr-FR" dirty="0" smtClean="0"/>
              <a:t>180/mm</a:t>
            </a:r>
            <a:r>
              <a:rPr lang="fr-FR" baseline="30000" dirty="0" smtClean="0"/>
              <a:t>3</a:t>
            </a:r>
            <a:r>
              <a:rPr lang="fr-FR" dirty="0" smtClean="0"/>
              <a:t> </a:t>
            </a:r>
            <a:r>
              <a:rPr lang="fr-FR" dirty="0"/>
              <a:t>(B/F/TAF) </a:t>
            </a:r>
            <a:r>
              <a:rPr lang="fr-FR" dirty="0" smtClean="0"/>
              <a:t>vs</a:t>
            </a:r>
            <a:r>
              <a:rPr lang="fr-FR" dirty="0"/>
              <a:t> + </a:t>
            </a:r>
            <a:r>
              <a:rPr lang="fr-FR" dirty="0" smtClean="0"/>
              <a:t>201/mm</a:t>
            </a:r>
            <a:r>
              <a:rPr lang="fr-FR" baseline="30000" dirty="0" smtClean="0"/>
              <a:t>3</a:t>
            </a:r>
            <a:r>
              <a:rPr lang="fr-FR" dirty="0" smtClean="0"/>
              <a:t> </a:t>
            </a:r>
            <a:r>
              <a:rPr lang="fr-FR" dirty="0"/>
              <a:t>(DTG + F/TAF</a:t>
            </a:r>
            <a:r>
              <a:rPr lang="fr-FR" dirty="0" smtClean="0"/>
              <a:t>) </a:t>
            </a:r>
            <a:r>
              <a:rPr lang="fr-FR" dirty="0"/>
              <a:t>(p = 0,10)</a:t>
            </a:r>
          </a:p>
        </p:txBody>
      </p:sp>
      <p:sp>
        <p:nvSpPr>
          <p:cNvPr id="68" name="Titre 32"/>
          <p:cNvSpPr>
            <a:spLocks noGrp="1"/>
          </p:cNvSpPr>
          <p:nvPr>
            <p:ph type="title"/>
          </p:nvPr>
        </p:nvSpPr>
        <p:spPr>
          <a:xfrm>
            <a:off x="34675" y="66303"/>
            <a:ext cx="10220539" cy="1059939"/>
          </a:xfrm>
          <a:noFill/>
          <a:ln>
            <a:noFill/>
          </a:ln>
        </p:spPr>
        <p:txBody>
          <a:bodyPr vert="horz" wrap="square" lIns="91440" tIns="45720" rIns="91440" bIns="45720" numCol="1" anchor="ctr" anchorCtr="0" compatLnSpc="1">
            <a:prstTxWarp prst="textNoShape">
              <a:avLst/>
            </a:prstTxWarp>
          </a:bodyPr>
          <a:lstStyle/>
          <a:p>
            <a:pPr algn="ctr" eaLnBrk="1" fontAlgn="auto" hangingPunct="1">
              <a:spcBef>
                <a:spcPts val="0"/>
              </a:spcBef>
              <a:spcAft>
                <a:spcPts val="0"/>
              </a:spcAft>
            </a:pPr>
            <a:r>
              <a:rPr lang="fr-FR" sz="2400" dirty="0" err="1">
                <a:solidFill>
                  <a:srgbClr val="000000"/>
                </a:solidFill>
                <a:latin typeface="+mj-lt"/>
                <a:ea typeface=""/>
                <a:cs typeface="+mj-cs"/>
              </a:rPr>
              <a:t>Bictégravir</a:t>
            </a:r>
            <a:r>
              <a:rPr lang="fr-FR" sz="2400" dirty="0">
                <a:solidFill>
                  <a:srgbClr val="000000"/>
                </a:solidFill>
                <a:latin typeface="+mj-lt"/>
                <a:ea typeface=""/>
                <a:cs typeface="+mj-cs"/>
              </a:rPr>
              <a:t>/FTC/TAF vs </a:t>
            </a:r>
            <a:r>
              <a:rPr lang="fr-FR" sz="2400" dirty="0" smtClean="0">
                <a:solidFill>
                  <a:srgbClr val="000000"/>
                </a:solidFill>
                <a:latin typeface="+mj-lt"/>
                <a:ea typeface=""/>
                <a:cs typeface="+mj-cs"/>
              </a:rPr>
              <a:t>DTG+FTC/TAF</a:t>
            </a:r>
            <a:br>
              <a:rPr lang="fr-FR" sz="2400" dirty="0" smtClean="0">
                <a:solidFill>
                  <a:srgbClr val="000000"/>
                </a:solidFill>
                <a:latin typeface="+mj-lt"/>
                <a:ea typeface=""/>
                <a:cs typeface="+mj-cs"/>
              </a:rPr>
            </a:br>
            <a:r>
              <a:rPr lang="fr-FR" sz="2400" dirty="0" smtClean="0">
                <a:solidFill>
                  <a:srgbClr val="000000"/>
                </a:solidFill>
                <a:latin typeface="+mj-lt"/>
                <a:ea typeface=""/>
                <a:cs typeface="+mj-cs"/>
              </a:rPr>
              <a:t>en </a:t>
            </a:r>
            <a:r>
              <a:rPr lang="fr-FR" sz="2400" dirty="0">
                <a:solidFill>
                  <a:srgbClr val="000000"/>
                </a:solidFill>
                <a:latin typeface="+mj-lt"/>
                <a:ea typeface=""/>
                <a:cs typeface="+mj-cs"/>
              </a:rPr>
              <a:t>initiation de traitement : résultats S48 </a:t>
            </a:r>
            <a:r>
              <a:rPr lang="fr-FR" sz="2400" dirty="0" smtClean="0">
                <a:solidFill>
                  <a:srgbClr val="000000"/>
                </a:solidFill>
                <a:latin typeface="+mj-lt"/>
                <a:ea typeface=""/>
                <a:cs typeface="+mj-cs"/>
              </a:rPr>
              <a:t>(2)</a:t>
            </a:r>
            <a:endParaRPr lang="fr-FR" sz="2400" dirty="0">
              <a:solidFill>
                <a:srgbClr val="000000"/>
              </a:solidFill>
              <a:latin typeface="+mj-lt"/>
              <a:ea typeface=""/>
              <a:cs typeface="+mj-cs"/>
            </a:endParaRPr>
          </a:p>
        </p:txBody>
      </p:sp>
    </p:spTree>
    <p:extLst>
      <p:ext uri="{BB962C8B-B14F-4D97-AF65-F5344CB8AC3E}">
        <p14:creationId xmlns:p14="http://schemas.microsoft.com/office/powerpoint/2010/main" val="2247418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2"/>
          <p:cNvSpPr>
            <a:spLocks noGrp="1"/>
          </p:cNvSpPr>
          <p:nvPr>
            <p:ph type="title"/>
          </p:nvPr>
        </p:nvSpPr>
        <p:spPr>
          <a:xfrm>
            <a:off x="590309" y="168280"/>
            <a:ext cx="9375494" cy="798513"/>
          </a:xfrm>
          <a:noFill/>
          <a:ln>
            <a:noFill/>
          </a:ln>
        </p:spPr>
        <p:txBody>
          <a:bodyPr vert="horz" wrap="square" lIns="91440" tIns="45720" rIns="91440" bIns="45720" numCol="1" anchor="ctr" anchorCtr="0" compatLnSpc="1">
            <a:prstTxWarp prst="textNoShape">
              <a:avLst/>
            </a:prstTxWarp>
          </a:bodyPr>
          <a:lstStyle/>
          <a:p>
            <a:pPr algn="ctr" eaLnBrk="1" fontAlgn="auto" hangingPunct="1">
              <a:spcBef>
                <a:spcPts val="0"/>
              </a:spcBef>
              <a:spcAft>
                <a:spcPts val="0"/>
              </a:spcAft>
            </a:pPr>
            <a:r>
              <a:rPr lang="fr-FR" sz="2400" dirty="0" err="1">
                <a:solidFill>
                  <a:srgbClr val="000000"/>
                </a:solidFill>
                <a:latin typeface="+mj-lt"/>
                <a:ea typeface=""/>
                <a:cs typeface="+mj-cs"/>
              </a:rPr>
              <a:t>Bictégravir</a:t>
            </a:r>
            <a:r>
              <a:rPr lang="fr-FR" sz="2400" dirty="0">
                <a:solidFill>
                  <a:srgbClr val="000000"/>
                </a:solidFill>
                <a:latin typeface="+mj-lt"/>
                <a:ea typeface=""/>
                <a:cs typeface="+mj-cs"/>
              </a:rPr>
              <a:t>/FTC/TAF vs </a:t>
            </a:r>
            <a:r>
              <a:rPr lang="fr-FR" sz="2400" dirty="0" smtClean="0">
                <a:solidFill>
                  <a:srgbClr val="000000"/>
                </a:solidFill>
                <a:latin typeface="+mj-lt"/>
                <a:ea typeface=""/>
                <a:cs typeface="+mj-cs"/>
              </a:rPr>
              <a:t>DTG+FTC/TAF</a:t>
            </a:r>
            <a:br>
              <a:rPr lang="fr-FR" sz="2400" dirty="0" smtClean="0">
                <a:solidFill>
                  <a:srgbClr val="000000"/>
                </a:solidFill>
                <a:latin typeface="+mj-lt"/>
                <a:ea typeface=""/>
                <a:cs typeface="+mj-cs"/>
              </a:rPr>
            </a:br>
            <a:r>
              <a:rPr lang="fr-FR" sz="2400" dirty="0" smtClean="0">
                <a:solidFill>
                  <a:srgbClr val="000000"/>
                </a:solidFill>
                <a:latin typeface="+mj-lt"/>
                <a:ea typeface=""/>
                <a:cs typeface="+mj-cs"/>
              </a:rPr>
              <a:t>en </a:t>
            </a:r>
            <a:r>
              <a:rPr lang="fr-FR" sz="2400" dirty="0">
                <a:solidFill>
                  <a:srgbClr val="000000"/>
                </a:solidFill>
                <a:latin typeface="+mj-lt"/>
                <a:ea typeface=""/>
                <a:cs typeface="+mj-cs"/>
              </a:rPr>
              <a:t>initiation de traitement : résultats S48 </a:t>
            </a:r>
            <a:r>
              <a:rPr lang="fr-FR" sz="2400" dirty="0" smtClean="0">
                <a:solidFill>
                  <a:srgbClr val="000000"/>
                </a:solidFill>
                <a:latin typeface="+mj-lt"/>
                <a:ea typeface=""/>
                <a:cs typeface="+mj-cs"/>
              </a:rPr>
              <a:t>(3)</a:t>
            </a:r>
            <a:endParaRPr lang="fr-FR" sz="2400" dirty="0">
              <a:solidFill>
                <a:srgbClr val="000000"/>
              </a:solidFill>
              <a:latin typeface="+mj-lt"/>
              <a:ea typeface=""/>
              <a:cs typeface="+mj-cs"/>
            </a:endParaRPr>
          </a:p>
        </p:txBody>
      </p:sp>
      <p:sp>
        <p:nvSpPr>
          <p:cNvPr id="35" name="Espace réservé du texte 34"/>
          <p:cNvSpPr>
            <a:spLocks noGrp="1"/>
          </p:cNvSpPr>
          <p:nvPr>
            <p:ph idx="1"/>
          </p:nvPr>
        </p:nvSpPr>
        <p:spPr>
          <a:xfrm>
            <a:off x="509290" y="1597306"/>
            <a:ext cx="9803757" cy="4806673"/>
          </a:xfrm>
        </p:spPr>
        <p:txBody>
          <a:bodyPr/>
          <a:lstStyle/>
          <a:p>
            <a:r>
              <a:rPr lang="fr-FR" sz="2025" dirty="0"/>
              <a:t> Arrêt de traitement pour EI</a:t>
            </a:r>
          </a:p>
          <a:p>
            <a:pPr lvl="1"/>
            <a:r>
              <a:rPr lang="fr-FR" sz="1856" dirty="0"/>
              <a:t>5 (B/F/TAF) vs 1 (DTG + F/TAF)</a:t>
            </a:r>
          </a:p>
          <a:p>
            <a:r>
              <a:rPr lang="fr-FR" sz="2025" dirty="0"/>
              <a:t> Efficacité virologique élevée à S48 dans les 2 bras</a:t>
            </a:r>
          </a:p>
          <a:p>
            <a:pPr lvl="1"/>
            <a:r>
              <a:rPr lang="fr-FR" sz="2025" dirty="0"/>
              <a:t>Non-infériorité confirmée dans les différentes analyses de sensibilité</a:t>
            </a:r>
          </a:p>
          <a:p>
            <a:pPr lvl="1"/>
            <a:r>
              <a:rPr lang="fr-FR" sz="2025" dirty="0"/>
              <a:t>Aucun arrêt de traitement pour manque d’efficacité</a:t>
            </a:r>
          </a:p>
          <a:p>
            <a:r>
              <a:rPr lang="fr-FR" sz="2025" dirty="0"/>
              <a:t> Aucune émergence de mutation de résistance</a:t>
            </a:r>
          </a:p>
          <a:p>
            <a:r>
              <a:rPr lang="fr-FR" sz="2025" dirty="0"/>
              <a:t> Bon profil de tolérance dans les 2 bras</a:t>
            </a:r>
          </a:p>
          <a:p>
            <a:r>
              <a:rPr lang="fr-FR" sz="2025" dirty="0"/>
              <a:t> Moindre diminution du </a:t>
            </a:r>
            <a:r>
              <a:rPr lang="fr-FR" sz="2025" dirty="0" err="1"/>
              <a:t>DFGe</a:t>
            </a:r>
            <a:r>
              <a:rPr lang="fr-FR" sz="2025" dirty="0"/>
              <a:t> sous B/F/TAF (– 7,3 vs – 10,8 ml/mn) [p = 0,02]</a:t>
            </a:r>
          </a:p>
          <a:p>
            <a:r>
              <a:rPr lang="fr-FR" sz="2025" dirty="0"/>
              <a:t> Aucun cas d’arrêt de traitement pour EI rénaux, </a:t>
            </a:r>
            <a:r>
              <a:rPr lang="fr-FR" sz="2025" dirty="0" err="1"/>
              <a:t>tubulopathie</a:t>
            </a:r>
            <a:r>
              <a:rPr lang="fr-FR" sz="2025" dirty="0"/>
              <a:t> ou </a:t>
            </a:r>
            <a:r>
              <a:rPr lang="fr-FR" sz="2025" dirty="0" err="1"/>
              <a:t>Fanconi</a:t>
            </a:r>
            <a:endParaRPr lang="fr-FR" sz="2025" dirty="0"/>
          </a:p>
          <a:p>
            <a:r>
              <a:rPr lang="fr-FR" sz="2025" dirty="0"/>
              <a:t> Variations du bilan lipidique comparables dans les 2 bras</a:t>
            </a:r>
          </a:p>
        </p:txBody>
      </p:sp>
      <p:sp>
        <p:nvSpPr>
          <p:cNvPr id="36" name="Espace réservé du pied de page 35"/>
          <p:cNvSpPr>
            <a:spLocks noGrp="1"/>
          </p:cNvSpPr>
          <p:nvPr>
            <p:ph type="ftr" sz="quarter" idx="4294967295"/>
          </p:nvPr>
        </p:nvSpPr>
        <p:spPr>
          <a:xfrm>
            <a:off x="4271963" y="6527800"/>
            <a:ext cx="6015037" cy="342900"/>
          </a:xfrm>
          <a:prstGeom prst="rect">
            <a:avLst/>
          </a:prstGeom>
        </p:spPr>
        <p:txBody>
          <a:bodyPr/>
          <a:lstStyle/>
          <a:p>
            <a:pPr algn="r">
              <a:defRPr/>
            </a:pPr>
            <a:r>
              <a:rPr lang="fr-FR" sz="1100" dirty="0">
                <a:solidFill>
                  <a:srgbClr val="000000">
                    <a:lumMod val="65000"/>
                    <a:lumOff val="35000"/>
                  </a:srgbClr>
                </a:solidFill>
                <a:ea typeface="Arial" pitchFamily="-84" charset="0"/>
                <a:cs typeface="Arial" pitchFamily="-84" charset="0"/>
              </a:rPr>
              <a:t>IAS 2017 - D’après </a:t>
            </a:r>
            <a:r>
              <a:rPr lang="fr-FR" sz="1100" dirty="0" smtClean="0">
                <a:solidFill>
                  <a:srgbClr val="000000">
                    <a:lumMod val="65000"/>
                    <a:lumOff val="35000"/>
                  </a:srgbClr>
                </a:solidFill>
                <a:ea typeface="Arial" pitchFamily="-84" charset="0"/>
                <a:cs typeface="Arial" pitchFamily="-84" charset="0"/>
              </a:rPr>
              <a:t>Sax PE </a:t>
            </a:r>
            <a:r>
              <a:rPr lang="fr-FR" sz="1100" dirty="0">
                <a:solidFill>
                  <a:srgbClr val="000000">
                    <a:lumMod val="65000"/>
                    <a:lumOff val="35000"/>
                  </a:srgbClr>
                </a:solidFill>
                <a:ea typeface="Arial" pitchFamily="-84" charset="0"/>
                <a:cs typeface="Arial" pitchFamily="-84" charset="0"/>
              </a:rPr>
              <a:t>et al., </a:t>
            </a:r>
            <a:r>
              <a:rPr lang="fr-FR" sz="1100" dirty="0" err="1">
                <a:solidFill>
                  <a:srgbClr val="000000">
                    <a:lumMod val="65000"/>
                    <a:lumOff val="35000"/>
                  </a:srgbClr>
                </a:solidFill>
                <a:ea typeface="Arial" pitchFamily="-84" charset="0"/>
                <a:cs typeface="Arial" pitchFamily="-84" charset="0"/>
              </a:rPr>
              <a:t>abstr</a:t>
            </a:r>
            <a:r>
              <a:rPr lang="fr-FR" sz="1100" dirty="0">
                <a:solidFill>
                  <a:srgbClr val="000000">
                    <a:lumMod val="65000"/>
                    <a:lumOff val="35000"/>
                  </a:srgbClr>
                </a:solidFill>
                <a:ea typeface="Arial" pitchFamily="-84" charset="0"/>
                <a:cs typeface="Arial" pitchFamily="-84" charset="0"/>
              </a:rPr>
              <a:t>. TUPDB0201LB</a:t>
            </a:r>
            <a:r>
              <a:rPr lang="fr-FR" sz="1100" dirty="0" smtClean="0">
                <a:solidFill>
                  <a:srgbClr val="000000">
                    <a:lumMod val="65000"/>
                    <a:lumOff val="35000"/>
                  </a:srgbClr>
                </a:solidFill>
                <a:ea typeface="Arial" pitchFamily="-84" charset="0"/>
                <a:cs typeface="Arial" pitchFamily="-84" charset="0"/>
              </a:rPr>
              <a:t>,</a:t>
            </a:r>
            <a:endParaRPr lang="fr-FR" sz="1100" dirty="0">
              <a:solidFill>
                <a:srgbClr val="000000">
                  <a:lumMod val="65000"/>
                  <a:lumOff val="35000"/>
                </a:srgbClr>
              </a:solidFill>
              <a:ea typeface="Arial" pitchFamily="-84" charset="0"/>
              <a:cs typeface="Arial" pitchFamily="-84" charset="0"/>
            </a:endParaRPr>
          </a:p>
        </p:txBody>
      </p:sp>
    </p:spTree>
    <p:extLst>
      <p:ext uri="{BB962C8B-B14F-4D97-AF65-F5344CB8AC3E}">
        <p14:creationId xmlns:p14="http://schemas.microsoft.com/office/powerpoint/2010/main" val="3257941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67149" y="4884517"/>
            <a:ext cx="8872538" cy="1406581"/>
          </a:xfrm>
        </p:spPr>
        <p:txBody>
          <a:bodyPr/>
          <a:lstStyle/>
          <a:p>
            <a:r>
              <a:rPr lang="fr-FR" dirty="0" smtClean="0"/>
              <a:t>Nouveau non analogue nucléosidique de la transcriptase </a:t>
            </a:r>
            <a:r>
              <a:rPr lang="fr-FR" b="1" dirty="0"/>
              <a:t>D</a:t>
            </a:r>
            <a:r>
              <a:rPr lang="fr-FR" b="1" dirty="0" smtClean="0"/>
              <a:t>oravirine</a:t>
            </a:r>
            <a:endParaRPr lang="fr-FR" b="1" dirty="0"/>
          </a:p>
        </p:txBody>
      </p:sp>
    </p:spTree>
    <p:extLst>
      <p:ext uri="{BB962C8B-B14F-4D97-AF65-F5344CB8AC3E}">
        <p14:creationId xmlns:p14="http://schemas.microsoft.com/office/powerpoint/2010/main" val="2086864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itre 32"/>
          <p:cNvSpPr>
            <a:spLocks noGrp="1"/>
          </p:cNvSpPr>
          <p:nvPr>
            <p:ph type="title"/>
          </p:nvPr>
        </p:nvSpPr>
        <p:spPr>
          <a:xfrm>
            <a:off x="439838" y="237045"/>
            <a:ext cx="9332812" cy="804173"/>
          </a:xfrm>
          <a:noFill/>
          <a:ln>
            <a:noFill/>
          </a:ln>
        </p:spPr>
        <p:txBody>
          <a:bodyPr vert="horz" wrap="square" lIns="91440" tIns="45720" rIns="91440" bIns="45720" numCol="1" anchor="ctr" anchorCtr="0" compatLnSpc="1">
            <a:prstTxWarp prst="textNoShape">
              <a:avLst/>
            </a:prstTxWarp>
          </a:bodyPr>
          <a:lstStyle/>
          <a:p>
            <a:pPr algn="ctr" eaLnBrk="1" fontAlgn="auto" hangingPunct="1">
              <a:spcBef>
                <a:spcPts val="0"/>
              </a:spcBef>
              <a:spcAft>
                <a:spcPts val="0"/>
              </a:spcAft>
            </a:pPr>
            <a:r>
              <a:rPr lang="fr-FR" sz="2400" dirty="0">
                <a:solidFill>
                  <a:srgbClr val="000000"/>
                </a:solidFill>
                <a:latin typeface="+mj-lt"/>
                <a:ea typeface=""/>
                <a:cs typeface="+mj-cs"/>
              </a:rPr>
              <a:t>DOR/FTC/TDF vs EFV/FTC/TDF en initiation de traitement E</a:t>
            </a:r>
            <a:r>
              <a:rPr lang="fr-FR" sz="2400" dirty="0" smtClean="0">
                <a:solidFill>
                  <a:srgbClr val="000000"/>
                </a:solidFill>
                <a:latin typeface="+mj-lt"/>
                <a:ea typeface=""/>
                <a:cs typeface="+mj-cs"/>
              </a:rPr>
              <a:t>ssai DRIVE-AHEAD </a:t>
            </a:r>
            <a:r>
              <a:rPr lang="fr-FR" sz="2400" dirty="0">
                <a:solidFill>
                  <a:srgbClr val="000000"/>
                </a:solidFill>
                <a:latin typeface="+mj-lt"/>
                <a:ea typeface=""/>
                <a:cs typeface="+mj-cs"/>
              </a:rPr>
              <a:t>: résultats S48 (1)</a:t>
            </a:r>
          </a:p>
        </p:txBody>
      </p:sp>
      <p:sp>
        <p:nvSpPr>
          <p:cNvPr id="34" name="Espace réservé du texte 33"/>
          <p:cNvSpPr>
            <a:spLocks noGrp="1"/>
          </p:cNvSpPr>
          <p:nvPr>
            <p:ph type="body" sz="quarter" idx="13"/>
          </p:nvPr>
        </p:nvSpPr>
        <p:spPr>
          <a:xfrm>
            <a:off x="199384" y="1332064"/>
            <a:ext cx="9573266" cy="342723"/>
          </a:xfrm>
        </p:spPr>
        <p:txBody>
          <a:bodyPr/>
          <a:lstStyle/>
          <a:p>
            <a:pPr algn="ctr"/>
            <a:r>
              <a:rPr lang="fr-FR" sz="2025" dirty="0"/>
              <a:t>Essai randomisé en double </a:t>
            </a:r>
            <a:r>
              <a:rPr lang="fr-FR" sz="2025" dirty="0" smtClean="0"/>
              <a:t>insu</a:t>
            </a:r>
            <a:endParaRPr lang="fr-FR" sz="2025" dirty="0"/>
          </a:p>
        </p:txBody>
      </p:sp>
      <p:sp>
        <p:nvSpPr>
          <p:cNvPr id="36" name="Espace réservé du pied de page 35"/>
          <p:cNvSpPr>
            <a:spLocks noGrp="1"/>
          </p:cNvSpPr>
          <p:nvPr>
            <p:ph type="ftr" sz="quarter" idx="16"/>
          </p:nvPr>
        </p:nvSpPr>
        <p:spPr/>
        <p:txBody>
          <a:bodyPr/>
          <a:lstStyle/>
          <a:p>
            <a:r>
              <a:rPr lang="fr-FR" dirty="0" smtClean="0"/>
              <a:t>IAS 2017 - D’après Squires KE et al., </a:t>
            </a:r>
            <a:r>
              <a:rPr lang="fr-FR" dirty="0" err="1" smtClean="0"/>
              <a:t>abstr</a:t>
            </a:r>
            <a:r>
              <a:rPr lang="fr-FR" dirty="0" smtClean="0"/>
              <a:t>. TUAB0104LB</a:t>
            </a:r>
            <a:endParaRPr lang="fr-FR" dirty="0"/>
          </a:p>
        </p:txBody>
      </p:sp>
      <p:sp>
        <p:nvSpPr>
          <p:cNvPr id="12" name="Text Box 8"/>
          <p:cNvSpPr txBox="1">
            <a:spLocks noChangeArrowheads="1"/>
          </p:cNvSpPr>
          <p:nvPr/>
        </p:nvSpPr>
        <p:spPr bwMode="auto">
          <a:xfrm>
            <a:off x="3422666" y="4887604"/>
            <a:ext cx="497252" cy="611706"/>
          </a:xfrm>
          <a:prstGeom prst="rect">
            <a:avLst/>
          </a:prstGeom>
          <a:noFill/>
          <a:ln w="9525">
            <a:noFill/>
            <a:miter lim="800000"/>
            <a:headEnd/>
            <a:tailEnd/>
          </a:ln>
        </p:spPr>
        <p:txBody>
          <a:bodyPr wrap="none">
            <a:prstTxWarp prst="textNoShape">
              <a:avLst/>
            </a:prstTxWarp>
            <a:spAutoFit/>
          </a:bodyPr>
          <a:lstStyle/>
          <a:p>
            <a:pPr defTabSz="385785" eaLnBrk="0" fontAlgn="base" hangingPunct="0">
              <a:spcBef>
                <a:spcPct val="0"/>
              </a:spcBef>
              <a:spcAft>
                <a:spcPct val="0"/>
              </a:spcAft>
            </a:pPr>
            <a:r>
              <a:rPr lang="fr-FR" sz="3375" b="1">
                <a:solidFill>
                  <a:srgbClr val="FFFFFF"/>
                </a:solidFill>
                <a:ea typeface="ＭＳ Ｐゴシック" pitchFamily="-65" charset="-128"/>
                <a:cs typeface="ＭＳ Ｐゴシック" pitchFamily="-65" charset="-128"/>
              </a:rPr>
              <a:t>R</a:t>
            </a:r>
          </a:p>
        </p:txBody>
      </p:sp>
      <p:sp>
        <p:nvSpPr>
          <p:cNvPr id="8" name="Rectangle 7"/>
          <p:cNvSpPr/>
          <p:nvPr/>
        </p:nvSpPr>
        <p:spPr>
          <a:xfrm>
            <a:off x="554806" y="2236356"/>
            <a:ext cx="1788188" cy="296867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85785" fontAlgn="base">
              <a:spcBef>
                <a:spcPct val="0"/>
              </a:spcBef>
              <a:spcAft>
                <a:spcPct val="0"/>
              </a:spcAft>
            </a:pPr>
            <a:r>
              <a:rPr lang="fr-FR" sz="1350" b="1" dirty="0">
                <a:solidFill>
                  <a:prstClr val="white"/>
                </a:solidFill>
              </a:rPr>
              <a:t>Principaux critères d’inclusion</a:t>
            </a:r>
          </a:p>
          <a:p>
            <a:pPr marL="77693" indent="-77693" defTabSz="385785" fontAlgn="base">
              <a:spcBef>
                <a:spcPct val="0"/>
              </a:spcBef>
              <a:spcAft>
                <a:spcPct val="0"/>
              </a:spcAft>
              <a:buClr>
                <a:srgbClr val="4F81BD">
                  <a:lumMod val="40000"/>
                  <a:lumOff val="60000"/>
                </a:srgbClr>
              </a:buClr>
              <a:buFont typeface="Arial" panose="020B0604020202020204" pitchFamily="34" charset="0"/>
              <a:buChar char="•"/>
            </a:pPr>
            <a:r>
              <a:rPr lang="fr-FR" sz="1350" dirty="0">
                <a:solidFill>
                  <a:prstClr val="white"/>
                </a:solidFill>
              </a:rPr>
              <a:t> CV ≥ 1 000 c/</a:t>
            </a:r>
            <a:r>
              <a:rPr lang="fr-FR" sz="1350" dirty="0" err="1">
                <a:solidFill>
                  <a:prstClr val="white"/>
                </a:solidFill>
              </a:rPr>
              <a:t>mL</a:t>
            </a:r>
            <a:endParaRPr lang="fr-FR" sz="1350" dirty="0">
              <a:solidFill>
                <a:prstClr val="white"/>
              </a:solidFill>
            </a:endParaRPr>
          </a:p>
          <a:p>
            <a:pPr marL="77693" indent="-77693" defTabSz="385785" fontAlgn="base">
              <a:spcBef>
                <a:spcPct val="0"/>
              </a:spcBef>
              <a:spcAft>
                <a:spcPct val="0"/>
              </a:spcAft>
              <a:buClr>
                <a:srgbClr val="4F81BD">
                  <a:lumMod val="40000"/>
                  <a:lumOff val="60000"/>
                </a:srgbClr>
              </a:buClr>
              <a:buFont typeface="Arial" panose="020B0604020202020204" pitchFamily="34" charset="0"/>
              <a:buChar char="•"/>
            </a:pPr>
            <a:r>
              <a:rPr lang="fr-FR" sz="1350" dirty="0">
                <a:solidFill>
                  <a:prstClr val="white"/>
                </a:solidFill>
              </a:rPr>
              <a:t> Naïfs d’ARV</a:t>
            </a:r>
          </a:p>
          <a:p>
            <a:pPr marL="77693" indent="-77693" defTabSz="385785" fontAlgn="base">
              <a:spcBef>
                <a:spcPct val="0"/>
              </a:spcBef>
              <a:spcAft>
                <a:spcPct val="0"/>
              </a:spcAft>
              <a:buClr>
                <a:srgbClr val="4F81BD">
                  <a:lumMod val="40000"/>
                  <a:lumOff val="60000"/>
                </a:srgbClr>
              </a:buClr>
              <a:buFont typeface="Arial" panose="020B0604020202020204" pitchFamily="34" charset="0"/>
              <a:buChar char="•"/>
            </a:pPr>
            <a:r>
              <a:rPr lang="fr-FR" sz="1350" dirty="0">
                <a:solidFill>
                  <a:prstClr val="white"/>
                </a:solidFill>
              </a:rPr>
              <a:t> pas de résistance génotypique aux ARV de l’étude</a:t>
            </a:r>
          </a:p>
          <a:p>
            <a:pPr defTabSz="385785" fontAlgn="base">
              <a:spcBef>
                <a:spcPct val="0"/>
              </a:spcBef>
              <a:spcAft>
                <a:spcPct val="0"/>
              </a:spcAft>
              <a:buClr>
                <a:srgbClr val="4F81BD">
                  <a:lumMod val="40000"/>
                  <a:lumOff val="60000"/>
                </a:srgbClr>
              </a:buClr>
            </a:pPr>
            <a:endParaRPr lang="fr-FR" sz="1350" dirty="0">
              <a:solidFill>
                <a:prstClr val="white"/>
              </a:solidFill>
            </a:endParaRPr>
          </a:p>
          <a:p>
            <a:pPr defTabSz="385785" fontAlgn="base">
              <a:spcBef>
                <a:spcPct val="0"/>
              </a:spcBef>
              <a:spcAft>
                <a:spcPct val="0"/>
              </a:spcAft>
              <a:buClr>
                <a:srgbClr val="4F81BD">
                  <a:lumMod val="40000"/>
                  <a:lumOff val="60000"/>
                </a:srgbClr>
              </a:buClr>
            </a:pPr>
            <a:r>
              <a:rPr lang="fr-FR" sz="1350" b="1" dirty="0">
                <a:solidFill>
                  <a:prstClr val="white"/>
                </a:solidFill>
              </a:rPr>
              <a:t>Stratification </a:t>
            </a:r>
          </a:p>
          <a:p>
            <a:pPr marL="77693" indent="-77693" defTabSz="385785" fontAlgn="base">
              <a:spcBef>
                <a:spcPct val="0"/>
              </a:spcBef>
              <a:spcAft>
                <a:spcPct val="0"/>
              </a:spcAft>
              <a:buClr>
                <a:srgbClr val="4F81BD">
                  <a:lumMod val="40000"/>
                  <a:lumOff val="60000"/>
                </a:srgbClr>
              </a:buClr>
              <a:buFont typeface="Arial" panose="020B0604020202020204" pitchFamily="34" charset="0"/>
              <a:buChar char="•"/>
            </a:pPr>
            <a:r>
              <a:rPr lang="fr-FR" sz="1350" dirty="0">
                <a:solidFill>
                  <a:prstClr val="white"/>
                </a:solidFill>
              </a:rPr>
              <a:t> CV (&lt;/&gt; 5 log c/</a:t>
            </a:r>
            <a:r>
              <a:rPr lang="fr-FR" sz="1350" dirty="0" err="1">
                <a:solidFill>
                  <a:prstClr val="white"/>
                </a:solidFill>
              </a:rPr>
              <a:t>mL</a:t>
            </a:r>
            <a:r>
              <a:rPr lang="fr-FR" sz="1350" dirty="0">
                <a:solidFill>
                  <a:prstClr val="white"/>
                </a:solidFill>
              </a:rPr>
              <a:t>)</a:t>
            </a:r>
          </a:p>
          <a:p>
            <a:pPr marL="77693" indent="-77693" defTabSz="385785" fontAlgn="base">
              <a:spcBef>
                <a:spcPct val="0"/>
              </a:spcBef>
              <a:spcAft>
                <a:spcPct val="0"/>
              </a:spcAft>
              <a:buClr>
                <a:srgbClr val="4F81BD">
                  <a:lumMod val="40000"/>
                  <a:lumOff val="60000"/>
                </a:srgbClr>
              </a:buClr>
              <a:buFont typeface="Arial" panose="020B0604020202020204" pitchFamily="34" charset="0"/>
              <a:buChar char="•"/>
            </a:pPr>
            <a:r>
              <a:rPr lang="fr-FR" sz="1350" dirty="0">
                <a:solidFill>
                  <a:prstClr val="white"/>
                </a:solidFill>
              </a:rPr>
              <a:t> infection VHB/VHC</a:t>
            </a:r>
          </a:p>
        </p:txBody>
      </p:sp>
      <p:cxnSp>
        <p:nvCxnSpPr>
          <p:cNvPr id="10" name="Connecteur droit 9"/>
          <p:cNvCxnSpPr/>
          <p:nvPr/>
        </p:nvCxnSpPr>
        <p:spPr>
          <a:xfrm>
            <a:off x="2489495" y="2672958"/>
            <a:ext cx="6773787" cy="244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flipH="1" flipV="1">
            <a:off x="2983483" y="2531357"/>
            <a:ext cx="278876" cy="1886"/>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rot="5400000" flipH="1" flipV="1">
            <a:off x="4593131" y="2531359"/>
            <a:ext cx="278876" cy="1886"/>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5400000" flipH="1" flipV="1">
            <a:off x="5998860" y="2531359"/>
            <a:ext cx="278876" cy="1886"/>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flipV="1">
            <a:off x="8805925" y="2531359"/>
            <a:ext cx="278876" cy="1886"/>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2921080" y="2072952"/>
            <a:ext cx="396262" cy="300082"/>
          </a:xfrm>
          <a:prstGeom prst="rect">
            <a:avLst/>
          </a:prstGeom>
          <a:noFill/>
        </p:spPr>
        <p:txBody>
          <a:bodyPr wrap="none" rtlCol="0">
            <a:spAutoFit/>
          </a:bodyPr>
          <a:lstStyle/>
          <a:p>
            <a:pPr defTabSz="385785" fontAlgn="base">
              <a:spcBef>
                <a:spcPct val="0"/>
              </a:spcBef>
              <a:spcAft>
                <a:spcPct val="0"/>
              </a:spcAft>
            </a:pPr>
            <a:r>
              <a:rPr lang="fr-FR" sz="1350" dirty="0">
                <a:solidFill>
                  <a:srgbClr val="000000"/>
                </a:solidFill>
                <a:ea typeface="ＭＳ Ｐゴシック" pitchFamily="-84" charset="-128"/>
              </a:rPr>
              <a:t>S0</a:t>
            </a:r>
          </a:p>
        </p:txBody>
      </p:sp>
      <p:sp>
        <p:nvSpPr>
          <p:cNvPr id="21" name="ZoneTexte 20"/>
          <p:cNvSpPr txBox="1"/>
          <p:nvPr/>
        </p:nvSpPr>
        <p:spPr>
          <a:xfrm>
            <a:off x="4496027" y="2072952"/>
            <a:ext cx="492444" cy="30008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S24</a:t>
            </a:r>
          </a:p>
        </p:txBody>
      </p:sp>
      <p:sp>
        <p:nvSpPr>
          <p:cNvPr id="22" name="ZoneTexte 21"/>
          <p:cNvSpPr txBox="1"/>
          <p:nvPr/>
        </p:nvSpPr>
        <p:spPr>
          <a:xfrm>
            <a:off x="5891134" y="2072952"/>
            <a:ext cx="492444" cy="30008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S48</a:t>
            </a:r>
          </a:p>
        </p:txBody>
      </p:sp>
      <p:sp>
        <p:nvSpPr>
          <p:cNvPr id="23" name="ZoneTexte 22"/>
          <p:cNvSpPr txBox="1"/>
          <p:nvPr/>
        </p:nvSpPr>
        <p:spPr>
          <a:xfrm>
            <a:off x="8698199" y="2072952"/>
            <a:ext cx="492444" cy="30008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S96</a:t>
            </a:r>
          </a:p>
        </p:txBody>
      </p:sp>
      <p:sp>
        <p:nvSpPr>
          <p:cNvPr id="30" name="Rectangle 29"/>
          <p:cNvSpPr/>
          <p:nvPr/>
        </p:nvSpPr>
        <p:spPr>
          <a:xfrm>
            <a:off x="2463414" y="3761865"/>
            <a:ext cx="558962" cy="657222"/>
          </a:xfrm>
          <a:prstGeom prst="rect">
            <a:avLst/>
          </a:prstGeom>
          <a:noFill/>
          <a:ln w="127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3038">
              <a:solidFill>
                <a:prstClr val="white"/>
              </a:solidFill>
            </a:endParaRPr>
          </a:p>
        </p:txBody>
      </p:sp>
      <p:sp>
        <p:nvSpPr>
          <p:cNvPr id="31" name="Rectangle 30"/>
          <p:cNvSpPr/>
          <p:nvPr/>
        </p:nvSpPr>
        <p:spPr>
          <a:xfrm>
            <a:off x="3121976" y="2818327"/>
            <a:ext cx="5822442" cy="657222"/>
          </a:xfrm>
          <a:prstGeom prst="rect">
            <a:avLst/>
          </a:prstGeom>
          <a:solidFill>
            <a:schemeClr val="accent2"/>
          </a:solidFill>
          <a:ln w="12700" cap="flat" cmpd="sng" algn="ctr">
            <a:solidFill>
              <a:schemeClr val="accent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3038">
              <a:solidFill>
                <a:schemeClr val="bg1"/>
              </a:solidFill>
            </a:endParaRPr>
          </a:p>
        </p:txBody>
      </p:sp>
      <p:sp>
        <p:nvSpPr>
          <p:cNvPr id="35" name="Rectangle 34"/>
          <p:cNvSpPr/>
          <p:nvPr/>
        </p:nvSpPr>
        <p:spPr>
          <a:xfrm>
            <a:off x="3121976" y="3761865"/>
            <a:ext cx="5822442" cy="657222"/>
          </a:xfrm>
          <a:prstGeom prst="rect">
            <a:avLst/>
          </a:prstGeom>
          <a:solidFill>
            <a:schemeClr val="accent5">
              <a:lumMod val="60000"/>
              <a:lumOff val="40000"/>
            </a:schemeClr>
          </a:solidFill>
          <a:ln w="127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3038">
              <a:solidFill>
                <a:prstClr val="white"/>
              </a:solidFill>
            </a:endParaRPr>
          </a:p>
        </p:txBody>
      </p:sp>
      <p:sp>
        <p:nvSpPr>
          <p:cNvPr id="37" name="Rectangle 36"/>
          <p:cNvSpPr/>
          <p:nvPr/>
        </p:nvSpPr>
        <p:spPr>
          <a:xfrm>
            <a:off x="8992862" y="2818327"/>
            <a:ext cx="700608" cy="657222"/>
          </a:xfrm>
          <a:prstGeom prst="rect">
            <a:avLst/>
          </a:prstGeom>
          <a:noFill/>
          <a:ln w="127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3038">
              <a:solidFill>
                <a:prstClr val="white"/>
              </a:solidFill>
            </a:endParaRPr>
          </a:p>
        </p:txBody>
      </p:sp>
      <p:sp>
        <p:nvSpPr>
          <p:cNvPr id="38" name="Rectangle 37"/>
          <p:cNvSpPr/>
          <p:nvPr/>
        </p:nvSpPr>
        <p:spPr>
          <a:xfrm>
            <a:off x="8992862" y="3761866"/>
            <a:ext cx="700608" cy="657222"/>
          </a:xfrm>
          <a:prstGeom prst="rect">
            <a:avLst/>
          </a:prstGeom>
          <a:noFill/>
          <a:ln w="127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3038">
              <a:solidFill>
                <a:prstClr val="white"/>
              </a:solidFill>
            </a:endParaRPr>
          </a:p>
        </p:txBody>
      </p:sp>
      <p:sp>
        <p:nvSpPr>
          <p:cNvPr id="39" name="ZoneTexte 38"/>
          <p:cNvSpPr txBox="1"/>
          <p:nvPr/>
        </p:nvSpPr>
        <p:spPr>
          <a:xfrm>
            <a:off x="8899454" y="2857375"/>
            <a:ext cx="848310" cy="507831"/>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14 jours </a:t>
            </a:r>
            <a:br>
              <a:rPr lang="fr-FR" sz="1350" dirty="0">
                <a:solidFill>
                  <a:srgbClr val="000000"/>
                </a:solidFill>
                <a:ea typeface="ＭＳ Ｐゴシック" pitchFamily="-84" charset="-128"/>
              </a:rPr>
            </a:br>
            <a:r>
              <a:rPr lang="fr-FR" sz="1350" dirty="0">
                <a:solidFill>
                  <a:srgbClr val="000000"/>
                </a:solidFill>
                <a:ea typeface="ＭＳ Ｐゴシック" pitchFamily="-84" charset="-128"/>
              </a:rPr>
              <a:t>de suivi</a:t>
            </a:r>
          </a:p>
        </p:txBody>
      </p:sp>
      <p:sp>
        <p:nvSpPr>
          <p:cNvPr id="40" name="ZoneTexte 39"/>
          <p:cNvSpPr txBox="1"/>
          <p:nvPr/>
        </p:nvSpPr>
        <p:spPr>
          <a:xfrm>
            <a:off x="8899454" y="3781389"/>
            <a:ext cx="848310" cy="507831"/>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14 jours </a:t>
            </a:r>
            <a:br>
              <a:rPr lang="fr-FR" sz="1350" dirty="0">
                <a:solidFill>
                  <a:srgbClr val="000000"/>
                </a:solidFill>
                <a:ea typeface="ＭＳ Ｐゴシック" pitchFamily="-84" charset="-128"/>
              </a:rPr>
            </a:br>
            <a:r>
              <a:rPr lang="fr-FR" sz="1350" dirty="0">
                <a:solidFill>
                  <a:srgbClr val="000000"/>
                </a:solidFill>
                <a:ea typeface="ＭＳ Ｐゴシック" pitchFamily="-84" charset="-128"/>
              </a:rPr>
              <a:t>de suivi</a:t>
            </a:r>
          </a:p>
        </p:txBody>
      </p:sp>
      <p:sp>
        <p:nvSpPr>
          <p:cNvPr id="41" name="ZoneTexte 40"/>
          <p:cNvSpPr txBox="1"/>
          <p:nvPr/>
        </p:nvSpPr>
        <p:spPr>
          <a:xfrm>
            <a:off x="3455046" y="2951021"/>
            <a:ext cx="5156301" cy="352084"/>
          </a:xfrm>
          <a:prstGeom prst="rect">
            <a:avLst/>
          </a:prstGeom>
          <a:noFill/>
        </p:spPr>
        <p:txBody>
          <a:bodyPr wrap="square" rtlCol="0">
            <a:spAutoFit/>
          </a:bodyPr>
          <a:lstStyle/>
          <a:p>
            <a:pPr algn="ctr" defTabSz="385785" fontAlgn="base">
              <a:spcBef>
                <a:spcPct val="0"/>
              </a:spcBef>
              <a:spcAft>
                <a:spcPct val="0"/>
              </a:spcAft>
            </a:pPr>
            <a:r>
              <a:rPr lang="fr-FR" sz="1688" b="1" dirty="0">
                <a:solidFill>
                  <a:schemeClr val="bg1"/>
                </a:solidFill>
                <a:ea typeface="ＭＳ Ｐゴシック" pitchFamily="-84" charset="-128"/>
              </a:rPr>
              <a:t>DOR 100 mg/3TC 300 mg/TDF 300mg QD </a:t>
            </a:r>
            <a:r>
              <a:rPr lang="fr-FR" sz="1688" dirty="0">
                <a:solidFill>
                  <a:schemeClr val="bg1"/>
                </a:solidFill>
                <a:ea typeface="ＭＳ Ｐゴシック" pitchFamily="-84" charset="-128"/>
              </a:rPr>
              <a:t>+ PBO</a:t>
            </a:r>
          </a:p>
        </p:txBody>
      </p:sp>
      <p:sp>
        <p:nvSpPr>
          <p:cNvPr id="42" name="ZoneTexte 41"/>
          <p:cNvSpPr txBox="1"/>
          <p:nvPr/>
        </p:nvSpPr>
        <p:spPr>
          <a:xfrm>
            <a:off x="3518476" y="3914581"/>
            <a:ext cx="5029440" cy="352084"/>
          </a:xfrm>
          <a:prstGeom prst="rect">
            <a:avLst/>
          </a:prstGeom>
          <a:noFill/>
        </p:spPr>
        <p:txBody>
          <a:bodyPr wrap="square" rtlCol="0">
            <a:spAutoFit/>
          </a:bodyPr>
          <a:lstStyle/>
          <a:p>
            <a:pPr algn="ctr" defTabSz="385785" fontAlgn="base">
              <a:spcBef>
                <a:spcPct val="0"/>
              </a:spcBef>
              <a:spcAft>
                <a:spcPct val="0"/>
              </a:spcAft>
            </a:pPr>
            <a:r>
              <a:rPr lang="fr-FR" sz="1688" b="1" dirty="0">
                <a:solidFill>
                  <a:schemeClr val="bg1"/>
                </a:solidFill>
                <a:ea typeface="ＭＳ Ｐゴシック" pitchFamily="-84" charset="-128"/>
              </a:rPr>
              <a:t>EFV 600 mg/FTC 200 mg/TDF 300 mg QD </a:t>
            </a:r>
            <a:r>
              <a:rPr lang="fr-FR" sz="1688" dirty="0">
                <a:solidFill>
                  <a:schemeClr val="bg1"/>
                </a:solidFill>
                <a:ea typeface="ＭＳ Ｐゴシック" pitchFamily="-84" charset="-128"/>
              </a:rPr>
              <a:t>+ PBO</a:t>
            </a:r>
          </a:p>
        </p:txBody>
      </p:sp>
      <p:sp>
        <p:nvSpPr>
          <p:cNvPr id="43" name="ZoneTexte 42"/>
          <p:cNvSpPr txBox="1"/>
          <p:nvPr/>
        </p:nvSpPr>
        <p:spPr>
          <a:xfrm>
            <a:off x="4691404" y="4698368"/>
            <a:ext cx="2895668" cy="507831"/>
          </a:xfrm>
          <a:prstGeom prst="rect">
            <a:avLst/>
          </a:prstGeom>
          <a:noFill/>
        </p:spPr>
        <p:txBody>
          <a:bodyPr wrap="squar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Analyse du critère principal </a:t>
            </a:r>
            <a:br>
              <a:rPr lang="fr-FR" sz="1350" dirty="0">
                <a:solidFill>
                  <a:srgbClr val="000000"/>
                </a:solidFill>
                <a:ea typeface="ＭＳ Ｐゴシック" pitchFamily="-84" charset="-128"/>
              </a:rPr>
            </a:br>
            <a:r>
              <a:rPr lang="fr-FR" sz="1350" dirty="0">
                <a:solidFill>
                  <a:srgbClr val="000000"/>
                </a:solidFill>
                <a:ea typeface="ＭＳ Ｐゴシック" pitchFamily="-84" charset="-128"/>
              </a:rPr>
              <a:t>(CV &lt; 50 c/</a:t>
            </a:r>
            <a:r>
              <a:rPr lang="fr-FR" sz="1350" dirty="0" err="1">
                <a:solidFill>
                  <a:srgbClr val="000000"/>
                </a:solidFill>
                <a:ea typeface="ＭＳ Ｐゴシック" pitchFamily="-84" charset="-128"/>
              </a:rPr>
              <a:t>mL</a:t>
            </a:r>
            <a:r>
              <a:rPr lang="fr-FR" sz="1350" dirty="0">
                <a:solidFill>
                  <a:srgbClr val="000000"/>
                </a:solidFill>
                <a:ea typeface="ＭＳ Ｐゴシック" pitchFamily="-84" charset="-128"/>
              </a:rPr>
              <a:t>) </a:t>
            </a:r>
            <a:endParaRPr lang="fr-FR" sz="1350" dirty="0">
              <a:solidFill>
                <a:srgbClr val="FFCC00"/>
              </a:solidFill>
              <a:ea typeface="ＭＳ Ｐゴシック" pitchFamily="-84" charset="-128"/>
            </a:endParaRPr>
          </a:p>
        </p:txBody>
      </p:sp>
      <p:sp>
        <p:nvSpPr>
          <p:cNvPr id="44" name="Rectangle 43"/>
          <p:cNvSpPr/>
          <p:nvPr/>
        </p:nvSpPr>
        <p:spPr>
          <a:xfrm>
            <a:off x="4611049" y="4731848"/>
            <a:ext cx="3082832" cy="568364"/>
          </a:xfrm>
          <a:prstGeom prst="rect">
            <a:avLst/>
          </a:prstGeom>
          <a:noFill/>
          <a:ln w="127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3038">
              <a:solidFill>
                <a:prstClr val="white"/>
              </a:solidFill>
            </a:endParaRPr>
          </a:p>
        </p:txBody>
      </p:sp>
      <p:cxnSp>
        <p:nvCxnSpPr>
          <p:cNvPr id="47" name="Connecteur droit 46"/>
          <p:cNvCxnSpPr/>
          <p:nvPr/>
        </p:nvCxnSpPr>
        <p:spPr>
          <a:xfrm rot="5400000" flipH="1" flipV="1">
            <a:off x="6013760" y="3614978"/>
            <a:ext cx="252847" cy="1886"/>
          </a:xfrm>
          <a:prstGeom prst="line">
            <a:avLst/>
          </a:prstGeom>
          <a:ln w="12700" cap="flat" cmpd="sng" algn="ctr">
            <a:solidFill>
              <a:srgbClr val="000000"/>
            </a:solidFill>
            <a:prstDash val="solid"/>
            <a:round/>
            <a:headEnd type="arrow" w="sm" len="sm"/>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Connecteur droit 47"/>
          <p:cNvCxnSpPr/>
          <p:nvPr/>
        </p:nvCxnSpPr>
        <p:spPr>
          <a:xfrm rot="5400000" flipH="1" flipV="1">
            <a:off x="6013760" y="4570999"/>
            <a:ext cx="252847" cy="1886"/>
          </a:xfrm>
          <a:prstGeom prst="line">
            <a:avLst/>
          </a:prstGeom>
          <a:ln w="12700" cap="flat" cmpd="sng" algn="ctr">
            <a:solidFill>
              <a:srgbClr val="000000"/>
            </a:solidFill>
            <a:prstDash val="solid"/>
            <a:round/>
            <a:headEnd type="arrow" w="sm" len="sm"/>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48"/>
          <p:cNvSpPr txBox="1"/>
          <p:nvPr/>
        </p:nvSpPr>
        <p:spPr>
          <a:xfrm>
            <a:off x="2318224" y="3851378"/>
            <a:ext cx="824796" cy="404085"/>
          </a:xfrm>
          <a:prstGeom prst="rect">
            <a:avLst/>
          </a:prstGeom>
          <a:noFill/>
        </p:spPr>
        <p:txBody>
          <a:bodyPr wrap="square" rtlCol="0">
            <a:spAutoFit/>
          </a:bodyPr>
          <a:lstStyle/>
          <a:p>
            <a:pPr algn="ctr" defTabSz="385785" fontAlgn="base">
              <a:spcBef>
                <a:spcPct val="0"/>
              </a:spcBef>
              <a:spcAft>
                <a:spcPct val="0"/>
              </a:spcAft>
            </a:pPr>
            <a:r>
              <a:rPr lang="fr-FR" sz="1013" dirty="0">
                <a:solidFill>
                  <a:srgbClr val="000000"/>
                </a:solidFill>
                <a:ea typeface="ＭＳ Ｐゴシック" pitchFamily="-84" charset="-128"/>
              </a:rPr>
              <a:t>Groupe 2</a:t>
            </a:r>
          </a:p>
          <a:p>
            <a:pPr algn="ctr" defTabSz="385785" fontAlgn="base">
              <a:spcBef>
                <a:spcPct val="0"/>
              </a:spcBef>
              <a:spcAft>
                <a:spcPct val="0"/>
              </a:spcAft>
            </a:pPr>
            <a:r>
              <a:rPr lang="fr-FR" sz="1013" dirty="0">
                <a:solidFill>
                  <a:srgbClr val="000000"/>
                </a:solidFill>
                <a:ea typeface="ＭＳ Ｐゴシック" pitchFamily="-84" charset="-128"/>
              </a:rPr>
              <a:t>n = 340</a:t>
            </a:r>
          </a:p>
        </p:txBody>
      </p:sp>
      <p:sp>
        <p:nvSpPr>
          <p:cNvPr id="50" name="Rectangle 49"/>
          <p:cNvSpPr/>
          <p:nvPr/>
        </p:nvSpPr>
        <p:spPr>
          <a:xfrm>
            <a:off x="2463414" y="2831345"/>
            <a:ext cx="558962" cy="657222"/>
          </a:xfrm>
          <a:prstGeom prst="rect">
            <a:avLst/>
          </a:prstGeom>
          <a:noFill/>
          <a:ln w="127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3038">
              <a:solidFill>
                <a:prstClr val="white"/>
              </a:solidFill>
            </a:endParaRPr>
          </a:p>
        </p:txBody>
      </p:sp>
      <p:sp>
        <p:nvSpPr>
          <p:cNvPr id="51" name="ZoneTexte 50"/>
          <p:cNvSpPr txBox="1"/>
          <p:nvPr/>
        </p:nvSpPr>
        <p:spPr>
          <a:xfrm>
            <a:off x="2318224" y="2920858"/>
            <a:ext cx="824796" cy="404085"/>
          </a:xfrm>
          <a:prstGeom prst="rect">
            <a:avLst/>
          </a:prstGeom>
          <a:noFill/>
        </p:spPr>
        <p:txBody>
          <a:bodyPr wrap="square" rtlCol="0">
            <a:spAutoFit/>
          </a:bodyPr>
          <a:lstStyle/>
          <a:p>
            <a:pPr algn="ctr" defTabSz="385785" fontAlgn="base">
              <a:spcBef>
                <a:spcPct val="0"/>
              </a:spcBef>
              <a:spcAft>
                <a:spcPct val="0"/>
              </a:spcAft>
            </a:pPr>
            <a:r>
              <a:rPr lang="fr-FR" sz="1013" dirty="0">
                <a:solidFill>
                  <a:srgbClr val="000000"/>
                </a:solidFill>
                <a:ea typeface="ＭＳ Ｐゴシック" pitchFamily="-84" charset="-128"/>
              </a:rPr>
              <a:t>Groupe 1</a:t>
            </a:r>
          </a:p>
          <a:p>
            <a:pPr algn="ctr" defTabSz="385785" fontAlgn="base">
              <a:spcBef>
                <a:spcPct val="0"/>
              </a:spcBef>
              <a:spcAft>
                <a:spcPct val="0"/>
              </a:spcAft>
            </a:pPr>
            <a:r>
              <a:rPr lang="fr-FR" sz="1013" dirty="0">
                <a:solidFill>
                  <a:srgbClr val="000000"/>
                </a:solidFill>
                <a:ea typeface="ＭＳ Ｐゴシック" pitchFamily="-84" charset="-128"/>
              </a:rPr>
              <a:t>n = 340</a:t>
            </a:r>
          </a:p>
        </p:txBody>
      </p:sp>
    </p:spTree>
    <p:extLst>
      <p:ext uri="{BB962C8B-B14F-4D97-AF65-F5344CB8AC3E}">
        <p14:creationId xmlns:p14="http://schemas.microsoft.com/office/powerpoint/2010/main" val="2827302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21834" x="8875713" y="6124575"/>
          <p14:tracePt t="21842" x="8867775" y="6103938"/>
          <p14:tracePt t="21850" x="8831263" y="6059488"/>
          <p14:tracePt t="21866" x="8556625" y="5573713"/>
          <p14:tracePt t="21883" x="8221663" y="4956175"/>
          <p14:tracePt t="21899" x="7932738" y="4608513"/>
          <p14:tracePt t="21901" x="7815263" y="4448175"/>
          <p14:tracePt t="21916" x="7612063" y="4252913"/>
          <p14:tracePt t="21933" x="7496175" y="4165600"/>
          <p14:tracePt t="21949" x="7431088" y="4122738"/>
          <p14:tracePt t="21966" x="7388225" y="4092575"/>
          <p14:tracePt t="21983" x="7373938" y="4078288"/>
          <p14:tracePt t="22251" x="7366000" y="4078288"/>
          <p14:tracePt t="22258" x="7337425" y="4064000"/>
          <p14:tracePt t="22267" x="7278688" y="4027488"/>
          <p14:tracePt t="22283" x="7032625" y="3883025"/>
          <p14:tracePt t="22299" x="6589713" y="3556000"/>
          <p14:tracePt t="22316" x="6110288" y="3186113"/>
          <p14:tracePt t="22333" x="5681663" y="2852738"/>
          <p14:tracePt t="22349" x="5565775" y="2771775"/>
          <p14:tracePt t="22366" x="5486400" y="2728913"/>
          <p14:tracePt t="22383" x="5464175" y="2706688"/>
          <p14:tracePt t="22399" x="5457825" y="2684463"/>
          <p14:tracePt t="22601" x="5449888" y="2670175"/>
          <p14:tracePt t="22608" x="5427663" y="2663825"/>
          <p14:tracePt t="22617" x="5348288" y="2590800"/>
          <p14:tracePt t="22633" x="4752975" y="2170113"/>
          <p14:tracePt t="22649" x="4041775" y="1704975"/>
          <p14:tracePt t="22666" x="3440113" y="1335088"/>
          <p14:tracePt t="22683" x="2960688" y="1190625"/>
          <p14:tracePt t="22699" x="2822575" y="1176338"/>
          <p14:tracePt t="22716" x="2735263" y="1176338"/>
          <p14:tracePt t="22733" x="2706688" y="1176338"/>
          <p14:tracePt t="22749" x="2700338" y="1176338"/>
          <p14:tracePt t="22921" x="2684463" y="1168400"/>
          <p14:tracePt t="22928" x="2655888" y="1154113"/>
          <p14:tracePt t="22936" x="2605088" y="1139825"/>
          <p14:tracePt t="22949" x="2489200" y="1074738"/>
          <p14:tracePt t="22966" x="1995488" y="820738"/>
          <p14:tracePt t="22983" x="1749425" y="646113"/>
          <p14:tracePt t="22999" x="1524000" y="522288"/>
          <p14:tracePt t="23016" x="1422400" y="465138"/>
          <p14:tracePt t="23033" x="1328738" y="406400"/>
          <p14:tracePt t="23049" x="1292225" y="392113"/>
          <p14:tracePt t="23066" x="1262063" y="377825"/>
          <p14:tracePt t="23083" x="1247775" y="369888"/>
          <p14:tracePt t="23100" x="1241425" y="363538"/>
          <p14:tracePt t="23116" x="1241425" y="355600"/>
          <p14:tracePt t="23152" x="1233488" y="355600"/>
          <p14:tracePt t="23166" x="1227138" y="355600"/>
          <p14:tracePt t="23241" x="1219200" y="355600"/>
          <p14:tracePt t="23501" x="1219200" y="363538"/>
          <p14:tracePt t="23509" x="1219200" y="369888"/>
          <p14:tracePt t="23517" x="1219200" y="377825"/>
          <p14:tracePt t="23533" x="1219200" y="392113"/>
          <p14:tracePt t="23549" x="1233488" y="414338"/>
          <p14:tracePt t="23566" x="1247775" y="428625"/>
          <p14:tracePt t="23583" x="1277938" y="442913"/>
          <p14:tracePt t="23600" x="1343025" y="471488"/>
          <p14:tracePt t="23616" x="1408113" y="493713"/>
          <p14:tracePt t="23633" x="1450975" y="500063"/>
          <p14:tracePt t="23650" x="1546225" y="515938"/>
          <p14:tracePt t="23666" x="1617663" y="515938"/>
          <p14:tracePt t="23683" x="1668463" y="515938"/>
          <p14:tracePt t="23700" x="1749425" y="515938"/>
          <p14:tracePt t="23716" x="1820863" y="500063"/>
          <p14:tracePt t="23733" x="1871663" y="479425"/>
          <p14:tracePt t="23750" x="1887538" y="457200"/>
          <p14:tracePt t="23766" x="1908175" y="420688"/>
          <p14:tracePt t="23783" x="1922463" y="398463"/>
          <p14:tracePt t="23800" x="1930400" y="384175"/>
          <p14:tracePt t="23816" x="1930400" y="377825"/>
          <p14:tracePt t="23833" x="1938338" y="377825"/>
          <p14:tracePt t="23903" x="1938338" y="369888"/>
          <p14:tracePt t="25578" x="1938338" y="377825"/>
          <p14:tracePt t="25586" x="1938338" y="384175"/>
          <p14:tracePt t="25593" x="1938338" y="398463"/>
          <p14:tracePt t="25601" x="1944688" y="406400"/>
          <p14:tracePt t="25617" x="1966913" y="442913"/>
          <p14:tracePt t="25633" x="1995488" y="493713"/>
          <p14:tracePt t="25650" x="2032000" y="536575"/>
          <p14:tracePt t="25667" x="2074863" y="587375"/>
          <p14:tracePt t="25683" x="2170113" y="668338"/>
          <p14:tracePt t="25700" x="2227263" y="711200"/>
          <p14:tracePt t="25717" x="2293938" y="754063"/>
          <p14:tracePt t="25734" x="2365375" y="804863"/>
          <p14:tracePt t="25750" x="2460625" y="841375"/>
          <p14:tracePt t="25767" x="2532063" y="849313"/>
          <p14:tracePt t="25783" x="2619375" y="849313"/>
          <p14:tracePt t="25800" x="2700338" y="849313"/>
          <p14:tracePt t="25817" x="2816225" y="849313"/>
          <p14:tracePt t="25833" x="2881313" y="849313"/>
          <p14:tracePt t="25850" x="2946400" y="841375"/>
          <p14:tracePt t="25867" x="2989263" y="820738"/>
          <p14:tracePt t="25884" x="3040063" y="790575"/>
          <p14:tracePt t="25900" x="3070225" y="776288"/>
          <p14:tracePt t="25917" x="3098800" y="754063"/>
          <p14:tracePt t="25933" x="3121025" y="739775"/>
          <p14:tracePt t="25950" x="3135313" y="733425"/>
          <p14:tracePt t="25967" x="3149600" y="719138"/>
          <p14:tracePt t="25983" x="3163888" y="682625"/>
          <p14:tracePt t="26000" x="3186113" y="646113"/>
          <p14:tracePt t="26017" x="3208338" y="587375"/>
          <p14:tracePt t="26033" x="3214688" y="566738"/>
          <p14:tracePt t="26050" x="3214688" y="550863"/>
          <p14:tracePt t="26067" x="3222625" y="536575"/>
          <p14:tracePt t="26084" x="3222625" y="515938"/>
          <p14:tracePt t="26117" x="3222625" y="508000"/>
          <p14:tracePt t="26173" x="3222625" y="500063"/>
          <p14:tracePt t="26516" x="3222625" y="493713"/>
          <p14:tracePt t="26523" x="3222625" y="485775"/>
          <p14:tracePt t="38773" x="3214688" y="500063"/>
          <p14:tracePt t="38781" x="3186113" y="522288"/>
          <p14:tracePt t="38788" x="3157538" y="558800"/>
          <p14:tracePt t="38803" x="3033713" y="696913"/>
          <p14:tracePt t="38819" x="2903538" y="820738"/>
          <p14:tracePt t="38836" x="2757488" y="993775"/>
          <p14:tracePt t="38853" x="2576513" y="1190625"/>
          <p14:tracePt t="38869" x="2351088" y="1524000"/>
          <p14:tracePt t="38886" x="2243138" y="1676400"/>
          <p14:tracePt t="38903" x="2162175" y="1778000"/>
          <p14:tracePt t="38919" x="2105025" y="1871663"/>
          <p14:tracePt t="38937" x="2060575" y="1938338"/>
          <p14:tracePt t="38953" x="2054225" y="1952625"/>
          <p14:tracePt t="39807" x="2024063" y="1966913"/>
          <p14:tracePt t="39815" x="2003425" y="1981200"/>
          <p14:tracePt t="39822" x="1952625" y="2024063"/>
          <p14:tracePt t="39836" x="1865313" y="2090738"/>
          <p14:tracePt t="39853" x="1458913" y="2344738"/>
          <p14:tracePt t="39869" x="1160463" y="2590800"/>
          <p14:tracePt t="39886" x="987425" y="2751138"/>
          <p14:tracePt t="39903" x="725488" y="2997200"/>
          <p14:tracePt t="39920" x="500063" y="3243263"/>
          <p14:tracePt t="39936" x="369888" y="3395663"/>
          <p14:tracePt t="39953" x="276225" y="3541713"/>
          <p14:tracePt t="39969" x="211138" y="3665538"/>
          <p14:tracePt t="39986" x="144463" y="3911600"/>
          <p14:tracePt t="40003" x="138113" y="4027488"/>
          <p14:tracePt t="40019" x="138113" y="4173538"/>
          <p14:tracePt t="40036" x="144463" y="4303713"/>
          <p14:tracePt t="40053" x="217488" y="4470400"/>
          <p14:tracePt t="40069" x="282575" y="4594225"/>
          <p14:tracePt t="40086" x="347663" y="4687888"/>
          <p14:tracePt t="40103" x="392113" y="4738688"/>
          <p14:tracePt t="40120" x="536575" y="4826000"/>
          <p14:tracePt t="40136" x="646113" y="4868863"/>
          <p14:tracePt t="40153" x="733425" y="4899025"/>
          <p14:tracePt t="40169" x="863600" y="4899025"/>
          <p14:tracePt t="40186" x="957263" y="4899025"/>
          <p14:tracePt t="40203" x="1095375" y="4862513"/>
          <p14:tracePt t="40220" x="1196975" y="4818063"/>
          <p14:tracePt t="40236" x="1270000" y="4789488"/>
          <p14:tracePt t="40253" x="1328738" y="4752975"/>
          <p14:tracePt t="40270" x="1393825" y="4732338"/>
          <p14:tracePt t="40286" x="1422400" y="4724400"/>
          <p14:tracePt t="40303" x="1450975" y="4724400"/>
          <p14:tracePt t="40320" x="1473200" y="4716463"/>
          <p14:tracePt t="40336" x="1509713" y="4710113"/>
          <p14:tracePt t="40353" x="1524000" y="4702175"/>
          <p14:tracePt t="40370" x="1531938" y="4695825"/>
          <p14:tracePt t="40386" x="1546225" y="4695825"/>
          <p14:tracePt t="40403" x="1560513" y="4687888"/>
          <p14:tracePt t="40420" x="1560513" y="4681538"/>
          <p14:tracePt t="40436" x="1566863" y="4665663"/>
          <p14:tracePt t="40470" x="1574800" y="4651375"/>
          <p14:tracePt t="40503" x="1574800" y="4645025"/>
          <p14:tracePt t="40520" x="1574800" y="4637088"/>
          <p14:tracePt t="40537" x="1574800" y="4622800"/>
          <p14:tracePt t="40553" x="1574800" y="4608513"/>
          <p14:tracePt t="40570" x="1574800" y="4600575"/>
          <p14:tracePt t="40586" x="1574800" y="4586288"/>
          <p14:tracePt t="40604" x="1560513" y="4572000"/>
          <p14:tracePt t="40620" x="1546225" y="4549775"/>
          <p14:tracePt t="40636" x="1501775" y="4529138"/>
          <p14:tracePt t="40653" x="1473200" y="4513263"/>
          <p14:tracePt t="40670" x="1436688" y="4498975"/>
          <p14:tracePt t="40686" x="1371600" y="4478338"/>
          <p14:tracePt t="40703" x="1328738" y="4462463"/>
          <p14:tracePt t="40720" x="1292225" y="4456113"/>
          <p14:tracePt t="40736" x="1255713" y="4456113"/>
          <p14:tracePt t="40753" x="1196975" y="4462463"/>
          <p14:tracePt t="40770" x="1154113" y="4484688"/>
          <p14:tracePt t="40786" x="1109663" y="4498975"/>
          <p14:tracePt t="40803" x="1081088" y="4521200"/>
          <p14:tracePt t="40820" x="1008063" y="4586288"/>
          <p14:tracePt t="40836" x="957263" y="4637088"/>
          <p14:tracePt t="40853" x="914400" y="4681538"/>
          <p14:tracePt t="40870" x="885825" y="4716463"/>
          <p14:tracePt t="40886" x="855663" y="4760913"/>
          <p14:tracePt t="40903" x="827088" y="4803775"/>
          <p14:tracePt t="40920" x="790575" y="4854575"/>
          <p14:tracePt t="40936" x="776288" y="4913313"/>
          <p14:tracePt t="40953" x="762000" y="4949825"/>
          <p14:tracePt t="40970" x="762000" y="4986338"/>
          <p14:tracePt t="40986" x="762000" y="5021263"/>
          <p14:tracePt t="41003" x="762000" y="5043488"/>
          <p14:tracePt t="41020" x="762000" y="5072063"/>
          <p14:tracePt t="41036" x="762000" y="5094288"/>
          <p14:tracePt t="41053" x="776288" y="5108575"/>
          <p14:tracePt t="41070" x="798513" y="5130800"/>
          <p14:tracePt t="41086" x="835025" y="5153025"/>
          <p14:tracePt t="41103" x="877888" y="5167313"/>
          <p14:tracePt t="41120" x="914400" y="5173663"/>
          <p14:tracePt t="41136" x="965200" y="5181600"/>
          <p14:tracePt t="41153" x="1052513" y="5189538"/>
          <p14:tracePt t="41170" x="1160463" y="5189538"/>
          <p14:tracePt t="41186" x="1247775" y="5189538"/>
          <p14:tracePt t="41203" x="1312863" y="5189538"/>
          <p14:tracePt t="41220" x="1349375" y="5189538"/>
          <p14:tracePt t="41237" x="1400175" y="5181600"/>
          <p14:tracePt t="41253" x="1436688" y="5159375"/>
          <p14:tracePt t="41270" x="1458913" y="5138738"/>
          <p14:tracePt t="41286" x="1481138" y="5108575"/>
          <p14:tracePt t="41303" x="1501775" y="5057775"/>
          <p14:tracePt t="41320" x="1501775" y="5000625"/>
          <p14:tracePt t="41336" x="1501775" y="4913313"/>
          <p14:tracePt t="41353" x="1501775" y="4854575"/>
          <p14:tracePt t="41370" x="1495425" y="4797425"/>
          <p14:tracePt t="41386" x="1473200" y="4746625"/>
          <p14:tracePt t="41403" x="1444625" y="4702175"/>
          <p14:tracePt t="41420" x="1414463" y="4630738"/>
          <p14:tracePt t="41437" x="1379538" y="4572000"/>
          <p14:tracePt t="41453" x="1292225" y="4470400"/>
          <p14:tracePt t="41470" x="1219200" y="4383088"/>
          <p14:tracePt t="41486" x="1146175" y="4303713"/>
          <p14:tracePt t="41503" x="1066800" y="4244975"/>
          <p14:tracePt t="41520" x="928688" y="4187825"/>
          <p14:tracePt t="41537" x="855663" y="4165600"/>
          <p14:tracePt t="41553" x="762000" y="4157663"/>
          <p14:tracePt t="41570" x="660400" y="4157663"/>
          <p14:tracePt t="41587" x="544513" y="4230688"/>
          <p14:tracePt t="41603" x="485775" y="4289425"/>
          <p14:tracePt t="41620" x="428625" y="4360863"/>
          <p14:tracePt t="41637" x="384175" y="4441825"/>
          <p14:tracePt t="41653" x="319088" y="4608513"/>
          <p14:tracePt t="41670" x="296863" y="4710113"/>
          <p14:tracePt t="41687" x="290513" y="4833938"/>
          <p14:tracePt t="41703" x="290513" y="4978400"/>
          <p14:tracePt t="41720" x="319088" y="5108575"/>
          <p14:tracePt t="41736" x="347663" y="5173663"/>
          <p14:tracePt t="41753" x="398463" y="5246688"/>
          <p14:tracePt t="41770" x="442913" y="5305425"/>
          <p14:tracePt t="41787" x="544513" y="5376863"/>
          <p14:tracePt t="41803" x="688975" y="5443538"/>
          <p14:tracePt t="41820" x="827088" y="5472113"/>
          <p14:tracePt t="41837" x="957263" y="5478463"/>
          <p14:tracePt t="41853" x="1052513" y="5472113"/>
          <p14:tracePt t="41870" x="1233488" y="5413375"/>
          <p14:tracePt t="41887" x="1306513" y="5376863"/>
          <p14:tracePt t="41903" x="1363663" y="5341938"/>
          <p14:tracePt t="41920" x="1408113" y="5311775"/>
          <p14:tracePt t="41937" x="1481138" y="5260975"/>
          <p14:tracePt t="41953" x="1509713" y="5232400"/>
          <p14:tracePt t="41970" x="1538288" y="5181600"/>
          <p14:tracePt t="41987" x="1566863" y="5102225"/>
          <p14:tracePt t="42003" x="1574800" y="4905375"/>
          <p14:tracePt t="42020" x="1566863" y="4732338"/>
          <p14:tracePt t="42037" x="1524000" y="4600575"/>
          <p14:tracePt t="42053" x="1458913" y="4456113"/>
          <p14:tracePt t="42070" x="1379538" y="4295775"/>
          <p14:tracePt t="42087" x="1306513" y="4230688"/>
          <p14:tracePt t="42103" x="1204913" y="4143375"/>
          <p14:tracePt t="42120" x="1125538" y="4086225"/>
          <p14:tracePt t="42137" x="1008063" y="4049713"/>
          <p14:tracePt t="42153" x="928688" y="4049713"/>
          <p14:tracePt t="42170" x="863600" y="4064000"/>
          <p14:tracePt t="42187" x="790575" y="4106863"/>
          <p14:tracePt t="42203" x="696913" y="4187825"/>
          <p14:tracePt t="42220" x="558800" y="4397375"/>
          <p14:tracePt t="42237" x="493713" y="4521200"/>
          <p14:tracePt t="42253" x="449263" y="4681538"/>
          <p14:tracePt t="42270" x="428625" y="4797425"/>
          <p14:tracePt t="42287" x="428625" y="4970463"/>
          <p14:tracePt t="42303" x="428625" y="5072063"/>
          <p14:tracePt t="42320" x="442913" y="5138738"/>
          <p14:tracePt t="42337" x="471488" y="5173663"/>
          <p14:tracePt t="42354" x="566738" y="5240338"/>
          <p14:tracePt t="42370" x="660400" y="5283200"/>
          <p14:tracePt t="42387" x="790575" y="5319713"/>
          <p14:tracePt t="42403" x="892175" y="5326063"/>
          <p14:tracePt t="42420" x="1074738" y="5326063"/>
          <p14:tracePt t="42437" x="1182688" y="5326063"/>
          <p14:tracePt t="42453" x="1255713" y="5326063"/>
          <p14:tracePt t="42470" x="1328738" y="5319713"/>
          <p14:tracePt t="42487" x="1393825" y="5305425"/>
          <p14:tracePt t="42503" x="1414463" y="5291138"/>
          <p14:tracePt t="42520" x="1430338" y="5275263"/>
          <p14:tracePt t="42537" x="1458913" y="5195888"/>
          <p14:tracePt t="42554" x="1465263" y="5057775"/>
          <p14:tracePt t="42570" x="1458913" y="4899025"/>
          <p14:tracePt t="42587" x="1414463" y="4797425"/>
          <p14:tracePt t="42603" x="1343025" y="4687888"/>
          <p14:tracePt t="42620" x="1270000" y="4600575"/>
          <p14:tracePt t="42637" x="1089025" y="4462463"/>
          <p14:tracePt t="42653" x="987425" y="4419600"/>
          <p14:tracePt t="42670" x="885825" y="4397375"/>
          <p14:tracePt t="42687" x="776288" y="4405313"/>
          <p14:tracePt t="42703" x="652463" y="4484688"/>
          <p14:tracePt t="42720" x="566738" y="4572000"/>
          <p14:tracePt t="42737" x="485775" y="4651375"/>
          <p14:tracePt t="42753" x="406400" y="4760913"/>
          <p14:tracePt t="42770" x="341313" y="4905375"/>
          <p14:tracePt t="42787" x="312738" y="4978400"/>
          <p14:tracePt t="42803" x="304800" y="5080000"/>
          <p14:tracePt t="42820" x="304800" y="5173663"/>
          <p14:tracePt t="42837" x="312738" y="5254625"/>
          <p14:tracePt t="42853" x="333375" y="5291138"/>
          <p14:tracePt t="42870" x="363538" y="5341938"/>
          <p14:tracePt t="42887" x="406400" y="5384800"/>
          <p14:tracePt t="42904" x="508000" y="5443538"/>
          <p14:tracePt t="42920" x="623888" y="5464175"/>
          <p14:tracePt t="42937" x="711200" y="5472113"/>
          <p14:tracePt t="42953" x="804863" y="5472113"/>
          <p14:tracePt t="42970" x="906463" y="5449888"/>
          <p14:tracePt t="42987" x="1001713" y="5407025"/>
          <p14:tracePt t="43003" x="1038225" y="5384800"/>
          <p14:tracePt t="43020" x="1074738" y="5356225"/>
          <p14:tracePt t="43037" x="1131888" y="5254625"/>
          <p14:tracePt t="43054" x="1168400" y="5167313"/>
          <p14:tracePt t="43070" x="1182688" y="5057775"/>
          <p14:tracePt t="43087" x="1182688" y="4884738"/>
          <p14:tracePt t="43103" x="1182688" y="4732338"/>
          <p14:tracePt t="43120" x="1146175" y="4478338"/>
          <p14:tracePt t="43137" x="1117600" y="4383088"/>
          <p14:tracePt t="43154" x="1089025" y="4310063"/>
          <p14:tracePt t="43170" x="1058863" y="4267200"/>
          <p14:tracePt t="43187" x="987425" y="4230688"/>
          <p14:tracePt t="43204" x="906463" y="4224338"/>
          <p14:tracePt t="43220" x="841375" y="4230688"/>
          <p14:tracePt t="43237" x="747713" y="4275138"/>
          <p14:tracePt t="43254" x="623888" y="4376738"/>
          <p14:tracePt t="43270" x="544513" y="4492625"/>
          <p14:tracePt t="43287" x="500063" y="4579938"/>
          <p14:tracePt t="43304" x="449263" y="4681538"/>
          <p14:tracePt t="43320" x="420688" y="4840288"/>
          <p14:tracePt t="43337" x="420688" y="4899025"/>
          <p14:tracePt t="43353" x="420688" y="4949825"/>
          <p14:tracePt t="43370" x="420688" y="5014913"/>
          <p14:tracePt t="43387" x="449263" y="5057775"/>
          <p14:tracePt t="43403" x="515938" y="5145088"/>
          <p14:tracePt t="43420" x="587375" y="5203825"/>
          <p14:tracePt t="43437" x="674688" y="5240338"/>
          <p14:tracePt t="43454" x="762000" y="5283200"/>
          <p14:tracePt t="43470" x="863600" y="5305425"/>
          <p14:tracePt t="43487" x="906463" y="5311775"/>
          <p14:tracePt t="43503" x="928688" y="5319713"/>
          <p14:tracePt t="43520" x="942975" y="5319713"/>
          <p14:tracePt t="43537" x="957263" y="5319713"/>
          <p14:tracePt t="48671" x="1597025" y="6321425"/>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re 32"/>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lgn="ctr" eaLnBrk="1" fontAlgn="auto" hangingPunct="1">
              <a:spcBef>
                <a:spcPts val="0"/>
              </a:spcBef>
              <a:spcAft>
                <a:spcPts val="0"/>
              </a:spcAft>
            </a:pPr>
            <a:r>
              <a:rPr lang="fr-FR" sz="2400" dirty="0">
                <a:solidFill>
                  <a:srgbClr val="000000"/>
                </a:solidFill>
                <a:latin typeface="+mj-lt"/>
                <a:ea typeface=""/>
                <a:cs typeface="+mj-cs"/>
              </a:rPr>
              <a:t>DOR/FTC/TDF vs EFV/FTC/TDF en initiation de </a:t>
            </a:r>
            <a:r>
              <a:rPr lang="fr-FR" sz="2400" dirty="0" smtClean="0">
                <a:solidFill>
                  <a:srgbClr val="000000"/>
                </a:solidFill>
                <a:latin typeface="+mj-lt"/>
                <a:ea typeface=""/>
                <a:cs typeface="+mj-cs"/>
              </a:rPr>
              <a:t>traitement</a:t>
            </a:r>
            <a:br>
              <a:rPr lang="fr-FR" sz="2400" dirty="0" smtClean="0">
                <a:solidFill>
                  <a:srgbClr val="000000"/>
                </a:solidFill>
                <a:latin typeface="+mj-lt"/>
                <a:ea typeface=""/>
                <a:cs typeface="+mj-cs"/>
              </a:rPr>
            </a:br>
            <a:r>
              <a:rPr lang="fr-FR" sz="2400" dirty="0">
                <a:solidFill>
                  <a:srgbClr val="000000"/>
                </a:solidFill>
                <a:latin typeface="+mj-lt"/>
                <a:ea typeface=""/>
                <a:cs typeface="+mj-cs"/>
              </a:rPr>
              <a:t>E</a:t>
            </a:r>
            <a:r>
              <a:rPr lang="fr-FR" sz="2400" dirty="0" smtClean="0">
                <a:solidFill>
                  <a:srgbClr val="000000"/>
                </a:solidFill>
                <a:latin typeface="+mj-lt"/>
                <a:ea typeface=""/>
                <a:cs typeface="+mj-cs"/>
              </a:rPr>
              <a:t>ssai DRIVE-AHEAD </a:t>
            </a:r>
            <a:r>
              <a:rPr lang="fr-FR" sz="2400" dirty="0">
                <a:solidFill>
                  <a:srgbClr val="000000"/>
                </a:solidFill>
                <a:latin typeface="+mj-lt"/>
                <a:ea typeface=""/>
                <a:cs typeface="+mj-cs"/>
              </a:rPr>
              <a:t>: résultats S48 </a:t>
            </a:r>
            <a:r>
              <a:rPr lang="fr-FR" sz="2400" dirty="0" smtClean="0">
                <a:solidFill>
                  <a:srgbClr val="000000"/>
                </a:solidFill>
                <a:latin typeface="+mj-lt"/>
                <a:ea typeface=""/>
                <a:cs typeface="+mj-cs"/>
              </a:rPr>
              <a:t>(2)</a:t>
            </a:r>
            <a:endParaRPr lang="fr-FR" sz="2400" dirty="0">
              <a:solidFill>
                <a:srgbClr val="000000"/>
              </a:solidFill>
              <a:latin typeface="+mj-lt"/>
              <a:ea typeface=""/>
              <a:cs typeface="+mj-cs"/>
            </a:endParaRPr>
          </a:p>
        </p:txBody>
      </p:sp>
      <p:sp>
        <p:nvSpPr>
          <p:cNvPr id="34" name="Espace réservé du texte 33"/>
          <p:cNvSpPr>
            <a:spLocks noGrp="1"/>
          </p:cNvSpPr>
          <p:nvPr>
            <p:ph idx="1"/>
          </p:nvPr>
        </p:nvSpPr>
        <p:spPr/>
        <p:txBody>
          <a:bodyPr/>
          <a:lstStyle/>
          <a:p>
            <a:pPr algn="ctr"/>
            <a:r>
              <a:rPr lang="fr-FR" sz="1688" dirty="0"/>
              <a:t>Pourcentage de patients avec CV &lt; 50 c/ml (</a:t>
            </a:r>
            <a:r>
              <a:rPr lang="fr-FR" sz="1688" dirty="0" err="1"/>
              <a:t>snapshot</a:t>
            </a:r>
            <a:r>
              <a:rPr lang="fr-FR" sz="1688" dirty="0"/>
              <a:t>)</a:t>
            </a:r>
          </a:p>
        </p:txBody>
      </p:sp>
      <p:sp>
        <p:nvSpPr>
          <p:cNvPr id="36" name="Espace réservé du pied de page 35"/>
          <p:cNvSpPr>
            <a:spLocks noGrp="1"/>
          </p:cNvSpPr>
          <p:nvPr>
            <p:ph type="ftr" sz="quarter" idx="4294967295"/>
          </p:nvPr>
        </p:nvSpPr>
        <p:spPr>
          <a:xfrm>
            <a:off x="5613722" y="6502136"/>
            <a:ext cx="4673278" cy="368563"/>
          </a:xfrm>
          <a:prstGeom prst="rect">
            <a:avLst/>
          </a:prstGeom>
        </p:spPr>
        <p:txBody>
          <a:bodyPr/>
          <a:lstStyle/>
          <a:p>
            <a:pPr>
              <a:defRPr/>
            </a:pPr>
            <a:r>
              <a:rPr lang="fr-FR" sz="1200" i="1" dirty="0">
                <a:solidFill>
                  <a:schemeClr val="bg1">
                    <a:lumMod val="50000"/>
                  </a:schemeClr>
                </a:solidFill>
                <a:ea typeface="Arial" pitchFamily="-84" charset="0"/>
                <a:cs typeface="Arial" pitchFamily="-84" charset="0"/>
              </a:rPr>
              <a:t>IAS 2017 - D’après </a:t>
            </a:r>
            <a:r>
              <a:rPr lang="fr-FR" sz="1200" i="1" dirty="0" smtClean="0">
                <a:solidFill>
                  <a:schemeClr val="bg1">
                    <a:lumMod val="50000"/>
                  </a:schemeClr>
                </a:solidFill>
                <a:ea typeface="Arial" pitchFamily="-84" charset="0"/>
                <a:cs typeface="Arial" pitchFamily="-84" charset="0"/>
              </a:rPr>
              <a:t>Squires KE </a:t>
            </a:r>
            <a:r>
              <a:rPr lang="fr-FR" sz="1200" i="1" dirty="0">
                <a:solidFill>
                  <a:schemeClr val="bg1">
                    <a:lumMod val="50000"/>
                  </a:schemeClr>
                </a:solidFill>
                <a:ea typeface="Arial" pitchFamily="-84" charset="0"/>
                <a:cs typeface="Arial" pitchFamily="-84" charset="0"/>
              </a:rPr>
              <a:t>et al., </a:t>
            </a:r>
            <a:r>
              <a:rPr lang="fr-FR" sz="1200" i="1" dirty="0" err="1">
                <a:solidFill>
                  <a:schemeClr val="bg1">
                    <a:lumMod val="50000"/>
                  </a:schemeClr>
                </a:solidFill>
                <a:ea typeface="Arial" pitchFamily="-84" charset="0"/>
                <a:cs typeface="Arial" pitchFamily="-84" charset="0"/>
              </a:rPr>
              <a:t>abstr</a:t>
            </a:r>
            <a:r>
              <a:rPr lang="fr-FR" sz="1200" i="1" dirty="0">
                <a:solidFill>
                  <a:schemeClr val="bg1">
                    <a:lumMod val="50000"/>
                  </a:schemeClr>
                </a:solidFill>
                <a:ea typeface="Arial" pitchFamily="-84" charset="0"/>
                <a:cs typeface="Arial" pitchFamily="-84" charset="0"/>
              </a:rPr>
              <a:t>. </a:t>
            </a:r>
            <a:r>
              <a:rPr lang="fr-FR" sz="1200" i="1" dirty="0" smtClean="0">
                <a:solidFill>
                  <a:schemeClr val="bg1">
                    <a:lumMod val="50000"/>
                  </a:schemeClr>
                </a:solidFill>
              </a:rPr>
              <a:t>TUAB0104LB</a:t>
            </a:r>
            <a:endParaRPr lang="fr-FR" sz="1200" i="1" dirty="0">
              <a:solidFill>
                <a:schemeClr val="bg1">
                  <a:lumMod val="50000"/>
                </a:schemeClr>
              </a:solidFill>
              <a:ea typeface="Arial" pitchFamily="-84" charset="0"/>
              <a:cs typeface="Arial" pitchFamily="-84" charset="0"/>
            </a:endParaRPr>
          </a:p>
        </p:txBody>
      </p:sp>
      <p:grpSp>
        <p:nvGrpSpPr>
          <p:cNvPr id="101" name="Grouper 100"/>
          <p:cNvGrpSpPr/>
          <p:nvPr/>
        </p:nvGrpSpPr>
        <p:grpSpPr>
          <a:xfrm>
            <a:off x="1958401" y="1708495"/>
            <a:ext cx="6372335" cy="4192007"/>
            <a:chOff x="1297988" y="1329526"/>
            <a:chExt cx="5439361" cy="2807205"/>
          </a:xfrm>
        </p:grpSpPr>
        <p:pic>
          <p:nvPicPr>
            <p:cNvPr id="29" name="Image 28"/>
            <p:cNvPicPr>
              <a:picLocks noChangeAspect="1"/>
            </p:cNvPicPr>
            <p:nvPr/>
          </p:nvPicPr>
          <p:blipFill>
            <a:blip r:embed="rId3"/>
            <a:stretch>
              <a:fillRect/>
            </a:stretch>
          </p:blipFill>
          <p:spPr>
            <a:xfrm>
              <a:off x="1630006" y="1435870"/>
              <a:ext cx="4165600" cy="2400300"/>
            </a:xfrm>
            <a:prstGeom prst="rect">
              <a:avLst/>
            </a:prstGeom>
          </p:spPr>
        </p:pic>
        <p:sp>
          <p:nvSpPr>
            <p:cNvPr id="10" name="ZoneTexte 9"/>
            <p:cNvSpPr txBox="1"/>
            <p:nvPr/>
          </p:nvSpPr>
          <p:spPr>
            <a:xfrm>
              <a:off x="2695292" y="3384550"/>
              <a:ext cx="1011453" cy="183519"/>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DOR/3TC/TDF</a:t>
              </a:r>
            </a:p>
          </p:txBody>
        </p:sp>
        <p:sp>
          <p:nvSpPr>
            <p:cNvPr id="11" name="ZoneTexte 10"/>
            <p:cNvSpPr txBox="1"/>
            <p:nvPr/>
          </p:nvSpPr>
          <p:spPr>
            <a:xfrm>
              <a:off x="3749746" y="3384550"/>
              <a:ext cx="984087" cy="183519"/>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EFV/FTC/TDF</a:t>
              </a:r>
            </a:p>
          </p:txBody>
        </p:sp>
        <p:sp>
          <p:nvSpPr>
            <p:cNvPr id="13" name="ZoneTexte 12"/>
            <p:cNvSpPr txBox="1"/>
            <p:nvPr/>
          </p:nvSpPr>
          <p:spPr>
            <a:xfrm>
              <a:off x="1887850" y="2901950"/>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23</a:t>
              </a:r>
            </a:p>
          </p:txBody>
        </p:sp>
        <p:sp>
          <p:nvSpPr>
            <p:cNvPr id="14" name="ZoneTexte 13"/>
            <p:cNvSpPr txBox="1"/>
            <p:nvPr/>
          </p:nvSpPr>
          <p:spPr>
            <a:xfrm>
              <a:off x="1887850" y="3384550"/>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20</a:t>
              </a:r>
            </a:p>
          </p:txBody>
        </p:sp>
        <p:sp>
          <p:nvSpPr>
            <p:cNvPr id="15" name="ZoneTexte 14"/>
            <p:cNvSpPr txBox="1"/>
            <p:nvPr/>
          </p:nvSpPr>
          <p:spPr>
            <a:xfrm>
              <a:off x="2232644" y="2278534"/>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49</a:t>
              </a:r>
            </a:p>
          </p:txBody>
        </p:sp>
        <p:sp>
          <p:nvSpPr>
            <p:cNvPr id="16" name="ZoneTexte 15"/>
            <p:cNvSpPr txBox="1"/>
            <p:nvPr/>
          </p:nvSpPr>
          <p:spPr>
            <a:xfrm>
              <a:off x="2232644" y="2761134"/>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46</a:t>
              </a:r>
            </a:p>
          </p:txBody>
        </p:sp>
        <p:sp>
          <p:nvSpPr>
            <p:cNvPr id="17" name="ZoneTexte 16"/>
            <p:cNvSpPr txBox="1"/>
            <p:nvPr/>
          </p:nvSpPr>
          <p:spPr>
            <a:xfrm>
              <a:off x="2919477" y="1654002"/>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77</a:t>
              </a:r>
            </a:p>
          </p:txBody>
        </p:sp>
        <p:sp>
          <p:nvSpPr>
            <p:cNvPr id="18" name="ZoneTexte 17"/>
            <p:cNvSpPr txBox="1"/>
            <p:nvPr/>
          </p:nvSpPr>
          <p:spPr>
            <a:xfrm>
              <a:off x="2919477" y="2136602"/>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73</a:t>
              </a:r>
            </a:p>
          </p:txBody>
        </p:sp>
        <p:sp>
          <p:nvSpPr>
            <p:cNvPr id="19" name="ZoneTexte 18"/>
            <p:cNvSpPr txBox="1"/>
            <p:nvPr/>
          </p:nvSpPr>
          <p:spPr>
            <a:xfrm>
              <a:off x="3600821" y="1444942"/>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87</a:t>
              </a:r>
            </a:p>
          </p:txBody>
        </p:sp>
        <p:sp>
          <p:nvSpPr>
            <p:cNvPr id="21" name="ZoneTexte 20"/>
            <p:cNvSpPr txBox="1"/>
            <p:nvPr/>
          </p:nvSpPr>
          <p:spPr>
            <a:xfrm>
              <a:off x="3600821" y="1940242"/>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81</a:t>
              </a:r>
            </a:p>
          </p:txBody>
        </p:sp>
        <p:sp>
          <p:nvSpPr>
            <p:cNvPr id="22" name="ZoneTexte 21"/>
            <p:cNvSpPr txBox="1"/>
            <p:nvPr/>
          </p:nvSpPr>
          <p:spPr>
            <a:xfrm>
              <a:off x="4618687" y="1410470"/>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89</a:t>
              </a:r>
            </a:p>
          </p:txBody>
        </p:sp>
        <p:sp>
          <p:nvSpPr>
            <p:cNvPr id="23" name="ZoneTexte 22"/>
            <p:cNvSpPr txBox="1"/>
            <p:nvPr/>
          </p:nvSpPr>
          <p:spPr>
            <a:xfrm>
              <a:off x="4618687" y="1861320"/>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85</a:t>
              </a:r>
            </a:p>
          </p:txBody>
        </p:sp>
        <p:sp>
          <p:nvSpPr>
            <p:cNvPr id="24" name="ZoneTexte 23"/>
            <p:cNvSpPr txBox="1"/>
            <p:nvPr/>
          </p:nvSpPr>
          <p:spPr>
            <a:xfrm>
              <a:off x="5596116" y="1501602"/>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84</a:t>
              </a:r>
            </a:p>
          </p:txBody>
        </p:sp>
        <p:sp>
          <p:nvSpPr>
            <p:cNvPr id="25" name="ZoneTexte 24"/>
            <p:cNvSpPr txBox="1"/>
            <p:nvPr/>
          </p:nvSpPr>
          <p:spPr>
            <a:xfrm>
              <a:off x="5596116" y="1952452"/>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81</a:t>
              </a:r>
            </a:p>
          </p:txBody>
        </p:sp>
        <p:sp>
          <p:nvSpPr>
            <p:cNvPr id="26" name="ZoneTexte 25"/>
            <p:cNvSpPr txBox="1"/>
            <p:nvPr/>
          </p:nvSpPr>
          <p:spPr>
            <a:xfrm>
              <a:off x="1297988" y="1329526"/>
              <a:ext cx="403924" cy="200952"/>
            </a:xfrm>
            <a:prstGeom prst="rect">
              <a:avLst/>
            </a:prstGeom>
            <a:noFill/>
          </p:spPr>
          <p:txBody>
            <a:bodyPr wrap="none" rtlCol="0">
              <a:spAutoFit/>
            </a:bodyPr>
            <a:lstStyle/>
            <a:p>
              <a:pPr algn="r" defTabSz="385785" fontAlgn="base">
                <a:spcBef>
                  <a:spcPct val="0"/>
                </a:spcBef>
                <a:spcAft>
                  <a:spcPct val="0"/>
                </a:spcAft>
              </a:pPr>
              <a:r>
                <a:rPr lang="fr-FR" sz="1350" dirty="0">
                  <a:solidFill>
                    <a:srgbClr val="000000"/>
                  </a:solidFill>
                  <a:ea typeface="ＭＳ Ｐゴシック" pitchFamily="-84" charset="-128"/>
                </a:rPr>
                <a:t>100</a:t>
              </a:r>
            </a:p>
          </p:txBody>
        </p:sp>
        <p:sp>
          <p:nvSpPr>
            <p:cNvPr id="27" name="ZoneTexte 26"/>
            <p:cNvSpPr txBox="1"/>
            <p:nvPr/>
          </p:nvSpPr>
          <p:spPr>
            <a:xfrm>
              <a:off x="1380087" y="1772420"/>
              <a:ext cx="321826" cy="200952"/>
            </a:xfrm>
            <a:prstGeom prst="rect">
              <a:avLst/>
            </a:prstGeom>
            <a:noFill/>
          </p:spPr>
          <p:txBody>
            <a:bodyPr wrap="none" rtlCol="0">
              <a:spAutoFit/>
            </a:bodyPr>
            <a:lstStyle/>
            <a:p>
              <a:pPr algn="r" defTabSz="385785" fontAlgn="base">
                <a:spcBef>
                  <a:spcPct val="0"/>
                </a:spcBef>
                <a:spcAft>
                  <a:spcPct val="0"/>
                </a:spcAft>
              </a:pPr>
              <a:r>
                <a:rPr lang="fr-FR" sz="1350" dirty="0">
                  <a:solidFill>
                    <a:srgbClr val="000000"/>
                  </a:solidFill>
                  <a:ea typeface="ＭＳ Ｐゴシック" pitchFamily="-84" charset="-128"/>
                </a:rPr>
                <a:t>80</a:t>
              </a:r>
            </a:p>
          </p:txBody>
        </p:sp>
        <p:sp>
          <p:nvSpPr>
            <p:cNvPr id="28" name="ZoneTexte 27"/>
            <p:cNvSpPr txBox="1"/>
            <p:nvPr/>
          </p:nvSpPr>
          <p:spPr>
            <a:xfrm>
              <a:off x="1380087" y="2261716"/>
              <a:ext cx="321826" cy="200952"/>
            </a:xfrm>
            <a:prstGeom prst="rect">
              <a:avLst/>
            </a:prstGeom>
            <a:noFill/>
          </p:spPr>
          <p:txBody>
            <a:bodyPr wrap="none" rtlCol="0">
              <a:spAutoFit/>
            </a:bodyPr>
            <a:lstStyle/>
            <a:p>
              <a:pPr algn="r" defTabSz="385785" fontAlgn="base">
                <a:spcBef>
                  <a:spcPct val="0"/>
                </a:spcBef>
                <a:spcAft>
                  <a:spcPct val="0"/>
                </a:spcAft>
              </a:pPr>
              <a:r>
                <a:rPr lang="fr-FR" sz="1350" dirty="0">
                  <a:solidFill>
                    <a:srgbClr val="000000"/>
                  </a:solidFill>
                  <a:ea typeface="ＭＳ Ｐゴシック" pitchFamily="-84" charset="-128"/>
                </a:rPr>
                <a:t>60</a:t>
              </a:r>
            </a:p>
          </p:txBody>
        </p:sp>
        <p:sp>
          <p:nvSpPr>
            <p:cNvPr id="30" name="ZoneTexte 29"/>
            <p:cNvSpPr txBox="1"/>
            <p:nvPr/>
          </p:nvSpPr>
          <p:spPr>
            <a:xfrm>
              <a:off x="1380087" y="2723034"/>
              <a:ext cx="321826" cy="200952"/>
            </a:xfrm>
            <a:prstGeom prst="rect">
              <a:avLst/>
            </a:prstGeom>
            <a:noFill/>
          </p:spPr>
          <p:txBody>
            <a:bodyPr wrap="none" rtlCol="0">
              <a:spAutoFit/>
            </a:bodyPr>
            <a:lstStyle/>
            <a:p>
              <a:pPr algn="r" defTabSz="385785" fontAlgn="base">
                <a:spcBef>
                  <a:spcPct val="0"/>
                </a:spcBef>
                <a:spcAft>
                  <a:spcPct val="0"/>
                </a:spcAft>
              </a:pPr>
              <a:r>
                <a:rPr lang="fr-FR" sz="1350" dirty="0">
                  <a:solidFill>
                    <a:srgbClr val="000000"/>
                  </a:solidFill>
                  <a:ea typeface="ＭＳ Ｐゴシック" pitchFamily="-84" charset="-128"/>
                </a:rPr>
                <a:t>40</a:t>
              </a:r>
            </a:p>
          </p:txBody>
        </p:sp>
        <p:sp>
          <p:nvSpPr>
            <p:cNvPr id="31" name="ZoneTexte 30"/>
            <p:cNvSpPr txBox="1"/>
            <p:nvPr/>
          </p:nvSpPr>
          <p:spPr>
            <a:xfrm>
              <a:off x="1380087" y="3186584"/>
              <a:ext cx="321826" cy="200952"/>
            </a:xfrm>
            <a:prstGeom prst="rect">
              <a:avLst/>
            </a:prstGeom>
            <a:noFill/>
          </p:spPr>
          <p:txBody>
            <a:bodyPr wrap="none" rtlCol="0">
              <a:spAutoFit/>
            </a:bodyPr>
            <a:lstStyle/>
            <a:p>
              <a:pPr algn="r" defTabSz="385785" fontAlgn="base">
                <a:spcBef>
                  <a:spcPct val="0"/>
                </a:spcBef>
                <a:spcAft>
                  <a:spcPct val="0"/>
                </a:spcAft>
              </a:pPr>
              <a:r>
                <a:rPr lang="fr-FR" sz="1350" dirty="0">
                  <a:solidFill>
                    <a:srgbClr val="000000"/>
                  </a:solidFill>
                  <a:ea typeface="ＭＳ Ｐゴシック" pitchFamily="-84" charset="-128"/>
                </a:rPr>
                <a:t>20</a:t>
              </a:r>
            </a:p>
          </p:txBody>
        </p:sp>
        <p:sp>
          <p:nvSpPr>
            <p:cNvPr id="32" name="ZoneTexte 31"/>
            <p:cNvSpPr txBox="1"/>
            <p:nvPr/>
          </p:nvSpPr>
          <p:spPr>
            <a:xfrm>
              <a:off x="1462187" y="3650904"/>
              <a:ext cx="239727" cy="200952"/>
            </a:xfrm>
            <a:prstGeom prst="rect">
              <a:avLst/>
            </a:prstGeom>
            <a:noFill/>
          </p:spPr>
          <p:txBody>
            <a:bodyPr wrap="none" rtlCol="0">
              <a:spAutoFit/>
            </a:bodyPr>
            <a:lstStyle/>
            <a:p>
              <a:pPr algn="r" defTabSz="385785" fontAlgn="base">
                <a:spcBef>
                  <a:spcPct val="0"/>
                </a:spcBef>
                <a:spcAft>
                  <a:spcPct val="0"/>
                </a:spcAft>
              </a:pPr>
              <a:r>
                <a:rPr lang="fr-FR" sz="1350" dirty="0">
                  <a:solidFill>
                    <a:srgbClr val="000000"/>
                  </a:solidFill>
                  <a:ea typeface="ＭＳ Ｐゴシック" pitchFamily="-84" charset="-128"/>
                </a:rPr>
                <a:t>0</a:t>
              </a:r>
            </a:p>
          </p:txBody>
        </p:sp>
        <p:sp>
          <p:nvSpPr>
            <p:cNvPr id="35" name="ZoneTexte 34"/>
            <p:cNvSpPr txBox="1"/>
            <p:nvPr/>
          </p:nvSpPr>
          <p:spPr>
            <a:xfrm>
              <a:off x="1582049" y="3772675"/>
              <a:ext cx="239728"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0</a:t>
              </a:r>
            </a:p>
          </p:txBody>
        </p:sp>
        <p:sp>
          <p:nvSpPr>
            <p:cNvPr id="37" name="ZoneTexte 36"/>
            <p:cNvSpPr txBox="1"/>
            <p:nvPr/>
          </p:nvSpPr>
          <p:spPr>
            <a:xfrm>
              <a:off x="1922202" y="3772675"/>
              <a:ext cx="239728"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4</a:t>
              </a:r>
            </a:p>
          </p:txBody>
        </p:sp>
        <p:sp>
          <p:nvSpPr>
            <p:cNvPr id="38" name="ZoneTexte 37"/>
            <p:cNvSpPr txBox="1"/>
            <p:nvPr/>
          </p:nvSpPr>
          <p:spPr>
            <a:xfrm>
              <a:off x="2266998" y="3772675"/>
              <a:ext cx="239728"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8</a:t>
              </a:r>
            </a:p>
          </p:txBody>
        </p:sp>
        <p:sp>
          <p:nvSpPr>
            <p:cNvPr id="39" name="ZoneTexte 38"/>
            <p:cNvSpPr txBox="1"/>
            <p:nvPr/>
          </p:nvSpPr>
          <p:spPr>
            <a:xfrm>
              <a:off x="2566127"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12</a:t>
              </a:r>
            </a:p>
          </p:txBody>
        </p:sp>
        <p:sp>
          <p:nvSpPr>
            <p:cNvPr id="40" name="ZoneTexte 39"/>
            <p:cNvSpPr txBox="1"/>
            <p:nvPr/>
          </p:nvSpPr>
          <p:spPr>
            <a:xfrm>
              <a:off x="2904570"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16</a:t>
              </a:r>
            </a:p>
          </p:txBody>
        </p:sp>
        <p:sp>
          <p:nvSpPr>
            <p:cNvPr id="41" name="ZoneTexte 40"/>
            <p:cNvSpPr txBox="1"/>
            <p:nvPr/>
          </p:nvSpPr>
          <p:spPr>
            <a:xfrm>
              <a:off x="3262378"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20</a:t>
              </a:r>
            </a:p>
          </p:txBody>
        </p:sp>
        <p:sp>
          <p:nvSpPr>
            <p:cNvPr id="42" name="ZoneTexte 41"/>
            <p:cNvSpPr txBox="1"/>
            <p:nvPr/>
          </p:nvSpPr>
          <p:spPr>
            <a:xfrm>
              <a:off x="3580953"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24</a:t>
              </a:r>
            </a:p>
          </p:txBody>
        </p:sp>
        <p:sp>
          <p:nvSpPr>
            <p:cNvPr id="43" name="ZoneTexte 42"/>
            <p:cNvSpPr txBox="1"/>
            <p:nvPr/>
          </p:nvSpPr>
          <p:spPr>
            <a:xfrm>
              <a:off x="3913866"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28</a:t>
              </a:r>
            </a:p>
          </p:txBody>
        </p:sp>
        <p:sp>
          <p:nvSpPr>
            <p:cNvPr id="44" name="ZoneTexte 43"/>
            <p:cNvSpPr txBox="1"/>
            <p:nvPr/>
          </p:nvSpPr>
          <p:spPr>
            <a:xfrm>
              <a:off x="4277710"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32</a:t>
              </a:r>
            </a:p>
          </p:txBody>
        </p:sp>
        <p:sp>
          <p:nvSpPr>
            <p:cNvPr id="45" name="ZoneTexte 44"/>
            <p:cNvSpPr txBox="1"/>
            <p:nvPr/>
          </p:nvSpPr>
          <p:spPr>
            <a:xfrm>
              <a:off x="4597105"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36</a:t>
              </a:r>
            </a:p>
          </p:txBody>
        </p:sp>
        <p:sp>
          <p:nvSpPr>
            <p:cNvPr id="46" name="ZoneTexte 45"/>
            <p:cNvSpPr txBox="1"/>
            <p:nvPr/>
          </p:nvSpPr>
          <p:spPr>
            <a:xfrm>
              <a:off x="4929199"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40</a:t>
              </a:r>
            </a:p>
          </p:txBody>
        </p:sp>
        <p:sp>
          <p:nvSpPr>
            <p:cNvPr id="47" name="ZoneTexte 46"/>
            <p:cNvSpPr txBox="1"/>
            <p:nvPr/>
          </p:nvSpPr>
          <p:spPr>
            <a:xfrm>
              <a:off x="5261290"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44</a:t>
              </a:r>
            </a:p>
          </p:txBody>
        </p:sp>
        <p:sp>
          <p:nvSpPr>
            <p:cNvPr id="48" name="ZoneTexte 47"/>
            <p:cNvSpPr txBox="1"/>
            <p:nvPr/>
          </p:nvSpPr>
          <p:spPr>
            <a:xfrm>
              <a:off x="5592361" y="3772675"/>
              <a:ext cx="321826" cy="200952"/>
            </a:xfrm>
            <a:prstGeom prst="rect">
              <a:avLst/>
            </a:prstGeom>
            <a:noFill/>
          </p:spPr>
          <p:txBody>
            <a:bodyPr wrap="none" rtlCol="0">
              <a:spAutoFit/>
            </a:bodyPr>
            <a:lstStyle/>
            <a:p>
              <a:pPr algn="ctr" defTabSz="385785" fontAlgn="base">
                <a:spcBef>
                  <a:spcPct val="0"/>
                </a:spcBef>
                <a:spcAft>
                  <a:spcPct val="0"/>
                </a:spcAft>
              </a:pPr>
              <a:r>
                <a:rPr lang="fr-FR" sz="1350" dirty="0">
                  <a:solidFill>
                    <a:srgbClr val="000000"/>
                  </a:solidFill>
                  <a:ea typeface="ＭＳ Ｐゴシック" pitchFamily="-84" charset="-128"/>
                </a:rPr>
                <a:t>48</a:t>
              </a:r>
            </a:p>
          </p:txBody>
        </p:sp>
        <p:sp>
          <p:nvSpPr>
            <p:cNvPr id="51" name="ZoneTexte 50"/>
            <p:cNvSpPr txBox="1"/>
            <p:nvPr/>
          </p:nvSpPr>
          <p:spPr>
            <a:xfrm>
              <a:off x="3016263" y="3935779"/>
              <a:ext cx="1898116" cy="200952"/>
            </a:xfrm>
            <a:prstGeom prst="rect">
              <a:avLst/>
            </a:prstGeom>
            <a:noFill/>
          </p:spPr>
          <p:txBody>
            <a:bodyPr wrap="none" rtlCol="0">
              <a:spAutoFit/>
            </a:bodyPr>
            <a:lstStyle/>
            <a:p>
              <a:pPr defTabSz="385785" fontAlgn="base">
                <a:spcBef>
                  <a:spcPct val="0"/>
                </a:spcBef>
                <a:spcAft>
                  <a:spcPct val="0"/>
                </a:spcAft>
              </a:pPr>
              <a:r>
                <a:rPr lang="fr-FR" sz="1350" b="1" dirty="0">
                  <a:solidFill>
                    <a:srgbClr val="000000"/>
                  </a:solidFill>
                  <a:ea typeface="ＭＳ Ｐゴシック" pitchFamily="-84" charset="-128"/>
                </a:rPr>
                <a:t>Semaines de traitements</a:t>
              </a:r>
            </a:p>
          </p:txBody>
        </p:sp>
        <p:sp>
          <p:nvSpPr>
            <p:cNvPr id="52" name="ZoneTexte 51"/>
            <p:cNvSpPr txBox="1"/>
            <p:nvPr/>
          </p:nvSpPr>
          <p:spPr>
            <a:xfrm>
              <a:off x="4595144" y="2492202"/>
              <a:ext cx="2142205" cy="340072"/>
            </a:xfrm>
            <a:prstGeom prst="rect">
              <a:avLst/>
            </a:prstGeom>
            <a:noFill/>
          </p:spPr>
          <p:txBody>
            <a:bodyPr wrap="square" rtlCol="0">
              <a:spAutoFit/>
            </a:bodyPr>
            <a:lstStyle/>
            <a:p>
              <a:pPr defTabSz="385785" fontAlgn="base">
                <a:spcBef>
                  <a:spcPct val="0"/>
                </a:spcBef>
                <a:spcAft>
                  <a:spcPct val="0"/>
                </a:spcAft>
              </a:pPr>
              <a:r>
                <a:rPr lang="fr-FR" sz="1350" b="1" dirty="0">
                  <a:solidFill>
                    <a:srgbClr val="000000"/>
                  </a:solidFill>
                  <a:ea typeface="ＭＳ Ｐゴシック" pitchFamily="-84" charset="-128"/>
                </a:rPr>
                <a:t>DOR/3TC/TDF non inférieur à EFV/FTC/TDF à S48</a:t>
              </a:r>
            </a:p>
          </p:txBody>
        </p:sp>
        <p:sp>
          <p:nvSpPr>
            <p:cNvPr id="53" name="ZoneTexte 52"/>
            <p:cNvSpPr txBox="1"/>
            <p:nvPr/>
          </p:nvSpPr>
          <p:spPr>
            <a:xfrm>
              <a:off x="4595144" y="3001918"/>
              <a:ext cx="2142205" cy="340072"/>
            </a:xfrm>
            <a:prstGeom prst="rect">
              <a:avLst/>
            </a:prstGeom>
            <a:noFill/>
          </p:spPr>
          <p:txBody>
            <a:bodyPr wrap="square" rtlCol="0">
              <a:spAutoFit/>
            </a:bodyPr>
            <a:lstStyle/>
            <a:p>
              <a:pPr defTabSz="385785" fontAlgn="base">
                <a:spcBef>
                  <a:spcPct val="0"/>
                </a:spcBef>
                <a:spcAft>
                  <a:spcPct val="0"/>
                </a:spcAft>
              </a:pPr>
              <a:r>
                <a:rPr lang="fr-FR" sz="1350" dirty="0">
                  <a:solidFill>
                    <a:srgbClr val="000000"/>
                  </a:solidFill>
                  <a:ea typeface="ＭＳ Ｐゴシック" pitchFamily="-84" charset="-128"/>
                </a:rPr>
                <a:t>Différence IC</a:t>
              </a:r>
              <a:r>
                <a:rPr lang="fr-FR" sz="1350" baseline="-25000" dirty="0">
                  <a:solidFill>
                    <a:srgbClr val="000000"/>
                  </a:solidFill>
                  <a:ea typeface="ＭＳ Ｐゴシック" pitchFamily="-84" charset="-128"/>
                </a:rPr>
                <a:t>95</a:t>
              </a:r>
              <a:r>
                <a:rPr lang="fr-FR" sz="1350" dirty="0">
                  <a:solidFill>
                    <a:srgbClr val="000000"/>
                  </a:solidFill>
                  <a:ea typeface="ＭＳ Ｐゴシック" pitchFamily="-84" charset="-128"/>
                </a:rPr>
                <a:t> : 3,5 (-2,0 ; 9,0)</a:t>
              </a:r>
              <a:endParaRPr lang="fr-FR" sz="1350" baseline="-25000" dirty="0">
                <a:solidFill>
                  <a:srgbClr val="000000"/>
                </a:solidFill>
                <a:ea typeface="ＭＳ Ｐゴシック" pitchFamily="-84" charset="-128"/>
              </a:endParaRPr>
            </a:p>
          </p:txBody>
        </p:sp>
      </p:grpSp>
    </p:spTree>
    <p:extLst>
      <p:ext uri="{BB962C8B-B14F-4D97-AF65-F5344CB8AC3E}">
        <p14:creationId xmlns:p14="http://schemas.microsoft.com/office/powerpoint/2010/main" val="3710170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re 32"/>
          <p:cNvSpPr>
            <a:spLocks noGrp="1"/>
          </p:cNvSpPr>
          <p:nvPr>
            <p:ph type="title"/>
          </p:nvPr>
        </p:nvSpPr>
        <p:spPr>
          <a:noFill/>
        </p:spPr>
        <p:txBody>
          <a:bodyPr/>
          <a:lstStyle/>
          <a:p>
            <a:pPr algn="ctr"/>
            <a:r>
              <a:rPr lang="fr-FR" sz="2025" dirty="0"/>
              <a:t>DOR/FTC/TDF vs EFV/FTC/TDF en initiation de traitement (essai DRIVE-AHEAD) : résultats S48 </a:t>
            </a:r>
            <a:r>
              <a:rPr lang="fr-FR" sz="2025" i="1" dirty="0" smtClean="0"/>
              <a:t>(3)</a:t>
            </a:r>
            <a:endParaRPr lang="fr-FR" sz="2025" i="1" dirty="0"/>
          </a:p>
        </p:txBody>
      </p:sp>
      <p:sp>
        <p:nvSpPr>
          <p:cNvPr id="34" name="Espace réservé du texte 33"/>
          <p:cNvSpPr>
            <a:spLocks noGrp="1"/>
          </p:cNvSpPr>
          <p:nvPr>
            <p:ph idx="1"/>
          </p:nvPr>
        </p:nvSpPr>
        <p:spPr/>
        <p:txBody>
          <a:bodyPr/>
          <a:lstStyle/>
          <a:p>
            <a:r>
              <a:rPr lang="fr-FR" sz="1688" dirty="0" smtClean="0"/>
              <a:t>Une efficacité proche, mais une meilleure </a:t>
            </a:r>
            <a:r>
              <a:rPr lang="fr-FR" sz="1688" smtClean="0"/>
              <a:t>tolérance neuro-psy de </a:t>
            </a:r>
            <a:r>
              <a:rPr lang="fr-FR" sz="1688" dirty="0" smtClean="0"/>
              <a:t>la doravirine</a:t>
            </a:r>
            <a:endParaRPr lang="fr-FR" sz="1688" dirty="0"/>
          </a:p>
        </p:txBody>
      </p:sp>
      <p:sp>
        <p:nvSpPr>
          <p:cNvPr id="35" name="Espace réservé du texte 34"/>
          <p:cNvSpPr>
            <a:spLocks noGrp="1"/>
          </p:cNvSpPr>
          <p:nvPr>
            <p:ph type="body" sz="quarter" idx="4294967295"/>
          </p:nvPr>
        </p:nvSpPr>
        <p:spPr>
          <a:xfrm>
            <a:off x="609004" y="4785477"/>
            <a:ext cx="8075613" cy="449263"/>
          </a:xfrm>
        </p:spPr>
        <p:txBody>
          <a:bodyPr/>
          <a:lstStyle/>
          <a:p>
            <a:r>
              <a:rPr lang="fr-FR" dirty="0"/>
              <a:t>Conclusions </a:t>
            </a:r>
          </a:p>
          <a:p>
            <a:pPr lvl="1">
              <a:buClr>
                <a:schemeClr val="accent2"/>
              </a:buClr>
            </a:pPr>
            <a:r>
              <a:rPr lang="fr-FR" sz="1350" dirty="0">
                <a:solidFill>
                  <a:srgbClr val="000000"/>
                </a:solidFill>
              </a:rPr>
              <a:t>Efficacité virologique : DOR non inférieur à EFV quel que soit le niveau initial de CV</a:t>
            </a:r>
          </a:p>
          <a:p>
            <a:pPr lvl="1">
              <a:buClr>
                <a:schemeClr val="accent2"/>
              </a:buClr>
            </a:pPr>
            <a:r>
              <a:rPr lang="fr-FR" sz="1350" dirty="0">
                <a:solidFill>
                  <a:srgbClr val="000000"/>
                </a:solidFill>
              </a:rPr>
              <a:t>Faible taux de résistance (1,6 %) à S48</a:t>
            </a:r>
          </a:p>
          <a:p>
            <a:pPr lvl="1">
              <a:buClr>
                <a:schemeClr val="accent2"/>
              </a:buClr>
            </a:pPr>
            <a:r>
              <a:rPr lang="fr-FR" sz="1350" dirty="0">
                <a:solidFill>
                  <a:srgbClr val="000000"/>
                </a:solidFill>
              </a:rPr>
              <a:t>Profil neuropsychiatrique et lipidique (</a:t>
            </a:r>
            <a:r>
              <a:rPr lang="fr-FR" sz="1350" dirty="0" err="1">
                <a:solidFill>
                  <a:srgbClr val="000000"/>
                </a:solidFill>
              </a:rPr>
              <a:t>LDL-c</a:t>
            </a:r>
            <a:r>
              <a:rPr lang="fr-FR" sz="1350" dirty="0">
                <a:solidFill>
                  <a:srgbClr val="000000"/>
                </a:solidFill>
              </a:rPr>
              <a:t> à jeun, non </a:t>
            </a:r>
            <a:r>
              <a:rPr lang="fr-FR" sz="1350" dirty="0" err="1">
                <a:solidFill>
                  <a:srgbClr val="000000"/>
                </a:solidFill>
              </a:rPr>
              <a:t>HDL-c</a:t>
            </a:r>
            <a:r>
              <a:rPr lang="fr-FR" sz="1350" dirty="0">
                <a:solidFill>
                  <a:srgbClr val="000000"/>
                </a:solidFill>
              </a:rPr>
              <a:t>) supérieurs à celui de l’EFV</a:t>
            </a:r>
          </a:p>
        </p:txBody>
      </p:sp>
      <p:sp>
        <p:nvSpPr>
          <p:cNvPr id="36" name="Espace réservé du pied de page 35"/>
          <p:cNvSpPr>
            <a:spLocks noGrp="1"/>
          </p:cNvSpPr>
          <p:nvPr>
            <p:ph type="ftr" sz="quarter" idx="4294967295"/>
          </p:nvPr>
        </p:nvSpPr>
        <p:spPr>
          <a:xfrm>
            <a:off x="5700107" y="6552288"/>
            <a:ext cx="4586893" cy="318412"/>
          </a:xfrm>
          <a:prstGeom prst="rect">
            <a:avLst/>
          </a:prstGeom>
        </p:spPr>
        <p:txBody>
          <a:bodyPr/>
          <a:lstStyle/>
          <a:p>
            <a:r>
              <a:rPr lang="fr-FR" sz="1100" i="1" dirty="0" smtClean="0"/>
              <a:t>IAS 2017 - D’après Squires KE et al., </a:t>
            </a:r>
            <a:r>
              <a:rPr lang="fr-FR" sz="1100" i="1" dirty="0" err="1" smtClean="0"/>
              <a:t>abstr</a:t>
            </a:r>
            <a:r>
              <a:rPr lang="fr-FR" sz="1100" i="1" dirty="0" smtClean="0"/>
              <a:t>. TUAB0104LB, actualisé </a:t>
            </a:r>
            <a:endParaRPr lang="fr-FR" sz="1100" i="1" dirty="0"/>
          </a:p>
        </p:txBody>
      </p:sp>
      <p:grpSp>
        <p:nvGrpSpPr>
          <p:cNvPr id="3" name="Groupe 2"/>
          <p:cNvGrpSpPr/>
          <p:nvPr/>
        </p:nvGrpSpPr>
        <p:grpSpPr>
          <a:xfrm>
            <a:off x="3266206" y="1914451"/>
            <a:ext cx="5771901" cy="3261134"/>
            <a:chOff x="3623416" y="1826261"/>
            <a:chExt cx="5822222" cy="3279594"/>
          </a:xfrm>
        </p:grpSpPr>
        <p:sp>
          <p:nvSpPr>
            <p:cNvPr id="12" name="Text Box 8"/>
            <p:cNvSpPr txBox="1">
              <a:spLocks noChangeArrowheads="1"/>
            </p:cNvSpPr>
            <p:nvPr/>
          </p:nvSpPr>
          <p:spPr bwMode="auto">
            <a:xfrm>
              <a:off x="4760913" y="4254501"/>
              <a:ext cx="470864" cy="563002"/>
            </a:xfrm>
            <a:prstGeom prst="rect">
              <a:avLst/>
            </a:prstGeom>
            <a:noFill/>
            <a:ln w="9525">
              <a:noFill/>
              <a:miter lim="800000"/>
              <a:headEnd/>
              <a:tailEnd/>
            </a:ln>
          </p:spPr>
          <p:txBody>
            <a:bodyPr wrap="none">
              <a:prstTxWarp prst="textNoShape">
                <a:avLst/>
              </a:prstTxWarp>
              <a:spAutoFit/>
            </a:bodyPr>
            <a:lstStyle/>
            <a:p>
              <a:pPr defTabSz="385785" eaLnBrk="0" fontAlgn="base" hangingPunct="0">
                <a:spcBef>
                  <a:spcPct val="0"/>
                </a:spcBef>
                <a:spcAft>
                  <a:spcPct val="0"/>
                </a:spcAft>
              </a:pPr>
              <a:r>
                <a:rPr lang="fr-FR" sz="3038" b="1">
                  <a:solidFill>
                    <a:srgbClr val="FFFFFF"/>
                  </a:solidFill>
                  <a:ea typeface="ＭＳ Ｐゴシック" pitchFamily="-65" charset="-128"/>
                  <a:cs typeface="ＭＳ Ｐゴシック" pitchFamily="-65" charset="-128"/>
                </a:rPr>
                <a:t>R</a:t>
              </a:r>
            </a:p>
          </p:txBody>
        </p:sp>
        <p:pic>
          <p:nvPicPr>
            <p:cNvPr id="27650" name="Picture 2"/>
            <p:cNvPicPr>
              <a:picLocks noChangeAspect="1" noChangeArrowheads="1"/>
            </p:cNvPicPr>
            <p:nvPr/>
          </p:nvPicPr>
          <p:blipFill>
            <a:blip r:embed="rId3"/>
            <a:srcRect/>
            <a:stretch>
              <a:fillRect/>
            </a:stretch>
          </p:blipFill>
          <p:spPr bwMode="auto">
            <a:xfrm>
              <a:off x="4153430" y="2124073"/>
              <a:ext cx="4932362" cy="2370138"/>
            </a:xfrm>
            <a:prstGeom prst="rect">
              <a:avLst/>
            </a:prstGeom>
            <a:noFill/>
            <a:ln w="9525">
              <a:noFill/>
              <a:miter lim="800000"/>
              <a:headEnd/>
              <a:tailEnd/>
            </a:ln>
            <a:effectLst/>
          </p:spPr>
        </p:pic>
        <p:cxnSp>
          <p:nvCxnSpPr>
            <p:cNvPr id="16" name="Connecteur droit 15"/>
            <p:cNvCxnSpPr/>
            <p:nvPr/>
          </p:nvCxnSpPr>
          <p:spPr>
            <a:xfrm rot="5400000" flipH="1" flipV="1">
              <a:off x="3663950" y="2927350"/>
              <a:ext cx="169545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rot="16200000" flipV="1">
              <a:off x="5054602" y="3095626"/>
              <a:ext cx="869948" cy="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rot="16200000" flipV="1">
              <a:off x="5754692" y="2732089"/>
              <a:ext cx="142873" cy="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rot="5400000" flipH="1" flipV="1">
              <a:off x="4820050" y="2102247"/>
              <a:ext cx="43653"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rot="5400000" flipH="1" flipV="1">
              <a:off x="6760372" y="3725864"/>
              <a:ext cx="10001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rot="5400000" flipH="1" flipV="1">
              <a:off x="6319443" y="3839767"/>
              <a:ext cx="327817"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rot="10800000">
              <a:off x="5489580" y="2660651"/>
              <a:ext cx="336549"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rot="10800000">
              <a:off x="6480971" y="3676652"/>
              <a:ext cx="336549"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rot="10800000">
              <a:off x="4512471" y="2078831"/>
              <a:ext cx="336549"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8045451" y="2078832"/>
              <a:ext cx="137319" cy="1373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2700">
                <a:solidFill>
                  <a:prstClr val="white"/>
                </a:solidFill>
              </a:endParaRPr>
            </a:p>
          </p:txBody>
        </p:sp>
        <p:sp>
          <p:nvSpPr>
            <p:cNvPr id="39" name="Rectangle 38"/>
            <p:cNvSpPr/>
            <p:nvPr/>
          </p:nvSpPr>
          <p:spPr>
            <a:xfrm>
              <a:off x="8045451" y="2328864"/>
              <a:ext cx="137319" cy="1373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fontAlgn="base">
                <a:spcBef>
                  <a:spcPct val="0"/>
                </a:spcBef>
                <a:spcAft>
                  <a:spcPct val="0"/>
                </a:spcAft>
              </a:pPr>
              <a:endParaRPr lang="fr-FR" sz="2700">
                <a:solidFill>
                  <a:prstClr val="white"/>
                </a:solidFill>
              </a:endParaRPr>
            </a:p>
          </p:txBody>
        </p:sp>
        <p:sp>
          <p:nvSpPr>
            <p:cNvPr id="40" name="ZoneTexte 39"/>
            <p:cNvSpPr txBox="1"/>
            <p:nvPr/>
          </p:nvSpPr>
          <p:spPr>
            <a:xfrm>
              <a:off x="8250367" y="2008982"/>
              <a:ext cx="1195271"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DOR/3TC/TDF</a:t>
              </a:r>
            </a:p>
          </p:txBody>
        </p:sp>
        <p:sp>
          <p:nvSpPr>
            <p:cNvPr id="41" name="ZoneTexte 40"/>
            <p:cNvSpPr txBox="1"/>
            <p:nvPr/>
          </p:nvSpPr>
          <p:spPr>
            <a:xfrm>
              <a:off x="8250367" y="2273222"/>
              <a:ext cx="1162931"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EFV/FTC/TDF</a:t>
              </a:r>
            </a:p>
          </p:txBody>
        </p:sp>
        <p:sp>
          <p:nvSpPr>
            <p:cNvPr id="42" name="ZoneTexte 41"/>
            <p:cNvSpPr txBox="1"/>
            <p:nvPr/>
          </p:nvSpPr>
          <p:spPr>
            <a:xfrm>
              <a:off x="4306096" y="1826261"/>
              <a:ext cx="829833"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p &lt; 0,001</a:t>
              </a:r>
            </a:p>
          </p:txBody>
        </p:sp>
        <p:sp>
          <p:nvSpPr>
            <p:cNvPr id="43" name="ZoneTexte 42"/>
            <p:cNvSpPr txBox="1"/>
            <p:nvPr/>
          </p:nvSpPr>
          <p:spPr>
            <a:xfrm>
              <a:off x="5286377" y="2405064"/>
              <a:ext cx="829833"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p &lt; 0,001</a:t>
              </a:r>
            </a:p>
          </p:txBody>
        </p:sp>
        <p:sp>
          <p:nvSpPr>
            <p:cNvPr id="44" name="ZoneTexte 43"/>
            <p:cNvSpPr txBox="1"/>
            <p:nvPr/>
          </p:nvSpPr>
          <p:spPr>
            <a:xfrm>
              <a:off x="6305549" y="3420190"/>
              <a:ext cx="829833"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p &lt; 0,033</a:t>
              </a:r>
            </a:p>
          </p:txBody>
        </p:sp>
        <p:sp>
          <p:nvSpPr>
            <p:cNvPr id="45" name="ZoneTexte 44"/>
            <p:cNvSpPr txBox="1"/>
            <p:nvPr/>
          </p:nvSpPr>
          <p:spPr>
            <a:xfrm>
              <a:off x="4631890" y="2124869"/>
              <a:ext cx="4854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37,1</a:t>
              </a:r>
            </a:p>
          </p:txBody>
        </p:sp>
        <p:sp>
          <p:nvSpPr>
            <p:cNvPr id="46" name="ZoneTexte 45"/>
            <p:cNvSpPr txBox="1"/>
            <p:nvPr/>
          </p:nvSpPr>
          <p:spPr>
            <a:xfrm>
              <a:off x="4325146" y="3750470"/>
              <a:ext cx="3997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8,8</a:t>
              </a:r>
            </a:p>
          </p:txBody>
        </p:sp>
        <p:sp>
          <p:nvSpPr>
            <p:cNvPr id="47" name="ZoneTexte 46"/>
            <p:cNvSpPr txBox="1"/>
            <p:nvPr/>
          </p:nvSpPr>
          <p:spPr>
            <a:xfrm>
              <a:off x="3795756" y="2027001"/>
              <a:ext cx="357676" cy="275600"/>
            </a:xfrm>
            <a:prstGeom prst="rect">
              <a:avLst/>
            </a:prstGeom>
            <a:noFill/>
          </p:spPr>
          <p:txBody>
            <a:bodyPr wrap="none" rtlCol="0">
              <a:spAutoFit/>
            </a:bodyPr>
            <a:lstStyle/>
            <a:p>
              <a:pPr algn="r" defTabSz="385785" fontAlgn="base">
                <a:spcBef>
                  <a:spcPct val="0"/>
                </a:spcBef>
                <a:spcAft>
                  <a:spcPct val="0"/>
                </a:spcAft>
              </a:pPr>
              <a:r>
                <a:rPr lang="fr-FR" sz="1181" dirty="0">
                  <a:solidFill>
                    <a:srgbClr val="000000"/>
                  </a:solidFill>
                  <a:ea typeface="ＭＳ Ｐゴシック" pitchFamily="-84" charset="-128"/>
                </a:rPr>
                <a:t>40</a:t>
              </a:r>
            </a:p>
          </p:txBody>
        </p:sp>
        <p:sp>
          <p:nvSpPr>
            <p:cNvPr id="48" name="ZoneTexte 47"/>
            <p:cNvSpPr txBox="1"/>
            <p:nvPr/>
          </p:nvSpPr>
          <p:spPr>
            <a:xfrm>
              <a:off x="3795756" y="2595405"/>
              <a:ext cx="357676" cy="275600"/>
            </a:xfrm>
            <a:prstGeom prst="rect">
              <a:avLst/>
            </a:prstGeom>
            <a:noFill/>
          </p:spPr>
          <p:txBody>
            <a:bodyPr wrap="none" rtlCol="0">
              <a:spAutoFit/>
            </a:bodyPr>
            <a:lstStyle/>
            <a:p>
              <a:pPr algn="r" defTabSz="385785" fontAlgn="base">
                <a:spcBef>
                  <a:spcPct val="0"/>
                </a:spcBef>
                <a:spcAft>
                  <a:spcPct val="0"/>
                </a:spcAft>
              </a:pPr>
              <a:r>
                <a:rPr lang="fr-FR" sz="1181" dirty="0">
                  <a:solidFill>
                    <a:srgbClr val="000000"/>
                  </a:solidFill>
                  <a:ea typeface="ＭＳ Ｐゴシック" pitchFamily="-84" charset="-128"/>
                </a:rPr>
                <a:t>30</a:t>
              </a:r>
            </a:p>
          </p:txBody>
        </p:sp>
        <p:sp>
          <p:nvSpPr>
            <p:cNvPr id="49" name="ZoneTexte 48"/>
            <p:cNvSpPr txBox="1"/>
            <p:nvPr/>
          </p:nvSpPr>
          <p:spPr>
            <a:xfrm>
              <a:off x="3795756" y="3182780"/>
              <a:ext cx="357676" cy="275600"/>
            </a:xfrm>
            <a:prstGeom prst="rect">
              <a:avLst/>
            </a:prstGeom>
            <a:noFill/>
          </p:spPr>
          <p:txBody>
            <a:bodyPr wrap="none" rtlCol="0">
              <a:spAutoFit/>
            </a:bodyPr>
            <a:lstStyle/>
            <a:p>
              <a:pPr algn="r" defTabSz="385785" fontAlgn="base">
                <a:spcBef>
                  <a:spcPct val="0"/>
                </a:spcBef>
                <a:spcAft>
                  <a:spcPct val="0"/>
                </a:spcAft>
              </a:pPr>
              <a:r>
                <a:rPr lang="fr-FR" sz="1181" dirty="0">
                  <a:solidFill>
                    <a:srgbClr val="000000"/>
                  </a:solidFill>
                  <a:ea typeface="ＭＳ Ｐゴシック" pitchFamily="-84" charset="-128"/>
                </a:rPr>
                <a:t>20</a:t>
              </a:r>
            </a:p>
          </p:txBody>
        </p:sp>
        <p:sp>
          <p:nvSpPr>
            <p:cNvPr id="50" name="ZoneTexte 49"/>
            <p:cNvSpPr txBox="1"/>
            <p:nvPr/>
          </p:nvSpPr>
          <p:spPr>
            <a:xfrm>
              <a:off x="3795756" y="3776665"/>
              <a:ext cx="357676" cy="275600"/>
            </a:xfrm>
            <a:prstGeom prst="rect">
              <a:avLst/>
            </a:prstGeom>
            <a:noFill/>
          </p:spPr>
          <p:txBody>
            <a:bodyPr wrap="none" rtlCol="0">
              <a:spAutoFit/>
            </a:bodyPr>
            <a:lstStyle/>
            <a:p>
              <a:pPr algn="r" defTabSz="385785" fontAlgn="base">
                <a:spcBef>
                  <a:spcPct val="0"/>
                </a:spcBef>
                <a:spcAft>
                  <a:spcPct val="0"/>
                </a:spcAft>
              </a:pPr>
              <a:r>
                <a:rPr lang="fr-FR" sz="1181" dirty="0">
                  <a:solidFill>
                    <a:srgbClr val="000000"/>
                  </a:solidFill>
                  <a:ea typeface="ＭＳ Ｐゴシック" pitchFamily="-84" charset="-128"/>
                </a:rPr>
                <a:t>10</a:t>
              </a:r>
            </a:p>
          </p:txBody>
        </p:sp>
        <p:sp>
          <p:nvSpPr>
            <p:cNvPr id="51" name="ZoneTexte 50"/>
            <p:cNvSpPr txBox="1"/>
            <p:nvPr/>
          </p:nvSpPr>
          <p:spPr>
            <a:xfrm>
              <a:off x="3881457" y="4371101"/>
              <a:ext cx="271977" cy="275600"/>
            </a:xfrm>
            <a:prstGeom prst="rect">
              <a:avLst/>
            </a:prstGeom>
            <a:noFill/>
          </p:spPr>
          <p:txBody>
            <a:bodyPr wrap="none" rtlCol="0">
              <a:spAutoFit/>
            </a:bodyPr>
            <a:lstStyle/>
            <a:p>
              <a:pPr algn="r" defTabSz="385785" fontAlgn="base">
                <a:spcBef>
                  <a:spcPct val="0"/>
                </a:spcBef>
                <a:spcAft>
                  <a:spcPct val="0"/>
                </a:spcAft>
              </a:pPr>
              <a:r>
                <a:rPr lang="fr-FR" sz="1181" dirty="0">
                  <a:solidFill>
                    <a:srgbClr val="000000"/>
                  </a:solidFill>
                  <a:ea typeface="ＭＳ Ｐゴシック" pitchFamily="-84" charset="-128"/>
                </a:rPr>
                <a:t>0</a:t>
              </a:r>
            </a:p>
          </p:txBody>
        </p:sp>
        <p:sp>
          <p:nvSpPr>
            <p:cNvPr id="52" name="ZoneTexte 51"/>
            <p:cNvSpPr txBox="1"/>
            <p:nvPr/>
          </p:nvSpPr>
          <p:spPr>
            <a:xfrm rot="16200000">
              <a:off x="2781330" y="3170343"/>
              <a:ext cx="1960609" cy="276438"/>
            </a:xfrm>
            <a:prstGeom prst="rect">
              <a:avLst/>
            </a:prstGeom>
            <a:noFill/>
          </p:spPr>
          <p:txBody>
            <a:bodyPr wrap="none" rtlCol="0">
              <a:spAutoFit/>
            </a:bodyPr>
            <a:lstStyle/>
            <a:p>
              <a:pPr defTabSz="385785" fontAlgn="base">
                <a:spcBef>
                  <a:spcPct val="0"/>
                </a:spcBef>
                <a:spcAft>
                  <a:spcPct val="0"/>
                </a:spcAft>
              </a:pPr>
              <a:r>
                <a:rPr lang="fr-FR" sz="1181" b="1" dirty="0">
                  <a:solidFill>
                    <a:srgbClr val="000000"/>
                  </a:solidFill>
                  <a:ea typeface="ＭＳ Ｐゴシック" pitchFamily="-84" charset="-128"/>
                </a:rPr>
                <a:t>Pourcentage de patients</a:t>
              </a:r>
            </a:p>
          </p:txBody>
        </p:sp>
        <p:sp>
          <p:nvSpPr>
            <p:cNvPr id="53" name="ZoneTexte 52"/>
            <p:cNvSpPr txBox="1"/>
            <p:nvPr/>
          </p:nvSpPr>
          <p:spPr>
            <a:xfrm>
              <a:off x="5608999" y="2784477"/>
              <a:ext cx="4854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25,5</a:t>
              </a:r>
            </a:p>
          </p:txBody>
        </p:sp>
        <p:sp>
          <p:nvSpPr>
            <p:cNvPr id="54" name="ZoneTexte 53"/>
            <p:cNvSpPr txBox="1"/>
            <p:nvPr/>
          </p:nvSpPr>
          <p:spPr>
            <a:xfrm>
              <a:off x="5272446" y="3555131"/>
              <a:ext cx="4854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12,1</a:t>
              </a:r>
            </a:p>
          </p:txBody>
        </p:sp>
        <p:sp>
          <p:nvSpPr>
            <p:cNvPr id="55" name="ZoneTexte 54"/>
            <p:cNvSpPr txBox="1"/>
            <p:nvPr/>
          </p:nvSpPr>
          <p:spPr>
            <a:xfrm>
              <a:off x="6305548" y="3997486"/>
              <a:ext cx="3997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4,4</a:t>
              </a:r>
            </a:p>
          </p:txBody>
        </p:sp>
        <p:sp>
          <p:nvSpPr>
            <p:cNvPr id="56" name="ZoneTexte 55"/>
            <p:cNvSpPr txBox="1"/>
            <p:nvPr/>
          </p:nvSpPr>
          <p:spPr>
            <a:xfrm>
              <a:off x="6635418" y="3775952"/>
              <a:ext cx="3997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8,2</a:t>
              </a:r>
            </a:p>
          </p:txBody>
        </p:sp>
        <p:sp>
          <p:nvSpPr>
            <p:cNvPr id="57" name="ZoneTexte 56"/>
            <p:cNvSpPr txBox="1"/>
            <p:nvPr/>
          </p:nvSpPr>
          <p:spPr>
            <a:xfrm>
              <a:off x="7289469" y="3996691"/>
              <a:ext cx="3997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4,1</a:t>
              </a:r>
            </a:p>
          </p:txBody>
        </p:sp>
        <p:sp>
          <p:nvSpPr>
            <p:cNvPr id="58" name="ZoneTexte 57"/>
            <p:cNvSpPr txBox="1"/>
            <p:nvPr/>
          </p:nvSpPr>
          <p:spPr>
            <a:xfrm>
              <a:off x="7606969" y="3873580"/>
              <a:ext cx="3997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6,6</a:t>
              </a:r>
            </a:p>
          </p:txBody>
        </p:sp>
        <p:sp>
          <p:nvSpPr>
            <p:cNvPr id="59" name="ZoneTexte 58"/>
            <p:cNvSpPr txBox="1"/>
            <p:nvPr/>
          </p:nvSpPr>
          <p:spPr>
            <a:xfrm>
              <a:off x="8250368" y="4199359"/>
              <a:ext cx="3997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0,3</a:t>
              </a:r>
            </a:p>
          </p:txBody>
        </p:sp>
        <p:sp>
          <p:nvSpPr>
            <p:cNvPr id="60" name="ZoneTexte 59"/>
            <p:cNvSpPr txBox="1"/>
            <p:nvPr/>
          </p:nvSpPr>
          <p:spPr>
            <a:xfrm>
              <a:off x="8581555" y="4139748"/>
              <a:ext cx="399717"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1,1</a:t>
              </a:r>
            </a:p>
          </p:txBody>
        </p:sp>
        <p:sp>
          <p:nvSpPr>
            <p:cNvPr id="61" name="ZoneTexte 60"/>
            <p:cNvSpPr txBox="1"/>
            <p:nvPr/>
          </p:nvSpPr>
          <p:spPr>
            <a:xfrm>
              <a:off x="4339107" y="4477465"/>
              <a:ext cx="715028" cy="275600"/>
            </a:xfrm>
            <a:prstGeom prst="rect">
              <a:avLst/>
            </a:prstGeom>
            <a:noFill/>
          </p:spPr>
          <p:txBody>
            <a:bodyPr wrap="none" rtlCol="0">
              <a:spAutoFit/>
            </a:bodyPr>
            <a:lstStyle/>
            <a:p>
              <a:pPr defTabSz="385785" fontAlgn="base">
                <a:spcBef>
                  <a:spcPct val="0"/>
                </a:spcBef>
                <a:spcAft>
                  <a:spcPct val="0"/>
                </a:spcAft>
              </a:pPr>
              <a:r>
                <a:rPr lang="fr-FR" sz="1181" dirty="0">
                  <a:solidFill>
                    <a:srgbClr val="000000"/>
                  </a:solidFill>
                  <a:ea typeface="ＭＳ Ｐゴシック" pitchFamily="-84" charset="-128"/>
                </a:rPr>
                <a:t>Malaise</a:t>
              </a:r>
            </a:p>
          </p:txBody>
        </p:sp>
        <p:sp>
          <p:nvSpPr>
            <p:cNvPr id="62" name="ZoneTexte 61"/>
            <p:cNvSpPr txBox="1"/>
            <p:nvPr/>
          </p:nvSpPr>
          <p:spPr>
            <a:xfrm>
              <a:off x="5295595" y="4477464"/>
              <a:ext cx="782942" cy="458346"/>
            </a:xfrm>
            <a:prstGeom prst="rect">
              <a:avLst/>
            </a:prstGeom>
            <a:noFill/>
          </p:spPr>
          <p:txBody>
            <a:bodyPr wrap="none" rtlCol="0">
              <a:spAutoFit/>
            </a:bodyPr>
            <a:lstStyle/>
            <a:p>
              <a:pPr algn="ctr" defTabSz="385785" fontAlgn="base">
                <a:spcBef>
                  <a:spcPct val="0"/>
                </a:spcBef>
                <a:spcAft>
                  <a:spcPct val="0"/>
                </a:spcAft>
              </a:pPr>
              <a:r>
                <a:rPr lang="fr-FR" sz="1181" dirty="0">
                  <a:solidFill>
                    <a:srgbClr val="000000"/>
                  </a:solidFill>
                  <a:ea typeface="ＭＳ Ｐゴシック" pitchFamily="-84" charset="-128"/>
                </a:rPr>
                <a:t>Troubles</a:t>
              </a:r>
            </a:p>
            <a:p>
              <a:pPr algn="ctr" defTabSz="385785" fontAlgn="base">
                <a:spcBef>
                  <a:spcPct val="0"/>
                </a:spcBef>
                <a:spcAft>
                  <a:spcPct val="0"/>
                </a:spcAft>
              </a:pPr>
              <a:r>
                <a:rPr lang="fr-FR" sz="1181" dirty="0">
                  <a:solidFill>
                    <a:srgbClr val="000000"/>
                  </a:solidFill>
                  <a:ea typeface="ＭＳ Ｐゴシック" pitchFamily="-84" charset="-128"/>
                </a:rPr>
                <a:t>sommeil</a:t>
              </a:r>
            </a:p>
          </p:txBody>
        </p:sp>
        <p:sp>
          <p:nvSpPr>
            <p:cNvPr id="63" name="ZoneTexte 62"/>
            <p:cNvSpPr txBox="1"/>
            <p:nvPr/>
          </p:nvSpPr>
          <p:spPr>
            <a:xfrm>
              <a:off x="6189773" y="4483814"/>
              <a:ext cx="926852" cy="458346"/>
            </a:xfrm>
            <a:prstGeom prst="rect">
              <a:avLst/>
            </a:prstGeom>
            <a:noFill/>
          </p:spPr>
          <p:txBody>
            <a:bodyPr wrap="none" rtlCol="0">
              <a:spAutoFit/>
            </a:bodyPr>
            <a:lstStyle/>
            <a:p>
              <a:pPr algn="ctr" defTabSz="385785" fontAlgn="base">
                <a:spcBef>
                  <a:spcPct val="0"/>
                </a:spcBef>
                <a:spcAft>
                  <a:spcPct val="0"/>
                </a:spcAft>
              </a:pPr>
              <a:r>
                <a:rPr lang="fr-FR" sz="1181" dirty="0">
                  <a:solidFill>
                    <a:srgbClr val="000000"/>
                  </a:solidFill>
                  <a:ea typeface="ＭＳ Ｐゴシック" pitchFamily="-84" charset="-128"/>
                </a:rPr>
                <a:t>Sensibilité </a:t>
              </a:r>
            </a:p>
            <a:p>
              <a:pPr algn="ctr" defTabSz="385785" fontAlgn="base">
                <a:spcBef>
                  <a:spcPct val="0"/>
                </a:spcBef>
                <a:spcAft>
                  <a:spcPct val="0"/>
                </a:spcAft>
              </a:pPr>
              <a:r>
                <a:rPr lang="fr-FR" sz="1181" dirty="0">
                  <a:solidFill>
                    <a:srgbClr val="000000"/>
                  </a:solidFill>
                  <a:ea typeface="ＭＳ Ｐゴシック" pitchFamily="-84" charset="-128"/>
                </a:rPr>
                <a:t>altérée</a:t>
              </a:r>
            </a:p>
          </p:txBody>
        </p:sp>
        <p:sp>
          <p:nvSpPr>
            <p:cNvPr id="64" name="ZoneTexte 63"/>
            <p:cNvSpPr txBox="1"/>
            <p:nvPr/>
          </p:nvSpPr>
          <p:spPr>
            <a:xfrm>
              <a:off x="7141591" y="4471114"/>
              <a:ext cx="1002851" cy="458346"/>
            </a:xfrm>
            <a:prstGeom prst="rect">
              <a:avLst/>
            </a:prstGeom>
            <a:noFill/>
          </p:spPr>
          <p:txBody>
            <a:bodyPr wrap="none" rtlCol="0">
              <a:spAutoFit/>
            </a:bodyPr>
            <a:lstStyle/>
            <a:p>
              <a:pPr algn="ctr" defTabSz="385785" fontAlgn="base">
                <a:spcBef>
                  <a:spcPct val="0"/>
                </a:spcBef>
                <a:spcAft>
                  <a:spcPct val="0"/>
                </a:spcAft>
              </a:pPr>
              <a:r>
                <a:rPr lang="fr-FR" sz="1181" dirty="0">
                  <a:solidFill>
                    <a:srgbClr val="000000"/>
                  </a:solidFill>
                  <a:ea typeface="ＭＳ Ｐゴシック" pitchFamily="-84" charset="-128"/>
                </a:rPr>
                <a:t>Dépression </a:t>
              </a:r>
            </a:p>
            <a:p>
              <a:pPr algn="ctr" defTabSz="385785" fontAlgn="base">
                <a:spcBef>
                  <a:spcPct val="0"/>
                </a:spcBef>
                <a:spcAft>
                  <a:spcPct val="0"/>
                </a:spcAft>
              </a:pPr>
              <a:r>
                <a:rPr lang="fr-FR" sz="1181" dirty="0">
                  <a:solidFill>
                    <a:srgbClr val="000000"/>
                  </a:solidFill>
                  <a:ea typeface="ＭＳ Ｐゴシック" pitchFamily="-84" charset="-128"/>
                </a:rPr>
                <a:t>suicide</a:t>
              </a:r>
            </a:p>
          </p:txBody>
        </p:sp>
        <p:sp>
          <p:nvSpPr>
            <p:cNvPr id="65" name="ZoneTexte 64"/>
            <p:cNvSpPr txBox="1"/>
            <p:nvPr/>
          </p:nvSpPr>
          <p:spPr>
            <a:xfrm>
              <a:off x="8073080" y="4464764"/>
              <a:ext cx="1080465" cy="641091"/>
            </a:xfrm>
            <a:prstGeom prst="rect">
              <a:avLst/>
            </a:prstGeom>
            <a:noFill/>
          </p:spPr>
          <p:txBody>
            <a:bodyPr wrap="none" rtlCol="0">
              <a:spAutoFit/>
            </a:bodyPr>
            <a:lstStyle/>
            <a:p>
              <a:pPr algn="ctr" defTabSz="385785" fontAlgn="base">
                <a:spcBef>
                  <a:spcPct val="0"/>
                </a:spcBef>
                <a:spcAft>
                  <a:spcPct val="0"/>
                </a:spcAft>
              </a:pPr>
              <a:r>
                <a:rPr lang="fr-FR" sz="1181" dirty="0">
                  <a:solidFill>
                    <a:srgbClr val="000000"/>
                  </a:solidFill>
                  <a:ea typeface="ＭＳ Ｐゴシック" pitchFamily="-84" charset="-128"/>
                </a:rPr>
                <a:t> Troubles</a:t>
              </a:r>
              <a:br>
                <a:rPr lang="fr-FR" sz="1181" dirty="0">
                  <a:solidFill>
                    <a:srgbClr val="000000"/>
                  </a:solidFill>
                  <a:ea typeface="ＭＳ Ｐゴシック" pitchFamily="-84" charset="-128"/>
                </a:rPr>
              </a:br>
              <a:r>
                <a:rPr lang="fr-FR" sz="1181" dirty="0">
                  <a:solidFill>
                    <a:srgbClr val="000000"/>
                  </a:solidFill>
                  <a:ea typeface="ＭＳ Ｐゴシック" pitchFamily="-84" charset="-128"/>
                </a:rPr>
                <a:t>psychotiques</a:t>
              </a:r>
            </a:p>
            <a:p>
              <a:pPr algn="ctr" defTabSz="385785" fontAlgn="base">
                <a:spcBef>
                  <a:spcPct val="0"/>
                </a:spcBef>
                <a:spcAft>
                  <a:spcPct val="0"/>
                </a:spcAft>
              </a:pPr>
              <a:endParaRPr lang="fr-FR" sz="1181" dirty="0">
                <a:solidFill>
                  <a:srgbClr val="000000"/>
                </a:solidFill>
                <a:ea typeface="ＭＳ Ｐゴシック" pitchFamily="-84" charset="-128"/>
              </a:endParaRPr>
            </a:p>
          </p:txBody>
        </p:sp>
      </p:grpSp>
    </p:spTree>
    <p:extLst>
      <p:ext uri="{BB962C8B-B14F-4D97-AF65-F5344CB8AC3E}">
        <p14:creationId xmlns:p14="http://schemas.microsoft.com/office/powerpoint/2010/main" val="1369978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5720" x="7780338" y="5006975"/>
          <p14:tracePt t="5728" x="7758113" y="5021263"/>
          <p14:tracePt t="5735" x="7729538" y="5037138"/>
          <p14:tracePt t="5747" x="7685088" y="5057775"/>
          <p14:tracePt t="5763" x="7597775" y="5102225"/>
          <p14:tracePt t="5780" x="7380288" y="5173663"/>
          <p14:tracePt t="5797" x="7264400" y="5203825"/>
          <p14:tracePt t="5813" x="7140575" y="5232400"/>
          <p14:tracePt t="5830" x="7046913" y="5260975"/>
          <p14:tracePt t="5847" x="6945313" y="5291138"/>
          <p14:tracePt t="5863" x="6900863" y="5311775"/>
          <p14:tracePt t="5880" x="6858000" y="5326063"/>
          <p14:tracePt t="5897" x="6821488" y="5341938"/>
          <p14:tracePt t="5914" x="6784975" y="5356225"/>
          <p14:tracePt t="5930" x="6764338" y="5370513"/>
          <p14:tracePt t="5947" x="6756400" y="5370513"/>
          <p14:tracePt t="5963" x="6742113" y="5376863"/>
          <p14:tracePt t="5981" x="6727825" y="5384800"/>
          <p14:tracePt t="5997" x="6713538" y="5384800"/>
          <p14:tracePt t="6013" x="6705600" y="5384800"/>
          <p14:tracePt t="41186" x="6691313" y="5399088"/>
          <p14:tracePt t="41194" x="6654800" y="5427663"/>
          <p14:tracePt t="41204" x="6567488" y="5514975"/>
          <p14:tracePt t="41220" x="6335713" y="5754688"/>
          <p14:tracePt t="41237" x="6016625" y="6110288"/>
          <p14:tracePt t="41254" x="5573713" y="6567488"/>
          <p14:tracePt t="41270" x="5370513" y="6784975"/>
          <p14:tracePt t="41620" x="4651375" y="6850063"/>
          <p14:tracePt t="41637" x="4608513" y="6764338"/>
          <p14:tracePt t="41654" x="4572000" y="6691313"/>
          <p14:tracePt t="41671" x="4529138" y="6632575"/>
          <p14:tracePt t="41687" x="4506913" y="6611938"/>
          <p14:tracePt t="41704" x="4484688" y="6596063"/>
          <p14:tracePt t="41721" x="4470400" y="6596063"/>
          <p14:tracePt t="41737" x="4448175" y="6589713"/>
          <p14:tracePt t="41754" x="4441825" y="6589713"/>
          <p14:tracePt t="41771" x="4433888" y="6589713"/>
          <p14:tracePt t="41787" x="4419600" y="6589713"/>
          <p14:tracePt t="41804" x="4405313" y="6581775"/>
          <p14:tracePt t="41821" x="4376738" y="6575425"/>
          <p14:tracePt t="41837" x="4346575" y="6567488"/>
          <p14:tracePt t="41854" x="4325938" y="6553200"/>
          <p14:tracePt t="41871" x="4289425" y="6530975"/>
          <p14:tracePt t="41887" x="4267200" y="6494463"/>
          <p14:tracePt t="41904" x="4244975" y="6473825"/>
          <p14:tracePt t="41920" x="4238625" y="6459538"/>
          <p14:tracePt t="41937" x="4230688" y="6451600"/>
          <p14:tracePt t="41954" x="4230688" y="6437313"/>
          <p14:tracePt t="41971" x="4230688" y="6429375"/>
          <p14:tracePt t="42035" x="4230688" y="6423025"/>
          <p14:tracePt t="42065" x="4230688" y="6415088"/>
          <p14:tracePt t="42073" x="4230688" y="6408738"/>
          <p14:tracePt t="42088" x="4230688" y="6400800"/>
          <p14:tracePt t="42095" x="4230688" y="6392863"/>
          <p14:tracePt t="42110" x="4230688" y="6378575"/>
          <p14:tracePt t="42125" x="4230688" y="6372225"/>
          <p14:tracePt t="42155" x="4230688" y="6364288"/>
          <p14:tracePt t="42177" x="4230688" y="6357938"/>
          <p14:tracePt t="42199" x="4238625" y="6357938"/>
          <p14:tracePt t="42207" x="4238625" y="6350000"/>
          <p14:tracePt t="42266" x="4238625" y="6342063"/>
          <p14:tracePt t="42385" x="4244975" y="6342063"/>
          <p14:tracePt t="42475" x="4252913" y="6342063"/>
          <p14:tracePt t="53315" x="0" y="0"/>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Diminuer les doses</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97624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Diminution de doses</a:t>
            </a:r>
            <a:endParaRPr lang="fr-FR" dirty="0"/>
          </a:p>
        </p:txBody>
      </p:sp>
      <p:sp>
        <p:nvSpPr>
          <p:cNvPr id="5" name="Espace réservé du contenu 4"/>
          <p:cNvSpPr>
            <a:spLocks noGrp="1"/>
          </p:cNvSpPr>
          <p:nvPr>
            <p:ph idx="1"/>
          </p:nvPr>
        </p:nvSpPr>
        <p:spPr/>
        <p:txBody>
          <a:bodyPr/>
          <a:lstStyle/>
          <a:p>
            <a:r>
              <a:rPr lang="fr-FR" dirty="0" smtClean="0"/>
              <a:t>Darunavir</a:t>
            </a:r>
          </a:p>
          <a:p>
            <a:pPr lvl="1"/>
            <a:r>
              <a:rPr lang="fr-FR" dirty="0" smtClean="0"/>
              <a:t>Chez les patients en succès virologique sous DRV-r</a:t>
            </a:r>
          </a:p>
          <a:p>
            <a:pPr lvl="1"/>
            <a:r>
              <a:rPr lang="fr-FR" dirty="0" smtClean="0"/>
              <a:t>Essai « </a:t>
            </a:r>
            <a:r>
              <a:rPr lang="fr-FR" dirty="0" err="1" smtClean="0"/>
              <a:t>Darulight</a:t>
            </a:r>
            <a:r>
              <a:rPr lang="fr-FR" dirty="0" smtClean="0"/>
              <a:t> »</a:t>
            </a:r>
          </a:p>
          <a:p>
            <a:pPr lvl="2"/>
            <a:r>
              <a:rPr lang="fr-FR" dirty="0" smtClean="0"/>
              <a:t>Dose baissée de 800 mg x 1/j </a:t>
            </a:r>
            <a:r>
              <a:rPr lang="fr-FR" dirty="0" smtClean="0">
                <a:sym typeface="Wingdings"/>
              </a:rPr>
              <a:t> 400 mg x 1/j</a:t>
            </a:r>
          </a:p>
          <a:p>
            <a:pPr lvl="1"/>
            <a:r>
              <a:rPr lang="fr-FR" dirty="0" smtClean="0">
                <a:solidFill>
                  <a:srgbClr val="9B1413"/>
                </a:solidFill>
                <a:sym typeface="Wingdings"/>
              </a:rPr>
              <a:t>91,6% de succès à un an, sans émergence de résistance pour les échecs</a:t>
            </a:r>
          </a:p>
          <a:p>
            <a:endParaRPr lang="fr-FR" dirty="0">
              <a:solidFill>
                <a:srgbClr val="9B1413"/>
              </a:solidFill>
              <a:sym typeface="Wingdings"/>
            </a:endParaRPr>
          </a:p>
          <a:p>
            <a:r>
              <a:rPr lang="fr-FR" dirty="0" smtClean="0">
                <a:sym typeface="Wingdings"/>
              </a:rPr>
              <a:t>Efavirenz</a:t>
            </a:r>
          </a:p>
          <a:p>
            <a:pPr lvl="1"/>
            <a:r>
              <a:rPr lang="fr-FR" dirty="0" smtClean="0">
                <a:sym typeface="Wingdings"/>
              </a:rPr>
              <a:t>Diminution de dose : 600 mg x 1/j  400 mg x 1/j</a:t>
            </a:r>
          </a:p>
          <a:p>
            <a:pPr lvl="1"/>
            <a:r>
              <a:rPr lang="fr-FR" dirty="0" smtClean="0">
                <a:sym typeface="Wingdings"/>
              </a:rPr>
              <a:t>Une forme combinée EFV</a:t>
            </a:r>
            <a:r>
              <a:rPr lang="fr-FR" baseline="-25000" dirty="0" smtClean="0">
                <a:sym typeface="Wingdings"/>
              </a:rPr>
              <a:t>400 </a:t>
            </a:r>
            <a:r>
              <a:rPr lang="mr-IN" dirty="0" smtClean="0">
                <a:sym typeface="Wingdings"/>
              </a:rPr>
              <a:t>–</a:t>
            </a:r>
            <a:r>
              <a:rPr lang="fr-FR" dirty="0" smtClean="0">
                <a:sym typeface="Wingdings"/>
              </a:rPr>
              <a:t> TDF </a:t>
            </a:r>
            <a:r>
              <a:rPr lang="mr-IN" dirty="0" smtClean="0">
                <a:sym typeface="Wingdings"/>
              </a:rPr>
              <a:t>–</a:t>
            </a:r>
            <a:r>
              <a:rPr lang="fr-FR" dirty="0" smtClean="0">
                <a:sym typeface="Wingdings"/>
              </a:rPr>
              <a:t> FTC existe</a:t>
            </a:r>
          </a:p>
          <a:p>
            <a:pPr lvl="1"/>
            <a:endParaRPr lang="fr-FR" dirty="0" smtClean="0">
              <a:solidFill>
                <a:srgbClr val="9B1413"/>
              </a:solidFill>
            </a:endParaRPr>
          </a:p>
        </p:txBody>
      </p:sp>
    </p:spTree>
    <p:extLst>
      <p:ext uri="{BB962C8B-B14F-4D97-AF65-F5344CB8AC3E}">
        <p14:creationId xmlns:p14="http://schemas.microsoft.com/office/powerpoint/2010/main" val="1748447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3200" dirty="0" smtClean="0"/>
              <a:t>Traitement d’entretien « allégé »</a:t>
            </a:r>
            <a:endParaRPr lang="fr-FR" sz="3200" dirty="0"/>
          </a:p>
        </p:txBody>
      </p:sp>
      <p:sp>
        <p:nvSpPr>
          <p:cNvPr id="5" name="Espace réservé du contenu 4"/>
          <p:cNvSpPr>
            <a:spLocks noGrp="1"/>
          </p:cNvSpPr>
          <p:nvPr>
            <p:ph idx="1"/>
          </p:nvPr>
        </p:nvSpPr>
        <p:spPr/>
        <p:txBody>
          <a:bodyPr/>
          <a:lstStyle/>
          <a:p>
            <a:r>
              <a:rPr lang="fr-FR" dirty="0" smtClean="0"/>
              <a:t>Chez des patients ayant un bon succès virologique</a:t>
            </a:r>
          </a:p>
          <a:p>
            <a:pPr lvl="1"/>
            <a:r>
              <a:rPr lang="fr-FR" dirty="0" smtClean="0"/>
              <a:t>Critère habituel : CV &lt; 50 depuis 12 mois</a:t>
            </a:r>
          </a:p>
          <a:p>
            <a:pPr lvl="1"/>
            <a:r>
              <a:rPr lang="fr-FR" dirty="0" smtClean="0"/>
              <a:t>Comparaison passage bithérapie et poursuite de la trithérapie antérieure</a:t>
            </a:r>
          </a:p>
          <a:p>
            <a:r>
              <a:rPr lang="fr-FR" dirty="0" smtClean="0"/>
              <a:t>Passage Trithérapie </a:t>
            </a:r>
            <a:r>
              <a:rPr lang="fr-FR" dirty="0" smtClean="0">
                <a:sym typeface="Wingdings"/>
              </a:rPr>
              <a:t> Bithérapie</a:t>
            </a:r>
          </a:p>
          <a:p>
            <a:pPr lvl="1"/>
            <a:r>
              <a:rPr lang="fr-FR" dirty="0" smtClean="0"/>
              <a:t>Essai </a:t>
            </a:r>
            <a:r>
              <a:rPr lang="fr-FR" b="1" dirty="0" smtClean="0">
                <a:solidFill>
                  <a:srgbClr val="9B1413"/>
                </a:solidFill>
              </a:rPr>
              <a:t>DUAL</a:t>
            </a:r>
            <a:r>
              <a:rPr lang="fr-FR" dirty="0" smtClean="0">
                <a:solidFill>
                  <a:srgbClr val="9B1413"/>
                </a:solidFill>
              </a:rPr>
              <a:t> </a:t>
            </a:r>
            <a:r>
              <a:rPr lang="fr-FR" dirty="0" smtClean="0"/>
              <a:t>: bi thérapie Darunavir-r et lamivudine</a:t>
            </a:r>
          </a:p>
          <a:p>
            <a:pPr lvl="2"/>
            <a:r>
              <a:rPr lang="fr-FR" dirty="0" smtClean="0"/>
              <a:t>89% de succès à un an (versus 93% pour la poursuite de la trithérapie) : pas inférieur</a:t>
            </a:r>
          </a:p>
          <a:p>
            <a:pPr lvl="1"/>
            <a:r>
              <a:rPr lang="fr-FR" dirty="0" smtClean="0"/>
              <a:t>Essai </a:t>
            </a:r>
            <a:r>
              <a:rPr lang="fr-FR" b="1" dirty="0" smtClean="0">
                <a:solidFill>
                  <a:srgbClr val="9B1413"/>
                </a:solidFill>
              </a:rPr>
              <a:t>DOLULAM</a:t>
            </a:r>
            <a:r>
              <a:rPr lang="fr-FR" dirty="0" smtClean="0">
                <a:solidFill>
                  <a:srgbClr val="9B1413"/>
                </a:solidFill>
              </a:rPr>
              <a:t> </a:t>
            </a:r>
            <a:r>
              <a:rPr lang="fr-FR" dirty="0" smtClean="0"/>
              <a:t>(27 patients) : bithérapie Dolutegravir </a:t>
            </a:r>
            <a:r>
              <a:rPr lang="mr-IN" dirty="0" smtClean="0"/>
              <a:t>–</a:t>
            </a:r>
            <a:r>
              <a:rPr lang="fr-FR" dirty="0" smtClean="0"/>
              <a:t> Lamivudine</a:t>
            </a:r>
          </a:p>
          <a:p>
            <a:pPr lvl="2"/>
            <a:r>
              <a:rPr lang="fr-FR" dirty="0" smtClean="0"/>
              <a:t>Avantage : pas de booster, pas d’IP</a:t>
            </a:r>
          </a:p>
          <a:p>
            <a:pPr lvl="2"/>
            <a:r>
              <a:rPr lang="fr-FR" dirty="0" smtClean="0"/>
              <a:t>100% de succès à un an</a:t>
            </a:r>
            <a:r>
              <a:rPr lang="mr-IN" dirty="0" smtClean="0"/>
              <a:t>…</a:t>
            </a:r>
            <a:endParaRPr lang="fr-FR" dirty="0" smtClean="0"/>
          </a:p>
          <a:p>
            <a:pPr lvl="1"/>
            <a:r>
              <a:rPr lang="fr-FR" dirty="0" smtClean="0"/>
              <a:t>Essai </a:t>
            </a:r>
            <a:r>
              <a:rPr lang="fr-FR" b="1" dirty="0" smtClean="0">
                <a:solidFill>
                  <a:srgbClr val="9B1413"/>
                </a:solidFill>
              </a:rPr>
              <a:t>LAMIDOL</a:t>
            </a:r>
            <a:r>
              <a:rPr lang="fr-FR" dirty="0" smtClean="0">
                <a:solidFill>
                  <a:srgbClr val="9B1413"/>
                </a:solidFill>
              </a:rPr>
              <a:t> </a:t>
            </a:r>
            <a:r>
              <a:rPr lang="fr-FR" dirty="0" smtClean="0"/>
              <a:t>(104 patients) : </a:t>
            </a:r>
            <a:r>
              <a:rPr lang="fr-FR" dirty="0"/>
              <a:t>bithérapie Dolutegravir </a:t>
            </a:r>
            <a:r>
              <a:rPr lang="mr-IN" dirty="0"/>
              <a:t>–</a:t>
            </a:r>
            <a:r>
              <a:rPr lang="fr-FR" dirty="0"/>
              <a:t> </a:t>
            </a:r>
            <a:r>
              <a:rPr lang="fr-FR" dirty="0" smtClean="0"/>
              <a:t>Lamivudine</a:t>
            </a:r>
          </a:p>
          <a:p>
            <a:pPr lvl="2"/>
            <a:r>
              <a:rPr lang="fr-FR" dirty="0" smtClean="0"/>
              <a:t>Un seul échec virologique</a:t>
            </a:r>
          </a:p>
          <a:p>
            <a:pPr lvl="2"/>
            <a:r>
              <a:rPr lang="fr-FR" dirty="0" smtClean="0"/>
              <a:t>Un </a:t>
            </a:r>
            <a:r>
              <a:rPr lang="fr-FR" dirty="0" err="1" smtClean="0"/>
              <a:t>blip</a:t>
            </a:r>
            <a:endParaRPr lang="fr-FR" dirty="0" smtClean="0"/>
          </a:p>
          <a:p>
            <a:pPr lvl="1"/>
            <a:r>
              <a:rPr lang="fr-FR" dirty="0" smtClean="0"/>
              <a:t>Essai </a:t>
            </a:r>
            <a:r>
              <a:rPr lang="fr-FR" b="1" dirty="0" smtClean="0">
                <a:solidFill>
                  <a:srgbClr val="9B1413"/>
                </a:solidFill>
              </a:rPr>
              <a:t>ETRAL</a:t>
            </a:r>
            <a:r>
              <a:rPr lang="fr-FR" dirty="0" smtClean="0">
                <a:solidFill>
                  <a:srgbClr val="9B1413"/>
                </a:solidFill>
              </a:rPr>
              <a:t> </a:t>
            </a:r>
            <a:r>
              <a:rPr lang="fr-FR" dirty="0" smtClean="0"/>
              <a:t>(170 patients) : bithérapie Raltegravir </a:t>
            </a:r>
            <a:r>
              <a:rPr lang="mr-IN" dirty="0" smtClean="0"/>
              <a:t>–</a:t>
            </a:r>
            <a:r>
              <a:rPr lang="fr-FR" dirty="0" smtClean="0"/>
              <a:t> </a:t>
            </a:r>
            <a:r>
              <a:rPr lang="fr-FR" dirty="0" err="1" smtClean="0"/>
              <a:t>Etravirine</a:t>
            </a:r>
            <a:endParaRPr lang="fr-FR" dirty="0" smtClean="0"/>
          </a:p>
          <a:p>
            <a:pPr lvl="2"/>
            <a:r>
              <a:rPr lang="fr-FR" dirty="0" smtClean="0"/>
              <a:t>Succès 94,5%, pas d’échec virologique</a:t>
            </a:r>
          </a:p>
          <a:p>
            <a:pPr lvl="1"/>
            <a:r>
              <a:rPr lang="fr-FR" dirty="0" smtClean="0"/>
              <a:t>Essais </a:t>
            </a:r>
            <a:r>
              <a:rPr lang="fr-FR" b="1" dirty="0" smtClean="0">
                <a:solidFill>
                  <a:srgbClr val="9B1413"/>
                </a:solidFill>
              </a:rPr>
              <a:t>SWORD 1 &amp; 2 </a:t>
            </a:r>
            <a:r>
              <a:rPr lang="fr-FR" dirty="0" smtClean="0"/>
              <a:t>(1024 patients) : bithérapie Dolutegravir </a:t>
            </a:r>
            <a:r>
              <a:rPr lang="mr-IN" dirty="0" smtClean="0"/>
              <a:t>–</a:t>
            </a:r>
            <a:r>
              <a:rPr lang="fr-FR" dirty="0" smtClean="0"/>
              <a:t> Rilpivirine</a:t>
            </a:r>
          </a:p>
          <a:p>
            <a:pPr lvl="2"/>
            <a:r>
              <a:rPr lang="fr-FR" dirty="0" smtClean="0"/>
              <a:t>Avantage : </a:t>
            </a:r>
            <a:r>
              <a:rPr lang="fr-FR" dirty="0"/>
              <a:t>é</a:t>
            </a:r>
            <a:r>
              <a:rPr lang="fr-FR" dirty="0" smtClean="0"/>
              <a:t>pargne nucléosidique et IP</a:t>
            </a:r>
          </a:p>
          <a:p>
            <a:pPr lvl="2"/>
            <a:endParaRPr lang="fr-FR" dirty="0" smtClean="0"/>
          </a:p>
          <a:p>
            <a:pPr lvl="2"/>
            <a:endParaRPr lang="fr-FR" dirty="0" smtClean="0"/>
          </a:p>
          <a:p>
            <a:pPr lvl="2"/>
            <a:endParaRPr lang="fr-FR" dirty="0" smtClean="0"/>
          </a:p>
          <a:p>
            <a:pPr lvl="2"/>
            <a:endParaRPr lang="fr-FR" dirty="0"/>
          </a:p>
        </p:txBody>
      </p:sp>
    </p:spTree>
    <p:extLst>
      <p:ext uri="{BB962C8B-B14F-4D97-AF65-F5344CB8AC3E}">
        <p14:creationId xmlns:p14="http://schemas.microsoft.com/office/powerpoint/2010/main" val="874621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650354" y="859341"/>
            <a:ext cx="9636646" cy="437597"/>
          </a:xfrm>
        </p:spPr>
        <p:txBody>
          <a:bodyPr/>
          <a:lstStyle/>
          <a:p>
            <a:pPr>
              <a:lnSpc>
                <a:spcPts val="3443"/>
              </a:lnSpc>
              <a:spcBef>
                <a:spcPts val="506"/>
              </a:spcBef>
              <a:defRPr/>
            </a:pPr>
            <a:r>
              <a:rPr lang="fr-FR" altLang="en-US" sz="3713" dirty="0">
                <a:solidFill>
                  <a:srgbClr val="008C9A"/>
                </a:solidFill>
                <a:latin typeface="Arial" charset="0"/>
                <a:ea typeface="Arial" charset="0"/>
                <a:cs typeface="Arial" charset="0"/>
              </a:rPr>
              <a:t>Couverture universelle : 53%</a:t>
            </a:r>
          </a:p>
          <a:p>
            <a:pPr>
              <a:lnSpc>
                <a:spcPts val="3443"/>
              </a:lnSpc>
              <a:spcBef>
                <a:spcPts val="506"/>
              </a:spcBef>
              <a:defRPr/>
            </a:pPr>
            <a:r>
              <a:rPr lang="fr-FR" altLang="en-US" sz="2363" b="0" dirty="0">
                <a:solidFill>
                  <a:schemeClr val="bg1">
                    <a:lumMod val="65000"/>
                  </a:schemeClr>
                </a:solidFill>
                <a:latin typeface="Arial" charset="0"/>
                <a:ea typeface="Arial" charset="0"/>
                <a:cs typeface="Arial" charset="0"/>
              </a:rPr>
              <a:t>Différences de genre et régionales, 2016</a:t>
            </a:r>
          </a:p>
        </p:txBody>
      </p:sp>
      <p:sp>
        <p:nvSpPr>
          <p:cNvPr id="67589" name="TextBox 5"/>
          <p:cNvSpPr txBox="1">
            <a:spLocks noChangeArrowheads="1"/>
          </p:cNvSpPr>
          <p:nvPr/>
        </p:nvSpPr>
        <p:spPr bwMode="auto">
          <a:xfrm>
            <a:off x="74187" y="6079245"/>
            <a:ext cx="2779628" cy="27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514368" eaLnBrk="0" fontAlgn="base" hangingPunct="0">
              <a:spcBef>
                <a:spcPct val="0"/>
              </a:spcBef>
              <a:spcAft>
                <a:spcPct val="0"/>
              </a:spcAft>
            </a:pPr>
            <a:r>
              <a:rPr lang="fr-CH" altLang="en-US" sz="1181" i="1" dirty="0">
                <a:solidFill>
                  <a:prstClr val="white">
                    <a:lumMod val="50000"/>
                  </a:prstClr>
                </a:solidFill>
                <a:ea typeface="MS PGothic" panose="020B0600070205080204" pitchFamily="34" charset="-128"/>
              </a:rPr>
              <a:t>Data source: UNAIDS report, July 2017</a:t>
            </a:r>
          </a:p>
        </p:txBody>
      </p:sp>
      <p:sp>
        <p:nvSpPr>
          <p:cNvPr id="6" name="Espaço Reservado para Número de Slide 2"/>
          <p:cNvSpPr txBox="1">
            <a:spLocks/>
          </p:cNvSpPr>
          <p:nvPr/>
        </p:nvSpPr>
        <p:spPr>
          <a:xfrm>
            <a:off x="9836599" y="6598313"/>
            <a:ext cx="450401" cy="259687"/>
          </a:xfrm>
          <a:prstGeom prst="rect">
            <a:avLst/>
          </a:prstGeom>
        </p:spPr>
        <p:txBody>
          <a:bodyPr/>
          <a:ls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r"/>
            <a:fld id="{95AF3651-3E8A-AF4C-96D5-1BE67D4A1305}" type="slidenum">
              <a:rPr lang="en-US" altLang="pt-BR" sz="1013">
                <a:solidFill>
                  <a:prstClr val="white">
                    <a:lumMod val="50000"/>
                  </a:prstClr>
                </a:solidFill>
              </a:rPr>
              <a:pPr algn="r"/>
              <a:t>3</a:t>
            </a:fld>
            <a:endParaRPr lang="en-US" altLang="pt-BR" sz="1519" dirty="0">
              <a:solidFill>
                <a:prstClr val="white">
                  <a:lumMod val="50000"/>
                </a:prstClr>
              </a:solidFill>
            </a:endParaRPr>
          </a:p>
        </p:txBody>
      </p:sp>
      <p:sp>
        <p:nvSpPr>
          <p:cNvPr id="8" name="Rectangle 9"/>
          <p:cNvSpPr/>
          <p:nvPr/>
        </p:nvSpPr>
        <p:spPr>
          <a:xfrm flipH="1">
            <a:off x="308224" y="1016250"/>
            <a:ext cx="182250" cy="1822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68" eaLnBrk="0" fontAlgn="base" hangingPunct="0">
              <a:spcBef>
                <a:spcPct val="0"/>
              </a:spcBef>
              <a:spcAft>
                <a:spcPct val="0"/>
              </a:spcAft>
            </a:pPr>
            <a:endParaRPr lang="en-US" sz="1519">
              <a:solidFill>
                <a:prstClr val="white"/>
              </a:solidFill>
            </a:endParaRPr>
          </a:p>
        </p:txBody>
      </p:sp>
      <p:grpSp>
        <p:nvGrpSpPr>
          <p:cNvPr id="4" name="Grouper 3"/>
          <p:cNvGrpSpPr/>
          <p:nvPr/>
        </p:nvGrpSpPr>
        <p:grpSpPr>
          <a:xfrm>
            <a:off x="809156" y="1944653"/>
            <a:ext cx="9672657" cy="4377566"/>
            <a:chOff x="958999" y="1669774"/>
            <a:chExt cx="11463890" cy="5188226"/>
          </a:xfrm>
        </p:grpSpPr>
        <p:pic>
          <p:nvPicPr>
            <p:cNvPr id="2" name="Image 1"/>
            <p:cNvPicPr>
              <a:picLocks noChangeAspect="1"/>
            </p:cNvPicPr>
            <p:nvPr/>
          </p:nvPicPr>
          <p:blipFill rotWithShape="1">
            <a:blip r:embed="rId3">
              <a:extLst>
                <a:ext uri="{28A0092B-C50C-407E-A947-70E740481C1C}">
                  <a14:useLocalDpi xmlns:a14="http://schemas.microsoft.com/office/drawing/2010/main"/>
                </a:ext>
              </a:extLst>
            </a:blip>
            <a:srcRect t="11349"/>
            <a:stretch/>
          </p:blipFill>
          <p:spPr>
            <a:xfrm>
              <a:off x="958999" y="1669774"/>
              <a:ext cx="11463890" cy="5188226"/>
            </a:xfrm>
            <a:prstGeom prst="rect">
              <a:avLst/>
            </a:prstGeom>
          </p:spPr>
        </p:pic>
        <p:sp>
          <p:nvSpPr>
            <p:cNvPr id="11" name="ZoneTexte 10"/>
            <p:cNvSpPr txBox="1"/>
            <p:nvPr/>
          </p:nvSpPr>
          <p:spPr>
            <a:xfrm>
              <a:off x="8479861" y="5819647"/>
              <a:ext cx="1037492" cy="541292"/>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514368" eaLnBrk="0" fontAlgn="base" hangingPunct="0">
                <a:spcBef>
                  <a:spcPct val="0"/>
                </a:spcBef>
                <a:spcAft>
                  <a:spcPct val="0"/>
                </a:spcAft>
              </a:pPr>
              <a:r>
                <a:rPr lang="fr-FR" sz="1181" dirty="0"/>
                <a:t>Western </a:t>
              </a:r>
            </a:p>
            <a:p>
              <a:pPr algn="ctr" defTabSz="514368" eaLnBrk="0" fontAlgn="base" hangingPunct="0">
                <a:spcBef>
                  <a:spcPct val="0"/>
                </a:spcBef>
                <a:spcAft>
                  <a:spcPct val="0"/>
                </a:spcAft>
              </a:pPr>
              <a:r>
                <a:rPr lang="fr-FR" sz="1181" dirty="0"/>
                <a:t>and </a:t>
              </a:r>
            </a:p>
            <a:p>
              <a:pPr algn="ctr" defTabSz="514368" eaLnBrk="0" fontAlgn="base" hangingPunct="0">
                <a:spcBef>
                  <a:spcPct val="0"/>
                </a:spcBef>
                <a:spcAft>
                  <a:spcPct val="0"/>
                </a:spcAft>
              </a:pPr>
              <a:r>
                <a:rPr lang="fr-FR" sz="1181" dirty="0"/>
                <a:t>Central </a:t>
              </a:r>
            </a:p>
            <a:p>
              <a:pPr algn="ctr" defTabSz="514368" eaLnBrk="0" fontAlgn="base" hangingPunct="0">
                <a:spcBef>
                  <a:spcPct val="0"/>
                </a:spcBef>
                <a:spcAft>
                  <a:spcPct val="0"/>
                </a:spcAft>
              </a:pPr>
              <a:r>
                <a:rPr lang="fr-FR" sz="1181" dirty="0" err="1"/>
                <a:t>Africa</a:t>
              </a:r>
              <a:r>
                <a:rPr lang="fr-FR" sz="1181" dirty="0"/>
                <a:t> </a:t>
              </a:r>
            </a:p>
          </p:txBody>
        </p:sp>
        <p:sp>
          <p:nvSpPr>
            <p:cNvPr id="7" name="ZoneTexte 6"/>
            <p:cNvSpPr txBox="1"/>
            <p:nvPr/>
          </p:nvSpPr>
          <p:spPr>
            <a:xfrm>
              <a:off x="5503988" y="5806095"/>
              <a:ext cx="1071251" cy="74340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514368" eaLnBrk="0" fontAlgn="base" hangingPunct="0">
                <a:spcBef>
                  <a:spcPct val="0"/>
                </a:spcBef>
                <a:spcAft>
                  <a:spcPct val="0"/>
                </a:spcAft>
              </a:pPr>
              <a:r>
                <a:rPr lang="fr-FR" sz="1181" dirty="0" err="1"/>
                <a:t>Eastern</a:t>
              </a:r>
              <a:r>
                <a:rPr lang="fr-FR" sz="1181" dirty="0"/>
                <a:t> </a:t>
              </a:r>
            </a:p>
            <a:p>
              <a:pPr algn="ctr" defTabSz="514368" eaLnBrk="0" fontAlgn="base" hangingPunct="0">
                <a:spcBef>
                  <a:spcPct val="0"/>
                </a:spcBef>
                <a:spcAft>
                  <a:spcPct val="0"/>
                </a:spcAft>
              </a:pPr>
              <a:r>
                <a:rPr lang="fr-FR" sz="1181" dirty="0"/>
                <a:t>Europe  </a:t>
              </a:r>
            </a:p>
            <a:p>
              <a:pPr algn="ctr" defTabSz="514368" eaLnBrk="0" fontAlgn="base" hangingPunct="0">
                <a:spcBef>
                  <a:spcPct val="0"/>
                </a:spcBef>
                <a:spcAft>
                  <a:spcPct val="0"/>
                </a:spcAft>
              </a:pPr>
              <a:r>
                <a:rPr lang="fr-FR" sz="1181" dirty="0"/>
                <a:t>Central Asia</a:t>
              </a:r>
            </a:p>
          </p:txBody>
        </p:sp>
        <p:sp>
          <p:nvSpPr>
            <p:cNvPr id="3" name="ZoneTexte 2"/>
            <p:cNvSpPr txBox="1"/>
            <p:nvPr/>
          </p:nvSpPr>
          <p:spPr>
            <a:xfrm>
              <a:off x="6467912" y="5819647"/>
              <a:ext cx="1059639" cy="540167"/>
            </a:xfrm>
            <a:prstGeom prst="rect">
              <a:avLst/>
            </a:prstGeom>
            <a:solidFill>
              <a:schemeClr val="bg1"/>
            </a:solidFill>
          </p:spPr>
          <p:txBody>
            <a:bodyPr wrap="square" rtlCol="0">
              <a:spAutoFit/>
            </a:bodyPr>
            <a:lstStyle/>
            <a:p>
              <a:pPr algn="ctr" defTabSz="514368" eaLnBrk="0" fontAlgn="base" hangingPunct="0">
                <a:spcBef>
                  <a:spcPct val="0"/>
                </a:spcBef>
                <a:spcAft>
                  <a:spcPct val="0"/>
                </a:spcAft>
              </a:pPr>
              <a:r>
                <a:rPr lang="fr-FR" sz="1181" dirty="0">
                  <a:solidFill>
                    <a:prstClr val="black"/>
                  </a:solidFill>
                  <a:ea typeface="MS PGothic" panose="020B0600070205080204" pitchFamily="34" charset="-128"/>
                </a:rPr>
                <a:t>Latin </a:t>
              </a:r>
              <a:r>
                <a:rPr lang="fr-FR" sz="1181" dirty="0" err="1">
                  <a:solidFill>
                    <a:prstClr val="black"/>
                  </a:solidFill>
                  <a:ea typeface="MS PGothic" panose="020B0600070205080204" pitchFamily="34" charset="-128"/>
                </a:rPr>
                <a:t>America</a:t>
              </a:r>
              <a:endParaRPr lang="fr-FR" sz="1181" dirty="0">
                <a:solidFill>
                  <a:prstClr val="black"/>
                </a:solidFill>
                <a:ea typeface="MS PGothic" panose="020B0600070205080204" pitchFamily="34" charset="-128"/>
              </a:endParaRPr>
            </a:p>
          </p:txBody>
        </p:sp>
      </p:grpSp>
      <p:sp>
        <p:nvSpPr>
          <p:cNvPr id="14" name="Title 1"/>
          <p:cNvSpPr txBox="1">
            <a:spLocks/>
          </p:cNvSpPr>
          <p:nvPr/>
        </p:nvSpPr>
        <p:spPr bwMode="auto">
          <a:xfrm>
            <a:off x="9969834" y="430958"/>
            <a:ext cx="283622" cy="56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5749" tIns="32875" rIns="65749" bIns="32875"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lnSpc>
                <a:spcPct val="90000"/>
              </a:lnSpc>
            </a:pPr>
            <a:r>
              <a:rPr lang="nl-NL" sz="2025" b="1" dirty="0">
                <a:solidFill>
                  <a:prstClr val="white"/>
                </a:solidFill>
                <a:latin typeface="Arial"/>
                <a:cs typeface="Arial"/>
              </a:rPr>
              <a:t>1</a:t>
            </a:r>
            <a:endParaRPr lang="en-US" altLang="pt-BR" sz="2363" dirty="0">
              <a:solidFill>
                <a:prstClr val="white"/>
              </a:solidFill>
              <a:latin typeface="Arial"/>
              <a:cs typeface="Arial"/>
            </a:endParaRPr>
          </a:p>
        </p:txBody>
      </p:sp>
    </p:spTree>
    <p:extLst>
      <p:ext uri="{BB962C8B-B14F-4D97-AF65-F5344CB8AC3E}">
        <p14:creationId xmlns:p14="http://schemas.microsoft.com/office/powerpoint/2010/main" val="711675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5460569" y="2288084"/>
            <a:ext cx="2999036" cy="2560157"/>
            <a:chOff x="4947784" y="2076803"/>
            <a:chExt cx="3554413" cy="3034260"/>
          </a:xfrm>
        </p:grpSpPr>
        <p:sp>
          <p:nvSpPr>
            <p:cNvPr id="42" name="AutoShape 106"/>
            <p:cNvSpPr>
              <a:spLocks noChangeArrowheads="1"/>
            </p:cNvSpPr>
            <p:nvPr/>
          </p:nvSpPr>
          <p:spPr bwMode="auto">
            <a:xfrm flipH="1">
              <a:off x="5158922" y="2441928"/>
              <a:ext cx="1555750" cy="787400"/>
            </a:xfrm>
            <a:prstGeom prst="rightArrow">
              <a:avLst>
                <a:gd name="adj1" fmla="val 50000"/>
                <a:gd name="adj2" fmla="val 52787"/>
              </a:avLst>
            </a:prstGeom>
            <a:solidFill>
              <a:srgbClr val="CC0099"/>
            </a:solidFill>
            <a:ln w="9525">
              <a:noFill/>
              <a:miter lim="800000"/>
              <a:headEnd/>
              <a:tailEnd/>
            </a:ln>
          </p:spPr>
          <p:txBody>
            <a:bodyPr wrap="none" anchor="ctr"/>
            <a:lstStyle/>
            <a:p>
              <a:pPr fontAlgn="base">
                <a:spcBef>
                  <a:spcPct val="0"/>
                </a:spcBef>
                <a:spcAft>
                  <a:spcPct val="0"/>
                </a:spcAft>
                <a:defRPr/>
              </a:pPr>
              <a:r>
                <a:rPr lang="fr-FR" sz="1181" kern="0" dirty="0">
                  <a:solidFill>
                    <a:srgbClr val="FFFFFF"/>
                  </a:solidFill>
                  <a:ea typeface="MS PGothic"/>
                  <a:cs typeface="Arial" pitchFamily="34" charset="0"/>
                </a:rPr>
                <a:t>Poursuite ARV</a:t>
              </a:r>
            </a:p>
          </p:txBody>
        </p:sp>
        <p:sp>
          <p:nvSpPr>
            <p:cNvPr id="59" name="AutoShape 106"/>
            <p:cNvSpPr>
              <a:spLocks noChangeArrowheads="1"/>
            </p:cNvSpPr>
            <p:nvPr/>
          </p:nvSpPr>
          <p:spPr bwMode="auto">
            <a:xfrm>
              <a:off x="6714672" y="2441928"/>
              <a:ext cx="1552575" cy="787400"/>
            </a:xfrm>
            <a:prstGeom prst="rightArrow">
              <a:avLst>
                <a:gd name="adj1" fmla="val 50000"/>
                <a:gd name="adj2" fmla="val 52787"/>
              </a:avLst>
            </a:prstGeom>
            <a:solidFill>
              <a:srgbClr val="000090"/>
            </a:solidFill>
            <a:ln w="9525">
              <a:noFill/>
              <a:miter lim="800000"/>
              <a:headEnd/>
              <a:tailEnd/>
            </a:ln>
          </p:spPr>
          <p:txBody>
            <a:bodyPr wrap="none" anchor="ctr"/>
            <a:lstStyle/>
            <a:p>
              <a:pPr algn="r" fontAlgn="base">
                <a:spcBef>
                  <a:spcPct val="0"/>
                </a:spcBef>
                <a:spcAft>
                  <a:spcPct val="0"/>
                </a:spcAft>
                <a:defRPr/>
              </a:pPr>
              <a:r>
                <a:rPr lang="fr-FR" sz="1181" kern="0" dirty="0">
                  <a:solidFill>
                    <a:prstClr val="white"/>
                  </a:solidFill>
                  <a:ea typeface="MS PGothic"/>
                  <a:cs typeface="Arial" pitchFamily="34" charset="0"/>
                </a:rPr>
                <a:t>DTG + RPV</a:t>
              </a:r>
            </a:p>
          </p:txBody>
        </p:sp>
        <p:sp>
          <p:nvSpPr>
            <p:cNvPr id="67" name="Line 14"/>
            <p:cNvSpPr>
              <a:spLocks noChangeShapeType="1"/>
            </p:cNvSpPr>
            <p:nvPr/>
          </p:nvSpPr>
          <p:spPr bwMode="auto">
            <a:xfrm flipV="1">
              <a:off x="5314497" y="3147188"/>
              <a:ext cx="0" cy="1440000"/>
            </a:xfrm>
            <a:prstGeom prst="line">
              <a:avLst/>
            </a:prstGeom>
            <a:noFill/>
            <a:ln w="12700">
              <a:solidFill>
                <a:srgbClr val="000066"/>
              </a:solidFill>
              <a:prstDash val="dash"/>
              <a:round/>
              <a:headEnd/>
              <a:tailEnd/>
            </a:ln>
            <a:extLst/>
          </p:spPr>
          <p:txBody>
            <a:bodyPr/>
            <a:lstStyle/>
            <a:p>
              <a:pPr eaLnBrk="0" fontAlgn="base" hangingPunct="0">
                <a:spcBef>
                  <a:spcPct val="0"/>
                </a:spcBef>
                <a:spcAft>
                  <a:spcPct val="0"/>
                </a:spcAft>
                <a:defRPr/>
              </a:pPr>
              <a:endParaRPr lang="en-US" sz="928" kern="0" dirty="0">
                <a:solidFill>
                  <a:srgbClr val="000066"/>
                </a:solidFill>
                <a:ea typeface="MS PGothic"/>
                <a:cs typeface="Arial"/>
              </a:endParaRPr>
            </a:p>
          </p:txBody>
        </p:sp>
        <p:sp>
          <p:nvSpPr>
            <p:cNvPr id="70" name="Line 92"/>
            <p:cNvSpPr>
              <a:spLocks noChangeShapeType="1"/>
            </p:cNvSpPr>
            <p:nvPr/>
          </p:nvSpPr>
          <p:spPr bwMode="auto">
            <a:xfrm>
              <a:off x="6711497" y="3147188"/>
              <a:ext cx="3175" cy="1440000"/>
            </a:xfrm>
            <a:prstGeom prst="line">
              <a:avLst/>
            </a:prstGeom>
            <a:noFill/>
            <a:ln w="12700">
              <a:solidFill>
                <a:srgbClr val="000066"/>
              </a:solidFill>
              <a:miter lim="800000"/>
              <a:headEnd/>
              <a:tailEnd/>
            </a:ln>
            <a:extLst/>
          </p:spPr>
          <p:txBody>
            <a:bodyPr/>
            <a:lstStyle/>
            <a:p>
              <a:pPr eaLnBrk="0" fontAlgn="base" hangingPunct="0">
                <a:spcBef>
                  <a:spcPct val="0"/>
                </a:spcBef>
                <a:spcAft>
                  <a:spcPct val="0"/>
                </a:spcAft>
                <a:defRPr/>
              </a:pPr>
              <a:endParaRPr lang="en-US" sz="928" kern="0" dirty="0">
                <a:solidFill>
                  <a:srgbClr val="000066"/>
                </a:solidFill>
                <a:ea typeface="MS PGothic"/>
                <a:cs typeface="Arial"/>
              </a:endParaRPr>
            </a:p>
          </p:txBody>
        </p:sp>
        <p:sp>
          <p:nvSpPr>
            <p:cNvPr id="71" name="Line 94"/>
            <p:cNvSpPr>
              <a:spLocks noChangeShapeType="1"/>
            </p:cNvSpPr>
            <p:nvPr/>
          </p:nvSpPr>
          <p:spPr bwMode="auto">
            <a:xfrm>
              <a:off x="8129134" y="3147188"/>
              <a:ext cx="6350" cy="1440000"/>
            </a:xfrm>
            <a:prstGeom prst="line">
              <a:avLst/>
            </a:prstGeom>
            <a:noFill/>
            <a:ln w="12700">
              <a:solidFill>
                <a:srgbClr val="000066"/>
              </a:solidFill>
              <a:prstDash val="dash"/>
              <a:round/>
              <a:headEnd/>
              <a:tailEnd/>
            </a:ln>
            <a:extLst/>
          </p:spPr>
          <p:txBody>
            <a:bodyPr/>
            <a:lstStyle/>
            <a:p>
              <a:pPr eaLnBrk="0" fontAlgn="base" hangingPunct="0">
                <a:spcBef>
                  <a:spcPct val="0"/>
                </a:spcBef>
                <a:spcAft>
                  <a:spcPct val="0"/>
                </a:spcAft>
                <a:defRPr/>
              </a:pPr>
              <a:endParaRPr lang="en-US" sz="928" kern="0" dirty="0">
                <a:solidFill>
                  <a:srgbClr val="000066"/>
                </a:solidFill>
                <a:ea typeface="MS PGothic"/>
                <a:cs typeface="Arial"/>
              </a:endParaRPr>
            </a:p>
          </p:txBody>
        </p:sp>
        <p:sp>
          <p:nvSpPr>
            <p:cNvPr id="75" name="Text Box 10"/>
            <p:cNvSpPr txBox="1">
              <a:spLocks noChangeArrowheads="1"/>
            </p:cNvSpPr>
            <p:nvPr/>
          </p:nvSpPr>
          <p:spPr bwMode="auto">
            <a:xfrm>
              <a:off x="6565447" y="4628463"/>
              <a:ext cx="295275" cy="482600"/>
            </a:xfrm>
            <a:prstGeom prst="rect">
              <a:avLst/>
            </a:prstGeom>
            <a:noFill/>
            <a:ln>
              <a:noFill/>
            </a:ln>
            <a:extLst/>
          </p:spPr>
          <p:txBody>
            <a:bodyPr tIns="77153" bIns="77153"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defRPr/>
              </a:pPr>
              <a:r>
                <a:rPr lang="en-US" sz="1181" kern="0" dirty="0">
                  <a:solidFill>
                    <a:srgbClr val="000066"/>
                  </a:solidFill>
                  <a:ea typeface="MS PGothic"/>
                </a:rPr>
                <a:t>0 </a:t>
              </a:r>
            </a:p>
          </p:txBody>
        </p:sp>
        <p:sp>
          <p:nvSpPr>
            <p:cNvPr id="57351" name="TextBox 70"/>
            <p:cNvSpPr txBox="1">
              <a:spLocks noChangeArrowheads="1"/>
            </p:cNvSpPr>
            <p:nvPr/>
          </p:nvSpPr>
          <p:spPr bwMode="auto">
            <a:xfrm>
              <a:off x="4947784" y="4628463"/>
              <a:ext cx="731838" cy="482600"/>
            </a:xfrm>
            <a:prstGeom prst="rect">
              <a:avLst/>
            </a:prstGeom>
            <a:noFill/>
            <a:ln w="9525">
              <a:noFill/>
              <a:miter lim="800000"/>
              <a:headEnd/>
              <a:tailEnd/>
            </a:ln>
          </p:spPr>
          <p:txBody>
            <a:bodyPr tIns="77153" bIns="77153" anchor="ctr"/>
            <a:lstStyle/>
            <a:p>
              <a:pPr algn="ctr" defTabSz="1135924" fontAlgn="base">
                <a:lnSpc>
                  <a:spcPct val="90000"/>
                </a:lnSpc>
                <a:spcBef>
                  <a:spcPct val="0"/>
                </a:spcBef>
                <a:spcAft>
                  <a:spcPct val="0"/>
                </a:spcAft>
                <a:tabLst>
                  <a:tab pos="1135924" algn="l"/>
                </a:tabLst>
              </a:pPr>
              <a:r>
                <a:rPr lang="en-GB" sz="1181" dirty="0">
                  <a:solidFill>
                    <a:srgbClr val="000066"/>
                  </a:solidFill>
                  <a:ea typeface="MS PGothic" pitchFamily="34" charset="-128"/>
                  <a:cs typeface="Arial" charset="0"/>
                </a:rPr>
                <a:t>‒ 8 %</a:t>
              </a:r>
            </a:p>
          </p:txBody>
        </p:sp>
        <p:sp>
          <p:nvSpPr>
            <p:cNvPr id="57352" name="TextBox 70"/>
            <p:cNvSpPr txBox="1">
              <a:spLocks noChangeArrowheads="1"/>
            </p:cNvSpPr>
            <p:nvPr/>
          </p:nvSpPr>
          <p:spPr bwMode="auto">
            <a:xfrm>
              <a:off x="7764009" y="4628463"/>
              <a:ext cx="730250" cy="482600"/>
            </a:xfrm>
            <a:prstGeom prst="rect">
              <a:avLst/>
            </a:prstGeom>
            <a:noFill/>
            <a:ln w="9525">
              <a:noFill/>
              <a:miter lim="800000"/>
              <a:headEnd/>
              <a:tailEnd/>
            </a:ln>
          </p:spPr>
          <p:txBody>
            <a:bodyPr tIns="77153" bIns="77153" anchor="ctr"/>
            <a:lstStyle/>
            <a:p>
              <a:pPr algn="ctr" defTabSz="1135924" fontAlgn="base">
                <a:lnSpc>
                  <a:spcPct val="90000"/>
                </a:lnSpc>
                <a:spcBef>
                  <a:spcPct val="0"/>
                </a:spcBef>
                <a:spcAft>
                  <a:spcPct val="0"/>
                </a:spcAft>
                <a:tabLst>
                  <a:tab pos="1135924" algn="l"/>
                </a:tabLst>
              </a:pPr>
              <a:r>
                <a:rPr lang="en-GB" sz="1181" dirty="0">
                  <a:solidFill>
                    <a:srgbClr val="000066"/>
                  </a:solidFill>
                  <a:ea typeface="MS PGothic" pitchFamily="34" charset="-128"/>
                  <a:cs typeface="Arial" charset="0"/>
                </a:rPr>
                <a:t>+ 8 %</a:t>
              </a:r>
            </a:p>
          </p:txBody>
        </p:sp>
        <p:sp>
          <p:nvSpPr>
            <p:cNvPr id="64" name="Text Box 99"/>
            <p:cNvSpPr txBox="1">
              <a:spLocks noChangeArrowheads="1"/>
            </p:cNvSpPr>
            <p:nvPr/>
          </p:nvSpPr>
          <p:spPr bwMode="auto">
            <a:xfrm>
              <a:off x="6947427" y="3698134"/>
              <a:ext cx="519545" cy="294174"/>
            </a:xfrm>
            <a:prstGeom prst="rect">
              <a:avLst/>
            </a:prstGeom>
            <a:noFill/>
            <a:ln>
              <a:noFill/>
            </a:ln>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GB" sz="1013" kern="0" dirty="0">
                  <a:solidFill>
                    <a:srgbClr val="000066"/>
                  </a:solidFill>
                  <a:ea typeface="MS PGothic"/>
                </a:rPr>
                <a:t>2,5</a:t>
              </a:r>
            </a:p>
          </p:txBody>
        </p:sp>
        <p:sp>
          <p:nvSpPr>
            <p:cNvPr id="73" name="Text Box 98"/>
            <p:cNvSpPr txBox="1">
              <a:spLocks noChangeArrowheads="1"/>
            </p:cNvSpPr>
            <p:nvPr/>
          </p:nvSpPr>
          <p:spPr bwMode="auto">
            <a:xfrm>
              <a:off x="6102525" y="3690587"/>
              <a:ext cx="314325" cy="294174"/>
            </a:xfrm>
            <a:prstGeom prst="rect">
              <a:avLst/>
            </a:prstGeom>
            <a:noFill/>
            <a:ln>
              <a:noFill/>
            </a:ln>
            <a:extLst/>
          </p:spPr>
          <p:txBody>
            <a:bodyPr lIns="0" r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defRPr/>
              </a:pPr>
              <a:r>
                <a:rPr lang="en-US" sz="1013" kern="0" dirty="0">
                  <a:solidFill>
                    <a:srgbClr val="000066"/>
                  </a:solidFill>
                  <a:ea typeface="MS PGothic"/>
                </a:rPr>
                <a:t>-3,0</a:t>
              </a:r>
              <a:endParaRPr lang="en-GB" sz="1013" kern="0" dirty="0">
                <a:solidFill>
                  <a:srgbClr val="000066"/>
                </a:solidFill>
                <a:ea typeface="MS PGothic"/>
              </a:endParaRPr>
            </a:p>
          </p:txBody>
        </p:sp>
        <p:sp>
          <p:nvSpPr>
            <p:cNvPr id="48" name="Text Box 99"/>
            <p:cNvSpPr txBox="1">
              <a:spLocks noChangeArrowheads="1"/>
            </p:cNvSpPr>
            <p:nvPr/>
          </p:nvSpPr>
          <p:spPr bwMode="auto">
            <a:xfrm>
              <a:off x="6234759" y="3248588"/>
              <a:ext cx="585788" cy="324799"/>
            </a:xfrm>
            <a:prstGeom prst="rect">
              <a:avLst/>
            </a:prstGeom>
            <a:noFill/>
            <a:ln>
              <a:noFill/>
            </a:ln>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defRPr/>
              </a:pPr>
              <a:r>
                <a:rPr lang="en-US" sz="1181" b="1" kern="0" dirty="0">
                  <a:solidFill>
                    <a:srgbClr val="000066"/>
                  </a:solidFill>
                  <a:ea typeface="MS PGothic"/>
                </a:rPr>
                <a:t>- 0,2</a:t>
              </a:r>
              <a:endParaRPr lang="en-GB" sz="1181" b="1" kern="0" dirty="0">
                <a:solidFill>
                  <a:srgbClr val="000066"/>
                </a:solidFill>
                <a:ea typeface="MS PGothic"/>
              </a:endParaRPr>
            </a:p>
          </p:txBody>
        </p:sp>
        <p:cxnSp>
          <p:nvCxnSpPr>
            <p:cNvPr id="29" name="Straight Connector 28"/>
            <p:cNvCxnSpPr/>
            <p:nvPr/>
          </p:nvCxnSpPr>
          <p:spPr bwMode="auto">
            <a:xfrm>
              <a:off x="6224927" y="3642021"/>
              <a:ext cx="975973" cy="0"/>
            </a:xfrm>
            <a:prstGeom prst="line">
              <a:avLst/>
            </a:prstGeom>
            <a:ln w="317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16200000">
              <a:off x="6544037" y="3641227"/>
              <a:ext cx="239712" cy="0"/>
            </a:xfrm>
            <a:prstGeom prst="line">
              <a:avLst/>
            </a:prstGeom>
            <a:ln w="317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Line 92"/>
            <p:cNvSpPr>
              <a:spLocks noChangeShapeType="1"/>
            </p:cNvSpPr>
            <p:nvPr/>
          </p:nvSpPr>
          <p:spPr bwMode="auto">
            <a:xfrm rot="16200000">
              <a:off x="6711497" y="3031438"/>
              <a:ext cx="3175" cy="3108325"/>
            </a:xfrm>
            <a:prstGeom prst="line">
              <a:avLst/>
            </a:prstGeom>
            <a:noFill/>
            <a:ln w="12700">
              <a:solidFill>
                <a:srgbClr val="000066"/>
              </a:solidFill>
              <a:miter lim="800000"/>
              <a:headEnd/>
              <a:tailEnd/>
            </a:ln>
            <a:extLst/>
          </p:spPr>
          <p:txBody>
            <a:bodyPr/>
            <a:lstStyle/>
            <a:p>
              <a:pPr eaLnBrk="0" fontAlgn="base" hangingPunct="0">
                <a:spcBef>
                  <a:spcPct val="0"/>
                </a:spcBef>
                <a:spcAft>
                  <a:spcPct val="0"/>
                </a:spcAft>
                <a:defRPr/>
              </a:pPr>
              <a:endParaRPr lang="en-US" sz="928" kern="0" dirty="0">
                <a:solidFill>
                  <a:srgbClr val="000066"/>
                </a:solidFill>
                <a:ea typeface="MS PGothic"/>
                <a:cs typeface="Arial"/>
              </a:endParaRPr>
            </a:p>
          </p:txBody>
        </p:sp>
        <p:sp>
          <p:nvSpPr>
            <p:cNvPr id="57360" name="Rectangle 6"/>
            <p:cNvSpPr>
              <a:spLocks noChangeArrowheads="1"/>
            </p:cNvSpPr>
            <p:nvPr/>
          </p:nvSpPr>
          <p:spPr bwMode="auto">
            <a:xfrm>
              <a:off x="5119234" y="2076803"/>
              <a:ext cx="3382963" cy="365125"/>
            </a:xfrm>
            <a:prstGeom prst="rect">
              <a:avLst/>
            </a:prstGeom>
            <a:solidFill>
              <a:srgbClr val="0070C0"/>
            </a:solidFill>
            <a:ln w="9525">
              <a:noFill/>
              <a:miter lim="800000"/>
              <a:headEnd/>
              <a:tailEnd/>
            </a:ln>
          </p:spPr>
          <p:txBody>
            <a:bodyPr tIns="0" bIns="0" anchor="ctr"/>
            <a:lstStyle/>
            <a:p>
              <a:pPr algn="ctr" fontAlgn="base">
                <a:lnSpc>
                  <a:spcPct val="90000"/>
                </a:lnSpc>
                <a:spcBef>
                  <a:spcPct val="0"/>
                </a:spcBef>
                <a:spcAft>
                  <a:spcPct val="0"/>
                </a:spcAft>
              </a:pPr>
              <a:r>
                <a:rPr lang="fr-FR" sz="1350" dirty="0">
                  <a:solidFill>
                    <a:srgbClr val="FFFFFF"/>
                  </a:solidFill>
                  <a:ea typeface="MS PGothic" pitchFamily="34" charset="-128"/>
                  <a:cs typeface="Arial" charset="0"/>
                </a:rPr>
                <a:t>Différence ajustée (IC 95 %)</a:t>
              </a:r>
            </a:p>
          </p:txBody>
        </p:sp>
      </p:grpSp>
      <p:sp>
        <p:nvSpPr>
          <p:cNvPr id="57361" name="Text Box 2"/>
          <p:cNvSpPr txBox="1">
            <a:spLocks noChangeArrowheads="1"/>
          </p:cNvSpPr>
          <p:nvPr/>
        </p:nvSpPr>
        <p:spPr bwMode="auto">
          <a:xfrm>
            <a:off x="1727896" y="1486598"/>
            <a:ext cx="6753523" cy="611834"/>
          </a:xfrm>
          <a:prstGeom prst="rect">
            <a:avLst/>
          </a:prstGeom>
          <a:noFill/>
          <a:ln w="9525">
            <a:noFill/>
            <a:miter lim="800000"/>
            <a:headEnd/>
            <a:tailEnd/>
          </a:ln>
        </p:spPr>
        <p:txBody>
          <a:bodyPr>
            <a:spAutoFit/>
          </a:bodyPr>
          <a:lstStyle/>
          <a:p>
            <a:pPr algn="ctr" fontAlgn="base">
              <a:spcBef>
                <a:spcPct val="0"/>
              </a:spcBef>
              <a:spcAft>
                <a:spcPct val="0"/>
              </a:spcAft>
            </a:pPr>
            <a:r>
              <a:rPr lang="fr-FR" sz="1688" b="1" dirty="0">
                <a:solidFill>
                  <a:srgbClr val="0070C0"/>
                </a:solidFill>
                <a:latin typeface="Calibri" pitchFamily="34" charset="0"/>
                <a:ea typeface="MS PGothic" pitchFamily="34" charset="-128"/>
                <a:cs typeface="Arial" charset="0"/>
              </a:rPr>
              <a:t>Critère</a:t>
            </a:r>
            <a:r>
              <a:rPr lang="da-DK" sz="1688" b="1" dirty="0">
                <a:solidFill>
                  <a:srgbClr val="0070C0"/>
                </a:solidFill>
                <a:latin typeface="Calibri" pitchFamily="34" charset="0"/>
                <a:ea typeface="MS PGothic" pitchFamily="34" charset="-128"/>
                <a:cs typeface="Arial" charset="0"/>
              </a:rPr>
              <a:t> principal de jugement : CV &lt; 50 c/ml à S48 </a:t>
            </a:r>
          </a:p>
          <a:p>
            <a:pPr algn="ctr" fontAlgn="base">
              <a:spcBef>
                <a:spcPct val="0"/>
              </a:spcBef>
              <a:spcAft>
                <a:spcPct val="0"/>
              </a:spcAft>
            </a:pPr>
            <a:r>
              <a:rPr lang="da-DK" sz="1688" b="1" dirty="0">
                <a:solidFill>
                  <a:srgbClr val="0070C0"/>
                </a:solidFill>
                <a:latin typeface="Calibri" pitchFamily="34" charset="0"/>
                <a:ea typeface="MS PGothic" pitchFamily="34" charset="-128"/>
                <a:cs typeface="Arial" charset="0"/>
              </a:rPr>
              <a:t>(analyse ITT, snapshot)</a:t>
            </a:r>
            <a:endParaRPr lang="fr-FR" sz="1688" b="1" dirty="0">
              <a:solidFill>
                <a:srgbClr val="0070C0"/>
              </a:solidFill>
              <a:latin typeface="Calibri" pitchFamily="34" charset="0"/>
              <a:ea typeface="MS PGothic" pitchFamily="34" charset="-128"/>
              <a:cs typeface="Arial" charset="0"/>
            </a:endParaRPr>
          </a:p>
        </p:txBody>
      </p:sp>
      <p:grpSp>
        <p:nvGrpSpPr>
          <p:cNvPr id="3" name="Groupe 2"/>
          <p:cNvGrpSpPr/>
          <p:nvPr/>
        </p:nvGrpSpPr>
        <p:grpSpPr>
          <a:xfrm>
            <a:off x="1578671" y="2264785"/>
            <a:ext cx="3350270" cy="3142329"/>
            <a:chOff x="347018" y="2049189"/>
            <a:chExt cx="3970690" cy="3724242"/>
          </a:xfrm>
        </p:grpSpPr>
        <p:sp>
          <p:nvSpPr>
            <p:cNvPr id="57368" name="Rectangle 40"/>
            <p:cNvSpPr>
              <a:spLocks noChangeArrowheads="1"/>
            </p:cNvSpPr>
            <p:nvPr/>
          </p:nvSpPr>
          <p:spPr bwMode="auto">
            <a:xfrm>
              <a:off x="1024743" y="2233678"/>
              <a:ext cx="201384" cy="21536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fr-FR" sz="1181" b="1" dirty="0">
                  <a:solidFill>
                    <a:srgbClr val="000066"/>
                  </a:solidFill>
                  <a:cs typeface="Arial" charset="0"/>
                </a:rPr>
                <a:t>95</a:t>
              </a:r>
            </a:p>
          </p:txBody>
        </p:sp>
        <p:sp>
          <p:nvSpPr>
            <p:cNvPr id="57369" name="Rectangle 41"/>
            <p:cNvSpPr>
              <a:spLocks noChangeArrowheads="1"/>
            </p:cNvSpPr>
            <p:nvPr/>
          </p:nvSpPr>
          <p:spPr bwMode="auto">
            <a:xfrm>
              <a:off x="2175358" y="4943389"/>
              <a:ext cx="254580" cy="21536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fr-FR" sz="1181" b="1" dirty="0">
                  <a:solidFill>
                    <a:srgbClr val="000066"/>
                  </a:solidFill>
                  <a:cs typeface="Arial" charset="0"/>
                </a:rPr>
                <a:t>&lt; 1</a:t>
              </a:r>
              <a:endParaRPr lang="fr-FR" sz="1519" dirty="0">
                <a:solidFill>
                  <a:srgbClr val="000066"/>
                </a:solidFill>
                <a:cs typeface="Arial" charset="0"/>
              </a:endParaRPr>
            </a:p>
          </p:txBody>
        </p:sp>
        <p:sp>
          <p:nvSpPr>
            <p:cNvPr id="57370" name="Rectangle 42"/>
            <p:cNvSpPr>
              <a:spLocks noChangeArrowheads="1"/>
            </p:cNvSpPr>
            <p:nvPr/>
          </p:nvSpPr>
          <p:spPr bwMode="auto">
            <a:xfrm>
              <a:off x="3415743" y="4840171"/>
              <a:ext cx="100693" cy="21536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fr-FR" sz="1181" b="1" dirty="0">
                  <a:solidFill>
                    <a:srgbClr val="000066"/>
                  </a:solidFill>
                  <a:cs typeface="Arial" charset="0"/>
                </a:rPr>
                <a:t>5</a:t>
              </a:r>
              <a:endParaRPr lang="fr-FR" sz="1519" dirty="0">
                <a:solidFill>
                  <a:srgbClr val="000066"/>
                </a:solidFill>
                <a:cs typeface="Arial" charset="0"/>
              </a:endParaRPr>
            </a:p>
          </p:txBody>
        </p:sp>
        <p:sp>
          <p:nvSpPr>
            <p:cNvPr id="57371" name="Rectangle 43"/>
            <p:cNvSpPr>
              <a:spLocks noChangeArrowheads="1"/>
            </p:cNvSpPr>
            <p:nvPr/>
          </p:nvSpPr>
          <p:spPr bwMode="auto">
            <a:xfrm>
              <a:off x="1457750" y="2233678"/>
              <a:ext cx="201384" cy="21536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fr-FR" sz="1181" b="1" dirty="0">
                  <a:solidFill>
                    <a:srgbClr val="000066"/>
                  </a:solidFill>
                  <a:cs typeface="Arial" charset="0"/>
                </a:rPr>
                <a:t>95</a:t>
              </a:r>
              <a:endParaRPr lang="fr-FR" sz="1519" dirty="0">
                <a:solidFill>
                  <a:srgbClr val="000066"/>
                </a:solidFill>
                <a:cs typeface="Arial" charset="0"/>
              </a:endParaRPr>
            </a:p>
          </p:txBody>
        </p:sp>
        <p:sp>
          <p:nvSpPr>
            <p:cNvPr id="57372" name="Rectangle 44"/>
            <p:cNvSpPr>
              <a:spLocks noChangeArrowheads="1"/>
            </p:cNvSpPr>
            <p:nvPr/>
          </p:nvSpPr>
          <p:spPr bwMode="auto">
            <a:xfrm>
              <a:off x="2712676" y="4902859"/>
              <a:ext cx="100693" cy="21536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fr-FR" sz="1181" b="1" dirty="0">
                  <a:solidFill>
                    <a:srgbClr val="000066"/>
                  </a:solidFill>
                  <a:cs typeface="Arial" charset="0"/>
                </a:rPr>
                <a:t>1</a:t>
              </a:r>
              <a:endParaRPr lang="fr-FR" sz="1519" dirty="0">
                <a:solidFill>
                  <a:srgbClr val="000066"/>
                </a:solidFill>
                <a:cs typeface="Arial" charset="0"/>
              </a:endParaRPr>
            </a:p>
          </p:txBody>
        </p:sp>
        <p:sp>
          <p:nvSpPr>
            <p:cNvPr id="57373" name="Rectangle 45"/>
            <p:cNvSpPr>
              <a:spLocks noChangeArrowheads="1"/>
            </p:cNvSpPr>
            <p:nvPr/>
          </p:nvSpPr>
          <p:spPr bwMode="auto">
            <a:xfrm>
              <a:off x="3860440" y="4856045"/>
              <a:ext cx="100693" cy="21536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fr-FR" sz="1181" b="1" dirty="0">
                  <a:solidFill>
                    <a:srgbClr val="000066"/>
                  </a:solidFill>
                  <a:cs typeface="Arial" charset="0"/>
                </a:rPr>
                <a:t>4</a:t>
              </a:r>
              <a:endParaRPr lang="fr-FR" sz="1519" dirty="0">
                <a:solidFill>
                  <a:srgbClr val="000066"/>
                </a:solidFill>
                <a:cs typeface="Arial" charset="0"/>
              </a:endParaRPr>
            </a:p>
          </p:txBody>
        </p:sp>
        <p:sp>
          <p:nvSpPr>
            <p:cNvPr id="57374" name="Rectangle 46"/>
            <p:cNvSpPr>
              <a:spLocks noChangeArrowheads="1"/>
            </p:cNvSpPr>
            <p:nvPr/>
          </p:nvSpPr>
          <p:spPr bwMode="auto">
            <a:xfrm>
              <a:off x="548402" y="5128383"/>
              <a:ext cx="100693" cy="215367"/>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fr-FR" sz="1181">
                  <a:solidFill>
                    <a:srgbClr val="000066"/>
                  </a:solidFill>
                  <a:cs typeface="Arial" charset="0"/>
                </a:rPr>
                <a:t>0</a:t>
              </a:r>
              <a:endParaRPr lang="fr-FR" sz="1519">
                <a:solidFill>
                  <a:srgbClr val="000066"/>
                </a:solidFill>
                <a:cs typeface="Arial" charset="0"/>
              </a:endParaRPr>
            </a:p>
          </p:txBody>
        </p:sp>
        <p:sp>
          <p:nvSpPr>
            <p:cNvPr id="57375" name="Rectangle 47"/>
            <p:cNvSpPr>
              <a:spLocks noChangeArrowheads="1"/>
            </p:cNvSpPr>
            <p:nvPr/>
          </p:nvSpPr>
          <p:spPr bwMode="auto">
            <a:xfrm>
              <a:off x="447711" y="4566407"/>
              <a:ext cx="201384" cy="215367"/>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fr-FR" sz="1181">
                  <a:solidFill>
                    <a:srgbClr val="000066"/>
                  </a:solidFill>
                  <a:cs typeface="Arial" charset="0"/>
                </a:rPr>
                <a:t>20</a:t>
              </a:r>
              <a:endParaRPr lang="fr-FR" sz="1519">
                <a:solidFill>
                  <a:srgbClr val="000066"/>
                </a:solidFill>
                <a:cs typeface="Arial" charset="0"/>
              </a:endParaRPr>
            </a:p>
          </p:txBody>
        </p:sp>
        <p:sp>
          <p:nvSpPr>
            <p:cNvPr id="57376" name="Rectangle 48"/>
            <p:cNvSpPr>
              <a:spLocks noChangeArrowheads="1"/>
            </p:cNvSpPr>
            <p:nvPr/>
          </p:nvSpPr>
          <p:spPr bwMode="auto">
            <a:xfrm>
              <a:off x="447711" y="4006021"/>
              <a:ext cx="201384" cy="215367"/>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fr-FR" sz="1181">
                  <a:solidFill>
                    <a:srgbClr val="000066"/>
                  </a:solidFill>
                  <a:cs typeface="Arial" charset="0"/>
                </a:rPr>
                <a:t>40</a:t>
              </a:r>
              <a:endParaRPr lang="fr-FR" sz="1519">
                <a:solidFill>
                  <a:srgbClr val="000066"/>
                </a:solidFill>
                <a:cs typeface="Arial" charset="0"/>
              </a:endParaRPr>
            </a:p>
          </p:txBody>
        </p:sp>
        <p:sp>
          <p:nvSpPr>
            <p:cNvPr id="57377" name="Rectangle 49"/>
            <p:cNvSpPr>
              <a:spLocks noChangeArrowheads="1"/>
            </p:cNvSpPr>
            <p:nvPr/>
          </p:nvSpPr>
          <p:spPr bwMode="auto">
            <a:xfrm>
              <a:off x="447711" y="3444047"/>
              <a:ext cx="201384" cy="215367"/>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fr-FR" sz="1181">
                  <a:solidFill>
                    <a:srgbClr val="000066"/>
                  </a:solidFill>
                  <a:cs typeface="Arial" charset="0"/>
                </a:rPr>
                <a:t>60</a:t>
              </a:r>
              <a:endParaRPr lang="fr-FR" sz="1519">
                <a:solidFill>
                  <a:srgbClr val="000066"/>
                </a:solidFill>
                <a:cs typeface="Arial" charset="0"/>
              </a:endParaRPr>
            </a:p>
          </p:txBody>
        </p:sp>
        <p:sp>
          <p:nvSpPr>
            <p:cNvPr id="57378" name="Rectangle 50"/>
            <p:cNvSpPr>
              <a:spLocks noChangeArrowheads="1"/>
            </p:cNvSpPr>
            <p:nvPr/>
          </p:nvSpPr>
          <p:spPr bwMode="auto">
            <a:xfrm>
              <a:off x="447711" y="2883658"/>
              <a:ext cx="201384" cy="215367"/>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fr-FR" sz="1181">
                  <a:solidFill>
                    <a:srgbClr val="000066"/>
                  </a:solidFill>
                  <a:cs typeface="Arial" charset="0"/>
                </a:rPr>
                <a:t>80</a:t>
              </a:r>
              <a:endParaRPr lang="fr-FR" sz="1519">
                <a:solidFill>
                  <a:srgbClr val="000066"/>
                </a:solidFill>
                <a:cs typeface="Arial" charset="0"/>
              </a:endParaRPr>
            </a:p>
          </p:txBody>
        </p:sp>
        <p:sp>
          <p:nvSpPr>
            <p:cNvPr id="57379" name="Rectangle 51"/>
            <p:cNvSpPr>
              <a:spLocks noChangeArrowheads="1"/>
            </p:cNvSpPr>
            <p:nvPr/>
          </p:nvSpPr>
          <p:spPr bwMode="auto">
            <a:xfrm>
              <a:off x="347018" y="2309651"/>
              <a:ext cx="302078" cy="215367"/>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fr-FR" sz="1181" dirty="0">
                  <a:solidFill>
                    <a:srgbClr val="000066"/>
                  </a:solidFill>
                  <a:cs typeface="Arial" charset="0"/>
                </a:rPr>
                <a:t>100</a:t>
              </a:r>
              <a:endParaRPr lang="fr-FR" sz="1519" dirty="0">
                <a:solidFill>
                  <a:srgbClr val="000066"/>
                </a:solidFill>
                <a:cs typeface="Arial" charset="0"/>
              </a:endParaRPr>
            </a:p>
          </p:txBody>
        </p:sp>
        <p:sp>
          <p:nvSpPr>
            <p:cNvPr id="57380" name="Rectangle 52"/>
            <p:cNvSpPr>
              <a:spLocks noChangeArrowheads="1"/>
            </p:cNvSpPr>
            <p:nvPr/>
          </p:nvSpPr>
          <p:spPr bwMode="auto">
            <a:xfrm>
              <a:off x="1030325" y="5342696"/>
              <a:ext cx="632652" cy="21536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fr-FR" sz="1181" b="1" dirty="0">
                  <a:solidFill>
                    <a:srgbClr val="000066"/>
                  </a:solidFill>
                  <a:cs typeface="Arial" charset="0"/>
                </a:rPr>
                <a:t>Succès</a:t>
              </a:r>
              <a:endParaRPr lang="fr-FR" sz="1519" b="1" dirty="0">
                <a:solidFill>
                  <a:srgbClr val="000066"/>
                </a:solidFill>
                <a:cs typeface="Arial" charset="0"/>
              </a:endParaRPr>
            </a:p>
          </p:txBody>
        </p:sp>
        <p:sp>
          <p:nvSpPr>
            <p:cNvPr id="57381" name="Rectangle 53"/>
            <p:cNvSpPr>
              <a:spLocks noChangeArrowheads="1"/>
            </p:cNvSpPr>
            <p:nvPr/>
          </p:nvSpPr>
          <p:spPr bwMode="auto">
            <a:xfrm>
              <a:off x="2030134" y="5342696"/>
              <a:ext cx="970826" cy="43073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fr-FR" sz="1181" b="1" dirty="0">
                  <a:solidFill>
                    <a:srgbClr val="000066"/>
                  </a:solidFill>
                  <a:cs typeface="Arial" charset="0"/>
                </a:rPr>
                <a:t>Echec</a:t>
              </a:r>
            </a:p>
            <a:p>
              <a:pPr algn="ctr" fontAlgn="base">
                <a:spcBef>
                  <a:spcPct val="0"/>
                </a:spcBef>
                <a:spcAft>
                  <a:spcPct val="0"/>
                </a:spcAft>
              </a:pPr>
              <a:r>
                <a:rPr lang="fr-FR" sz="1181" b="1" dirty="0">
                  <a:solidFill>
                    <a:srgbClr val="000066"/>
                  </a:solidFill>
                  <a:cs typeface="Arial" charset="0"/>
                </a:rPr>
                <a:t>virologique</a:t>
              </a:r>
              <a:endParaRPr lang="fr-FR" sz="1519" b="1" dirty="0">
                <a:solidFill>
                  <a:srgbClr val="000066"/>
                </a:solidFill>
                <a:cs typeface="Arial" charset="0"/>
              </a:endParaRPr>
            </a:p>
          </p:txBody>
        </p:sp>
        <p:sp>
          <p:nvSpPr>
            <p:cNvPr id="57382" name="Rectangle 54"/>
            <p:cNvSpPr>
              <a:spLocks noChangeArrowheads="1"/>
            </p:cNvSpPr>
            <p:nvPr/>
          </p:nvSpPr>
          <p:spPr bwMode="auto">
            <a:xfrm>
              <a:off x="3044805" y="5342696"/>
              <a:ext cx="1272903" cy="43073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fr-FR" sz="1181" b="1" dirty="0">
                  <a:solidFill>
                    <a:srgbClr val="000066"/>
                  </a:solidFill>
                  <a:cs typeface="Arial" charset="0"/>
                </a:rPr>
                <a:t>Pas de donnée</a:t>
              </a:r>
            </a:p>
            <a:p>
              <a:pPr algn="ctr" fontAlgn="base">
                <a:spcBef>
                  <a:spcPct val="0"/>
                </a:spcBef>
                <a:spcAft>
                  <a:spcPct val="0"/>
                </a:spcAft>
              </a:pPr>
              <a:r>
                <a:rPr lang="fr-FR" sz="1181" b="1" dirty="0">
                  <a:solidFill>
                    <a:srgbClr val="000066"/>
                  </a:solidFill>
                  <a:cs typeface="Arial" charset="0"/>
                </a:rPr>
                <a:t>virologique</a:t>
              </a:r>
              <a:endParaRPr lang="fr-FR" sz="1519" b="1" dirty="0">
                <a:solidFill>
                  <a:srgbClr val="000066"/>
                </a:solidFill>
                <a:cs typeface="Arial" charset="0"/>
              </a:endParaRPr>
            </a:p>
          </p:txBody>
        </p:sp>
        <p:sp>
          <p:nvSpPr>
            <p:cNvPr id="57384" name="Rectangle 57"/>
            <p:cNvSpPr>
              <a:spLocks noChangeArrowheads="1"/>
            </p:cNvSpPr>
            <p:nvPr/>
          </p:nvSpPr>
          <p:spPr bwMode="auto">
            <a:xfrm>
              <a:off x="2831799" y="2370615"/>
              <a:ext cx="949927" cy="43073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fr-FR" sz="1181" b="1" dirty="0">
                  <a:solidFill>
                    <a:srgbClr val="000066"/>
                  </a:solidFill>
                  <a:cs typeface="Arial" charset="0"/>
                </a:rPr>
                <a:t>DTG + RPV</a:t>
              </a:r>
            </a:p>
            <a:p>
              <a:pPr fontAlgn="base">
                <a:spcBef>
                  <a:spcPct val="0"/>
                </a:spcBef>
                <a:spcAft>
                  <a:spcPct val="0"/>
                </a:spcAft>
              </a:pPr>
              <a:r>
                <a:rPr lang="fr-FR" sz="1181" b="1" dirty="0">
                  <a:solidFill>
                    <a:srgbClr val="000066"/>
                  </a:solidFill>
                  <a:cs typeface="Arial" charset="0"/>
                </a:rPr>
                <a:t>(n = 513)</a:t>
              </a:r>
            </a:p>
          </p:txBody>
        </p:sp>
        <p:sp>
          <p:nvSpPr>
            <p:cNvPr id="57387" name="Rectangle 60"/>
            <p:cNvSpPr>
              <a:spLocks noChangeArrowheads="1"/>
            </p:cNvSpPr>
            <p:nvPr/>
          </p:nvSpPr>
          <p:spPr bwMode="auto">
            <a:xfrm>
              <a:off x="2807425" y="2854714"/>
              <a:ext cx="1257704" cy="43073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fr-FR" sz="1181" b="1" dirty="0">
                  <a:solidFill>
                    <a:srgbClr val="000066"/>
                  </a:solidFill>
                  <a:cs typeface="Arial" charset="0"/>
                </a:rPr>
                <a:t>Poursuite ARV</a:t>
              </a:r>
            </a:p>
            <a:p>
              <a:pPr fontAlgn="base">
                <a:spcBef>
                  <a:spcPct val="0"/>
                </a:spcBef>
                <a:spcAft>
                  <a:spcPct val="0"/>
                </a:spcAft>
              </a:pPr>
              <a:r>
                <a:rPr lang="fr-FR" sz="1181" b="1" dirty="0">
                  <a:solidFill>
                    <a:srgbClr val="000066"/>
                  </a:solidFill>
                  <a:cs typeface="Arial" charset="0"/>
                </a:rPr>
                <a:t>(n = 511)</a:t>
              </a:r>
            </a:p>
          </p:txBody>
        </p:sp>
        <p:sp>
          <p:nvSpPr>
            <p:cNvPr id="2" name="ZoneTexte 1"/>
            <p:cNvSpPr txBox="1"/>
            <p:nvPr/>
          </p:nvSpPr>
          <p:spPr>
            <a:xfrm>
              <a:off x="575095" y="2049189"/>
              <a:ext cx="401249" cy="355653"/>
            </a:xfrm>
            <a:prstGeom prst="rect">
              <a:avLst/>
            </a:prstGeom>
            <a:noFill/>
          </p:spPr>
          <p:txBody>
            <a:bodyPr wrap="none" rtlCol="0">
              <a:spAutoFit/>
            </a:bodyPr>
            <a:lstStyle/>
            <a:p>
              <a:pPr fontAlgn="base">
                <a:spcBef>
                  <a:spcPct val="0"/>
                </a:spcBef>
                <a:spcAft>
                  <a:spcPct val="0"/>
                </a:spcAft>
              </a:pPr>
              <a:r>
                <a:rPr lang="fr-FR" sz="1350" dirty="0">
                  <a:solidFill>
                    <a:srgbClr val="000066"/>
                  </a:solidFill>
                  <a:cs typeface="Arial" charset="0"/>
                </a:rPr>
                <a:t>%</a:t>
              </a:r>
            </a:p>
          </p:txBody>
        </p:sp>
        <p:sp>
          <p:nvSpPr>
            <p:cNvPr id="6" name="Freeform 8"/>
            <p:cNvSpPr>
              <a:spLocks/>
            </p:cNvSpPr>
            <p:nvPr/>
          </p:nvSpPr>
          <p:spPr bwMode="auto">
            <a:xfrm>
              <a:off x="786162" y="2398709"/>
              <a:ext cx="3450684" cy="2845564"/>
            </a:xfrm>
            <a:custGeom>
              <a:avLst/>
              <a:gdLst>
                <a:gd name="T0" fmla="*/ 3239 w 3239"/>
                <a:gd name="T1" fmla="*/ 2671 h 2671"/>
                <a:gd name="T2" fmla="*/ 0 w 3239"/>
                <a:gd name="T3" fmla="*/ 2671 h 2671"/>
                <a:gd name="T4" fmla="*/ 0 w 3239"/>
                <a:gd name="T5" fmla="*/ 0 h 2671"/>
              </a:gdLst>
              <a:ahLst/>
              <a:cxnLst>
                <a:cxn ang="0">
                  <a:pos x="T0" y="T1"/>
                </a:cxn>
                <a:cxn ang="0">
                  <a:pos x="T2" y="T3"/>
                </a:cxn>
                <a:cxn ang="0">
                  <a:pos x="T4" y="T5"/>
                </a:cxn>
              </a:cxnLst>
              <a:rect l="0" t="0" r="r" b="b"/>
              <a:pathLst>
                <a:path w="3239" h="2671">
                  <a:moveTo>
                    <a:pt x="3239" y="2671"/>
                  </a:moveTo>
                  <a:lnTo>
                    <a:pt x="0" y="2671"/>
                  </a:lnTo>
                  <a:lnTo>
                    <a:pt x="0" y="0"/>
                  </a:lnTo>
                </a:path>
              </a:pathLst>
            </a:custGeom>
            <a:noFill/>
            <a:ln w="12700">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7" name="Line 9"/>
            <p:cNvSpPr>
              <a:spLocks noChangeShapeType="1"/>
            </p:cNvSpPr>
            <p:nvPr/>
          </p:nvSpPr>
          <p:spPr bwMode="auto">
            <a:xfrm>
              <a:off x="710521" y="2981458"/>
              <a:ext cx="75641"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8" name="Line 10"/>
            <p:cNvSpPr>
              <a:spLocks noChangeShapeType="1"/>
            </p:cNvSpPr>
            <p:nvPr/>
          </p:nvSpPr>
          <p:spPr bwMode="auto">
            <a:xfrm>
              <a:off x="710521" y="3546096"/>
              <a:ext cx="75641"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9" name="Line 11"/>
            <p:cNvSpPr>
              <a:spLocks noChangeShapeType="1"/>
            </p:cNvSpPr>
            <p:nvPr/>
          </p:nvSpPr>
          <p:spPr bwMode="auto">
            <a:xfrm>
              <a:off x="710521" y="4111800"/>
              <a:ext cx="75641"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10" name="Line 12"/>
            <p:cNvSpPr>
              <a:spLocks noChangeShapeType="1"/>
            </p:cNvSpPr>
            <p:nvPr/>
          </p:nvSpPr>
          <p:spPr bwMode="auto">
            <a:xfrm>
              <a:off x="710521" y="4677503"/>
              <a:ext cx="75641"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11" name="Line 13"/>
            <p:cNvSpPr>
              <a:spLocks noChangeShapeType="1"/>
            </p:cNvSpPr>
            <p:nvPr/>
          </p:nvSpPr>
          <p:spPr bwMode="auto">
            <a:xfrm>
              <a:off x="710521" y="5244272"/>
              <a:ext cx="75641"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12" name="Line 14"/>
            <p:cNvSpPr>
              <a:spLocks noChangeShapeType="1"/>
            </p:cNvSpPr>
            <p:nvPr/>
          </p:nvSpPr>
          <p:spPr bwMode="auto">
            <a:xfrm>
              <a:off x="710521" y="2415755"/>
              <a:ext cx="75641"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13" name="Freeform 15"/>
            <p:cNvSpPr>
              <a:spLocks/>
            </p:cNvSpPr>
            <p:nvPr/>
          </p:nvSpPr>
          <p:spPr bwMode="auto">
            <a:xfrm>
              <a:off x="921382" y="2534861"/>
              <a:ext cx="442123" cy="2700000"/>
            </a:xfrm>
            <a:custGeom>
              <a:avLst/>
              <a:gdLst>
                <a:gd name="T0" fmla="*/ 415 w 415"/>
                <a:gd name="T1" fmla="*/ 0 h 2575"/>
                <a:gd name="T2" fmla="*/ 0 w 415"/>
                <a:gd name="T3" fmla="*/ 0 h 2575"/>
                <a:gd name="T4" fmla="*/ 0 w 415"/>
                <a:gd name="T5" fmla="*/ 2575 h 2575"/>
                <a:gd name="T6" fmla="*/ 415 w 415"/>
                <a:gd name="T7" fmla="*/ 2575 h 2575"/>
                <a:gd name="T8" fmla="*/ 415 w 415"/>
                <a:gd name="T9" fmla="*/ 0 h 2575"/>
                <a:gd name="T10" fmla="*/ 415 w 415"/>
                <a:gd name="T11" fmla="*/ 0 h 2575"/>
              </a:gdLst>
              <a:ahLst/>
              <a:cxnLst>
                <a:cxn ang="0">
                  <a:pos x="T0" y="T1"/>
                </a:cxn>
                <a:cxn ang="0">
                  <a:pos x="T2" y="T3"/>
                </a:cxn>
                <a:cxn ang="0">
                  <a:pos x="T4" y="T5"/>
                </a:cxn>
                <a:cxn ang="0">
                  <a:pos x="T6" y="T7"/>
                </a:cxn>
                <a:cxn ang="0">
                  <a:pos x="T8" y="T9"/>
                </a:cxn>
                <a:cxn ang="0">
                  <a:pos x="T10" y="T11"/>
                </a:cxn>
              </a:cxnLst>
              <a:rect l="0" t="0" r="r" b="b"/>
              <a:pathLst>
                <a:path w="415" h="2575">
                  <a:moveTo>
                    <a:pt x="415" y="0"/>
                  </a:moveTo>
                  <a:lnTo>
                    <a:pt x="0" y="0"/>
                  </a:lnTo>
                  <a:lnTo>
                    <a:pt x="0" y="2575"/>
                  </a:lnTo>
                  <a:lnTo>
                    <a:pt x="415" y="2575"/>
                  </a:lnTo>
                  <a:lnTo>
                    <a:pt x="415" y="0"/>
                  </a:lnTo>
                  <a:lnTo>
                    <a:pt x="415" y="0"/>
                  </a:lnTo>
                  <a:close/>
                </a:path>
              </a:pathLst>
            </a:custGeom>
            <a:solidFill>
              <a:srgbClr val="000090"/>
            </a:solidFill>
            <a:ln w="0">
              <a:solidFill>
                <a:srgbClr val="6338A2"/>
              </a:solidFill>
              <a:prstDash val="solid"/>
              <a:round/>
              <a:headEnd/>
              <a:tailEnd/>
            </a:ln>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14" name="Freeform 16"/>
            <p:cNvSpPr>
              <a:spLocks/>
            </p:cNvSpPr>
            <p:nvPr/>
          </p:nvSpPr>
          <p:spPr bwMode="auto">
            <a:xfrm>
              <a:off x="1389073" y="2534861"/>
              <a:ext cx="443188" cy="2700000"/>
            </a:xfrm>
            <a:custGeom>
              <a:avLst/>
              <a:gdLst>
                <a:gd name="T0" fmla="*/ 416 w 416"/>
                <a:gd name="T1" fmla="*/ 2463 h 2463"/>
                <a:gd name="T2" fmla="*/ 416 w 416"/>
                <a:gd name="T3" fmla="*/ 0 h 2463"/>
                <a:gd name="T4" fmla="*/ 0 w 416"/>
                <a:gd name="T5" fmla="*/ 0 h 2463"/>
                <a:gd name="T6" fmla="*/ 0 w 416"/>
                <a:gd name="T7" fmla="*/ 2463 h 2463"/>
                <a:gd name="T8" fmla="*/ 416 w 416"/>
                <a:gd name="T9" fmla="*/ 2463 h 2463"/>
                <a:gd name="T10" fmla="*/ 416 w 416"/>
                <a:gd name="T11" fmla="*/ 2463 h 2463"/>
              </a:gdLst>
              <a:ahLst/>
              <a:cxnLst>
                <a:cxn ang="0">
                  <a:pos x="T0" y="T1"/>
                </a:cxn>
                <a:cxn ang="0">
                  <a:pos x="T2" y="T3"/>
                </a:cxn>
                <a:cxn ang="0">
                  <a:pos x="T4" y="T5"/>
                </a:cxn>
                <a:cxn ang="0">
                  <a:pos x="T6" y="T7"/>
                </a:cxn>
                <a:cxn ang="0">
                  <a:pos x="T8" y="T9"/>
                </a:cxn>
                <a:cxn ang="0">
                  <a:pos x="T10" y="T11"/>
                </a:cxn>
              </a:cxnLst>
              <a:rect l="0" t="0" r="r" b="b"/>
              <a:pathLst>
                <a:path w="416" h="2463">
                  <a:moveTo>
                    <a:pt x="416" y="2463"/>
                  </a:moveTo>
                  <a:lnTo>
                    <a:pt x="416" y="0"/>
                  </a:lnTo>
                  <a:lnTo>
                    <a:pt x="0" y="0"/>
                  </a:lnTo>
                  <a:lnTo>
                    <a:pt x="0" y="2463"/>
                  </a:lnTo>
                  <a:lnTo>
                    <a:pt x="416" y="2463"/>
                  </a:lnTo>
                  <a:lnTo>
                    <a:pt x="416" y="2463"/>
                  </a:lnTo>
                  <a:close/>
                </a:path>
              </a:pathLst>
            </a:custGeom>
            <a:solidFill>
              <a:srgbClr val="CC0099"/>
            </a:solidFill>
            <a:ln w="0">
              <a:solidFill>
                <a:srgbClr val="CC0099"/>
              </a:solidFill>
              <a:prstDash val="solid"/>
              <a:round/>
              <a:headEnd/>
              <a:tailEnd/>
            </a:ln>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15" name="Rectangle 17"/>
            <p:cNvSpPr>
              <a:spLocks noChangeArrowheads="1"/>
            </p:cNvSpPr>
            <p:nvPr/>
          </p:nvSpPr>
          <p:spPr bwMode="auto">
            <a:xfrm>
              <a:off x="3691384" y="5126861"/>
              <a:ext cx="444253" cy="108000"/>
            </a:xfrm>
            <a:prstGeom prst="rect">
              <a:avLst/>
            </a:prstGeom>
            <a:solidFill>
              <a:srgbClr val="CC0099"/>
            </a:solidFill>
            <a:ln w="0">
              <a:solidFill>
                <a:srgbClr val="CC0099"/>
              </a:solidFill>
              <a:prstDash val="solid"/>
              <a:miter lim="800000"/>
              <a:headEnd/>
              <a:tailEnd/>
            </a:ln>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16" name="Rectangle 18"/>
            <p:cNvSpPr>
              <a:spLocks noChangeArrowheads="1"/>
            </p:cNvSpPr>
            <p:nvPr/>
          </p:nvSpPr>
          <p:spPr bwMode="auto">
            <a:xfrm>
              <a:off x="3222628" y="5090861"/>
              <a:ext cx="444253" cy="144000"/>
            </a:xfrm>
            <a:prstGeom prst="rect">
              <a:avLst/>
            </a:prstGeom>
            <a:solidFill>
              <a:srgbClr val="000090"/>
            </a:solidFill>
            <a:ln w="0">
              <a:solidFill>
                <a:srgbClr val="6338A2"/>
              </a:solidFill>
              <a:prstDash val="solid"/>
              <a:miter lim="800000"/>
              <a:headEnd/>
              <a:tailEnd/>
            </a:ln>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17" name="Rectangle 19"/>
            <p:cNvSpPr>
              <a:spLocks noChangeArrowheads="1"/>
            </p:cNvSpPr>
            <p:nvPr/>
          </p:nvSpPr>
          <p:spPr bwMode="auto">
            <a:xfrm>
              <a:off x="2525886" y="5198861"/>
              <a:ext cx="442123" cy="36000"/>
            </a:xfrm>
            <a:prstGeom prst="rect">
              <a:avLst/>
            </a:prstGeom>
            <a:solidFill>
              <a:srgbClr val="CC0099"/>
            </a:solidFill>
            <a:ln w="0">
              <a:solidFill>
                <a:srgbClr val="CC0099"/>
              </a:solidFill>
              <a:prstDash val="solid"/>
              <a:miter lim="800000"/>
              <a:headEnd/>
              <a:tailEnd/>
            </a:ln>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18" name="Rectangle 20"/>
            <p:cNvSpPr>
              <a:spLocks noChangeArrowheads="1"/>
            </p:cNvSpPr>
            <p:nvPr/>
          </p:nvSpPr>
          <p:spPr bwMode="auto">
            <a:xfrm>
              <a:off x="2057129" y="5198861"/>
              <a:ext cx="442123" cy="36000"/>
            </a:xfrm>
            <a:prstGeom prst="rect">
              <a:avLst/>
            </a:prstGeom>
            <a:solidFill>
              <a:srgbClr val="000090"/>
            </a:solidFill>
            <a:ln w="0">
              <a:solidFill>
                <a:srgbClr val="6338A2"/>
              </a:solidFill>
              <a:prstDash val="solid"/>
              <a:miter lim="800000"/>
              <a:headEnd/>
              <a:tailEnd/>
            </a:ln>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76" name="Rectangle 21"/>
            <p:cNvSpPr>
              <a:spLocks noChangeArrowheads="1"/>
            </p:cNvSpPr>
            <p:nvPr/>
          </p:nvSpPr>
          <p:spPr bwMode="auto">
            <a:xfrm>
              <a:off x="2565421" y="2395691"/>
              <a:ext cx="180000" cy="180000"/>
            </a:xfrm>
            <a:prstGeom prst="rect">
              <a:avLst/>
            </a:prstGeom>
            <a:solidFill>
              <a:srgbClr val="000090"/>
            </a:solidFill>
            <a:ln w="0">
              <a:solidFill>
                <a:srgbClr val="6338A2"/>
              </a:solidFill>
              <a:prstDash val="solid"/>
              <a:miter lim="800000"/>
              <a:headEnd/>
              <a:tailEnd/>
            </a:ln>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sp>
          <p:nvSpPr>
            <p:cNvPr id="77" name="Rectangle 22"/>
            <p:cNvSpPr>
              <a:spLocks noChangeArrowheads="1"/>
            </p:cNvSpPr>
            <p:nvPr/>
          </p:nvSpPr>
          <p:spPr bwMode="auto">
            <a:xfrm>
              <a:off x="2565421" y="2882559"/>
              <a:ext cx="180000" cy="180000"/>
            </a:xfrm>
            <a:prstGeom prst="rect">
              <a:avLst/>
            </a:prstGeom>
            <a:solidFill>
              <a:srgbClr val="CC0099"/>
            </a:solidFill>
            <a:ln w="0">
              <a:solidFill>
                <a:srgbClr val="CC0099"/>
              </a:solidFill>
              <a:prstDash val="solid"/>
              <a:miter lim="800000"/>
              <a:headEnd/>
              <a:tailEnd/>
            </a:ln>
          </p:spPr>
          <p:txBody>
            <a:bodyPr vert="horz" wrap="square" lIns="77153" tIns="38576" rIns="77153" bIns="38576" numCol="1" anchor="t" anchorCtr="0" compatLnSpc="1">
              <a:prstTxWarp prst="textNoShape">
                <a:avLst/>
              </a:prstTxWarp>
            </a:bodyPr>
            <a:lstStyle/>
            <a:p>
              <a:pPr fontAlgn="base">
                <a:spcBef>
                  <a:spcPct val="0"/>
                </a:spcBef>
                <a:spcAft>
                  <a:spcPct val="0"/>
                </a:spcAft>
              </a:pPr>
              <a:endParaRPr lang="fr-FR" sz="1519">
                <a:solidFill>
                  <a:srgbClr val="000066"/>
                </a:solidFill>
                <a:cs typeface="Arial" charset="0"/>
              </a:endParaRPr>
            </a:p>
          </p:txBody>
        </p:sp>
      </p:grpSp>
      <p:sp>
        <p:nvSpPr>
          <p:cNvPr id="23" name="ZoneTexte 22"/>
          <p:cNvSpPr txBox="1"/>
          <p:nvPr/>
        </p:nvSpPr>
        <p:spPr>
          <a:xfrm>
            <a:off x="5095509" y="4943959"/>
            <a:ext cx="3879908" cy="949362"/>
          </a:xfrm>
          <a:prstGeom prst="rect">
            <a:avLst/>
          </a:prstGeom>
          <a:noFill/>
        </p:spPr>
        <p:txBody>
          <a:bodyPr wrap="none" rtlCol="0">
            <a:spAutoFit/>
          </a:bodyPr>
          <a:lstStyle/>
          <a:p>
            <a:pPr fontAlgn="base">
              <a:spcBef>
                <a:spcPct val="0"/>
              </a:spcBef>
              <a:spcAft>
                <a:spcPct val="0"/>
              </a:spcAft>
            </a:pPr>
            <a:r>
              <a:rPr lang="fr-FR" sz="1519" b="1" dirty="0">
                <a:solidFill>
                  <a:srgbClr val="0066CC"/>
                </a:solidFill>
                <a:cs typeface="Calibri"/>
              </a:rPr>
              <a:t>Différence ajustée (IC 95 %) </a:t>
            </a:r>
          </a:p>
          <a:p>
            <a:pPr fontAlgn="base">
              <a:spcBef>
                <a:spcPct val="0"/>
              </a:spcBef>
              <a:spcAft>
                <a:spcPct val="0"/>
              </a:spcAft>
            </a:pPr>
            <a:r>
              <a:rPr lang="fr-FR" sz="1350" dirty="0">
                <a:solidFill>
                  <a:srgbClr val="000066"/>
                </a:solidFill>
                <a:cs typeface="Calibri"/>
              </a:rPr>
              <a:t>DTG + RPV vs poursuite ARV en cours</a:t>
            </a:r>
          </a:p>
          <a:p>
            <a:pPr marL="144670" indent="-144670" fontAlgn="base">
              <a:spcBef>
                <a:spcPct val="0"/>
              </a:spcBef>
              <a:spcAft>
                <a:spcPct val="0"/>
              </a:spcAft>
              <a:buClr>
                <a:srgbClr val="0070C0"/>
              </a:buClr>
              <a:buFont typeface="Arial" panose="020B0604020202020204" pitchFamily="34" charset="0"/>
              <a:buChar char="‒"/>
            </a:pPr>
            <a:r>
              <a:rPr lang="fr-FR" sz="1350" dirty="0">
                <a:solidFill>
                  <a:srgbClr val="000066"/>
                </a:solidFill>
                <a:cs typeface="Calibri"/>
              </a:rPr>
              <a:t>SWORD-1 (508 patients) : - 0,6 (- 4,3 à + 3,0)</a:t>
            </a:r>
          </a:p>
          <a:p>
            <a:pPr marL="144670" indent="-144670" fontAlgn="base">
              <a:spcBef>
                <a:spcPct val="0"/>
              </a:spcBef>
              <a:spcAft>
                <a:spcPct val="0"/>
              </a:spcAft>
              <a:buClr>
                <a:srgbClr val="0070C0"/>
              </a:buClr>
              <a:buFont typeface="Arial" panose="020B0604020202020204" pitchFamily="34" charset="0"/>
              <a:buChar char="‒"/>
            </a:pPr>
            <a:r>
              <a:rPr lang="fr-FR" sz="1350" dirty="0">
                <a:solidFill>
                  <a:srgbClr val="000066"/>
                </a:solidFill>
                <a:cs typeface="Calibri"/>
              </a:rPr>
              <a:t>SWORD-2 (516 patients) : + 0,2 (- 3,9 à + 4,2)</a:t>
            </a:r>
            <a:endParaRPr lang="fr-FR" sz="1350" dirty="0">
              <a:solidFill>
                <a:srgbClr val="000066"/>
              </a:solidFill>
              <a:cs typeface="Arial" charset="0"/>
            </a:endParaRPr>
          </a:p>
        </p:txBody>
      </p:sp>
      <p:sp>
        <p:nvSpPr>
          <p:cNvPr id="54" name="Text Box 3"/>
          <p:cNvSpPr txBox="1">
            <a:spLocks noChangeArrowheads="1"/>
          </p:cNvSpPr>
          <p:nvPr/>
        </p:nvSpPr>
        <p:spPr bwMode="auto">
          <a:xfrm>
            <a:off x="4543121" y="6553777"/>
            <a:ext cx="5287278" cy="248209"/>
          </a:xfrm>
          <a:prstGeom prst="rect">
            <a:avLst/>
          </a:prstGeom>
          <a:noFill/>
          <a:ln w="9525">
            <a:noFill/>
            <a:miter lim="800000"/>
            <a:headEnd/>
            <a:tailEnd/>
          </a:ln>
        </p:spPr>
        <p:txBody>
          <a:bodyPr wrap="square">
            <a:spAutoFit/>
          </a:bodyPr>
          <a:lstStyle/>
          <a:p>
            <a:pPr algn="r" eaLnBrk="0" fontAlgn="base" hangingPunct="0">
              <a:spcBef>
                <a:spcPct val="0"/>
              </a:spcBef>
              <a:spcAft>
                <a:spcPct val="0"/>
              </a:spcAft>
            </a:pPr>
            <a:r>
              <a:rPr lang="en-GB" sz="1013" i="1" dirty="0" err="1">
                <a:solidFill>
                  <a:srgbClr val="0070C0"/>
                </a:solidFill>
                <a:cs typeface="Arial" charset="0"/>
              </a:rPr>
              <a:t>Llibre</a:t>
            </a:r>
            <a:r>
              <a:rPr lang="en-GB" sz="1013" i="1" dirty="0">
                <a:solidFill>
                  <a:srgbClr val="0070C0"/>
                </a:solidFill>
                <a:cs typeface="Arial" charset="0"/>
              </a:rPr>
              <a:t> JM, CROI 2017, Abs. 44LB</a:t>
            </a:r>
          </a:p>
        </p:txBody>
      </p:sp>
      <p:sp>
        <p:nvSpPr>
          <p:cNvPr id="58" name="Titre 1"/>
          <p:cNvSpPr>
            <a:spLocks noGrp="1"/>
          </p:cNvSpPr>
          <p:nvPr>
            <p:ph type="title"/>
          </p:nvPr>
        </p:nvSpPr>
        <p:spPr>
          <a:xfrm>
            <a:off x="747713" y="168280"/>
            <a:ext cx="9264388" cy="798513"/>
          </a:xfrm>
        </p:spPr>
        <p:txBody>
          <a:bodyPr/>
          <a:lstStyle/>
          <a:p>
            <a:pPr algn="ctr" eaLnBrk="1" hangingPunct="1"/>
            <a:r>
              <a:rPr lang="fr-FR" sz="2800" dirty="0"/>
              <a:t>Essais  SWORD-1 et SWORD-2 : </a:t>
            </a:r>
            <a:r>
              <a:rPr lang="fr-FR" sz="2800" dirty="0" smtClean="0"/>
              <a:t>DTG </a:t>
            </a:r>
            <a:r>
              <a:rPr lang="fr-FR" sz="2800" dirty="0"/>
              <a:t>+ RPV en </a:t>
            </a:r>
            <a:r>
              <a:rPr lang="fr-FR" sz="2800" dirty="0" smtClean="0"/>
              <a:t>switch</a:t>
            </a:r>
            <a:endParaRPr lang="fr-FR" sz="2800" dirty="0"/>
          </a:p>
        </p:txBody>
      </p:sp>
    </p:spTree>
    <p:custDataLst>
      <p:tags r:id="rId1"/>
    </p:custDataLst>
    <p:extLst>
      <p:ext uri="{BB962C8B-B14F-4D97-AF65-F5344CB8AC3E}">
        <p14:creationId xmlns:p14="http://schemas.microsoft.com/office/powerpoint/2010/main" val="4111551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Peut-on aller jusqu’à la monothérapie en entretien</a:t>
            </a:r>
            <a:endParaRPr lang="fr-FR" sz="2800" dirty="0"/>
          </a:p>
        </p:txBody>
      </p:sp>
      <p:sp>
        <p:nvSpPr>
          <p:cNvPr id="4" name="Espace réservé du contenu 3"/>
          <p:cNvSpPr>
            <a:spLocks noGrp="1"/>
          </p:cNvSpPr>
          <p:nvPr>
            <p:ph idx="1"/>
          </p:nvPr>
        </p:nvSpPr>
        <p:spPr/>
        <p:txBody>
          <a:bodyPr/>
          <a:lstStyle/>
          <a:p>
            <a:r>
              <a:rPr lang="fr-FR" sz="2000" dirty="0" smtClean="0"/>
              <a:t>Darunavir-R : </a:t>
            </a:r>
            <a:r>
              <a:rPr lang="fr-FR" sz="2000" dirty="0" smtClean="0">
                <a:solidFill>
                  <a:srgbClr val="9B1413"/>
                </a:solidFill>
              </a:rPr>
              <a:t>Oui !!</a:t>
            </a:r>
          </a:p>
          <a:p>
            <a:pPr lvl="1"/>
            <a:r>
              <a:rPr lang="fr-FR" sz="1800" dirty="0" smtClean="0"/>
              <a:t>Essai « Pivot » </a:t>
            </a:r>
            <a:r>
              <a:rPr lang="fr-FR" sz="1200" i="1" dirty="0" smtClean="0"/>
              <a:t>(</a:t>
            </a:r>
            <a:r>
              <a:rPr lang="fr-FR" sz="1200" i="1" dirty="0" smtClean="0">
                <a:latin typeface="Arial" charset="0"/>
              </a:rPr>
              <a:t>Lancet </a:t>
            </a:r>
            <a:r>
              <a:rPr lang="fr-FR" sz="1200" i="1" dirty="0">
                <a:latin typeface="Arial" charset="0"/>
              </a:rPr>
              <a:t>HIV 2015 Oct;2(10):e417-ee26</a:t>
            </a:r>
            <a:r>
              <a:rPr lang="fr-FR" sz="1200" i="1" dirty="0" smtClean="0">
                <a:latin typeface="Arial" charset="0"/>
              </a:rPr>
              <a:t>.)</a:t>
            </a:r>
            <a:endParaRPr lang="fr-FR" sz="1200" i="1" dirty="0" smtClean="0"/>
          </a:p>
          <a:p>
            <a:pPr lvl="2"/>
            <a:r>
              <a:rPr lang="fr-FR" sz="1600" dirty="0" smtClean="0"/>
              <a:t>Moindre efficacité que la poursuite de la trithérapie</a:t>
            </a:r>
            <a:r>
              <a:rPr lang="mr-IN" sz="1600" dirty="0" smtClean="0"/>
              <a:t>…</a:t>
            </a:r>
            <a:endParaRPr lang="fr-FR" sz="1600" dirty="0" smtClean="0"/>
          </a:p>
          <a:p>
            <a:pPr lvl="2"/>
            <a:r>
              <a:rPr lang="mr-IN" sz="1600" dirty="0" smtClean="0"/>
              <a:t>…</a:t>
            </a:r>
            <a:r>
              <a:rPr lang="fr-FR" sz="1600" dirty="0" smtClean="0"/>
              <a:t> mais pas d’émergence de résistance si l’on repasse rapidement à la trithérapie</a:t>
            </a:r>
          </a:p>
          <a:p>
            <a:pPr lvl="1"/>
            <a:r>
              <a:rPr lang="fr-FR" sz="1800" dirty="0" smtClean="0"/>
              <a:t>Sous </a:t>
            </a:r>
            <a:r>
              <a:rPr lang="fr-FR" sz="1800" dirty="0" smtClean="0"/>
              <a:t>réserve</a:t>
            </a:r>
          </a:p>
          <a:p>
            <a:pPr lvl="2"/>
            <a:r>
              <a:rPr lang="fr-FR" sz="1600" dirty="0"/>
              <a:t>D</a:t>
            </a:r>
            <a:r>
              <a:rPr lang="fr-FR" sz="1600" dirty="0" smtClean="0"/>
              <a:t>’une </a:t>
            </a:r>
            <a:r>
              <a:rPr lang="fr-FR" sz="1600" dirty="0" smtClean="0"/>
              <a:t>bonne sélection </a:t>
            </a:r>
            <a:r>
              <a:rPr lang="fr-FR" sz="1600" dirty="0" smtClean="0"/>
              <a:t>préalable</a:t>
            </a:r>
          </a:p>
          <a:p>
            <a:pPr lvl="3"/>
            <a:r>
              <a:rPr lang="fr-FR" sz="1400" dirty="0" smtClean="0"/>
              <a:t>Longue période d’</a:t>
            </a:r>
            <a:r>
              <a:rPr lang="fr-FR" sz="1400" dirty="0" err="1" smtClean="0"/>
              <a:t>indétectabilité</a:t>
            </a:r>
            <a:r>
              <a:rPr lang="fr-FR" sz="1400" dirty="0" smtClean="0"/>
              <a:t> (24 mois minimum ?)</a:t>
            </a:r>
          </a:p>
          <a:p>
            <a:pPr lvl="3"/>
            <a:r>
              <a:rPr lang="fr-FR" sz="1400" dirty="0" smtClean="0"/>
              <a:t>ADN VIH bas (&lt; 2,3 log)</a:t>
            </a:r>
            <a:endParaRPr lang="fr-FR" sz="1400" dirty="0" smtClean="0"/>
          </a:p>
          <a:p>
            <a:pPr lvl="2"/>
            <a:r>
              <a:rPr lang="fr-FR" sz="1600" dirty="0" smtClean="0"/>
              <a:t>De repasser à la trithérapie en cas de charge virale redevenant détectable</a:t>
            </a:r>
          </a:p>
          <a:p>
            <a:pPr lvl="2"/>
            <a:r>
              <a:rPr lang="fr-FR" sz="1600" dirty="0" smtClean="0">
                <a:sym typeface="Wingdings"/>
              </a:rPr>
              <a:t> pas de perte de chance pour la patient</a:t>
            </a:r>
          </a:p>
          <a:p>
            <a:pPr lvl="2"/>
            <a:endParaRPr lang="fr-FR" sz="1600" dirty="0">
              <a:sym typeface="Wingdings"/>
            </a:endParaRPr>
          </a:p>
          <a:p>
            <a:pPr lvl="2"/>
            <a:endParaRPr lang="fr-FR" sz="1600" dirty="0" smtClean="0">
              <a:sym typeface="Wingdings"/>
            </a:endParaRPr>
          </a:p>
          <a:p>
            <a:r>
              <a:rPr lang="fr-FR" sz="2000" dirty="0" smtClean="0">
                <a:sym typeface="Wingdings"/>
              </a:rPr>
              <a:t>Dolutegravir : </a:t>
            </a:r>
            <a:r>
              <a:rPr lang="fr-FR" sz="2000" b="1" dirty="0" smtClean="0">
                <a:solidFill>
                  <a:srgbClr val="9B1413"/>
                </a:solidFill>
                <a:sym typeface="Wingdings"/>
              </a:rPr>
              <a:t>Non !!</a:t>
            </a:r>
          </a:p>
          <a:p>
            <a:pPr lvl="1"/>
            <a:r>
              <a:rPr lang="fr-FR" sz="1800" dirty="0" smtClean="0">
                <a:sym typeface="Wingdings"/>
              </a:rPr>
              <a:t>Essai DOMONO (250 patients) : échecs virologique avec sélection de résistances</a:t>
            </a:r>
          </a:p>
          <a:p>
            <a:pPr lvl="2"/>
            <a:r>
              <a:rPr lang="fr-FR" sz="1600" dirty="0" smtClean="0">
                <a:sym typeface="Wingdings"/>
              </a:rPr>
              <a:t> arrêt prématuré de l’essai après 8 échecs </a:t>
            </a:r>
            <a:r>
              <a:rPr lang="fr-FR" sz="1600" dirty="0" err="1" smtClean="0">
                <a:sym typeface="Wingdings"/>
              </a:rPr>
              <a:t>virilogiques</a:t>
            </a:r>
            <a:endParaRPr lang="fr-FR" sz="1600" dirty="0">
              <a:sym typeface="Wingdings"/>
            </a:endParaRPr>
          </a:p>
        </p:txBody>
      </p:sp>
    </p:spTree>
    <p:extLst>
      <p:ext uri="{BB962C8B-B14F-4D97-AF65-F5344CB8AC3E}">
        <p14:creationId xmlns:p14="http://schemas.microsoft.com/office/powerpoint/2010/main" val="38235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traitement « pas tous les jours »</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64596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3600" dirty="0" smtClean="0"/>
              <a:t>Week-ends </a:t>
            </a:r>
            <a:r>
              <a:rPr lang="fr-FR" sz="3600" dirty="0" smtClean="0"/>
              <a:t>thérapeutiques</a:t>
            </a:r>
            <a:endParaRPr lang="fr-FR" sz="3600" dirty="0"/>
          </a:p>
        </p:txBody>
      </p:sp>
      <p:sp>
        <p:nvSpPr>
          <p:cNvPr id="5" name="Espace réservé du contenu 4"/>
          <p:cNvSpPr>
            <a:spLocks noGrp="1"/>
          </p:cNvSpPr>
          <p:nvPr>
            <p:ph idx="1"/>
          </p:nvPr>
        </p:nvSpPr>
        <p:spPr/>
        <p:txBody>
          <a:bodyPr/>
          <a:lstStyle/>
          <a:p>
            <a:r>
              <a:rPr lang="fr-FR" dirty="0" smtClean="0"/>
              <a:t>Beaucoup de patients le font tout seul</a:t>
            </a:r>
            <a:r>
              <a:rPr lang="mr-IN" dirty="0" smtClean="0"/>
              <a:t>…</a:t>
            </a:r>
            <a:endParaRPr lang="fr-FR" dirty="0" smtClean="0"/>
          </a:p>
          <a:p>
            <a:r>
              <a:rPr lang="fr-FR" dirty="0" smtClean="0"/>
              <a:t>Essai </a:t>
            </a:r>
            <a:r>
              <a:rPr lang="fr-FR" b="1" dirty="0" smtClean="0">
                <a:solidFill>
                  <a:srgbClr val="9B1413"/>
                </a:solidFill>
              </a:rPr>
              <a:t>BREATHER</a:t>
            </a:r>
            <a:endParaRPr lang="fr-FR" b="1" dirty="0" smtClean="0">
              <a:solidFill>
                <a:srgbClr val="9B1413"/>
              </a:solidFill>
            </a:endParaRPr>
          </a:p>
          <a:p>
            <a:pPr lvl="1"/>
            <a:r>
              <a:rPr lang="fr-FR" dirty="0" smtClean="0"/>
              <a:t>Jeunes patients en succès sous ATRIPLA, </a:t>
            </a:r>
            <a:r>
              <a:rPr lang="fr-FR" u="sng" dirty="0" smtClean="0"/>
              <a:t>très </a:t>
            </a:r>
            <a:r>
              <a:rPr lang="fr-FR" u="sng" dirty="0" err="1" smtClean="0"/>
              <a:t>observants</a:t>
            </a:r>
            <a:endParaRPr lang="fr-FR" dirty="0" smtClean="0"/>
          </a:p>
          <a:p>
            <a:pPr lvl="1"/>
            <a:r>
              <a:rPr lang="fr-FR" dirty="0" smtClean="0"/>
              <a:t>Arrêt les week-end versus poursuite tous les jours</a:t>
            </a:r>
          </a:p>
          <a:p>
            <a:pPr marL="651013" lvl="2" indent="0">
              <a:buNone/>
            </a:pPr>
            <a:r>
              <a:rPr lang="fr-FR" dirty="0" smtClean="0">
                <a:sym typeface="Wingdings"/>
              </a:rPr>
              <a:t> Pas de différence de succès virologique à </a:t>
            </a:r>
            <a:r>
              <a:rPr lang="fr-FR" u="sng" dirty="0" smtClean="0">
                <a:sym typeface="Wingdings"/>
              </a:rPr>
              <a:t>4 ans</a:t>
            </a:r>
          </a:p>
          <a:p>
            <a:pPr lvl="2">
              <a:buFont typeface="Wingdings" charset="2"/>
              <a:buChar char="à"/>
            </a:pPr>
            <a:r>
              <a:rPr lang="fr-FR" dirty="0" smtClean="0">
                <a:sym typeface="Wingdings"/>
              </a:rPr>
              <a:t>Amélioration des profils de </a:t>
            </a:r>
            <a:r>
              <a:rPr lang="fr-FR" dirty="0" smtClean="0">
                <a:sym typeface="Wingdings"/>
              </a:rPr>
              <a:t>tolérance</a:t>
            </a:r>
          </a:p>
          <a:p>
            <a:pPr lvl="2">
              <a:buFont typeface="Wingdings" charset="2"/>
              <a:buChar char="à"/>
            </a:pPr>
            <a:endParaRPr lang="fr-FR" dirty="0">
              <a:sym typeface="Wingdings"/>
            </a:endParaRPr>
          </a:p>
          <a:p>
            <a:pPr lvl="2">
              <a:buFont typeface="Wingdings" charset="2"/>
              <a:buChar char="à"/>
            </a:pPr>
            <a:endParaRPr lang="fr-FR" dirty="0" smtClean="0">
              <a:sym typeface="Wingdings"/>
            </a:endParaRPr>
          </a:p>
          <a:p>
            <a:pPr lvl="2">
              <a:buFont typeface="Wingdings" charset="2"/>
              <a:buChar char="à"/>
            </a:pPr>
            <a:endParaRPr lang="fr-FR" dirty="0" smtClean="0">
              <a:sym typeface="Wingdings"/>
            </a:endParaRPr>
          </a:p>
          <a:p>
            <a:pPr>
              <a:buFont typeface="Wingdings" charset="2"/>
              <a:buChar char="à"/>
            </a:pPr>
            <a:endParaRPr lang="fr-FR" dirty="0">
              <a:sym typeface="Wingdings"/>
            </a:endParaRPr>
          </a:p>
          <a:p>
            <a:pPr>
              <a:buFont typeface="Arial" charset="0"/>
              <a:buChar char="•"/>
            </a:pPr>
            <a:r>
              <a:rPr lang="fr-FR" dirty="0" smtClean="0">
                <a:sym typeface="Wingdings"/>
              </a:rPr>
              <a:t>Essai </a:t>
            </a:r>
            <a:r>
              <a:rPr lang="fr-FR" b="1" dirty="0" smtClean="0">
                <a:solidFill>
                  <a:srgbClr val="9B1413"/>
                </a:solidFill>
                <a:sym typeface="Wingdings"/>
              </a:rPr>
              <a:t>4D</a:t>
            </a:r>
            <a:r>
              <a:rPr lang="fr-FR" dirty="0" smtClean="0">
                <a:sym typeface="Wingdings"/>
              </a:rPr>
              <a:t> (100 patients)</a:t>
            </a:r>
          </a:p>
          <a:p>
            <a:pPr lvl="1">
              <a:buFont typeface="Arial" charset="0"/>
              <a:buChar char="•"/>
            </a:pPr>
            <a:r>
              <a:rPr lang="fr-FR" dirty="0" smtClean="0">
                <a:sym typeface="Wingdings"/>
              </a:rPr>
              <a:t>Patients en succès virologique</a:t>
            </a:r>
          </a:p>
          <a:p>
            <a:pPr lvl="1">
              <a:buFont typeface="Arial" charset="0"/>
              <a:buChar char="•"/>
            </a:pPr>
            <a:r>
              <a:rPr lang="fr-FR" dirty="0" smtClean="0">
                <a:sym typeface="Wingdings"/>
              </a:rPr>
              <a:t>Passage à 4 jours sur 7 (le plus souvent avec NNTI)</a:t>
            </a:r>
          </a:p>
          <a:p>
            <a:pPr lvl="1">
              <a:buFont typeface="Arial" charset="0"/>
              <a:buChar char="•"/>
            </a:pPr>
            <a:r>
              <a:rPr lang="fr-FR" dirty="0" smtClean="0">
                <a:sym typeface="Wingdings"/>
              </a:rPr>
              <a:t>Essai «</a:t>
            </a:r>
            <a:r>
              <a:rPr lang="fr-FR" dirty="0">
                <a:sym typeface="Wingdings"/>
              </a:rPr>
              <a:t> proof-of-concept </a:t>
            </a:r>
            <a:r>
              <a:rPr lang="fr-FR" dirty="0" smtClean="0">
                <a:sym typeface="Wingdings"/>
              </a:rPr>
              <a:t>» non comparatif</a:t>
            </a:r>
          </a:p>
          <a:p>
            <a:pPr lvl="1">
              <a:buFont typeface="Arial" charset="0"/>
              <a:buChar char="•"/>
            </a:pPr>
            <a:endParaRPr lang="fr-FR" dirty="0"/>
          </a:p>
        </p:txBody>
      </p:sp>
      <p:sp>
        <p:nvSpPr>
          <p:cNvPr id="6" name="Rectangle 5"/>
          <p:cNvSpPr/>
          <p:nvPr/>
        </p:nvSpPr>
        <p:spPr>
          <a:xfrm>
            <a:off x="2701974" y="1846908"/>
            <a:ext cx="3164649" cy="300082"/>
          </a:xfrm>
          <a:prstGeom prst="rect">
            <a:avLst/>
          </a:prstGeom>
        </p:spPr>
        <p:txBody>
          <a:bodyPr wrap="none">
            <a:spAutoFit/>
          </a:bodyPr>
          <a:lstStyle/>
          <a:p>
            <a:pPr lvl="1"/>
            <a:r>
              <a:rPr lang="fr-FR" sz="1350" i="1" dirty="0" smtClean="0"/>
              <a:t>Lancet </a:t>
            </a:r>
            <a:r>
              <a:rPr lang="fr-FR" sz="1350" i="1" dirty="0"/>
              <a:t>HIV 2016;3(9):e421-30]</a:t>
            </a:r>
          </a:p>
        </p:txBody>
      </p:sp>
      <p:grpSp>
        <p:nvGrpSpPr>
          <p:cNvPr id="7" name="Grouper 6"/>
          <p:cNvGrpSpPr/>
          <p:nvPr/>
        </p:nvGrpSpPr>
        <p:grpSpPr>
          <a:xfrm>
            <a:off x="6023652" y="3082258"/>
            <a:ext cx="3804092" cy="1985958"/>
            <a:chOff x="5359320" y="1546778"/>
            <a:chExt cx="3219729" cy="2353728"/>
          </a:xfrm>
        </p:grpSpPr>
        <p:sp>
          <p:nvSpPr>
            <p:cNvPr id="8" name="Forme libre 7"/>
            <p:cNvSpPr/>
            <p:nvPr/>
          </p:nvSpPr>
          <p:spPr bwMode="auto">
            <a:xfrm>
              <a:off x="5754930" y="1685278"/>
              <a:ext cx="2602230" cy="1653540"/>
            </a:xfrm>
            <a:custGeom>
              <a:avLst/>
              <a:gdLst>
                <a:gd name="connsiteX0" fmla="*/ 0 w 2602230"/>
                <a:gd name="connsiteY0" fmla="*/ 0 h 1653540"/>
                <a:gd name="connsiteX1" fmla="*/ 0 w 2602230"/>
                <a:gd name="connsiteY1" fmla="*/ 1653540 h 1653540"/>
                <a:gd name="connsiteX2" fmla="*/ 2602230 w 2602230"/>
                <a:gd name="connsiteY2" fmla="*/ 1653540 h 1653540"/>
              </a:gdLst>
              <a:ahLst/>
              <a:cxnLst>
                <a:cxn ang="0">
                  <a:pos x="connsiteX0" y="connsiteY0"/>
                </a:cxn>
                <a:cxn ang="0">
                  <a:pos x="connsiteX1" y="connsiteY1"/>
                </a:cxn>
                <a:cxn ang="0">
                  <a:pos x="connsiteX2" y="connsiteY2"/>
                </a:cxn>
              </a:cxnLst>
              <a:rect l="l" t="t" r="r" b="b"/>
              <a:pathLst>
                <a:path w="2602230" h="1653540">
                  <a:moveTo>
                    <a:pt x="0" y="0"/>
                  </a:moveTo>
                  <a:lnTo>
                    <a:pt x="0" y="1653540"/>
                  </a:lnTo>
                  <a:lnTo>
                    <a:pt x="2602230" y="1653540"/>
                  </a:lnTo>
                </a:path>
              </a:pathLst>
            </a:custGeom>
            <a:noFill/>
            <a:ln w="127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1013">
                <a:solidFill>
                  <a:srgbClr val="FFFFFF"/>
                </a:solidFill>
                <a:cs typeface="Arial" charset="0"/>
              </a:endParaRPr>
            </a:p>
          </p:txBody>
        </p:sp>
        <p:sp>
          <p:nvSpPr>
            <p:cNvPr id="9" name="Forme libre 8"/>
            <p:cNvSpPr/>
            <p:nvPr/>
          </p:nvSpPr>
          <p:spPr bwMode="auto">
            <a:xfrm>
              <a:off x="5705400" y="1681468"/>
              <a:ext cx="53340" cy="0"/>
            </a:xfrm>
            <a:custGeom>
              <a:avLst/>
              <a:gdLst>
                <a:gd name="connsiteX0" fmla="*/ 53340 w 53340"/>
                <a:gd name="connsiteY0" fmla="*/ 0 h 0"/>
                <a:gd name="connsiteX1" fmla="*/ 0 w 53340"/>
                <a:gd name="connsiteY1" fmla="*/ 0 h 0"/>
              </a:gdLst>
              <a:ahLst/>
              <a:cxnLst>
                <a:cxn ang="0">
                  <a:pos x="connsiteX0" y="connsiteY0"/>
                </a:cxn>
                <a:cxn ang="0">
                  <a:pos x="connsiteX1" y="connsiteY1"/>
                </a:cxn>
              </a:cxnLst>
              <a:rect l="l" t="t" r="r" b="b"/>
              <a:pathLst>
                <a:path w="53340">
                  <a:moveTo>
                    <a:pt x="53340" y="0"/>
                  </a:moveTo>
                  <a:lnTo>
                    <a:pt x="0" y="0"/>
                  </a:lnTo>
                </a:path>
              </a:pathLst>
            </a:custGeom>
            <a:noFill/>
            <a:ln w="127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1013">
                <a:solidFill>
                  <a:srgbClr val="FFFFFF"/>
                </a:solidFill>
                <a:cs typeface="Arial" charset="0"/>
              </a:endParaRPr>
            </a:p>
          </p:txBody>
        </p:sp>
        <p:sp>
          <p:nvSpPr>
            <p:cNvPr id="10" name="ZoneTexte 9"/>
            <p:cNvSpPr txBox="1"/>
            <p:nvPr/>
          </p:nvSpPr>
          <p:spPr>
            <a:xfrm>
              <a:off x="5359320" y="1546778"/>
              <a:ext cx="370667"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1,00</a:t>
              </a:r>
            </a:p>
          </p:txBody>
        </p:sp>
        <p:sp>
          <p:nvSpPr>
            <p:cNvPr id="11" name="Forme libre 10"/>
            <p:cNvSpPr/>
            <p:nvPr/>
          </p:nvSpPr>
          <p:spPr bwMode="auto">
            <a:xfrm>
              <a:off x="5705400" y="2066278"/>
              <a:ext cx="53340" cy="0"/>
            </a:xfrm>
            <a:custGeom>
              <a:avLst/>
              <a:gdLst>
                <a:gd name="connsiteX0" fmla="*/ 53340 w 53340"/>
                <a:gd name="connsiteY0" fmla="*/ 0 h 0"/>
                <a:gd name="connsiteX1" fmla="*/ 0 w 53340"/>
                <a:gd name="connsiteY1" fmla="*/ 0 h 0"/>
              </a:gdLst>
              <a:ahLst/>
              <a:cxnLst>
                <a:cxn ang="0">
                  <a:pos x="connsiteX0" y="connsiteY0"/>
                </a:cxn>
                <a:cxn ang="0">
                  <a:pos x="connsiteX1" y="connsiteY1"/>
                </a:cxn>
              </a:cxnLst>
              <a:rect l="l" t="t" r="r" b="b"/>
              <a:pathLst>
                <a:path w="53340">
                  <a:moveTo>
                    <a:pt x="53340" y="0"/>
                  </a:moveTo>
                  <a:lnTo>
                    <a:pt x="0" y="0"/>
                  </a:lnTo>
                </a:path>
              </a:pathLst>
            </a:custGeom>
            <a:noFill/>
            <a:ln w="127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1013">
                <a:solidFill>
                  <a:srgbClr val="FFFFFF"/>
                </a:solidFill>
                <a:cs typeface="Arial" charset="0"/>
              </a:endParaRPr>
            </a:p>
          </p:txBody>
        </p:sp>
        <p:sp>
          <p:nvSpPr>
            <p:cNvPr id="12" name="ZoneTexte 11"/>
            <p:cNvSpPr txBox="1"/>
            <p:nvPr/>
          </p:nvSpPr>
          <p:spPr>
            <a:xfrm>
              <a:off x="5359320" y="1931587"/>
              <a:ext cx="370667"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0,75</a:t>
              </a:r>
            </a:p>
          </p:txBody>
        </p:sp>
        <p:sp>
          <p:nvSpPr>
            <p:cNvPr id="13" name="Forme libre 12"/>
            <p:cNvSpPr/>
            <p:nvPr/>
          </p:nvSpPr>
          <p:spPr bwMode="auto">
            <a:xfrm>
              <a:off x="5705400" y="2473948"/>
              <a:ext cx="53340" cy="0"/>
            </a:xfrm>
            <a:custGeom>
              <a:avLst/>
              <a:gdLst>
                <a:gd name="connsiteX0" fmla="*/ 53340 w 53340"/>
                <a:gd name="connsiteY0" fmla="*/ 0 h 0"/>
                <a:gd name="connsiteX1" fmla="*/ 0 w 53340"/>
                <a:gd name="connsiteY1" fmla="*/ 0 h 0"/>
              </a:gdLst>
              <a:ahLst/>
              <a:cxnLst>
                <a:cxn ang="0">
                  <a:pos x="connsiteX0" y="connsiteY0"/>
                </a:cxn>
                <a:cxn ang="0">
                  <a:pos x="connsiteX1" y="connsiteY1"/>
                </a:cxn>
              </a:cxnLst>
              <a:rect l="l" t="t" r="r" b="b"/>
              <a:pathLst>
                <a:path w="53340">
                  <a:moveTo>
                    <a:pt x="53340" y="0"/>
                  </a:moveTo>
                  <a:lnTo>
                    <a:pt x="0" y="0"/>
                  </a:lnTo>
                </a:path>
              </a:pathLst>
            </a:custGeom>
            <a:noFill/>
            <a:ln w="127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1013">
                <a:solidFill>
                  <a:srgbClr val="FFFFFF"/>
                </a:solidFill>
                <a:cs typeface="Arial" charset="0"/>
              </a:endParaRPr>
            </a:p>
          </p:txBody>
        </p:sp>
        <p:sp>
          <p:nvSpPr>
            <p:cNvPr id="14" name="ZoneTexte 13"/>
            <p:cNvSpPr txBox="1"/>
            <p:nvPr/>
          </p:nvSpPr>
          <p:spPr>
            <a:xfrm>
              <a:off x="5359320" y="2339258"/>
              <a:ext cx="370667"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0,50</a:t>
              </a:r>
            </a:p>
          </p:txBody>
        </p:sp>
        <p:sp>
          <p:nvSpPr>
            <p:cNvPr id="15" name="Forme libre 14"/>
            <p:cNvSpPr/>
            <p:nvPr/>
          </p:nvSpPr>
          <p:spPr bwMode="auto">
            <a:xfrm>
              <a:off x="5705400" y="2862568"/>
              <a:ext cx="53340" cy="0"/>
            </a:xfrm>
            <a:custGeom>
              <a:avLst/>
              <a:gdLst>
                <a:gd name="connsiteX0" fmla="*/ 53340 w 53340"/>
                <a:gd name="connsiteY0" fmla="*/ 0 h 0"/>
                <a:gd name="connsiteX1" fmla="*/ 0 w 53340"/>
                <a:gd name="connsiteY1" fmla="*/ 0 h 0"/>
              </a:gdLst>
              <a:ahLst/>
              <a:cxnLst>
                <a:cxn ang="0">
                  <a:pos x="connsiteX0" y="connsiteY0"/>
                </a:cxn>
                <a:cxn ang="0">
                  <a:pos x="connsiteX1" y="connsiteY1"/>
                </a:cxn>
              </a:cxnLst>
              <a:rect l="l" t="t" r="r" b="b"/>
              <a:pathLst>
                <a:path w="53340">
                  <a:moveTo>
                    <a:pt x="53340" y="0"/>
                  </a:moveTo>
                  <a:lnTo>
                    <a:pt x="0" y="0"/>
                  </a:lnTo>
                </a:path>
              </a:pathLst>
            </a:custGeom>
            <a:noFill/>
            <a:ln w="127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1013">
                <a:solidFill>
                  <a:srgbClr val="FFFFFF"/>
                </a:solidFill>
                <a:cs typeface="Arial" charset="0"/>
              </a:endParaRPr>
            </a:p>
          </p:txBody>
        </p:sp>
        <p:sp>
          <p:nvSpPr>
            <p:cNvPr id="16" name="ZoneTexte 15"/>
            <p:cNvSpPr txBox="1"/>
            <p:nvPr/>
          </p:nvSpPr>
          <p:spPr>
            <a:xfrm>
              <a:off x="5359320" y="2727878"/>
              <a:ext cx="370667"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0,25</a:t>
              </a:r>
            </a:p>
          </p:txBody>
        </p:sp>
        <p:sp>
          <p:nvSpPr>
            <p:cNvPr id="17" name="Forme libre 16"/>
            <p:cNvSpPr/>
            <p:nvPr/>
          </p:nvSpPr>
          <p:spPr bwMode="auto">
            <a:xfrm>
              <a:off x="5705400" y="3266428"/>
              <a:ext cx="53340" cy="0"/>
            </a:xfrm>
            <a:custGeom>
              <a:avLst/>
              <a:gdLst>
                <a:gd name="connsiteX0" fmla="*/ 53340 w 53340"/>
                <a:gd name="connsiteY0" fmla="*/ 0 h 0"/>
                <a:gd name="connsiteX1" fmla="*/ 0 w 53340"/>
                <a:gd name="connsiteY1" fmla="*/ 0 h 0"/>
              </a:gdLst>
              <a:ahLst/>
              <a:cxnLst>
                <a:cxn ang="0">
                  <a:pos x="connsiteX0" y="connsiteY0"/>
                </a:cxn>
                <a:cxn ang="0">
                  <a:pos x="connsiteX1" y="connsiteY1"/>
                </a:cxn>
              </a:cxnLst>
              <a:rect l="l" t="t" r="r" b="b"/>
              <a:pathLst>
                <a:path w="53340">
                  <a:moveTo>
                    <a:pt x="53340" y="0"/>
                  </a:moveTo>
                  <a:lnTo>
                    <a:pt x="0" y="0"/>
                  </a:lnTo>
                </a:path>
              </a:pathLst>
            </a:custGeom>
            <a:noFill/>
            <a:ln w="127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1013">
                <a:solidFill>
                  <a:srgbClr val="FFFFFF"/>
                </a:solidFill>
                <a:cs typeface="Arial" charset="0"/>
              </a:endParaRPr>
            </a:p>
          </p:txBody>
        </p:sp>
        <p:sp>
          <p:nvSpPr>
            <p:cNvPr id="18" name="ZoneTexte 17"/>
            <p:cNvSpPr txBox="1"/>
            <p:nvPr/>
          </p:nvSpPr>
          <p:spPr>
            <a:xfrm>
              <a:off x="5359320" y="3131738"/>
              <a:ext cx="370667"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0,00</a:t>
              </a:r>
            </a:p>
          </p:txBody>
        </p:sp>
        <p:cxnSp>
          <p:nvCxnSpPr>
            <p:cNvPr id="19" name="Connecteur droit 18"/>
            <p:cNvCxnSpPr/>
            <p:nvPr/>
          </p:nvCxnSpPr>
          <p:spPr bwMode="auto">
            <a:xfrm>
              <a:off x="604703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ZoneTexte 19"/>
            <p:cNvSpPr txBox="1"/>
            <p:nvPr/>
          </p:nvSpPr>
          <p:spPr>
            <a:xfrm>
              <a:off x="5945915" y="3382955"/>
              <a:ext cx="278408"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24</a:t>
              </a:r>
            </a:p>
          </p:txBody>
        </p:sp>
        <p:cxnSp>
          <p:nvCxnSpPr>
            <p:cNvPr id="21" name="Connecteur droit 20"/>
            <p:cNvCxnSpPr/>
            <p:nvPr/>
          </p:nvCxnSpPr>
          <p:spPr bwMode="auto">
            <a:xfrm>
              <a:off x="629087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ZoneTexte 21"/>
            <p:cNvSpPr txBox="1"/>
            <p:nvPr/>
          </p:nvSpPr>
          <p:spPr>
            <a:xfrm>
              <a:off x="6189753" y="3382955"/>
              <a:ext cx="278408"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48</a:t>
              </a:r>
            </a:p>
          </p:txBody>
        </p:sp>
        <p:cxnSp>
          <p:nvCxnSpPr>
            <p:cNvPr id="23" name="Connecteur droit 22"/>
            <p:cNvCxnSpPr/>
            <p:nvPr/>
          </p:nvCxnSpPr>
          <p:spPr bwMode="auto">
            <a:xfrm>
              <a:off x="653471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ZoneTexte 23"/>
            <p:cNvSpPr txBox="1"/>
            <p:nvPr/>
          </p:nvSpPr>
          <p:spPr>
            <a:xfrm>
              <a:off x="6433594" y="3382955"/>
              <a:ext cx="278408"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72</a:t>
              </a:r>
            </a:p>
          </p:txBody>
        </p:sp>
        <p:cxnSp>
          <p:nvCxnSpPr>
            <p:cNvPr id="25" name="Connecteur droit 24"/>
            <p:cNvCxnSpPr/>
            <p:nvPr/>
          </p:nvCxnSpPr>
          <p:spPr bwMode="auto">
            <a:xfrm>
              <a:off x="677347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ZoneTexte 25"/>
            <p:cNvSpPr txBox="1"/>
            <p:nvPr/>
          </p:nvSpPr>
          <p:spPr>
            <a:xfrm>
              <a:off x="6672354" y="3382955"/>
              <a:ext cx="278408"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96</a:t>
              </a:r>
            </a:p>
          </p:txBody>
        </p:sp>
        <p:cxnSp>
          <p:nvCxnSpPr>
            <p:cNvPr id="27" name="Connecteur droit 26"/>
            <p:cNvCxnSpPr/>
            <p:nvPr/>
          </p:nvCxnSpPr>
          <p:spPr bwMode="auto">
            <a:xfrm>
              <a:off x="701985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ZoneTexte 27"/>
            <p:cNvSpPr txBox="1"/>
            <p:nvPr/>
          </p:nvSpPr>
          <p:spPr>
            <a:xfrm>
              <a:off x="7073651" y="3382955"/>
              <a:ext cx="156354" cy="294174"/>
            </a:xfrm>
            <a:prstGeom prst="rect">
              <a:avLst/>
            </a:prstGeom>
            <a:noFill/>
          </p:spPr>
          <p:txBody>
            <a:bodyPr wrap="none" rtlCol="0">
              <a:spAutoFit/>
            </a:bodyPr>
            <a:lstStyle/>
            <a:p>
              <a:pPr algn="r" fontAlgn="base">
                <a:spcBef>
                  <a:spcPct val="0"/>
                </a:spcBef>
                <a:spcAft>
                  <a:spcPct val="0"/>
                </a:spcAft>
              </a:pPr>
              <a:endParaRPr lang="fr-FR" sz="1013" dirty="0">
                <a:solidFill>
                  <a:srgbClr val="000066"/>
                </a:solidFill>
                <a:cs typeface="Arial" charset="0"/>
              </a:endParaRPr>
            </a:p>
          </p:txBody>
        </p:sp>
        <p:cxnSp>
          <p:nvCxnSpPr>
            <p:cNvPr id="29" name="Connecteur droit 28"/>
            <p:cNvCxnSpPr/>
            <p:nvPr/>
          </p:nvCxnSpPr>
          <p:spPr bwMode="auto">
            <a:xfrm>
              <a:off x="726623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ZoneTexte 29"/>
            <p:cNvSpPr txBox="1"/>
            <p:nvPr/>
          </p:nvSpPr>
          <p:spPr>
            <a:xfrm>
              <a:off x="7136923" y="3382955"/>
              <a:ext cx="339462"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144</a:t>
              </a:r>
            </a:p>
          </p:txBody>
        </p:sp>
        <p:cxnSp>
          <p:nvCxnSpPr>
            <p:cNvPr id="31" name="Connecteur droit 30"/>
            <p:cNvCxnSpPr/>
            <p:nvPr/>
          </p:nvCxnSpPr>
          <p:spPr bwMode="auto">
            <a:xfrm>
              <a:off x="750753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ZoneTexte 31"/>
            <p:cNvSpPr txBox="1"/>
            <p:nvPr/>
          </p:nvSpPr>
          <p:spPr>
            <a:xfrm>
              <a:off x="7561329" y="3382955"/>
              <a:ext cx="156354" cy="294174"/>
            </a:xfrm>
            <a:prstGeom prst="rect">
              <a:avLst/>
            </a:prstGeom>
            <a:noFill/>
          </p:spPr>
          <p:txBody>
            <a:bodyPr wrap="none" rtlCol="0">
              <a:spAutoFit/>
            </a:bodyPr>
            <a:lstStyle/>
            <a:p>
              <a:pPr algn="r" fontAlgn="base">
                <a:spcBef>
                  <a:spcPct val="0"/>
                </a:spcBef>
                <a:spcAft>
                  <a:spcPct val="0"/>
                </a:spcAft>
              </a:pPr>
              <a:endParaRPr lang="fr-FR" sz="1013" dirty="0">
                <a:solidFill>
                  <a:srgbClr val="000066"/>
                </a:solidFill>
                <a:cs typeface="Arial" charset="0"/>
              </a:endParaRPr>
            </a:p>
          </p:txBody>
        </p:sp>
        <p:cxnSp>
          <p:nvCxnSpPr>
            <p:cNvPr id="33" name="Connecteur droit 32"/>
            <p:cNvCxnSpPr/>
            <p:nvPr/>
          </p:nvCxnSpPr>
          <p:spPr bwMode="auto">
            <a:xfrm>
              <a:off x="775645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ZoneTexte 33"/>
            <p:cNvSpPr txBox="1"/>
            <p:nvPr/>
          </p:nvSpPr>
          <p:spPr>
            <a:xfrm>
              <a:off x="7627143" y="3382955"/>
              <a:ext cx="339462"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192</a:t>
              </a:r>
            </a:p>
          </p:txBody>
        </p:sp>
        <p:cxnSp>
          <p:nvCxnSpPr>
            <p:cNvPr id="35" name="Connecteur droit 34"/>
            <p:cNvCxnSpPr/>
            <p:nvPr/>
          </p:nvCxnSpPr>
          <p:spPr bwMode="auto">
            <a:xfrm>
              <a:off x="800029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Connecteur droit 35"/>
            <p:cNvCxnSpPr/>
            <p:nvPr/>
          </p:nvCxnSpPr>
          <p:spPr bwMode="auto">
            <a:xfrm>
              <a:off x="8251750" y="3338818"/>
              <a:ext cx="0" cy="69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ZoneTexte 36"/>
            <p:cNvSpPr txBox="1"/>
            <p:nvPr/>
          </p:nvSpPr>
          <p:spPr>
            <a:xfrm>
              <a:off x="8122443" y="3382955"/>
              <a:ext cx="339462" cy="294174"/>
            </a:xfrm>
            <a:prstGeom prst="rect">
              <a:avLst/>
            </a:prstGeom>
            <a:noFill/>
          </p:spPr>
          <p:txBody>
            <a:bodyPr wrap="none" rtlCol="0">
              <a:spAutoFit/>
            </a:bodyPr>
            <a:lstStyle/>
            <a:p>
              <a:pPr algn="r" fontAlgn="base">
                <a:spcBef>
                  <a:spcPct val="0"/>
                </a:spcBef>
                <a:spcAft>
                  <a:spcPct val="0"/>
                </a:spcAft>
              </a:pPr>
              <a:r>
                <a:rPr lang="fr-FR" sz="1013" dirty="0">
                  <a:solidFill>
                    <a:srgbClr val="000066"/>
                  </a:solidFill>
                  <a:cs typeface="Arial" charset="0"/>
                </a:rPr>
                <a:t>240</a:t>
              </a:r>
            </a:p>
          </p:txBody>
        </p:sp>
        <p:sp>
          <p:nvSpPr>
            <p:cNvPr id="38" name="ZoneTexte 37"/>
            <p:cNvSpPr txBox="1"/>
            <p:nvPr/>
          </p:nvSpPr>
          <p:spPr>
            <a:xfrm>
              <a:off x="6240854" y="3575707"/>
              <a:ext cx="2058475" cy="324799"/>
            </a:xfrm>
            <a:prstGeom prst="rect">
              <a:avLst/>
            </a:prstGeom>
            <a:noFill/>
          </p:spPr>
          <p:txBody>
            <a:bodyPr wrap="none" rtlCol="0">
              <a:spAutoFit/>
            </a:bodyPr>
            <a:lstStyle/>
            <a:p>
              <a:pPr algn="r" fontAlgn="base">
                <a:spcBef>
                  <a:spcPct val="0"/>
                </a:spcBef>
                <a:spcAft>
                  <a:spcPct val="0"/>
                </a:spcAft>
              </a:pPr>
              <a:r>
                <a:rPr lang="fr-FR" sz="1181" b="1" dirty="0">
                  <a:solidFill>
                    <a:srgbClr val="000066"/>
                  </a:solidFill>
                  <a:cs typeface="Arial" charset="0"/>
                </a:rPr>
                <a:t>Semaines après randomisation</a:t>
              </a:r>
            </a:p>
          </p:txBody>
        </p:sp>
        <p:sp>
          <p:nvSpPr>
            <p:cNvPr id="39" name="ZoneTexte 38"/>
            <p:cNvSpPr txBox="1"/>
            <p:nvPr/>
          </p:nvSpPr>
          <p:spPr>
            <a:xfrm>
              <a:off x="6321130" y="1873747"/>
              <a:ext cx="2241637" cy="324799"/>
            </a:xfrm>
            <a:prstGeom prst="rect">
              <a:avLst/>
            </a:prstGeom>
            <a:noFill/>
          </p:spPr>
          <p:txBody>
            <a:bodyPr wrap="none" rtlCol="0">
              <a:spAutoFit/>
            </a:bodyPr>
            <a:lstStyle/>
            <a:p>
              <a:pPr algn="r" fontAlgn="base">
                <a:spcBef>
                  <a:spcPct val="0"/>
                </a:spcBef>
                <a:spcAft>
                  <a:spcPct val="0"/>
                </a:spcAft>
              </a:pPr>
              <a:r>
                <a:rPr lang="fr-FR" sz="1181" dirty="0">
                  <a:solidFill>
                    <a:srgbClr val="000066"/>
                  </a:solidFill>
                  <a:cs typeface="Arial" charset="0"/>
                </a:rPr>
                <a:t>HR ajusté : 1,00 (0,56-1,79) ; p = 1,0</a:t>
              </a:r>
            </a:p>
          </p:txBody>
        </p:sp>
        <p:sp>
          <p:nvSpPr>
            <p:cNvPr id="40" name="ZoneTexte 39"/>
            <p:cNvSpPr txBox="1"/>
            <p:nvPr/>
          </p:nvSpPr>
          <p:spPr>
            <a:xfrm>
              <a:off x="8173107" y="2280735"/>
              <a:ext cx="405942" cy="540167"/>
            </a:xfrm>
            <a:prstGeom prst="rect">
              <a:avLst/>
            </a:prstGeom>
            <a:noFill/>
          </p:spPr>
          <p:txBody>
            <a:bodyPr wrap="none" rtlCol="0">
              <a:spAutoFit/>
            </a:bodyPr>
            <a:lstStyle/>
            <a:p>
              <a:pPr fontAlgn="base">
                <a:spcBef>
                  <a:spcPct val="0"/>
                </a:spcBef>
                <a:spcAft>
                  <a:spcPct val="0"/>
                </a:spcAft>
              </a:pPr>
              <a:r>
                <a:rPr lang="fr-FR" sz="1181" b="1" dirty="0">
                  <a:solidFill>
                    <a:srgbClr val="000066"/>
                  </a:solidFill>
                  <a:cs typeface="Arial" charset="0"/>
                </a:rPr>
                <a:t>5/7 j</a:t>
              </a:r>
            </a:p>
            <a:p>
              <a:pPr fontAlgn="base">
                <a:spcBef>
                  <a:spcPct val="0"/>
                </a:spcBef>
                <a:spcAft>
                  <a:spcPct val="0"/>
                </a:spcAft>
              </a:pPr>
              <a:r>
                <a:rPr lang="fr-FR" sz="1181" b="1" dirty="0">
                  <a:solidFill>
                    <a:srgbClr val="000066"/>
                  </a:solidFill>
                  <a:cs typeface="Arial" charset="0"/>
                </a:rPr>
                <a:t>7/7 j</a:t>
              </a:r>
            </a:p>
          </p:txBody>
        </p:sp>
        <p:cxnSp>
          <p:nvCxnSpPr>
            <p:cNvPr id="41" name="Connecteur droit 40"/>
            <p:cNvCxnSpPr/>
            <p:nvPr/>
          </p:nvCxnSpPr>
          <p:spPr bwMode="auto">
            <a:xfrm flipH="1">
              <a:off x="8030304" y="2412997"/>
              <a:ext cx="169576" cy="0"/>
            </a:xfrm>
            <a:prstGeom prst="line">
              <a:avLst/>
            </a:prstGeom>
            <a:noFill/>
            <a:ln w="28575" cap="flat" cmpd="sng" algn="ctr">
              <a:solidFill>
                <a:srgbClr val="0070C0"/>
              </a:solidFill>
              <a:prstDash val="solid"/>
              <a:round/>
              <a:headEnd type="none" w="med" len="med"/>
              <a:tailEnd type="none" w="med" len="med"/>
            </a:ln>
            <a:effectLst/>
          </p:spPr>
        </p:cxnSp>
        <p:cxnSp>
          <p:nvCxnSpPr>
            <p:cNvPr id="42" name="Connecteur droit 41"/>
            <p:cNvCxnSpPr/>
            <p:nvPr/>
          </p:nvCxnSpPr>
          <p:spPr bwMode="auto">
            <a:xfrm flipH="1">
              <a:off x="8030304" y="2665003"/>
              <a:ext cx="169576" cy="0"/>
            </a:xfrm>
            <a:prstGeom prst="line">
              <a:avLst/>
            </a:prstGeom>
            <a:noFill/>
            <a:ln w="28575" cap="flat" cmpd="sng" algn="ctr">
              <a:solidFill>
                <a:srgbClr val="C00000"/>
              </a:solidFill>
              <a:prstDash val="solid"/>
              <a:round/>
              <a:headEnd type="none" w="med" len="med"/>
              <a:tailEnd type="none" w="med" len="med"/>
            </a:ln>
            <a:effectLst/>
          </p:spPr>
        </p:cxnSp>
        <p:sp>
          <p:nvSpPr>
            <p:cNvPr id="43" name="Forme libre 42"/>
            <p:cNvSpPr/>
            <p:nvPr/>
          </p:nvSpPr>
          <p:spPr bwMode="auto">
            <a:xfrm>
              <a:off x="5790490" y="2970518"/>
              <a:ext cx="2509520" cy="294640"/>
            </a:xfrm>
            <a:custGeom>
              <a:avLst/>
              <a:gdLst>
                <a:gd name="connsiteX0" fmla="*/ 2509520 w 2509520"/>
                <a:gd name="connsiteY0" fmla="*/ 7620 h 294640"/>
                <a:gd name="connsiteX1" fmla="*/ 2075180 w 2509520"/>
                <a:gd name="connsiteY1" fmla="*/ 0 h 294640"/>
                <a:gd name="connsiteX2" fmla="*/ 1968500 w 2509520"/>
                <a:gd name="connsiteY2" fmla="*/ 55880 h 294640"/>
                <a:gd name="connsiteX3" fmla="*/ 1562100 w 2509520"/>
                <a:gd name="connsiteY3" fmla="*/ 66040 h 294640"/>
                <a:gd name="connsiteX4" fmla="*/ 1356360 w 2509520"/>
                <a:gd name="connsiteY4" fmla="*/ 104140 h 294640"/>
                <a:gd name="connsiteX5" fmla="*/ 1221740 w 2509520"/>
                <a:gd name="connsiteY5" fmla="*/ 91440 h 294640"/>
                <a:gd name="connsiteX6" fmla="*/ 1051560 w 2509520"/>
                <a:gd name="connsiteY6" fmla="*/ 119380 h 294640"/>
                <a:gd name="connsiteX7" fmla="*/ 904240 w 2509520"/>
                <a:gd name="connsiteY7" fmla="*/ 124460 h 294640"/>
                <a:gd name="connsiteX8" fmla="*/ 754380 w 2509520"/>
                <a:gd name="connsiteY8" fmla="*/ 170180 h 294640"/>
                <a:gd name="connsiteX9" fmla="*/ 530860 w 2509520"/>
                <a:gd name="connsiteY9" fmla="*/ 182880 h 294640"/>
                <a:gd name="connsiteX10" fmla="*/ 294640 w 2509520"/>
                <a:gd name="connsiteY10" fmla="*/ 261620 h 294640"/>
                <a:gd name="connsiteX11" fmla="*/ 124460 w 2509520"/>
                <a:gd name="connsiteY11" fmla="*/ 274320 h 294640"/>
                <a:gd name="connsiteX12" fmla="*/ 0 w 2509520"/>
                <a:gd name="connsiteY12" fmla="*/ 294640 h 29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9520" h="294640">
                  <a:moveTo>
                    <a:pt x="2509520" y="7620"/>
                  </a:moveTo>
                  <a:lnTo>
                    <a:pt x="2075180" y="0"/>
                  </a:lnTo>
                  <a:lnTo>
                    <a:pt x="1968500" y="55880"/>
                  </a:lnTo>
                  <a:lnTo>
                    <a:pt x="1562100" y="66040"/>
                  </a:lnTo>
                  <a:lnTo>
                    <a:pt x="1356360" y="104140"/>
                  </a:lnTo>
                  <a:lnTo>
                    <a:pt x="1221740" y="91440"/>
                  </a:lnTo>
                  <a:lnTo>
                    <a:pt x="1051560" y="119380"/>
                  </a:lnTo>
                  <a:lnTo>
                    <a:pt x="904240" y="124460"/>
                  </a:lnTo>
                  <a:lnTo>
                    <a:pt x="754380" y="170180"/>
                  </a:lnTo>
                  <a:lnTo>
                    <a:pt x="530860" y="182880"/>
                  </a:lnTo>
                  <a:lnTo>
                    <a:pt x="294640" y="261620"/>
                  </a:lnTo>
                  <a:lnTo>
                    <a:pt x="124460" y="274320"/>
                  </a:lnTo>
                  <a:lnTo>
                    <a:pt x="0" y="294640"/>
                  </a:lnTo>
                </a:path>
              </a:pathLst>
            </a:custGeom>
            <a:noFill/>
            <a:ln w="28575" cap="flat" cmpd="sng" algn="ctr">
              <a:solidFill>
                <a:srgbClr val="C00000"/>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1013">
                <a:solidFill>
                  <a:srgbClr val="FFFFFF"/>
                </a:solidFill>
                <a:cs typeface="Arial" charset="0"/>
              </a:endParaRPr>
            </a:p>
          </p:txBody>
        </p:sp>
        <p:sp>
          <p:nvSpPr>
            <p:cNvPr id="44" name="Forme libre 43"/>
            <p:cNvSpPr/>
            <p:nvPr/>
          </p:nvSpPr>
          <p:spPr bwMode="auto">
            <a:xfrm>
              <a:off x="5800650" y="2978138"/>
              <a:ext cx="2499360" cy="292100"/>
            </a:xfrm>
            <a:custGeom>
              <a:avLst/>
              <a:gdLst>
                <a:gd name="connsiteX0" fmla="*/ 2499360 w 2499360"/>
                <a:gd name="connsiteY0" fmla="*/ 0 h 292100"/>
                <a:gd name="connsiteX1" fmla="*/ 1996440 w 2499360"/>
                <a:gd name="connsiteY1" fmla="*/ 17780 h 292100"/>
                <a:gd name="connsiteX2" fmla="*/ 1826260 w 2499360"/>
                <a:gd name="connsiteY2" fmla="*/ 45720 h 292100"/>
                <a:gd name="connsiteX3" fmla="*/ 1463040 w 2499360"/>
                <a:gd name="connsiteY3" fmla="*/ 50800 h 292100"/>
                <a:gd name="connsiteX4" fmla="*/ 1209040 w 2499360"/>
                <a:gd name="connsiteY4" fmla="*/ 86360 h 292100"/>
                <a:gd name="connsiteX5" fmla="*/ 993140 w 2499360"/>
                <a:gd name="connsiteY5" fmla="*/ 121920 h 292100"/>
                <a:gd name="connsiteX6" fmla="*/ 883920 w 2499360"/>
                <a:gd name="connsiteY6" fmla="*/ 139700 h 292100"/>
                <a:gd name="connsiteX7" fmla="*/ 594360 w 2499360"/>
                <a:gd name="connsiteY7" fmla="*/ 167640 h 292100"/>
                <a:gd name="connsiteX8" fmla="*/ 480060 w 2499360"/>
                <a:gd name="connsiteY8" fmla="*/ 226060 h 292100"/>
                <a:gd name="connsiteX9" fmla="*/ 335280 w 2499360"/>
                <a:gd name="connsiteY9" fmla="*/ 233680 h 292100"/>
                <a:gd name="connsiteX10" fmla="*/ 213360 w 2499360"/>
                <a:gd name="connsiteY10" fmla="*/ 274320 h 292100"/>
                <a:gd name="connsiteX11" fmla="*/ 104140 w 2499360"/>
                <a:gd name="connsiteY11" fmla="*/ 269240 h 292100"/>
                <a:gd name="connsiteX12" fmla="*/ 0 w 2499360"/>
                <a:gd name="connsiteY12" fmla="*/ 29210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9360" h="292100">
                  <a:moveTo>
                    <a:pt x="2499360" y="0"/>
                  </a:moveTo>
                  <a:lnTo>
                    <a:pt x="1996440" y="17780"/>
                  </a:lnTo>
                  <a:lnTo>
                    <a:pt x="1826260" y="45720"/>
                  </a:lnTo>
                  <a:lnTo>
                    <a:pt x="1463040" y="50800"/>
                  </a:lnTo>
                  <a:lnTo>
                    <a:pt x="1209040" y="86360"/>
                  </a:lnTo>
                  <a:lnTo>
                    <a:pt x="993140" y="121920"/>
                  </a:lnTo>
                  <a:lnTo>
                    <a:pt x="883920" y="139700"/>
                  </a:lnTo>
                  <a:lnTo>
                    <a:pt x="594360" y="167640"/>
                  </a:lnTo>
                  <a:lnTo>
                    <a:pt x="480060" y="226060"/>
                  </a:lnTo>
                  <a:lnTo>
                    <a:pt x="335280" y="233680"/>
                  </a:lnTo>
                  <a:lnTo>
                    <a:pt x="213360" y="274320"/>
                  </a:lnTo>
                  <a:lnTo>
                    <a:pt x="104140" y="269240"/>
                  </a:lnTo>
                  <a:lnTo>
                    <a:pt x="0" y="292100"/>
                  </a:lnTo>
                </a:path>
              </a:pathLst>
            </a:custGeom>
            <a:noFill/>
            <a:ln w="28575" cap="flat" cmpd="sng" algn="ctr">
              <a:solidFill>
                <a:srgbClr val="0070C0"/>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1013">
                <a:solidFill>
                  <a:srgbClr val="FFFFFF"/>
                </a:solidFill>
                <a:cs typeface="Arial" charset="0"/>
              </a:endParaRPr>
            </a:p>
          </p:txBody>
        </p:sp>
      </p:grpSp>
    </p:spTree>
    <p:extLst>
      <p:ext uri="{BB962C8B-B14F-4D97-AF65-F5344CB8AC3E}">
        <p14:creationId xmlns:p14="http://schemas.microsoft.com/office/powerpoint/2010/main" val="1542290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037671" y="1300089"/>
            <a:ext cx="5761001" cy="352084"/>
          </a:xfrm>
          <a:prstGeom prst="rect">
            <a:avLst/>
          </a:prstGeom>
          <a:noFill/>
        </p:spPr>
        <p:txBody>
          <a:bodyPr wrap="none" rtlCol="0">
            <a:spAutoFit/>
          </a:bodyPr>
          <a:lstStyle/>
          <a:p>
            <a:pPr algn="ctr" fontAlgn="base">
              <a:spcBef>
                <a:spcPct val="0"/>
              </a:spcBef>
              <a:spcAft>
                <a:spcPct val="0"/>
              </a:spcAft>
            </a:pPr>
            <a:r>
              <a:rPr lang="fr-FR" sz="1688" b="1" dirty="0">
                <a:solidFill>
                  <a:srgbClr val="0070C0"/>
                </a:solidFill>
                <a:latin typeface="Calibri" panose="020F0502020204030204" pitchFamily="34" charset="0"/>
                <a:cs typeface="Arial" charset="0"/>
              </a:rPr>
              <a:t>Probabilité de succès thérapeutique (courbe de Kaplan-Meier)</a:t>
            </a:r>
          </a:p>
        </p:txBody>
      </p:sp>
      <p:sp>
        <p:nvSpPr>
          <p:cNvPr id="9" name="Espace réservé du contenu 3"/>
          <p:cNvSpPr txBox="1">
            <a:spLocks/>
          </p:cNvSpPr>
          <p:nvPr/>
        </p:nvSpPr>
        <p:spPr bwMode="auto">
          <a:xfrm>
            <a:off x="1671637" y="5038121"/>
            <a:ext cx="7254217" cy="963715"/>
          </a:xfrm>
          <a:prstGeom prst="rect">
            <a:avLst/>
          </a:prstGeom>
          <a:noFill/>
          <a:ln w="9525">
            <a:noFill/>
            <a:miter lim="800000"/>
            <a:headEnd/>
            <a:tailEnd/>
          </a:ln>
        </p:spPr>
        <p:txBody>
          <a:bodyPr vert="horz" wrap="square" lIns="77153" tIns="38576" rIns="77153" bIns="38576" numCol="1" anchor="t" anchorCtr="0" compatLnSpc="1">
            <a:prstTxWarp prst="textNoShape">
              <a:avLst/>
            </a:prstTxWarp>
          </a:bodyPr>
          <a:lstStyle>
            <a:lvl1pPr marL="342900" indent="-342900" algn="l" rtl="0" eaLnBrk="0" fontAlgn="base" hangingPunct="0">
              <a:spcBef>
                <a:spcPct val="0"/>
              </a:spcBef>
              <a:spcAft>
                <a:spcPct val="0"/>
              </a:spcAft>
              <a:buClr>
                <a:srgbClr val="0070C0"/>
              </a:buClr>
              <a:buChar char="•"/>
              <a:defRPr sz="24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400">
                <a:solidFill>
                  <a:srgbClr val="000066"/>
                </a:solidFill>
                <a:latin typeface="+mn-lt"/>
              </a:defRPr>
            </a:lvl2pPr>
            <a:lvl3pPr marL="1143000" indent="-228600" algn="l" rtl="0" eaLnBrk="0" fontAlgn="base" hangingPunct="0">
              <a:spcBef>
                <a:spcPct val="0"/>
              </a:spcBef>
              <a:spcAft>
                <a:spcPct val="0"/>
              </a:spcAft>
              <a:buClr>
                <a:srgbClr val="0070C0"/>
              </a:buClr>
              <a:buChar char="•"/>
              <a:defRPr sz="2000">
                <a:solidFill>
                  <a:srgbClr val="000066"/>
                </a:solidFill>
                <a:latin typeface="+mn-lt"/>
              </a:defRPr>
            </a:lvl3pPr>
            <a:lvl4pPr marL="1600200" indent="-228600" algn="l" rtl="0" eaLnBrk="0" fontAlgn="base" hangingPunct="0">
              <a:spcBef>
                <a:spcPct val="0"/>
              </a:spcBef>
              <a:spcAft>
                <a:spcPct val="0"/>
              </a:spcAft>
              <a:buClr>
                <a:srgbClr val="0070C0"/>
              </a:buClr>
              <a:buChar char="–"/>
              <a:defRPr sz="2000">
                <a:solidFill>
                  <a:srgbClr val="000066"/>
                </a:solidFill>
                <a:latin typeface="+mn-lt"/>
              </a:defRPr>
            </a:lvl4pPr>
            <a:lvl5pPr marL="2057400" indent="-228600" algn="l" rtl="0" eaLnBrk="0" fontAlgn="base" hangingPunct="0">
              <a:spcBef>
                <a:spcPct val="0"/>
              </a:spcBef>
              <a:spcAft>
                <a:spcPct val="0"/>
              </a:spcAft>
              <a:buClr>
                <a:srgbClr val="0070C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r>
              <a:rPr lang="fr-FR" altLang="fr-FR" sz="1350" b="1" dirty="0">
                <a:ea typeface="ＭＳ Ｐゴシック" pitchFamily="34" charset="-128"/>
              </a:rPr>
              <a:t>3 échecs virologiques </a:t>
            </a:r>
            <a:r>
              <a:rPr lang="fr-FR" altLang="fr-FR" sz="1350" dirty="0">
                <a:ea typeface="ＭＳ Ｐゴシック" pitchFamily="34" charset="-128"/>
              </a:rPr>
              <a:t>(à S4, S8, S40 avec CV à 785,124 et 969 c/ml) </a:t>
            </a:r>
            <a:br>
              <a:rPr lang="fr-FR" altLang="fr-FR" sz="1350" dirty="0">
                <a:ea typeface="ＭＳ Ｐゴシック" pitchFamily="34" charset="-128"/>
              </a:rPr>
            </a:br>
            <a:r>
              <a:rPr lang="fr-FR" altLang="fr-FR" sz="1350" dirty="0">
                <a:ea typeface="ＭＳ Ｐゴシック" pitchFamily="34" charset="-128"/>
              </a:rPr>
              <a:t>avec </a:t>
            </a:r>
            <a:r>
              <a:rPr lang="fr-FR" altLang="fr-FR" sz="1350" dirty="0" err="1">
                <a:ea typeface="ＭＳ Ｐゴシック" pitchFamily="34" charset="-128"/>
              </a:rPr>
              <a:t>resuppression</a:t>
            </a:r>
            <a:r>
              <a:rPr lang="fr-FR" altLang="fr-FR" sz="1350" dirty="0">
                <a:ea typeface="ＭＳ Ｐゴシック" pitchFamily="34" charset="-128"/>
              </a:rPr>
              <a:t> après reprise du traitement 7 jours sur 7</a:t>
            </a:r>
          </a:p>
          <a:p>
            <a:r>
              <a:rPr lang="fr-FR" altLang="fr-FR" sz="1350" b="1" dirty="0">
                <a:ea typeface="ＭＳ Ｐゴシック" pitchFamily="34" charset="-128"/>
              </a:rPr>
              <a:t>1 seul arrêt de la stratégie </a:t>
            </a:r>
            <a:r>
              <a:rPr lang="fr-FR" altLang="fr-FR" sz="1350" dirty="0">
                <a:ea typeface="ＭＳ Ｐゴシック" pitchFamily="34" charset="-128"/>
              </a:rPr>
              <a:t>à S4 (anxiété et asthénie)</a:t>
            </a:r>
          </a:p>
          <a:p>
            <a:r>
              <a:rPr lang="fr-FR" altLang="fr-FR" sz="1350" dirty="0">
                <a:ea typeface="ＭＳ Ｐゴシック" pitchFamily="34" charset="-128"/>
              </a:rPr>
              <a:t>1 arrêt de l’étude à S12 (grossesse avec censure à la date de l’arrêt)</a:t>
            </a:r>
            <a:endParaRPr lang="fr-FR" altLang="fr-FR" sz="1519" dirty="0">
              <a:ea typeface="ＭＳ Ｐゴシック" pitchFamily="34" charset="-128"/>
            </a:endParaRPr>
          </a:p>
        </p:txBody>
      </p:sp>
      <p:graphicFrame>
        <p:nvGraphicFramePr>
          <p:cNvPr id="10" name="Tableau 9"/>
          <p:cNvGraphicFramePr>
            <a:graphicFrameLocks noGrp="1"/>
          </p:cNvGraphicFramePr>
          <p:nvPr>
            <p:extLst>
              <p:ext uri="{D42A27DB-BD31-4B8C-83A1-F6EECF244321}">
                <p14:modId xmlns:p14="http://schemas.microsoft.com/office/powerpoint/2010/main" val="1454266329"/>
              </p:ext>
            </p:extLst>
          </p:nvPr>
        </p:nvGraphicFramePr>
        <p:xfrm>
          <a:off x="2947852" y="2369748"/>
          <a:ext cx="4596700" cy="1125808"/>
        </p:xfrm>
        <a:graphic>
          <a:graphicData uri="http://schemas.openxmlformats.org/drawingml/2006/table">
            <a:tbl>
              <a:tblPr firstRow="1" bandRow="1">
                <a:tableStyleId>{3B4B98B0-60AC-42C2-AFA5-B58CD77FA1E5}</a:tableStyleId>
              </a:tblPr>
              <a:tblGrid>
                <a:gridCol w="3069856">
                  <a:extLst>
                    <a:ext uri="{9D8B030D-6E8A-4147-A177-3AD203B41FA5}">
                      <a16:colId xmlns:a16="http://schemas.microsoft.com/office/drawing/2014/main" xmlns="" val="4064620884"/>
                    </a:ext>
                  </a:extLst>
                </a:gridCol>
                <a:gridCol w="1526844">
                  <a:extLst>
                    <a:ext uri="{9D8B030D-6E8A-4147-A177-3AD203B41FA5}">
                      <a16:colId xmlns:a16="http://schemas.microsoft.com/office/drawing/2014/main" xmlns="" val="3617405811"/>
                    </a:ext>
                  </a:extLst>
                </a:gridCol>
              </a:tblGrid>
              <a:tr h="341448">
                <a:tc>
                  <a:txBody>
                    <a:bodyPr/>
                    <a:lstStyle/>
                    <a:p>
                      <a:r>
                        <a:rPr lang="fr-FR" sz="1200" b="1" dirty="0">
                          <a:solidFill>
                            <a:srgbClr val="002060"/>
                          </a:solidFill>
                        </a:rPr>
                        <a:t>Succès thérapeutique à S48 (IC 95 %)</a:t>
                      </a:r>
                    </a:p>
                  </a:txBody>
                  <a:tcPr marL="77153" marR="77153" marT="38576" marB="38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BE0E3"/>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002060"/>
                          </a:solidFill>
                        </a:rPr>
                        <a:t>96 % (90 - 99)</a:t>
                      </a:r>
                    </a:p>
                  </a:txBody>
                  <a:tcPr marL="77153" marR="77153" marT="38576" marB="38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BE0E3"/>
                    </a:solidFill>
                  </a:tcPr>
                </a:tc>
                <a:extLst>
                  <a:ext uri="{0D108BD9-81ED-4DB2-BD59-A6C34878D82A}">
                    <a16:rowId xmlns:a16="http://schemas.microsoft.com/office/drawing/2014/main" xmlns="" val="121542038"/>
                  </a:ext>
                </a:extLst>
              </a:tr>
              <a:tr h="341448">
                <a:tc>
                  <a:txBody>
                    <a:bodyPr/>
                    <a:lstStyle/>
                    <a:p>
                      <a:r>
                        <a:rPr lang="fr-FR" sz="1200" b="1" dirty="0">
                          <a:solidFill>
                            <a:srgbClr val="002060"/>
                          </a:solidFill>
                        </a:rPr>
                        <a:t>Echecs virologiques à S48 (IC 95 %)</a:t>
                      </a:r>
                    </a:p>
                  </a:txBody>
                  <a:tcPr marL="77153" marR="77153" marT="38576" marB="38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002060"/>
                          </a:solidFill>
                        </a:rPr>
                        <a:t>3 % (1 - 9)</a:t>
                      </a:r>
                    </a:p>
                  </a:txBody>
                  <a:tcPr marL="77153" marR="77153" marT="38576" marB="38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xmlns="" val="2346307007"/>
                  </a:ext>
                </a:extLst>
              </a:tr>
              <a:tr h="341448">
                <a:tc>
                  <a:txBody>
                    <a:bodyPr/>
                    <a:lstStyle/>
                    <a:p>
                      <a:r>
                        <a:rPr lang="fr-FR" sz="1200" b="1" dirty="0">
                          <a:solidFill>
                            <a:srgbClr val="002060"/>
                          </a:solidFill>
                        </a:rPr>
                        <a:t>Arrêt stratégie à S48 (IC 95</a:t>
                      </a:r>
                      <a:r>
                        <a:rPr lang="fr-FR" sz="1200" b="1" baseline="0" dirty="0">
                          <a:solidFill>
                            <a:srgbClr val="002060"/>
                          </a:solidFill>
                        </a:rPr>
                        <a:t> %)</a:t>
                      </a:r>
                      <a:endParaRPr lang="fr-FR" sz="1200" b="1" dirty="0">
                        <a:solidFill>
                          <a:srgbClr val="002060"/>
                        </a:solidFill>
                      </a:endParaRPr>
                    </a:p>
                  </a:txBody>
                  <a:tcPr marL="77153" marR="77153" marT="38576" marB="38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BE0E3"/>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002060"/>
                          </a:solidFill>
                        </a:rPr>
                        <a:t>1 % (0 - 7)</a:t>
                      </a:r>
                    </a:p>
                  </a:txBody>
                  <a:tcPr marL="77153" marR="77153" marT="38576" marB="38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BE0E3"/>
                    </a:solidFill>
                  </a:tcPr>
                </a:tc>
                <a:extLst>
                  <a:ext uri="{0D108BD9-81ED-4DB2-BD59-A6C34878D82A}">
                    <a16:rowId xmlns:a16="http://schemas.microsoft.com/office/drawing/2014/main" xmlns="" val="2172660165"/>
                  </a:ext>
                </a:extLst>
              </a:tr>
            </a:tbl>
          </a:graphicData>
        </a:graphic>
      </p:graphicFrame>
      <p:grpSp>
        <p:nvGrpSpPr>
          <p:cNvPr id="6" name="Groupe 5"/>
          <p:cNvGrpSpPr/>
          <p:nvPr/>
        </p:nvGrpSpPr>
        <p:grpSpPr>
          <a:xfrm>
            <a:off x="1671637" y="1649743"/>
            <a:ext cx="6278036" cy="3297993"/>
            <a:chOff x="851869" y="1539589"/>
            <a:chExt cx="7440634" cy="3908732"/>
          </a:xfrm>
        </p:grpSpPr>
        <p:sp>
          <p:nvSpPr>
            <p:cNvPr id="12" name="Line 6"/>
            <p:cNvSpPr>
              <a:spLocks noChangeShapeType="1"/>
            </p:cNvSpPr>
            <p:nvPr/>
          </p:nvSpPr>
          <p:spPr bwMode="auto">
            <a:xfrm>
              <a:off x="1911733" y="1624526"/>
              <a:ext cx="0" cy="3166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13" name="Line 7"/>
            <p:cNvSpPr>
              <a:spLocks noChangeShapeType="1"/>
            </p:cNvSpPr>
            <p:nvPr/>
          </p:nvSpPr>
          <p:spPr bwMode="auto">
            <a:xfrm>
              <a:off x="1855465" y="4791238"/>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14" name="Line 8"/>
            <p:cNvSpPr>
              <a:spLocks noChangeShapeType="1"/>
            </p:cNvSpPr>
            <p:nvPr/>
          </p:nvSpPr>
          <p:spPr bwMode="auto">
            <a:xfrm>
              <a:off x="1855465" y="4470797"/>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15" name="Line 9"/>
            <p:cNvSpPr>
              <a:spLocks noChangeShapeType="1"/>
            </p:cNvSpPr>
            <p:nvPr/>
          </p:nvSpPr>
          <p:spPr bwMode="auto">
            <a:xfrm>
              <a:off x="1855465" y="4159780"/>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16" name="Line 10"/>
            <p:cNvSpPr>
              <a:spLocks noChangeShapeType="1"/>
            </p:cNvSpPr>
            <p:nvPr/>
          </p:nvSpPr>
          <p:spPr bwMode="auto">
            <a:xfrm>
              <a:off x="1855465" y="3839339"/>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17" name="Line 11"/>
            <p:cNvSpPr>
              <a:spLocks noChangeShapeType="1"/>
            </p:cNvSpPr>
            <p:nvPr/>
          </p:nvSpPr>
          <p:spPr bwMode="auto">
            <a:xfrm>
              <a:off x="1855465" y="3528323"/>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18" name="Line 12"/>
            <p:cNvSpPr>
              <a:spLocks noChangeShapeType="1"/>
            </p:cNvSpPr>
            <p:nvPr/>
          </p:nvSpPr>
          <p:spPr bwMode="auto">
            <a:xfrm>
              <a:off x="1855465" y="3207882"/>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19" name="Line 13"/>
            <p:cNvSpPr>
              <a:spLocks noChangeShapeType="1"/>
            </p:cNvSpPr>
            <p:nvPr/>
          </p:nvSpPr>
          <p:spPr bwMode="auto">
            <a:xfrm>
              <a:off x="1855465" y="2887441"/>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20" name="Line 14"/>
            <p:cNvSpPr>
              <a:spLocks noChangeShapeType="1"/>
            </p:cNvSpPr>
            <p:nvPr/>
          </p:nvSpPr>
          <p:spPr bwMode="auto">
            <a:xfrm>
              <a:off x="1855465" y="2576424"/>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21" name="Line 15"/>
            <p:cNvSpPr>
              <a:spLocks noChangeShapeType="1"/>
            </p:cNvSpPr>
            <p:nvPr/>
          </p:nvSpPr>
          <p:spPr bwMode="auto">
            <a:xfrm>
              <a:off x="1855465" y="2255983"/>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22" name="Line 16"/>
            <p:cNvSpPr>
              <a:spLocks noChangeShapeType="1"/>
            </p:cNvSpPr>
            <p:nvPr/>
          </p:nvSpPr>
          <p:spPr bwMode="auto">
            <a:xfrm>
              <a:off x="1855465" y="1944967"/>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23" name="Line 17"/>
            <p:cNvSpPr>
              <a:spLocks noChangeShapeType="1"/>
            </p:cNvSpPr>
            <p:nvPr/>
          </p:nvSpPr>
          <p:spPr bwMode="auto">
            <a:xfrm>
              <a:off x="1855465" y="1624526"/>
              <a:ext cx="562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24" name="Line 18"/>
            <p:cNvSpPr>
              <a:spLocks noChangeShapeType="1"/>
            </p:cNvSpPr>
            <p:nvPr/>
          </p:nvSpPr>
          <p:spPr bwMode="auto">
            <a:xfrm>
              <a:off x="1911732" y="4791238"/>
              <a:ext cx="6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pPr fontAlgn="base">
                <a:spcBef>
                  <a:spcPct val="0"/>
                </a:spcBef>
                <a:spcAft>
                  <a:spcPct val="0"/>
                </a:spcAft>
              </a:pPr>
              <a:endParaRPr lang="fr-FR" sz="1013">
                <a:solidFill>
                  <a:srgbClr val="000066"/>
                </a:solidFill>
                <a:cs typeface="Arial" charset="0"/>
              </a:endParaRPr>
            </a:p>
          </p:txBody>
        </p:sp>
        <p:sp>
          <p:nvSpPr>
            <p:cNvPr id="25" name="Line 19"/>
            <p:cNvSpPr>
              <a:spLocks noChangeShapeType="1"/>
            </p:cNvSpPr>
            <p:nvPr/>
          </p:nvSpPr>
          <p:spPr bwMode="auto">
            <a:xfrm flipV="1">
              <a:off x="1911733"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26" name="Line 20"/>
            <p:cNvSpPr>
              <a:spLocks noChangeShapeType="1"/>
            </p:cNvSpPr>
            <p:nvPr/>
          </p:nvSpPr>
          <p:spPr bwMode="auto">
            <a:xfrm flipV="1">
              <a:off x="2356150"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27" name="Line 21"/>
            <p:cNvSpPr>
              <a:spLocks noChangeShapeType="1"/>
            </p:cNvSpPr>
            <p:nvPr/>
          </p:nvSpPr>
          <p:spPr bwMode="auto">
            <a:xfrm flipV="1">
              <a:off x="3262560"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31" name="Line 25"/>
            <p:cNvSpPr>
              <a:spLocks noChangeShapeType="1"/>
            </p:cNvSpPr>
            <p:nvPr/>
          </p:nvSpPr>
          <p:spPr bwMode="auto">
            <a:xfrm flipV="1">
              <a:off x="5958183"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32" name="Line 26"/>
            <p:cNvSpPr>
              <a:spLocks noChangeShapeType="1"/>
            </p:cNvSpPr>
            <p:nvPr/>
          </p:nvSpPr>
          <p:spPr bwMode="auto">
            <a:xfrm flipV="1">
              <a:off x="6865208"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33" name="Rectangle 27"/>
            <p:cNvSpPr>
              <a:spLocks noChangeArrowheads="1"/>
            </p:cNvSpPr>
            <p:nvPr/>
          </p:nvSpPr>
          <p:spPr bwMode="auto">
            <a:xfrm>
              <a:off x="1676679" y="4699245"/>
              <a:ext cx="85495"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dirty="0">
                  <a:solidFill>
                    <a:srgbClr val="000066"/>
                  </a:solidFill>
                  <a:cs typeface="Arial" charset="0"/>
                </a:rPr>
                <a:t>0</a:t>
              </a:r>
            </a:p>
          </p:txBody>
        </p:sp>
        <p:sp>
          <p:nvSpPr>
            <p:cNvPr id="34" name="Rectangle 28"/>
            <p:cNvSpPr>
              <a:spLocks noChangeArrowheads="1"/>
            </p:cNvSpPr>
            <p:nvPr/>
          </p:nvSpPr>
          <p:spPr bwMode="auto">
            <a:xfrm>
              <a:off x="1591238" y="4375397"/>
              <a:ext cx="170987"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a:solidFill>
                    <a:srgbClr val="000066"/>
                  </a:solidFill>
                  <a:cs typeface="Arial" charset="0"/>
                </a:rPr>
                <a:t>10</a:t>
              </a:r>
            </a:p>
          </p:txBody>
        </p:sp>
        <p:sp>
          <p:nvSpPr>
            <p:cNvPr id="35" name="Rectangle 29"/>
            <p:cNvSpPr>
              <a:spLocks noChangeArrowheads="1"/>
            </p:cNvSpPr>
            <p:nvPr/>
          </p:nvSpPr>
          <p:spPr bwMode="auto">
            <a:xfrm>
              <a:off x="1591238" y="4066153"/>
              <a:ext cx="170987"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a:solidFill>
                    <a:srgbClr val="000066"/>
                  </a:solidFill>
                  <a:cs typeface="Arial" charset="0"/>
                </a:rPr>
                <a:t>20</a:t>
              </a:r>
            </a:p>
          </p:txBody>
        </p:sp>
        <p:sp>
          <p:nvSpPr>
            <p:cNvPr id="36" name="Rectangle 30"/>
            <p:cNvSpPr>
              <a:spLocks noChangeArrowheads="1"/>
            </p:cNvSpPr>
            <p:nvPr/>
          </p:nvSpPr>
          <p:spPr bwMode="auto">
            <a:xfrm>
              <a:off x="1591238" y="3742302"/>
              <a:ext cx="170987"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dirty="0">
                  <a:solidFill>
                    <a:srgbClr val="000066"/>
                  </a:solidFill>
                  <a:cs typeface="Arial" charset="0"/>
                </a:rPr>
                <a:t>30</a:t>
              </a:r>
            </a:p>
          </p:txBody>
        </p:sp>
        <p:sp>
          <p:nvSpPr>
            <p:cNvPr id="37" name="Rectangle 31"/>
            <p:cNvSpPr>
              <a:spLocks noChangeArrowheads="1"/>
            </p:cNvSpPr>
            <p:nvPr/>
          </p:nvSpPr>
          <p:spPr bwMode="auto">
            <a:xfrm>
              <a:off x="1591238" y="3433057"/>
              <a:ext cx="170987"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a:solidFill>
                    <a:srgbClr val="000066"/>
                  </a:solidFill>
                  <a:cs typeface="Arial" charset="0"/>
                </a:rPr>
                <a:t>40</a:t>
              </a:r>
            </a:p>
          </p:txBody>
        </p:sp>
        <p:sp>
          <p:nvSpPr>
            <p:cNvPr id="38" name="Rectangle 32"/>
            <p:cNvSpPr>
              <a:spLocks noChangeArrowheads="1"/>
            </p:cNvSpPr>
            <p:nvPr/>
          </p:nvSpPr>
          <p:spPr bwMode="auto">
            <a:xfrm>
              <a:off x="1591238" y="3119367"/>
              <a:ext cx="170987"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a:solidFill>
                    <a:srgbClr val="000066"/>
                  </a:solidFill>
                  <a:cs typeface="Arial" charset="0"/>
                </a:rPr>
                <a:t>50</a:t>
              </a:r>
            </a:p>
          </p:txBody>
        </p:sp>
        <p:sp>
          <p:nvSpPr>
            <p:cNvPr id="39" name="Rectangle 33"/>
            <p:cNvSpPr>
              <a:spLocks noChangeArrowheads="1"/>
            </p:cNvSpPr>
            <p:nvPr/>
          </p:nvSpPr>
          <p:spPr bwMode="auto">
            <a:xfrm>
              <a:off x="1591238" y="2790437"/>
              <a:ext cx="170987"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a:solidFill>
                    <a:srgbClr val="000066"/>
                  </a:solidFill>
                  <a:cs typeface="Arial" charset="0"/>
                </a:rPr>
                <a:t>60</a:t>
              </a:r>
            </a:p>
          </p:txBody>
        </p:sp>
        <p:sp>
          <p:nvSpPr>
            <p:cNvPr id="40" name="Rectangle 34"/>
            <p:cNvSpPr>
              <a:spLocks noChangeArrowheads="1"/>
            </p:cNvSpPr>
            <p:nvPr/>
          </p:nvSpPr>
          <p:spPr bwMode="auto">
            <a:xfrm>
              <a:off x="1591238" y="2481651"/>
              <a:ext cx="170987"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a:solidFill>
                    <a:srgbClr val="000066"/>
                  </a:solidFill>
                  <a:cs typeface="Arial" charset="0"/>
                </a:rPr>
                <a:t>70</a:t>
              </a:r>
            </a:p>
          </p:txBody>
        </p:sp>
        <p:sp>
          <p:nvSpPr>
            <p:cNvPr id="41" name="Rectangle 35"/>
            <p:cNvSpPr>
              <a:spLocks noChangeArrowheads="1"/>
            </p:cNvSpPr>
            <p:nvPr/>
          </p:nvSpPr>
          <p:spPr bwMode="auto">
            <a:xfrm>
              <a:off x="1591238" y="2172412"/>
              <a:ext cx="170987"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a:solidFill>
                    <a:srgbClr val="000066"/>
                  </a:solidFill>
                  <a:cs typeface="Arial" charset="0"/>
                </a:rPr>
                <a:t>80</a:t>
              </a:r>
            </a:p>
          </p:txBody>
        </p:sp>
        <p:sp>
          <p:nvSpPr>
            <p:cNvPr id="42" name="Rectangle 36"/>
            <p:cNvSpPr>
              <a:spLocks noChangeArrowheads="1"/>
            </p:cNvSpPr>
            <p:nvPr/>
          </p:nvSpPr>
          <p:spPr bwMode="auto">
            <a:xfrm>
              <a:off x="1591238" y="1858989"/>
              <a:ext cx="170987"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a:solidFill>
                    <a:srgbClr val="000066"/>
                  </a:solidFill>
                  <a:cs typeface="Arial" charset="0"/>
                </a:rPr>
                <a:t>90</a:t>
              </a:r>
            </a:p>
          </p:txBody>
        </p:sp>
        <p:sp>
          <p:nvSpPr>
            <p:cNvPr id="43" name="Rectangle 37"/>
            <p:cNvSpPr>
              <a:spLocks noChangeArrowheads="1"/>
            </p:cNvSpPr>
            <p:nvPr/>
          </p:nvSpPr>
          <p:spPr bwMode="auto">
            <a:xfrm>
              <a:off x="1505799" y="1539589"/>
              <a:ext cx="256481"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1013" dirty="0">
                  <a:solidFill>
                    <a:srgbClr val="000066"/>
                  </a:solidFill>
                  <a:cs typeface="Arial" charset="0"/>
                </a:rPr>
                <a:t>100</a:t>
              </a:r>
            </a:p>
          </p:txBody>
        </p:sp>
        <p:sp>
          <p:nvSpPr>
            <p:cNvPr id="44" name="Rectangle 38"/>
            <p:cNvSpPr>
              <a:spLocks noChangeArrowheads="1"/>
            </p:cNvSpPr>
            <p:nvPr/>
          </p:nvSpPr>
          <p:spPr bwMode="auto">
            <a:xfrm>
              <a:off x="1867037" y="4878245"/>
              <a:ext cx="85495"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0</a:t>
              </a:r>
            </a:p>
          </p:txBody>
        </p:sp>
        <p:sp>
          <p:nvSpPr>
            <p:cNvPr id="45" name="Rectangle 39"/>
            <p:cNvSpPr>
              <a:spLocks noChangeArrowheads="1"/>
            </p:cNvSpPr>
            <p:nvPr/>
          </p:nvSpPr>
          <p:spPr bwMode="auto">
            <a:xfrm>
              <a:off x="2323072" y="4878245"/>
              <a:ext cx="85495"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4</a:t>
              </a:r>
            </a:p>
          </p:txBody>
        </p:sp>
        <p:sp>
          <p:nvSpPr>
            <p:cNvPr id="46" name="Rectangle 40"/>
            <p:cNvSpPr>
              <a:spLocks noChangeArrowheads="1"/>
            </p:cNvSpPr>
            <p:nvPr/>
          </p:nvSpPr>
          <p:spPr bwMode="auto">
            <a:xfrm>
              <a:off x="3198204"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12</a:t>
              </a:r>
            </a:p>
          </p:txBody>
        </p:sp>
        <p:sp>
          <p:nvSpPr>
            <p:cNvPr id="50" name="Rectangle 44"/>
            <p:cNvSpPr>
              <a:spLocks noChangeArrowheads="1"/>
            </p:cNvSpPr>
            <p:nvPr/>
          </p:nvSpPr>
          <p:spPr bwMode="auto">
            <a:xfrm>
              <a:off x="5872690"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36</a:t>
              </a:r>
            </a:p>
          </p:txBody>
        </p:sp>
        <p:sp>
          <p:nvSpPr>
            <p:cNvPr id="51" name="Rectangle 45"/>
            <p:cNvSpPr>
              <a:spLocks noChangeArrowheads="1"/>
            </p:cNvSpPr>
            <p:nvPr/>
          </p:nvSpPr>
          <p:spPr bwMode="auto">
            <a:xfrm>
              <a:off x="6776124"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44</a:t>
              </a:r>
            </a:p>
          </p:txBody>
        </p:sp>
        <p:sp>
          <p:nvSpPr>
            <p:cNvPr id="53" name="Rectangle 48"/>
            <p:cNvSpPr>
              <a:spLocks noChangeArrowheads="1"/>
            </p:cNvSpPr>
            <p:nvPr/>
          </p:nvSpPr>
          <p:spPr bwMode="auto">
            <a:xfrm>
              <a:off x="4708837" y="5093244"/>
              <a:ext cx="720046"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b="1" dirty="0">
                  <a:solidFill>
                    <a:srgbClr val="000066"/>
                  </a:solidFill>
                  <a:cs typeface="Arial" charset="0"/>
                </a:rPr>
                <a:t>Semaines</a:t>
              </a:r>
            </a:p>
          </p:txBody>
        </p:sp>
        <p:sp>
          <p:nvSpPr>
            <p:cNvPr id="54" name="Line 20"/>
            <p:cNvSpPr>
              <a:spLocks noChangeShapeType="1"/>
            </p:cNvSpPr>
            <p:nvPr/>
          </p:nvSpPr>
          <p:spPr bwMode="auto">
            <a:xfrm flipV="1">
              <a:off x="2813350"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55" name="Line 21"/>
            <p:cNvSpPr>
              <a:spLocks noChangeShapeType="1"/>
            </p:cNvSpPr>
            <p:nvPr/>
          </p:nvSpPr>
          <p:spPr bwMode="auto">
            <a:xfrm flipV="1">
              <a:off x="3706134"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59" name="Line 25"/>
            <p:cNvSpPr>
              <a:spLocks noChangeShapeType="1"/>
            </p:cNvSpPr>
            <p:nvPr/>
          </p:nvSpPr>
          <p:spPr bwMode="auto">
            <a:xfrm flipV="1">
              <a:off x="6416519"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60" name="Line 26"/>
            <p:cNvSpPr>
              <a:spLocks noChangeShapeType="1"/>
            </p:cNvSpPr>
            <p:nvPr/>
          </p:nvSpPr>
          <p:spPr bwMode="auto">
            <a:xfrm flipV="1">
              <a:off x="8207008"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61" name="Rectangle 39"/>
            <p:cNvSpPr>
              <a:spLocks noChangeArrowheads="1"/>
            </p:cNvSpPr>
            <p:nvPr/>
          </p:nvSpPr>
          <p:spPr bwMode="auto">
            <a:xfrm>
              <a:off x="2780271" y="4878245"/>
              <a:ext cx="85495"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8</a:t>
              </a:r>
            </a:p>
          </p:txBody>
        </p:sp>
        <p:sp>
          <p:nvSpPr>
            <p:cNvPr id="62" name="Rectangle 40"/>
            <p:cNvSpPr>
              <a:spLocks noChangeArrowheads="1"/>
            </p:cNvSpPr>
            <p:nvPr/>
          </p:nvSpPr>
          <p:spPr bwMode="auto">
            <a:xfrm>
              <a:off x="3641779"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16</a:t>
              </a:r>
            </a:p>
          </p:txBody>
        </p:sp>
        <p:sp>
          <p:nvSpPr>
            <p:cNvPr id="66" name="Rectangle 44"/>
            <p:cNvSpPr>
              <a:spLocks noChangeArrowheads="1"/>
            </p:cNvSpPr>
            <p:nvPr/>
          </p:nvSpPr>
          <p:spPr bwMode="auto">
            <a:xfrm>
              <a:off x="6331026"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40</a:t>
              </a:r>
            </a:p>
          </p:txBody>
        </p:sp>
        <p:sp>
          <p:nvSpPr>
            <p:cNvPr id="67" name="Rectangle 45"/>
            <p:cNvSpPr>
              <a:spLocks noChangeArrowheads="1"/>
            </p:cNvSpPr>
            <p:nvPr/>
          </p:nvSpPr>
          <p:spPr bwMode="auto">
            <a:xfrm>
              <a:off x="8121515"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56</a:t>
              </a:r>
            </a:p>
          </p:txBody>
        </p:sp>
        <p:sp>
          <p:nvSpPr>
            <p:cNvPr id="68" name="Line 26"/>
            <p:cNvSpPr>
              <a:spLocks noChangeShapeType="1"/>
            </p:cNvSpPr>
            <p:nvPr/>
          </p:nvSpPr>
          <p:spPr bwMode="auto">
            <a:xfrm flipV="1">
              <a:off x="7754888"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69" name="Rectangle 45"/>
            <p:cNvSpPr>
              <a:spLocks noChangeArrowheads="1"/>
            </p:cNvSpPr>
            <p:nvPr/>
          </p:nvSpPr>
          <p:spPr bwMode="auto">
            <a:xfrm>
              <a:off x="7669394"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52</a:t>
              </a:r>
            </a:p>
          </p:txBody>
        </p:sp>
        <p:sp>
          <p:nvSpPr>
            <p:cNvPr id="70" name="Line 26"/>
            <p:cNvSpPr>
              <a:spLocks noChangeShapeType="1"/>
            </p:cNvSpPr>
            <p:nvPr/>
          </p:nvSpPr>
          <p:spPr bwMode="auto">
            <a:xfrm flipV="1">
              <a:off x="7312928"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71" name="Rectangle 45"/>
            <p:cNvSpPr>
              <a:spLocks noChangeArrowheads="1"/>
            </p:cNvSpPr>
            <p:nvPr/>
          </p:nvSpPr>
          <p:spPr bwMode="auto">
            <a:xfrm>
              <a:off x="7227435"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48</a:t>
              </a:r>
            </a:p>
          </p:txBody>
        </p:sp>
        <p:sp>
          <p:nvSpPr>
            <p:cNvPr id="72" name="Line 25"/>
            <p:cNvSpPr>
              <a:spLocks noChangeShapeType="1"/>
            </p:cNvSpPr>
            <p:nvPr/>
          </p:nvSpPr>
          <p:spPr bwMode="auto">
            <a:xfrm flipV="1">
              <a:off x="5506063"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73" name="Rectangle 44"/>
            <p:cNvSpPr>
              <a:spLocks noChangeArrowheads="1"/>
            </p:cNvSpPr>
            <p:nvPr/>
          </p:nvSpPr>
          <p:spPr bwMode="auto">
            <a:xfrm>
              <a:off x="5420570"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32</a:t>
              </a:r>
            </a:p>
          </p:txBody>
        </p:sp>
        <p:sp>
          <p:nvSpPr>
            <p:cNvPr id="74" name="Line 25"/>
            <p:cNvSpPr>
              <a:spLocks noChangeShapeType="1"/>
            </p:cNvSpPr>
            <p:nvPr/>
          </p:nvSpPr>
          <p:spPr bwMode="auto">
            <a:xfrm flipV="1">
              <a:off x="5053943"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75" name="Rectangle 44"/>
            <p:cNvSpPr>
              <a:spLocks noChangeArrowheads="1"/>
            </p:cNvSpPr>
            <p:nvPr/>
          </p:nvSpPr>
          <p:spPr bwMode="auto">
            <a:xfrm>
              <a:off x="4968450"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28</a:t>
              </a:r>
            </a:p>
          </p:txBody>
        </p:sp>
        <p:sp>
          <p:nvSpPr>
            <p:cNvPr id="76" name="Line 25"/>
            <p:cNvSpPr>
              <a:spLocks noChangeShapeType="1"/>
            </p:cNvSpPr>
            <p:nvPr/>
          </p:nvSpPr>
          <p:spPr bwMode="auto">
            <a:xfrm flipV="1">
              <a:off x="4611983"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77" name="Rectangle 44"/>
            <p:cNvSpPr>
              <a:spLocks noChangeArrowheads="1"/>
            </p:cNvSpPr>
            <p:nvPr/>
          </p:nvSpPr>
          <p:spPr bwMode="auto">
            <a:xfrm>
              <a:off x="4526490"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24</a:t>
              </a:r>
            </a:p>
          </p:txBody>
        </p:sp>
        <p:sp>
          <p:nvSpPr>
            <p:cNvPr id="78" name="Line 21"/>
            <p:cNvSpPr>
              <a:spLocks noChangeShapeType="1"/>
            </p:cNvSpPr>
            <p:nvPr/>
          </p:nvSpPr>
          <p:spPr bwMode="auto">
            <a:xfrm flipV="1">
              <a:off x="4158254" y="4791238"/>
              <a:ext cx="0" cy="565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fr-FR" sz="1013">
                <a:solidFill>
                  <a:srgbClr val="000066"/>
                </a:solidFill>
                <a:cs typeface="Arial" charset="0"/>
              </a:endParaRPr>
            </a:p>
          </p:txBody>
        </p:sp>
        <p:sp>
          <p:nvSpPr>
            <p:cNvPr id="79" name="Rectangle 40"/>
            <p:cNvSpPr>
              <a:spLocks noChangeArrowheads="1"/>
            </p:cNvSpPr>
            <p:nvPr/>
          </p:nvSpPr>
          <p:spPr bwMode="auto">
            <a:xfrm>
              <a:off x="4093898" y="4878245"/>
              <a:ext cx="170988" cy="18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1013" dirty="0">
                  <a:solidFill>
                    <a:srgbClr val="000066"/>
                  </a:solidFill>
                  <a:cs typeface="Arial" charset="0"/>
                </a:rPr>
                <a:t>20</a:t>
              </a:r>
            </a:p>
          </p:txBody>
        </p:sp>
        <p:sp>
          <p:nvSpPr>
            <p:cNvPr id="80" name="Rectangle 38"/>
            <p:cNvSpPr>
              <a:spLocks noChangeArrowheads="1"/>
            </p:cNvSpPr>
            <p:nvPr/>
          </p:nvSpPr>
          <p:spPr bwMode="auto">
            <a:xfrm>
              <a:off x="1798641" y="5286758"/>
              <a:ext cx="222284" cy="1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886" dirty="0">
                  <a:solidFill>
                    <a:srgbClr val="000066"/>
                  </a:solidFill>
                  <a:cs typeface="Arial" charset="0"/>
                </a:rPr>
                <a:t>100</a:t>
              </a:r>
            </a:p>
          </p:txBody>
        </p:sp>
        <p:sp>
          <p:nvSpPr>
            <p:cNvPr id="81" name="Rectangle 39"/>
            <p:cNvSpPr>
              <a:spLocks noChangeArrowheads="1"/>
            </p:cNvSpPr>
            <p:nvPr/>
          </p:nvSpPr>
          <p:spPr bwMode="auto">
            <a:xfrm>
              <a:off x="2291724" y="5286758"/>
              <a:ext cx="148188" cy="1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886" dirty="0">
                  <a:solidFill>
                    <a:srgbClr val="000066"/>
                  </a:solidFill>
                  <a:cs typeface="Arial" charset="0"/>
                </a:rPr>
                <a:t>99</a:t>
              </a:r>
            </a:p>
          </p:txBody>
        </p:sp>
        <p:sp>
          <p:nvSpPr>
            <p:cNvPr id="82" name="Rectangle 40"/>
            <p:cNvSpPr>
              <a:spLocks noChangeArrowheads="1"/>
            </p:cNvSpPr>
            <p:nvPr/>
          </p:nvSpPr>
          <p:spPr bwMode="auto">
            <a:xfrm>
              <a:off x="3209605" y="5286758"/>
              <a:ext cx="148188" cy="1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886" dirty="0">
                  <a:solidFill>
                    <a:srgbClr val="000066"/>
                  </a:solidFill>
                  <a:cs typeface="Arial" charset="0"/>
                </a:rPr>
                <a:t>96</a:t>
              </a:r>
            </a:p>
          </p:txBody>
        </p:sp>
        <p:sp>
          <p:nvSpPr>
            <p:cNvPr id="83" name="Rectangle 39"/>
            <p:cNvSpPr>
              <a:spLocks noChangeArrowheads="1"/>
            </p:cNvSpPr>
            <p:nvPr/>
          </p:nvSpPr>
          <p:spPr bwMode="auto">
            <a:xfrm>
              <a:off x="2748924" y="5286758"/>
              <a:ext cx="148188" cy="1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886" dirty="0">
                  <a:solidFill>
                    <a:srgbClr val="000066"/>
                  </a:solidFill>
                  <a:cs typeface="Arial" charset="0"/>
                </a:rPr>
                <a:t>98</a:t>
              </a:r>
            </a:p>
          </p:txBody>
        </p:sp>
        <p:sp>
          <p:nvSpPr>
            <p:cNvPr id="84" name="Rectangle 40"/>
            <p:cNvSpPr>
              <a:spLocks noChangeArrowheads="1"/>
            </p:cNvSpPr>
            <p:nvPr/>
          </p:nvSpPr>
          <p:spPr bwMode="auto">
            <a:xfrm>
              <a:off x="3653178" y="5286758"/>
              <a:ext cx="148188" cy="1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886" dirty="0">
                  <a:solidFill>
                    <a:srgbClr val="000066"/>
                  </a:solidFill>
                  <a:cs typeface="Arial" charset="0"/>
                </a:rPr>
                <a:t>96</a:t>
              </a:r>
            </a:p>
          </p:txBody>
        </p:sp>
        <p:sp>
          <p:nvSpPr>
            <p:cNvPr id="85" name="Rectangle 44"/>
            <p:cNvSpPr>
              <a:spLocks noChangeArrowheads="1"/>
            </p:cNvSpPr>
            <p:nvPr/>
          </p:nvSpPr>
          <p:spPr bwMode="auto">
            <a:xfrm>
              <a:off x="6342426" y="5286758"/>
              <a:ext cx="148188" cy="1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886" dirty="0">
                  <a:solidFill>
                    <a:srgbClr val="000066"/>
                  </a:solidFill>
                  <a:cs typeface="Arial" charset="0"/>
                </a:rPr>
                <a:t>96</a:t>
              </a:r>
            </a:p>
          </p:txBody>
        </p:sp>
        <p:sp>
          <p:nvSpPr>
            <p:cNvPr id="86" name="Rectangle 45"/>
            <p:cNvSpPr>
              <a:spLocks noChangeArrowheads="1"/>
            </p:cNvSpPr>
            <p:nvPr/>
          </p:nvSpPr>
          <p:spPr bwMode="auto">
            <a:xfrm>
              <a:off x="7238834" y="5286758"/>
              <a:ext cx="148188" cy="1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886" dirty="0">
                  <a:solidFill>
                    <a:srgbClr val="000066"/>
                  </a:solidFill>
                  <a:cs typeface="Arial" charset="0"/>
                </a:rPr>
                <a:t>95</a:t>
              </a:r>
            </a:p>
          </p:txBody>
        </p:sp>
        <p:sp>
          <p:nvSpPr>
            <p:cNvPr id="87" name="Rectangle 44"/>
            <p:cNvSpPr>
              <a:spLocks noChangeArrowheads="1"/>
            </p:cNvSpPr>
            <p:nvPr/>
          </p:nvSpPr>
          <p:spPr bwMode="auto">
            <a:xfrm>
              <a:off x="5431969" y="5286758"/>
              <a:ext cx="148188" cy="1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886" dirty="0">
                  <a:solidFill>
                    <a:srgbClr val="000066"/>
                  </a:solidFill>
                  <a:cs typeface="Arial" charset="0"/>
                </a:rPr>
                <a:t>96</a:t>
              </a:r>
            </a:p>
          </p:txBody>
        </p:sp>
        <p:sp>
          <p:nvSpPr>
            <p:cNvPr id="88" name="Rectangle 44"/>
            <p:cNvSpPr>
              <a:spLocks noChangeArrowheads="1"/>
            </p:cNvSpPr>
            <p:nvPr/>
          </p:nvSpPr>
          <p:spPr bwMode="auto">
            <a:xfrm>
              <a:off x="4537889" y="5286758"/>
              <a:ext cx="148188" cy="1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fr-FR" altLang="fr-FR" sz="886" dirty="0">
                  <a:solidFill>
                    <a:srgbClr val="000066"/>
                  </a:solidFill>
                  <a:cs typeface="Arial" charset="0"/>
                </a:rPr>
                <a:t>96</a:t>
              </a:r>
            </a:p>
          </p:txBody>
        </p:sp>
        <p:sp>
          <p:nvSpPr>
            <p:cNvPr id="89" name="Rectangle 38"/>
            <p:cNvSpPr>
              <a:spLocks noChangeArrowheads="1"/>
            </p:cNvSpPr>
            <p:nvPr/>
          </p:nvSpPr>
          <p:spPr bwMode="auto">
            <a:xfrm>
              <a:off x="851869" y="5122059"/>
              <a:ext cx="864435" cy="3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fr-FR" altLang="fr-FR" sz="886" dirty="0">
                  <a:solidFill>
                    <a:srgbClr val="000066"/>
                  </a:solidFill>
                  <a:cs typeface="Arial" charset="0"/>
                </a:rPr>
                <a:t>Nb de patients</a:t>
              </a:r>
              <a:br>
                <a:rPr lang="fr-FR" altLang="fr-FR" sz="886" dirty="0">
                  <a:solidFill>
                    <a:srgbClr val="000066"/>
                  </a:solidFill>
                  <a:cs typeface="Arial" charset="0"/>
                </a:rPr>
              </a:br>
              <a:r>
                <a:rPr lang="fr-FR" altLang="fr-FR" sz="886" dirty="0">
                  <a:solidFill>
                    <a:srgbClr val="000066"/>
                  </a:solidFill>
                  <a:cs typeface="Arial" charset="0"/>
                </a:rPr>
                <a:t>à risque</a:t>
              </a:r>
            </a:p>
          </p:txBody>
        </p:sp>
        <p:sp>
          <p:nvSpPr>
            <p:cNvPr id="5" name="Forme libre 4"/>
            <p:cNvSpPr/>
            <p:nvPr/>
          </p:nvSpPr>
          <p:spPr bwMode="auto">
            <a:xfrm>
              <a:off x="1912620" y="1628335"/>
              <a:ext cx="6019800" cy="129540"/>
            </a:xfrm>
            <a:custGeom>
              <a:avLst/>
              <a:gdLst>
                <a:gd name="connsiteX0" fmla="*/ 0 w 6019800"/>
                <a:gd name="connsiteY0" fmla="*/ 0 h 129540"/>
                <a:gd name="connsiteX1" fmla="*/ 449580 w 6019800"/>
                <a:gd name="connsiteY1" fmla="*/ 0 h 129540"/>
                <a:gd name="connsiteX2" fmla="*/ 449580 w 6019800"/>
                <a:gd name="connsiteY2" fmla="*/ 34290 h 129540"/>
                <a:gd name="connsiteX3" fmla="*/ 506730 w 6019800"/>
                <a:gd name="connsiteY3" fmla="*/ 34290 h 129540"/>
                <a:gd name="connsiteX4" fmla="*/ 506730 w 6019800"/>
                <a:gd name="connsiteY4" fmla="*/ 64770 h 129540"/>
                <a:gd name="connsiteX5" fmla="*/ 1295400 w 6019800"/>
                <a:gd name="connsiteY5" fmla="*/ 64770 h 129540"/>
                <a:gd name="connsiteX6" fmla="*/ 1295400 w 6019800"/>
                <a:gd name="connsiteY6" fmla="*/ 95250 h 129540"/>
                <a:gd name="connsiteX7" fmla="*/ 4613910 w 6019800"/>
                <a:gd name="connsiteY7" fmla="*/ 95250 h 129540"/>
                <a:gd name="connsiteX8" fmla="*/ 4613910 w 6019800"/>
                <a:gd name="connsiteY8" fmla="*/ 129540 h 129540"/>
                <a:gd name="connsiteX9" fmla="*/ 6019800 w 6019800"/>
                <a:gd name="connsiteY9" fmla="*/ 129540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800" h="129540">
                  <a:moveTo>
                    <a:pt x="0" y="0"/>
                  </a:moveTo>
                  <a:lnTo>
                    <a:pt x="449580" y="0"/>
                  </a:lnTo>
                  <a:lnTo>
                    <a:pt x="449580" y="34290"/>
                  </a:lnTo>
                  <a:lnTo>
                    <a:pt x="506730" y="34290"/>
                  </a:lnTo>
                  <a:lnTo>
                    <a:pt x="506730" y="64770"/>
                  </a:lnTo>
                  <a:lnTo>
                    <a:pt x="1295400" y="64770"/>
                  </a:lnTo>
                  <a:lnTo>
                    <a:pt x="1295400" y="95250"/>
                  </a:lnTo>
                  <a:lnTo>
                    <a:pt x="4613910" y="95250"/>
                  </a:lnTo>
                  <a:lnTo>
                    <a:pt x="4613910" y="129540"/>
                  </a:lnTo>
                  <a:lnTo>
                    <a:pt x="6019800" y="129540"/>
                  </a:lnTo>
                </a:path>
              </a:pathLst>
            </a:custGeom>
            <a:noFill/>
            <a:ln w="19050" cap="flat" cmpd="sng" algn="ctr">
              <a:solidFill>
                <a:srgbClr val="C00000"/>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2025">
                <a:solidFill>
                  <a:srgbClr val="FFFFFF"/>
                </a:solidFill>
                <a:cs typeface="Arial" charset="0"/>
              </a:endParaRPr>
            </a:p>
          </p:txBody>
        </p:sp>
      </p:grpSp>
      <p:sp>
        <p:nvSpPr>
          <p:cNvPr id="90" name="Text Box 3"/>
          <p:cNvSpPr txBox="1">
            <a:spLocks noChangeArrowheads="1"/>
          </p:cNvSpPr>
          <p:nvPr/>
        </p:nvSpPr>
        <p:spPr bwMode="auto">
          <a:xfrm>
            <a:off x="6996116" y="6459404"/>
            <a:ext cx="3018916" cy="248209"/>
          </a:xfrm>
          <a:prstGeom prst="rect">
            <a:avLst/>
          </a:prstGeom>
          <a:noFill/>
          <a:ln w="9525">
            <a:noFill/>
            <a:miter lim="800000"/>
            <a:headEnd/>
            <a:tailEnd/>
          </a:ln>
        </p:spPr>
        <p:txBody>
          <a:bodyPr wrap="square">
            <a:spAutoFit/>
          </a:bodyPr>
          <a:lstStyle/>
          <a:p>
            <a:pPr algn="r" eaLnBrk="0" fontAlgn="base" hangingPunct="0">
              <a:spcBef>
                <a:spcPct val="0"/>
              </a:spcBef>
              <a:spcAft>
                <a:spcPct val="0"/>
              </a:spcAft>
            </a:pPr>
            <a:r>
              <a:rPr lang="fr-FR" altLang="fr-FR" sz="1013" i="1" dirty="0">
                <a:solidFill>
                  <a:srgbClr val="0070C0"/>
                </a:solidFill>
                <a:cs typeface="Arial" charset="0"/>
              </a:rPr>
              <a:t>De </a:t>
            </a:r>
            <a:r>
              <a:rPr lang="fr-FR" altLang="fr-FR" sz="1013" i="1" dirty="0" err="1">
                <a:solidFill>
                  <a:srgbClr val="0070C0"/>
                </a:solidFill>
                <a:cs typeface="Arial" charset="0"/>
              </a:rPr>
              <a:t>Truchis</a:t>
            </a:r>
            <a:r>
              <a:rPr lang="fr-FR" altLang="fr-FR" sz="1013" i="1" dirty="0">
                <a:solidFill>
                  <a:srgbClr val="0070C0"/>
                </a:solidFill>
                <a:cs typeface="Arial" charset="0"/>
              </a:rPr>
              <a:t> P, IAC 2016, Abs. THPEB063</a:t>
            </a:r>
            <a:endParaRPr lang="en-GB" altLang="fr-FR" sz="1013" i="1" dirty="0">
              <a:solidFill>
                <a:srgbClr val="0070C0"/>
              </a:solidFill>
              <a:cs typeface="Arial" charset="0"/>
            </a:endParaRPr>
          </a:p>
        </p:txBody>
      </p:sp>
      <p:sp>
        <p:nvSpPr>
          <p:cNvPr id="2" name="ZoneTexte 1"/>
          <p:cNvSpPr txBox="1"/>
          <p:nvPr/>
        </p:nvSpPr>
        <p:spPr>
          <a:xfrm>
            <a:off x="1990935" y="1601087"/>
            <a:ext cx="319318" cy="274049"/>
          </a:xfrm>
          <a:prstGeom prst="rect">
            <a:avLst/>
          </a:prstGeom>
          <a:noFill/>
        </p:spPr>
        <p:txBody>
          <a:bodyPr wrap="none" rtlCol="0">
            <a:spAutoFit/>
          </a:bodyPr>
          <a:lstStyle/>
          <a:p>
            <a:pPr fontAlgn="base">
              <a:spcBef>
                <a:spcPct val="0"/>
              </a:spcBef>
              <a:spcAft>
                <a:spcPct val="0"/>
              </a:spcAft>
            </a:pPr>
            <a:r>
              <a:rPr lang="fr-FR" sz="1181" b="1" dirty="0">
                <a:solidFill>
                  <a:srgbClr val="000066"/>
                </a:solidFill>
                <a:cs typeface="Arial" charset="0"/>
              </a:rPr>
              <a:t>%</a:t>
            </a:r>
          </a:p>
        </p:txBody>
      </p:sp>
      <p:sp>
        <p:nvSpPr>
          <p:cNvPr id="92" name="Titre 1"/>
          <p:cNvSpPr>
            <a:spLocks noGrp="1"/>
          </p:cNvSpPr>
          <p:nvPr>
            <p:ph type="title"/>
          </p:nvPr>
        </p:nvSpPr>
        <p:spPr/>
        <p:txBody>
          <a:bodyPr/>
          <a:lstStyle/>
          <a:p>
            <a:pPr algn="ctr"/>
            <a:r>
              <a:rPr lang="fr-FR" altLang="ja-JP" sz="3200" dirty="0">
                <a:ea typeface="MS PGothic" pitchFamily="34" charset="-128"/>
              </a:rPr>
              <a:t>Essai ANRS 162-4D : allégement 4 jours sur 7</a:t>
            </a:r>
            <a:endParaRPr lang="fr-FR" sz="3200" dirty="0"/>
          </a:p>
        </p:txBody>
      </p:sp>
      <p:sp>
        <p:nvSpPr>
          <p:cNvPr id="3" name="ZoneTexte 2"/>
          <p:cNvSpPr txBox="1"/>
          <p:nvPr/>
        </p:nvSpPr>
        <p:spPr>
          <a:xfrm>
            <a:off x="909421" y="6052771"/>
            <a:ext cx="8759706" cy="369332"/>
          </a:xfrm>
          <a:prstGeom prst="rect">
            <a:avLst/>
          </a:prstGeom>
          <a:solidFill>
            <a:srgbClr val="9B1413"/>
          </a:solidFill>
        </p:spPr>
        <p:txBody>
          <a:bodyPr wrap="none" rtlCol="0">
            <a:spAutoFit/>
          </a:bodyPr>
          <a:lstStyle/>
          <a:p>
            <a:r>
              <a:rPr lang="fr-FR" b="1" dirty="0" smtClean="0">
                <a:solidFill>
                  <a:schemeClr val="bg1"/>
                </a:solidFill>
                <a:sym typeface="Wingdings"/>
              </a:rPr>
              <a:t> Début </a:t>
            </a:r>
            <a:r>
              <a:rPr lang="fr-FR" b="1" smtClean="0">
                <a:solidFill>
                  <a:schemeClr val="bg1"/>
                </a:solidFill>
                <a:sym typeface="Wingdings"/>
              </a:rPr>
              <a:t>de l’essai ANRS « QUATUOR » en France en septembre 2017</a:t>
            </a:r>
            <a:endParaRPr lang="fr-FR" b="1">
              <a:solidFill>
                <a:schemeClr val="bg1"/>
              </a:solidFill>
            </a:endParaRPr>
          </a:p>
        </p:txBody>
      </p:sp>
    </p:spTree>
    <p:custDataLst>
      <p:tags r:id="rId1"/>
    </p:custDataLst>
    <p:extLst>
      <p:ext uri="{BB962C8B-B14F-4D97-AF65-F5344CB8AC3E}">
        <p14:creationId xmlns:p14="http://schemas.microsoft.com/office/powerpoint/2010/main" val="743317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mod="1">
    <p:ext uri="{3A86A75C-4F4B-4683-9AE1-C65F6400EC91}">
      <p14:laserTraceLst xmlns:p14="http://schemas.microsoft.com/office/powerpoint/2010/main">
        <p14:tracePtLst>
          <p14:tracePt t="6451" x="6132513" y="2097088"/>
          <p14:tracePt t="6458" x="6088063" y="2119313"/>
          <p14:tracePt t="6471" x="5980113" y="2170113"/>
          <p14:tracePt t="6488" x="4986338" y="2684463"/>
          <p14:tracePt t="6504" x="4340225" y="2982913"/>
          <p14:tracePt t="6521" x="3533775" y="3338513"/>
          <p14:tracePt t="6538" x="2801938" y="3614738"/>
          <p14:tracePt t="6555" x="1865313" y="3940175"/>
          <p14:tracePt t="6571" x="1582738" y="4086225"/>
          <p14:tracePt t="6588" x="1430338" y="4151313"/>
          <p14:tracePt t="6605" x="1371600" y="4179888"/>
          <p14:tracePt t="6621" x="1363663" y="4187825"/>
          <p14:tracePt t="6655" x="1379538" y="4187825"/>
          <p14:tracePt t="6830" x="1363663" y="4194175"/>
          <p14:tracePt t="6838" x="1335088" y="4208463"/>
          <p14:tracePt t="6845" x="1306513" y="4244975"/>
          <p14:tracePt t="6855" x="1262063" y="4295775"/>
          <p14:tracePt t="6871" x="1168400" y="4427538"/>
          <p14:tracePt t="6888" x="1081088" y="4630738"/>
          <p14:tracePt t="6905" x="1066800" y="4789488"/>
          <p14:tracePt t="6921" x="1066800" y="4862513"/>
          <p14:tracePt t="6938" x="1117600" y="4970463"/>
          <p14:tracePt t="6954" x="1196975" y="5087938"/>
          <p14:tracePt t="6972" x="1349375" y="5254625"/>
          <p14:tracePt t="6988" x="1465263" y="5407025"/>
          <p14:tracePt t="7005" x="1546225" y="5522913"/>
          <p14:tracePt t="7021" x="1639888" y="5624513"/>
          <p14:tracePt t="7038" x="1719263" y="5748338"/>
          <p14:tracePt t="7055" x="1785938" y="5884863"/>
          <p14:tracePt t="7071" x="1820863" y="5935663"/>
          <p14:tracePt t="7088" x="1857375" y="5980113"/>
          <p14:tracePt t="7105" x="1908175" y="6030913"/>
          <p14:tracePt t="7122" x="1966913" y="6067425"/>
          <p14:tracePt t="7138" x="1989138" y="6088063"/>
          <p14:tracePt t="7154" x="1995488" y="6096000"/>
          <p14:tracePt t="7171" x="2003425" y="6096000"/>
          <p14:tracePt t="7188" x="2003425" y="6103938"/>
          <p14:tracePt t="7225" x="2003425" y="6110288"/>
          <p14:tracePt t="7238" x="2003425" y="6118225"/>
          <p14:tracePt t="7255" x="1973263" y="6132513"/>
          <p14:tracePt t="7271" x="1966913" y="6138863"/>
          <p14:tracePt t="7288" x="1958975" y="6146800"/>
          <p14:tracePt t="7321" x="1952625" y="6146800"/>
          <p14:tracePt t="7338" x="1952625" y="6138863"/>
          <p14:tracePt t="7355" x="1989138" y="6110288"/>
          <p14:tracePt t="7371" x="2024063" y="6088063"/>
          <p14:tracePt t="7388" x="2068513" y="6067425"/>
          <p14:tracePt t="7405" x="2105025" y="6053138"/>
          <p14:tracePt t="7448" x="2105025" y="6037263"/>
          <p14:tracePt t="7456" x="2097088" y="6030913"/>
          <p14:tracePt t="7471" x="2039938" y="5994400"/>
          <p14:tracePt t="7488" x="1973263" y="5957888"/>
          <p14:tracePt t="7505" x="1938338" y="5943600"/>
          <p14:tracePt t="7522" x="1922463" y="5929313"/>
          <p14:tracePt t="7538" x="1916113" y="5921375"/>
          <p14:tracePt t="7571" x="1916113" y="5915025"/>
          <p14:tracePt t="7588" x="1908175" y="5915025"/>
          <p14:tracePt t="7605" x="1908175" y="5907088"/>
          <p14:tracePt t="7649" x="1908175" y="5900738"/>
          <p14:tracePt t="7694" x="1908175" y="5892800"/>
          <p14:tracePt t="7738" x="1908175" y="5884863"/>
          <p14:tracePt t="7746" x="1901825" y="5884863"/>
          <p14:tracePt t="7783" x="1893888" y="5884863"/>
          <p14:tracePt t="7835" x="1893888" y="5878513"/>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traitement a très longue durée d’action : </a:t>
            </a:r>
            <a:r>
              <a:rPr lang="fr-FR" dirty="0" err="1" smtClean="0"/>
              <a:t>cabotegravir</a:t>
            </a:r>
            <a:r>
              <a:rPr lang="fr-FR" dirty="0" smtClean="0"/>
              <a:t> et rilpivirine</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971776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fr-FR" dirty="0"/>
              <a:t>Essai LATTE-2 : CAB LA + RPV LA en IM  Résultats à </a:t>
            </a:r>
            <a:r>
              <a:rPr lang="fr-FR" dirty="0" smtClean="0"/>
              <a:t>S96 </a:t>
            </a:r>
            <a:r>
              <a:rPr lang="fr-FR" dirty="0"/>
              <a:t>(1)</a:t>
            </a:r>
          </a:p>
        </p:txBody>
      </p:sp>
      <p:sp>
        <p:nvSpPr>
          <p:cNvPr id="6" name="Espace réservé du contenu 5"/>
          <p:cNvSpPr>
            <a:spLocks noGrp="1"/>
          </p:cNvSpPr>
          <p:nvPr>
            <p:ph idx="1"/>
          </p:nvPr>
        </p:nvSpPr>
        <p:spPr/>
        <p:txBody>
          <a:bodyPr/>
          <a:lstStyle/>
          <a:p>
            <a:r>
              <a:rPr lang="fr-FR" sz="1350" b="1" dirty="0"/>
              <a:t>Phase d’induction : </a:t>
            </a:r>
            <a:r>
              <a:rPr lang="fr-FR" sz="1350" dirty="0"/>
              <a:t>CV &lt; 50 c/ml (ITT-E) après 20 semaines = 91,3 % ; interruption chez 18/309 patients dont 6 pour EI et 2 pour manque d’efficacité</a:t>
            </a:r>
            <a:br>
              <a:rPr lang="fr-FR" sz="1350" dirty="0"/>
            </a:br>
            <a:endParaRPr lang="fr-FR" sz="1350" dirty="0"/>
          </a:p>
          <a:p>
            <a:r>
              <a:rPr lang="fr-FR" sz="1350" b="1" dirty="0"/>
              <a:t>Objectif</a:t>
            </a:r>
          </a:p>
          <a:p>
            <a:pPr lvl="1"/>
            <a:r>
              <a:rPr lang="fr-FR" sz="1350" dirty="0"/>
              <a:t>Critère principal : % CV &lt; 50 c/ml à S32 de la phase de maintenance : sélection de la dose pour études de phase 3 (confirmation du choix de la dose </a:t>
            </a:r>
            <a:br>
              <a:rPr lang="fr-FR" sz="1350" dirty="0"/>
            </a:br>
            <a:r>
              <a:rPr lang="fr-FR" sz="1350" dirty="0"/>
              <a:t>sur analyse S48)</a:t>
            </a:r>
          </a:p>
          <a:p>
            <a:endParaRPr lang="fr-FR" sz="1350" dirty="0"/>
          </a:p>
        </p:txBody>
      </p:sp>
      <p:grpSp>
        <p:nvGrpSpPr>
          <p:cNvPr id="3" name="Groupe 2"/>
          <p:cNvGrpSpPr/>
          <p:nvPr/>
        </p:nvGrpSpPr>
        <p:grpSpPr>
          <a:xfrm>
            <a:off x="1596363" y="2980971"/>
            <a:ext cx="7438065" cy="3088106"/>
            <a:chOff x="340549" y="1471669"/>
            <a:chExt cx="8815484" cy="3371540"/>
          </a:xfrm>
        </p:grpSpPr>
        <p:sp>
          <p:nvSpPr>
            <p:cNvPr id="26652" name="Oval 170"/>
            <p:cNvSpPr>
              <a:spLocks noChangeArrowheads="1"/>
            </p:cNvSpPr>
            <p:nvPr/>
          </p:nvSpPr>
          <p:spPr bwMode="auto">
            <a:xfrm>
              <a:off x="4576998" y="1471669"/>
              <a:ext cx="1420031" cy="697070"/>
            </a:xfrm>
            <a:prstGeom prst="ellipse">
              <a:avLst/>
            </a:prstGeom>
            <a:noFill/>
            <a:ln w="9525">
              <a:noFill/>
              <a:round/>
              <a:headEnd/>
              <a:tailEnd/>
            </a:ln>
            <a:effectLst>
              <a:prstShdw prst="shdw17" dist="17961" dir="2700000">
                <a:srgbClr val="898994">
                  <a:alpha val="74997"/>
                </a:srgbClr>
              </a:prstShdw>
            </a:effectLst>
          </p:spPr>
          <p:txBody>
            <a:bodyPr wrap="none" anchor="ctr"/>
            <a:lstStyle/>
            <a:p>
              <a:pPr algn="ctr" fontAlgn="base">
                <a:spcBef>
                  <a:spcPct val="0"/>
                </a:spcBef>
                <a:spcAft>
                  <a:spcPct val="0"/>
                </a:spcAft>
              </a:pPr>
              <a:r>
                <a:rPr lang="en-GB" sz="1181" b="1" dirty="0">
                  <a:solidFill>
                    <a:srgbClr val="000066"/>
                  </a:solidFill>
                  <a:latin typeface="Calibri" pitchFamily="-84" charset="0"/>
                  <a:cs typeface="Arial" charset="0"/>
                </a:rPr>
                <a:t>Randomisation</a:t>
              </a:r>
            </a:p>
            <a:p>
              <a:pPr algn="ctr" fontAlgn="base">
                <a:spcBef>
                  <a:spcPct val="0"/>
                </a:spcBef>
                <a:spcAft>
                  <a:spcPct val="0"/>
                </a:spcAft>
              </a:pPr>
              <a:r>
                <a:rPr lang="en-GB" sz="1181" b="1" dirty="0">
                  <a:solidFill>
                    <a:srgbClr val="000066"/>
                  </a:solidFill>
                  <a:latin typeface="Calibri" pitchFamily="-84" charset="0"/>
                  <a:cs typeface="Arial" charset="0"/>
                </a:rPr>
                <a:t>2 : 2 : 1</a:t>
              </a:r>
            </a:p>
          </p:txBody>
        </p:sp>
        <p:sp>
          <p:nvSpPr>
            <p:cNvPr id="2" name="ZoneTexte 1"/>
            <p:cNvSpPr txBox="1"/>
            <p:nvPr/>
          </p:nvSpPr>
          <p:spPr>
            <a:xfrm>
              <a:off x="408242" y="4364293"/>
              <a:ext cx="2852063" cy="478916"/>
            </a:xfrm>
            <a:prstGeom prst="rect">
              <a:avLst/>
            </a:prstGeom>
            <a:noFill/>
          </p:spPr>
          <p:txBody>
            <a:bodyPr wrap="none" rtlCol="0">
              <a:spAutoFit/>
            </a:bodyPr>
            <a:lstStyle/>
            <a:p>
              <a:pPr fontAlgn="base">
                <a:spcBef>
                  <a:spcPct val="0"/>
                </a:spcBef>
                <a:spcAft>
                  <a:spcPct val="0"/>
                </a:spcAft>
              </a:pPr>
              <a:r>
                <a:rPr lang="fr-FR" sz="1013" dirty="0">
                  <a:solidFill>
                    <a:srgbClr val="000066"/>
                  </a:solidFill>
                  <a:cs typeface="Arial" charset="0"/>
                </a:rPr>
                <a:t>Q8S : injection toutes les 8 semaines  </a:t>
              </a:r>
              <a:br>
                <a:rPr lang="fr-FR" sz="1013" dirty="0">
                  <a:solidFill>
                    <a:srgbClr val="000066"/>
                  </a:solidFill>
                  <a:cs typeface="Arial" charset="0"/>
                </a:rPr>
              </a:br>
              <a:r>
                <a:rPr lang="fr-FR" sz="1013" dirty="0">
                  <a:solidFill>
                    <a:srgbClr val="000066"/>
                  </a:solidFill>
                  <a:cs typeface="Arial" charset="0"/>
                </a:rPr>
                <a:t>Q4S : injection toutes les 4 semaines  </a:t>
              </a:r>
            </a:p>
          </p:txBody>
        </p:sp>
        <p:sp>
          <p:nvSpPr>
            <p:cNvPr id="26629" name="Rectangle 18"/>
            <p:cNvSpPr>
              <a:spLocks noChangeArrowheads="1"/>
            </p:cNvSpPr>
            <p:nvPr/>
          </p:nvSpPr>
          <p:spPr bwMode="auto">
            <a:xfrm>
              <a:off x="2679176" y="3887219"/>
              <a:ext cx="917672" cy="208978"/>
            </a:xfrm>
            <a:prstGeom prst="rect">
              <a:avLst/>
            </a:prstGeom>
            <a:noFill/>
            <a:ln w="9525">
              <a:noFill/>
              <a:miter lim="800000"/>
              <a:headEnd/>
              <a:tailEnd/>
            </a:ln>
          </p:spPr>
          <p:txBody>
            <a:bodyPr wrap="none" lIns="0" tIns="0" rIns="0" bIns="0" anchor="ctr"/>
            <a:lstStyle/>
            <a:p>
              <a:pPr marL="239777" indent="-239777" algn="ctr" defTabSz="672445" eaLnBrk="0" fontAlgn="base" hangingPunct="0">
                <a:spcBef>
                  <a:spcPct val="25000"/>
                </a:spcBef>
                <a:spcAft>
                  <a:spcPct val="0"/>
                </a:spcAft>
                <a:buClr>
                  <a:srgbClr val="FF6623"/>
                </a:buClr>
                <a:buSzPct val="125000"/>
              </a:pPr>
              <a:endParaRPr lang="fr-FR" sz="1350">
                <a:solidFill>
                  <a:srgbClr val="000066"/>
                </a:solidFill>
                <a:cs typeface="Arial" charset="0"/>
              </a:endParaRPr>
            </a:p>
          </p:txBody>
        </p:sp>
        <p:sp>
          <p:nvSpPr>
            <p:cNvPr id="7" name="Rectangle 20"/>
            <p:cNvSpPr>
              <a:spLocks noChangeArrowheads="1"/>
            </p:cNvSpPr>
            <p:nvPr/>
          </p:nvSpPr>
          <p:spPr bwMode="auto">
            <a:xfrm>
              <a:off x="4929854" y="4068312"/>
              <a:ext cx="595488" cy="349990"/>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39777" indent="-239777" algn="ctr" defTabSz="672445" eaLnBrk="0" fontAlgn="base" hangingPunct="0">
                <a:spcBef>
                  <a:spcPct val="25000"/>
                </a:spcBef>
                <a:spcAft>
                  <a:spcPct val="0"/>
                </a:spcAft>
                <a:buClr>
                  <a:srgbClr val="FF6623"/>
                </a:buClr>
                <a:buSzPct val="125000"/>
                <a:defRPr/>
              </a:pPr>
              <a:r>
                <a:rPr lang="fr-FR" sz="1181" b="1" dirty="0">
                  <a:solidFill>
                    <a:srgbClr val="000066"/>
                  </a:solidFill>
                  <a:latin typeface="Calibri" panose="020F0502020204030204" pitchFamily="34" charset="0"/>
                  <a:ea typeface="ＭＳ Ｐゴシック" pitchFamily="34" charset="-128"/>
                  <a:cs typeface="Arial" charset="0"/>
                </a:rPr>
                <a:t>J1</a:t>
              </a:r>
            </a:p>
          </p:txBody>
        </p:sp>
        <p:sp>
          <p:nvSpPr>
            <p:cNvPr id="17" name="Rectangle 20"/>
            <p:cNvSpPr>
              <a:spLocks noChangeArrowheads="1"/>
            </p:cNvSpPr>
            <p:nvPr/>
          </p:nvSpPr>
          <p:spPr bwMode="auto">
            <a:xfrm>
              <a:off x="6848828" y="4065207"/>
              <a:ext cx="651802" cy="353094"/>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39777" indent="-239777" algn="ctr" defTabSz="672445" eaLnBrk="0" fontAlgn="base" hangingPunct="0">
                <a:spcAft>
                  <a:spcPct val="0"/>
                </a:spcAft>
                <a:buClr>
                  <a:srgbClr val="FF6623"/>
                </a:buClr>
                <a:buSzPct val="125000"/>
                <a:defRPr/>
              </a:pPr>
              <a:r>
                <a:rPr lang="fr-FR" sz="1181" b="1" dirty="0">
                  <a:solidFill>
                    <a:srgbClr val="000066"/>
                  </a:solidFill>
                  <a:latin typeface="Calibri" panose="020F0502020204030204" pitchFamily="34" charset="0"/>
                  <a:ea typeface="ＭＳ Ｐゴシック" pitchFamily="34" charset="-128"/>
                  <a:cs typeface="Arial" charset="0"/>
                </a:rPr>
                <a:t>S48</a:t>
              </a:r>
            </a:p>
          </p:txBody>
        </p:sp>
        <p:sp>
          <p:nvSpPr>
            <p:cNvPr id="18" name="Rectangle 20"/>
            <p:cNvSpPr>
              <a:spLocks noChangeArrowheads="1"/>
            </p:cNvSpPr>
            <p:nvPr/>
          </p:nvSpPr>
          <p:spPr bwMode="auto">
            <a:xfrm>
              <a:off x="8549208" y="4022212"/>
              <a:ext cx="503054" cy="396089"/>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39777" indent="-239777" algn="ctr" defTabSz="672445" eaLnBrk="0" fontAlgn="base" hangingPunct="0">
                <a:spcAft>
                  <a:spcPct val="0"/>
                </a:spcAft>
                <a:buClr>
                  <a:srgbClr val="FF6623"/>
                </a:buClr>
                <a:buSzPct val="125000"/>
                <a:defRPr/>
              </a:pPr>
              <a:r>
                <a:rPr lang="fr-FR" sz="1181" b="1" dirty="0">
                  <a:solidFill>
                    <a:srgbClr val="000066"/>
                  </a:solidFill>
                  <a:latin typeface="Calibri" panose="020F0502020204030204" pitchFamily="34" charset="0"/>
                  <a:ea typeface="ＭＳ Ｐゴシック" pitchFamily="34" charset="-128"/>
                  <a:cs typeface="Arial" charset="0"/>
                </a:rPr>
                <a:t>S96</a:t>
              </a:r>
            </a:p>
          </p:txBody>
        </p:sp>
        <p:sp>
          <p:nvSpPr>
            <p:cNvPr id="24" name="Text Box 6"/>
            <p:cNvSpPr txBox="1">
              <a:spLocks noChangeArrowheads="1"/>
            </p:cNvSpPr>
            <p:nvPr/>
          </p:nvSpPr>
          <p:spPr bwMode="auto">
            <a:xfrm>
              <a:off x="2507778" y="2278246"/>
              <a:ext cx="2686340" cy="1546764"/>
            </a:xfrm>
            <a:prstGeom prst="roundRect">
              <a:avLst/>
            </a:prstGeom>
            <a:solidFill>
              <a:srgbClr val="FF9933"/>
            </a:solidFill>
            <a:ln>
              <a:noFill/>
              <a:headEnd/>
              <a:tailEnd/>
            </a:ln>
          </p:spPr>
          <p:style>
            <a:lnRef idx="2">
              <a:schemeClr val="dk1"/>
            </a:lnRef>
            <a:fillRef idx="1">
              <a:schemeClr val="lt1"/>
            </a:fillRef>
            <a:effectRef idx="0">
              <a:schemeClr val="dk1"/>
            </a:effectRef>
            <a:fontRef idx="minor">
              <a:schemeClr val="dk1"/>
            </a:fontRef>
          </p:style>
          <p:txBody>
            <a:bodyPr lIns="0" tIns="0" rIns="0" bIns="0" anchor="ctr" anchorCtr="0"/>
            <a:lstStyle/>
            <a:p>
              <a:pPr marL="239777" indent="-239777" algn="ctr" defTabSz="672445" eaLnBrk="0" fontAlgn="base" hangingPunct="0">
                <a:spcBef>
                  <a:spcPct val="50000"/>
                </a:spcBef>
                <a:spcAft>
                  <a:spcPct val="0"/>
                </a:spcAft>
                <a:buClr>
                  <a:srgbClr val="FF6623"/>
                </a:buClr>
                <a:buSzPct val="125000"/>
                <a:defRPr/>
              </a:pPr>
              <a:r>
                <a:rPr lang="fr-FR" sz="1181" b="1" dirty="0">
                  <a:solidFill>
                    <a:srgbClr val="FFFFFF"/>
                  </a:solidFill>
                </a:rPr>
                <a:t>CAB 30 mg </a:t>
              </a:r>
              <a:r>
                <a:rPr lang="fr-FR" sz="1181" b="1" dirty="0" err="1">
                  <a:solidFill>
                    <a:srgbClr val="FFFFFF"/>
                  </a:solidFill>
                </a:rPr>
                <a:t>qd</a:t>
              </a:r>
              <a:r>
                <a:rPr lang="fr-FR" sz="1181" b="1" dirty="0">
                  <a:solidFill>
                    <a:srgbClr val="FFFFFF"/>
                  </a:solidFill>
                </a:rPr>
                <a:t> + ABC/3TC</a:t>
              </a:r>
            </a:p>
            <a:p>
              <a:pPr marL="239777" indent="-239777" algn="ctr" defTabSz="672445" eaLnBrk="0" fontAlgn="base" hangingPunct="0">
                <a:spcBef>
                  <a:spcPct val="50000"/>
                </a:spcBef>
                <a:spcAft>
                  <a:spcPct val="0"/>
                </a:spcAft>
                <a:buClr>
                  <a:srgbClr val="FF6623"/>
                </a:buClr>
                <a:buSzPct val="125000"/>
                <a:defRPr/>
              </a:pPr>
              <a:r>
                <a:rPr lang="fr-FR" sz="1181" b="1" dirty="0">
                  <a:solidFill>
                    <a:srgbClr val="FFFFFF"/>
                  </a:solidFill>
                </a:rPr>
                <a:t>(n = 309)</a:t>
              </a:r>
            </a:p>
          </p:txBody>
        </p:sp>
        <p:sp>
          <p:nvSpPr>
            <p:cNvPr id="26" name="Text Box 9"/>
            <p:cNvSpPr txBox="1">
              <a:spLocks noChangeArrowheads="1"/>
            </p:cNvSpPr>
            <p:nvPr/>
          </p:nvSpPr>
          <p:spPr bwMode="auto">
            <a:xfrm>
              <a:off x="2737337" y="1612609"/>
              <a:ext cx="2016981" cy="47600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0" tIns="0" rIns="0" bIns="0" anchor="ctr" anchorCtr="1"/>
            <a:lstStyle/>
            <a:p>
              <a:pPr marL="239777" indent="-239777" algn="ctr" defTabSz="672445" eaLnBrk="0" fontAlgn="base" hangingPunct="0">
                <a:spcBef>
                  <a:spcPct val="50000"/>
                </a:spcBef>
                <a:spcAft>
                  <a:spcPct val="0"/>
                </a:spcAft>
                <a:buClr>
                  <a:srgbClr val="FF6623"/>
                </a:buClr>
                <a:buSzPct val="125000"/>
                <a:defRPr/>
              </a:pPr>
              <a:r>
                <a:rPr lang="fr-FR" sz="1350" b="1" dirty="0">
                  <a:solidFill>
                    <a:srgbClr val="000066"/>
                  </a:solidFill>
                  <a:latin typeface="Calibri" panose="020F0502020204030204" pitchFamily="34" charset="0"/>
                </a:rPr>
                <a:t>Induction per os</a:t>
              </a:r>
            </a:p>
          </p:txBody>
        </p:sp>
        <p:sp>
          <p:nvSpPr>
            <p:cNvPr id="29" name="Text Box 8"/>
            <p:cNvSpPr txBox="1">
              <a:spLocks noChangeArrowheads="1"/>
            </p:cNvSpPr>
            <p:nvPr/>
          </p:nvSpPr>
          <p:spPr bwMode="auto">
            <a:xfrm>
              <a:off x="5692444" y="1549568"/>
              <a:ext cx="3463589" cy="47310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0" tIns="0" rIns="0" bIns="0" anchor="ctr" anchorCtr="1"/>
            <a:lstStyle/>
            <a:p>
              <a:pPr marL="239777" indent="-239777" algn="ctr" defTabSz="672445" eaLnBrk="0" fontAlgn="base" hangingPunct="0">
                <a:spcAft>
                  <a:spcPct val="0"/>
                </a:spcAft>
                <a:buClr>
                  <a:srgbClr val="FF6623"/>
                </a:buClr>
                <a:buSzPct val="125000"/>
                <a:defRPr/>
              </a:pPr>
              <a:r>
                <a:rPr lang="fr-FR" sz="1350" b="1" dirty="0">
                  <a:solidFill>
                    <a:srgbClr val="000066"/>
                  </a:solidFill>
                  <a:latin typeface="Calibri" panose="020F0502020204030204" pitchFamily="34" charset="0"/>
                </a:rPr>
                <a:t>Maintenance</a:t>
              </a:r>
            </a:p>
            <a:p>
              <a:pPr marL="239777" indent="-239777" algn="ctr" defTabSz="672445" eaLnBrk="0" fontAlgn="base" hangingPunct="0">
                <a:spcAft>
                  <a:spcPct val="0"/>
                </a:spcAft>
                <a:buClr>
                  <a:srgbClr val="FF6623"/>
                </a:buClr>
                <a:buSzPct val="125000"/>
                <a:defRPr/>
              </a:pPr>
              <a:r>
                <a:rPr lang="fr-FR" sz="1181" b="1" dirty="0">
                  <a:solidFill>
                    <a:srgbClr val="000066"/>
                  </a:solidFill>
                  <a:latin typeface="Calibri" panose="020F0502020204030204" pitchFamily="34" charset="0"/>
                </a:rPr>
                <a:t>(si CV &lt; 50 c/ml à S-4 et J1)</a:t>
              </a:r>
            </a:p>
          </p:txBody>
        </p:sp>
        <p:sp>
          <p:nvSpPr>
            <p:cNvPr id="30" name="Text Box 7"/>
            <p:cNvSpPr txBox="1">
              <a:spLocks noChangeArrowheads="1"/>
            </p:cNvSpPr>
            <p:nvPr/>
          </p:nvSpPr>
          <p:spPr bwMode="auto">
            <a:xfrm>
              <a:off x="5259269" y="2287331"/>
              <a:ext cx="3581787" cy="493649"/>
            </a:xfrm>
            <a:prstGeom prst="roundRect">
              <a:avLst/>
            </a:prstGeom>
            <a:solidFill>
              <a:srgbClr val="0000CC"/>
            </a:solidFill>
            <a:ln>
              <a:noFill/>
              <a:headEnd/>
              <a:tailEnd/>
            </a:ln>
          </p:spPr>
          <p:style>
            <a:lnRef idx="2">
              <a:schemeClr val="dk1"/>
            </a:lnRef>
            <a:fillRef idx="1">
              <a:schemeClr val="lt1"/>
            </a:fillRef>
            <a:effectRef idx="0">
              <a:schemeClr val="dk1"/>
            </a:effectRef>
            <a:fontRef idx="minor">
              <a:schemeClr val="dk1"/>
            </a:fontRef>
          </p:style>
          <p:txBody>
            <a:bodyPr lIns="0" tIns="0" rIns="0" bIns="0" anchor="ctr" anchorCtr="0"/>
            <a:lstStyle/>
            <a:p>
              <a:pPr marL="239777" indent="-239777" algn="ctr" defTabSz="672445" eaLnBrk="0" fontAlgn="base" hangingPunct="0">
                <a:spcBef>
                  <a:spcPct val="50000"/>
                </a:spcBef>
                <a:spcAft>
                  <a:spcPct val="0"/>
                </a:spcAft>
                <a:buClr>
                  <a:srgbClr val="FF6623"/>
                </a:buClr>
                <a:buSzPct val="125000"/>
                <a:defRPr/>
              </a:pPr>
              <a:r>
                <a:rPr lang="fr-FR" sz="1050" b="1" dirty="0">
                  <a:solidFill>
                    <a:srgbClr val="FFFFFF"/>
                  </a:solidFill>
                </a:rPr>
                <a:t>CAB 600 mg IM + RPV 900 mg IM Q8S *</a:t>
              </a:r>
              <a:br>
                <a:rPr lang="fr-FR" sz="1050" b="1" dirty="0">
                  <a:solidFill>
                    <a:srgbClr val="FFFFFF"/>
                  </a:solidFill>
                </a:rPr>
              </a:br>
              <a:r>
                <a:rPr lang="fr-FR" sz="1050" b="1" dirty="0">
                  <a:solidFill>
                    <a:srgbClr val="FFFFFF"/>
                  </a:solidFill>
                </a:rPr>
                <a:t>(n = 115)</a:t>
              </a:r>
            </a:p>
          </p:txBody>
        </p:sp>
        <p:sp>
          <p:nvSpPr>
            <p:cNvPr id="31" name="Text Box 6"/>
            <p:cNvSpPr txBox="1">
              <a:spLocks noChangeArrowheads="1"/>
            </p:cNvSpPr>
            <p:nvPr/>
          </p:nvSpPr>
          <p:spPr bwMode="auto">
            <a:xfrm>
              <a:off x="5259269" y="3340635"/>
              <a:ext cx="3581787" cy="493649"/>
            </a:xfrm>
            <a:prstGeom prst="roundRect">
              <a:avLst/>
            </a:prstGeom>
            <a:solidFill>
              <a:srgbClr val="FF00FF"/>
            </a:solidFill>
            <a:ln>
              <a:noFill/>
              <a:headEnd/>
              <a:tailEnd/>
            </a:ln>
          </p:spPr>
          <p:style>
            <a:lnRef idx="2">
              <a:schemeClr val="dk1"/>
            </a:lnRef>
            <a:fillRef idx="1">
              <a:schemeClr val="lt1"/>
            </a:fillRef>
            <a:effectRef idx="0">
              <a:schemeClr val="dk1"/>
            </a:effectRef>
            <a:fontRef idx="minor">
              <a:schemeClr val="dk1"/>
            </a:fontRef>
          </p:style>
          <p:txBody>
            <a:bodyPr lIns="0" tIns="0" rIns="0" bIns="0" anchor="ctr" anchorCtr="0"/>
            <a:lstStyle/>
            <a:p>
              <a:pPr marL="239777" indent="-239777" algn="ctr" defTabSz="672445" eaLnBrk="0" fontAlgn="base" hangingPunct="0">
                <a:spcBef>
                  <a:spcPct val="50000"/>
                </a:spcBef>
                <a:spcAft>
                  <a:spcPct val="0"/>
                </a:spcAft>
                <a:buClr>
                  <a:srgbClr val="FF6623"/>
                </a:buClr>
                <a:buSzPct val="125000"/>
                <a:defRPr/>
              </a:pPr>
              <a:r>
                <a:rPr lang="fr-FR" sz="1050" b="1" dirty="0">
                  <a:solidFill>
                    <a:srgbClr val="FFFFFF"/>
                  </a:solidFill>
                </a:rPr>
                <a:t>CAB 30 mg + ABC/3TC </a:t>
              </a:r>
              <a:r>
                <a:rPr lang="fr-FR" sz="1050" b="1" dirty="0" err="1">
                  <a:solidFill>
                    <a:srgbClr val="FFFFFF"/>
                  </a:solidFill>
                </a:rPr>
                <a:t>qd</a:t>
              </a:r>
              <a:r>
                <a:rPr lang="fr-FR" sz="1050" b="1" dirty="0">
                  <a:solidFill>
                    <a:srgbClr val="FFFFFF"/>
                  </a:solidFill>
                </a:rPr>
                <a:t> PO </a:t>
              </a:r>
              <a:br>
                <a:rPr lang="fr-FR" sz="1050" b="1" dirty="0">
                  <a:solidFill>
                    <a:srgbClr val="FFFFFF"/>
                  </a:solidFill>
                </a:rPr>
              </a:br>
              <a:r>
                <a:rPr lang="fr-FR" sz="1050" b="1" dirty="0">
                  <a:solidFill>
                    <a:srgbClr val="FFFFFF"/>
                  </a:solidFill>
                </a:rPr>
                <a:t>(n = 56)</a:t>
              </a:r>
            </a:p>
          </p:txBody>
        </p:sp>
        <p:sp>
          <p:nvSpPr>
            <p:cNvPr id="32" name="Text Box 7"/>
            <p:cNvSpPr txBox="1">
              <a:spLocks noChangeArrowheads="1"/>
            </p:cNvSpPr>
            <p:nvPr/>
          </p:nvSpPr>
          <p:spPr bwMode="auto">
            <a:xfrm>
              <a:off x="5259269" y="2812455"/>
              <a:ext cx="3581787" cy="493649"/>
            </a:xfrm>
            <a:prstGeom prst="roundRect">
              <a:avLst/>
            </a:prstGeom>
            <a:solidFill>
              <a:srgbClr val="FF0000"/>
            </a:solidFill>
            <a:ln>
              <a:solidFill>
                <a:srgbClr val="FF0000"/>
              </a:solidFill>
              <a:headEnd/>
              <a:tailEnd/>
            </a:ln>
          </p:spPr>
          <p:style>
            <a:lnRef idx="2">
              <a:schemeClr val="dk1"/>
            </a:lnRef>
            <a:fillRef idx="1">
              <a:schemeClr val="lt1"/>
            </a:fillRef>
            <a:effectRef idx="0">
              <a:schemeClr val="dk1"/>
            </a:effectRef>
            <a:fontRef idx="minor">
              <a:schemeClr val="dk1"/>
            </a:fontRef>
          </p:style>
          <p:txBody>
            <a:bodyPr lIns="0" tIns="0" rIns="0" bIns="0" anchor="ctr" anchorCtr="0"/>
            <a:lstStyle/>
            <a:p>
              <a:pPr marL="239777" indent="-239777" algn="ctr" defTabSz="672445" eaLnBrk="0" fontAlgn="base" hangingPunct="0">
                <a:spcBef>
                  <a:spcPct val="50000"/>
                </a:spcBef>
                <a:spcAft>
                  <a:spcPct val="0"/>
                </a:spcAft>
                <a:buClr>
                  <a:srgbClr val="FF6623"/>
                </a:buClr>
                <a:buSzPct val="125000"/>
                <a:defRPr/>
              </a:pPr>
              <a:r>
                <a:rPr lang="fr-FR" sz="1050" b="1" dirty="0">
                  <a:solidFill>
                    <a:srgbClr val="FFFFFF"/>
                  </a:solidFill>
                </a:rPr>
                <a:t>CAB 400 mg IM + RPV 600 mg IM Q4S **</a:t>
              </a:r>
              <a:br>
                <a:rPr lang="fr-FR" sz="1050" b="1" dirty="0">
                  <a:solidFill>
                    <a:srgbClr val="FFFFFF"/>
                  </a:solidFill>
                </a:rPr>
              </a:br>
              <a:r>
                <a:rPr lang="fr-FR" sz="1050" b="1" dirty="0">
                  <a:solidFill>
                    <a:srgbClr val="FFFFFF"/>
                  </a:solidFill>
                </a:rPr>
                <a:t>(n = 115)</a:t>
              </a:r>
            </a:p>
          </p:txBody>
        </p:sp>
        <p:sp>
          <p:nvSpPr>
            <p:cNvPr id="35" name="Rectangle 20"/>
            <p:cNvSpPr>
              <a:spLocks noChangeArrowheads="1"/>
            </p:cNvSpPr>
            <p:nvPr/>
          </p:nvSpPr>
          <p:spPr bwMode="auto">
            <a:xfrm>
              <a:off x="2138806" y="4165050"/>
              <a:ext cx="843912" cy="208992"/>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39777" indent="-239777" algn="ctr" defTabSz="672445" eaLnBrk="0" fontAlgn="base" hangingPunct="0">
                <a:spcBef>
                  <a:spcPct val="25000"/>
                </a:spcBef>
                <a:spcAft>
                  <a:spcPct val="0"/>
                </a:spcAft>
                <a:buClr>
                  <a:srgbClr val="FF6623"/>
                </a:buClr>
                <a:buSzPct val="125000"/>
                <a:defRPr/>
              </a:pPr>
              <a:r>
                <a:rPr lang="fr-FR" sz="1181" b="1" dirty="0">
                  <a:solidFill>
                    <a:srgbClr val="000066"/>
                  </a:solidFill>
                  <a:latin typeface="Calibri" panose="020F0502020204030204" pitchFamily="34" charset="0"/>
                  <a:ea typeface="ＭＳ Ｐゴシック" pitchFamily="34" charset="-128"/>
                  <a:cs typeface="Arial" charset="0"/>
                </a:rPr>
                <a:t>S-20</a:t>
              </a:r>
            </a:p>
          </p:txBody>
        </p:sp>
        <p:sp>
          <p:nvSpPr>
            <p:cNvPr id="26647" name="ZoneTexte 37"/>
            <p:cNvSpPr txBox="1">
              <a:spLocks noChangeArrowheads="1"/>
            </p:cNvSpPr>
            <p:nvPr/>
          </p:nvSpPr>
          <p:spPr bwMode="auto">
            <a:xfrm>
              <a:off x="5194119" y="4364293"/>
              <a:ext cx="3832284" cy="478916"/>
            </a:xfrm>
            <a:prstGeom prst="rect">
              <a:avLst/>
            </a:prstGeom>
            <a:noFill/>
            <a:ln w="9525">
              <a:noFill/>
              <a:miter lim="800000"/>
              <a:headEnd/>
              <a:tailEnd/>
            </a:ln>
          </p:spPr>
          <p:txBody>
            <a:bodyPr wrap="square">
              <a:spAutoFit/>
            </a:bodyPr>
            <a:lstStyle/>
            <a:p>
              <a:pPr fontAlgn="base">
                <a:spcBef>
                  <a:spcPct val="0"/>
                </a:spcBef>
                <a:spcAft>
                  <a:spcPct val="0"/>
                </a:spcAft>
              </a:pPr>
              <a:r>
                <a:rPr lang="fr-FR" sz="1013" dirty="0">
                  <a:solidFill>
                    <a:srgbClr val="000066"/>
                  </a:solidFill>
                  <a:cs typeface="Arial" charset="0"/>
                </a:rPr>
                <a:t>* CAB IM, dose attaque 800 mg à J1 et 600 mg à S4 </a:t>
              </a:r>
            </a:p>
            <a:p>
              <a:pPr fontAlgn="base">
                <a:spcBef>
                  <a:spcPct val="0"/>
                </a:spcBef>
                <a:spcAft>
                  <a:spcPct val="0"/>
                </a:spcAft>
              </a:pPr>
              <a:r>
                <a:rPr lang="fr-FR" sz="1013" dirty="0">
                  <a:solidFill>
                    <a:srgbClr val="000066"/>
                  </a:solidFill>
                  <a:cs typeface="Arial" charset="0"/>
                </a:rPr>
                <a:t>** CAB IM, dose attaque 800 mg à J1</a:t>
              </a:r>
            </a:p>
          </p:txBody>
        </p:sp>
        <p:sp>
          <p:nvSpPr>
            <p:cNvPr id="26653" name="AutoShape 162"/>
            <p:cNvSpPr>
              <a:spLocks noChangeArrowheads="1"/>
            </p:cNvSpPr>
            <p:nvPr/>
          </p:nvSpPr>
          <p:spPr bwMode="auto">
            <a:xfrm>
              <a:off x="340549" y="2035235"/>
              <a:ext cx="1885887" cy="200958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fontAlgn="base">
                <a:spcBef>
                  <a:spcPct val="0"/>
                </a:spcBef>
                <a:spcAft>
                  <a:spcPct val="0"/>
                </a:spcAft>
              </a:pPr>
              <a:r>
                <a:rPr lang="fr-FR" sz="1181" b="1" dirty="0">
                  <a:solidFill>
                    <a:srgbClr val="000066"/>
                  </a:solidFill>
                  <a:latin typeface="Calibri" pitchFamily="-84" charset="0"/>
                  <a:cs typeface="Arial" charset="0"/>
                </a:rPr>
                <a:t>Naïfs d’ARV</a:t>
              </a:r>
            </a:p>
            <a:p>
              <a:pPr algn="ctr" fontAlgn="base">
                <a:spcBef>
                  <a:spcPct val="0"/>
                </a:spcBef>
                <a:spcAft>
                  <a:spcPct val="0"/>
                </a:spcAft>
              </a:pPr>
              <a:r>
                <a:rPr lang="fr-FR" sz="1181" b="1" dirty="0">
                  <a:solidFill>
                    <a:srgbClr val="000066"/>
                  </a:solidFill>
                  <a:latin typeface="Calibri" pitchFamily="-84" charset="0"/>
                </a:rPr>
                <a:t>&gt; 18 ans</a:t>
              </a:r>
              <a:endParaRPr lang="fr-FR" sz="1181" b="1" dirty="0">
                <a:solidFill>
                  <a:srgbClr val="000066"/>
                </a:solidFill>
                <a:latin typeface="Calibri" pitchFamily="-84" charset="0"/>
                <a:cs typeface="Arial" charset="0"/>
              </a:endParaRPr>
            </a:p>
            <a:p>
              <a:pPr algn="ctr" fontAlgn="base">
                <a:spcBef>
                  <a:spcPct val="0"/>
                </a:spcBef>
                <a:spcAft>
                  <a:spcPct val="0"/>
                </a:spcAft>
              </a:pPr>
              <a:r>
                <a:rPr lang="fr-FR" sz="1181" b="1" dirty="0">
                  <a:solidFill>
                    <a:srgbClr val="000066"/>
                  </a:solidFill>
                  <a:latin typeface="Calibri" pitchFamily="-84" charset="0"/>
                  <a:cs typeface="Arial" charset="0"/>
                </a:rPr>
                <a:t>CV </a:t>
              </a:r>
              <a:r>
                <a:rPr lang="fr-FR" sz="1181" b="1" u="sng" dirty="0">
                  <a:solidFill>
                    <a:srgbClr val="000066"/>
                  </a:solidFill>
                  <a:latin typeface="Calibri" pitchFamily="-84" charset="0"/>
                  <a:cs typeface="Arial" charset="0"/>
                </a:rPr>
                <a:t>&gt;</a:t>
              </a:r>
              <a:r>
                <a:rPr lang="fr-FR" sz="1181" b="1" dirty="0">
                  <a:solidFill>
                    <a:srgbClr val="000066"/>
                  </a:solidFill>
                  <a:latin typeface="Calibri" pitchFamily="-84" charset="0"/>
                  <a:cs typeface="Arial" charset="0"/>
                </a:rPr>
                <a:t> 1 000 c/ml</a:t>
              </a:r>
            </a:p>
            <a:p>
              <a:pPr algn="ctr" fontAlgn="base">
                <a:spcBef>
                  <a:spcPct val="0"/>
                </a:spcBef>
                <a:spcAft>
                  <a:spcPct val="0"/>
                </a:spcAft>
              </a:pPr>
              <a:r>
                <a:rPr lang="fr-FR" sz="1181" b="1" dirty="0">
                  <a:solidFill>
                    <a:srgbClr val="000066"/>
                  </a:solidFill>
                  <a:latin typeface="Calibri" pitchFamily="-84" charset="0"/>
                  <a:cs typeface="Arial" charset="0"/>
                </a:rPr>
                <a:t>CD4 &gt; 200/mm</a:t>
              </a:r>
              <a:r>
                <a:rPr lang="fr-FR" sz="1181" b="1" baseline="30000" dirty="0">
                  <a:solidFill>
                    <a:srgbClr val="000066"/>
                  </a:solidFill>
                  <a:latin typeface="Calibri" pitchFamily="-84" charset="0"/>
                  <a:cs typeface="Arial" charset="0"/>
                </a:rPr>
                <a:t>3</a:t>
              </a:r>
            </a:p>
            <a:p>
              <a:pPr algn="ctr" fontAlgn="base">
                <a:spcBef>
                  <a:spcPct val="0"/>
                </a:spcBef>
                <a:spcAft>
                  <a:spcPct val="0"/>
                </a:spcAft>
              </a:pPr>
              <a:r>
                <a:rPr lang="fr-FR" sz="1181" b="1" dirty="0">
                  <a:solidFill>
                    <a:srgbClr val="000066"/>
                  </a:solidFill>
                  <a:latin typeface="Calibri" pitchFamily="-84" charset="0"/>
                </a:rPr>
                <a:t>Ag </a:t>
              </a:r>
              <a:r>
                <a:rPr lang="fr-FR" sz="1181" b="1" dirty="0" err="1">
                  <a:solidFill>
                    <a:srgbClr val="000066"/>
                  </a:solidFill>
                  <a:latin typeface="Calibri" pitchFamily="-84" charset="0"/>
                </a:rPr>
                <a:t>HBs</a:t>
              </a:r>
              <a:r>
                <a:rPr lang="fr-FR" sz="1181" b="1" dirty="0">
                  <a:solidFill>
                    <a:srgbClr val="000066"/>
                  </a:solidFill>
                  <a:latin typeface="Calibri" pitchFamily="-84" charset="0"/>
                </a:rPr>
                <a:t> négatif</a:t>
              </a:r>
            </a:p>
            <a:p>
              <a:pPr algn="ctr" fontAlgn="base">
                <a:spcBef>
                  <a:spcPct val="0"/>
                </a:spcBef>
                <a:spcAft>
                  <a:spcPct val="0"/>
                </a:spcAft>
              </a:pPr>
              <a:r>
                <a:rPr lang="fr-FR" sz="1181" b="1" dirty="0">
                  <a:solidFill>
                    <a:srgbClr val="000066"/>
                  </a:solidFill>
                  <a:latin typeface="Calibri" pitchFamily="-84" charset="0"/>
                </a:rPr>
                <a:t>ALAT &lt; 5 LSN</a:t>
              </a:r>
            </a:p>
            <a:p>
              <a:pPr algn="ctr" fontAlgn="base">
                <a:spcBef>
                  <a:spcPct val="0"/>
                </a:spcBef>
                <a:spcAft>
                  <a:spcPct val="0"/>
                </a:spcAft>
              </a:pPr>
              <a:r>
                <a:rPr lang="fr-FR" sz="1181" b="1" dirty="0">
                  <a:solidFill>
                    <a:srgbClr val="000066"/>
                  </a:solidFill>
                  <a:latin typeface="Calibri" pitchFamily="-84" charset="0"/>
                </a:rPr>
                <a:t>Clairance créatinine</a:t>
              </a:r>
            </a:p>
            <a:p>
              <a:pPr algn="ctr" fontAlgn="base">
                <a:spcBef>
                  <a:spcPct val="0"/>
                </a:spcBef>
                <a:spcAft>
                  <a:spcPct val="0"/>
                </a:spcAft>
              </a:pPr>
              <a:r>
                <a:rPr lang="fr-FR" sz="1181" b="1" u="sng" dirty="0">
                  <a:solidFill>
                    <a:srgbClr val="000066"/>
                  </a:solidFill>
                  <a:latin typeface="Calibri" pitchFamily="-84" charset="0"/>
                </a:rPr>
                <a:t>&gt;</a:t>
              </a:r>
              <a:r>
                <a:rPr lang="fr-FR" sz="1181" b="1" dirty="0">
                  <a:solidFill>
                    <a:srgbClr val="000066"/>
                  </a:solidFill>
                  <a:latin typeface="Calibri" pitchFamily="-84" charset="0"/>
                </a:rPr>
                <a:t> 50 ml/min</a:t>
              </a:r>
            </a:p>
          </p:txBody>
        </p:sp>
        <p:sp>
          <p:nvSpPr>
            <p:cNvPr id="26655" name="Line 63"/>
            <p:cNvSpPr>
              <a:spLocks noChangeShapeType="1"/>
            </p:cNvSpPr>
            <p:nvPr/>
          </p:nvSpPr>
          <p:spPr bwMode="auto">
            <a:xfrm>
              <a:off x="2246283" y="3036396"/>
              <a:ext cx="261495" cy="0"/>
            </a:xfrm>
            <a:prstGeom prst="line">
              <a:avLst/>
            </a:prstGeom>
            <a:noFill/>
            <a:ln w="38100">
              <a:solidFill>
                <a:srgbClr val="0070C0"/>
              </a:solidFill>
              <a:round/>
              <a:headEnd/>
              <a:tailEnd/>
            </a:ln>
          </p:spPr>
          <p:txBody>
            <a:bodyPr/>
            <a:lstStyle/>
            <a:p>
              <a:pPr fontAlgn="base">
                <a:spcBef>
                  <a:spcPct val="0"/>
                </a:spcBef>
                <a:spcAft>
                  <a:spcPct val="0"/>
                </a:spcAft>
              </a:pPr>
              <a:endParaRPr lang="fr-FR" sz="1519">
                <a:solidFill>
                  <a:srgbClr val="000066"/>
                </a:solidFill>
                <a:cs typeface="Arial" charset="0"/>
              </a:endParaRPr>
            </a:p>
          </p:txBody>
        </p:sp>
        <p:sp>
          <p:nvSpPr>
            <p:cNvPr id="39" name="Rectangle 20"/>
            <p:cNvSpPr>
              <a:spLocks noChangeArrowheads="1"/>
            </p:cNvSpPr>
            <p:nvPr/>
          </p:nvSpPr>
          <p:spPr bwMode="auto">
            <a:xfrm>
              <a:off x="3883622" y="4165050"/>
              <a:ext cx="1071341" cy="512320"/>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39777" indent="-239777" algn="ctr" defTabSz="672445" eaLnBrk="0" fontAlgn="base" hangingPunct="0">
                <a:spcBef>
                  <a:spcPct val="25000"/>
                </a:spcBef>
                <a:spcAft>
                  <a:spcPct val="0"/>
                </a:spcAft>
                <a:buClr>
                  <a:srgbClr val="FF6623"/>
                </a:buClr>
                <a:buSzPct val="125000"/>
                <a:defRPr/>
              </a:pPr>
              <a:r>
                <a:rPr lang="fr-FR" sz="1350" dirty="0">
                  <a:solidFill>
                    <a:srgbClr val="000066"/>
                  </a:solidFill>
                  <a:ea typeface="ＭＳ Ｐゴシック" pitchFamily="34" charset="-128"/>
                  <a:cs typeface="Arial" charset="0"/>
                </a:rPr>
                <a:t>S-4 :</a:t>
              </a:r>
              <a:r>
                <a:rPr lang="fr-FR" sz="1181" dirty="0">
                  <a:solidFill>
                    <a:srgbClr val="000066"/>
                  </a:solidFill>
                  <a:ea typeface="ＭＳ Ｐゴシック" pitchFamily="34" charset="-128"/>
                  <a:cs typeface="Arial" charset="0"/>
                </a:rPr>
                <a:t> ajout </a:t>
              </a:r>
            </a:p>
            <a:p>
              <a:pPr marL="239777" indent="-239777" algn="ctr" defTabSz="672445" eaLnBrk="0" fontAlgn="base" hangingPunct="0">
                <a:spcBef>
                  <a:spcPct val="25000"/>
                </a:spcBef>
                <a:spcAft>
                  <a:spcPct val="0"/>
                </a:spcAft>
                <a:buClr>
                  <a:srgbClr val="FF6623"/>
                </a:buClr>
                <a:buSzPct val="125000"/>
                <a:defRPr/>
              </a:pPr>
              <a:r>
                <a:rPr lang="fr-FR" sz="1181" dirty="0">
                  <a:solidFill>
                    <a:srgbClr val="000066"/>
                  </a:solidFill>
                  <a:ea typeface="ＭＳ Ｐゴシック" pitchFamily="34" charset="-128"/>
                  <a:cs typeface="Arial" charset="0"/>
                </a:rPr>
                <a:t>RPV 25 mg </a:t>
              </a:r>
              <a:r>
                <a:rPr lang="fr-FR" sz="1181" dirty="0" err="1">
                  <a:solidFill>
                    <a:srgbClr val="000066"/>
                  </a:solidFill>
                  <a:ea typeface="ＭＳ Ｐゴシック" pitchFamily="34" charset="-128"/>
                  <a:cs typeface="Arial" charset="0"/>
                </a:rPr>
                <a:t>qd</a:t>
              </a:r>
              <a:endParaRPr lang="fr-FR" sz="1181" dirty="0">
                <a:solidFill>
                  <a:srgbClr val="000066"/>
                </a:solidFill>
                <a:ea typeface="ＭＳ Ｐゴシック" pitchFamily="34" charset="-128"/>
                <a:cs typeface="Arial" charset="0"/>
              </a:endParaRPr>
            </a:p>
          </p:txBody>
        </p:sp>
        <p:cxnSp>
          <p:nvCxnSpPr>
            <p:cNvPr id="40" name="Straight Arrow Connector 38"/>
            <p:cNvCxnSpPr>
              <a:cxnSpLocks noChangeShapeType="1"/>
            </p:cNvCxnSpPr>
            <p:nvPr/>
          </p:nvCxnSpPr>
          <p:spPr bwMode="auto">
            <a:xfrm flipV="1">
              <a:off x="4467683" y="3816922"/>
              <a:ext cx="0" cy="197368"/>
            </a:xfrm>
            <a:prstGeom prst="straightConnector1">
              <a:avLst/>
            </a:prstGeom>
            <a:noFill/>
            <a:ln w="28575">
              <a:solidFill>
                <a:srgbClr val="000066"/>
              </a:solidFill>
              <a:round/>
              <a:headEnd/>
              <a:tailEnd type="triangle" w="med" len="med"/>
            </a:ln>
          </p:spPr>
        </p:cxnSp>
        <p:sp>
          <p:nvSpPr>
            <p:cNvPr id="41" name="Rectangle 20"/>
            <p:cNvSpPr>
              <a:spLocks noChangeArrowheads="1"/>
            </p:cNvSpPr>
            <p:nvPr/>
          </p:nvSpPr>
          <p:spPr bwMode="auto">
            <a:xfrm>
              <a:off x="6181438" y="4069760"/>
              <a:ext cx="573794" cy="348542"/>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39777" indent="-239777" algn="ctr" defTabSz="672445" eaLnBrk="0" fontAlgn="base" hangingPunct="0">
                <a:spcAft>
                  <a:spcPct val="0"/>
                </a:spcAft>
                <a:buClr>
                  <a:srgbClr val="FF6623"/>
                </a:buClr>
                <a:buSzPct val="125000"/>
                <a:defRPr/>
              </a:pPr>
              <a:r>
                <a:rPr lang="fr-FR" sz="1181" b="1" dirty="0">
                  <a:solidFill>
                    <a:srgbClr val="000066"/>
                  </a:solidFill>
                  <a:latin typeface="Calibri" panose="020F0502020204030204" pitchFamily="34" charset="0"/>
                  <a:ea typeface="ＭＳ Ｐゴシック" pitchFamily="34" charset="-128"/>
                  <a:cs typeface="Arial" charset="0"/>
                </a:rPr>
                <a:t>S32</a:t>
              </a:r>
            </a:p>
          </p:txBody>
        </p:sp>
        <p:cxnSp>
          <p:nvCxnSpPr>
            <p:cNvPr id="33" name="Straight Arrow Connector 38"/>
            <p:cNvCxnSpPr>
              <a:cxnSpLocks noChangeShapeType="1"/>
            </p:cNvCxnSpPr>
            <p:nvPr/>
          </p:nvCxnSpPr>
          <p:spPr bwMode="auto">
            <a:xfrm>
              <a:off x="5251856" y="2100827"/>
              <a:ext cx="0" cy="197368"/>
            </a:xfrm>
            <a:prstGeom prst="straightConnector1">
              <a:avLst/>
            </a:prstGeom>
            <a:noFill/>
            <a:ln w="28575">
              <a:solidFill>
                <a:srgbClr val="000066"/>
              </a:solidFill>
              <a:round/>
              <a:headEnd/>
              <a:tailEnd type="triangle" w="med" len="med"/>
            </a:ln>
          </p:spPr>
        </p:cxnSp>
        <p:cxnSp>
          <p:nvCxnSpPr>
            <p:cNvPr id="5" name="Connecteur droit 4"/>
            <p:cNvCxnSpPr/>
            <p:nvPr/>
          </p:nvCxnSpPr>
          <p:spPr bwMode="auto">
            <a:xfrm>
              <a:off x="2507778" y="4012042"/>
              <a:ext cx="63332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Connecteur droit 7"/>
            <p:cNvCxnSpPr/>
            <p:nvPr/>
          </p:nvCxnSpPr>
          <p:spPr bwMode="auto">
            <a:xfrm>
              <a:off x="8807386" y="3885317"/>
              <a:ext cx="0" cy="1291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Connecteur droit 41"/>
            <p:cNvCxnSpPr/>
            <p:nvPr/>
          </p:nvCxnSpPr>
          <p:spPr bwMode="auto">
            <a:xfrm>
              <a:off x="7154939" y="3885317"/>
              <a:ext cx="0" cy="1291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Connecteur droit 42"/>
            <p:cNvCxnSpPr/>
            <p:nvPr/>
          </p:nvCxnSpPr>
          <p:spPr bwMode="auto">
            <a:xfrm>
              <a:off x="6458684" y="3885317"/>
              <a:ext cx="0" cy="1291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Connecteur droit 43"/>
            <p:cNvCxnSpPr/>
            <p:nvPr/>
          </p:nvCxnSpPr>
          <p:spPr bwMode="auto">
            <a:xfrm>
              <a:off x="5224966" y="3885317"/>
              <a:ext cx="0" cy="1291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Connecteur droit 44"/>
            <p:cNvCxnSpPr/>
            <p:nvPr/>
          </p:nvCxnSpPr>
          <p:spPr bwMode="auto">
            <a:xfrm>
              <a:off x="2518445" y="3885317"/>
              <a:ext cx="0" cy="12914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Rectangle 3"/>
          <p:cNvSpPr/>
          <p:nvPr/>
        </p:nvSpPr>
        <p:spPr>
          <a:xfrm>
            <a:off x="4396555" y="2815448"/>
            <a:ext cx="886782" cy="352084"/>
          </a:xfrm>
          <a:prstGeom prst="rect">
            <a:avLst/>
          </a:prstGeom>
        </p:spPr>
        <p:txBody>
          <a:bodyPr wrap="none">
            <a:spAutoFit/>
          </a:bodyPr>
          <a:lstStyle/>
          <a:p>
            <a:pPr algn="ctr" fontAlgn="base">
              <a:spcBef>
                <a:spcPct val="20000"/>
              </a:spcBef>
              <a:spcAft>
                <a:spcPct val="0"/>
              </a:spcAft>
              <a:buClr>
                <a:srgbClr val="0070C0"/>
              </a:buClr>
              <a:defRPr/>
            </a:pPr>
            <a:r>
              <a:rPr lang="fr-FR" sz="1688" b="1" kern="0" dirty="0">
                <a:solidFill>
                  <a:srgbClr val="0070C0"/>
                </a:solidFill>
                <a:latin typeface="Calibri" panose="020F0502020204030204" pitchFamily="34" charset="0"/>
                <a:ea typeface="ＭＳ Ｐゴシック" pitchFamily="-109" charset="-128"/>
                <a:cs typeface="Calibri" panose="020F0502020204030204" pitchFamily="34" charset="0"/>
              </a:rPr>
              <a:t>Schéma</a:t>
            </a:r>
          </a:p>
        </p:txBody>
      </p:sp>
      <p:sp>
        <p:nvSpPr>
          <p:cNvPr id="46" name="Espace réservé du pied de page 40"/>
          <p:cNvSpPr txBox="1">
            <a:spLocks/>
          </p:cNvSpPr>
          <p:nvPr/>
        </p:nvSpPr>
        <p:spPr>
          <a:xfrm>
            <a:off x="2833544" y="6597914"/>
            <a:ext cx="7291702" cy="226891"/>
          </a:xfrm>
          <a:prstGeom prst="rect">
            <a:avLst/>
          </a:prstGeom>
        </p:spPr>
        <p:txBody>
          <a:bodyPr lIns="0" tIns="0" rIns="0" bIns="0" anchor="ctr"/>
          <a:lstStyle>
            <a:defPPr>
              <a:defRPr lang="fr-FR"/>
            </a:defPPr>
            <a:lvl1pPr marL="0" marR="0" indent="0" algn="r" defTabSz="457200" rtl="0" eaLnBrk="1" fontAlgn="base" latinLnBrk="0" hangingPunct="1">
              <a:lnSpc>
                <a:spcPct val="100000"/>
              </a:lnSpc>
              <a:spcBef>
                <a:spcPct val="0"/>
              </a:spcBef>
              <a:spcAft>
                <a:spcPct val="0"/>
              </a:spcAft>
              <a:buClrTx/>
              <a:buSzTx/>
              <a:buFontTx/>
              <a:buNone/>
              <a:tabLst/>
              <a:defRPr sz="1000" i="1"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5785">
              <a:defRPr/>
            </a:pPr>
            <a:r>
              <a:rPr lang="fr-FR" sz="844" dirty="0">
                <a:latin typeface="Arial"/>
              </a:rPr>
              <a:t>IAS 2017 - D’après </a:t>
            </a:r>
            <a:r>
              <a:rPr lang="fr-FR" sz="844" dirty="0" err="1">
                <a:latin typeface="Arial"/>
              </a:rPr>
              <a:t>Eron</a:t>
            </a:r>
            <a:r>
              <a:rPr lang="fr-FR" sz="844" dirty="0">
                <a:latin typeface="Arial"/>
              </a:rPr>
              <a:t> J et al., </a:t>
            </a:r>
            <a:r>
              <a:rPr lang="fr-FR" sz="844" dirty="0" err="1">
                <a:latin typeface="Arial"/>
              </a:rPr>
              <a:t>abstr</a:t>
            </a:r>
            <a:r>
              <a:rPr lang="fr-FR" sz="844" dirty="0">
                <a:latin typeface="Arial"/>
              </a:rPr>
              <a:t>. MOAX0205LB</a:t>
            </a:r>
          </a:p>
        </p:txBody>
      </p:sp>
    </p:spTree>
    <p:custDataLst>
      <p:tags r:id="rId1"/>
    </p:custDataLst>
    <p:extLst>
      <p:ext uri="{BB962C8B-B14F-4D97-AF65-F5344CB8AC3E}">
        <p14:creationId xmlns:p14="http://schemas.microsoft.com/office/powerpoint/2010/main" val="3332003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18284" x="609600" y="4724400"/>
          <p14:tracePt t="18745" x="601663" y="4716463"/>
          <p14:tracePt t="18753" x="601663" y="4702175"/>
          <p14:tracePt t="18760" x="601663" y="4673600"/>
          <p14:tracePt t="18768" x="595313" y="4637088"/>
          <p14:tracePt t="18783" x="609600" y="4376738"/>
          <p14:tracePt t="18800" x="739775" y="3846513"/>
          <p14:tracePt t="18816" x="928688" y="3454400"/>
          <p14:tracePt t="18833" x="1160463" y="2954338"/>
          <p14:tracePt t="18850" x="1414463" y="2627313"/>
          <p14:tracePt t="18867" x="1495425" y="2511425"/>
          <p14:tracePt t="18883" x="1560513" y="2446338"/>
          <p14:tracePt t="18900" x="1625600" y="2409825"/>
          <p14:tracePt t="18917" x="1647825" y="2401888"/>
          <p14:tracePt t="19147" x="1662113" y="2395538"/>
          <p14:tracePt t="19155" x="1690688" y="2365375"/>
          <p14:tracePt t="19167" x="1755775" y="2328863"/>
          <p14:tracePt t="19184" x="2074863" y="2176463"/>
          <p14:tracePt t="19200" x="2649538" y="1944688"/>
          <p14:tracePt t="19217" x="3084513" y="1792288"/>
          <p14:tracePt t="19233" x="3395663" y="1735138"/>
          <p14:tracePt t="19250" x="3621088" y="1704975"/>
          <p14:tracePt t="19267" x="3911600" y="1704975"/>
          <p14:tracePt t="19283" x="3984625" y="1698625"/>
          <p14:tracePt t="19300" x="4013200" y="1698625"/>
          <p14:tracePt t="19512" x="4021138" y="1684338"/>
          <p14:tracePt t="19520" x="4035425" y="1662113"/>
          <p14:tracePt t="19527" x="4064000" y="1639888"/>
          <p14:tracePt t="19535" x="4106863" y="1603375"/>
          <p14:tracePt t="19550" x="4230688" y="1495425"/>
          <p14:tracePt t="19567" x="4419600" y="1343025"/>
          <p14:tracePt t="19583" x="4564063" y="1247775"/>
          <p14:tracePt t="19600" x="4651375" y="1196975"/>
          <p14:tracePt t="19617" x="4738688" y="1160463"/>
          <p14:tracePt t="19633" x="4775200" y="1139825"/>
          <p14:tracePt t="19650" x="4797425" y="1125538"/>
          <p14:tracePt t="19667" x="4803775" y="1117600"/>
          <p14:tracePt t="19684" x="4818063" y="1117600"/>
          <p14:tracePt t="19700" x="4818063" y="1109663"/>
          <p14:tracePt t="19717" x="4818063" y="1103313"/>
          <p14:tracePt t="19733" x="4826000" y="1103313"/>
          <p14:tracePt t="19750" x="4826000" y="1095375"/>
          <p14:tracePt t="19767" x="4826000" y="1081088"/>
          <p14:tracePt t="19784" x="4803775" y="1052513"/>
          <p14:tracePt t="19800" x="4767263" y="1023938"/>
          <p14:tracePt t="19817" x="4651375" y="950913"/>
          <p14:tracePt t="19833" x="4600575" y="914400"/>
          <p14:tracePt t="19850" x="4564063" y="885825"/>
          <p14:tracePt t="19867" x="4549775" y="871538"/>
          <p14:tracePt t="19884" x="4543425" y="863600"/>
          <p14:tracePt t="19936" x="4549775" y="863600"/>
          <p14:tracePt t="19944" x="4572000" y="863600"/>
          <p14:tracePt t="19952" x="4594225" y="863600"/>
          <p14:tracePt t="19967" x="4637088" y="863600"/>
          <p14:tracePt t="19983" x="4716463" y="863600"/>
          <p14:tracePt t="20000" x="4775200" y="863600"/>
          <p14:tracePt t="20017" x="4811713" y="863600"/>
          <p14:tracePt t="20034" x="4848225" y="863600"/>
          <p14:tracePt t="20050" x="4854575" y="863600"/>
          <p14:tracePt t="20085" x="4840288" y="863600"/>
          <p14:tracePt t="20093" x="4797425" y="871538"/>
          <p14:tracePt t="20101" x="4752975" y="885825"/>
          <p14:tracePt t="20117" x="4645025" y="914400"/>
          <p14:tracePt t="20133" x="4529138" y="950913"/>
          <p14:tracePt t="20150" x="4492625" y="965200"/>
          <p14:tracePt t="20167" x="4478338" y="973138"/>
          <p14:tracePt t="20184" x="4470400" y="973138"/>
          <p14:tracePt t="20217" x="4506913" y="979488"/>
          <p14:tracePt t="20234" x="4710113" y="979488"/>
          <p14:tracePt t="20250" x="4848225" y="979488"/>
          <p14:tracePt t="20267" x="4986338" y="973138"/>
          <p14:tracePt t="20284" x="5065713" y="950913"/>
          <p14:tracePt t="20300" x="5102225" y="936625"/>
          <p14:tracePt t="20317" x="5153025" y="885825"/>
          <p14:tracePt t="20334" x="5189538" y="827088"/>
          <p14:tracePt t="20350" x="5203825" y="769938"/>
          <p14:tracePt t="20367" x="5203825" y="682625"/>
          <p14:tracePt t="20384" x="5181600" y="522288"/>
          <p14:tracePt t="20400" x="5159375" y="457200"/>
          <p14:tracePt t="20417" x="5102225" y="406400"/>
          <p14:tracePt t="20434" x="5014913" y="333375"/>
          <p14:tracePt t="20450" x="4868863" y="268288"/>
          <p14:tracePt t="20467" x="4760913" y="239713"/>
          <p14:tracePt t="20484" x="4651375" y="231775"/>
          <p14:tracePt t="20500" x="4535488" y="231775"/>
          <p14:tracePt t="20517" x="4325938" y="239713"/>
          <p14:tracePt t="20534" x="4208463" y="268288"/>
          <p14:tracePt t="20550" x="4056063" y="312738"/>
          <p14:tracePt t="20567" x="3954463" y="355600"/>
          <p14:tracePt t="20584" x="3875088" y="442913"/>
          <p14:tracePt t="20601" x="3817938" y="544513"/>
          <p14:tracePt t="20617" x="3795713" y="638175"/>
          <p14:tracePt t="20634" x="3795713" y="725488"/>
          <p14:tracePt t="20650" x="3824288" y="849313"/>
          <p14:tracePt t="20667" x="3883025" y="979488"/>
          <p14:tracePt t="20684" x="3933825" y="1044575"/>
          <p14:tracePt t="20700" x="3998913" y="1103313"/>
          <p14:tracePt t="20717" x="4064000" y="1160463"/>
          <p14:tracePt t="20734" x="4187825" y="1233488"/>
          <p14:tracePt t="20750" x="4318000" y="1262063"/>
          <p14:tracePt t="20767" x="4427538" y="1262063"/>
          <p14:tracePt t="20784" x="4535488" y="1227138"/>
          <p14:tracePt t="20801" x="4695825" y="1131888"/>
          <p14:tracePt t="20817" x="4767263" y="1074738"/>
          <p14:tracePt t="20834" x="4833938" y="1001713"/>
          <p14:tracePt t="20850" x="4876800" y="922338"/>
          <p14:tracePt t="20867" x="4913313" y="849313"/>
          <p14:tracePt t="20884" x="4927600" y="784225"/>
          <p14:tracePt t="20900" x="4927600" y="711200"/>
          <p14:tracePt t="20917" x="4919663" y="638175"/>
          <p14:tracePt t="20934" x="4905375" y="587375"/>
          <p14:tracePt t="20950" x="4899025" y="573088"/>
          <p14:tracePt t="20967" x="4891088" y="566738"/>
          <p14:tracePt t="20984" x="4884738" y="558800"/>
          <p14:tracePt t="22437" x="4884738" y="566738"/>
          <p14:tracePt t="22445" x="4884738" y="573088"/>
          <p14:tracePt t="22452" x="4891088" y="581025"/>
          <p14:tracePt t="22468" x="4905375" y="595313"/>
          <p14:tracePt t="22484" x="4935538" y="631825"/>
          <p14:tracePt t="22501" x="5006975" y="660400"/>
          <p14:tracePt t="22517" x="5087938" y="688975"/>
          <p14:tracePt t="22534" x="5246688" y="719138"/>
          <p14:tracePt t="22551" x="5334000" y="733425"/>
          <p14:tracePt t="22567" x="5413375" y="739775"/>
          <p14:tracePt t="22584" x="5500688" y="754063"/>
          <p14:tracePt t="22601" x="5602288" y="754063"/>
          <p14:tracePt t="22617" x="5711825" y="762000"/>
          <p14:tracePt t="22634" x="5819775" y="769938"/>
          <p14:tracePt t="22651" x="5915025" y="776288"/>
          <p14:tracePt t="22668" x="6045200" y="790575"/>
          <p14:tracePt t="22684" x="6161088" y="790575"/>
          <p14:tracePt t="22701" x="6256338" y="798513"/>
          <p14:tracePt t="22717" x="6350000" y="798513"/>
          <p14:tracePt t="22734" x="6408738" y="798513"/>
          <p14:tracePt t="22751" x="6545263" y="798513"/>
          <p14:tracePt t="22768" x="6618288" y="790575"/>
          <p14:tracePt t="22784" x="6669088" y="769938"/>
          <p14:tracePt t="22801" x="6697663" y="747713"/>
          <p14:tracePt t="22818" x="6727825" y="719138"/>
          <p14:tracePt t="22834" x="6748463" y="688975"/>
          <p14:tracePt t="22851" x="6764338" y="652463"/>
          <p14:tracePt t="22868" x="6770688" y="623888"/>
          <p14:tracePt t="22884" x="6770688" y="573088"/>
          <p14:tracePt t="22901" x="6770688" y="522288"/>
          <p14:tracePt t="22917" x="6770688" y="479425"/>
          <p14:tracePt t="22934" x="6770688" y="442913"/>
          <p14:tracePt t="22951" x="6756400" y="414338"/>
          <p14:tracePt t="22967" x="6748463" y="392113"/>
          <p14:tracePt t="22984" x="6742113" y="377825"/>
          <p14:tracePt t="23001" x="6719888" y="355600"/>
          <p14:tracePt t="23018" x="6654800" y="304800"/>
          <p14:tracePt t="23034" x="6604000" y="276225"/>
          <p14:tracePt t="23051" x="6510338" y="231775"/>
          <p14:tracePt t="23068" x="6378575" y="195263"/>
          <p14:tracePt t="23084" x="6270625" y="166688"/>
          <p14:tracePt t="23101" x="6073775" y="138113"/>
          <p14:tracePt t="23118" x="5986463" y="138113"/>
          <p14:tracePt t="23134" x="5878513" y="138113"/>
          <p14:tracePt t="23151" x="5776913" y="166688"/>
          <p14:tracePt t="23168" x="5667375" y="246063"/>
          <p14:tracePt t="23184" x="5610225" y="319088"/>
          <p14:tracePt t="23201" x="5545138" y="398463"/>
          <p14:tracePt t="23218" x="5472113" y="550863"/>
          <p14:tracePt t="23234" x="5413375" y="703263"/>
          <p14:tracePt t="23251" x="5392738" y="769938"/>
          <p14:tracePt t="23268" x="5376863" y="841375"/>
          <p14:tracePt t="23284" x="5362575" y="914400"/>
          <p14:tracePt t="23301" x="5362575" y="979488"/>
          <p14:tracePt t="23318" x="5362575" y="1001713"/>
          <p14:tracePt t="23334" x="5370513" y="1016000"/>
          <p14:tracePt t="23351" x="5407025" y="1038225"/>
          <p14:tracePt t="23368" x="5472113" y="1058863"/>
          <p14:tracePt t="23384" x="5565775" y="1074738"/>
          <p14:tracePt t="23401" x="5646738" y="1081088"/>
          <p14:tracePt t="23418" x="5697538" y="1081088"/>
          <p14:tracePt t="23434" x="5754688" y="1081088"/>
          <p14:tracePt t="23451" x="5819775" y="1081088"/>
          <p14:tracePt t="23468" x="5856288" y="1081088"/>
          <p14:tracePt t="23484" x="5864225" y="1081088"/>
          <p14:tracePt t="23501" x="5878513" y="1081088"/>
          <p14:tracePt t="23547" x="5884863" y="1081088"/>
          <p14:tracePt t="24648" x="5878513" y="1081088"/>
          <p14:tracePt t="24656" x="5870575" y="1081088"/>
          <p14:tracePt t="24668" x="5864225" y="1081088"/>
          <p14:tracePt t="24684" x="5834063" y="1081088"/>
          <p14:tracePt t="24701" x="5768975" y="1081088"/>
          <p14:tracePt t="24718" x="5703888" y="1081088"/>
          <p14:tracePt t="24734" x="5610225" y="1081088"/>
          <p14:tracePt t="24751" x="5559425" y="1081088"/>
          <p14:tracePt t="24768" x="5500688" y="1081088"/>
          <p14:tracePt t="24784" x="5464175" y="1081088"/>
          <p14:tracePt t="24801" x="5435600" y="1081088"/>
          <p14:tracePt t="24818" x="5407025" y="1081088"/>
          <p14:tracePt t="24835" x="5370513" y="1081088"/>
          <p14:tracePt t="24851" x="5348288" y="1081088"/>
          <p14:tracePt t="24868" x="5326063" y="1081088"/>
          <p14:tracePt t="24885" x="5297488" y="1074738"/>
          <p14:tracePt t="24902" x="5283200" y="1066800"/>
          <p14:tracePt t="24918" x="5268913" y="1038225"/>
          <p14:tracePt t="24934" x="5260975" y="965200"/>
          <p14:tracePt t="24951" x="5260975" y="885825"/>
          <p14:tracePt t="24968" x="5260975" y="711200"/>
          <p14:tracePt t="24985" x="5260975" y="660400"/>
          <p14:tracePt t="25001" x="5260975" y="617538"/>
          <p14:tracePt t="25018" x="5260975" y="587375"/>
          <p14:tracePt t="25035" x="5254625" y="558800"/>
          <p14:tracePt t="25051" x="5246688" y="558800"/>
          <p14:tracePt t="25102" x="5240338" y="573088"/>
          <p14:tracePt t="25110" x="5232400" y="609600"/>
          <p14:tracePt t="25118" x="5232400" y="652463"/>
          <p14:tracePt t="25135" x="5232400" y="711200"/>
          <p14:tracePt t="25151" x="5232400" y="754063"/>
          <p14:tracePt t="25168" x="5232400" y="790575"/>
          <p14:tracePt t="25185" x="5232400" y="835025"/>
          <p14:tracePt t="25201" x="5232400" y="849313"/>
          <p14:tracePt t="25243" x="5224463" y="849313"/>
          <p14:tracePt t="25252" x="5224463" y="841375"/>
          <p14:tracePt t="25268" x="5218113" y="804863"/>
          <p14:tracePt t="25285" x="5195888" y="703263"/>
          <p14:tracePt t="25301" x="5189538" y="638175"/>
          <p14:tracePt t="25318" x="5173663" y="609600"/>
          <p14:tracePt t="25335" x="5173663" y="601663"/>
          <p14:tracePt t="25351" x="5173663" y="595313"/>
          <p14:tracePt t="25385" x="5173663" y="623888"/>
          <p14:tracePt t="25401" x="5173663" y="660400"/>
          <p14:tracePt t="25418" x="5173663" y="696913"/>
          <p14:tracePt t="25435" x="5173663" y="739775"/>
          <p14:tracePt t="25452" x="5173663" y="762000"/>
          <p14:tracePt t="25468" x="5173663" y="769938"/>
          <p14:tracePt t="25519" x="5167313" y="762000"/>
          <p14:tracePt t="25526" x="5167313" y="747713"/>
          <p14:tracePt t="25535" x="5167313" y="733425"/>
          <p14:tracePt t="25551" x="5159375" y="703263"/>
          <p14:tracePt t="25568" x="5153025" y="696913"/>
          <p14:tracePt t="25601" x="5153025" y="688975"/>
          <p14:tracePt t="25623" x="5153025" y="696913"/>
          <p14:tracePt t="25635" x="5145088" y="719138"/>
          <p14:tracePt t="25651" x="5145088" y="754063"/>
          <p14:tracePt t="25668" x="5138738" y="798513"/>
          <p14:tracePt t="25685" x="5138738" y="812800"/>
          <p14:tracePt t="25701" x="5138738" y="820738"/>
          <p14:tracePt t="25765" x="5138738" y="812800"/>
          <p14:tracePt t="25772" x="5138738" y="798513"/>
          <p14:tracePt t="25785" x="5138738" y="790575"/>
          <p14:tracePt t="25801" x="5138738" y="776288"/>
          <p14:tracePt t="25818" x="5130800" y="776288"/>
          <p14:tracePt t="25835" x="5130800" y="769938"/>
          <p14:tracePt t="25868" x="5130800" y="790575"/>
          <p14:tracePt t="25885" x="5130800" y="827088"/>
          <p14:tracePt t="25902" x="5130800" y="849313"/>
          <p14:tracePt t="25918" x="5130800" y="855663"/>
          <p14:tracePt t="25935" x="5130800" y="863600"/>
          <p14:tracePt t="25951" x="5130800" y="871538"/>
          <p14:tracePt t="26010" x="5130800" y="863600"/>
          <p14:tracePt t="26018" x="5122863" y="855663"/>
          <p14:tracePt t="26025" x="5122863" y="849313"/>
          <p14:tracePt t="26035" x="5122863" y="841375"/>
          <p14:tracePt t="26070" x="5122863" y="835025"/>
          <p14:tracePt t="26122" x="5122863" y="841375"/>
          <p14:tracePt t="26129" x="5122863" y="849313"/>
          <p14:tracePt t="26137" x="5122863" y="855663"/>
          <p14:tracePt t="26153" x="5122863" y="863600"/>
          <p14:tracePt t="26234" x="5122863" y="849313"/>
          <p14:tracePt t="26241" x="5122863" y="841375"/>
          <p14:tracePt t="26251" x="5122863" y="827088"/>
          <p14:tracePt t="26268" x="5122863" y="820738"/>
          <p14:tracePt t="26286" x="5122863" y="812800"/>
          <p14:tracePt t="26330" x="5122863" y="827088"/>
          <p14:tracePt t="26338" x="5122863" y="835025"/>
          <p14:tracePt t="26345" x="5122863" y="841375"/>
          <p14:tracePt t="26353" x="5122863" y="855663"/>
          <p14:tracePt t="26368" x="5130800" y="863600"/>
          <p14:tracePt t="26385" x="5145088" y="885825"/>
          <p14:tracePt t="26401" x="5159375" y="900113"/>
          <p14:tracePt t="26418" x="5173663" y="914400"/>
          <p14:tracePt t="26435" x="5240338" y="942975"/>
          <p14:tracePt t="26452" x="5334000" y="965200"/>
          <p14:tracePt t="26468" x="5443538" y="973138"/>
          <p14:tracePt t="26485" x="5588000" y="979488"/>
          <p14:tracePt t="26502" x="5849938" y="979488"/>
          <p14:tracePt t="26518" x="6030913" y="979488"/>
          <p14:tracePt t="26535" x="6256338" y="979488"/>
          <p14:tracePt t="26551" x="6429375" y="979488"/>
          <p14:tracePt t="26569" x="6662738" y="965200"/>
          <p14:tracePt t="26585" x="6756400" y="950913"/>
          <p14:tracePt t="26602" x="6829425" y="936625"/>
          <p14:tracePt t="26619" x="6872288" y="922338"/>
          <p14:tracePt t="26635" x="6900863" y="906463"/>
          <p14:tracePt t="26652" x="6916738" y="906463"/>
          <p14:tracePt t="26668" x="6916738" y="900113"/>
          <p14:tracePt t="26685" x="6923088" y="900113"/>
          <p14:tracePt t="26718" x="6931025" y="892175"/>
          <p14:tracePt t="26735" x="6945313" y="885825"/>
          <p14:tracePt t="26752" x="6967538" y="885825"/>
          <p14:tracePt t="26768" x="6988175" y="877888"/>
          <p14:tracePt t="26785" x="7024688" y="871538"/>
          <p14:tracePt t="26802" x="7038975" y="871538"/>
          <p14:tracePt t="26835" x="7046913" y="863600"/>
          <p14:tracePt t="26868" x="7032625" y="841375"/>
          <p14:tracePt t="26885" x="6988175" y="804863"/>
          <p14:tracePt t="26902" x="6959600" y="776288"/>
          <p14:tracePt t="26918" x="6931025" y="762000"/>
          <p14:tracePt t="26935" x="6931025" y="754063"/>
          <p14:tracePt t="26985" x="6923088" y="754063"/>
          <p14:tracePt t="27008" x="6923088" y="769938"/>
          <p14:tracePt t="27015" x="6923088" y="776288"/>
          <p14:tracePt t="27022" x="6916738" y="790575"/>
          <p14:tracePt t="27035" x="6908800" y="798513"/>
          <p14:tracePt t="27052" x="6908800" y="812800"/>
          <p14:tracePt t="27069" x="6880225" y="835025"/>
          <p14:tracePt t="27085" x="6865938" y="849313"/>
          <p14:tracePt t="27102" x="6843713" y="855663"/>
          <p14:tracePt t="27119" x="6829425" y="863600"/>
          <p14:tracePt t="27135" x="6821488" y="863600"/>
          <p14:tracePt t="27231" x="6821488" y="871538"/>
          <p14:tracePt t="27246" x="6829425" y="885825"/>
          <p14:tracePt t="27253" x="6835775" y="892175"/>
          <p14:tracePt t="27261" x="6843713" y="900113"/>
          <p14:tracePt t="27269" x="6865938" y="906463"/>
          <p14:tracePt t="27285" x="6880225" y="922338"/>
          <p14:tracePt t="27302" x="6894513" y="936625"/>
          <p14:tracePt t="27318" x="6916738" y="936625"/>
          <p14:tracePt t="27335" x="6959600" y="942975"/>
          <p14:tracePt t="27352" x="7002463" y="950913"/>
          <p14:tracePt t="27368" x="7075488" y="957263"/>
          <p14:tracePt t="27385" x="7191375" y="965200"/>
          <p14:tracePt t="27402" x="7300913" y="973138"/>
          <p14:tracePt t="27418" x="7366000" y="973138"/>
          <p14:tracePt t="27435" x="7424738" y="979488"/>
          <p14:tracePt t="27452" x="7453313" y="979488"/>
          <p14:tracePt t="27469" x="7481888" y="979488"/>
          <p14:tracePt t="27485" x="7496175" y="979488"/>
          <p14:tracePt t="27502" x="7510463" y="979488"/>
          <p14:tracePt t="27518" x="7526338" y="979488"/>
          <p14:tracePt t="27536" x="7546975" y="973138"/>
          <p14:tracePt t="27552" x="7569200" y="965200"/>
          <p14:tracePt t="27568" x="7583488" y="950913"/>
          <p14:tracePt t="27585" x="7591425" y="942975"/>
          <p14:tracePt t="27602" x="7605713" y="928688"/>
          <p14:tracePt t="27618" x="7620000" y="914400"/>
          <p14:tracePt t="27635" x="7627938" y="900113"/>
          <p14:tracePt t="27652" x="7648575" y="885825"/>
          <p14:tracePt t="27668" x="7662863" y="877888"/>
          <p14:tracePt t="27685" x="7685088" y="855663"/>
          <p14:tracePt t="27702" x="7707313" y="849313"/>
          <p14:tracePt t="27718" x="7721600" y="835025"/>
          <p14:tracePt t="27735" x="7735888" y="820738"/>
          <p14:tracePt t="27752" x="7743825" y="812800"/>
          <p14:tracePt t="27769" x="7743825" y="804863"/>
          <p14:tracePt t="27785" x="7743825" y="798513"/>
          <p14:tracePt t="27997" x="7750175" y="798513"/>
          <p14:tracePt t="28005" x="7764463" y="798513"/>
          <p14:tracePt t="28012" x="7780338" y="790575"/>
          <p14:tracePt t="28020" x="7800975" y="790575"/>
          <p14:tracePt t="28035" x="7888288" y="769938"/>
          <p14:tracePt t="28052" x="7983538" y="754063"/>
          <p14:tracePt t="28068" x="8069263" y="733425"/>
          <p14:tracePt t="28085" x="8170863" y="719138"/>
          <p14:tracePt t="28102" x="8243888" y="688975"/>
          <p14:tracePt t="28119" x="8266113" y="668338"/>
          <p14:tracePt t="28135" x="8288338" y="623888"/>
          <p14:tracePt t="28152" x="8308975" y="573088"/>
          <p14:tracePt t="28169" x="8316913" y="465138"/>
          <p14:tracePt t="28185" x="8316913" y="341313"/>
          <p14:tracePt t="28202" x="8294688" y="246063"/>
          <p14:tracePt t="28219" x="8251825" y="144463"/>
          <p14:tracePt t="28235" x="8193088" y="28575"/>
          <p14:tracePt t="28385" x="7227888" y="58738"/>
          <p14:tracePt t="28402" x="7185025" y="109538"/>
          <p14:tracePt t="28419" x="7154863" y="144463"/>
          <p14:tracePt t="28435" x="7112000" y="268288"/>
          <p14:tracePt t="28452" x="7097713" y="406400"/>
          <p14:tracePt t="28469" x="7097713" y="530225"/>
          <p14:tracePt t="28485" x="7126288" y="688975"/>
          <p14:tracePt t="28502" x="7170738" y="790575"/>
          <p14:tracePt t="28519" x="7286625" y="1008063"/>
          <p14:tracePt t="28535" x="7337425" y="1109663"/>
          <p14:tracePt t="28552" x="7358063" y="1168400"/>
          <p14:tracePt t="28569" x="7388225" y="1219200"/>
          <p14:tracePt t="28586" x="7424738" y="1277938"/>
          <p14:tracePt t="28602" x="7459663" y="1298575"/>
          <p14:tracePt t="28619" x="7510463" y="1328738"/>
          <p14:tracePt t="28635" x="7577138" y="1335088"/>
          <p14:tracePt t="28652" x="7693025" y="1335088"/>
          <p14:tracePt t="28669" x="7764463" y="1335088"/>
          <p14:tracePt t="28685" x="7808913" y="1320800"/>
          <p14:tracePt t="28702" x="7845425" y="1312863"/>
          <p14:tracePt t="28719" x="7896225" y="1292225"/>
          <p14:tracePt t="28735" x="7961313" y="1270000"/>
          <p14:tracePt t="28752" x="7997825" y="1247775"/>
          <p14:tracePt t="28769" x="8018463" y="1219200"/>
          <p14:tracePt t="28785" x="8062913" y="1146175"/>
          <p14:tracePt t="28802" x="8105775" y="965200"/>
          <p14:tracePt t="28819" x="8113713" y="804863"/>
          <p14:tracePt t="28835" x="8113713" y="660400"/>
          <p14:tracePt t="28852" x="8113713" y="479425"/>
          <p14:tracePt t="28869" x="8077200" y="290513"/>
          <p14:tracePt t="28885" x="8026400" y="166688"/>
          <p14:tracePt t="28902" x="7975600" y="73025"/>
          <p14:tracePt t="28919" x="7939088" y="22225"/>
          <p14:tracePt t="28985" x="7504113" y="36513"/>
          <p14:tracePt t="29002" x="7337425" y="144463"/>
          <p14:tracePt t="29019" x="7278688" y="180975"/>
          <p14:tracePt t="29035" x="7227888" y="225425"/>
          <p14:tracePt t="29052" x="7177088" y="268288"/>
          <p14:tracePt t="29069" x="7119938" y="363538"/>
          <p14:tracePt t="29085" x="7083425" y="428625"/>
          <p14:tracePt t="29102" x="7075488" y="471488"/>
          <p14:tracePt t="29119" x="7075488" y="522288"/>
          <p14:tracePt t="29135" x="7075488" y="595313"/>
          <p14:tracePt t="29152" x="7112000" y="711200"/>
          <p14:tracePt t="29169" x="7134225" y="747713"/>
          <p14:tracePt t="29186" x="7177088" y="820738"/>
          <p14:tracePt t="29202" x="7227888" y="877888"/>
          <p14:tracePt t="29219" x="7323138" y="965200"/>
          <p14:tracePt t="29235" x="7358063" y="1001713"/>
          <p14:tracePt t="29252" x="7416800" y="1030288"/>
          <p14:tracePt t="29269" x="7496175" y="1044575"/>
          <p14:tracePt t="29286" x="7597775" y="1044575"/>
          <p14:tracePt t="29302" x="7670800" y="1023938"/>
          <p14:tracePt t="29319" x="7735888" y="987425"/>
          <p14:tracePt t="29335" x="7786688" y="957263"/>
          <p14:tracePt t="29352" x="7837488" y="928688"/>
          <p14:tracePt t="29369" x="7851775" y="914400"/>
          <p14:tracePt t="29385" x="7859713" y="914400"/>
          <p14:tracePt t="29402" x="7866063" y="906463"/>
          <p14:tracePt t="34919" x="7881938" y="906463"/>
          <p14:tracePt t="34926" x="7902575" y="922338"/>
          <p14:tracePt t="34936" x="7947025" y="950913"/>
          <p14:tracePt t="34953" x="8069263" y="1008063"/>
          <p14:tracePt t="34970" x="8294688" y="1131888"/>
          <p14:tracePt t="34987" x="8643938" y="1335088"/>
          <p14:tracePt t="35003" x="8875713" y="1458913"/>
          <p14:tracePt t="35020" x="9020175" y="1589088"/>
          <p14:tracePt t="35037" x="9209088" y="1763713"/>
          <p14:tracePt t="35053" x="9412288" y="1989138"/>
          <p14:tracePt t="35070" x="9550400" y="2141538"/>
          <p14:tracePt t="35087" x="9615488" y="2220913"/>
          <p14:tracePt t="35103" x="9659938" y="2271713"/>
          <p14:tracePt t="35120" x="9674225" y="2286000"/>
          <p14:tracePt t="35137" x="9680575" y="2286000"/>
          <p14:tracePt t="35410" x="9694863" y="2293938"/>
          <p14:tracePt t="35417" x="9717088" y="2300288"/>
          <p14:tracePt t="35425" x="9753600" y="2308225"/>
          <p14:tracePt t="35437" x="9804400" y="2322513"/>
          <p14:tracePt t="35453" x="9979025" y="2379663"/>
          <p14:tracePt t="35470" x="10269538" y="2481263"/>
          <p14:tracePt t="35487" x="10406063" y="2540000"/>
          <p14:tracePt t="35503" x="10507663" y="2590800"/>
          <p14:tracePt t="35520" x="10609263" y="2633663"/>
          <p14:tracePt t="35537" x="10704513" y="2714625"/>
          <p14:tracePt t="35553" x="10747375" y="2757488"/>
          <p14:tracePt t="35570" x="10777538" y="2794000"/>
          <p14:tracePt t="35587" x="10791825" y="2808288"/>
          <p14:tracePt t="35604" x="10798175" y="2816225"/>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fr-FR" dirty="0"/>
              <a:t>Essai LATTE-2 : CAB LA + RPV LA en IM  Résultats à </a:t>
            </a:r>
            <a:r>
              <a:rPr lang="fr-FR" dirty="0" smtClean="0"/>
              <a:t>S96 (2)</a:t>
            </a:r>
            <a:endParaRPr lang="fr-FR" dirty="0"/>
          </a:p>
        </p:txBody>
      </p:sp>
      <p:sp>
        <p:nvSpPr>
          <p:cNvPr id="46" name="Espace réservé du pied de page 40"/>
          <p:cNvSpPr txBox="1">
            <a:spLocks/>
          </p:cNvSpPr>
          <p:nvPr/>
        </p:nvSpPr>
        <p:spPr>
          <a:xfrm>
            <a:off x="2734742" y="6548273"/>
            <a:ext cx="7291702" cy="226891"/>
          </a:xfrm>
          <a:prstGeom prst="rect">
            <a:avLst/>
          </a:prstGeom>
        </p:spPr>
        <p:txBody>
          <a:bodyPr lIns="0" tIns="0" rIns="0" bIns="0" anchor="ctr"/>
          <a:lstStyle>
            <a:defPPr>
              <a:defRPr lang="fr-FR"/>
            </a:defPPr>
            <a:lvl1pPr marL="0" marR="0" indent="0" algn="r" defTabSz="457200" rtl="0" eaLnBrk="1" fontAlgn="base" latinLnBrk="0" hangingPunct="1">
              <a:lnSpc>
                <a:spcPct val="100000"/>
              </a:lnSpc>
              <a:spcBef>
                <a:spcPct val="0"/>
              </a:spcBef>
              <a:spcAft>
                <a:spcPct val="0"/>
              </a:spcAft>
              <a:buClrTx/>
              <a:buSzTx/>
              <a:buFontTx/>
              <a:buNone/>
              <a:tabLst/>
              <a:defRPr sz="1000" i="1"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5785">
              <a:defRPr/>
            </a:pPr>
            <a:r>
              <a:rPr lang="fr-FR" sz="844" dirty="0">
                <a:latin typeface="Arial"/>
              </a:rPr>
              <a:t>IAS 2017 - D’après </a:t>
            </a:r>
            <a:r>
              <a:rPr lang="fr-FR" sz="844" dirty="0" err="1">
                <a:latin typeface="Arial"/>
              </a:rPr>
              <a:t>Eron</a:t>
            </a:r>
            <a:r>
              <a:rPr lang="fr-FR" sz="844" dirty="0">
                <a:latin typeface="Arial"/>
              </a:rPr>
              <a:t> J et al., </a:t>
            </a:r>
            <a:r>
              <a:rPr lang="fr-FR" sz="844" dirty="0" err="1">
                <a:latin typeface="Arial"/>
              </a:rPr>
              <a:t>abstr</a:t>
            </a:r>
            <a:r>
              <a:rPr lang="fr-FR" sz="844" dirty="0">
                <a:latin typeface="Arial"/>
              </a:rPr>
              <a:t>. MOAX0205LB</a:t>
            </a:r>
          </a:p>
        </p:txBody>
      </p:sp>
      <p:grpSp>
        <p:nvGrpSpPr>
          <p:cNvPr id="69" name="Groupe 68"/>
          <p:cNvGrpSpPr/>
          <p:nvPr/>
        </p:nvGrpSpPr>
        <p:grpSpPr>
          <a:xfrm>
            <a:off x="1076446" y="1698860"/>
            <a:ext cx="7657520" cy="4299063"/>
            <a:chOff x="1697029" y="998538"/>
            <a:chExt cx="9075580" cy="5095186"/>
          </a:xfrm>
        </p:grpSpPr>
        <p:sp>
          <p:nvSpPr>
            <p:cNvPr id="70" name="Rectangle 69">
              <a:extLst>
                <a:ext uri="{FF2B5EF4-FFF2-40B4-BE49-F238E27FC236}">
                  <a16:creationId xmlns:mc="http://schemas.openxmlformats.org/markup-compatibility/2006" xmlns:mv="urn:schemas-microsoft-com:mac:vml" xmlns:a16="http://schemas.microsoft.com/office/drawing/2014/main" xmlns="" id="{634B7D24-DD9D-42AB-AFA0-96D127B18C3C}"/>
                </a:ext>
              </a:extLst>
            </p:cNvPr>
            <p:cNvSpPr/>
            <p:nvPr/>
          </p:nvSpPr>
          <p:spPr>
            <a:xfrm>
              <a:off x="1889082" y="998538"/>
              <a:ext cx="4223849" cy="603032"/>
            </a:xfrm>
            <a:prstGeom prst="rect">
              <a:avLst/>
            </a:prstGeom>
            <a:solidFill>
              <a:srgbClr val="4F81BD"/>
            </a:solidFill>
            <a:ln w="25400" cap="flat" cmpd="sng" algn="ctr">
              <a:noFill/>
              <a:prstDash val="solid"/>
            </a:ln>
            <a:effectLst/>
          </p:spPr>
          <p:txBody>
            <a:bodyPr tIns="75938" bIns="75938" anchor="ctr"/>
            <a:lstStyle/>
            <a:p>
              <a:pPr marL="0" lvl="1" algn="ctr" defTabSz="385785">
                <a:defRPr/>
              </a:pPr>
              <a:r>
                <a:rPr lang="en-GB" sz="1181" b="1" kern="0" dirty="0" err="1">
                  <a:solidFill>
                    <a:prstClr val="white"/>
                  </a:solidFill>
                  <a:ea typeface="ＭＳ Ｐゴシック" pitchFamily="-84" charset="-128"/>
                </a:rPr>
                <a:t>Efficacité</a:t>
              </a:r>
              <a:r>
                <a:rPr lang="en-GB" sz="1181" b="1" kern="0" dirty="0">
                  <a:solidFill>
                    <a:prstClr val="white"/>
                  </a:solidFill>
                  <a:ea typeface="ＭＳ Ｐゴシック" pitchFamily="-84" charset="-128"/>
                </a:rPr>
                <a:t> </a:t>
              </a:r>
              <a:r>
                <a:rPr lang="en-GB" sz="1181" b="1" kern="0" dirty="0" err="1">
                  <a:solidFill>
                    <a:prstClr val="white"/>
                  </a:solidFill>
                  <a:ea typeface="ＭＳ Ｐゴシック" pitchFamily="-84" charset="-128"/>
                </a:rPr>
                <a:t>à</a:t>
              </a:r>
              <a:r>
                <a:rPr lang="en-GB" sz="1181" b="1" kern="0" dirty="0">
                  <a:solidFill>
                    <a:prstClr val="white"/>
                  </a:solidFill>
                  <a:ea typeface="ＭＳ Ｐゴシック" pitchFamily="-84" charset="-128"/>
                </a:rPr>
                <a:t> S96</a:t>
              </a:r>
            </a:p>
          </p:txBody>
        </p:sp>
        <p:sp>
          <p:nvSpPr>
            <p:cNvPr id="71" name="Rectangle 70">
              <a:extLst>
                <a:ext uri="{FF2B5EF4-FFF2-40B4-BE49-F238E27FC236}">
                  <a16:creationId xmlns:mc="http://schemas.openxmlformats.org/markup-compatibility/2006" xmlns:mv="urn:schemas-microsoft-com:mac:vml" xmlns:a16="http://schemas.microsoft.com/office/drawing/2014/main" xmlns="" id="{20E6A635-A347-48F2-B138-C8E013E51C9E}"/>
                </a:ext>
              </a:extLst>
            </p:cNvPr>
            <p:cNvSpPr/>
            <p:nvPr/>
          </p:nvSpPr>
          <p:spPr>
            <a:xfrm>
              <a:off x="6414208" y="998538"/>
              <a:ext cx="3846513" cy="603032"/>
            </a:xfrm>
            <a:prstGeom prst="rect">
              <a:avLst/>
            </a:prstGeom>
            <a:solidFill>
              <a:srgbClr val="4F81BD"/>
            </a:solidFill>
            <a:ln w="25400" cap="flat" cmpd="sng" algn="ctr">
              <a:noFill/>
              <a:prstDash val="solid"/>
            </a:ln>
            <a:effectLst/>
          </p:spPr>
          <p:txBody>
            <a:bodyPr tIns="75938" bIns="75938" anchor="ctr"/>
            <a:lstStyle/>
            <a:p>
              <a:pPr marL="0" lvl="1" algn="ctr" defTabSz="385785">
                <a:defRPr/>
              </a:pPr>
              <a:r>
                <a:rPr lang="en-GB" sz="1181" b="1" kern="0" dirty="0" err="1">
                  <a:solidFill>
                    <a:prstClr val="white"/>
                  </a:solidFill>
                  <a:ea typeface="ＭＳ Ｐゴシック" pitchFamily="-84" charset="-128"/>
                </a:rPr>
                <a:t>Différences</a:t>
              </a:r>
              <a:r>
                <a:rPr lang="en-GB" sz="1181" b="1" kern="0" dirty="0">
                  <a:solidFill>
                    <a:prstClr val="white"/>
                  </a:solidFill>
                  <a:ea typeface="ＭＳ Ｐゴシック" pitchFamily="-84" charset="-128"/>
                </a:rPr>
                <a:t> </a:t>
              </a:r>
              <a:r>
                <a:rPr lang="en-GB" sz="1181" b="1" kern="0" dirty="0" err="1">
                  <a:solidFill>
                    <a:prstClr val="white"/>
                  </a:solidFill>
                  <a:ea typeface="ＭＳ Ｐゴシック" pitchFamily="-84" charset="-128"/>
                </a:rPr>
                <a:t>selon</a:t>
              </a:r>
              <a:r>
                <a:rPr lang="en-GB" sz="1181" b="1" kern="0" dirty="0">
                  <a:solidFill>
                    <a:prstClr val="white"/>
                  </a:solidFill>
                  <a:ea typeface="ＭＳ Ｐゴシック" pitchFamily="-84" charset="-128"/>
                </a:rPr>
                <a:t> le </a:t>
              </a:r>
              <a:r>
                <a:rPr lang="en-GB" sz="1181" b="1" kern="0" dirty="0" err="1">
                  <a:solidFill>
                    <a:prstClr val="white"/>
                  </a:solidFill>
                  <a:ea typeface="ＭＳ Ｐゴシック" pitchFamily="-84" charset="-128"/>
                </a:rPr>
                <a:t>traitment</a:t>
              </a:r>
              <a:r>
                <a:rPr lang="en-GB" sz="1181" b="1" kern="0" dirty="0">
                  <a:solidFill>
                    <a:prstClr val="white"/>
                  </a:solidFill>
                  <a:ea typeface="ＭＳ Ｐゴシック" pitchFamily="-84" charset="-128"/>
                </a:rPr>
                <a:t> </a:t>
              </a:r>
            </a:p>
            <a:p>
              <a:pPr marL="0" lvl="1" algn="ctr" defTabSz="385785">
                <a:defRPr/>
              </a:pPr>
              <a:r>
                <a:rPr lang="en-GB" sz="1181" b="1" kern="0" dirty="0">
                  <a:solidFill>
                    <a:prstClr val="white"/>
                  </a:solidFill>
                  <a:ea typeface="ＭＳ Ｐゴシック" pitchFamily="-84" charset="-128"/>
                </a:rPr>
                <a:t>(IC</a:t>
              </a:r>
              <a:r>
                <a:rPr lang="en-GB" sz="1181" b="1" kern="0" baseline="-25000" dirty="0">
                  <a:solidFill>
                    <a:prstClr val="white"/>
                  </a:solidFill>
                  <a:ea typeface="ＭＳ Ｐゴシック" pitchFamily="-84" charset="-128"/>
                </a:rPr>
                <a:t>95</a:t>
              </a:r>
              <a:r>
                <a:rPr lang="en-GB" sz="1181" b="1" kern="0" dirty="0">
                  <a:solidFill>
                    <a:prstClr val="white"/>
                  </a:solidFill>
                  <a:ea typeface="ＭＳ Ｐゴシック" pitchFamily="-84" charset="-128"/>
                </a:rPr>
                <a:t>)</a:t>
              </a:r>
            </a:p>
          </p:txBody>
        </p:sp>
        <p:sp>
          <p:nvSpPr>
            <p:cNvPr id="72" name="Down Arrow 33">
              <a:extLst>
                <a:ext uri="{FF2B5EF4-FFF2-40B4-BE49-F238E27FC236}">
                  <a16:creationId xmlns:mc="http://schemas.openxmlformats.org/markup-compatibility/2006" xmlns:mv="urn:schemas-microsoft-com:mac:vml" xmlns:a16="http://schemas.microsoft.com/office/drawing/2014/main" xmlns="" id="{F342BFC2-3550-4826-A1CB-809E73BB55DB}"/>
                </a:ext>
              </a:extLst>
            </p:cNvPr>
            <p:cNvSpPr/>
            <p:nvPr/>
          </p:nvSpPr>
          <p:spPr>
            <a:xfrm rot="16200000">
              <a:off x="8522344" y="1270805"/>
              <a:ext cx="585788" cy="1362075"/>
            </a:xfrm>
            <a:prstGeom prst="downArrow">
              <a:avLst/>
            </a:prstGeom>
            <a:solidFill>
              <a:srgbClr val="FF6600"/>
            </a:solidFill>
            <a:ln w="0" cap="flat" cmpd="sng" algn="ctr">
              <a:noFill/>
              <a:prstDash val="solid"/>
            </a:ln>
            <a:effectLst/>
          </p:spPr>
          <p:txBody>
            <a:bodyPr anchor="ctr"/>
            <a:lstStyle/>
            <a:p>
              <a:pPr algn="ctr" defTabSz="385785">
                <a:defRPr/>
              </a:pPr>
              <a:endParaRPr lang="en-US" sz="1519" kern="0" dirty="0">
                <a:solidFill>
                  <a:prstClr val="white"/>
                </a:solidFill>
                <a:latin typeface="Calibri"/>
                <a:ea typeface="ＭＳ Ｐゴシック" pitchFamily="-84" charset="-128"/>
              </a:endParaRPr>
            </a:p>
          </p:txBody>
        </p:sp>
        <p:sp>
          <p:nvSpPr>
            <p:cNvPr id="73" name="Down Arrow 34">
              <a:extLst>
                <a:ext uri="{FF2B5EF4-FFF2-40B4-BE49-F238E27FC236}">
                  <a16:creationId xmlns:mc="http://schemas.openxmlformats.org/markup-compatibility/2006" xmlns:mv="urn:schemas-microsoft-com:mac:vml" xmlns:a16="http://schemas.microsoft.com/office/drawing/2014/main" xmlns="" id="{9A5BEDA2-9718-455B-87A9-931A41707988}"/>
                </a:ext>
              </a:extLst>
            </p:cNvPr>
            <p:cNvSpPr/>
            <p:nvPr/>
          </p:nvSpPr>
          <p:spPr>
            <a:xfrm rot="5400000">
              <a:off x="7165087" y="1289856"/>
              <a:ext cx="585216" cy="1323975"/>
            </a:xfrm>
            <a:prstGeom prst="downArrow">
              <a:avLst/>
            </a:prstGeom>
            <a:noFill/>
            <a:ln w="15875" cap="flat" cmpd="sng" algn="ctr">
              <a:solidFill>
                <a:srgbClr val="4F81BD"/>
              </a:solidFill>
              <a:prstDash val="solid"/>
            </a:ln>
            <a:effectLst/>
          </p:spPr>
          <p:txBody>
            <a:bodyPr anchor="ctr"/>
            <a:lstStyle/>
            <a:p>
              <a:pPr algn="ctr" defTabSz="385785">
                <a:defRPr/>
              </a:pPr>
              <a:endParaRPr lang="en-US" sz="1519" kern="0" dirty="0">
                <a:solidFill>
                  <a:prstClr val="white"/>
                </a:solidFill>
                <a:latin typeface="Calibri"/>
                <a:ea typeface="ＭＳ Ｐゴシック" pitchFamily="-84" charset="-128"/>
              </a:endParaRPr>
            </a:p>
          </p:txBody>
        </p:sp>
        <p:sp>
          <p:nvSpPr>
            <p:cNvPr id="74" name="TextBox 24">
              <a:extLst>
                <a:ext uri="{FF2B5EF4-FFF2-40B4-BE49-F238E27FC236}">
                  <a16:creationId xmlns:mc="http://schemas.openxmlformats.org/markup-compatibility/2006" xmlns:mv="urn:schemas-microsoft-com:mac:vml" xmlns:a16="http://schemas.microsoft.com/office/drawing/2014/main" xmlns="" id="{7EF0C72C-A8A2-4956-AA5A-A1607CBABE52}"/>
                </a:ext>
              </a:extLst>
            </p:cNvPr>
            <p:cNvSpPr txBox="1">
              <a:spLocks noChangeArrowheads="1"/>
            </p:cNvSpPr>
            <p:nvPr/>
          </p:nvSpPr>
          <p:spPr bwMode="auto">
            <a:xfrm>
              <a:off x="6850360" y="1758589"/>
              <a:ext cx="1501775" cy="386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85785" fontAlgn="base">
                <a:spcBef>
                  <a:spcPct val="0"/>
                </a:spcBef>
                <a:spcAft>
                  <a:spcPct val="0"/>
                </a:spcAft>
                <a:defRPr/>
              </a:pPr>
              <a:r>
                <a:rPr lang="en-US" altLang="en-US" sz="1519" b="1" kern="0" dirty="0">
                  <a:solidFill>
                    <a:srgbClr val="000000"/>
                  </a:solidFill>
                  <a:ea typeface="ＭＳ Ｐゴシック" pitchFamily="-84" charset="-128"/>
                </a:rPr>
                <a:t>Oral</a:t>
              </a:r>
              <a:r>
                <a:rPr lang="en-US" altLang="en-US" sz="1519" b="1" kern="0" dirty="0">
                  <a:solidFill>
                    <a:srgbClr val="FFFFFF"/>
                  </a:solidFill>
                  <a:ea typeface="ＭＳ Ｐゴシック" pitchFamily="-84" charset="-128"/>
                </a:rPr>
                <a:t> </a:t>
              </a:r>
            </a:p>
          </p:txBody>
        </p:sp>
        <p:sp>
          <p:nvSpPr>
            <p:cNvPr id="75" name="TextBox 26">
              <a:extLst>
                <a:ext uri="{FF2B5EF4-FFF2-40B4-BE49-F238E27FC236}">
                  <a16:creationId xmlns:mc="http://schemas.openxmlformats.org/markup-compatibility/2006" xmlns:mv="urn:schemas-microsoft-com:mac:vml" xmlns:a16="http://schemas.microsoft.com/office/drawing/2014/main" xmlns="" id="{9B10FC5F-46DD-4A11-820A-A75E0CC05C10}"/>
                </a:ext>
              </a:extLst>
            </p:cNvPr>
            <p:cNvSpPr txBox="1">
              <a:spLocks noChangeArrowheads="1"/>
            </p:cNvSpPr>
            <p:nvPr/>
          </p:nvSpPr>
          <p:spPr bwMode="auto">
            <a:xfrm>
              <a:off x="8097036" y="1758588"/>
              <a:ext cx="1198562" cy="386507"/>
            </a:xfrm>
            <a:prstGeom prst="rect">
              <a:avLst/>
            </a:prstGeom>
            <a:noFill/>
            <a:ln>
              <a:noFill/>
            </a:ln>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385785">
                <a:defRPr/>
              </a:pPr>
              <a:r>
                <a:rPr lang="en-US" altLang="en-US" sz="1519" b="1" kern="0" dirty="0">
                  <a:solidFill>
                    <a:prstClr val="white"/>
                  </a:solidFill>
                  <a:latin typeface="Arial" panose="020B0604020202020204" pitchFamily="34" charset="0"/>
                  <a:ea typeface="ＭＳ Ｐゴシック" pitchFamily="-84" charset="-128"/>
                </a:rPr>
                <a:t>IM</a:t>
              </a:r>
            </a:p>
          </p:txBody>
        </p:sp>
        <p:sp>
          <p:nvSpPr>
            <p:cNvPr id="76" name="TextBox 45">
              <a:extLst>
                <a:ext uri="{FF2B5EF4-FFF2-40B4-BE49-F238E27FC236}">
                  <a16:creationId xmlns:mc="http://schemas.openxmlformats.org/markup-compatibility/2006" xmlns:mv="urn:schemas-microsoft-com:mac:vml" xmlns:a16="http://schemas.microsoft.com/office/drawing/2014/main" xmlns="" id="{1D64F33A-1E51-4D1F-8CB0-93A0E749EB04}"/>
                </a:ext>
              </a:extLst>
            </p:cNvPr>
            <p:cNvSpPr txBox="1">
              <a:spLocks noChangeArrowheads="1"/>
            </p:cNvSpPr>
            <p:nvPr/>
          </p:nvSpPr>
          <p:spPr bwMode="auto">
            <a:xfrm>
              <a:off x="7135603" y="2146201"/>
              <a:ext cx="2681076" cy="355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85785" fontAlgn="base">
                <a:spcBef>
                  <a:spcPct val="0"/>
                </a:spcBef>
                <a:spcAft>
                  <a:spcPct val="0"/>
                </a:spcAft>
                <a:defRPr/>
              </a:pPr>
              <a:r>
                <a:rPr lang="fr-FR" altLang="en-US" sz="1350" b="1" kern="0" dirty="0" err="1">
                  <a:solidFill>
                    <a:srgbClr val="000000"/>
                  </a:solidFill>
                  <a:ea typeface="ＭＳ Ｐゴシック" pitchFamily="-84" charset="-128"/>
                </a:rPr>
                <a:t>T</a:t>
              </a:r>
              <a:r>
                <a:rPr lang="en-US" altLang="en-US" sz="1350" b="1" kern="0" dirty="0" err="1">
                  <a:solidFill>
                    <a:srgbClr val="000000"/>
                  </a:solidFill>
                  <a:ea typeface="ＭＳ Ｐゴシック" pitchFamily="-84" charset="-128"/>
                </a:rPr>
                <a:t>outes</a:t>
              </a:r>
              <a:r>
                <a:rPr lang="en-US" altLang="en-US" sz="1350" b="1" kern="0" dirty="0">
                  <a:solidFill>
                    <a:srgbClr val="000000"/>
                  </a:solidFill>
                  <a:ea typeface="ＭＳ Ｐゴシック" pitchFamily="-84" charset="-128"/>
                </a:rPr>
                <a:t> les 8 </a:t>
              </a:r>
              <a:r>
                <a:rPr lang="en-US" altLang="en-US" sz="1350" b="1" kern="0" dirty="0" err="1">
                  <a:solidFill>
                    <a:srgbClr val="000000"/>
                  </a:solidFill>
                  <a:ea typeface="ＭＳ Ｐゴシック" pitchFamily="-84" charset="-128"/>
                </a:rPr>
                <a:t>semaines</a:t>
              </a:r>
              <a:r>
                <a:rPr lang="en-US" altLang="en-US" sz="1350" b="1" kern="0" dirty="0">
                  <a:solidFill>
                    <a:srgbClr val="000000"/>
                  </a:solidFill>
                  <a:ea typeface="ＭＳ Ｐゴシック" pitchFamily="-84" charset="-128"/>
                </a:rPr>
                <a:t> IM</a:t>
              </a:r>
            </a:p>
          </p:txBody>
        </p:sp>
        <p:graphicFrame>
          <p:nvGraphicFramePr>
            <p:cNvPr id="77" name="Chart 10">
              <a:extLst>
                <a:ext uri="{FF2B5EF4-FFF2-40B4-BE49-F238E27FC236}">
                  <a16:creationId xmlns:mc="http://schemas.openxmlformats.org/markup-compatibility/2006" xmlns:mv="urn:schemas-microsoft-com:mac:vml" xmlns:a16="http://schemas.microsoft.com/office/drawing/2014/main" xmlns="" id="{90D73C4E-36A3-46C5-ABB3-B9ABBFBF26C7}"/>
                </a:ext>
              </a:extLst>
            </p:cNvPr>
            <p:cNvGraphicFramePr>
              <a:graphicFrameLocks/>
            </p:cNvGraphicFramePr>
            <p:nvPr>
              <p:extLst>
                <p:ext uri="{D42A27DB-BD31-4B8C-83A1-F6EECF244321}">
                  <p14:modId xmlns:p14="http://schemas.microsoft.com/office/powerpoint/2010/main" val="1915376262"/>
                </p:ext>
              </p:extLst>
            </p:nvPr>
          </p:nvGraphicFramePr>
          <p:xfrm>
            <a:off x="1697029" y="2080767"/>
            <a:ext cx="4699377" cy="4012957"/>
          </p:xfrm>
          <a:graphic>
            <a:graphicData uri="http://schemas.openxmlformats.org/drawingml/2006/chart">
              <c:chart xmlns:c="http://schemas.openxmlformats.org/drawingml/2006/chart" xmlns:r="http://schemas.openxmlformats.org/officeDocument/2006/relationships" r:id="rId4"/>
            </a:graphicData>
          </a:graphic>
        </p:graphicFrame>
        <p:grpSp>
          <p:nvGrpSpPr>
            <p:cNvPr id="78" name="Group 46">
              <a:extLst>
                <a:ext uri="{FF2B5EF4-FFF2-40B4-BE49-F238E27FC236}">
                  <a16:creationId xmlns:mc="http://schemas.openxmlformats.org/markup-compatibility/2006" xmlns:mv="urn:schemas-microsoft-com:mac:vml" xmlns:a16="http://schemas.microsoft.com/office/drawing/2014/main" xmlns="" id="{7566B8B9-C3CD-4CA1-8262-BB0E6D24D1DC}"/>
                </a:ext>
              </a:extLst>
            </p:cNvPr>
            <p:cNvGrpSpPr>
              <a:grpSpLocks/>
            </p:cNvGrpSpPr>
            <p:nvPr/>
          </p:nvGrpSpPr>
          <p:grpSpPr bwMode="auto">
            <a:xfrm>
              <a:off x="6185614" y="4162887"/>
              <a:ext cx="4357656" cy="1753945"/>
              <a:chOff x="4694200" y="4511673"/>
              <a:chExt cx="4615054" cy="2373742"/>
            </a:xfrm>
          </p:grpSpPr>
          <p:graphicFrame>
            <p:nvGraphicFramePr>
              <p:cNvPr id="90" name="Chart 17">
                <a:extLst>
                  <a:ext uri="{FF2B5EF4-FFF2-40B4-BE49-F238E27FC236}">
                    <a16:creationId xmlns:mc="http://schemas.openxmlformats.org/markup-compatibility/2006" xmlns:mv="urn:schemas-microsoft-com:mac:vml" xmlns:a16="http://schemas.microsoft.com/office/drawing/2014/main" xmlns="" id="{EA394F53-58A8-4C3A-9308-ACC7FED29423}"/>
                  </a:ext>
                </a:extLst>
              </p:cNvPr>
              <p:cNvGraphicFramePr>
                <a:graphicFrameLocks/>
              </p:cNvGraphicFramePr>
              <p:nvPr>
                <p:extLst/>
              </p:nvPr>
            </p:nvGraphicFramePr>
            <p:xfrm>
              <a:off x="4694200" y="4511673"/>
              <a:ext cx="4610086" cy="2373742"/>
            </p:xfrm>
            <a:graphic>
              <a:graphicData uri="http://schemas.openxmlformats.org/drawingml/2006/chart">
                <c:chart xmlns:c="http://schemas.openxmlformats.org/drawingml/2006/chart" xmlns:r="http://schemas.openxmlformats.org/officeDocument/2006/relationships" r:id="rId5"/>
              </a:graphicData>
            </a:graphic>
          </p:graphicFrame>
          <p:sp>
            <p:nvSpPr>
              <p:cNvPr id="91" name="TextBox 18">
                <a:extLst>
                  <a:ext uri="{FF2B5EF4-FFF2-40B4-BE49-F238E27FC236}">
                    <a16:creationId xmlns:mc="http://schemas.openxmlformats.org/markup-compatibility/2006" xmlns:mv="urn:schemas-microsoft-com:mac:vml" xmlns:a16="http://schemas.microsoft.com/office/drawing/2014/main" xmlns="" id="{EF0C0C6A-60F9-482D-A3A6-1A4625E2D4BA}"/>
                  </a:ext>
                </a:extLst>
              </p:cNvPr>
              <p:cNvSpPr txBox="1">
                <a:spLocks noChangeArrowheads="1"/>
              </p:cNvSpPr>
              <p:nvPr/>
            </p:nvSpPr>
            <p:spPr bwMode="auto">
              <a:xfrm>
                <a:off x="4990096" y="5576400"/>
                <a:ext cx="955396" cy="439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85785" fontAlgn="base">
                  <a:spcBef>
                    <a:spcPct val="0"/>
                  </a:spcBef>
                  <a:spcAft>
                    <a:spcPct val="0"/>
                  </a:spcAft>
                  <a:defRPr/>
                </a:pPr>
                <a:r>
                  <a:rPr lang="en-US" altLang="en-US" sz="1181" kern="0" dirty="0">
                    <a:solidFill>
                      <a:srgbClr val="000000"/>
                    </a:solidFill>
                    <a:ea typeface="ＭＳ Ｐゴシック" pitchFamily="-84" charset="-128"/>
                  </a:rPr>
                  <a:t>−8,4 %</a:t>
                </a:r>
              </a:p>
            </p:txBody>
          </p:sp>
          <p:sp>
            <p:nvSpPr>
              <p:cNvPr id="92" name="TextBox 18">
                <a:extLst>
                  <a:ext uri="{FF2B5EF4-FFF2-40B4-BE49-F238E27FC236}">
                    <a16:creationId xmlns:mc="http://schemas.openxmlformats.org/markup-compatibility/2006" xmlns:mv="urn:schemas-microsoft-com:mac:vml" xmlns:a16="http://schemas.microsoft.com/office/drawing/2014/main" xmlns="" id="{5EEF0647-EC99-4D00-A916-EB85E922746C}"/>
                  </a:ext>
                </a:extLst>
              </p:cNvPr>
              <p:cNvSpPr txBox="1">
                <a:spLocks noChangeArrowheads="1"/>
              </p:cNvSpPr>
              <p:nvPr/>
            </p:nvSpPr>
            <p:spPr bwMode="auto">
              <a:xfrm>
                <a:off x="8446854" y="5576400"/>
                <a:ext cx="862400" cy="439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85785" fontAlgn="base">
                  <a:spcBef>
                    <a:spcPct val="0"/>
                  </a:spcBef>
                  <a:spcAft>
                    <a:spcPct val="0"/>
                  </a:spcAft>
                  <a:defRPr/>
                </a:pPr>
                <a:r>
                  <a:rPr lang="en-US" altLang="en-US" sz="1181" kern="0" dirty="0">
                    <a:solidFill>
                      <a:srgbClr val="000000"/>
                    </a:solidFill>
                    <a:ea typeface="ＭＳ Ｐゴシック" pitchFamily="-84" charset="-128"/>
                  </a:rPr>
                  <a:t>14,4 %</a:t>
                </a:r>
              </a:p>
            </p:txBody>
          </p:sp>
        </p:grpSp>
        <p:grpSp>
          <p:nvGrpSpPr>
            <p:cNvPr id="79" name="Group 21">
              <a:extLst>
                <a:ext uri="{FF2B5EF4-FFF2-40B4-BE49-F238E27FC236}">
                  <a16:creationId xmlns:mc="http://schemas.openxmlformats.org/markup-compatibility/2006" xmlns:mv="urn:schemas-microsoft-com:mac:vml" xmlns:a16="http://schemas.microsoft.com/office/drawing/2014/main" xmlns="" id="{4A10749D-2ADD-4075-A408-4FBEC667AAAB}"/>
                </a:ext>
              </a:extLst>
            </p:cNvPr>
            <p:cNvGrpSpPr/>
            <p:nvPr/>
          </p:nvGrpSpPr>
          <p:grpSpPr>
            <a:xfrm>
              <a:off x="6177226" y="2341167"/>
              <a:ext cx="4595383" cy="1539579"/>
              <a:chOff x="4601465" y="2229657"/>
              <a:chExt cx="4595383" cy="1539579"/>
            </a:xfrm>
          </p:grpSpPr>
          <p:grpSp>
            <p:nvGrpSpPr>
              <p:cNvPr id="81" name="Group 4">
                <a:extLst>
                  <a:ext uri="{FF2B5EF4-FFF2-40B4-BE49-F238E27FC236}">
                    <a16:creationId xmlns:mc="http://schemas.openxmlformats.org/markup-compatibility/2006" xmlns:mv="urn:schemas-microsoft-com:mac:vml" xmlns:a16="http://schemas.microsoft.com/office/drawing/2014/main" xmlns="" id="{FC88E8AC-06D0-4CCA-940F-B3C24E4F1342}"/>
                  </a:ext>
                </a:extLst>
              </p:cNvPr>
              <p:cNvGrpSpPr>
                <a:grpSpLocks/>
              </p:cNvGrpSpPr>
              <p:nvPr/>
            </p:nvGrpSpPr>
            <p:grpSpPr bwMode="auto">
              <a:xfrm>
                <a:off x="4601465" y="2229657"/>
                <a:ext cx="4595383" cy="1539579"/>
                <a:chOff x="4634280" y="2529377"/>
                <a:chExt cx="4832611" cy="2088958"/>
              </a:xfrm>
            </p:grpSpPr>
            <p:graphicFrame>
              <p:nvGraphicFramePr>
                <p:cNvPr id="87" name="Object 21">
                  <a:extLst>
                    <a:ext uri="{FF2B5EF4-FFF2-40B4-BE49-F238E27FC236}">
                      <a16:creationId xmlns:mc="http://schemas.openxmlformats.org/markup-compatibility/2006" xmlns:mv="urn:schemas-microsoft-com:mac:vml" xmlns:a16="http://schemas.microsoft.com/office/drawing/2014/main" xmlns="" id="{119F4134-97A9-405E-BDCA-83D9CBAC5D03}"/>
                    </a:ext>
                  </a:extLst>
                </p:cNvPr>
                <p:cNvGraphicFramePr>
                  <a:graphicFrameLocks/>
                </p:cNvGraphicFramePr>
                <p:nvPr>
                  <p:extLst/>
                </p:nvPr>
              </p:nvGraphicFramePr>
              <p:xfrm>
                <a:off x="4634280" y="2529377"/>
                <a:ext cx="4579363" cy="2088958"/>
              </p:xfrm>
              <a:graphic>
                <a:graphicData uri="http://schemas.openxmlformats.org/drawingml/2006/chart">
                  <c:chart xmlns:c="http://schemas.openxmlformats.org/drawingml/2006/chart" xmlns:r="http://schemas.openxmlformats.org/officeDocument/2006/relationships" r:id="rId6"/>
                </a:graphicData>
              </a:graphic>
            </p:graphicFrame>
            <p:sp>
              <p:nvSpPr>
                <p:cNvPr id="88" name="TextBox 18">
                  <a:extLst>
                    <a:ext uri="{FF2B5EF4-FFF2-40B4-BE49-F238E27FC236}">
                      <a16:creationId xmlns:mc="http://schemas.openxmlformats.org/markup-compatibility/2006" xmlns:mv="urn:schemas-microsoft-com:mac:vml" xmlns:a16="http://schemas.microsoft.com/office/drawing/2014/main" xmlns="" id="{7A5FC19F-8148-4D86-9403-66DC73451CFB}"/>
                    </a:ext>
                  </a:extLst>
                </p:cNvPr>
                <p:cNvSpPr txBox="1">
                  <a:spLocks noChangeArrowheads="1"/>
                </p:cNvSpPr>
                <p:nvPr/>
              </p:nvSpPr>
              <p:spPr bwMode="auto">
                <a:xfrm>
                  <a:off x="5924179" y="3548199"/>
                  <a:ext cx="881048" cy="440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85785" fontAlgn="base">
                    <a:spcBef>
                      <a:spcPct val="0"/>
                    </a:spcBef>
                    <a:spcAft>
                      <a:spcPct val="0"/>
                    </a:spcAft>
                    <a:defRPr/>
                  </a:pPr>
                  <a:r>
                    <a:rPr lang="en-US" altLang="en-US" sz="1181" kern="0" dirty="0">
                      <a:solidFill>
                        <a:srgbClr val="000000"/>
                      </a:solidFill>
                      <a:ea typeface="ＭＳ Ｐゴシック" pitchFamily="-84" charset="-128"/>
                    </a:rPr>
                    <a:t>− 0,6 %</a:t>
                  </a:r>
                </a:p>
              </p:txBody>
            </p:sp>
            <p:sp>
              <p:nvSpPr>
                <p:cNvPr id="89" name="TextBox 19">
                  <a:extLst>
                    <a:ext uri="{FF2B5EF4-FFF2-40B4-BE49-F238E27FC236}">
                      <a16:creationId xmlns:mc="http://schemas.openxmlformats.org/markup-compatibility/2006" xmlns:mv="urn:schemas-microsoft-com:mac:vml" xmlns:a16="http://schemas.microsoft.com/office/drawing/2014/main" xmlns="" id="{2C52F81A-4D70-4507-B2C5-A9C8CC206EF7}"/>
                    </a:ext>
                  </a:extLst>
                </p:cNvPr>
                <p:cNvSpPr txBox="1">
                  <a:spLocks noChangeArrowheads="1"/>
                </p:cNvSpPr>
                <p:nvPr/>
              </p:nvSpPr>
              <p:spPr bwMode="auto">
                <a:xfrm>
                  <a:off x="8490824" y="3576398"/>
                  <a:ext cx="976067" cy="440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85785" fontAlgn="base">
                    <a:spcBef>
                      <a:spcPct val="0"/>
                    </a:spcBef>
                    <a:spcAft>
                      <a:spcPct val="0"/>
                    </a:spcAft>
                    <a:defRPr/>
                  </a:pPr>
                  <a:r>
                    <a:rPr lang="en-US" altLang="en-US" sz="1181" kern="0" dirty="0">
                      <a:solidFill>
                        <a:srgbClr val="000000"/>
                      </a:solidFill>
                      <a:ea typeface="ＭＳ Ｐゴシック" pitchFamily="-84" charset="-128"/>
                    </a:rPr>
                    <a:t>20,5 %</a:t>
                  </a:r>
                </a:p>
              </p:txBody>
            </p:sp>
          </p:grpSp>
          <p:sp>
            <p:nvSpPr>
              <p:cNvPr id="82" name="Isosceles Triangle 5">
                <a:extLst>
                  <a:ext uri="{FF2B5EF4-FFF2-40B4-BE49-F238E27FC236}">
                    <a16:creationId xmlns:mc="http://schemas.openxmlformats.org/markup-compatibility/2006" xmlns:mv="urn:schemas-microsoft-com:mac:vml" xmlns:a16="http://schemas.microsoft.com/office/drawing/2014/main" xmlns="" id="{C41EC65C-B6CC-44EC-8F54-38F9B3578B76}"/>
                  </a:ext>
                </a:extLst>
              </p:cNvPr>
              <p:cNvSpPr/>
              <p:nvPr/>
            </p:nvSpPr>
            <p:spPr>
              <a:xfrm rot="5400000">
                <a:off x="8750269" y="2877807"/>
                <a:ext cx="91440" cy="182880"/>
              </a:xfrm>
              <a:prstGeom prst="triangle">
                <a:avLst/>
              </a:prstGeom>
              <a:solidFill>
                <a:srgbClr val="4F81BD"/>
              </a:solidFill>
              <a:ln w="25400" cap="flat" cmpd="sng" algn="ctr">
                <a:noFill/>
                <a:prstDash val="solid"/>
              </a:ln>
              <a:effectLst/>
            </p:spPr>
            <p:txBody>
              <a:bodyPr rtlCol="0" anchor="ctr"/>
              <a:lstStyle/>
              <a:p>
                <a:pPr algn="ctr" defTabSz="385785" fontAlgn="base">
                  <a:spcBef>
                    <a:spcPct val="0"/>
                  </a:spcBef>
                  <a:spcAft>
                    <a:spcPct val="0"/>
                  </a:spcAft>
                  <a:defRPr/>
                </a:pPr>
                <a:endParaRPr lang="en-US" sz="1519" kern="0" dirty="0">
                  <a:solidFill>
                    <a:prstClr val="white"/>
                  </a:solidFill>
                  <a:latin typeface="Arial"/>
                </a:endParaRPr>
              </a:p>
            </p:txBody>
          </p:sp>
          <p:grpSp>
            <p:nvGrpSpPr>
              <p:cNvPr id="83" name="Group 20">
                <a:extLst>
                  <a:ext uri="{FF2B5EF4-FFF2-40B4-BE49-F238E27FC236}">
                    <a16:creationId xmlns:mc="http://schemas.openxmlformats.org/markup-compatibility/2006" xmlns:mv="urn:schemas-microsoft-com:mac:vml" xmlns:a16="http://schemas.microsoft.com/office/drawing/2014/main" xmlns="" id="{6EC10C6F-551D-48CB-86C4-FEEC261F79E4}"/>
                  </a:ext>
                </a:extLst>
              </p:cNvPr>
              <p:cNvGrpSpPr/>
              <p:nvPr/>
            </p:nvGrpSpPr>
            <p:grpSpPr>
              <a:xfrm>
                <a:off x="8512875" y="2870728"/>
                <a:ext cx="142351" cy="189371"/>
                <a:chOff x="8512875" y="2870728"/>
                <a:chExt cx="142351" cy="189371"/>
              </a:xfrm>
            </p:grpSpPr>
            <p:sp>
              <p:nvSpPr>
                <p:cNvPr id="84" name="Flowchart: Data 6">
                  <a:extLst>
                    <a:ext uri="{FF2B5EF4-FFF2-40B4-BE49-F238E27FC236}">
                      <a16:creationId xmlns:mc="http://schemas.openxmlformats.org/markup-compatibility/2006" xmlns:mv="urn:schemas-microsoft-com:mac:vml" xmlns:a16="http://schemas.microsoft.com/office/drawing/2014/main" xmlns="" id="{4F4C7B5E-86AF-4C9E-9905-2D009F034A96}"/>
                    </a:ext>
                  </a:extLst>
                </p:cNvPr>
                <p:cNvSpPr/>
                <p:nvPr/>
              </p:nvSpPr>
              <p:spPr>
                <a:xfrm>
                  <a:off x="8531958" y="2929734"/>
                  <a:ext cx="103986" cy="71358"/>
                </a:xfrm>
                <a:prstGeom prst="flowChartInputOutput">
                  <a:avLst/>
                </a:prstGeom>
                <a:solidFill>
                  <a:sysClr val="window" lastClr="FFFFFF"/>
                </a:solidFill>
                <a:ln w="3175" cap="flat" cmpd="sng" algn="ctr">
                  <a:noFill/>
                  <a:prstDash val="solid"/>
                </a:ln>
                <a:effectLst/>
              </p:spPr>
              <p:txBody>
                <a:bodyPr rtlCol="0" anchor="ctr"/>
                <a:lstStyle/>
                <a:p>
                  <a:pPr algn="ctr" defTabSz="385785" fontAlgn="base">
                    <a:spcBef>
                      <a:spcPct val="0"/>
                    </a:spcBef>
                    <a:spcAft>
                      <a:spcPct val="0"/>
                    </a:spcAft>
                    <a:defRPr/>
                  </a:pPr>
                  <a:endParaRPr lang="en-US" sz="1519" kern="0" dirty="0">
                    <a:solidFill>
                      <a:prstClr val="white"/>
                    </a:solidFill>
                    <a:latin typeface="Arial"/>
                  </a:endParaRPr>
                </a:p>
              </p:txBody>
            </p:sp>
            <p:cxnSp>
              <p:nvCxnSpPr>
                <p:cNvPr id="85" name="Straight Connector 17">
                  <a:extLst>
                    <a:ext uri="{FF2B5EF4-FFF2-40B4-BE49-F238E27FC236}">
                      <a16:creationId xmlns:mc="http://schemas.openxmlformats.org/markup-compatibility/2006" xmlns:mv="urn:schemas-microsoft-com:mac:vml" xmlns:a16="http://schemas.microsoft.com/office/drawing/2014/main" xmlns="" id="{A5EF6BE5-D549-443B-B35D-8433D92F6B03}"/>
                    </a:ext>
                  </a:extLst>
                </p:cNvPr>
                <p:cNvCxnSpPr>
                  <a:cxnSpLocks/>
                </p:cNvCxnSpPr>
                <p:nvPr/>
              </p:nvCxnSpPr>
              <p:spPr>
                <a:xfrm flipH="1">
                  <a:off x="8601415" y="2870728"/>
                  <a:ext cx="53811" cy="189371"/>
                </a:xfrm>
                <a:prstGeom prst="line">
                  <a:avLst/>
                </a:prstGeom>
                <a:noFill/>
                <a:ln w="9525" cap="flat" cmpd="sng" algn="ctr">
                  <a:solidFill>
                    <a:srgbClr val="4F81BD">
                      <a:shade val="95000"/>
                      <a:satMod val="105000"/>
                    </a:srgbClr>
                  </a:solidFill>
                  <a:prstDash val="solid"/>
                </a:ln>
                <a:effectLst/>
              </p:spPr>
            </p:cxnSp>
            <p:cxnSp>
              <p:nvCxnSpPr>
                <p:cNvPr id="86" name="Straight Connector 39">
                  <a:extLst>
                    <a:ext uri="{FF2B5EF4-FFF2-40B4-BE49-F238E27FC236}">
                      <a16:creationId xmlns:mc="http://schemas.openxmlformats.org/markup-compatibility/2006" xmlns:mv="urn:schemas-microsoft-com:mac:vml" xmlns:a16="http://schemas.microsoft.com/office/drawing/2014/main" xmlns="" id="{8981BCA0-95D5-4154-9D4E-105F56EC5ECC}"/>
                    </a:ext>
                  </a:extLst>
                </p:cNvPr>
                <p:cNvCxnSpPr>
                  <a:cxnSpLocks/>
                </p:cNvCxnSpPr>
                <p:nvPr/>
              </p:nvCxnSpPr>
              <p:spPr>
                <a:xfrm flipH="1">
                  <a:off x="8512875" y="2870728"/>
                  <a:ext cx="53811" cy="189371"/>
                </a:xfrm>
                <a:prstGeom prst="line">
                  <a:avLst/>
                </a:prstGeom>
                <a:noFill/>
                <a:ln w="9525" cap="flat" cmpd="sng" algn="ctr">
                  <a:solidFill>
                    <a:srgbClr val="4F81BD">
                      <a:shade val="95000"/>
                      <a:satMod val="105000"/>
                    </a:srgbClr>
                  </a:solidFill>
                  <a:prstDash val="solid"/>
                </a:ln>
                <a:effectLst/>
              </p:spPr>
            </p:cxnSp>
          </p:grpSp>
        </p:grpSp>
        <p:sp>
          <p:nvSpPr>
            <p:cNvPr id="80" name="TextBox 45">
              <a:extLst>
                <a:ext uri="{FF2B5EF4-FFF2-40B4-BE49-F238E27FC236}">
                  <a16:creationId xmlns:mc="http://schemas.openxmlformats.org/markup-compatibility/2006" xmlns:mv="urn:schemas-microsoft-com:mac:vml" xmlns:a16="http://schemas.microsoft.com/office/drawing/2014/main" xmlns="" id="{1D64F33A-1E51-4D1F-8CB0-93A0E749EB04}"/>
                </a:ext>
              </a:extLst>
            </p:cNvPr>
            <p:cNvSpPr txBox="1">
              <a:spLocks noChangeArrowheads="1"/>
            </p:cNvSpPr>
            <p:nvPr/>
          </p:nvSpPr>
          <p:spPr bwMode="auto">
            <a:xfrm>
              <a:off x="7096317" y="3868199"/>
              <a:ext cx="2681076" cy="355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85785" fontAlgn="base">
                <a:spcBef>
                  <a:spcPct val="0"/>
                </a:spcBef>
                <a:spcAft>
                  <a:spcPct val="0"/>
                </a:spcAft>
                <a:defRPr/>
              </a:pPr>
              <a:r>
                <a:rPr lang="fr-FR" altLang="en-US" sz="1350" b="1" kern="0" dirty="0" err="1">
                  <a:solidFill>
                    <a:srgbClr val="000000"/>
                  </a:solidFill>
                  <a:ea typeface="ＭＳ Ｐゴシック" pitchFamily="-84" charset="-128"/>
                </a:rPr>
                <a:t>T</a:t>
              </a:r>
              <a:r>
                <a:rPr lang="en-US" altLang="en-US" sz="1350" b="1" kern="0" dirty="0" err="1">
                  <a:solidFill>
                    <a:srgbClr val="000000"/>
                  </a:solidFill>
                  <a:ea typeface="ＭＳ Ｐゴシック" pitchFamily="-84" charset="-128"/>
                </a:rPr>
                <a:t>outes</a:t>
              </a:r>
              <a:r>
                <a:rPr lang="en-US" altLang="en-US" sz="1350" b="1" kern="0" dirty="0">
                  <a:solidFill>
                    <a:srgbClr val="000000"/>
                  </a:solidFill>
                  <a:ea typeface="ＭＳ Ｐゴシック" pitchFamily="-84" charset="-128"/>
                </a:rPr>
                <a:t> les 4 </a:t>
              </a:r>
              <a:r>
                <a:rPr lang="en-US" altLang="en-US" sz="1350" b="1" kern="0" dirty="0" err="1">
                  <a:solidFill>
                    <a:srgbClr val="000000"/>
                  </a:solidFill>
                  <a:ea typeface="ＭＳ Ｐゴシック" pitchFamily="-84" charset="-128"/>
                </a:rPr>
                <a:t>semaines</a:t>
              </a:r>
              <a:r>
                <a:rPr lang="en-US" altLang="en-US" sz="1350" b="1" kern="0" dirty="0">
                  <a:solidFill>
                    <a:srgbClr val="000000"/>
                  </a:solidFill>
                  <a:ea typeface="ＭＳ Ｐゴシック" pitchFamily="-84" charset="-128"/>
                </a:rPr>
                <a:t> IM</a:t>
              </a:r>
            </a:p>
          </p:txBody>
        </p:sp>
      </p:grpSp>
    </p:spTree>
    <p:custDataLst>
      <p:tags r:id="rId1"/>
    </p:custDataLst>
    <p:extLst>
      <p:ext uri="{BB962C8B-B14F-4D97-AF65-F5344CB8AC3E}">
        <p14:creationId xmlns:p14="http://schemas.microsoft.com/office/powerpoint/2010/main" val="410035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7389" x="10791825" y="2816225"/>
          <p14:tracePt t="7404" x="10777538" y="2816225"/>
          <p14:tracePt t="7411" x="10769600" y="2816225"/>
          <p14:tracePt t="7420" x="10755313" y="2816225"/>
          <p14:tracePt t="7437" x="10696575" y="2822575"/>
          <p14:tracePt t="7454" x="10617200" y="2830513"/>
          <p14:tracePt t="7471" x="10421938" y="2836863"/>
          <p14:tracePt t="7487" x="10123488" y="2836863"/>
          <p14:tracePt t="7504" x="9898063" y="2836863"/>
          <p14:tracePt t="7520" x="9702800" y="2836863"/>
          <p14:tracePt t="7537" x="9550400" y="2822575"/>
          <p14:tracePt t="7554" x="9405938" y="2808288"/>
          <p14:tracePt t="7570" x="9369425" y="2808288"/>
          <p14:tracePt t="7587" x="9355138" y="2801938"/>
          <p14:tracePt t="8484" x="9347200" y="2801938"/>
          <p14:tracePt t="8490" x="9332913" y="2801938"/>
          <p14:tracePt t="8504" x="9310688" y="2801938"/>
          <p14:tracePt t="8521" x="8816975" y="2844800"/>
          <p14:tracePt t="8537" x="8156575" y="2887663"/>
          <p14:tracePt t="8554" x="7504113" y="2924175"/>
          <p14:tracePt t="8571" x="7053263" y="2960688"/>
          <p14:tracePt t="8588" x="6662738" y="3025775"/>
          <p14:tracePt t="8604" x="6488113" y="3062288"/>
          <p14:tracePt t="8621" x="6429375" y="3084513"/>
          <p14:tracePt t="8637" x="6408738" y="3090863"/>
          <p14:tracePt t="8937" x="6386513" y="3090863"/>
          <p14:tracePt t="8944" x="6342063" y="3090863"/>
          <p14:tracePt t="8954" x="6284913" y="3090863"/>
          <p14:tracePt t="8971" x="6059488" y="3090863"/>
          <p14:tracePt t="8988" x="5610225" y="3090863"/>
          <p14:tracePt t="8989" x="5384800" y="3084513"/>
          <p14:tracePt t="9004" x="4941888" y="3048000"/>
          <p14:tracePt t="9021" x="4732338" y="3025775"/>
          <p14:tracePt t="9037" x="4600575" y="3019425"/>
          <p14:tracePt t="9054" x="4535488" y="3011488"/>
          <p14:tracePt t="9071" x="4506913" y="3005138"/>
          <p14:tracePt t="9442" x="4498975" y="3005138"/>
          <p14:tracePt t="9450" x="4484688" y="3005138"/>
          <p14:tracePt t="9458" x="4470400" y="3005138"/>
          <p14:tracePt t="9471" x="4448175" y="3005138"/>
          <p14:tracePt t="9488" x="4368800" y="3011488"/>
          <p14:tracePt t="9504" x="4267200" y="3011488"/>
          <p14:tracePt t="9521" x="4165600" y="3011488"/>
          <p14:tracePt t="9537" x="3940175" y="3011488"/>
          <p14:tracePt t="9554" x="3635375" y="3005138"/>
          <p14:tracePt t="9571" x="3497263" y="2982913"/>
          <p14:tracePt t="9587" x="3395663" y="2974975"/>
          <p14:tracePt t="9604" x="3330575" y="2968625"/>
          <p14:tracePt t="9621" x="3294063" y="2960688"/>
          <p14:tracePt t="9637" x="3287713" y="2960688"/>
          <p14:tracePt t="9986" x="3287713" y="2954338"/>
          <p14:tracePt t="10053" x="3287713" y="2946400"/>
          <p14:tracePt t="13863" x="3287713" y="2938463"/>
          <p14:tracePt t="13870" x="3287713" y="2932113"/>
          <p14:tracePt t="13878" x="3287713" y="2917825"/>
          <p14:tracePt t="13888" x="3279775" y="2895600"/>
          <p14:tracePt t="13905" x="3265488" y="2852738"/>
          <p14:tracePt t="13922" x="3228975" y="2779713"/>
          <p14:tracePt t="13938" x="3157538" y="2649538"/>
          <p14:tracePt t="13955" x="3084513" y="2582863"/>
          <p14:tracePt t="13972" x="2946400" y="2525713"/>
          <p14:tracePt t="13988" x="2836863" y="2503488"/>
          <p14:tracePt t="14005" x="2641600" y="2489200"/>
          <p14:tracePt t="14022" x="2532063" y="2489200"/>
          <p14:tracePt t="14038" x="2401888" y="2511425"/>
          <p14:tracePt t="14055" x="2271713" y="2562225"/>
          <p14:tracePt t="14072" x="2147888" y="2649538"/>
          <p14:tracePt t="14088" x="2097088" y="2692400"/>
          <p14:tracePt t="14105" x="2068513" y="2720975"/>
          <p14:tracePt t="14122" x="2046288" y="2751138"/>
          <p14:tracePt t="14139" x="2039938" y="2822575"/>
          <p14:tracePt t="14155" x="2039938" y="2924175"/>
          <p14:tracePt t="14172" x="2046288" y="2989263"/>
          <p14:tracePt t="14188" x="2074863" y="3025775"/>
          <p14:tracePt t="14205" x="2220913" y="3135313"/>
          <p14:tracePt t="14222" x="2314575" y="3178175"/>
          <p14:tracePt t="14238" x="2460625" y="3192463"/>
          <p14:tracePt t="14255" x="2598738" y="3186113"/>
          <p14:tracePt t="14272" x="2887663" y="3090863"/>
          <p14:tracePt t="14288" x="3011488" y="3011488"/>
          <p14:tracePt t="14305" x="3135313" y="2909888"/>
          <p14:tracePt t="14322" x="3200400" y="2844800"/>
          <p14:tracePt t="14339" x="3259138" y="2765425"/>
          <p14:tracePt t="14355" x="3330575" y="2598738"/>
          <p14:tracePt t="14372" x="3330575" y="2511425"/>
          <p14:tracePt t="14388" x="3324225" y="2446338"/>
          <p14:tracePt t="14405" x="3259138" y="2365375"/>
          <p14:tracePt t="14422" x="3025775" y="2257425"/>
          <p14:tracePt t="14438" x="2822575" y="2249488"/>
          <p14:tracePt t="14455" x="2655888" y="2293938"/>
          <p14:tracePt t="14472" x="2532063" y="2344738"/>
          <p14:tracePt t="14488" x="2416175" y="2460625"/>
          <p14:tracePt t="14505" x="2344738" y="2547938"/>
          <p14:tracePt t="14522" x="2308225" y="2605088"/>
          <p14:tracePt t="14539" x="2293938" y="2678113"/>
          <p14:tracePt t="14555" x="2300288" y="2830513"/>
          <p14:tracePt t="14572" x="2336800" y="2924175"/>
          <p14:tracePt t="14588" x="2387600" y="2997200"/>
          <p14:tracePt t="14605" x="2481263" y="3084513"/>
          <p14:tracePt t="14622" x="2627313" y="3163888"/>
          <p14:tracePt t="14638" x="2786063" y="3178175"/>
          <p14:tracePt t="14655" x="2903538" y="3171825"/>
          <p14:tracePt t="14672" x="2989263" y="3135313"/>
          <p14:tracePt t="14689" x="3090863" y="3048000"/>
          <p14:tracePt t="14705" x="3171825" y="2909888"/>
          <p14:tracePt t="14722" x="3192463" y="2801938"/>
          <p14:tracePt t="14738" x="3192463" y="2692400"/>
          <p14:tracePt t="14755" x="3163888" y="2598738"/>
          <p14:tracePt t="14772" x="3062288" y="2517775"/>
          <p14:tracePt t="14788" x="2917825" y="2503488"/>
          <p14:tracePt t="14805" x="2816225" y="2511425"/>
          <p14:tracePt t="14822" x="2735263" y="2540000"/>
          <p14:tracePt t="14839" x="2684463" y="2576513"/>
          <p14:tracePt t="14855" x="2678113" y="2582863"/>
          <p14:tracePt t="14888" x="2678113" y="2590800"/>
          <p14:tracePt t="15500" x="2684463" y="2590800"/>
          <p14:tracePt t="15508" x="2692400" y="2590800"/>
          <p14:tracePt t="15515" x="2706688" y="2590800"/>
          <p14:tracePt t="15523" x="2720975" y="2590800"/>
          <p14:tracePt t="15539" x="2757488" y="2598738"/>
          <p14:tracePt t="15555" x="2801938" y="2598738"/>
          <p14:tracePt t="15572" x="2859088" y="2613025"/>
          <p14:tracePt t="15589" x="2932113" y="2619375"/>
          <p14:tracePt t="15605" x="3033713" y="2627313"/>
          <p14:tracePt t="15622" x="3141663" y="2641600"/>
          <p14:tracePt t="15639" x="3279775" y="2649538"/>
          <p14:tracePt t="15655" x="3440113" y="2655888"/>
          <p14:tracePt t="15672" x="3614738" y="2684463"/>
          <p14:tracePt t="15689" x="3708400" y="2706688"/>
          <p14:tracePt t="15705" x="3767138" y="2714625"/>
          <p14:tracePt t="15722" x="3795713" y="2714625"/>
          <p14:tracePt t="15739" x="3810000" y="2714625"/>
          <p14:tracePt t="15755" x="3817938" y="2714625"/>
          <p14:tracePt t="15772" x="3810000" y="2714625"/>
          <p14:tracePt t="15999" x="3817938" y="2714625"/>
          <p14:tracePt t="16006" x="3824288" y="2714625"/>
          <p14:tracePt t="16013" x="3838575" y="2714625"/>
          <p14:tracePt t="16022" x="3868738" y="2714625"/>
          <p14:tracePt t="16039" x="3970338" y="2706688"/>
          <p14:tracePt t="16055" x="4092575" y="2700338"/>
          <p14:tracePt t="16072" x="4244975" y="2700338"/>
          <p14:tracePt t="16089" x="4397375" y="2700338"/>
          <p14:tracePt t="16106" x="4470400" y="2700338"/>
          <p14:tracePt t="16122" x="4498975" y="2700338"/>
          <p14:tracePt t="16139" x="4506913" y="2700338"/>
          <p14:tracePt t="16156" x="4513263" y="2700338"/>
          <p14:tracePt t="16172" x="4506913" y="2700338"/>
          <p14:tracePt t="16189" x="4441825" y="2700338"/>
          <p14:tracePt t="16206" x="4281488" y="2700338"/>
          <p14:tracePt t="16222" x="4021138" y="2714625"/>
          <p14:tracePt t="16239" x="3919538" y="2728913"/>
          <p14:tracePt t="16255" x="3852863" y="2743200"/>
          <p14:tracePt t="16272" x="3824288" y="2751138"/>
          <p14:tracePt t="16289" x="3810000" y="2751138"/>
          <p14:tracePt t="16334" x="3838575" y="2751138"/>
          <p14:tracePt t="16341" x="3897313" y="2743200"/>
          <p14:tracePt t="16348" x="3976688" y="2735263"/>
          <p14:tracePt t="16357" x="4100513" y="2706688"/>
          <p14:tracePt t="16372" x="4368800" y="2663825"/>
          <p14:tracePt t="16389" x="4572000" y="2641600"/>
          <p14:tracePt t="16405" x="4710113" y="2627313"/>
          <p14:tracePt t="16422" x="4818063" y="2619375"/>
          <p14:tracePt t="16439" x="4862513" y="2619375"/>
          <p14:tracePt t="16482" x="4854575" y="2619375"/>
          <p14:tracePt t="16491" x="4803775" y="2619375"/>
          <p14:tracePt t="16506" x="4673600" y="2619375"/>
          <p14:tracePt t="16522" x="4448175" y="2619375"/>
          <p14:tracePt t="16539" x="4244975" y="2619375"/>
          <p14:tracePt t="16555" x="4086225" y="2619375"/>
          <p14:tracePt t="16572" x="3998913" y="2619375"/>
          <p14:tracePt t="16589" x="3984625" y="2619375"/>
          <p14:tracePt t="16606" x="3976688" y="2619375"/>
          <p14:tracePt t="16639" x="3976688" y="2613025"/>
          <p14:tracePt t="16655" x="4041775" y="2605088"/>
          <p14:tracePt t="16672" x="4143375" y="2590800"/>
          <p14:tracePt t="16689" x="4295775" y="2590800"/>
          <p14:tracePt t="16706" x="4448175" y="2590800"/>
          <p14:tracePt t="16722" x="4521200" y="2590800"/>
          <p14:tracePt t="16739" x="4543425" y="2590800"/>
          <p14:tracePt t="16756" x="4557713" y="2590800"/>
          <p14:tracePt t="16795" x="4535488" y="2590800"/>
          <p14:tracePt t="16806" x="4492625" y="2590800"/>
          <p14:tracePt t="16822" x="4332288" y="2590800"/>
          <p14:tracePt t="16839" x="4129088" y="2590800"/>
          <p14:tracePt t="16856" x="3925888" y="2598738"/>
          <p14:tracePt t="16872" x="3846513" y="2613025"/>
          <p14:tracePt t="16889" x="3810000" y="2613025"/>
          <p14:tracePt t="16906" x="3795713" y="2613025"/>
          <p14:tracePt t="16944" x="3810000" y="2613025"/>
          <p14:tracePt t="16955" x="3860800" y="2613025"/>
          <p14:tracePt t="16972" x="4041775" y="2613025"/>
          <p14:tracePt t="16989" x="4360863" y="2613025"/>
          <p14:tracePt t="17006" x="4513263" y="2613025"/>
          <p14:tracePt t="17022" x="4614863" y="2627313"/>
          <p14:tracePt t="17039" x="4645025" y="2633663"/>
          <p14:tracePt t="17056" x="4659313" y="2633663"/>
          <p14:tracePt t="17089" x="4659313" y="2641600"/>
          <p14:tracePt t="17106" x="4594225" y="2641600"/>
          <p14:tracePt t="17123" x="4295775" y="2649538"/>
          <p14:tracePt t="17139" x="4056063" y="2655888"/>
          <p14:tracePt t="17156" x="3925888" y="2670175"/>
          <p14:tracePt t="17173" x="3868738" y="2678113"/>
          <p14:tracePt t="17189" x="3838575" y="2684463"/>
          <p14:tracePt t="17234" x="3852863" y="2684463"/>
          <p14:tracePt t="17242" x="3903663" y="2684463"/>
          <p14:tracePt t="17256" x="3962400" y="2692400"/>
          <p14:tracePt t="17272" x="4238625" y="2706688"/>
          <p14:tracePt t="17289" x="4376738" y="2720975"/>
          <p14:tracePt t="17306" x="4484688" y="2743200"/>
          <p14:tracePt t="17322" x="4521200" y="2757488"/>
          <p14:tracePt t="17339" x="4543425" y="2757488"/>
          <p14:tracePt t="17356" x="4549775" y="2757488"/>
          <p14:tracePt t="17372" x="4543425" y="2757488"/>
          <p14:tracePt t="17389" x="4419600" y="2757488"/>
          <p14:tracePt t="17406" x="4078288" y="2684463"/>
          <p14:tracePt t="17422" x="3897313" y="2663825"/>
          <p14:tracePt t="17439" x="3773488" y="2641600"/>
          <p14:tracePt t="17456" x="3716338" y="2619375"/>
          <p14:tracePt t="17473" x="3686175" y="2605088"/>
          <p14:tracePt t="17489" x="3679825" y="2605088"/>
          <p14:tracePt t="17506" x="3679825" y="2590800"/>
          <p14:tracePt t="17522" x="3716338" y="2554288"/>
          <p14:tracePt t="17539" x="3925888" y="2446338"/>
          <p14:tracePt t="17556" x="4114800" y="2416175"/>
          <p14:tracePt t="17572" x="4238625" y="2409825"/>
          <p14:tracePt t="17589" x="4281488" y="2409825"/>
          <p14:tracePt t="17606" x="4303713" y="2409825"/>
          <p14:tracePt t="17651" x="4295775" y="2409825"/>
          <p14:tracePt t="17658" x="4267200" y="2401888"/>
          <p14:tracePt t="17672" x="4224338" y="2401888"/>
          <p14:tracePt t="17689" x="4064000" y="2373313"/>
          <p14:tracePt t="17706" x="3990975" y="2351088"/>
          <p14:tracePt t="17722" x="3962400" y="2344738"/>
          <p14:tracePt t="17739" x="3933825" y="2322513"/>
          <p14:tracePt t="17756" x="3919538" y="2314575"/>
          <p14:tracePt t="17773" x="3919538" y="2308225"/>
          <p14:tracePt t="17806" x="3919538" y="2293938"/>
          <p14:tracePt t="17822" x="3919538" y="2286000"/>
          <p14:tracePt t="17839" x="3919538" y="2278063"/>
          <p14:tracePt t="17856" x="3919538" y="2263775"/>
          <p14:tracePt t="17872" x="3933825" y="2257425"/>
          <p14:tracePt t="17889" x="3984625" y="2206625"/>
          <p14:tracePt t="17906" x="4027488" y="2176463"/>
          <p14:tracePt t="17922" x="4064000" y="2155825"/>
          <p14:tracePt t="17939" x="4092575" y="2141538"/>
          <p14:tracePt t="17956" x="4151313" y="2133600"/>
          <p14:tracePt t="17972" x="4165600" y="2133600"/>
          <p14:tracePt t="17989" x="4173538" y="2133600"/>
          <p14:tracePt t="18006" x="4187825" y="2133600"/>
          <p14:tracePt t="18068" x="4187825" y="2125663"/>
          <p14:tracePt t="26439" x="4187825" y="2141538"/>
          <p14:tracePt t="26446" x="4202113" y="2155825"/>
          <p14:tracePt t="26457" x="4216400" y="2170113"/>
          <p14:tracePt t="26474" x="4295775" y="2249488"/>
          <p14:tracePt t="26491" x="4608513" y="2568575"/>
          <p14:tracePt t="26508" x="4986338" y="2932113"/>
          <p14:tracePt t="26524" x="5356225" y="3251200"/>
          <p14:tracePt t="26541" x="5703888" y="3629025"/>
          <p14:tracePt t="26558" x="5994400" y="4035425"/>
          <p14:tracePt t="26574" x="6081713" y="4179888"/>
          <p14:tracePt t="26591" x="6110288" y="4238625"/>
          <p14:tracePt t="26608" x="6124575" y="4259263"/>
          <p14:tracePt t="26811" x="6124575" y="4281488"/>
          <p14:tracePt t="26818" x="6124575" y="4295775"/>
          <p14:tracePt t="26826" x="6124575" y="4318000"/>
          <p14:tracePt t="26841" x="6124575" y="4368800"/>
          <p14:tracePt t="26858" x="6154738" y="4448175"/>
          <p14:tracePt t="26874" x="6234113" y="4535488"/>
          <p14:tracePt t="26891" x="6465888" y="4651375"/>
          <p14:tracePt t="26908" x="7061200" y="4833938"/>
          <p14:tracePt t="26924" x="7424738" y="4949825"/>
          <p14:tracePt t="26941" x="7780338" y="5057775"/>
          <p14:tracePt t="26958" x="7975600" y="5130800"/>
          <p14:tracePt t="26975" x="8186738" y="5203825"/>
          <p14:tracePt t="26991" x="8266113" y="5224463"/>
          <p14:tracePt t="27008" x="8316913" y="5246688"/>
          <p14:tracePt t="27024" x="8345488" y="5254625"/>
          <p14:tracePt t="27041" x="8353425" y="5254625"/>
          <p14:tracePt t="27339" x="8359775" y="5260975"/>
          <p14:tracePt t="27347" x="8367713" y="5268913"/>
          <p14:tracePt t="27358" x="8389938" y="5283200"/>
          <p14:tracePt t="27374" x="8455025" y="5305425"/>
          <p14:tracePt t="27391" x="8570913" y="5334000"/>
          <p14:tracePt t="27408" x="8658225" y="5348288"/>
          <p14:tracePt t="27424" x="8723313" y="5362575"/>
          <p14:tracePt t="27441" x="8745538" y="5362575"/>
          <p14:tracePt t="27458" x="8766175" y="5370513"/>
          <p14:tracePt t="27474" x="8774113" y="5370513"/>
          <p14:tracePt t="27533" x="8766175" y="5370513"/>
          <p14:tracePt t="27540" x="8737600" y="5370513"/>
          <p14:tracePt t="27547" x="8709025" y="5370513"/>
          <p14:tracePt t="27558" x="8650288" y="5370513"/>
          <p14:tracePt t="27574" x="8505825" y="5370513"/>
          <p14:tracePt t="27591" x="8389938" y="5362575"/>
          <p14:tracePt t="27608" x="8251825" y="5341938"/>
          <p14:tracePt t="27624" x="8215313" y="5341938"/>
          <p14:tracePt t="27641" x="8207375" y="5341938"/>
          <p14:tracePt t="27658" x="8201025" y="5341938"/>
          <p14:tracePt t="27675" x="8193088" y="5341938"/>
          <p14:tracePt t="27691" x="8193088" y="5334000"/>
          <p14:tracePt t="27708" x="8215313" y="5326063"/>
          <p14:tracePt t="27724" x="8266113" y="5311775"/>
          <p14:tracePt t="27741" x="8461375" y="5260975"/>
          <p14:tracePt t="27758" x="8556625" y="5240338"/>
          <p14:tracePt t="27775" x="8650288" y="5224463"/>
          <p14:tracePt t="27791" x="8678863" y="5218113"/>
          <p14:tracePt t="27808" x="8694738" y="5218113"/>
          <p14:tracePt t="27825" x="8694738" y="5210175"/>
          <p14:tracePt t="27841" x="8650288" y="5210175"/>
          <p14:tracePt t="27858" x="8497888" y="5224463"/>
          <p14:tracePt t="27875" x="8345488" y="5283200"/>
          <p14:tracePt t="27891" x="8280400" y="5305425"/>
          <p14:tracePt t="27908" x="8251825" y="5319713"/>
          <p14:tracePt t="27929" x="8243888" y="5319713"/>
          <p14:tracePt t="27958" x="8251825" y="5319713"/>
          <p14:tracePt t="27975" x="8308975" y="5305425"/>
          <p14:tracePt t="27991" x="8424863" y="5275263"/>
          <p14:tracePt t="28008" x="8512175" y="5254625"/>
          <p14:tracePt t="28025" x="8570913" y="5254625"/>
          <p14:tracePt t="28041" x="8585200" y="5254625"/>
          <p14:tracePt t="28076" x="8570913" y="5254625"/>
          <p14:tracePt t="28091" x="8475663" y="5268913"/>
          <p14:tracePt t="28108" x="8374063" y="5297488"/>
          <p14:tracePt t="28125" x="8272463" y="5319713"/>
          <p14:tracePt t="28141" x="8221663" y="5326063"/>
          <p14:tracePt t="28158" x="8207375" y="5326063"/>
          <p14:tracePt t="28210" x="8229600" y="5326063"/>
          <p14:tracePt t="28217" x="8251825" y="5326063"/>
          <p14:tracePt t="28225" x="8294688" y="5326063"/>
          <p14:tracePt t="28241" x="8374063" y="5319713"/>
          <p14:tracePt t="28258" x="8432800" y="5319713"/>
          <p14:tracePt t="28275" x="8447088" y="5319713"/>
          <p14:tracePt t="28291" x="8455025" y="5319713"/>
          <p14:tracePt t="28321" x="8447088" y="5319713"/>
          <p14:tracePt t="28329" x="8418513" y="5319713"/>
          <p14:tracePt t="28341" x="8389938" y="5319713"/>
          <p14:tracePt t="28358" x="8345488" y="5326063"/>
          <p14:tracePt t="28375" x="8294688" y="5326063"/>
          <p14:tracePt t="28391" x="8288338" y="5334000"/>
          <p14:tracePt t="28408" x="8280400" y="5334000"/>
          <p14:tracePt t="28463" x="8288338" y="5334000"/>
          <p14:tracePt t="28470" x="8308975" y="5334000"/>
          <p14:tracePt t="28478" x="8323263" y="5341938"/>
          <p14:tracePt t="28491" x="8331200" y="5341938"/>
          <p14:tracePt t="28508" x="8345488" y="5341938"/>
          <p14:tracePt t="28541" x="8345488" y="5348288"/>
          <p14:tracePt t="28558" x="8331200" y="5356225"/>
          <p14:tracePt t="28575" x="8294688" y="5356225"/>
          <p14:tracePt t="28591" x="8266113" y="5356225"/>
          <p14:tracePt t="28608" x="8258175" y="5356225"/>
          <p14:tracePt t="28723" x="8258175" y="5362575"/>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L’avenir plus lointain</a:t>
            </a:r>
            <a:r>
              <a:rPr lang="mr-IN" dirty="0" smtClean="0"/>
              <a:t>…</a:t>
            </a:r>
            <a:endParaRPr lang="fr-FR" dirty="0"/>
          </a:p>
        </p:txBody>
      </p:sp>
      <p:sp>
        <p:nvSpPr>
          <p:cNvPr id="3" name="Espace réservé du texte 2"/>
          <p:cNvSpPr>
            <a:spLocks noGrp="1"/>
          </p:cNvSpPr>
          <p:nvPr>
            <p:ph type="body" idx="1"/>
          </p:nvPr>
        </p:nvSpPr>
        <p:spPr/>
        <p:txBody>
          <a:bodyPr/>
          <a:lstStyle/>
          <a:p>
            <a:endParaRPr lang="fr-FR"/>
          </a:p>
        </p:txBody>
      </p:sp>
      <p:pic>
        <p:nvPicPr>
          <p:cNvPr id="14338" name="Picture 2" descr="ésultat de recherche d'images pour &quot;regarder à l'horiz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701" y="439838"/>
            <a:ext cx="4820641" cy="3599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9807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74997067"/>
              </p:ext>
            </p:extLst>
          </p:nvPr>
        </p:nvGraphicFramePr>
        <p:xfrm>
          <a:off x="1557489" y="1118634"/>
          <a:ext cx="7333951" cy="33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TextBox 38"/>
          <p:cNvSpPr txBox="1"/>
          <p:nvPr/>
        </p:nvSpPr>
        <p:spPr>
          <a:xfrm>
            <a:off x="798652" y="337613"/>
            <a:ext cx="9122367" cy="516828"/>
          </a:xfrm>
          <a:prstGeom prst="rect">
            <a:avLst/>
          </a:prstGeom>
          <a:noFill/>
          <a:ln>
            <a:noFill/>
          </a:ln>
        </p:spPr>
        <p:txBody>
          <a:bodyPr vert="horz" wrap="square" lIns="77153" tIns="38576" rIns="77153" bIns="38576" numCol="1" anchor="ctr" anchorCtr="0" compatLnSpc="1">
            <a:prstTxWarp prst="textNoShape">
              <a:avLst/>
            </a:prstTxWarp>
          </a:bodyPr>
          <a:lstStyle>
            <a:lvl1pPr algn="ctr" fontAlgn="base">
              <a:spcBef>
                <a:spcPct val="0"/>
              </a:spcBef>
              <a:spcAft>
                <a:spcPct val="0"/>
              </a:spcAft>
              <a:defRPr sz="3600" b="0" i="0" baseline="0">
                <a:solidFill>
                  <a:srgbClr val="000090"/>
                </a:solidFill>
                <a:latin typeface="Calibri"/>
                <a:ea typeface="ＭＳ Ｐゴシック" charset="0"/>
                <a:cs typeface="Calibri"/>
              </a:defRPr>
            </a:lvl1pPr>
            <a:lvl2pPr algn="ctr" fontAlgn="base">
              <a:spcBef>
                <a:spcPct val="0"/>
              </a:spcBef>
              <a:spcAft>
                <a:spcPct val="0"/>
              </a:spcAft>
              <a:defRPr sz="3600">
                <a:solidFill>
                  <a:srgbClr val="000090"/>
                </a:solidFill>
                <a:latin typeface="Trebuchet MS" charset="0"/>
                <a:ea typeface="ＭＳ Ｐゴシック" charset="0"/>
                <a:cs typeface="ＭＳ Ｐゴシック" charset="0"/>
              </a:defRPr>
            </a:lvl2pPr>
            <a:lvl3pPr algn="ctr" fontAlgn="base">
              <a:spcBef>
                <a:spcPct val="0"/>
              </a:spcBef>
              <a:spcAft>
                <a:spcPct val="0"/>
              </a:spcAft>
              <a:defRPr sz="3600">
                <a:solidFill>
                  <a:srgbClr val="000090"/>
                </a:solidFill>
                <a:latin typeface="Trebuchet MS" charset="0"/>
                <a:ea typeface="ＭＳ Ｐゴシック" charset="0"/>
                <a:cs typeface="ＭＳ Ｐゴシック" charset="0"/>
              </a:defRPr>
            </a:lvl3pPr>
            <a:lvl4pPr algn="ctr" fontAlgn="base">
              <a:spcBef>
                <a:spcPct val="0"/>
              </a:spcBef>
              <a:spcAft>
                <a:spcPct val="0"/>
              </a:spcAft>
              <a:defRPr sz="3600">
                <a:solidFill>
                  <a:srgbClr val="000090"/>
                </a:solidFill>
                <a:latin typeface="Trebuchet MS" charset="0"/>
                <a:ea typeface="ＭＳ Ｐゴシック" charset="0"/>
                <a:cs typeface="ＭＳ Ｐゴシック" charset="0"/>
              </a:defRPr>
            </a:lvl4pPr>
            <a:lvl5pPr algn="ctr" fontAlgn="base">
              <a:spcBef>
                <a:spcPct val="0"/>
              </a:spcBef>
              <a:spcAft>
                <a:spcPct val="0"/>
              </a:spcAft>
              <a:defRPr sz="3600">
                <a:solidFill>
                  <a:srgbClr val="000090"/>
                </a:solidFill>
                <a:latin typeface="Trebuchet MS" charset="0"/>
                <a:ea typeface="ＭＳ Ｐゴシック" charset="0"/>
                <a:cs typeface="ＭＳ Ｐゴシック" charset="0"/>
              </a:defRPr>
            </a:lvl5pPr>
            <a:lvl6pPr marL="457200" algn="ctr" fontAlgn="base">
              <a:spcBef>
                <a:spcPct val="0"/>
              </a:spcBef>
              <a:spcAft>
                <a:spcPct val="0"/>
              </a:spcAft>
              <a:defRPr sz="3600">
                <a:solidFill>
                  <a:srgbClr val="000090"/>
                </a:solidFill>
                <a:latin typeface="Trebuchet MS" charset="0"/>
                <a:ea typeface="ＭＳ Ｐゴシック" charset="0"/>
                <a:cs typeface="ＭＳ Ｐゴシック" charset="0"/>
              </a:defRPr>
            </a:lvl6pPr>
            <a:lvl7pPr marL="914400" algn="ctr" fontAlgn="base">
              <a:spcBef>
                <a:spcPct val="0"/>
              </a:spcBef>
              <a:spcAft>
                <a:spcPct val="0"/>
              </a:spcAft>
              <a:defRPr sz="3600">
                <a:solidFill>
                  <a:srgbClr val="000090"/>
                </a:solidFill>
                <a:latin typeface="Trebuchet MS" charset="0"/>
                <a:ea typeface="ＭＳ Ｐゴシック" charset="0"/>
                <a:cs typeface="ＭＳ Ｐゴシック" charset="0"/>
              </a:defRPr>
            </a:lvl7pPr>
            <a:lvl8pPr marL="1371600" algn="ctr" fontAlgn="base">
              <a:spcBef>
                <a:spcPct val="0"/>
              </a:spcBef>
              <a:spcAft>
                <a:spcPct val="0"/>
              </a:spcAft>
              <a:defRPr sz="3600">
                <a:solidFill>
                  <a:srgbClr val="000090"/>
                </a:solidFill>
                <a:latin typeface="Trebuchet MS" charset="0"/>
                <a:ea typeface="ＭＳ Ｐゴシック" charset="0"/>
                <a:cs typeface="ＭＳ Ｐゴシック" charset="0"/>
              </a:defRPr>
            </a:lvl8pPr>
            <a:lvl9pPr marL="1828800" algn="ctr" fontAlgn="base">
              <a:spcBef>
                <a:spcPct val="0"/>
              </a:spcBef>
              <a:spcAft>
                <a:spcPct val="0"/>
              </a:spcAft>
              <a:defRPr sz="3600">
                <a:solidFill>
                  <a:srgbClr val="000090"/>
                </a:solidFill>
                <a:latin typeface="Trebuchet MS" charset="0"/>
                <a:ea typeface="ＭＳ Ｐゴシック" charset="0"/>
                <a:cs typeface="ＭＳ Ｐゴシック" charset="0"/>
              </a:defRPr>
            </a:lvl9pPr>
          </a:lstStyle>
          <a:p>
            <a:pPr defTabSz="385785">
              <a:defRPr/>
            </a:pPr>
            <a:r>
              <a:rPr lang="en-US" sz="3200" b="1" dirty="0" smtClean="0">
                <a:solidFill>
                  <a:schemeClr val="tx1"/>
                </a:solidFill>
                <a:latin typeface="Arial" charset="0"/>
                <a:ea typeface="Arial" charset="0"/>
                <a:cs typeface="Arial" charset="0"/>
              </a:rPr>
              <a:t>Le Pipeline de la </a:t>
            </a:r>
            <a:r>
              <a:rPr lang="en-US" sz="3200" b="1" dirty="0" err="1" smtClean="0">
                <a:solidFill>
                  <a:schemeClr val="tx1"/>
                </a:solidFill>
                <a:latin typeface="Arial" charset="0"/>
                <a:ea typeface="Arial" charset="0"/>
                <a:cs typeface="Arial" charset="0"/>
              </a:rPr>
              <a:t>recherche</a:t>
            </a:r>
            <a:r>
              <a:rPr lang="en-US" sz="3200" b="1" dirty="0" smtClean="0">
                <a:solidFill>
                  <a:schemeClr val="tx1"/>
                </a:solidFill>
                <a:latin typeface="Arial" charset="0"/>
                <a:ea typeface="Arial" charset="0"/>
                <a:cs typeface="Arial" charset="0"/>
              </a:rPr>
              <a:t> </a:t>
            </a:r>
            <a:r>
              <a:rPr lang="en-US" sz="3200" b="1" dirty="0" err="1" smtClean="0">
                <a:solidFill>
                  <a:schemeClr val="tx1"/>
                </a:solidFill>
                <a:latin typeface="Arial" charset="0"/>
                <a:ea typeface="Arial" charset="0"/>
                <a:cs typeface="Arial" charset="0"/>
              </a:rPr>
              <a:t>en</a:t>
            </a:r>
            <a:r>
              <a:rPr lang="en-US" sz="3200" b="1" dirty="0" smtClean="0">
                <a:solidFill>
                  <a:schemeClr val="tx1"/>
                </a:solidFill>
                <a:latin typeface="Arial" charset="0"/>
                <a:ea typeface="Arial" charset="0"/>
                <a:cs typeface="Arial" charset="0"/>
              </a:rPr>
              <a:t> </a:t>
            </a:r>
            <a:r>
              <a:rPr lang="en-US" sz="3200" b="1" dirty="0" err="1" smtClean="0">
                <a:solidFill>
                  <a:schemeClr val="tx1"/>
                </a:solidFill>
                <a:latin typeface="Arial" charset="0"/>
                <a:ea typeface="Arial" charset="0"/>
                <a:cs typeface="Arial" charset="0"/>
              </a:rPr>
              <a:t>antirétroviraux</a:t>
            </a:r>
            <a:endParaRPr lang="en-US" sz="3200" b="1" dirty="0">
              <a:solidFill>
                <a:schemeClr val="tx1"/>
              </a:solidFill>
              <a:latin typeface="Arial" charset="0"/>
              <a:ea typeface="Arial" charset="0"/>
              <a:cs typeface="Arial" charset="0"/>
            </a:endParaRPr>
          </a:p>
        </p:txBody>
      </p:sp>
      <p:sp>
        <p:nvSpPr>
          <p:cNvPr id="47" name="Rectangle 46"/>
          <p:cNvSpPr/>
          <p:nvPr/>
        </p:nvSpPr>
        <p:spPr>
          <a:xfrm>
            <a:off x="7210785" y="2208798"/>
            <a:ext cx="1335617" cy="571372"/>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r>
              <a:rPr lang="en-GB" sz="900" b="1" dirty="0" err="1">
                <a:solidFill>
                  <a:prstClr val="black"/>
                </a:solidFill>
              </a:rPr>
              <a:t>Doravirine</a:t>
            </a:r>
            <a:endParaRPr lang="en-GB" sz="900" b="1" dirty="0">
              <a:solidFill>
                <a:prstClr val="black"/>
              </a:solidFill>
            </a:endParaRPr>
          </a:p>
          <a:p>
            <a:pPr algn="ctr" defTabSz="385785"/>
            <a:r>
              <a:rPr lang="en-GB" sz="900" b="1" dirty="0">
                <a:solidFill>
                  <a:prstClr val="black"/>
                </a:solidFill>
              </a:rPr>
              <a:t>(MK-1439; DOR)</a:t>
            </a:r>
            <a:r>
              <a:rPr lang="en-US" sz="900" b="1" dirty="0">
                <a:solidFill>
                  <a:prstClr val="black"/>
                </a:solidFill>
              </a:rPr>
              <a:t> </a:t>
            </a:r>
          </a:p>
          <a:p>
            <a:pPr algn="ctr" defTabSz="385785"/>
            <a:r>
              <a:rPr lang="en-US" sz="800" dirty="0">
                <a:solidFill>
                  <a:prstClr val="black"/>
                </a:solidFill>
              </a:rPr>
              <a:t>NNRTI</a:t>
            </a:r>
            <a:endParaRPr lang="en-US" sz="800" baseline="30000" dirty="0">
              <a:solidFill>
                <a:prstClr val="black"/>
              </a:solidFill>
            </a:endParaRPr>
          </a:p>
          <a:p>
            <a:pPr algn="ctr" defTabSz="385785"/>
            <a:r>
              <a:rPr lang="en-US" sz="800" i="1" dirty="0">
                <a:solidFill>
                  <a:prstClr val="black"/>
                </a:solidFill>
              </a:rPr>
              <a:t>Merck</a:t>
            </a:r>
            <a:endParaRPr lang="en-US" sz="1100" dirty="0">
              <a:solidFill>
                <a:prstClr val="white"/>
              </a:solidFill>
            </a:endParaRPr>
          </a:p>
        </p:txBody>
      </p:sp>
      <p:sp>
        <p:nvSpPr>
          <p:cNvPr id="26" name="Rectangle 25"/>
          <p:cNvSpPr/>
          <p:nvPr/>
        </p:nvSpPr>
        <p:spPr>
          <a:xfrm>
            <a:off x="7215937" y="3547793"/>
            <a:ext cx="1330466" cy="736147"/>
          </a:xfrm>
          <a:prstGeom prst="rect">
            <a:avLst/>
          </a:prstGeom>
          <a:solidFill>
            <a:srgbClr val="FFE299"/>
          </a:solidFill>
          <a:ln w="9525" cmpd="sng">
            <a:solidFill>
              <a:schemeClr val="bg1">
                <a:lumMod val="50000"/>
              </a:schemeClr>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defTabSz="385785"/>
            <a:r>
              <a:rPr lang="en-GB" sz="800" b="1" dirty="0">
                <a:solidFill>
                  <a:prstClr val="black"/>
                </a:solidFill>
              </a:rPr>
              <a:t>Cabotegravir-LAI</a:t>
            </a:r>
          </a:p>
          <a:p>
            <a:pPr algn="ctr" defTabSz="385785"/>
            <a:r>
              <a:rPr lang="en-GB" sz="800" b="1" dirty="0">
                <a:solidFill>
                  <a:prstClr val="black"/>
                </a:solidFill>
              </a:rPr>
              <a:t>(GSK-744; CAB)</a:t>
            </a:r>
          </a:p>
          <a:p>
            <a:pPr algn="ctr" defTabSz="385785"/>
            <a:r>
              <a:rPr lang="en-GB" sz="800" dirty="0">
                <a:solidFill>
                  <a:prstClr val="black"/>
                </a:solidFill>
              </a:rPr>
              <a:t>INI </a:t>
            </a:r>
          </a:p>
          <a:p>
            <a:pPr algn="ctr" defTabSz="385785"/>
            <a:r>
              <a:rPr lang="en-GB" sz="800" dirty="0">
                <a:solidFill>
                  <a:prstClr val="black"/>
                </a:solidFill>
              </a:rPr>
              <a:t>PrEP with oral induction</a:t>
            </a:r>
          </a:p>
          <a:p>
            <a:pPr algn="ctr" defTabSz="385785"/>
            <a:r>
              <a:rPr lang="en-US" sz="800" i="1" dirty="0">
                <a:solidFill>
                  <a:prstClr val="black"/>
                </a:solidFill>
              </a:rPr>
              <a:t>NIH; ViiV</a:t>
            </a:r>
          </a:p>
        </p:txBody>
      </p:sp>
      <p:sp>
        <p:nvSpPr>
          <p:cNvPr id="45" name="Rectangle 44"/>
          <p:cNvSpPr/>
          <p:nvPr/>
        </p:nvSpPr>
        <p:spPr>
          <a:xfrm>
            <a:off x="1771861" y="5717353"/>
            <a:ext cx="321052" cy="196452"/>
          </a:xfrm>
          <a:prstGeom prst="rect">
            <a:avLst/>
          </a:prstGeom>
          <a:solidFill>
            <a:srgbClr val="BFBFBF"/>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endParaRPr lang="en-US" sz="1519" dirty="0">
              <a:solidFill>
                <a:prstClr val="white"/>
              </a:solidFill>
            </a:endParaRPr>
          </a:p>
        </p:txBody>
      </p:sp>
      <p:sp>
        <p:nvSpPr>
          <p:cNvPr id="76" name="TextBox 75"/>
          <p:cNvSpPr txBox="1"/>
          <p:nvPr/>
        </p:nvSpPr>
        <p:spPr>
          <a:xfrm>
            <a:off x="2070902" y="5719040"/>
            <a:ext cx="1159944" cy="209160"/>
          </a:xfrm>
          <a:prstGeom prst="rect">
            <a:avLst/>
          </a:prstGeom>
          <a:noFill/>
        </p:spPr>
        <p:txBody>
          <a:bodyPr wrap="square" rtlCol="0">
            <a:spAutoFit/>
          </a:bodyPr>
          <a:lstStyle/>
          <a:p>
            <a:pPr defTabSz="385785"/>
            <a:r>
              <a:rPr lang="en-US" sz="759" dirty="0">
                <a:solidFill>
                  <a:prstClr val="black"/>
                </a:solidFill>
                <a:latin typeface="Calibri"/>
                <a:ea typeface=""/>
              </a:rPr>
              <a:t>Topical microbicide</a:t>
            </a:r>
          </a:p>
        </p:txBody>
      </p:sp>
      <p:sp>
        <p:nvSpPr>
          <p:cNvPr id="77" name="Rectangle 76"/>
          <p:cNvSpPr/>
          <p:nvPr/>
        </p:nvSpPr>
        <p:spPr>
          <a:xfrm>
            <a:off x="1771862" y="4902213"/>
            <a:ext cx="314443" cy="189932"/>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endParaRPr lang="en-US" sz="1519" dirty="0">
              <a:solidFill>
                <a:prstClr val="white"/>
              </a:solidFill>
            </a:endParaRPr>
          </a:p>
        </p:txBody>
      </p:sp>
      <p:sp>
        <p:nvSpPr>
          <p:cNvPr id="78" name="TextBox 77"/>
          <p:cNvSpPr txBox="1"/>
          <p:nvPr/>
        </p:nvSpPr>
        <p:spPr>
          <a:xfrm>
            <a:off x="2093681" y="4902212"/>
            <a:ext cx="812602" cy="209160"/>
          </a:xfrm>
          <a:prstGeom prst="rect">
            <a:avLst/>
          </a:prstGeom>
          <a:noFill/>
        </p:spPr>
        <p:txBody>
          <a:bodyPr wrap="square" rtlCol="0">
            <a:spAutoFit/>
          </a:bodyPr>
          <a:lstStyle/>
          <a:p>
            <a:pPr defTabSz="385785"/>
            <a:r>
              <a:rPr lang="en-US" sz="759" dirty="0">
                <a:solidFill>
                  <a:prstClr val="black"/>
                </a:solidFill>
                <a:latin typeface="Calibri"/>
                <a:ea typeface=""/>
              </a:rPr>
              <a:t>Oral</a:t>
            </a:r>
          </a:p>
        </p:txBody>
      </p:sp>
      <p:sp>
        <p:nvSpPr>
          <p:cNvPr id="80" name="Rectangle 79"/>
          <p:cNvSpPr/>
          <p:nvPr/>
        </p:nvSpPr>
        <p:spPr>
          <a:xfrm>
            <a:off x="1771862" y="5429597"/>
            <a:ext cx="310030" cy="205370"/>
          </a:xfrm>
          <a:prstGeom prst="rect">
            <a:avLst/>
          </a:prstGeom>
          <a:solidFill>
            <a:srgbClr val="FFE299"/>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endParaRPr lang="en-US" sz="759" b="1" dirty="0">
              <a:solidFill>
                <a:prstClr val="black"/>
              </a:solidFill>
            </a:endParaRPr>
          </a:p>
          <a:p>
            <a:pPr algn="ctr" defTabSz="385785"/>
            <a:endParaRPr lang="en-US" sz="1519" dirty="0">
              <a:solidFill>
                <a:prstClr val="white"/>
              </a:solidFill>
            </a:endParaRPr>
          </a:p>
        </p:txBody>
      </p:sp>
      <p:sp>
        <p:nvSpPr>
          <p:cNvPr id="81" name="TextBox 80"/>
          <p:cNvSpPr txBox="1"/>
          <p:nvPr/>
        </p:nvSpPr>
        <p:spPr>
          <a:xfrm>
            <a:off x="2086306" y="5440774"/>
            <a:ext cx="1281026" cy="209160"/>
          </a:xfrm>
          <a:prstGeom prst="rect">
            <a:avLst/>
          </a:prstGeom>
          <a:noFill/>
        </p:spPr>
        <p:txBody>
          <a:bodyPr wrap="square" rtlCol="0">
            <a:spAutoFit/>
          </a:bodyPr>
          <a:lstStyle/>
          <a:p>
            <a:pPr defTabSz="385785"/>
            <a:r>
              <a:rPr lang="en-US" sz="759" dirty="0">
                <a:solidFill>
                  <a:prstClr val="black"/>
                </a:solidFill>
                <a:latin typeface="Calibri"/>
                <a:ea typeface=""/>
              </a:rPr>
              <a:t>Long-acting injection (LAI)</a:t>
            </a:r>
            <a:r>
              <a:rPr lang="en-US" sz="759" baseline="30000" dirty="0">
                <a:solidFill>
                  <a:prstClr val="black"/>
                </a:solidFill>
                <a:latin typeface="Calibri"/>
                <a:ea typeface=""/>
              </a:rPr>
              <a:t>8</a:t>
            </a:r>
          </a:p>
        </p:txBody>
      </p:sp>
      <p:sp>
        <p:nvSpPr>
          <p:cNvPr id="94" name="Rectangle 93"/>
          <p:cNvSpPr/>
          <p:nvPr/>
        </p:nvSpPr>
        <p:spPr>
          <a:xfrm>
            <a:off x="7210784" y="1463961"/>
            <a:ext cx="1985354" cy="689722"/>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endParaRPr lang="en-US" sz="928" dirty="0">
              <a:solidFill>
                <a:prstClr val="white"/>
              </a:solidFill>
            </a:endParaRPr>
          </a:p>
          <a:p>
            <a:pPr algn="ctr" defTabSz="385785"/>
            <a:endParaRPr lang="en-US" sz="675" b="1" dirty="0">
              <a:solidFill>
                <a:prstClr val="black"/>
              </a:solidFill>
            </a:endParaRPr>
          </a:p>
          <a:p>
            <a:pPr algn="ctr" defTabSz="385785"/>
            <a:r>
              <a:rPr lang="en-GB" sz="2025" b="1" dirty="0">
                <a:solidFill>
                  <a:prstClr val="black"/>
                </a:solidFill>
              </a:rPr>
              <a:t>Fostemsavir</a:t>
            </a:r>
            <a:endParaRPr lang="en-GB" sz="2025" b="1" baseline="30000" dirty="0">
              <a:solidFill>
                <a:prstClr val="black"/>
              </a:solidFill>
            </a:endParaRPr>
          </a:p>
          <a:p>
            <a:pPr algn="ctr" defTabSz="385785"/>
            <a:endParaRPr lang="en-US" sz="1350" dirty="0">
              <a:solidFill>
                <a:prstClr val="white"/>
              </a:solidFill>
            </a:endParaRPr>
          </a:p>
        </p:txBody>
      </p:sp>
      <p:sp>
        <p:nvSpPr>
          <p:cNvPr id="97" name="Rectangle 96"/>
          <p:cNvSpPr/>
          <p:nvPr/>
        </p:nvSpPr>
        <p:spPr>
          <a:xfrm>
            <a:off x="7215936" y="2820343"/>
            <a:ext cx="1330466" cy="685997"/>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endParaRPr lang="en-US" sz="800" dirty="0">
              <a:solidFill>
                <a:prstClr val="white"/>
              </a:solidFill>
            </a:endParaRPr>
          </a:p>
          <a:p>
            <a:pPr algn="ctr" defTabSz="385785"/>
            <a:endParaRPr lang="en-US" sz="500" b="1" dirty="0">
              <a:solidFill>
                <a:prstClr val="black"/>
              </a:solidFill>
            </a:endParaRPr>
          </a:p>
          <a:p>
            <a:pPr algn="ctr" defTabSz="385785">
              <a:defRPr/>
            </a:pPr>
            <a:r>
              <a:rPr lang="en-US" sz="900" b="1" dirty="0" err="1">
                <a:solidFill>
                  <a:prstClr val="black"/>
                </a:solidFill>
              </a:rPr>
              <a:t>Bictegravir</a:t>
            </a:r>
            <a:endParaRPr lang="en-US" sz="900" b="1" baseline="30000" dirty="0">
              <a:solidFill>
                <a:prstClr val="black"/>
              </a:solidFill>
            </a:endParaRPr>
          </a:p>
          <a:p>
            <a:pPr algn="ctr" defTabSz="385785">
              <a:defRPr/>
            </a:pPr>
            <a:r>
              <a:rPr lang="en-US" sz="900" b="1" dirty="0">
                <a:solidFill>
                  <a:prstClr val="black"/>
                </a:solidFill>
              </a:rPr>
              <a:t>(</a:t>
            </a:r>
            <a:r>
              <a:rPr lang="en-GB" sz="900" b="1" dirty="0">
                <a:solidFill>
                  <a:prstClr val="black"/>
                </a:solidFill>
              </a:rPr>
              <a:t>GS-9883)</a:t>
            </a:r>
          </a:p>
          <a:p>
            <a:pPr algn="ctr" defTabSz="385785"/>
            <a:r>
              <a:rPr lang="en-US" sz="800" dirty="0">
                <a:solidFill>
                  <a:prstClr val="black"/>
                </a:solidFill>
              </a:rPr>
              <a:t>INI</a:t>
            </a:r>
            <a:endParaRPr lang="en-US" sz="800" baseline="30000" dirty="0">
              <a:solidFill>
                <a:prstClr val="black"/>
              </a:solidFill>
            </a:endParaRPr>
          </a:p>
          <a:p>
            <a:pPr algn="ctr" defTabSz="385785"/>
            <a:r>
              <a:rPr lang="en-US" sz="800" i="1" dirty="0">
                <a:solidFill>
                  <a:prstClr val="black"/>
                </a:solidFill>
              </a:rPr>
              <a:t>Gilead, Filed with FDA</a:t>
            </a:r>
          </a:p>
          <a:p>
            <a:pPr algn="ctr" defTabSz="385785"/>
            <a:endParaRPr lang="en-US" sz="1100" dirty="0">
              <a:solidFill>
                <a:prstClr val="white"/>
              </a:solidFill>
            </a:endParaRPr>
          </a:p>
        </p:txBody>
      </p:sp>
      <p:sp>
        <p:nvSpPr>
          <p:cNvPr id="98" name="Rectangle 97"/>
          <p:cNvSpPr/>
          <p:nvPr/>
        </p:nvSpPr>
        <p:spPr>
          <a:xfrm>
            <a:off x="3757697" y="3396440"/>
            <a:ext cx="1328080" cy="776821"/>
          </a:xfrm>
          <a:prstGeom prst="rect">
            <a:avLst/>
          </a:prstGeom>
          <a:solidFill>
            <a:srgbClr val="FFE299"/>
          </a:solidFill>
          <a:ln w="9525" cmpd="sng">
            <a:solidFill>
              <a:schemeClr val="bg1">
                <a:lumMod val="50000"/>
              </a:schemeClr>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defTabSz="385785"/>
            <a:r>
              <a:rPr lang="en-GB" sz="800" b="1" dirty="0">
                <a:solidFill>
                  <a:prstClr val="black"/>
                </a:solidFill>
              </a:rPr>
              <a:t>Rilpivirine-LAI</a:t>
            </a:r>
          </a:p>
          <a:p>
            <a:pPr algn="ctr" defTabSz="385785"/>
            <a:r>
              <a:rPr lang="en-GB" sz="800" b="1" dirty="0">
                <a:solidFill>
                  <a:prstClr val="black"/>
                </a:solidFill>
              </a:rPr>
              <a:t>(TMC278; RPV)</a:t>
            </a:r>
          </a:p>
          <a:p>
            <a:pPr algn="ctr" defTabSz="385785"/>
            <a:r>
              <a:rPr lang="en-GB" sz="800" dirty="0">
                <a:solidFill>
                  <a:prstClr val="black"/>
                </a:solidFill>
              </a:rPr>
              <a:t>NNRTI</a:t>
            </a:r>
          </a:p>
          <a:p>
            <a:pPr algn="ctr" defTabSz="385785"/>
            <a:r>
              <a:rPr lang="en-GB" sz="800" dirty="0">
                <a:solidFill>
                  <a:prstClr val="black"/>
                </a:solidFill>
              </a:rPr>
              <a:t>PrEP with oral induction</a:t>
            </a:r>
          </a:p>
          <a:p>
            <a:pPr algn="ctr" defTabSz="385785"/>
            <a:r>
              <a:rPr lang="en-US" sz="800" i="1" dirty="0">
                <a:solidFill>
                  <a:prstClr val="black"/>
                </a:solidFill>
              </a:rPr>
              <a:t>PATH, NIH; Janssen </a:t>
            </a:r>
          </a:p>
        </p:txBody>
      </p:sp>
      <p:sp>
        <p:nvSpPr>
          <p:cNvPr id="100" name="Rectangle 99"/>
          <p:cNvSpPr/>
          <p:nvPr/>
        </p:nvSpPr>
        <p:spPr>
          <a:xfrm>
            <a:off x="1786699" y="2890184"/>
            <a:ext cx="1335617" cy="599806"/>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endParaRPr lang="en-US" sz="928" dirty="0">
              <a:solidFill>
                <a:prstClr val="white"/>
              </a:solidFill>
            </a:endParaRPr>
          </a:p>
          <a:p>
            <a:pPr algn="ctr" defTabSz="385785"/>
            <a:endParaRPr lang="en-US" sz="675" b="1" dirty="0">
              <a:solidFill>
                <a:prstClr val="black"/>
              </a:solidFill>
            </a:endParaRPr>
          </a:p>
          <a:p>
            <a:pPr algn="ctr" defTabSz="385785">
              <a:defRPr/>
            </a:pPr>
            <a:r>
              <a:rPr lang="en-GB" sz="1013" b="1" dirty="0">
                <a:solidFill>
                  <a:prstClr val="black"/>
                </a:solidFill>
              </a:rPr>
              <a:t>MK-8507</a:t>
            </a:r>
          </a:p>
          <a:p>
            <a:pPr algn="ctr" defTabSz="385785"/>
            <a:r>
              <a:rPr lang="en-US" sz="928" dirty="0">
                <a:solidFill>
                  <a:prstClr val="black"/>
                </a:solidFill>
              </a:rPr>
              <a:t>Unknown MOA</a:t>
            </a:r>
            <a:endParaRPr lang="en-US" sz="928" baseline="30000" dirty="0">
              <a:solidFill>
                <a:prstClr val="black"/>
              </a:solidFill>
            </a:endParaRPr>
          </a:p>
          <a:p>
            <a:pPr algn="ctr" defTabSz="385785"/>
            <a:r>
              <a:rPr lang="en-US" sz="928" i="1" dirty="0">
                <a:solidFill>
                  <a:prstClr val="black"/>
                </a:solidFill>
              </a:rPr>
              <a:t>Merck</a:t>
            </a:r>
          </a:p>
          <a:p>
            <a:pPr algn="ctr" defTabSz="385785"/>
            <a:endParaRPr lang="en-US" sz="1350" dirty="0">
              <a:solidFill>
                <a:prstClr val="white"/>
              </a:solidFill>
            </a:endParaRPr>
          </a:p>
        </p:txBody>
      </p:sp>
      <p:sp>
        <p:nvSpPr>
          <p:cNvPr id="101" name="Rectangle 100"/>
          <p:cNvSpPr/>
          <p:nvPr/>
        </p:nvSpPr>
        <p:spPr>
          <a:xfrm>
            <a:off x="1210439" y="2075846"/>
            <a:ext cx="1924945" cy="779748"/>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GB" sz="2025" b="1" dirty="0">
                <a:solidFill>
                  <a:prstClr val="black"/>
                </a:solidFill>
              </a:rPr>
              <a:t>MK-8591 (</a:t>
            </a:r>
            <a:r>
              <a:rPr lang="en-GB" sz="2025" b="1" dirty="0" err="1">
                <a:solidFill>
                  <a:prstClr val="black"/>
                </a:solidFill>
              </a:rPr>
              <a:t>EFdA</a:t>
            </a:r>
            <a:r>
              <a:rPr lang="en-GB" sz="2025" b="1" dirty="0">
                <a:solidFill>
                  <a:prstClr val="black"/>
                </a:solidFill>
              </a:rPr>
              <a:t>)</a:t>
            </a:r>
          </a:p>
        </p:txBody>
      </p:sp>
      <p:sp>
        <p:nvSpPr>
          <p:cNvPr id="102" name="Rectangle 101"/>
          <p:cNvSpPr/>
          <p:nvPr/>
        </p:nvSpPr>
        <p:spPr>
          <a:xfrm>
            <a:off x="5743049" y="3371009"/>
            <a:ext cx="1335619" cy="570825"/>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GB" sz="1013" b="1" dirty="0">
                <a:solidFill>
                  <a:prstClr val="black"/>
                </a:solidFill>
              </a:rPr>
              <a:t>Dapivirine</a:t>
            </a:r>
          </a:p>
          <a:p>
            <a:pPr algn="ctr" defTabSz="385785">
              <a:defRPr/>
            </a:pPr>
            <a:r>
              <a:rPr lang="en-GB" sz="928" b="1" dirty="0">
                <a:solidFill>
                  <a:prstClr val="black"/>
                </a:solidFill>
              </a:rPr>
              <a:t>(TMC120; DPV)</a:t>
            </a:r>
          </a:p>
          <a:p>
            <a:pPr algn="ctr" defTabSz="385785"/>
            <a:r>
              <a:rPr lang="en-US" sz="928" dirty="0">
                <a:solidFill>
                  <a:prstClr val="black"/>
                </a:solidFill>
              </a:rPr>
              <a:t>NNRTI</a:t>
            </a:r>
            <a:endParaRPr lang="en-US" sz="928" baseline="30000" dirty="0">
              <a:solidFill>
                <a:prstClr val="black"/>
              </a:solidFill>
            </a:endParaRPr>
          </a:p>
          <a:p>
            <a:pPr algn="ctr" defTabSz="385785"/>
            <a:r>
              <a:rPr lang="en-US" sz="928" i="1" dirty="0">
                <a:solidFill>
                  <a:prstClr val="black"/>
                </a:solidFill>
              </a:rPr>
              <a:t>Janssen </a:t>
            </a:r>
            <a:r>
              <a:rPr lang="en-US" sz="928" i="1" dirty="0">
                <a:solidFill>
                  <a:prstClr val="black"/>
                </a:solidFill>
                <a:sym typeface="Wingdings" panose="05000000000000000000" pitchFamily="2" charset="2"/>
              </a:rPr>
              <a:t> IPM</a:t>
            </a:r>
            <a:endParaRPr lang="en-US" sz="928" i="1" dirty="0">
              <a:solidFill>
                <a:prstClr val="black"/>
              </a:solidFill>
            </a:endParaRPr>
          </a:p>
        </p:txBody>
      </p:sp>
      <p:sp>
        <p:nvSpPr>
          <p:cNvPr id="103" name="Rectangle 102"/>
          <p:cNvSpPr/>
          <p:nvPr/>
        </p:nvSpPr>
        <p:spPr>
          <a:xfrm>
            <a:off x="1771862" y="3539882"/>
            <a:ext cx="1341439" cy="515770"/>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GB" sz="1013" b="1" dirty="0">
                <a:solidFill>
                  <a:prstClr val="black"/>
                </a:solidFill>
              </a:rPr>
              <a:t>MK-2048</a:t>
            </a:r>
          </a:p>
          <a:p>
            <a:pPr algn="ctr" defTabSz="385785"/>
            <a:r>
              <a:rPr lang="en-US" sz="928" dirty="0">
                <a:solidFill>
                  <a:prstClr val="black"/>
                </a:solidFill>
              </a:rPr>
              <a:t>INI</a:t>
            </a:r>
            <a:endParaRPr lang="en-US" sz="928" baseline="30000" dirty="0">
              <a:solidFill>
                <a:prstClr val="black"/>
              </a:solidFill>
            </a:endParaRPr>
          </a:p>
          <a:p>
            <a:pPr algn="ctr" defTabSz="385785"/>
            <a:r>
              <a:rPr lang="en-US" sz="928" i="1" dirty="0">
                <a:solidFill>
                  <a:prstClr val="black"/>
                </a:solidFill>
              </a:rPr>
              <a:t>NIH; Merck</a:t>
            </a:r>
          </a:p>
        </p:txBody>
      </p:sp>
      <p:sp>
        <p:nvSpPr>
          <p:cNvPr id="104" name="Rectangle 103"/>
          <p:cNvSpPr/>
          <p:nvPr/>
        </p:nvSpPr>
        <p:spPr>
          <a:xfrm>
            <a:off x="1771862" y="5165923"/>
            <a:ext cx="310029" cy="196109"/>
          </a:xfrm>
          <a:prstGeom prst="rect">
            <a:avLst/>
          </a:prstGeom>
          <a:solidFill>
            <a:srgbClr val="008C9A"/>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endParaRPr lang="en-US" sz="1519" dirty="0">
              <a:solidFill>
                <a:prstClr val="white"/>
              </a:solidFill>
            </a:endParaRPr>
          </a:p>
        </p:txBody>
      </p:sp>
      <p:sp>
        <p:nvSpPr>
          <p:cNvPr id="105" name="TextBox 104"/>
          <p:cNvSpPr txBox="1"/>
          <p:nvPr/>
        </p:nvSpPr>
        <p:spPr>
          <a:xfrm>
            <a:off x="2092914" y="5182569"/>
            <a:ext cx="886306" cy="209160"/>
          </a:xfrm>
          <a:prstGeom prst="rect">
            <a:avLst/>
          </a:prstGeom>
          <a:noFill/>
        </p:spPr>
        <p:txBody>
          <a:bodyPr wrap="square" rtlCol="0">
            <a:spAutoFit/>
          </a:bodyPr>
          <a:lstStyle/>
          <a:p>
            <a:pPr defTabSz="385785"/>
            <a:r>
              <a:rPr lang="en-US" sz="759" dirty="0">
                <a:solidFill>
                  <a:prstClr val="black"/>
                </a:solidFill>
                <a:latin typeface="Calibri"/>
                <a:ea typeface=""/>
              </a:rPr>
              <a:t>Other parenteral</a:t>
            </a:r>
          </a:p>
        </p:txBody>
      </p:sp>
      <p:sp>
        <p:nvSpPr>
          <p:cNvPr id="106" name="Rectangle 105"/>
          <p:cNvSpPr/>
          <p:nvPr/>
        </p:nvSpPr>
        <p:spPr>
          <a:xfrm>
            <a:off x="5743049" y="1458476"/>
            <a:ext cx="1335619" cy="821579"/>
          </a:xfrm>
          <a:prstGeom prst="rect">
            <a:avLst/>
          </a:prstGeom>
          <a:solidFill>
            <a:srgbClr val="008C9A"/>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GB" sz="1013" b="1" dirty="0">
                <a:solidFill>
                  <a:schemeClr val="bg1"/>
                </a:solidFill>
              </a:rPr>
              <a:t>Albuvirtide</a:t>
            </a:r>
            <a:r>
              <a:rPr lang="en-GB" sz="1013" b="1" baseline="30000" dirty="0">
                <a:solidFill>
                  <a:schemeClr val="bg1"/>
                </a:solidFill>
              </a:rPr>
              <a:t>1</a:t>
            </a:r>
          </a:p>
          <a:p>
            <a:pPr algn="ctr" defTabSz="385785">
              <a:defRPr/>
            </a:pPr>
            <a:r>
              <a:rPr lang="en-GB" sz="928" b="1" dirty="0">
                <a:solidFill>
                  <a:schemeClr val="bg1"/>
                </a:solidFill>
              </a:rPr>
              <a:t>(FB006M)</a:t>
            </a:r>
          </a:p>
          <a:p>
            <a:pPr algn="ctr" defTabSz="385785"/>
            <a:r>
              <a:rPr lang="en-US" sz="928" dirty="0" err="1">
                <a:solidFill>
                  <a:schemeClr val="bg1"/>
                </a:solidFill>
              </a:rPr>
              <a:t>Inhibiteur</a:t>
            </a:r>
            <a:r>
              <a:rPr lang="en-US" sz="928" dirty="0">
                <a:solidFill>
                  <a:schemeClr val="bg1"/>
                </a:solidFill>
              </a:rPr>
              <a:t> </a:t>
            </a:r>
            <a:r>
              <a:rPr lang="en-US" sz="928" dirty="0" err="1">
                <a:solidFill>
                  <a:schemeClr val="bg1"/>
                </a:solidFill>
              </a:rPr>
              <a:t>d’entrée</a:t>
            </a:r>
            <a:endParaRPr lang="en-US" sz="928" baseline="30000" dirty="0">
              <a:solidFill>
                <a:schemeClr val="bg1"/>
              </a:solidFill>
            </a:endParaRPr>
          </a:p>
          <a:p>
            <a:pPr algn="ctr" defTabSz="385785"/>
            <a:r>
              <a:rPr lang="en-US" sz="928" i="1" dirty="0" smtClean="0">
                <a:solidFill>
                  <a:schemeClr val="bg1"/>
                </a:solidFill>
              </a:rPr>
              <a:t>Frontier </a:t>
            </a:r>
            <a:r>
              <a:rPr lang="en-US" sz="928" i="1" dirty="0">
                <a:solidFill>
                  <a:schemeClr val="bg1"/>
                </a:solidFill>
              </a:rPr>
              <a:t>Biotech</a:t>
            </a:r>
          </a:p>
          <a:p>
            <a:pPr algn="ctr" defTabSz="385785"/>
            <a:r>
              <a:rPr lang="en-US" sz="928" dirty="0">
                <a:solidFill>
                  <a:schemeClr val="bg1"/>
                </a:solidFill>
              </a:rPr>
              <a:t>Filed with CFDA</a:t>
            </a:r>
          </a:p>
        </p:txBody>
      </p:sp>
      <p:sp>
        <p:nvSpPr>
          <p:cNvPr id="113" name="Rectangle 112"/>
          <p:cNvSpPr/>
          <p:nvPr/>
        </p:nvSpPr>
        <p:spPr>
          <a:xfrm>
            <a:off x="3760582" y="5595145"/>
            <a:ext cx="1335617" cy="732151"/>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US" sz="1013" b="1" dirty="0">
                <a:solidFill>
                  <a:prstClr val="black"/>
                </a:solidFill>
              </a:rPr>
              <a:t>Cenicriviroc</a:t>
            </a:r>
            <a:r>
              <a:rPr lang="en-US" sz="1013" baseline="30000" dirty="0">
                <a:solidFill>
                  <a:prstClr val="black"/>
                </a:solidFill>
              </a:rPr>
              <a:t>3</a:t>
            </a:r>
            <a:endParaRPr lang="en-US" sz="928" baseline="30000" dirty="0">
              <a:solidFill>
                <a:prstClr val="black"/>
              </a:solidFill>
            </a:endParaRPr>
          </a:p>
          <a:p>
            <a:pPr algn="ctr" defTabSz="385785">
              <a:defRPr/>
            </a:pPr>
            <a:r>
              <a:rPr lang="en-US" sz="928" b="1" dirty="0">
                <a:solidFill>
                  <a:prstClr val="black"/>
                </a:solidFill>
              </a:rPr>
              <a:t>(TBR-652; CVC)</a:t>
            </a:r>
            <a:endParaRPr lang="en-GB" sz="928" b="1" dirty="0">
              <a:solidFill>
                <a:prstClr val="black"/>
              </a:solidFill>
            </a:endParaRPr>
          </a:p>
          <a:p>
            <a:pPr algn="ctr" defTabSz="385785"/>
            <a:r>
              <a:rPr lang="en-US" sz="928" dirty="0" smtClean="0">
                <a:solidFill>
                  <a:prstClr val="black"/>
                </a:solidFill>
              </a:rPr>
              <a:t>CCR5 </a:t>
            </a:r>
            <a:r>
              <a:rPr lang="en-US" sz="928" dirty="0" err="1" smtClean="0">
                <a:solidFill>
                  <a:prstClr val="black"/>
                </a:solidFill>
              </a:rPr>
              <a:t>uniquement</a:t>
            </a:r>
            <a:endParaRPr lang="en-US" sz="928" dirty="0">
              <a:solidFill>
                <a:prstClr val="black"/>
              </a:solidFill>
            </a:endParaRPr>
          </a:p>
          <a:p>
            <a:pPr algn="ctr" defTabSz="385785"/>
            <a:r>
              <a:rPr lang="en-US" sz="928" dirty="0" err="1">
                <a:solidFill>
                  <a:prstClr val="black"/>
                </a:solidFill>
              </a:rPr>
              <a:t>Inhibiteur</a:t>
            </a:r>
            <a:r>
              <a:rPr lang="en-US" sz="928" dirty="0">
                <a:solidFill>
                  <a:prstClr val="black"/>
                </a:solidFill>
              </a:rPr>
              <a:t> </a:t>
            </a:r>
            <a:r>
              <a:rPr lang="en-US" sz="928" dirty="0" err="1">
                <a:solidFill>
                  <a:prstClr val="black"/>
                </a:solidFill>
              </a:rPr>
              <a:t>d’entrée</a:t>
            </a:r>
            <a:endParaRPr lang="en-US" sz="928" dirty="0">
              <a:solidFill>
                <a:prstClr val="black"/>
              </a:solidFill>
            </a:endParaRPr>
          </a:p>
          <a:p>
            <a:pPr algn="ctr" defTabSz="385785"/>
            <a:r>
              <a:rPr lang="en-US" sz="928" i="1" dirty="0" smtClean="0">
                <a:solidFill>
                  <a:prstClr val="black"/>
                </a:solidFill>
              </a:rPr>
              <a:t>Takeda </a:t>
            </a:r>
            <a:r>
              <a:rPr lang="en-US" sz="928" i="1" dirty="0">
                <a:solidFill>
                  <a:prstClr val="black"/>
                </a:solidFill>
                <a:sym typeface="Wingdings" panose="05000000000000000000" pitchFamily="2" charset="2"/>
              </a:rPr>
              <a:t> </a:t>
            </a:r>
            <a:r>
              <a:rPr lang="en-US" sz="928" i="1" dirty="0">
                <a:solidFill>
                  <a:prstClr val="black"/>
                </a:solidFill>
              </a:rPr>
              <a:t>Tobira</a:t>
            </a:r>
          </a:p>
        </p:txBody>
      </p:sp>
      <p:sp>
        <p:nvSpPr>
          <p:cNvPr id="117" name="Rectangle 116"/>
          <p:cNvSpPr/>
          <p:nvPr/>
        </p:nvSpPr>
        <p:spPr>
          <a:xfrm>
            <a:off x="1771862" y="4096837"/>
            <a:ext cx="1341439" cy="654495"/>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GB" sz="900" b="1" dirty="0">
                <a:solidFill>
                  <a:prstClr val="black"/>
                </a:solidFill>
              </a:rPr>
              <a:t>PC-1005</a:t>
            </a:r>
          </a:p>
          <a:p>
            <a:pPr algn="ctr" defTabSz="385785">
              <a:defRPr/>
            </a:pPr>
            <a:r>
              <a:rPr lang="en-GB" sz="800" b="1" dirty="0">
                <a:solidFill>
                  <a:prstClr val="black"/>
                </a:solidFill>
              </a:rPr>
              <a:t>(MIV-150/zinc acetate)</a:t>
            </a:r>
          </a:p>
          <a:p>
            <a:pPr algn="ctr" defTabSz="385785"/>
            <a:r>
              <a:rPr lang="en-US" sz="800" dirty="0">
                <a:solidFill>
                  <a:prstClr val="black"/>
                </a:solidFill>
              </a:rPr>
              <a:t>NNRTI</a:t>
            </a:r>
            <a:endParaRPr lang="en-US" sz="800" baseline="30000" dirty="0">
              <a:solidFill>
                <a:prstClr val="black"/>
              </a:solidFill>
            </a:endParaRPr>
          </a:p>
          <a:p>
            <a:pPr algn="ctr" defTabSz="385785"/>
            <a:r>
              <a:rPr lang="en-US" sz="800" i="1" dirty="0">
                <a:solidFill>
                  <a:prstClr val="black"/>
                </a:solidFill>
              </a:rPr>
              <a:t>Population Council</a:t>
            </a:r>
          </a:p>
        </p:txBody>
      </p:sp>
      <p:sp>
        <p:nvSpPr>
          <p:cNvPr id="38" name="Rectangle 37"/>
          <p:cNvSpPr/>
          <p:nvPr/>
        </p:nvSpPr>
        <p:spPr>
          <a:xfrm>
            <a:off x="1776289" y="1454583"/>
            <a:ext cx="1335617" cy="594100"/>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endParaRPr lang="en-US" sz="800" dirty="0">
              <a:solidFill>
                <a:prstClr val="white"/>
              </a:solidFill>
            </a:endParaRPr>
          </a:p>
          <a:p>
            <a:pPr algn="ctr" defTabSz="385785"/>
            <a:endParaRPr lang="en-US" sz="500" b="1" dirty="0">
              <a:solidFill>
                <a:prstClr val="black"/>
              </a:solidFill>
            </a:endParaRPr>
          </a:p>
          <a:p>
            <a:pPr algn="ctr" defTabSz="385785"/>
            <a:r>
              <a:rPr lang="en-GB" sz="900" b="1" dirty="0">
                <a:solidFill>
                  <a:prstClr val="black"/>
                </a:solidFill>
              </a:rPr>
              <a:t>Doravirine</a:t>
            </a:r>
          </a:p>
          <a:p>
            <a:pPr algn="ctr" defTabSz="385785"/>
            <a:r>
              <a:rPr lang="en-US" sz="800" dirty="0">
                <a:solidFill>
                  <a:prstClr val="black"/>
                </a:solidFill>
              </a:rPr>
              <a:t>Oral nanoformulations</a:t>
            </a:r>
          </a:p>
          <a:p>
            <a:pPr algn="ctr" defTabSz="385785"/>
            <a:r>
              <a:rPr lang="en-US" sz="800" dirty="0">
                <a:solidFill>
                  <a:prstClr val="black"/>
                </a:solidFill>
              </a:rPr>
              <a:t>NNRTI</a:t>
            </a:r>
            <a:endParaRPr lang="en-US" sz="800" baseline="30000" dirty="0">
              <a:solidFill>
                <a:prstClr val="black"/>
              </a:solidFill>
            </a:endParaRPr>
          </a:p>
          <a:p>
            <a:pPr algn="ctr" defTabSz="385785"/>
            <a:r>
              <a:rPr lang="en-US" sz="800" i="1" dirty="0">
                <a:solidFill>
                  <a:prstClr val="black"/>
                </a:solidFill>
              </a:rPr>
              <a:t>Merck</a:t>
            </a:r>
          </a:p>
          <a:p>
            <a:pPr algn="ctr" defTabSz="385785"/>
            <a:endParaRPr lang="en-US" sz="1100" dirty="0">
              <a:solidFill>
                <a:prstClr val="white"/>
              </a:solidFill>
            </a:endParaRPr>
          </a:p>
        </p:txBody>
      </p:sp>
      <p:sp>
        <p:nvSpPr>
          <p:cNvPr id="40" name="Rectangle 39"/>
          <p:cNvSpPr/>
          <p:nvPr/>
        </p:nvSpPr>
        <p:spPr>
          <a:xfrm>
            <a:off x="3760072" y="4219281"/>
            <a:ext cx="1325705" cy="720612"/>
          </a:xfrm>
          <a:prstGeom prst="rect">
            <a:avLst/>
          </a:prstGeom>
          <a:solidFill>
            <a:srgbClr val="008C9A"/>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GB" sz="1013" b="1" dirty="0">
                <a:solidFill>
                  <a:schemeClr val="bg1"/>
                </a:solidFill>
              </a:rPr>
              <a:t>PRO-140</a:t>
            </a:r>
            <a:r>
              <a:rPr lang="en-GB" sz="928" b="1" dirty="0">
                <a:solidFill>
                  <a:schemeClr val="bg1"/>
                </a:solidFill>
              </a:rPr>
              <a:t> (PA14)</a:t>
            </a:r>
            <a:r>
              <a:rPr lang="en-GB" sz="928" baseline="30000" dirty="0">
                <a:solidFill>
                  <a:schemeClr val="bg1"/>
                </a:solidFill>
              </a:rPr>
              <a:t>4</a:t>
            </a:r>
            <a:endParaRPr lang="en-GB" sz="928" b="1" dirty="0">
              <a:solidFill>
                <a:schemeClr val="bg1"/>
              </a:solidFill>
            </a:endParaRPr>
          </a:p>
          <a:p>
            <a:pPr algn="ctr" defTabSz="385785"/>
            <a:r>
              <a:rPr lang="en-US" sz="928" dirty="0">
                <a:solidFill>
                  <a:schemeClr val="bg1"/>
                </a:solidFill>
              </a:rPr>
              <a:t>Not for X4-tropic HIV</a:t>
            </a:r>
          </a:p>
          <a:p>
            <a:pPr algn="ctr" defTabSz="385785"/>
            <a:r>
              <a:rPr lang="en-US" sz="928" dirty="0" err="1">
                <a:solidFill>
                  <a:schemeClr val="bg1"/>
                </a:solidFill>
              </a:rPr>
              <a:t>Inhibiteur</a:t>
            </a:r>
            <a:r>
              <a:rPr lang="en-US" sz="928" dirty="0">
                <a:solidFill>
                  <a:schemeClr val="bg1"/>
                </a:solidFill>
              </a:rPr>
              <a:t> </a:t>
            </a:r>
            <a:r>
              <a:rPr lang="en-US" sz="928" dirty="0" err="1">
                <a:solidFill>
                  <a:schemeClr val="bg1"/>
                </a:solidFill>
              </a:rPr>
              <a:t>d’entrée</a:t>
            </a:r>
            <a:endParaRPr lang="en-US" sz="928" baseline="30000" dirty="0">
              <a:solidFill>
                <a:schemeClr val="bg1"/>
              </a:solidFill>
            </a:endParaRPr>
          </a:p>
          <a:p>
            <a:pPr algn="ctr" defTabSz="385785"/>
            <a:r>
              <a:rPr lang="en-US" sz="928" i="1" dirty="0" smtClean="0">
                <a:solidFill>
                  <a:schemeClr val="bg1"/>
                </a:solidFill>
              </a:rPr>
              <a:t>Ac monoclonal</a:t>
            </a:r>
          </a:p>
          <a:p>
            <a:pPr algn="ctr" defTabSz="385785"/>
            <a:r>
              <a:rPr lang="en-US" sz="928" i="1" dirty="0" err="1" smtClean="0">
                <a:solidFill>
                  <a:schemeClr val="bg1"/>
                </a:solidFill>
              </a:rPr>
              <a:t>CytoDyn</a:t>
            </a:r>
            <a:endParaRPr lang="en-US" sz="928" i="1" dirty="0">
              <a:solidFill>
                <a:schemeClr val="bg1"/>
              </a:solidFill>
            </a:endParaRPr>
          </a:p>
        </p:txBody>
      </p:sp>
      <p:sp>
        <p:nvSpPr>
          <p:cNvPr id="58" name="Rectangle 57"/>
          <p:cNvSpPr/>
          <p:nvPr/>
        </p:nvSpPr>
        <p:spPr>
          <a:xfrm>
            <a:off x="7215936" y="4337276"/>
            <a:ext cx="1330466" cy="926278"/>
          </a:xfrm>
          <a:prstGeom prst="rect">
            <a:avLst/>
          </a:prstGeom>
          <a:solidFill>
            <a:srgbClr val="FFE299"/>
          </a:solidFill>
          <a:ln w="9525" cmpd="sng">
            <a:solidFill>
              <a:schemeClr val="bg1">
                <a:lumMod val="50000"/>
              </a:schemeClr>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defTabSz="385785"/>
            <a:r>
              <a:rPr lang="en-GB" sz="900" b="1" dirty="0" err="1">
                <a:solidFill>
                  <a:prstClr val="black"/>
                </a:solidFill>
              </a:rPr>
              <a:t>Cabotegravir</a:t>
            </a:r>
            <a:r>
              <a:rPr lang="en-GB" sz="900" b="1" dirty="0">
                <a:solidFill>
                  <a:prstClr val="black"/>
                </a:solidFill>
              </a:rPr>
              <a:t>-LAI + Rilpivirine-LAI</a:t>
            </a:r>
          </a:p>
          <a:p>
            <a:pPr algn="ctr" defTabSz="385785"/>
            <a:r>
              <a:rPr lang="en-GB" sz="800" dirty="0">
                <a:solidFill>
                  <a:prstClr val="black"/>
                </a:solidFill>
              </a:rPr>
              <a:t>Maintenance strategy with oral induction</a:t>
            </a:r>
            <a:endParaRPr lang="en-US" sz="800" dirty="0">
              <a:solidFill>
                <a:prstClr val="black"/>
              </a:solidFill>
            </a:endParaRPr>
          </a:p>
          <a:p>
            <a:pPr algn="ctr" defTabSz="385785"/>
            <a:r>
              <a:rPr lang="en-US" sz="800" i="1" dirty="0">
                <a:solidFill>
                  <a:prstClr val="black"/>
                </a:solidFill>
              </a:rPr>
              <a:t>ViiV + Janssen</a:t>
            </a:r>
          </a:p>
        </p:txBody>
      </p:sp>
      <p:sp>
        <p:nvSpPr>
          <p:cNvPr id="41" name="Rectangle 40"/>
          <p:cNvSpPr/>
          <p:nvPr/>
        </p:nvSpPr>
        <p:spPr>
          <a:xfrm>
            <a:off x="3750233" y="4994935"/>
            <a:ext cx="1335619" cy="578714"/>
          </a:xfrm>
          <a:prstGeom prst="rect">
            <a:avLst/>
          </a:prstGeom>
          <a:solidFill>
            <a:srgbClr val="008C9A"/>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GB" sz="1013" b="1" dirty="0">
                <a:solidFill>
                  <a:schemeClr val="bg1"/>
                </a:solidFill>
              </a:rPr>
              <a:t>Sifuvirtide</a:t>
            </a:r>
            <a:r>
              <a:rPr lang="en-GB" sz="1013" b="1" baseline="30000" dirty="0">
                <a:solidFill>
                  <a:schemeClr val="bg1"/>
                </a:solidFill>
              </a:rPr>
              <a:t>5</a:t>
            </a:r>
          </a:p>
          <a:p>
            <a:pPr algn="ctr" defTabSz="385785">
              <a:defRPr/>
            </a:pPr>
            <a:r>
              <a:rPr lang="en-GB" sz="928" b="1" dirty="0">
                <a:solidFill>
                  <a:schemeClr val="bg1"/>
                </a:solidFill>
              </a:rPr>
              <a:t>(FS-0101)</a:t>
            </a:r>
          </a:p>
          <a:p>
            <a:pPr algn="ctr" defTabSz="385785"/>
            <a:r>
              <a:rPr lang="en-US" sz="928" dirty="0" err="1" smtClean="0">
                <a:solidFill>
                  <a:schemeClr val="bg1"/>
                </a:solidFill>
              </a:rPr>
              <a:t>Inhibiteur</a:t>
            </a:r>
            <a:r>
              <a:rPr lang="en-US" sz="928" dirty="0" smtClean="0">
                <a:solidFill>
                  <a:schemeClr val="bg1"/>
                </a:solidFill>
              </a:rPr>
              <a:t> </a:t>
            </a:r>
            <a:r>
              <a:rPr lang="en-US" sz="928" dirty="0" err="1" smtClean="0">
                <a:solidFill>
                  <a:schemeClr val="bg1"/>
                </a:solidFill>
              </a:rPr>
              <a:t>d’entrée</a:t>
            </a:r>
            <a:endParaRPr lang="en-US" sz="928" baseline="30000" dirty="0">
              <a:solidFill>
                <a:schemeClr val="bg1"/>
              </a:solidFill>
            </a:endParaRPr>
          </a:p>
          <a:p>
            <a:pPr algn="ctr" defTabSz="385785"/>
            <a:r>
              <a:rPr lang="en-US" sz="928" i="1" dirty="0" err="1">
                <a:solidFill>
                  <a:schemeClr val="bg1"/>
                </a:solidFill>
              </a:rPr>
              <a:t>FusoGen</a:t>
            </a:r>
            <a:endParaRPr lang="en-US" sz="928" i="1" dirty="0">
              <a:solidFill>
                <a:schemeClr val="bg1"/>
              </a:solidFill>
            </a:endParaRPr>
          </a:p>
        </p:txBody>
      </p:sp>
      <p:sp>
        <p:nvSpPr>
          <p:cNvPr id="43" name="Rectangle 42"/>
          <p:cNvSpPr/>
          <p:nvPr/>
        </p:nvSpPr>
        <p:spPr>
          <a:xfrm>
            <a:off x="5743049" y="2321889"/>
            <a:ext cx="1335619" cy="998803"/>
          </a:xfrm>
          <a:prstGeom prst="rect">
            <a:avLst/>
          </a:prstGeom>
          <a:solidFill>
            <a:srgbClr val="008C9A"/>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GB" sz="1013" b="1" dirty="0">
                <a:solidFill>
                  <a:schemeClr val="bg1"/>
                </a:solidFill>
              </a:rPr>
              <a:t>Ibalizumab</a:t>
            </a:r>
            <a:r>
              <a:rPr lang="en-GB" sz="1013" baseline="30000" dirty="0">
                <a:solidFill>
                  <a:schemeClr val="bg1"/>
                </a:solidFill>
              </a:rPr>
              <a:t>2</a:t>
            </a:r>
          </a:p>
          <a:p>
            <a:pPr algn="ctr" defTabSz="385785">
              <a:defRPr/>
            </a:pPr>
            <a:r>
              <a:rPr lang="en-GB" sz="928" b="1" dirty="0">
                <a:solidFill>
                  <a:schemeClr val="bg1"/>
                </a:solidFill>
              </a:rPr>
              <a:t>(TMB-355)</a:t>
            </a:r>
          </a:p>
          <a:p>
            <a:pPr algn="ctr" defTabSz="385785"/>
            <a:r>
              <a:rPr lang="en-US" sz="928" dirty="0" err="1">
                <a:solidFill>
                  <a:schemeClr val="bg1"/>
                </a:solidFill>
              </a:rPr>
              <a:t>Inhibiteur</a:t>
            </a:r>
            <a:r>
              <a:rPr lang="en-US" sz="928" dirty="0">
                <a:solidFill>
                  <a:schemeClr val="bg1"/>
                </a:solidFill>
              </a:rPr>
              <a:t> </a:t>
            </a:r>
            <a:r>
              <a:rPr lang="en-US" sz="928" dirty="0" err="1">
                <a:solidFill>
                  <a:schemeClr val="bg1"/>
                </a:solidFill>
              </a:rPr>
              <a:t>d’entrée</a:t>
            </a:r>
            <a:endParaRPr lang="en-US" sz="928" baseline="30000" dirty="0">
              <a:solidFill>
                <a:schemeClr val="bg1"/>
              </a:solidFill>
            </a:endParaRPr>
          </a:p>
          <a:p>
            <a:pPr algn="ctr" defTabSz="385785"/>
            <a:r>
              <a:rPr lang="en-US" sz="928" i="1" dirty="0" smtClean="0">
                <a:solidFill>
                  <a:schemeClr val="bg1"/>
                </a:solidFill>
              </a:rPr>
              <a:t>Ac </a:t>
            </a:r>
            <a:r>
              <a:rPr lang="en-US" sz="928" i="1" dirty="0">
                <a:solidFill>
                  <a:schemeClr val="bg1"/>
                </a:solidFill>
              </a:rPr>
              <a:t>monoclonal</a:t>
            </a:r>
          </a:p>
          <a:p>
            <a:pPr algn="ctr" defTabSz="385785"/>
            <a:r>
              <a:rPr lang="en-US" sz="928" i="1" dirty="0" err="1" smtClean="0">
                <a:solidFill>
                  <a:schemeClr val="bg1"/>
                </a:solidFill>
              </a:rPr>
              <a:t>TaiMed</a:t>
            </a:r>
            <a:r>
              <a:rPr lang="en-US" sz="928" i="1" dirty="0" smtClean="0">
                <a:solidFill>
                  <a:schemeClr val="bg1"/>
                </a:solidFill>
              </a:rPr>
              <a:t> </a:t>
            </a:r>
            <a:r>
              <a:rPr lang="en-US" sz="928" i="1" dirty="0">
                <a:solidFill>
                  <a:schemeClr val="bg1"/>
                </a:solidFill>
              </a:rPr>
              <a:t>Biologics, </a:t>
            </a:r>
            <a:r>
              <a:rPr lang="en-US" sz="928" i="1" dirty="0" err="1">
                <a:solidFill>
                  <a:schemeClr val="bg1"/>
                </a:solidFill>
                <a:sym typeface="Wingdings" panose="05000000000000000000" pitchFamily="2" charset="2"/>
              </a:rPr>
              <a:t>Theratechnologies</a:t>
            </a:r>
            <a:endParaRPr lang="en-US" sz="928" i="1" dirty="0">
              <a:solidFill>
                <a:schemeClr val="bg1"/>
              </a:solidFill>
            </a:endParaRPr>
          </a:p>
        </p:txBody>
      </p:sp>
      <p:sp>
        <p:nvSpPr>
          <p:cNvPr id="44" name="Rectangle 43"/>
          <p:cNvSpPr/>
          <p:nvPr/>
        </p:nvSpPr>
        <p:spPr>
          <a:xfrm>
            <a:off x="3760170" y="2752117"/>
            <a:ext cx="1335617" cy="599806"/>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endParaRPr lang="en-US" sz="928" dirty="0">
              <a:solidFill>
                <a:prstClr val="white"/>
              </a:solidFill>
            </a:endParaRPr>
          </a:p>
          <a:p>
            <a:pPr algn="ctr" defTabSz="385785"/>
            <a:endParaRPr lang="en-US" sz="675" b="1" dirty="0">
              <a:solidFill>
                <a:prstClr val="black"/>
              </a:solidFill>
            </a:endParaRPr>
          </a:p>
          <a:p>
            <a:pPr algn="ctr" defTabSz="385785">
              <a:defRPr/>
            </a:pPr>
            <a:r>
              <a:rPr lang="en-GB" sz="1013" b="1" dirty="0" err="1">
                <a:solidFill>
                  <a:prstClr val="black"/>
                </a:solidFill>
              </a:rPr>
              <a:t>Elsulfavirine</a:t>
            </a:r>
            <a:r>
              <a:rPr lang="en-GB" sz="1013" b="1" dirty="0">
                <a:solidFill>
                  <a:prstClr val="black"/>
                </a:solidFill>
              </a:rPr>
              <a:t> </a:t>
            </a:r>
            <a:r>
              <a:rPr lang="en-GB" sz="928" b="1" dirty="0">
                <a:solidFill>
                  <a:prstClr val="black"/>
                </a:solidFill>
              </a:rPr>
              <a:t>(VM1500)</a:t>
            </a:r>
          </a:p>
          <a:p>
            <a:pPr algn="ctr" defTabSz="385785"/>
            <a:r>
              <a:rPr lang="en-US" sz="928" dirty="0">
                <a:solidFill>
                  <a:prstClr val="black"/>
                </a:solidFill>
              </a:rPr>
              <a:t>NNRTI</a:t>
            </a:r>
            <a:endParaRPr lang="en-US" sz="928" baseline="30000" dirty="0">
              <a:solidFill>
                <a:prstClr val="black"/>
              </a:solidFill>
            </a:endParaRPr>
          </a:p>
          <a:p>
            <a:pPr algn="ctr" defTabSz="385785"/>
            <a:r>
              <a:rPr lang="en-US" sz="928" i="1" dirty="0">
                <a:solidFill>
                  <a:prstClr val="black"/>
                </a:solidFill>
              </a:rPr>
              <a:t>Roche </a:t>
            </a:r>
            <a:r>
              <a:rPr lang="en-US" sz="928" i="1" dirty="0">
                <a:solidFill>
                  <a:prstClr val="black"/>
                </a:solidFill>
                <a:sym typeface="Wingdings" panose="05000000000000000000" pitchFamily="2" charset="2"/>
              </a:rPr>
              <a:t> </a:t>
            </a:r>
            <a:r>
              <a:rPr lang="en-US" sz="928" i="1" dirty="0" err="1">
                <a:solidFill>
                  <a:prstClr val="black"/>
                </a:solidFill>
                <a:sym typeface="Wingdings" panose="05000000000000000000" pitchFamily="2" charset="2"/>
              </a:rPr>
              <a:t>Viriom</a:t>
            </a:r>
            <a:endParaRPr lang="en-US" sz="928" i="1" dirty="0">
              <a:solidFill>
                <a:prstClr val="black"/>
              </a:solidFill>
            </a:endParaRPr>
          </a:p>
          <a:p>
            <a:pPr algn="ctr" defTabSz="385785"/>
            <a:endParaRPr lang="en-US" sz="1350" dirty="0">
              <a:solidFill>
                <a:prstClr val="white"/>
              </a:solidFill>
            </a:endParaRPr>
          </a:p>
        </p:txBody>
      </p:sp>
      <p:sp>
        <p:nvSpPr>
          <p:cNvPr id="52" name="Rectangle 51"/>
          <p:cNvSpPr/>
          <p:nvPr/>
        </p:nvSpPr>
        <p:spPr>
          <a:xfrm>
            <a:off x="8984040" y="5401613"/>
            <a:ext cx="1018005" cy="686314"/>
          </a:xfrm>
          <a:prstGeom prst="rect">
            <a:avLst/>
          </a:prstGeom>
          <a:solidFill>
            <a:srgbClr val="008C9A"/>
          </a:solidFill>
          <a:ln>
            <a:solidFill>
              <a:schemeClr val="bg1">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385785">
              <a:defRPr/>
            </a:pPr>
            <a:r>
              <a:rPr lang="en-US" sz="928" b="1" dirty="0">
                <a:solidFill>
                  <a:schemeClr val="bg1"/>
                </a:solidFill>
              </a:rPr>
              <a:t>VRC-01-LS</a:t>
            </a:r>
          </a:p>
          <a:p>
            <a:pPr algn="ctr" defTabSz="385785">
              <a:defRPr/>
            </a:pPr>
            <a:r>
              <a:rPr lang="en-US" sz="928" dirty="0" err="1">
                <a:solidFill>
                  <a:schemeClr val="bg1"/>
                </a:solidFill>
              </a:rPr>
              <a:t>bNAb</a:t>
            </a:r>
            <a:endParaRPr lang="en-US" sz="928" dirty="0">
              <a:solidFill>
                <a:schemeClr val="bg1"/>
              </a:solidFill>
            </a:endParaRPr>
          </a:p>
          <a:p>
            <a:pPr algn="ctr" defTabSz="385785"/>
            <a:r>
              <a:rPr lang="en-US" sz="928" i="1" dirty="0">
                <a:solidFill>
                  <a:schemeClr val="bg1"/>
                </a:solidFill>
              </a:rPr>
              <a:t>Rockefeller Univ.</a:t>
            </a:r>
          </a:p>
        </p:txBody>
      </p:sp>
      <p:sp>
        <p:nvSpPr>
          <p:cNvPr id="54" name="Rectangle 53"/>
          <p:cNvSpPr/>
          <p:nvPr/>
        </p:nvSpPr>
        <p:spPr>
          <a:xfrm>
            <a:off x="3752747" y="2034181"/>
            <a:ext cx="1336352" cy="669505"/>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013" b="1" dirty="0">
                <a:solidFill>
                  <a:schemeClr val="tx1"/>
                </a:solidFill>
              </a:rPr>
              <a:t>GSK2838232</a:t>
            </a:r>
            <a:endParaRPr lang="en-GB" sz="1013" b="1" dirty="0">
              <a:solidFill>
                <a:schemeClr val="tx1"/>
              </a:solidFill>
            </a:endParaRPr>
          </a:p>
          <a:p>
            <a:pPr algn="ctr"/>
            <a:r>
              <a:rPr lang="fr-FR" sz="928" dirty="0" smtClean="0">
                <a:solidFill>
                  <a:schemeClr val="tx1"/>
                </a:solidFill>
              </a:rPr>
              <a:t>Inhibiteur de maturation (boosté)</a:t>
            </a:r>
            <a:endParaRPr lang="en-US" sz="928" baseline="30000" dirty="0">
              <a:solidFill>
                <a:schemeClr val="tx1"/>
              </a:solidFill>
            </a:endParaRPr>
          </a:p>
          <a:p>
            <a:pPr algn="ctr"/>
            <a:r>
              <a:rPr lang="en-US" sz="928" i="1" dirty="0" err="1">
                <a:solidFill>
                  <a:schemeClr val="tx1"/>
                </a:solidFill>
                <a:sym typeface="Wingdings" panose="05000000000000000000" pitchFamily="2" charset="2"/>
              </a:rPr>
              <a:t>ViiV</a:t>
            </a:r>
            <a:endParaRPr lang="en-US" sz="928" i="1" dirty="0">
              <a:solidFill>
                <a:schemeClr val="tx1"/>
              </a:solidFill>
            </a:endParaRPr>
          </a:p>
        </p:txBody>
      </p:sp>
      <p:sp>
        <p:nvSpPr>
          <p:cNvPr id="50" name="ZoneTexte 49"/>
          <p:cNvSpPr txBox="1"/>
          <p:nvPr/>
        </p:nvSpPr>
        <p:spPr>
          <a:xfrm>
            <a:off x="6238428" y="5660597"/>
            <a:ext cx="1333827" cy="300082"/>
          </a:xfrm>
          <a:prstGeom prst="rect">
            <a:avLst/>
          </a:prstGeom>
          <a:noFill/>
        </p:spPr>
        <p:txBody>
          <a:bodyPr wrap="none" rtlCol="0">
            <a:spAutoFit/>
          </a:bodyPr>
          <a:lstStyle/>
          <a:p>
            <a:r>
              <a:rPr lang="fr-CH" sz="1350" dirty="0"/>
              <a:t>Planning stage</a:t>
            </a:r>
          </a:p>
        </p:txBody>
      </p:sp>
      <p:sp>
        <p:nvSpPr>
          <p:cNvPr id="53" name="Rectangle 52"/>
          <p:cNvSpPr/>
          <p:nvPr/>
        </p:nvSpPr>
        <p:spPr>
          <a:xfrm>
            <a:off x="7666051" y="5410834"/>
            <a:ext cx="1063689" cy="677093"/>
          </a:xfrm>
          <a:prstGeom prst="rect">
            <a:avLst/>
          </a:prstGeom>
          <a:solidFill>
            <a:srgbClr val="FFE299"/>
          </a:solidFill>
          <a:ln w="9525" cmpd="sng">
            <a:solidFill>
              <a:schemeClr val="bg1">
                <a:lumMod val="50000"/>
              </a:schemeClr>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defTabSz="385785"/>
            <a:r>
              <a:rPr lang="en-GB" sz="928" b="1" dirty="0" err="1">
                <a:solidFill>
                  <a:prstClr val="black"/>
                </a:solidFill>
              </a:rPr>
              <a:t>Cabotegravir</a:t>
            </a:r>
            <a:r>
              <a:rPr lang="en-GB" sz="928" b="1" dirty="0">
                <a:solidFill>
                  <a:prstClr val="black"/>
                </a:solidFill>
              </a:rPr>
              <a:t>-LAI + Rilpivirine-LAI</a:t>
            </a:r>
          </a:p>
          <a:p>
            <a:pPr algn="ctr" defTabSz="385785"/>
            <a:r>
              <a:rPr lang="en-US" sz="928" i="1" dirty="0" err="1">
                <a:solidFill>
                  <a:prstClr val="black"/>
                </a:solidFill>
              </a:rPr>
              <a:t>ViiV</a:t>
            </a:r>
            <a:r>
              <a:rPr lang="en-US" sz="928" i="1" dirty="0">
                <a:solidFill>
                  <a:prstClr val="black"/>
                </a:solidFill>
              </a:rPr>
              <a:t> + Janssen</a:t>
            </a:r>
          </a:p>
        </p:txBody>
      </p:sp>
      <p:sp>
        <p:nvSpPr>
          <p:cNvPr id="55" name="ZoneTexte 54"/>
          <p:cNvSpPr txBox="1"/>
          <p:nvPr/>
        </p:nvSpPr>
        <p:spPr>
          <a:xfrm>
            <a:off x="8702039" y="5589722"/>
            <a:ext cx="304892" cy="326115"/>
          </a:xfrm>
          <a:prstGeom prst="rect">
            <a:avLst/>
          </a:prstGeom>
          <a:noFill/>
        </p:spPr>
        <p:txBody>
          <a:bodyPr wrap="none" rtlCol="0">
            <a:spAutoFit/>
          </a:bodyPr>
          <a:lstStyle/>
          <a:p>
            <a:r>
              <a:rPr lang="fr-CH" sz="1519" dirty="0"/>
              <a:t>+</a:t>
            </a:r>
          </a:p>
        </p:txBody>
      </p:sp>
      <p:sp>
        <p:nvSpPr>
          <p:cNvPr id="56" name="ZoneTexte 55"/>
          <p:cNvSpPr txBox="1"/>
          <p:nvPr/>
        </p:nvSpPr>
        <p:spPr>
          <a:xfrm>
            <a:off x="7446690" y="5664486"/>
            <a:ext cx="279244" cy="326115"/>
          </a:xfrm>
          <a:prstGeom prst="rect">
            <a:avLst/>
          </a:prstGeom>
          <a:noFill/>
        </p:spPr>
        <p:txBody>
          <a:bodyPr wrap="none" rtlCol="0">
            <a:spAutoFit/>
          </a:bodyPr>
          <a:lstStyle/>
          <a:p>
            <a:r>
              <a:rPr lang="fr-CH" sz="1519" dirty="0"/>
              <a:t>?</a:t>
            </a:r>
          </a:p>
        </p:txBody>
      </p:sp>
      <p:sp>
        <p:nvSpPr>
          <p:cNvPr id="57" name="Rectangle 56"/>
          <p:cNvSpPr/>
          <p:nvPr/>
        </p:nvSpPr>
        <p:spPr>
          <a:xfrm>
            <a:off x="5341693" y="4219281"/>
            <a:ext cx="1140129" cy="720613"/>
          </a:xfrm>
          <a:prstGeom prst="rect">
            <a:avLst/>
          </a:prstGeom>
          <a:solidFill>
            <a:srgbClr val="008C9A"/>
          </a:solidFill>
          <a:ln>
            <a:solidFill>
              <a:schemeClr val="bg1">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385785">
              <a:defRPr/>
            </a:pPr>
            <a:r>
              <a:rPr lang="en-US" sz="928" b="1" dirty="0">
                <a:solidFill>
                  <a:schemeClr val="bg1"/>
                </a:solidFill>
              </a:rPr>
              <a:t>VRC-01</a:t>
            </a:r>
          </a:p>
          <a:p>
            <a:pPr algn="ctr" defTabSz="385785">
              <a:defRPr/>
            </a:pPr>
            <a:r>
              <a:rPr lang="en-US" sz="928" dirty="0" smtClean="0">
                <a:solidFill>
                  <a:schemeClr val="bg1"/>
                </a:solidFill>
              </a:rPr>
              <a:t>Ac large </a:t>
            </a:r>
            <a:r>
              <a:rPr lang="en-US" sz="928" dirty="0" err="1" smtClean="0">
                <a:solidFill>
                  <a:schemeClr val="bg1"/>
                </a:solidFill>
              </a:rPr>
              <a:t>spectre</a:t>
            </a:r>
            <a:endParaRPr lang="en-US" sz="928" dirty="0">
              <a:solidFill>
                <a:schemeClr val="bg1"/>
              </a:solidFill>
            </a:endParaRPr>
          </a:p>
          <a:p>
            <a:pPr algn="ctr" defTabSz="385785"/>
            <a:r>
              <a:rPr lang="en-US" sz="928" i="1" dirty="0">
                <a:solidFill>
                  <a:schemeClr val="bg1"/>
                </a:solidFill>
              </a:rPr>
              <a:t>Rockefeller Univ.</a:t>
            </a:r>
          </a:p>
        </p:txBody>
      </p:sp>
      <p:sp>
        <p:nvSpPr>
          <p:cNvPr id="59" name="ZoneTexte 58"/>
          <p:cNvSpPr txBox="1"/>
          <p:nvPr/>
        </p:nvSpPr>
        <p:spPr>
          <a:xfrm>
            <a:off x="5088500" y="4444784"/>
            <a:ext cx="304892" cy="326115"/>
          </a:xfrm>
          <a:prstGeom prst="rect">
            <a:avLst/>
          </a:prstGeom>
          <a:noFill/>
        </p:spPr>
        <p:txBody>
          <a:bodyPr wrap="none" rtlCol="0">
            <a:spAutoFit/>
          </a:bodyPr>
          <a:lstStyle/>
          <a:p>
            <a:r>
              <a:rPr lang="fr-CH" sz="1519" dirty="0"/>
              <a:t>+</a:t>
            </a:r>
          </a:p>
        </p:txBody>
      </p:sp>
      <p:sp>
        <p:nvSpPr>
          <p:cNvPr id="60" name="ZoneTexte 59"/>
          <p:cNvSpPr txBox="1"/>
          <p:nvPr/>
        </p:nvSpPr>
        <p:spPr>
          <a:xfrm>
            <a:off x="6577302" y="4500142"/>
            <a:ext cx="377631" cy="326115"/>
          </a:xfrm>
          <a:prstGeom prst="rect">
            <a:avLst/>
          </a:prstGeom>
          <a:noFill/>
        </p:spPr>
        <p:txBody>
          <a:bodyPr wrap="square" rtlCol="0">
            <a:spAutoFit/>
          </a:bodyPr>
          <a:lstStyle/>
          <a:p>
            <a:r>
              <a:rPr lang="fr-CH" sz="1519" dirty="0"/>
              <a:t>?</a:t>
            </a:r>
          </a:p>
        </p:txBody>
      </p:sp>
      <p:sp>
        <p:nvSpPr>
          <p:cNvPr id="65" name="Rectangle 64"/>
          <p:cNvSpPr/>
          <p:nvPr/>
        </p:nvSpPr>
        <p:spPr>
          <a:xfrm>
            <a:off x="3757695" y="1453554"/>
            <a:ext cx="1335618" cy="536439"/>
          </a:xfrm>
          <a:prstGeom prst="rect">
            <a:avLst/>
          </a:prstGeom>
          <a:solidFill>
            <a:srgbClr val="55C1B2">
              <a:alpha val="47843"/>
            </a:srgb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5785">
              <a:defRPr/>
            </a:pPr>
            <a:r>
              <a:rPr lang="en-GB" sz="1013" b="1" dirty="0">
                <a:solidFill>
                  <a:prstClr val="black"/>
                </a:solidFill>
              </a:rPr>
              <a:t>ABX464</a:t>
            </a:r>
          </a:p>
          <a:p>
            <a:pPr algn="ctr" defTabSz="385785"/>
            <a:r>
              <a:rPr lang="en-US" sz="928" dirty="0">
                <a:solidFill>
                  <a:prstClr val="black"/>
                </a:solidFill>
              </a:rPr>
              <a:t>Rev inhibitor</a:t>
            </a:r>
            <a:r>
              <a:rPr lang="en-US" sz="928" baseline="30000" dirty="0">
                <a:solidFill>
                  <a:prstClr val="black"/>
                </a:solidFill>
              </a:rPr>
              <a:t>6</a:t>
            </a:r>
          </a:p>
          <a:p>
            <a:pPr algn="ctr" defTabSz="385785"/>
            <a:r>
              <a:rPr lang="en-US" sz="928" i="1" dirty="0" err="1">
                <a:solidFill>
                  <a:prstClr val="black"/>
                </a:solidFill>
              </a:rPr>
              <a:t>Abivax</a:t>
            </a:r>
            <a:endParaRPr lang="en-US" sz="928" i="1" dirty="0">
              <a:solidFill>
                <a:prstClr val="black"/>
              </a:solidFill>
            </a:endParaRPr>
          </a:p>
        </p:txBody>
      </p:sp>
      <p:sp>
        <p:nvSpPr>
          <p:cNvPr id="71" name="Rectangle 70"/>
          <p:cNvSpPr/>
          <p:nvPr/>
        </p:nvSpPr>
        <p:spPr>
          <a:xfrm>
            <a:off x="5743049" y="2321889"/>
            <a:ext cx="1335544" cy="998803"/>
          </a:xfrm>
          <a:prstGeom prst="rect">
            <a:avLst/>
          </a:prstGeom>
          <a:noFill/>
          <a:ln w="38100">
            <a:solidFill>
              <a:srgbClr val="0056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1519"/>
          </a:p>
        </p:txBody>
      </p:sp>
      <p:sp>
        <p:nvSpPr>
          <p:cNvPr id="5" name="ZoneTexte 4"/>
          <p:cNvSpPr txBox="1"/>
          <p:nvPr/>
        </p:nvSpPr>
        <p:spPr>
          <a:xfrm>
            <a:off x="434947" y="6592553"/>
            <a:ext cx="2815970" cy="507831"/>
          </a:xfrm>
          <a:prstGeom prst="rect">
            <a:avLst/>
          </a:prstGeom>
          <a:noFill/>
        </p:spPr>
        <p:txBody>
          <a:bodyPr wrap="square" rtlCol="0">
            <a:spAutoFit/>
          </a:bodyPr>
          <a:lstStyle/>
          <a:p>
            <a:r>
              <a:rPr lang="fr-FR" sz="1181" i="1" dirty="0" err="1">
                <a:solidFill>
                  <a:schemeClr val="bg1">
                    <a:lumMod val="50000"/>
                  </a:schemeClr>
                </a:solidFill>
              </a:rPr>
              <a:t>Paredes</a:t>
            </a:r>
            <a:r>
              <a:rPr lang="fr-FR" sz="1181" i="1" dirty="0">
                <a:solidFill>
                  <a:schemeClr val="bg1">
                    <a:lumMod val="50000"/>
                  </a:schemeClr>
                </a:solidFill>
              </a:rPr>
              <a:t> R et al, abstract </a:t>
            </a:r>
            <a:r>
              <a:rPr lang="en-US" sz="1181" dirty="0">
                <a:solidFill>
                  <a:schemeClr val="bg1">
                    <a:lumMod val="50000"/>
                  </a:schemeClr>
                </a:solidFill>
              </a:rPr>
              <a:t># </a:t>
            </a:r>
            <a:r>
              <a:rPr lang="fr-FR" sz="1181" i="1" dirty="0">
                <a:solidFill>
                  <a:schemeClr val="bg1">
                    <a:lumMod val="50000"/>
                  </a:schemeClr>
                </a:solidFill>
              </a:rPr>
              <a:t>TULBPEB22</a:t>
            </a:r>
          </a:p>
          <a:p>
            <a:endParaRPr lang="fr-FR" sz="1519" dirty="0"/>
          </a:p>
        </p:txBody>
      </p:sp>
      <p:sp>
        <p:nvSpPr>
          <p:cNvPr id="3" name="Rectangle 2"/>
          <p:cNvSpPr/>
          <p:nvPr/>
        </p:nvSpPr>
        <p:spPr>
          <a:xfrm>
            <a:off x="4761659" y="6518987"/>
            <a:ext cx="5159361" cy="369332"/>
          </a:xfrm>
          <a:prstGeom prst="rect">
            <a:avLst/>
          </a:prstGeom>
        </p:spPr>
        <p:txBody>
          <a:bodyPr wrap="none">
            <a:spAutoFit/>
          </a:bodyPr>
          <a:lstStyle/>
          <a:p>
            <a:pPr defTabSz="385785"/>
            <a:r>
              <a:rPr lang="en-US" b="1" dirty="0">
                <a:solidFill>
                  <a:prstClr val="black"/>
                </a:solidFill>
                <a:latin typeface="Calibri"/>
              </a:rPr>
              <a:t>Medicines Patent Pool.  </a:t>
            </a:r>
            <a:r>
              <a:rPr lang="en-US" dirty="0">
                <a:solidFill>
                  <a:prstClr val="black"/>
                </a:solidFill>
                <a:latin typeface="Calibri"/>
              </a:rPr>
              <a:t>Last updated on:  5/30/2017</a:t>
            </a:r>
          </a:p>
        </p:txBody>
      </p:sp>
      <p:sp>
        <p:nvSpPr>
          <p:cNvPr id="7" name="ZoneTexte 6"/>
          <p:cNvSpPr txBox="1"/>
          <p:nvPr/>
        </p:nvSpPr>
        <p:spPr>
          <a:xfrm>
            <a:off x="503301" y="3132312"/>
            <a:ext cx="1006615" cy="769441"/>
          </a:xfrm>
          <a:prstGeom prst="rect">
            <a:avLst/>
          </a:prstGeom>
          <a:solidFill>
            <a:srgbClr val="B2E2DA"/>
          </a:solidFill>
        </p:spPr>
        <p:txBody>
          <a:bodyPr wrap="square" rtlCol="0">
            <a:spAutoFit/>
          </a:bodyPr>
          <a:lstStyle/>
          <a:p>
            <a:pPr algn="ctr"/>
            <a:r>
              <a:rPr lang="fr-FR" sz="1100" dirty="0" smtClean="0"/>
              <a:t>Inhibiteur de Capside GS-CA1</a:t>
            </a:r>
          </a:p>
          <a:p>
            <a:pPr algn="ctr"/>
            <a:r>
              <a:rPr lang="fr-FR" sz="1100" dirty="0" err="1" smtClean="0"/>
              <a:t>Gilead</a:t>
            </a:r>
            <a:endParaRPr lang="fr-FR" sz="1100" dirty="0"/>
          </a:p>
        </p:txBody>
      </p:sp>
    </p:spTree>
    <p:extLst>
      <p:ext uri="{BB962C8B-B14F-4D97-AF65-F5344CB8AC3E}">
        <p14:creationId xmlns:p14="http://schemas.microsoft.com/office/powerpoint/2010/main" val="669797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3421" y="1525338"/>
            <a:ext cx="7840668" cy="964406"/>
          </a:xfrm>
        </p:spPr>
        <p:txBody>
          <a:bodyPr/>
          <a:lstStyle/>
          <a:p>
            <a:pPr>
              <a:lnSpc>
                <a:spcPct val="80000"/>
              </a:lnSpc>
            </a:pPr>
            <a:r>
              <a:rPr lang="pt-BR" sz="9704" b="1" spc="253" dirty="0">
                <a:solidFill>
                  <a:srgbClr val="00798A"/>
                </a:solidFill>
                <a:latin typeface="Arial"/>
                <a:cs typeface="Arial"/>
              </a:rPr>
              <a:t>30</a:t>
            </a:r>
            <a:r>
              <a:rPr lang="pt-BR" sz="9704" b="1" spc="253" baseline="30000" dirty="0">
                <a:solidFill>
                  <a:srgbClr val="00798A"/>
                </a:solidFill>
                <a:latin typeface="Arial"/>
                <a:cs typeface="Arial"/>
              </a:rPr>
              <a:t>ème</a:t>
            </a:r>
            <a:endParaRPr lang="pt-BR" baseline="30000" dirty="0">
              <a:solidFill>
                <a:srgbClr val="00798A"/>
              </a:solidFill>
              <a:latin typeface="Arial"/>
              <a:cs typeface="Arial"/>
            </a:endParaRPr>
          </a:p>
        </p:txBody>
      </p:sp>
      <p:pic>
        <p:nvPicPr>
          <p:cNvPr id="5" name="Imagem 4"/>
          <p:cNvPicPr>
            <a:picLocks noChangeAspect="1"/>
          </p:cNvPicPr>
          <p:nvPr/>
        </p:nvPicPr>
        <p:blipFill>
          <a:blip r:embed="rId3"/>
          <a:stretch>
            <a:fillRect/>
          </a:stretch>
        </p:blipFill>
        <p:spPr>
          <a:xfrm>
            <a:off x="8254474" y="2559192"/>
            <a:ext cx="800835" cy="731471"/>
          </a:xfrm>
          <a:prstGeom prst="rect">
            <a:avLst/>
          </a:prstGeom>
        </p:spPr>
      </p:pic>
      <p:sp>
        <p:nvSpPr>
          <p:cNvPr id="6" name="Retângulo 5"/>
          <p:cNvSpPr/>
          <p:nvPr/>
        </p:nvSpPr>
        <p:spPr>
          <a:xfrm>
            <a:off x="2511239" y="3160712"/>
            <a:ext cx="7170644" cy="1131079"/>
          </a:xfrm>
          <a:prstGeom prst="rect">
            <a:avLst/>
          </a:prstGeom>
        </p:spPr>
        <p:txBody>
          <a:bodyPr wrap="square">
            <a:spAutoFit/>
          </a:bodyPr>
          <a:lstStyle/>
          <a:p>
            <a:pPr defTabSz="514368" eaLnBrk="0" fontAlgn="base" hangingPunct="0">
              <a:spcBef>
                <a:spcPct val="0"/>
              </a:spcBef>
              <a:spcAft>
                <a:spcPct val="0"/>
              </a:spcAft>
            </a:pPr>
            <a:r>
              <a:rPr lang="pt-BR" sz="6750" dirty="0" err="1">
                <a:solidFill>
                  <a:srgbClr val="00798A"/>
                </a:solidFill>
                <a:latin typeface="Arial"/>
                <a:ea typeface="MS PGothic" panose="020B0600070205080204" pitchFamily="34" charset="-128"/>
                <a:cs typeface="Arial"/>
              </a:rPr>
              <a:t>du</a:t>
            </a:r>
            <a:endParaRPr lang="pt-BR" sz="6750" dirty="0">
              <a:solidFill>
                <a:srgbClr val="00798A"/>
              </a:solidFill>
              <a:ea typeface="MS PGothic" panose="020B0600070205080204" pitchFamily="34" charset="-128"/>
            </a:endParaRPr>
          </a:p>
        </p:txBody>
      </p:sp>
      <p:sp>
        <p:nvSpPr>
          <p:cNvPr id="7" name="Retângulo 6"/>
          <p:cNvSpPr/>
          <p:nvPr/>
        </p:nvSpPr>
        <p:spPr>
          <a:xfrm>
            <a:off x="2504149" y="4878509"/>
            <a:ext cx="5612466" cy="793615"/>
          </a:xfrm>
          <a:prstGeom prst="rect">
            <a:avLst/>
          </a:prstGeom>
        </p:spPr>
        <p:txBody>
          <a:bodyPr wrap="square">
            <a:spAutoFit/>
          </a:bodyPr>
          <a:lstStyle/>
          <a:p>
            <a:pPr defTabSz="514368" eaLnBrk="0" fontAlgn="base" hangingPunct="0">
              <a:spcBef>
                <a:spcPct val="0"/>
              </a:spcBef>
              <a:spcAft>
                <a:spcPct val="0"/>
              </a:spcAft>
            </a:pPr>
            <a:r>
              <a:rPr lang="pt-BR" sz="4557" dirty="0" err="1">
                <a:solidFill>
                  <a:srgbClr val="00798A"/>
                </a:solidFill>
                <a:latin typeface="Arial"/>
                <a:ea typeface="MS PGothic" panose="020B0600070205080204" pitchFamily="34" charset="-128"/>
                <a:cs typeface="Arial"/>
              </a:rPr>
              <a:t>commercialisé</a:t>
            </a:r>
            <a:endParaRPr lang="pt-BR" sz="4557" dirty="0">
              <a:solidFill>
                <a:srgbClr val="00798A"/>
              </a:solidFill>
              <a:ea typeface="MS PGothic" panose="020B0600070205080204" pitchFamily="34" charset="-128"/>
            </a:endParaRPr>
          </a:p>
        </p:txBody>
      </p:sp>
      <p:sp>
        <p:nvSpPr>
          <p:cNvPr id="8" name="Retângulo 7"/>
          <p:cNvSpPr/>
          <p:nvPr/>
        </p:nvSpPr>
        <p:spPr>
          <a:xfrm>
            <a:off x="2496111" y="4091584"/>
            <a:ext cx="1950406" cy="1105239"/>
          </a:xfrm>
          <a:prstGeom prst="rect">
            <a:avLst/>
          </a:prstGeom>
        </p:spPr>
        <p:txBody>
          <a:bodyPr wrap="none">
            <a:spAutoFit/>
          </a:bodyPr>
          <a:lstStyle/>
          <a:p>
            <a:pPr defTabSz="514368" eaLnBrk="0" fontAlgn="base" hangingPunct="0">
              <a:spcBef>
                <a:spcPct val="0"/>
              </a:spcBef>
              <a:spcAft>
                <a:spcPct val="0"/>
              </a:spcAft>
            </a:pPr>
            <a:r>
              <a:rPr lang="pt-BR" sz="6582" b="1" dirty="0">
                <a:solidFill>
                  <a:srgbClr val="00798A"/>
                </a:solidFill>
                <a:latin typeface="Arial"/>
                <a:ea typeface="MS PGothic" panose="020B0600070205080204" pitchFamily="34" charset="-128"/>
                <a:cs typeface="Arial"/>
              </a:rPr>
              <a:t>ARV</a:t>
            </a:r>
            <a:endParaRPr lang="pt-BR" sz="6582" b="1" dirty="0">
              <a:solidFill>
                <a:srgbClr val="00798A"/>
              </a:solidFill>
              <a:ea typeface="MS PGothic" panose="020B0600070205080204" pitchFamily="34" charset="-128"/>
            </a:endParaRPr>
          </a:p>
        </p:txBody>
      </p:sp>
      <p:sp>
        <p:nvSpPr>
          <p:cNvPr id="9" name="Retângulo 8"/>
          <p:cNvSpPr/>
          <p:nvPr/>
        </p:nvSpPr>
        <p:spPr>
          <a:xfrm>
            <a:off x="4259679" y="3034735"/>
            <a:ext cx="2239396" cy="2247859"/>
          </a:xfrm>
          <a:prstGeom prst="rect">
            <a:avLst/>
          </a:prstGeom>
        </p:spPr>
        <p:txBody>
          <a:bodyPr wrap="none">
            <a:spAutoFit/>
          </a:bodyPr>
          <a:lstStyle/>
          <a:p>
            <a:pPr defTabSz="514368" eaLnBrk="0" fontAlgn="base" hangingPunct="0">
              <a:spcBef>
                <a:spcPct val="0"/>
              </a:spcBef>
              <a:spcAft>
                <a:spcPct val="0"/>
              </a:spcAft>
            </a:pPr>
            <a:r>
              <a:rPr lang="pt-BR" sz="14007" b="1" spc="-253" dirty="0">
                <a:solidFill>
                  <a:srgbClr val="F79646"/>
                </a:solidFill>
                <a:latin typeface="Arial"/>
                <a:ea typeface="MS PGothic" panose="020B0600070205080204" pitchFamily="34" charset="-128"/>
                <a:cs typeface="Arial"/>
              </a:rPr>
              <a:t>1</a:t>
            </a:r>
            <a:r>
              <a:rPr lang="pt-BR" sz="14007" b="1" spc="-253" baseline="30000" dirty="0">
                <a:solidFill>
                  <a:srgbClr val="F79646"/>
                </a:solidFill>
                <a:latin typeface="Arial"/>
                <a:ea typeface="MS PGothic" panose="020B0600070205080204" pitchFamily="34" charset="-128"/>
                <a:cs typeface="Arial"/>
              </a:rPr>
              <a:t>er</a:t>
            </a:r>
            <a:endParaRPr lang="pt-BR" sz="14007" spc="-253" baseline="30000" dirty="0">
              <a:solidFill>
                <a:srgbClr val="F79646"/>
              </a:solidFill>
              <a:ea typeface="MS PGothic" panose="020B0600070205080204" pitchFamily="34" charset="-128"/>
            </a:endParaRPr>
          </a:p>
        </p:txBody>
      </p:sp>
      <p:sp>
        <p:nvSpPr>
          <p:cNvPr id="10" name="Retângulo 9"/>
          <p:cNvSpPr/>
          <p:nvPr/>
        </p:nvSpPr>
        <p:spPr>
          <a:xfrm>
            <a:off x="3457268" y="2379889"/>
            <a:ext cx="4782078" cy="1105239"/>
          </a:xfrm>
          <a:prstGeom prst="rect">
            <a:avLst/>
          </a:prstGeom>
        </p:spPr>
        <p:txBody>
          <a:bodyPr wrap="none">
            <a:spAutoFit/>
          </a:bodyPr>
          <a:lstStyle/>
          <a:p>
            <a:pPr defTabSz="514368" eaLnBrk="0" fontAlgn="base" hangingPunct="0">
              <a:spcBef>
                <a:spcPct val="0"/>
              </a:spcBef>
              <a:spcAft>
                <a:spcPct val="0"/>
              </a:spcAft>
            </a:pPr>
            <a:r>
              <a:rPr lang="pt-BR" sz="6582" dirty="0" err="1">
                <a:solidFill>
                  <a:srgbClr val="00798A"/>
                </a:solidFill>
                <a:latin typeface="Arial"/>
                <a:ea typeface="MS PGothic" panose="020B0600070205080204" pitchFamily="34" charset="-128"/>
                <a:cs typeface="Arial"/>
              </a:rPr>
              <a:t>anniversaire</a:t>
            </a:r>
            <a:endParaRPr lang="pt-BR" sz="6582" dirty="0">
              <a:solidFill>
                <a:srgbClr val="00798A"/>
              </a:solidFill>
              <a:ea typeface="MS PGothic" panose="020B0600070205080204" pitchFamily="34" charset="-128"/>
            </a:endParaRPr>
          </a:p>
        </p:txBody>
      </p:sp>
      <p:pic>
        <p:nvPicPr>
          <p:cNvPr id="12" name="Imagem 11"/>
          <p:cNvPicPr>
            <a:picLocks noChangeAspect="1"/>
          </p:cNvPicPr>
          <p:nvPr/>
        </p:nvPicPr>
        <p:blipFill>
          <a:blip r:embed="rId4"/>
          <a:stretch>
            <a:fillRect/>
          </a:stretch>
        </p:blipFill>
        <p:spPr>
          <a:xfrm>
            <a:off x="2636044" y="2495274"/>
            <a:ext cx="805151" cy="735413"/>
          </a:xfrm>
          <a:prstGeom prst="rect">
            <a:avLst/>
          </a:prstGeom>
        </p:spPr>
      </p:pic>
    </p:spTree>
    <p:extLst>
      <p:ext uri="{BB962C8B-B14F-4D97-AF65-F5344CB8AC3E}">
        <p14:creationId xmlns:p14="http://schemas.microsoft.com/office/powerpoint/2010/main" val="1517382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3"/>
          <p:cNvSpPr txBox="1">
            <a:spLocks/>
          </p:cNvSpPr>
          <p:nvPr/>
        </p:nvSpPr>
        <p:spPr>
          <a:xfrm>
            <a:off x="-7830860" y="6097526"/>
            <a:ext cx="2856552" cy="105174"/>
          </a:xfrm>
          <a:prstGeom prst="rect">
            <a:avLst/>
          </a:prstGeom>
        </p:spPr>
        <p:txBody>
          <a:bodyPr vert="horz" lIns="77153" tIns="38576" rIns="77153" bIns="3857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675">
                <a:cs typeface="Arial" charset="0"/>
              </a:rPr>
              <a:t>Llamoso C </a:t>
            </a:r>
            <a:r>
              <a:rPr lang="en-US" altLang="en-US" sz="675" i="1">
                <a:cs typeface="Arial" charset="0"/>
              </a:rPr>
              <a:t>et al. </a:t>
            </a:r>
            <a:r>
              <a:rPr lang="en-US" altLang="en-US" sz="675">
                <a:cs typeface="Arial" charset="0"/>
              </a:rPr>
              <a:t>HIV Glasgow 2016; Glasgow, UK. Oral #</a:t>
            </a:r>
            <a:r>
              <a:rPr lang="en-US" altLang="en-US" sz="675"/>
              <a:t> 335A/B</a:t>
            </a:r>
            <a:r>
              <a:rPr lang="en-US" altLang="en-US" sz="675">
                <a:cs typeface="Arial" charset="0"/>
              </a:rPr>
              <a:t>.</a:t>
            </a:r>
            <a:endParaRPr lang="en-GB" altLang="en-US" sz="675" dirty="0"/>
          </a:p>
        </p:txBody>
      </p:sp>
      <p:sp>
        <p:nvSpPr>
          <p:cNvPr id="87" name="Rectangle 86"/>
          <p:cNvSpPr/>
          <p:nvPr/>
        </p:nvSpPr>
        <p:spPr>
          <a:xfrm flipH="1">
            <a:off x="-7610966" y="878066"/>
            <a:ext cx="69416" cy="6261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9"/>
          </a:p>
        </p:txBody>
      </p:sp>
      <p:sp>
        <p:nvSpPr>
          <p:cNvPr id="76" name="TextBox 75"/>
          <p:cNvSpPr txBox="1"/>
          <p:nvPr/>
        </p:nvSpPr>
        <p:spPr>
          <a:xfrm>
            <a:off x="657531" y="6559690"/>
            <a:ext cx="1269311" cy="203284"/>
          </a:xfrm>
          <a:prstGeom prst="rect">
            <a:avLst/>
          </a:prstGeom>
          <a:noFill/>
        </p:spPr>
        <p:txBody>
          <a:bodyPr wrap="none" lIns="0" tIns="0" rIns="0" bIns="0" rtlCol="0">
            <a:noAutofit/>
          </a:bodyPr>
          <a:lstStyle/>
          <a:p>
            <a:r>
              <a:rPr lang="en-US" sz="1181" i="1" dirty="0">
                <a:solidFill>
                  <a:schemeClr val="tx1">
                    <a:lumMod val="50000"/>
                    <a:lumOff val="50000"/>
                  </a:schemeClr>
                </a:solidFill>
              </a:rPr>
              <a:t>Friedman, et al.,  CROI 2016 Poster 437LB, Matthews RP et al, IAS 2017, abstract</a:t>
            </a:r>
            <a:r>
              <a:rPr lang="en-US" sz="1181" dirty="0">
                <a:solidFill>
                  <a:schemeClr val="bg1">
                    <a:lumMod val="50000"/>
                  </a:schemeClr>
                </a:solidFill>
              </a:rPr>
              <a:t> #</a:t>
            </a:r>
            <a:r>
              <a:rPr lang="en-US" sz="1181" i="1" dirty="0">
                <a:solidFill>
                  <a:schemeClr val="tx1">
                    <a:lumMod val="50000"/>
                    <a:lumOff val="50000"/>
                  </a:schemeClr>
                </a:solidFill>
              </a:rPr>
              <a:t> </a:t>
            </a:r>
            <a:r>
              <a:rPr lang="en-US" sz="1181" dirty="0">
                <a:solidFill>
                  <a:schemeClr val="bg1">
                    <a:lumMod val="50000"/>
                  </a:schemeClr>
                </a:solidFill>
              </a:rPr>
              <a:t>TUPDB0202 LB</a:t>
            </a:r>
            <a:endParaRPr lang="en-US" sz="1181" i="1" dirty="0">
              <a:solidFill>
                <a:schemeClr val="tx1">
                  <a:lumMod val="50000"/>
                  <a:lumOff val="50000"/>
                </a:schemeClr>
              </a:solidFill>
            </a:endParaRPr>
          </a:p>
        </p:txBody>
      </p:sp>
      <p:sp>
        <p:nvSpPr>
          <p:cNvPr id="8" name="Rectangle 7"/>
          <p:cNvSpPr/>
          <p:nvPr/>
        </p:nvSpPr>
        <p:spPr>
          <a:xfrm>
            <a:off x="6404511" y="3883997"/>
            <a:ext cx="3572865" cy="1832168"/>
          </a:xfrm>
          <a:prstGeom prst="rect">
            <a:avLst/>
          </a:prstGeom>
        </p:spPr>
        <p:txBody>
          <a:bodyPr wrap="square">
            <a:spAutoFit/>
          </a:bodyPr>
          <a:lstStyle/>
          <a:p>
            <a:r>
              <a:rPr lang="en-US" sz="2025" b="1" dirty="0">
                <a:latin typeface="Arial" charset="0"/>
                <a:ea typeface="Arial" charset="0"/>
                <a:cs typeface="Arial" charset="0"/>
              </a:rPr>
              <a:t>Perspectives</a:t>
            </a:r>
          </a:p>
          <a:p>
            <a:pPr marL="289339" indent="-289339">
              <a:buFont typeface="Wingdings" charset="2"/>
              <a:buChar char="§"/>
            </a:pPr>
            <a:r>
              <a:rPr lang="en-US" sz="2025" dirty="0" err="1" smtClean="0">
                <a:latin typeface="Arial" charset="0"/>
                <a:ea typeface="Arial" charset="0"/>
                <a:cs typeface="Arial" charset="0"/>
              </a:rPr>
              <a:t>Formes</a:t>
            </a:r>
            <a:r>
              <a:rPr lang="en-US" sz="2025" dirty="0" smtClean="0">
                <a:latin typeface="Arial" charset="0"/>
                <a:ea typeface="Arial" charset="0"/>
                <a:cs typeface="Arial" charset="0"/>
              </a:rPr>
              <a:t> LP</a:t>
            </a:r>
            <a:endParaRPr lang="en-US" sz="2025" dirty="0">
              <a:latin typeface="Arial" charset="0"/>
              <a:ea typeface="Arial" charset="0"/>
              <a:cs typeface="Arial" charset="0"/>
            </a:endParaRPr>
          </a:p>
          <a:p>
            <a:pPr marL="289339" indent="-289339">
              <a:buFont typeface="Wingdings" charset="2"/>
              <a:buChar char="§"/>
            </a:pPr>
            <a:r>
              <a:rPr lang="es-ES" sz="2025" dirty="0" err="1" smtClean="0">
                <a:solidFill>
                  <a:prstClr val="black"/>
                </a:solidFill>
                <a:latin typeface="Arial" charset="0"/>
                <a:ea typeface="Arial" charset="0"/>
                <a:cs typeface="Arial" charset="0"/>
              </a:rPr>
              <a:t>Chez</a:t>
            </a:r>
            <a:r>
              <a:rPr lang="es-ES" sz="2025" dirty="0" smtClean="0">
                <a:solidFill>
                  <a:prstClr val="black"/>
                </a:solidFill>
                <a:latin typeface="Arial" charset="0"/>
                <a:ea typeface="Arial" charset="0"/>
                <a:cs typeface="Arial" charset="0"/>
              </a:rPr>
              <a:t> le </a:t>
            </a:r>
            <a:r>
              <a:rPr lang="es-ES" sz="2025" dirty="0" err="1" smtClean="0">
                <a:solidFill>
                  <a:prstClr val="black"/>
                </a:solidFill>
                <a:latin typeface="Arial" charset="0"/>
                <a:ea typeface="Arial" charset="0"/>
                <a:cs typeface="Arial" charset="0"/>
              </a:rPr>
              <a:t>rat</a:t>
            </a:r>
            <a:r>
              <a:rPr lang="es-ES" sz="2025" dirty="0" smtClean="0">
                <a:solidFill>
                  <a:prstClr val="black"/>
                </a:solidFill>
                <a:latin typeface="Arial" charset="0"/>
                <a:ea typeface="Arial" charset="0"/>
                <a:cs typeface="Arial" charset="0"/>
              </a:rPr>
              <a:t>, </a:t>
            </a:r>
            <a:r>
              <a:rPr lang="es-ES" sz="2025" dirty="0" err="1" smtClean="0">
                <a:solidFill>
                  <a:prstClr val="black"/>
                </a:solidFill>
                <a:latin typeface="Arial" charset="0"/>
                <a:ea typeface="Arial" charset="0"/>
                <a:cs typeface="Arial" charset="0"/>
              </a:rPr>
              <a:t>implant</a:t>
            </a:r>
            <a:r>
              <a:rPr lang="es-ES" sz="2025" dirty="0" smtClean="0">
                <a:solidFill>
                  <a:prstClr val="black"/>
                </a:solidFill>
                <a:latin typeface="Arial" charset="0"/>
                <a:ea typeface="Arial" charset="0"/>
                <a:cs typeface="Arial" charset="0"/>
              </a:rPr>
              <a:t> </a:t>
            </a:r>
            <a:r>
              <a:rPr lang="es-ES" sz="2025" dirty="0" err="1" smtClean="0">
                <a:solidFill>
                  <a:prstClr val="black"/>
                </a:solidFill>
                <a:latin typeface="Arial" charset="0"/>
                <a:ea typeface="Arial" charset="0"/>
                <a:cs typeface="Arial" charset="0"/>
              </a:rPr>
              <a:t>avec</a:t>
            </a:r>
            <a:r>
              <a:rPr lang="es-ES" sz="2025" dirty="0" smtClean="0">
                <a:solidFill>
                  <a:prstClr val="black"/>
                </a:solidFill>
                <a:latin typeface="Arial" charset="0"/>
                <a:ea typeface="Arial" charset="0"/>
                <a:cs typeface="Arial" charset="0"/>
              </a:rPr>
              <a:t> </a:t>
            </a:r>
            <a:r>
              <a:rPr lang="es-ES" sz="2025" dirty="0" err="1" smtClean="0">
                <a:solidFill>
                  <a:prstClr val="black"/>
                </a:solidFill>
                <a:latin typeface="Arial" charset="0"/>
                <a:ea typeface="Arial" charset="0"/>
                <a:cs typeface="Arial" charset="0"/>
              </a:rPr>
              <a:t>action</a:t>
            </a:r>
            <a:r>
              <a:rPr lang="es-ES" sz="2025" dirty="0" smtClean="0">
                <a:solidFill>
                  <a:prstClr val="black"/>
                </a:solidFill>
                <a:latin typeface="Arial" charset="0"/>
                <a:ea typeface="Arial" charset="0"/>
                <a:cs typeface="Arial" charset="0"/>
              </a:rPr>
              <a:t>  &gt; 180j</a:t>
            </a:r>
            <a:r>
              <a:rPr lang="mr-IN" sz="2025" dirty="0" smtClean="0">
                <a:solidFill>
                  <a:prstClr val="black"/>
                </a:solidFill>
                <a:latin typeface="Arial" charset="0"/>
                <a:ea typeface="Arial" charset="0"/>
                <a:cs typeface="Arial" charset="0"/>
              </a:rPr>
              <a:t>…</a:t>
            </a:r>
            <a:r>
              <a:rPr lang="fr-FR" sz="2025" dirty="0" smtClean="0">
                <a:solidFill>
                  <a:prstClr val="black"/>
                </a:solidFill>
                <a:latin typeface="Arial" charset="0"/>
                <a:ea typeface="Arial" charset="0"/>
                <a:cs typeface="Arial" charset="0"/>
              </a:rPr>
              <a:t> administration annuelle ??</a:t>
            </a:r>
            <a:r>
              <a:rPr lang="es-ES" sz="2025" dirty="0" smtClean="0">
                <a:solidFill>
                  <a:prstClr val="black"/>
                </a:solidFill>
                <a:latin typeface="Arial" charset="0"/>
                <a:ea typeface="Arial" charset="0"/>
                <a:cs typeface="Arial" charset="0"/>
              </a:rPr>
              <a:t> </a:t>
            </a:r>
            <a:r>
              <a:rPr lang="en-US" sz="1181" i="1" dirty="0" smtClean="0">
                <a:solidFill>
                  <a:schemeClr val="bg1">
                    <a:lumMod val="50000"/>
                  </a:schemeClr>
                </a:solidFill>
                <a:latin typeface="Arial" charset="0"/>
                <a:ea typeface="Arial" charset="0"/>
                <a:cs typeface="Arial" charset="0"/>
              </a:rPr>
              <a:t>(</a:t>
            </a:r>
            <a:r>
              <a:rPr lang="en-US" sz="1181" i="1" dirty="0" err="1">
                <a:solidFill>
                  <a:schemeClr val="bg1">
                    <a:lumMod val="50000"/>
                  </a:schemeClr>
                </a:solidFill>
                <a:latin typeface="Arial" charset="0"/>
                <a:ea typeface="Arial" charset="0"/>
                <a:cs typeface="Arial" charset="0"/>
              </a:rPr>
              <a:t>Grobler</a:t>
            </a:r>
            <a:r>
              <a:rPr lang="en-US" sz="1181" i="1" dirty="0">
                <a:solidFill>
                  <a:schemeClr val="bg1">
                    <a:lumMod val="50000"/>
                  </a:schemeClr>
                </a:solidFill>
                <a:latin typeface="Arial" charset="0"/>
                <a:ea typeface="Arial" charset="0"/>
                <a:cs typeface="Arial" charset="0"/>
              </a:rPr>
              <a:t> et al, CROI 2016)</a:t>
            </a:r>
            <a:endParaRPr lang="es-ES" sz="1181" i="1" dirty="0">
              <a:solidFill>
                <a:schemeClr val="bg1">
                  <a:lumMod val="50000"/>
                </a:schemeClr>
              </a:solidFill>
              <a:latin typeface="Arial" charset="0"/>
              <a:ea typeface="Arial" charset="0"/>
              <a:cs typeface="Arial" charset="0"/>
            </a:endParaRPr>
          </a:p>
        </p:txBody>
      </p:sp>
      <p:sp>
        <p:nvSpPr>
          <p:cNvPr id="29" name="Title 1"/>
          <p:cNvSpPr txBox="1">
            <a:spLocks/>
          </p:cNvSpPr>
          <p:nvPr/>
        </p:nvSpPr>
        <p:spPr bwMode="auto">
          <a:xfrm>
            <a:off x="690796" y="373946"/>
            <a:ext cx="9699985" cy="413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5749" tIns="32875" rIns="65749" bIns="32875"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2000" b="1" dirty="0" smtClean="0">
                <a:latin typeface="Arial" charset="0"/>
                <a:ea typeface="Arial" charset="0"/>
                <a:cs typeface="Arial" charset="0"/>
              </a:rPr>
              <a:t>MK-8591 </a:t>
            </a:r>
            <a:r>
              <a:rPr lang="en-US" sz="2000" b="1" dirty="0">
                <a:latin typeface="Arial" charset="0"/>
                <a:ea typeface="Arial" charset="0"/>
                <a:cs typeface="Arial" charset="0"/>
              </a:rPr>
              <a:t>(</a:t>
            </a:r>
            <a:r>
              <a:rPr lang="en-US" sz="2000" b="1" dirty="0" err="1">
                <a:latin typeface="Arial" charset="0"/>
                <a:ea typeface="Arial" charset="0"/>
                <a:cs typeface="Arial" charset="0"/>
              </a:rPr>
              <a:t>EFdA</a:t>
            </a:r>
            <a:r>
              <a:rPr lang="en-US" sz="2000" b="1" dirty="0" smtClean="0">
                <a:latin typeface="Arial" charset="0"/>
                <a:ea typeface="Arial" charset="0"/>
                <a:cs typeface="Arial" charset="0"/>
              </a:rPr>
              <a:t>) / </a:t>
            </a:r>
            <a:r>
              <a:rPr lang="en-US" sz="2000" b="1" dirty="0" err="1" smtClean="0">
                <a:latin typeface="Arial" charset="0"/>
                <a:ea typeface="Arial" charset="0"/>
                <a:cs typeface="Arial" charset="0"/>
              </a:rPr>
              <a:t>Inhibiteur</a:t>
            </a:r>
            <a:r>
              <a:rPr lang="en-US" sz="2000" b="1" dirty="0" smtClean="0">
                <a:latin typeface="Arial" charset="0"/>
                <a:ea typeface="Arial" charset="0"/>
                <a:cs typeface="Arial" charset="0"/>
              </a:rPr>
              <a:t> nucléosidique de </a:t>
            </a:r>
            <a:r>
              <a:rPr lang="en-US" sz="2000" b="1" dirty="0" err="1" smtClean="0">
                <a:latin typeface="Arial" charset="0"/>
                <a:ea typeface="Arial" charset="0"/>
                <a:cs typeface="Arial" charset="0"/>
              </a:rPr>
              <a:t>latranslocation</a:t>
            </a:r>
            <a:endParaRPr lang="en-US" sz="2000" b="1" dirty="0">
              <a:latin typeface="Arial" charset="0"/>
              <a:ea typeface="Arial" charset="0"/>
              <a:cs typeface="Arial" charset="0"/>
            </a:endParaRPr>
          </a:p>
        </p:txBody>
      </p:sp>
      <p:pic>
        <p:nvPicPr>
          <p:cNvPr id="24" name="Picture 74"/>
          <p:cNvPicPr>
            <a:picLocks noChangeAspect="1" noChangeArrowheads="1"/>
          </p:cNvPicPr>
          <p:nvPr/>
        </p:nvPicPr>
        <p:blipFill rotWithShape="1">
          <a:blip r:embed="rId3">
            <a:extLst>
              <a:ext uri="{28A0092B-C50C-407E-A947-70E740481C1C}">
                <a14:useLocalDpi xmlns:a14="http://schemas.microsoft.com/office/drawing/2010/main"/>
              </a:ext>
            </a:extLst>
          </a:blip>
          <a:srcRect r="42497"/>
          <a:stretch/>
        </p:blipFill>
        <p:spPr bwMode="auto">
          <a:xfrm>
            <a:off x="6738733" y="2047219"/>
            <a:ext cx="2492191" cy="133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7531" y="2520706"/>
            <a:ext cx="4850531" cy="3138083"/>
          </a:xfrm>
          <a:prstGeom prst="rect">
            <a:avLst/>
          </a:prstGeom>
        </p:spPr>
      </p:pic>
      <p:sp>
        <p:nvSpPr>
          <p:cNvPr id="3" name="ZoneTexte 2"/>
          <p:cNvSpPr txBox="1"/>
          <p:nvPr/>
        </p:nvSpPr>
        <p:spPr>
          <a:xfrm>
            <a:off x="690796" y="1808989"/>
            <a:ext cx="5118952" cy="352084"/>
          </a:xfrm>
          <a:prstGeom prst="rect">
            <a:avLst/>
          </a:prstGeom>
          <a:noFill/>
        </p:spPr>
        <p:txBody>
          <a:bodyPr wrap="square" rtlCol="0">
            <a:spAutoFit/>
          </a:bodyPr>
          <a:lstStyle/>
          <a:p>
            <a:pPr algn="ctr"/>
            <a:r>
              <a:rPr lang="fr-FR" sz="1688" b="1" dirty="0" smtClean="0"/>
              <a:t>Une seule dose de 10 mg hebdomadaire !</a:t>
            </a:r>
            <a:endParaRPr lang="fr-FR" sz="1688" b="1" dirty="0"/>
          </a:p>
        </p:txBody>
      </p:sp>
    </p:spTree>
    <p:extLst>
      <p:ext uri="{BB962C8B-B14F-4D97-AF65-F5344CB8AC3E}">
        <p14:creationId xmlns:p14="http://schemas.microsoft.com/office/powerpoint/2010/main" val="772210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3"/>
          <p:cNvSpPr txBox="1">
            <a:spLocks/>
          </p:cNvSpPr>
          <p:nvPr/>
        </p:nvSpPr>
        <p:spPr>
          <a:xfrm>
            <a:off x="-7830860" y="6097526"/>
            <a:ext cx="2856552" cy="105174"/>
          </a:xfrm>
          <a:prstGeom prst="rect">
            <a:avLst/>
          </a:prstGeom>
        </p:spPr>
        <p:txBody>
          <a:bodyPr vert="horz" lIns="77153" tIns="38576" rIns="77153" bIns="3857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675">
                <a:cs typeface="Arial" charset="0"/>
              </a:rPr>
              <a:t>Llamoso C </a:t>
            </a:r>
            <a:r>
              <a:rPr lang="en-US" altLang="en-US" sz="675" i="1">
                <a:cs typeface="Arial" charset="0"/>
              </a:rPr>
              <a:t>et al. </a:t>
            </a:r>
            <a:r>
              <a:rPr lang="en-US" altLang="en-US" sz="675">
                <a:cs typeface="Arial" charset="0"/>
              </a:rPr>
              <a:t>HIV Glasgow 2016; Glasgow, UK. Oral #</a:t>
            </a:r>
            <a:r>
              <a:rPr lang="en-US" altLang="en-US" sz="675"/>
              <a:t> 335A/B</a:t>
            </a:r>
            <a:r>
              <a:rPr lang="en-US" altLang="en-US" sz="675">
                <a:cs typeface="Arial" charset="0"/>
              </a:rPr>
              <a:t>.</a:t>
            </a:r>
            <a:endParaRPr lang="en-GB" altLang="en-US" sz="675" dirty="0"/>
          </a:p>
        </p:txBody>
      </p:sp>
      <p:sp>
        <p:nvSpPr>
          <p:cNvPr id="87" name="Rectangle 86"/>
          <p:cNvSpPr/>
          <p:nvPr/>
        </p:nvSpPr>
        <p:spPr>
          <a:xfrm flipH="1">
            <a:off x="-7610966" y="878066"/>
            <a:ext cx="69416" cy="6261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9"/>
          </a:p>
        </p:txBody>
      </p:sp>
      <p:grpSp>
        <p:nvGrpSpPr>
          <p:cNvPr id="2" name="Group 1"/>
          <p:cNvGrpSpPr/>
          <p:nvPr/>
        </p:nvGrpSpPr>
        <p:grpSpPr>
          <a:xfrm>
            <a:off x="4405852" y="1431819"/>
            <a:ext cx="6105946" cy="4881425"/>
            <a:chOff x="25416" y="1265121"/>
            <a:chExt cx="6499844" cy="5451226"/>
          </a:xfrm>
        </p:grpSpPr>
        <p:graphicFrame>
          <p:nvGraphicFramePr>
            <p:cNvPr id="82" name="Chart 81"/>
            <p:cNvGraphicFramePr>
              <a:graphicFrameLocks/>
            </p:cNvGraphicFramePr>
            <p:nvPr>
              <p:extLst/>
            </p:nvPr>
          </p:nvGraphicFramePr>
          <p:xfrm>
            <a:off x="25416" y="1642122"/>
            <a:ext cx="6499844" cy="50742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23875" y="1265121"/>
              <a:ext cx="4571073" cy="393182"/>
            </a:xfrm>
            <a:prstGeom prst="rect">
              <a:avLst/>
            </a:prstGeom>
          </p:spPr>
          <p:txBody>
            <a:bodyPr wrap="none">
              <a:spAutoFit/>
            </a:bodyPr>
            <a:lstStyle/>
            <a:p>
              <a:r>
                <a:rPr lang="en-US" sz="1688" b="1" dirty="0">
                  <a:latin typeface="Arial" charset="0"/>
                  <a:ea typeface="Arial" charset="0"/>
                  <a:cs typeface="Arial" charset="0"/>
                </a:rPr>
                <a:t>Efficacy At Week 96: Observed Analysis</a:t>
              </a:r>
            </a:p>
          </p:txBody>
        </p:sp>
        <p:sp>
          <p:nvSpPr>
            <p:cNvPr id="88" name="TextBox 87"/>
            <p:cNvSpPr txBox="1"/>
            <p:nvPr/>
          </p:nvSpPr>
          <p:spPr>
            <a:xfrm>
              <a:off x="350089" y="5408589"/>
              <a:ext cx="1760230" cy="1031109"/>
            </a:xfrm>
            <a:prstGeom prst="rect">
              <a:avLst/>
            </a:prstGeom>
            <a:noFill/>
          </p:spPr>
          <p:txBody>
            <a:bodyPr wrap="square" rtlCol="0">
              <a:spAutoFit/>
            </a:bodyPr>
            <a:lstStyle/>
            <a:p>
              <a:r>
                <a:rPr lang="en-GB" sz="1350" b="1" dirty="0">
                  <a:latin typeface="+mj-lt"/>
                </a:rPr>
                <a:t>Proportion of subjects with </a:t>
              </a:r>
              <a:br>
                <a:rPr lang="en-GB" sz="1350" b="1" dirty="0">
                  <a:latin typeface="+mj-lt"/>
                </a:rPr>
              </a:br>
              <a:r>
                <a:rPr lang="en-GB" sz="1350" b="1" dirty="0">
                  <a:latin typeface="+mj-lt"/>
                </a:rPr>
                <a:t>&lt;50 c/mL at week 96</a:t>
              </a:r>
            </a:p>
          </p:txBody>
        </p:sp>
        <p:sp>
          <p:nvSpPr>
            <p:cNvPr id="89" name="TextBox 88"/>
            <p:cNvSpPr txBox="1"/>
            <p:nvPr/>
          </p:nvSpPr>
          <p:spPr>
            <a:xfrm>
              <a:off x="4864250" y="1864642"/>
              <a:ext cx="861398" cy="393182"/>
            </a:xfrm>
            <a:prstGeom prst="rect">
              <a:avLst/>
            </a:prstGeom>
            <a:noFill/>
          </p:spPr>
          <p:txBody>
            <a:bodyPr wrap="square" rtlCol="0">
              <a:spAutoFit/>
            </a:bodyPr>
            <a:lstStyle/>
            <a:p>
              <a:pPr algn="ctr"/>
              <a:r>
                <a:rPr lang="en-GB" sz="1688" b="1" dirty="0">
                  <a:solidFill>
                    <a:srgbClr val="008899"/>
                  </a:solidFill>
                  <a:latin typeface="+mj-lt"/>
                </a:rPr>
                <a:t>90%</a:t>
              </a:r>
            </a:p>
          </p:txBody>
        </p:sp>
        <p:sp>
          <p:nvSpPr>
            <p:cNvPr id="90" name="TextBox 89"/>
            <p:cNvSpPr txBox="1"/>
            <p:nvPr/>
          </p:nvSpPr>
          <p:spPr>
            <a:xfrm>
              <a:off x="4903338" y="2276432"/>
              <a:ext cx="783222" cy="393182"/>
            </a:xfrm>
            <a:prstGeom prst="rect">
              <a:avLst/>
            </a:prstGeom>
            <a:noFill/>
          </p:spPr>
          <p:txBody>
            <a:bodyPr wrap="square" rtlCol="0">
              <a:spAutoFit/>
            </a:bodyPr>
            <a:lstStyle/>
            <a:p>
              <a:pPr algn="ctr"/>
              <a:r>
                <a:rPr lang="en-GB" sz="1688" b="1" dirty="0">
                  <a:solidFill>
                    <a:srgbClr val="C6BE37"/>
                  </a:solidFill>
                  <a:latin typeface="+mj-lt"/>
                </a:rPr>
                <a:t>90%</a:t>
              </a:r>
            </a:p>
          </p:txBody>
        </p:sp>
      </p:grpSp>
      <p:sp>
        <p:nvSpPr>
          <p:cNvPr id="97" name="Rectangle 96"/>
          <p:cNvSpPr/>
          <p:nvPr/>
        </p:nvSpPr>
        <p:spPr>
          <a:xfrm>
            <a:off x="490474" y="6291416"/>
            <a:ext cx="9324858" cy="637482"/>
          </a:xfrm>
          <a:prstGeom prst="rect">
            <a:avLst/>
          </a:prstGeom>
        </p:spPr>
        <p:txBody>
          <a:bodyPr wrap="square">
            <a:spAutoFit/>
          </a:bodyPr>
          <a:lstStyle/>
          <a:p>
            <a:r>
              <a:rPr lang="en-US" sz="1181" i="1" dirty="0" err="1">
                <a:solidFill>
                  <a:schemeClr val="tx1">
                    <a:lumMod val="50000"/>
                    <a:lumOff val="50000"/>
                  </a:schemeClr>
                </a:solidFill>
              </a:rPr>
              <a:t>Fostemsavir</a:t>
            </a:r>
            <a:r>
              <a:rPr lang="en-US" sz="1181" i="1" dirty="0">
                <a:solidFill>
                  <a:schemeClr val="tx1">
                    <a:lumMod val="50000"/>
                    <a:lumOff val="50000"/>
                  </a:schemeClr>
                </a:solidFill>
              </a:rPr>
              <a:t> (GSK3684934, previously BMS-663068), the </a:t>
            </a:r>
            <a:r>
              <a:rPr lang="en-US" sz="1181" i="1" dirty="0" err="1">
                <a:solidFill>
                  <a:schemeClr val="tx1">
                    <a:lumMod val="50000"/>
                    <a:lumOff val="50000"/>
                  </a:schemeClr>
                </a:solidFill>
              </a:rPr>
              <a:t>prodrug</a:t>
            </a:r>
            <a:r>
              <a:rPr lang="en-US" sz="1181" i="1" dirty="0">
                <a:solidFill>
                  <a:schemeClr val="tx1">
                    <a:lumMod val="50000"/>
                    <a:lumOff val="50000"/>
                  </a:schemeClr>
                </a:solidFill>
              </a:rPr>
              <a:t> of </a:t>
            </a:r>
            <a:r>
              <a:rPr lang="en-US" sz="1181" i="1" dirty="0" err="1">
                <a:solidFill>
                  <a:schemeClr val="tx1">
                    <a:lumMod val="50000"/>
                    <a:lumOff val="50000"/>
                  </a:schemeClr>
                </a:solidFill>
              </a:rPr>
              <a:t>temsavir</a:t>
            </a:r>
            <a:r>
              <a:rPr lang="en-US" sz="1181" i="1" dirty="0">
                <a:solidFill>
                  <a:schemeClr val="tx1">
                    <a:lumMod val="50000"/>
                    <a:lumOff val="50000"/>
                  </a:schemeClr>
                </a:solidFill>
              </a:rPr>
              <a:t> (GSK2616713, previously BMS-626529). Langley DR et al. Proteins 2015; 83:331–350. </a:t>
            </a:r>
            <a:r>
              <a:rPr lang="en-US" altLang="en-US" sz="1181" i="1" dirty="0" err="1">
                <a:solidFill>
                  <a:schemeClr val="tx1">
                    <a:lumMod val="50000"/>
                    <a:lumOff val="50000"/>
                  </a:schemeClr>
                </a:solidFill>
                <a:cs typeface="Arial" charset="0"/>
              </a:rPr>
              <a:t>Llamoso</a:t>
            </a:r>
            <a:r>
              <a:rPr lang="en-US" altLang="en-US" sz="1181" i="1" dirty="0">
                <a:solidFill>
                  <a:schemeClr val="tx1">
                    <a:lumMod val="50000"/>
                    <a:lumOff val="50000"/>
                  </a:schemeClr>
                </a:solidFill>
                <a:cs typeface="Arial" charset="0"/>
              </a:rPr>
              <a:t> C et al. HIV Glasgow 2016; Glasgow, UK. Oral # 335A/B. Thomson M et al, </a:t>
            </a:r>
            <a:r>
              <a:rPr lang="en-US" altLang="en-US" sz="1181" i="1" dirty="0" err="1">
                <a:solidFill>
                  <a:schemeClr val="tx1">
                    <a:lumMod val="50000"/>
                    <a:lumOff val="50000"/>
                  </a:schemeClr>
                </a:solidFill>
                <a:cs typeface="Arial" charset="0"/>
              </a:rPr>
              <a:t>Antivir</a:t>
            </a:r>
            <a:r>
              <a:rPr lang="en-US" altLang="en-US" sz="1181" i="1" dirty="0">
                <a:solidFill>
                  <a:schemeClr val="tx1">
                    <a:lumMod val="50000"/>
                    <a:lumOff val="50000"/>
                  </a:schemeClr>
                </a:solidFill>
                <a:cs typeface="Arial" charset="0"/>
              </a:rPr>
              <a:t> </a:t>
            </a:r>
            <a:r>
              <a:rPr lang="en-US" altLang="en-US" sz="1181" i="1" dirty="0" err="1">
                <a:solidFill>
                  <a:schemeClr val="tx1">
                    <a:lumMod val="50000"/>
                    <a:lumOff val="50000"/>
                  </a:schemeClr>
                </a:solidFill>
                <a:cs typeface="Arial" charset="0"/>
              </a:rPr>
              <a:t>Ther</a:t>
            </a:r>
            <a:r>
              <a:rPr lang="en-US" altLang="en-US" sz="1181" i="1" dirty="0">
                <a:solidFill>
                  <a:schemeClr val="tx1">
                    <a:lumMod val="50000"/>
                    <a:lumOff val="50000"/>
                  </a:schemeClr>
                </a:solidFill>
                <a:cs typeface="Arial" charset="0"/>
              </a:rPr>
              <a:t> 2016 Dec 6, phase 2b 48 week results</a:t>
            </a:r>
          </a:p>
        </p:txBody>
      </p:sp>
      <p:sp>
        <p:nvSpPr>
          <p:cNvPr id="71" name="Title 1"/>
          <p:cNvSpPr txBox="1">
            <a:spLocks/>
          </p:cNvSpPr>
          <p:nvPr/>
        </p:nvSpPr>
        <p:spPr bwMode="auto">
          <a:xfrm>
            <a:off x="1031002" y="422465"/>
            <a:ext cx="8344557" cy="413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a:solidFill>
                  <a:schemeClr val="tx2"/>
                </a:solidFill>
                <a:latin typeface="+mj-lt"/>
                <a:ea typeface="ＭＳ Ｐゴシック" charset="0"/>
                <a:cs typeface="+mj-cs"/>
              </a:defRPr>
            </a:lvl1pPr>
            <a:lvl2pPr algn="ctr" fontAlgn="base">
              <a:spcBef>
                <a:spcPct val="0"/>
              </a:spcBef>
              <a:spcAft>
                <a:spcPct val="0"/>
              </a:spcAft>
              <a:defRPr sz="2563">
                <a:solidFill>
                  <a:schemeClr val="tx2"/>
                </a:solidFill>
                <a:latin typeface="Futura" charset="0"/>
                <a:ea typeface="ＭＳ Ｐゴシック" charset="0"/>
              </a:defRPr>
            </a:lvl2pPr>
            <a:lvl3pPr algn="ctr" fontAlgn="base">
              <a:spcBef>
                <a:spcPct val="0"/>
              </a:spcBef>
              <a:spcAft>
                <a:spcPct val="0"/>
              </a:spcAft>
              <a:defRPr sz="2563">
                <a:solidFill>
                  <a:schemeClr val="tx2"/>
                </a:solidFill>
                <a:latin typeface="Futura" charset="0"/>
                <a:ea typeface="ＭＳ Ｐゴシック" charset="0"/>
              </a:defRPr>
            </a:lvl3pPr>
            <a:lvl4pPr algn="ctr" fontAlgn="base">
              <a:spcBef>
                <a:spcPct val="0"/>
              </a:spcBef>
              <a:spcAft>
                <a:spcPct val="0"/>
              </a:spcAft>
              <a:defRPr sz="2563">
                <a:solidFill>
                  <a:schemeClr val="tx2"/>
                </a:solidFill>
                <a:latin typeface="Futura" charset="0"/>
                <a:ea typeface="ＭＳ Ｐゴシック" charset="0"/>
              </a:defRPr>
            </a:lvl4pPr>
            <a:lvl5pPr algn="ctr" fontAlgn="base">
              <a:spcBef>
                <a:spcPct val="0"/>
              </a:spcBef>
              <a:spcAft>
                <a:spcPct val="0"/>
              </a:spcAft>
              <a:defRPr sz="2563">
                <a:solidFill>
                  <a:schemeClr val="tx2"/>
                </a:solidFill>
                <a:latin typeface="Futura" charset="0"/>
                <a:ea typeface="ＭＳ Ｐゴシック" charset="0"/>
              </a:defRPr>
            </a:lvl5pPr>
            <a:lvl6pPr marL="325507" algn="ctr" fontAlgn="base">
              <a:spcBef>
                <a:spcPct val="0"/>
              </a:spcBef>
              <a:spcAft>
                <a:spcPct val="0"/>
              </a:spcAft>
              <a:defRPr sz="2563">
                <a:solidFill>
                  <a:schemeClr val="tx2"/>
                </a:solidFill>
                <a:latin typeface="Futura" charset="0"/>
              </a:defRPr>
            </a:lvl6pPr>
            <a:lvl7pPr marL="651013" algn="ctr" fontAlgn="base">
              <a:spcBef>
                <a:spcPct val="0"/>
              </a:spcBef>
              <a:spcAft>
                <a:spcPct val="0"/>
              </a:spcAft>
              <a:defRPr sz="2563">
                <a:solidFill>
                  <a:schemeClr val="tx2"/>
                </a:solidFill>
                <a:latin typeface="Futura" charset="0"/>
              </a:defRPr>
            </a:lvl7pPr>
            <a:lvl8pPr marL="976520" algn="ctr" fontAlgn="base">
              <a:spcBef>
                <a:spcPct val="0"/>
              </a:spcBef>
              <a:spcAft>
                <a:spcPct val="0"/>
              </a:spcAft>
              <a:defRPr sz="2563">
                <a:solidFill>
                  <a:schemeClr val="tx2"/>
                </a:solidFill>
                <a:latin typeface="Futura" charset="0"/>
              </a:defRPr>
            </a:lvl8pPr>
            <a:lvl9pPr marL="1302026" algn="ctr" fontAlgn="base">
              <a:spcBef>
                <a:spcPct val="0"/>
              </a:spcBef>
              <a:spcAft>
                <a:spcPct val="0"/>
              </a:spcAft>
              <a:defRPr sz="2563">
                <a:solidFill>
                  <a:schemeClr val="tx2"/>
                </a:solidFill>
                <a:latin typeface="Futura" charset="0"/>
              </a:defRPr>
            </a:lvl9pPr>
          </a:lstStyle>
          <a:p>
            <a:r>
              <a:rPr lang="en-US" dirty="0"/>
              <a:t>PHASE 3 - </a:t>
            </a:r>
            <a:r>
              <a:rPr lang="en-US" dirty="0" err="1"/>
              <a:t>Fostemsavir</a:t>
            </a:r>
            <a:r>
              <a:rPr lang="en-US" dirty="0"/>
              <a:t> (GSK3684934) </a:t>
            </a:r>
            <a:r>
              <a:rPr lang="mr-IN" dirty="0" smtClean="0"/>
              <a:t>–</a:t>
            </a:r>
            <a:r>
              <a:rPr lang="en-US" dirty="0" smtClean="0"/>
              <a:t> </a:t>
            </a:r>
            <a:r>
              <a:rPr lang="en-US" dirty="0" err="1" smtClean="0"/>
              <a:t>Inhibiteur</a:t>
            </a:r>
            <a:r>
              <a:rPr lang="en-US" dirty="0" smtClean="0"/>
              <a:t> de </a:t>
            </a:r>
            <a:r>
              <a:rPr lang="en-US" dirty="0" err="1" smtClean="0"/>
              <a:t>l’attachement</a:t>
            </a:r>
            <a:endParaRPr lang="en-US" altLang="pt-BR" dirty="0"/>
          </a:p>
        </p:txBody>
      </p:sp>
      <p:pic>
        <p:nvPicPr>
          <p:cNvPr id="4" name="Image 3"/>
          <p:cNvPicPr>
            <a:picLocks noChangeAspect="1"/>
          </p:cNvPicPr>
          <p:nvPr/>
        </p:nvPicPr>
        <p:blipFill rotWithShape="1">
          <a:blip r:embed="rId4">
            <a:extLst>
              <a:ext uri="{28A0092B-C50C-407E-A947-70E740481C1C}">
                <a14:useLocalDpi xmlns:a14="http://schemas.microsoft.com/office/drawing/2010/main"/>
              </a:ext>
            </a:extLst>
          </a:blip>
          <a:srcRect l="-3"/>
          <a:stretch/>
        </p:blipFill>
        <p:spPr>
          <a:xfrm>
            <a:off x="853640" y="2046052"/>
            <a:ext cx="2700510" cy="3455914"/>
          </a:xfrm>
          <a:prstGeom prst="rect">
            <a:avLst/>
          </a:prstGeom>
        </p:spPr>
      </p:pic>
      <p:sp>
        <p:nvSpPr>
          <p:cNvPr id="5" name="Rectangle 4"/>
          <p:cNvSpPr/>
          <p:nvPr/>
        </p:nvSpPr>
        <p:spPr>
          <a:xfrm>
            <a:off x="3116048" y="2211797"/>
            <a:ext cx="456688" cy="2774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519"/>
          </a:p>
        </p:txBody>
      </p:sp>
    </p:spTree>
    <p:extLst>
      <p:ext uri="{BB962C8B-B14F-4D97-AF65-F5344CB8AC3E}">
        <p14:creationId xmlns:p14="http://schemas.microsoft.com/office/powerpoint/2010/main" val="585699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D’autres  voies de recherches</a:t>
            </a:r>
            <a:endParaRPr lang="fr-FR" dirty="0"/>
          </a:p>
        </p:txBody>
      </p:sp>
      <p:sp>
        <p:nvSpPr>
          <p:cNvPr id="5" name="Espace réservé du contenu 4"/>
          <p:cNvSpPr>
            <a:spLocks noGrp="1"/>
          </p:cNvSpPr>
          <p:nvPr>
            <p:ph idx="1"/>
          </p:nvPr>
        </p:nvSpPr>
        <p:spPr>
          <a:xfrm>
            <a:off x="534989" y="1366597"/>
            <a:ext cx="8975725" cy="3950146"/>
          </a:xfrm>
        </p:spPr>
        <p:txBody>
          <a:bodyPr/>
          <a:lstStyle/>
          <a:p>
            <a:r>
              <a:rPr lang="fr-FR" sz="3600" dirty="0" smtClean="0"/>
              <a:t>Implants rechargeables</a:t>
            </a:r>
          </a:p>
          <a:p>
            <a:endParaRPr lang="fr-FR" sz="3600" dirty="0"/>
          </a:p>
          <a:p>
            <a:endParaRPr lang="fr-FR" sz="3600" dirty="0" smtClean="0"/>
          </a:p>
          <a:p>
            <a:endParaRPr lang="fr-FR" sz="3600" dirty="0" smtClean="0"/>
          </a:p>
          <a:p>
            <a:r>
              <a:rPr lang="fr-FR" sz="3600" dirty="0" smtClean="0"/>
              <a:t>Implants solubles</a:t>
            </a:r>
            <a:endParaRPr lang="fr-FR" sz="3600" dirty="0"/>
          </a:p>
        </p:txBody>
      </p:sp>
      <p:pic>
        <p:nvPicPr>
          <p:cNvPr id="6" name="Image 5" descr="Capture d’écran 2017-02-16 à 20.30.14.png"/>
          <p:cNvPicPr>
            <a:picLocks noChangeAspect="1"/>
          </p:cNvPicPr>
          <p:nvPr/>
        </p:nvPicPr>
        <p:blipFill rotWithShape="1">
          <a:blip r:embed="rId2">
            <a:extLst>
              <a:ext uri="{28A0092B-C50C-407E-A947-70E740481C1C}">
                <a14:useLocalDpi xmlns:a14="http://schemas.microsoft.com/office/drawing/2010/main" val="0"/>
              </a:ext>
            </a:extLst>
          </a:blip>
          <a:srcRect l="35542"/>
          <a:stretch/>
        </p:blipFill>
        <p:spPr>
          <a:xfrm>
            <a:off x="2569108" y="2172554"/>
            <a:ext cx="1757462" cy="1365581"/>
          </a:xfrm>
          <a:prstGeom prst="rect">
            <a:avLst/>
          </a:prstGeom>
          <a:ln>
            <a:noFill/>
          </a:ln>
          <a:effectLst>
            <a:outerShdw blurRad="292100" dist="139700" dir="2700000" algn="tl" rotWithShape="0">
              <a:srgbClr val="333333">
                <a:alpha val="65000"/>
              </a:srgbClr>
            </a:outerShdw>
          </a:effectLst>
        </p:spPr>
      </p:pic>
      <p:grpSp>
        <p:nvGrpSpPr>
          <p:cNvPr id="7" name="Groupe 1"/>
          <p:cNvGrpSpPr/>
          <p:nvPr/>
        </p:nvGrpSpPr>
        <p:grpSpPr>
          <a:xfrm>
            <a:off x="2052011" y="4626156"/>
            <a:ext cx="3293568" cy="1973431"/>
            <a:chOff x="5326551" y="1233265"/>
            <a:chExt cx="3903498" cy="2338881"/>
          </a:xfrm>
        </p:grpSpPr>
        <p:sp>
          <p:nvSpPr>
            <p:cNvPr id="8" name="Rectangle à coins arrondis 7"/>
            <p:cNvSpPr/>
            <p:nvPr/>
          </p:nvSpPr>
          <p:spPr bwMode="auto">
            <a:xfrm>
              <a:off x="6629150" y="2125662"/>
              <a:ext cx="575928" cy="1362075"/>
            </a:xfrm>
            <a:prstGeom prst="roundRect">
              <a:avLst/>
            </a:prstGeom>
            <a:solidFill>
              <a:srgbClr val="92D050"/>
            </a:solidFill>
            <a:ln w="57150" cap="flat" cmpd="sng" algn="ctr">
              <a:no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2025">
                <a:solidFill>
                  <a:schemeClr val="bg1"/>
                </a:solidFill>
                <a:latin typeface="Arial" charset="0"/>
              </a:endParaRPr>
            </a:p>
          </p:txBody>
        </p:sp>
        <p:sp>
          <p:nvSpPr>
            <p:cNvPr id="9" name="Rectangle à coins arrondis 8"/>
            <p:cNvSpPr/>
            <p:nvPr/>
          </p:nvSpPr>
          <p:spPr bwMode="auto">
            <a:xfrm>
              <a:off x="6629150" y="2125662"/>
              <a:ext cx="575928" cy="1362075"/>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2025">
                <a:solidFill>
                  <a:schemeClr val="bg1"/>
                </a:solidFill>
                <a:latin typeface="Arial" charset="0"/>
              </a:endParaRPr>
            </a:p>
          </p:txBody>
        </p:sp>
        <p:sp>
          <p:nvSpPr>
            <p:cNvPr id="10" name="Rectangle à coins arrondis 9"/>
            <p:cNvSpPr/>
            <p:nvPr/>
          </p:nvSpPr>
          <p:spPr bwMode="auto">
            <a:xfrm>
              <a:off x="6762499" y="2230437"/>
              <a:ext cx="318431" cy="1143000"/>
            </a:xfrm>
            <a:prstGeom prst="roundRect">
              <a:avLst/>
            </a:prstGeom>
            <a:solidFill>
              <a:srgbClr val="00B050"/>
            </a:solidFill>
            <a:ln w="38100" cap="flat" cmpd="sng" algn="ctr">
              <a:no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2025">
                <a:solidFill>
                  <a:schemeClr val="bg1"/>
                </a:solidFill>
                <a:latin typeface="Arial" charset="0"/>
              </a:endParaRPr>
            </a:p>
          </p:txBody>
        </p:sp>
        <p:cxnSp>
          <p:nvCxnSpPr>
            <p:cNvPr id="11" name="Connecteur droit avec flèche 10"/>
            <p:cNvCxnSpPr/>
            <p:nvPr/>
          </p:nvCxnSpPr>
          <p:spPr bwMode="auto">
            <a:xfrm>
              <a:off x="6917114" y="1622421"/>
              <a:ext cx="0" cy="808041"/>
            </a:xfrm>
            <a:prstGeom prst="straightConnector1">
              <a:avLst/>
            </a:prstGeom>
            <a:solidFill>
              <a:schemeClr val="accent1"/>
            </a:solidFill>
            <a:ln w="9525" cap="flat" cmpd="sng" algn="ctr">
              <a:solidFill>
                <a:srgbClr val="000066"/>
              </a:solidFill>
              <a:prstDash val="solid"/>
              <a:round/>
              <a:headEnd type="none" w="med" len="med"/>
              <a:tailEnd type="triangle" w="med" len="med"/>
            </a:ln>
            <a:effectLst/>
          </p:spPr>
        </p:cxnSp>
        <p:cxnSp>
          <p:nvCxnSpPr>
            <p:cNvPr id="12" name="Connecteur droit 11"/>
            <p:cNvCxnSpPr/>
            <p:nvPr/>
          </p:nvCxnSpPr>
          <p:spPr bwMode="auto">
            <a:xfrm>
              <a:off x="6429125" y="2801937"/>
              <a:ext cx="285749" cy="0"/>
            </a:xfrm>
            <a:prstGeom prst="line">
              <a:avLst/>
            </a:prstGeom>
            <a:solidFill>
              <a:schemeClr val="accent1"/>
            </a:solidFill>
            <a:ln w="9525" cap="flat" cmpd="sng" algn="ctr">
              <a:solidFill>
                <a:srgbClr val="000066"/>
              </a:solidFill>
              <a:prstDash val="solid"/>
              <a:round/>
              <a:headEnd type="none" w="med" len="med"/>
              <a:tailEnd type="triangle" w="med" len="med"/>
            </a:ln>
            <a:effectLst/>
          </p:spPr>
        </p:cxnSp>
        <p:cxnSp>
          <p:nvCxnSpPr>
            <p:cNvPr id="13" name="Connecteur droit 12"/>
            <p:cNvCxnSpPr/>
            <p:nvPr/>
          </p:nvCxnSpPr>
          <p:spPr bwMode="auto">
            <a:xfrm flipH="1">
              <a:off x="7205078" y="2344737"/>
              <a:ext cx="285749" cy="0"/>
            </a:xfrm>
            <a:prstGeom prst="line">
              <a:avLst/>
            </a:prstGeom>
            <a:solidFill>
              <a:schemeClr val="accent1"/>
            </a:solidFill>
            <a:ln w="9525" cap="flat" cmpd="sng" algn="ctr">
              <a:solidFill>
                <a:srgbClr val="000066"/>
              </a:solidFill>
              <a:prstDash val="solid"/>
              <a:round/>
              <a:headEnd type="none" w="med" len="med"/>
              <a:tailEnd type="triangle" w="med" len="med"/>
            </a:ln>
            <a:effectLst/>
          </p:spPr>
        </p:cxnSp>
        <p:sp>
          <p:nvSpPr>
            <p:cNvPr id="14" name="ZoneTexte 13"/>
            <p:cNvSpPr txBox="1"/>
            <p:nvPr/>
          </p:nvSpPr>
          <p:spPr>
            <a:xfrm>
              <a:off x="6188851" y="1233265"/>
              <a:ext cx="1455538" cy="432559"/>
            </a:xfrm>
            <a:prstGeom prst="rect">
              <a:avLst/>
            </a:prstGeom>
            <a:noFill/>
          </p:spPr>
          <p:txBody>
            <a:bodyPr wrap="square" rtlCol="0">
              <a:spAutoFit/>
            </a:bodyPr>
            <a:lstStyle/>
            <a:p>
              <a:pPr algn="ctr"/>
              <a:r>
                <a:rPr lang="fr-FR" sz="886" b="1"/>
                <a:t>Réservoir </a:t>
              </a:r>
              <a:r>
                <a:rPr lang="fr-FR" sz="886" b="1" smtClean="0"/>
                <a:t>d’ ARV </a:t>
              </a:r>
              <a:r>
                <a:rPr lang="fr-FR" sz="886" b="1" dirty="0"/>
                <a:t>formulé</a:t>
              </a:r>
            </a:p>
          </p:txBody>
        </p:sp>
        <p:sp>
          <p:nvSpPr>
            <p:cNvPr id="15" name="ZoneTexte 14"/>
            <p:cNvSpPr txBox="1"/>
            <p:nvPr/>
          </p:nvSpPr>
          <p:spPr>
            <a:xfrm>
              <a:off x="7425531" y="2143124"/>
              <a:ext cx="1248587" cy="432559"/>
            </a:xfrm>
            <a:prstGeom prst="rect">
              <a:avLst/>
            </a:prstGeom>
            <a:noFill/>
          </p:spPr>
          <p:txBody>
            <a:bodyPr wrap="none" rtlCol="0">
              <a:spAutoFit/>
            </a:bodyPr>
            <a:lstStyle/>
            <a:p>
              <a:pPr algn="ctr"/>
              <a:r>
                <a:rPr lang="fr-FR" sz="886" b="1" dirty="0"/>
                <a:t>Fine membrane </a:t>
              </a:r>
            </a:p>
            <a:p>
              <a:pPr algn="ctr"/>
              <a:r>
                <a:rPr lang="fr-FR" sz="886" b="1" dirty="0"/>
                <a:t>(polymère)</a:t>
              </a:r>
            </a:p>
          </p:txBody>
        </p:sp>
        <p:sp>
          <p:nvSpPr>
            <p:cNvPr id="16" name="ZoneTexte 15"/>
            <p:cNvSpPr txBox="1"/>
            <p:nvPr/>
          </p:nvSpPr>
          <p:spPr>
            <a:xfrm>
              <a:off x="5326551" y="2601882"/>
              <a:ext cx="1083300" cy="432559"/>
            </a:xfrm>
            <a:prstGeom prst="rect">
              <a:avLst/>
            </a:prstGeom>
            <a:noFill/>
          </p:spPr>
          <p:txBody>
            <a:bodyPr wrap="none" rtlCol="0">
              <a:spAutoFit/>
            </a:bodyPr>
            <a:lstStyle/>
            <a:p>
              <a:r>
                <a:rPr lang="fr-FR" sz="886" b="1" dirty="0"/>
                <a:t>ARV dissous </a:t>
              </a:r>
            </a:p>
            <a:p>
              <a:r>
                <a:rPr lang="fr-FR" sz="886" b="1" dirty="0"/>
                <a:t>(à saturation)</a:t>
              </a:r>
            </a:p>
          </p:txBody>
        </p:sp>
        <p:sp>
          <p:nvSpPr>
            <p:cNvPr id="17" name="Flèche droite 14"/>
            <p:cNvSpPr/>
            <p:nvPr/>
          </p:nvSpPr>
          <p:spPr bwMode="auto">
            <a:xfrm flipH="1">
              <a:off x="7094124" y="2697121"/>
              <a:ext cx="828675" cy="377051"/>
            </a:xfrm>
            <a:prstGeom prst="rightArrow">
              <a:avLst/>
            </a:prstGeom>
            <a:solidFill>
              <a:srgbClr val="0070C0"/>
            </a:solidFill>
            <a:ln w="9525" cap="flat" cmpd="sng" algn="ctr">
              <a:no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2025">
                <a:solidFill>
                  <a:schemeClr val="bg1"/>
                </a:solidFill>
                <a:latin typeface="Arial" charset="0"/>
              </a:endParaRPr>
            </a:p>
          </p:txBody>
        </p:sp>
        <p:sp>
          <p:nvSpPr>
            <p:cNvPr id="18" name="Flèche droite 20"/>
            <p:cNvSpPr/>
            <p:nvPr/>
          </p:nvSpPr>
          <p:spPr bwMode="auto">
            <a:xfrm>
              <a:off x="7094124" y="3074173"/>
              <a:ext cx="828675" cy="377051"/>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fontAlgn="base">
                <a:spcBef>
                  <a:spcPct val="0"/>
                </a:spcBef>
                <a:spcAft>
                  <a:spcPct val="0"/>
                </a:spcAft>
              </a:pPr>
              <a:endParaRPr lang="fr-FR" sz="2025">
                <a:solidFill>
                  <a:schemeClr val="bg1"/>
                </a:solidFill>
                <a:latin typeface="Arial" charset="0"/>
              </a:endParaRPr>
            </a:p>
          </p:txBody>
        </p:sp>
        <p:sp>
          <p:nvSpPr>
            <p:cNvPr id="19" name="ZoneTexte 18"/>
            <p:cNvSpPr txBox="1"/>
            <p:nvPr/>
          </p:nvSpPr>
          <p:spPr>
            <a:xfrm>
              <a:off x="7928266" y="2653400"/>
              <a:ext cx="1301783" cy="432559"/>
            </a:xfrm>
            <a:prstGeom prst="rect">
              <a:avLst/>
            </a:prstGeom>
            <a:noFill/>
          </p:spPr>
          <p:txBody>
            <a:bodyPr wrap="none" rtlCol="0">
              <a:spAutoFit/>
            </a:bodyPr>
            <a:lstStyle/>
            <a:p>
              <a:pPr algn="ctr"/>
              <a:r>
                <a:rPr lang="fr-FR" sz="886" b="1" dirty="0"/>
                <a:t>Entrée de liquide</a:t>
              </a:r>
            </a:p>
            <a:p>
              <a:pPr algn="ctr"/>
              <a:r>
                <a:rPr lang="fr-FR" sz="886" b="1" dirty="0"/>
                <a:t> biologique</a:t>
              </a:r>
            </a:p>
          </p:txBody>
        </p:sp>
        <p:sp>
          <p:nvSpPr>
            <p:cNvPr id="20" name="ZoneTexte 19"/>
            <p:cNvSpPr txBox="1"/>
            <p:nvPr/>
          </p:nvSpPr>
          <p:spPr>
            <a:xfrm>
              <a:off x="7809011" y="3139587"/>
              <a:ext cx="1366377" cy="432559"/>
            </a:xfrm>
            <a:prstGeom prst="rect">
              <a:avLst/>
            </a:prstGeom>
            <a:noFill/>
          </p:spPr>
          <p:txBody>
            <a:bodyPr wrap="none" rtlCol="0">
              <a:spAutoFit/>
            </a:bodyPr>
            <a:lstStyle/>
            <a:p>
              <a:pPr algn="ctr"/>
              <a:r>
                <a:rPr lang="fr-FR" sz="886" b="1" dirty="0"/>
                <a:t>Sortie </a:t>
              </a:r>
              <a:r>
                <a:rPr lang="fr-FR" sz="886" b="1" dirty="0" smtClean="0"/>
                <a:t>de l’ARV </a:t>
              </a:r>
              <a:endParaRPr lang="fr-FR" sz="886" b="1" dirty="0"/>
            </a:p>
            <a:p>
              <a:pPr algn="ctr"/>
              <a:r>
                <a:rPr lang="fr-FR" sz="886" b="1" dirty="0"/>
                <a:t>dissous</a:t>
              </a:r>
            </a:p>
          </p:txBody>
        </p:sp>
      </p:grpSp>
    </p:spTree>
    <p:extLst>
      <p:ext uri="{BB962C8B-B14F-4D97-AF65-F5344CB8AC3E}">
        <p14:creationId xmlns:p14="http://schemas.microsoft.com/office/powerpoint/2010/main" val="801212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Remerciements</a:t>
            </a:r>
            <a:endParaRPr lang="fr-FR" dirty="0"/>
          </a:p>
        </p:txBody>
      </p:sp>
      <p:sp>
        <p:nvSpPr>
          <p:cNvPr id="3" name="Espace réservé du contenu 2"/>
          <p:cNvSpPr>
            <a:spLocks noGrp="1"/>
          </p:cNvSpPr>
          <p:nvPr>
            <p:ph idx="1"/>
          </p:nvPr>
        </p:nvSpPr>
        <p:spPr>
          <a:xfrm>
            <a:off x="514350" y="2217959"/>
            <a:ext cx="9258300" cy="3486773"/>
          </a:xfrm>
        </p:spPr>
        <p:txBody>
          <a:bodyPr/>
          <a:lstStyle/>
          <a:p>
            <a:r>
              <a:rPr lang="fr-FR" dirty="0" smtClean="0"/>
              <a:t>Alexandra </a:t>
            </a:r>
            <a:r>
              <a:rPr lang="fr-FR" dirty="0" err="1" smtClean="0"/>
              <a:t>Calmy</a:t>
            </a:r>
            <a:r>
              <a:rPr lang="fr-FR" dirty="0" smtClean="0"/>
              <a:t>, Genève</a:t>
            </a:r>
          </a:p>
          <a:p>
            <a:r>
              <a:rPr lang="fr-FR" dirty="0" smtClean="0"/>
              <a:t>Bruno </a:t>
            </a:r>
            <a:r>
              <a:rPr lang="fr-FR" dirty="0" err="1" smtClean="0"/>
              <a:t>Hoen</a:t>
            </a:r>
            <a:r>
              <a:rPr lang="fr-FR" dirty="0" smtClean="0"/>
              <a:t>, Pointe-à-Pitre</a:t>
            </a:r>
            <a:endParaRPr lang="fr-FR" dirty="0"/>
          </a:p>
        </p:txBody>
      </p:sp>
      <p:sp>
        <p:nvSpPr>
          <p:cNvPr id="4" name="Espace réservé du numéro de diapositive 3"/>
          <p:cNvSpPr>
            <a:spLocks noGrp="1"/>
          </p:cNvSpPr>
          <p:nvPr>
            <p:ph type="sldNum" sz="quarter" idx="12"/>
          </p:nvPr>
        </p:nvSpPr>
        <p:spPr/>
        <p:txBody>
          <a:bodyPr/>
          <a:lstStyle/>
          <a:p>
            <a:fld id="{2B15240D-FB78-4DA1-8D69-B8304F8C359D}" type="slidenum">
              <a:rPr lang="en-US" altLang="pt-BR" smtClean="0"/>
              <a:pPr/>
              <a:t>43</a:t>
            </a:fld>
            <a:endParaRPr lang="en-US" altLang="pt-BR"/>
          </a:p>
        </p:txBody>
      </p:sp>
    </p:spTree>
    <p:extLst>
      <p:ext uri="{BB962C8B-B14F-4D97-AF65-F5344CB8AC3E}">
        <p14:creationId xmlns:p14="http://schemas.microsoft.com/office/powerpoint/2010/main" val="703888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sz="4400" dirty="0" smtClean="0"/>
              <a:t>Merci à la </a:t>
            </a:r>
            <a:r>
              <a:rPr lang="fr-FR" sz="4400" dirty="0" err="1" smtClean="0"/>
              <a:t>SAMiC</a:t>
            </a:r>
            <a:r>
              <a:rPr lang="fr-FR" sz="4400" dirty="0" smtClean="0"/>
              <a:t> !</a:t>
            </a:r>
            <a:endParaRPr lang="fr-FR" sz="4400" dirty="0"/>
          </a:p>
        </p:txBody>
      </p:sp>
      <p:sp>
        <p:nvSpPr>
          <p:cNvPr id="10" name="Sous-titre 9"/>
          <p:cNvSpPr>
            <a:spLocks noGrp="1"/>
          </p:cNvSpPr>
          <p:nvPr>
            <p:ph type="subTitle" idx="1"/>
          </p:nvPr>
        </p:nvSpPr>
        <p:spPr/>
        <p:txBody>
          <a:bodyPr/>
          <a:lstStyle/>
          <a:p>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680" y="593647"/>
            <a:ext cx="1016669" cy="125103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430" y="859992"/>
            <a:ext cx="1299244" cy="669153"/>
          </a:xfrm>
          <a:prstGeom prst="rect">
            <a:avLst/>
          </a:prstGeom>
          <a:ln>
            <a:noFill/>
          </a:ln>
          <a:effectLst>
            <a:outerShdw blurRad="292100" dist="139700" dir="2700000" algn="tl" rotWithShape="0">
              <a:srgbClr val="333333">
                <a:alpha val="65000"/>
              </a:srgbClr>
            </a:outerShdw>
          </a:effectLst>
        </p:spPr>
      </p:pic>
      <p:pic>
        <p:nvPicPr>
          <p:cNvPr id="9" name="Image 8" descr="Logo sfls format ep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297" y="859992"/>
            <a:ext cx="981506" cy="718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397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oneTexte 24"/>
          <p:cNvSpPr txBox="1">
            <a:spLocks noChangeArrowheads="1"/>
          </p:cNvSpPr>
          <p:nvPr/>
        </p:nvSpPr>
        <p:spPr bwMode="auto">
          <a:xfrm>
            <a:off x="7769428" y="2503608"/>
            <a:ext cx="1875742" cy="455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14368" eaLnBrk="1" fontAlgn="base" hangingPunct="1">
              <a:spcBef>
                <a:spcPct val="0"/>
              </a:spcBef>
              <a:spcAft>
                <a:spcPct val="0"/>
              </a:spcAft>
            </a:pPr>
            <a:r>
              <a:rPr lang="fr-FR" sz="2363" b="1" dirty="0" smtClean="0">
                <a:solidFill>
                  <a:srgbClr val="008C9A"/>
                </a:solidFill>
                <a:ea typeface="MS PGothic" charset="0"/>
                <a:cs typeface="MS PGothic" charset="0"/>
              </a:rPr>
              <a:t>2017</a:t>
            </a:r>
            <a:r>
              <a:rPr lang="mr-IN" sz="2363" b="1" dirty="0" smtClean="0">
                <a:solidFill>
                  <a:srgbClr val="008C9A"/>
                </a:solidFill>
                <a:ea typeface="MS PGothic" charset="0"/>
                <a:cs typeface="MS PGothic" charset="0"/>
              </a:rPr>
              <a:t>…</a:t>
            </a:r>
            <a:r>
              <a:rPr lang="fr-FR" sz="2363" b="1" dirty="0" smtClean="0">
                <a:solidFill>
                  <a:srgbClr val="008C9A"/>
                </a:solidFill>
                <a:ea typeface="MS PGothic" charset="0"/>
                <a:cs typeface="MS PGothic" charset="0"/>
              </a:rPr>
              <a:t> </a:t>
            </a:r>
            <a:endParaRPr lang="fr-FR" sz="2363" b="1" dirty="0">
              <a:solidFill>
                <a:srgbClr val="008C9A"/>
              </a:solidFill>
              <a:ea typeface="MS PGothic" charset="0"/>
              <a:cs typeface="MS PGothic" charset="0"/>
            </a:endParaRPr>
          </a:p>
        </p:txBody>
      </p:sp>
      <p:sp>
        <p:nvSpPr>
          <p:cNvPr id="86019" name="ZoneTexte 33"/>
          <p:cNvSpPr txBox="1">
            <a:spLocks noChangeArrowheads="1"/>
          </p:cNvSpPr>
          <p:nvPr/>
        </p:nvSpPr>
        <p:spPr bwMode="auto">
          <a:xfrm>
            <a:off x="4415732" y="2180358"/>
            <a:ext cx="1281856" cy="819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14368" eaLnBrk="1" fontAlgn="base" hangingPunct="1">
              <a:spcBef>
                <a:spcPct val="0"/>
              </a:spcBef>
              <a:spcAft>
                <a:spcPct val="0"/>
              </a:spcAft>
            </a:pPr>
            <a:r>
              <a:rPr lang="fr-FR" sz="2363" b="1" dirty="0">
                <a:solidFill>
                  <a:srgbClr val="008C9A"/>
                </a:solidFill>
                <a:ea typeface="MS PGothic" charset="0"/>
                <a:cs typeface="MS PGothic" charset="0"/>
              </a:rPr>
              <a:t>2003 -2008</a:t>
            </a:r>
          </a:p>
        </p:txBody>
      </p:sp>
      <p:sp>
        <p:nvSpPr>
          <p:cNvPr id="86020" name="ZoneTexte 40"/>
          <p:cNvSpPr txBox="1">
            <a:spLocks noChangeArrowheads="1"/>
          </p:cNvSpPr>
          <p:nvPr/>
        </p:nvSpPr>
        <p:spPr bwMode="auto">
          <a:xfrm>
            <a:off x="1893582" y="4798671"/>
            <a:ext cx="451396" cy="326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pPr>
            <a:endParaRPr lang="fr-FR" sz="1519">
              <a:solidFill>
                <a:prstClr val="black"/>
              </a:solidFill>
              <a:ea typeface="MS PGothic" charset="0"/>
              <a:cs typeface="MS PGothic" charset="0"/>
            </a:endParaRPr>
          </a:p>
        </p:txBody>
      </p:sp>
      <p:sp>
        <p:nvSpPr>
          <p:cNvPr id="86021" name="ZoneTexte 41"/>
          <p:cNvSpPr txBox="1">
            <a:spLocks noChangeArrowheads="1"/>
          </p:cNvSpPr>
          <p:nvPr/>
        </p:nvSpPr>
        <p:spPr bwMode="auto">
          <a:xfrm>
            <a:off x="1700701" y="3989641"/>
            <a:ext cx="451396" cy="326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pPr>
            <a:endParaRPr lang="fr-FR" sz="1519">
              <a:solidFill>
                <a:prstClr val="black"/>
              </a:solidFill>
              <a:ea typeface="MS PGothic" charset="0"/>
              <a:cs typeface="MS PGothic" charset="0"/>
            </a:endParaRPr>
          </a:p>
        </p:txBody>
      </p:sp>
      <p:cxnSp>
        <p:nvCxnSpPr>
          <p:cNvPr id="86022" name="Connecteur droit 45"/>
          <p:cNvCxnSpPr>
            <a:cxnSpLocks noChangeShapeType="1"/>
          </p:cNvCxnSpPr>
          <p:nvPr/>
        </p:nvCxnSpPr>
        <p:spPr bwMode="auto">
          <a:xfrm rot="10800000" flipV="1">
            <a:off x="1764998" y="4956623"/>
            <a:ext cx="0" cy="278606"/>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86023" name="Connecteur droit 47"/>
          <p:cNvCxnSpPr>
            <a:cxnSpLocks noChangeShapeType="1"/>
          </p:cNvCxnSpPr>
          <p:nvPr/>
        </p:nvCxnSpPr>
        <p:spPr bwMode="auto">
          <a:xfrm>
            <a:off x="2945812" y="1857532"/>
            <a:ext cx="17215" cy="3383940"/>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86024" name="Connecteur droit 49"/>
          <p:cNvCxnSpPr>
            <a:cxnSpLocks noChangeShapeType="1"/>
          </p:cNvCxnSpPr>
          <p:nvPr/>
        </p:nvCxnSpPr>
        <p:spPr bwMode="auto">
          <a:xfrm>
            <a:off x="4720803" y="3287528"/>
            <a:ext cx="0" cy="1956946"/>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6025" name="ZoneTexte 55"/>
          <p:cNvSpPr txBox="1">
            <a:spLocks noChangeArrowheads="1"/>
          </p:cNvSpPr>
          <p:nvPr/>
        </p:nvSpPr>
        <p:spPr bwMode="auto">
          <a:xfrm>
            <a:off x="3036882" y="1689154"/>
            <a:ext cx="1789204" cy="3700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013" dirty="0">
                <a:solidFill>
                  <a:prstClr val="black"/>
                </a:solidFill>
                <a:ea typeface="MS PGothic" charset="0"/>
                <a:cs typeface="MS PGothic" charset="0"/>
              </a:rPr>
              <a:t> </a:t>
            </a:r>
            <a:r>
              <a:rPr lang="fr-FR" sz="1181" dirty="0">
                <a:solidFill>
                  <a:srgbClr val="000000"/>
                </a:solidFill>
                <a:ea typeface="MS PGothic" charset="0"/>
                <a:cs typeface="MS PGothic" charset="0"/>
              </a:rPr>
              <a:t>Didanosine</a:t>
            </a: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Zalcitabine</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Stavudine</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Lamivudine</a:t>
            </a:r>
            <a:r>
              <a:rPr lang="fr-FR" sz="1181" dirty="0">
                <a:solidFill>
                  <a:srgbClr val="000000"/>
                </a:solidFill>
                <a:ea typeface="MS PGothic" charset="0"/>
                <a:cs typeface="MS PGothic" charset="0"/>
              </a:rPr>
              <a:t> </a:t>
            </a: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Saquinavir</a:t>
            </a:r>
            <a:r>
              <a:rPr lang="fr-FR" sz="1181" dirty="0">
                <a:solidFill>
                  <a:srgbClr val="FF0000"/>
                </a:solidFill>
                <a:ea typeface="MS PGothic" charset="0"/>
                <a:cs typeface="MS PGothic" charset="0"/>
              </a:rPr>
              <a:t> HG</a:t>
            </a: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Saquinavir</a:t>
            </a:r>
            <a:r>
              <a:rPr lang="fr-FR" sz="1181" dirty="0">
                <a:solidFill>
                  <a:srgbClr val="FF0000"/>
                </a:solidFill>
                <a:ea typeface="MS PGothic" charset="0"/>
                <a:cs typeface="MS PGothic" charset="0"/>
              </a:rPr>
              <a:t> SGC</a:t>
            </a:r>
          </a:p>
          <a:p>
            <a:pPr defTabSz="514368" eaLnBrk="1" fontAlgn="base" hangingPunct="1">
              <a:spcBef>
                <a:spcPct val="0"/>
              </a:spcBef>
              <a:spcAft>
                <a:spcPct val="0"/>
              </a:spcAft>
              <a:buClr>
                <a:srgbClr val="FF0000"/>
              </a:buClr>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Indinavir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000000"/>
                </a:solidFill>
                <a:ea typeface="MS PGothic" charset="0"/>
                <a:cs typeface="MS PGothic" charset="0"/>
              </a:rPr>
              <a:t>Nevirapine</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Ritonavir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Combivir</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Delavirdine</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Nelfinavir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Abacavir</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Efavirenz</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Amprenavir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Didanosine EC</a:t>
            </a: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Lopinavir</a:t>
            </a:r>
            <a:r>
              <a:rPr lang="fr-FR" sz="1181" dirty="0">
                <a:solidFill>
                  <a:srgbClr val="FF0000"/>
                </a:solidFill>
                <a:ea typeface="MS PGothic" charset="0"/>
                <a:cs typeface="MS PGothic" charset="0"/>
              </a:rPr>
              <a:t>/r</a:t>
            </a: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Trizivir</a:t>
            </a:r>
            <a:r>
              <a:rPr lang="fr-FR" sz="1181" dirty="0">
                <a:solidFill>
                  <a:srgbClr val="000000"/>
                </a:solidFill>
                <a:ea typeface="MS PGothic" charset="0"/>
                <a:cs typeface="MS PGothic" charset="0"/>
              </a:rPr>
              <a:t> (FDC)</a:t>
            </a: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Tenofovir</a:t>
            </a:r>
            <a:r>
              <a:rPr lang="fr-FR" sz="1181" dirty="0">
                <a:solidFill>
                  <a:srgbClr val="000000"/>
                </a:solidFill>
                <a:ea typeface="MS PGothic" charset="0"/>
                <a:cs typeface="MS PGothic" charset="0"/>
              </a:rPr>
              <a:t> DF</a:t>
            </a:r>
          </a:p>
          <a:p>
            <a:pPr defTabSz="514368" eaLnBrk="1" fontAlgn="base" hangingPunct="1">
              <a:spcBef>
                <a:spcPct val="0"/>
              </a:spcBef>
              <a:spcAft>
                <a:spcPct val="0"/>
              </a:spcAft>
              <a:buFont typeface="Arial" charset="0"/>
              <a:buChar char="•"/>
            </a:pPr>
            <a:endParaRPr lang="fr-FR" sz="1013" dirty="0">
              <a:solidFill>
                <a:prstClr val="black"/>
              </a:solidFill>
              <a:ea typeface="MS PGothic" charset="0"/>
              <a:cs typeface="MS PGothic" charset="0"/>
            </a:endParaRPr>
          </a:p>
        </p:txBody>
      </p:sp>
      <p:sp>
        <p:nvSpPr>
          <p:cNvPr id="86026" name="ZoneTexte 56"/>
          <p:cNvSpPr txBox="1">
            <a:spLocks noChangeArrowheads="1"/>
          </p:cNvSpPr>
          <p:nvPr/>
        </p:nvSpPr>
        <p:spPr bwMode="auto">
          <a:xfrm>
            <a:off x="1833294" y="4962178"/>
            <a:ext cx="602754" cy="274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013">
                <a:solidFill>
                  <a:prstClr val="black"/>
                </a:solidFill>
                <a:ea typeface="MS PGothic" charset="0"/>
                <a:cs typeface="MS PGothic" charset="0"/>
              </a:rPr>
              <a:t> </a:t>
            </a:r>
            <a:r>
              <a:rPr lang="fr-FR" sz="1181">
                <a:solidFill>
                  <a:prstClr val="black"/>
                </a:solidFill>
                <a:ea typeface="MS PGothic" charset="0"/>
                <a:cs typeface="MS PGothic" charset="0"/>
              </a:rPr>
              <a:t>AZT</a:t>
            </a:r>
          </a:p>
        </p:txBody>
      </p:sp>
      <p:sp>
        <p:nvSpPr>
          <p:cNvPr id="86027" name="ZoneTexte 64"/>
          <p:cNvSpPr txBox="1">
            <a:spLocks noChangeArrowheads="1"/>
          </p:cNvSpPr>
          <p:nvPr/>
        </p:nvSpPr>
        <p:spPr bwMode="auto">
          <a:xfrm>
            <a:off x="4766713" y="2999941"/>
            <a:ext cx="1276110" cy="2272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srgbClr val="FF0000"/>
                </a:solidFill>
                <a:ea typeface="MS PGothic" charset="0"/>
                <a:cs typeface="MS PGothic" charset="0"/>
              </a:rPr>
              <a:t>Atazanavir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Emtricitabine</a:t>
            </a:r>
            <a:endParaRPr lang="fr-FR" sz="1181" dirty="0">
              <a:solidFill>
                <a:prstClr val="black"/>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chemeClr val="accent6">
                    <a:lumMod val="75000"/>
                  </a:schemeClr>
                </a:solidFill>
                <a:ea typeface="MS PGothic" charset="0"/>
                <a:cs typeface="MS PGothic" charset="0"/>
              </a:rPr>
              <a:t> </a:t>
            </a:r>
            <a:r>
              <a:rPr lang="fr-FR" sz="1181" dirty="0" err="1">
                <a:solidFill>
                  <a:schemeClr val="accent6">
                    <a:lumMod val="75000"/>
                  </a:schemeClr>
                </a:solidFill>
                <a:ea typeface="MS PGothic" charset="0"/>
                <a:cs typeface="MS PGothic" charset="0"/>
              </a:rPr>
              <a:t>Enfuvirtide</a:t>
            </a:r>
            <a:endParaRPr lang="fr-FR" sz="1181" dirty="0">
              <a:solidFill>
                <a:schemeClr val="accent6">
                  <a:lumMod val="75000"/>
                </a:schemeClr>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Fos-APV</a:t>
            </a: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prstClr val="black"/>
                </a:solidFill>
                <a:ea typeface="MS PGothic" charset="0"/>
                <a:cs typeface="MS PGothic" charset="0"/>
              </a:rPr>
              <a:t>Truvada</a:t>
            </a:r>
            <a:r>
              <a:rPr lang="fr-FR" sz="1181" dirty="0">
                <a:solidFill>
                  <a:prstClr val="black"/>
                </a:solidFill>
                <a:ea typeface="MS PGothic" charset="0"/>
                <a:cs typeface="MS PGothic" charset="0"/>
              </a:rPr>
              <a:t> (FDC)</a:t>
            </a: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Tipranavir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Atripla</a:t>
            </a:r>
            <a:r>
              <a:rPr lang="fr-FR" sz="1181" dirty="0">
                <a:solidFill>
                  <a:prstClr val="black"/>
                </a:solidFill>
                <a:ea typeface="MS PGothic" charset="0"/>
                <a:cs typeface="MS PGothic" charset="0"/>
              </a:rPr>
              <a:t> (FDC)</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srgbClr val="FF0000"/>
                </a:solidFill>
                <a:ea typeface="MS PGothic" charset="0"/>
                <a:cs typeface="MS PGothic" charset="0"/>
              </a:rPr>
              <a:t>Darunavir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srgbClr val="00B050"/>
                </a:solidFill>
                <a:ea typeface="MS PGothic" charset="0"/>
                <a:cs typeface="MS PGothic" charset="0"/>
              </a:rPr>
              <a:t>Maraviroc</a:t>
            </a:r>
            <a:endParaRPr lang="fr-FR" sz="1181" dirty="0">
              <a:solidFill>
                <a:srgbClr val="00B05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0000FF"/>
                </a:solidFill>
                <a:ea typeface="MS PGothic" charset="0"/>
                <a:cs typeface="MS PGothic" charset="0"/>
              </a:rPr>
              <a:t> </a:t>
            </a:r>
            <a:r>
              <a:rPr lang="fr-FR" sz="1181" dirty="0" err="1">
                <a:solidFill>
                  <a:srgbClr val="1730BD"/>
                </a:solidFill>
                <a:ea typeface="MS PGothic" charset="0"/>
                <a:cs typeface="MS PGothic" charset="0"/>
              </a:rPr>
              <a:t>Raltegravir</a:t>
            </a:r>
            <a:endParaRPr lang="fr-FR" sz="1181" dirty="0">
              <a:solidFill>
                <a:srgbClr val="1730BD"/>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Etravirine</a:t>
            </a:r>
            <a:endParaRPr lang="fr-FR" sz="1181" dirty="0">
              <a:solidFill>
                <a:prstClr val="black"/>
              </a:solidFill>
              <a:ea typeface="MS PGothic" charset="0"/>
              <a:cs typeface="MS PGothic" charset="0"/>
            </a:endParaRPr>
          </a:p>
        </p:txBody>
      </p:sp>
      <p:cxnSp>
        <p:nvCxnSpPr>
          <p:cNvPr id="86028" name="Connecteur droit 67"/>
          <p:cNvCxnSpPr>
            <a:cxnSpLocks noChangeShapeType="1"/>
          </p:cNvCxnSpPr>
          <p:nvPr/>
        </p:nvCxnSpPr>
        <p:spPr bwMode="auto">
          <a:xfrm>
            <a:off x="0" y="5216857"/>
            <a:ext cx="9813256" cy="48948"/>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86029" name="Connecteur droit 70"/>
          <p:cNvCxnSpPr>
            <a:cxnSpLocks noChangeShapeType="1"/>
          </p:cNvCxnSpPr>
          <p:nvPr/>
        </p:nvCxnSpPr>
        <p:spPr bwMode="auto">
          <a:xfrm>
            <a:off x="6530701" y="2730160"/>
            <a:ext cx="2848" cy="2478777"/>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6030" name="ZoneTexte 71"/>
          <p:cNvSpPr txBox="1">
            <a:spLocks noChangeArrowheads="1"/>
          </p:cNvSpPr>
          <p:nvPr/>
        </p:nvSpPr>
        <p:spPr bwMode="auto">
          <a:xfrm>
            <a:off x="6249416" y="2129038"/>
            <a:ext cx="1760041" cy="455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pPr>
            <a:r>
              <a:rPr lang="fr-FR" sz="2363" b="1" dirty="0">
                <a:solidFill>
                  <a:srgbClr val="008C9A"/>
                </a:solidFill>
                <a:ea typeface="MS PGothic" charset="0"/>
                <a:cs typeface="MS PGothic" charset="0"/>
              </a:rPr>
              <a:t>2011- 2016</a:t>
            </a:r>
          </a:p>
        </p:txBody>
      </p:sp>
      <p:sp>
        <p:nvSpPr>
          <p:cNvPr id="26" name="ZoneTexte 25"/>
          <p:cNvSpPr txBox="1"/>
          <p:nvPr/>
        </p:nvSpPr>
        <p:spPr>
          <a:xfrm>
            <a:off x="6663311" y="5512649"/>
            <a:ext cx="1796338" cy="274049"/>
          </a:xfrm>
          <a:prstGeom prst="rect">
            <a:avLst/>
          </a:prstGeom>
          <a:noFill/>
          <a:ln w="12700">
            <a:solidFill>
              <a:schemeClr val="bg1">
                <a:lumMod val="75000"/>
              </a:schemeClr>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514368" eaLnBrk="1" fontAlgn="base" hangingPunct="1">
              <a:spcBef>
                <a:spcPct val="0"/>
              </a:spcBef>
              <a:spcAft>
                <a:spcPct val="0"/>
              </a:spcAft>
              <a:defRPr/>
            </a:pPr>
            <a:r>
              <a:rPr lang="fr-CH" sz="1181" dirty="0" err="1">
                <a:solidFill>
                  <a:srgbClr val="FF0000"/>
                </a:solidFill>
              </a:rPr>
              <a:t>Protease</a:t>
            </a:r>
            <a:r>
              <a:rPr lang="fr-CH" sz="1181" dirty="0">
                <a:solidFill>
                  <a:srgbClr val="FF0000"/>
                </a:solidFill>
              </a:rPr>
              <a:t> </a:t>
            </a:r>
            <a:r>
              <a:rPr lang="fr-CH" sz="1181" dirty="0" err="1">
                <a:solidFill>
                  <a:srgbClr val="FF0000"/>
                </a:solidFill>
              </a:rPr>
              <a:t>inhibitors</a:t>
            </a:r>
            <a:r>
              <a:rPr lang="fr-CH" sz="1181" dirty="0">
                <a:solidFill>
                  <a:srgbClr val="FF0000"/>
                </a:solidFill>
              </a:rPr>
              <a:t> (PI)</a:t>
            </a:r>
          </a:p>
        </p:txBody>
      </p:sp>
      <p:sp>
        <p:nvSpPr>
          <p:cNvPr id="22" name="ZoneTexte 21"/>
          <p:cNvSpPr txBox="1"/>
          <p:nvPr/>
        </p:nvSpPr>
        <p:spPr>
          <a:xfrm>
            <a:off x="4877974" y="5861816"/>
            <a:ext cx="3086100" cy="274049"/>
          </a:xfrm>
          <a:prstGeom prst="rect">
            <a:avLst/>
          </a:prstGeom>
          <a:noFill/>
          <a:ln w="12700">
            <a:solidFill>
              <a:schemeClr val="bg1">
                <a:lumMod val="75000"/>
              </a:schemeClr>
            </a:solidFill>
          </a:ln>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514368" eaLnBrk="1" fontAlgn="base" hangingPunct="1">
              <a:spcBef>
                <a:spcPct val="0"/>
              </a:spcBef>
              <a:spcAft>
                <a:spcPct val="0"/>
              </a:spcAft>
              <a:defRPr/>
            </a:pPr>
            <a:r>
              <a:rPr lang="fr-CH" sz="1181" dirty="0">
                <a:solidFill>
                  <a:prstClr val="black"/>
                </a:solidFill>
              </a:rPr>
              <a:t>RT </a:t>
            </a:r>
            <a:r>
              <a:rPr lang="fr-CH" sz="1181" dirty="0" err="1">
                <a:solidFill>
                  <a:prstClr val="black"/>
                </a:solidFill>
              </a:rPr>
              <a:t>inhibitors</a:t>
            </a:r>
            <a:r>
              <a:rPr lang="fr-CH" sz="1181" dirty="0">
                <a:solidFill>
                  <a:prstClr val="black"/>
                </a:solidFill>
              </a:rPr>
              <a:t> (N-NRTI and NRTI)</a:t>
            </a:r>
          </a:p>
        </p:txBody>
      </p:sp>
      <p:sp>
        <p:nvSpPr>
          <p:cNvPr id="23" name="ZoneTexte 22"/>
          <p:cNvSpPr txBox="1"/>
          <p:nvPr/>
        </p:nvSpPr>
        <p:spPr>
          <a:xfrm>
            <a:off x="4584976" y="5512649"/>
            <a:ext cx="2030113" cy="274049"/>
          </a:xfrm>
          <a:prstGeom prst="rect">
            <a:avLst/>
          </a:prstGeom>
          <a:noFill/>
          <a:ln w="12700">
            <a:solidFill>
              <a:schemeClr val="bg1">
                <a:lumMod val="75000"/>
              </a:schemeClr>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514368" eaLnBrk="1" fontAlgn="base" hangingPunct="1">
              <a:spcBef>
                <a:spcPct val="0"/>
              </a:spcBef>
              <a:spcAft>
                <a:spcPct val="0"/>
              </a:spcAft>
              <a:defRPr/>
            </a:pPr>
            <a:r>
              <a:rPr lang="fr-CH" sz="1181" dirty="0" err="1">
                <a:solidFill>
                  <a:srgbClr val="1730BD"/>
                </a:solidFill>
              </a:rPr>
              <a:t>Integrase</a:t>
            </a:r>
            <a:r>
              <a:rPr lang="fr-CH" sz="1181" dirty="0">
                <a:solidFill>
                  <a:srgbClr val="1730BD"/>
                </a:solidFill>
              </a:rPr>
              <a:t> </a:t>
            </a:r>
            <a:r>
              <a:rPr lang="fr-CH" sz="1181" dirty="0" err="1">
                <a:solidFill>
                  <a:srgbClr val="1730BD"/>
                </a:solidFill>
              </a:rPr>
              <a:t>inhibitors</a:t>
            </a:r>
            <a:r>
              <a:rPr lang="fr-CH" sz="1181" dirty="0">
                <a:solidFill>
                  <a:srgbClr val="1730BD"/>
                </a:solidFill>
              </a:rPr>
              <a:t> (</a:t>
            </a:r>
            <a:r>
              <a:rPr lang="fr-CH" sz="1181" dirty="0" err="1">
                <a:solidFill>
                  <a:srgbClr val="1730BD"/>
                </a:solidFill>
              </a:rPr>
              <a:t>InSTI</a:t>
            </a:r>
            <a:r>
              <a:rPr lang="fr-CH" sz="1181" dirty="0">
                <a:solidFill>
                  <a:srgbClr val="1730BD"/>
                </a:solidFill>
              </a:rPr>
              <a:t>)</a:t>
            </a:r>
          </a:p>
        </p:txBody>
      </p:sp>
      <p:sp>
        <p:nvSpPr>
          <p:cNvPr id="24" name="ZoneTexte 23"/>
          <p:cNvSpPr txBox="1"/>
          <p:nvPr/>
        </p:nvSpPr>
        <p:spPr>
          <a:xfrm>
            <a:off x="3289542" y="5861815"/>
            <a:ext cx="1478756" cy="274049"/>
          </a:xfrm>
          <a:prstGeom prst="rect">
            <a:avLst/>
          </a:prstGeom>
          <a:noFill/>
          <a:ln w="12700">
            <a:solidFill>
              <a:schemeClr val="bg1">
                <a:lumMod val="75000"/>
              </a:schemeClr>
            </a:solidFill>
          </a:ln>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514368" eaLnBrk="1" fontAlgn="base" hangingPunct="1">
              <a:spcBef>
                <a:spcPct val="0"/>
              </a:spcBef>
              <a:spcAft>
                <a:spcPct val="0"/>
              </a:spcAft>
              <a:defRPr/>
            </a:pPr>
            <a:r>
              <a:rPr lang="fr-CH" sz="1181" dirty="0">
                <a:solidFill>
                  <a:schemeClr val="accent6">
                    <a:lumMod val="75000"/>
                  </a:schemeClr>
                </a:solidFill>
              </a:rPr>
              <a:t>Fusion </a:t>
            </a:r>
            <a:r>
              <a:rPr lang="fr-CH" sz="1181" dirty="0" err="1">
                <a:solidFill>
                  <a:schemeClr val="accent6">
                    <a:lumMod val="75000"/>
                  </a:schemeClr>
                </a:solidFill>
              </a:rPr>
              <a:t>inhibitors</a:t>
            </a:r>
            <a:endParaRPr lang="fr-CH" sz="1181" dirty="0">
              <a:solidFill>
                <a:schemeClr val="accent6">
                  <a:lumMod val="75000"/>
                </a:schemeClr>
              </a:solidFill>
            </a:endParaRPr>
          </a:p>
        </p:txBody>
      </p:sp>
      <p:sp>
        <p:nvSpPr>
          <p:cNvPr id="25" name="ZoneTexte 24"/>
          <p:cNvSpPr txBox="1"/>
          <p:nvPr/>
        </p:nvSpPr>
        <p:spPr>
          <a:xfrm>
            <a:off x="3048432" y="5512649"/>
            <a:ext cx="1478756" cy="274049"/>
          </a:xfrm>
          <a:prstGeom prst="rect">
            <a:avLst/>
          </a:prstGeom>
          <a:noFill/>
          <a:ln w="12700">
            <a:solidFill>
              <a:schemeClr val="bg1">
                <a:lumMod val="75000"/>
              </a:schemeClr>
            </a:solidFill>
          </a:ln>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514368" eaLnBrk="1" fontAlgn="base" hangingPunct="1">
              <a:spcBef>
                <a:spcPct val="0"/>
              </a:spcBef>
              <a:spcAft>
                <a:spcPct val="0"/>
              </a:spcAft>
              <a:defRPr/>
            </a:pPr>
            <a:r>
              <a:rPr lang="fr-CH" sz="1181" dirty="0">
                <a:solidFill>
                  <a:srgbClr val="00B050"/>
                </a:solidFill>
              </a:rPr>
              <a:t>Entry </a:t>
            </a:r>
            <a:r>
              <a:rPr lang="fr-CH" sz="1181" dirty="0" err="1">
                <a:solidFill>
                  <a:srgbClr val="00B050"/>
                </a:solidFill>
              </a:rPr>
              <a:t>inhibitors</a:t>
            </a:r>
            <a:endParaRPr lang="fr-CH" sz="1181" dirty="0">
              <a:solidFill>
                <a:srgbClr val="00B050"/>
              </a:solidFill>
            </a:endParaRPr>
          </a:p>
        </p:txBody>
      </p:sp>
      <p:pic>
        <p:nvPicPr>
          <p:cNvPr id="86037" name="Imag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4911" y="1988534"/>
            <a:ext cx="1994120" cy="2278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6039" name="Connecteur droit 45"/>
          <p:cNvCxnSpPr>
            <a:cxnSpLocks noChangeShapeType="1"/>
          </p:cNvCxnSpPr>
          <p:nvPr/>
        </p:nvCxnSpPr>
        <p:spPr bwMode="auto">
          <a:xfrm rot="10800000" flipV="1">
            <a:off x="761306" y="5209254"/>
            <a:ext cx="0" cy="278606"/>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6040" name="ZoneTexte 24"/>
          <p:cNvSpPr txBox="1">
            <a:spLocks noChangeArrowheads="1"/>
          </p:cNvSpPr>
          <p:nvPr/>
        </p:nvSpPr>
        <p:spPr bwMode="auto">
          <a:xfrm>
            <a:off x="308224" y="5560125"/>
            <a:ext cx="903093" cy="455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14368" eaLnBrk="1" fontAlgn="base" hangingPunct="1">
              <a:spcBef>
                <a:spcPct val="0"/>
              </a:spcBef>
              <a:spcAft>
                <a:spcPct val="0"/>
              </a:spcAft>
            </a:pPr>
            <a:r>
              <a:rPr lang="fr-FR" sz="2363" b="1" dirty="0">
                <a:solidFill>
                  <a:srgbClr val="008C9A"/>
                </a:solidFill>
                <a:ea typeface="MS PGothic" charset="0"/>
                <a:cs typeface="MS PGothic" charset="0"/>
              </a:rPr>
              <a:t>1983</a:t>
            </a:r>
          </a:p>
        </p:txBody>
      </p:sp>
      <p:sp>
        <p:nvSpPr>
          <p:cNvPr id="86031" name="ZoneTexte 72"/>
          <p:cNvSpPr txBox="1">
            <a:spLocks noChangeArrowheads="1"/>
          </p:cNvSpPr>
          <p:nvPr/>
        </p:nvSpPr>
        <p:spPr bwMode="auto">
          <a:xfrm>
            <a:off x="6583809" y="2730160"/>
            <a:ext cx="1776991" cy="2454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Rilpivirine</a:t>
            </a:r>
            <a:r>
              <a:rPr lang="fr-FR" sz="1181" dirty="0">
                <a:solidFill>
                  <a:prstClr val="black"/>
                </a:solidFill>
                <a:ea typeface="MS PGothic" charset="0"/>
                <a:cs typeface="MS PGothic" charset="0"/>
              </a:rPr>
              <a:t>/TDF/FTC</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Nevirapine</a:t>
            </a:r>
            <a:r>
              <a:rPr lang="fr-FR" sz="1181" dirty="0">
                <a:solidFill>
                  <a:prstClr val="black"/>
                </a:solidFill>
                <a:ea typeface="MS PGothic" charset="0"/>
                <a:cs typeface="MS PGothic" charset="0"/>
              </a:rPr>
              <a:t> XR</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Rilpivirine</a:t>
            </a:r>
            <a:endParaRPr lang="fr-FR" sz="1181" dirty="0">
              <a:solidFill>
                <a:prstClr val="black"/>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350CE4"/>
                </a:solidFill>
                <a:ea typeface="MS PGothic" charset="0"/>
                <a:cs typeface="MS PGothic" charset="0"/>
              </a:rPr>
              <a:t> </a:t>
            </a:r>
            <a:r>
              <a:rPr lang="fr-FR" sz="1181" dirty="0" err="1">
                <a:solidFill>
                  <a:srgbClr val="350CE4"/>
                </a:solidFill>
                <a:ea typeface="MS PGothic" charset="0"/>
                <a:cs typeface="MS PGothic" charset="0"/>
              </a:rPr>
              <a:t>Elvitegravir</a:t>
            </a:r>
            <a:r>
              <a:rPr lang="fr-FR" sz="1181" dirty="0">
                <a:solidFill>
                  <a:prstClr val="black"/>
                </a:solidFill>
                <a:ea typeface="MS PGothic" charset="0"/>
                <a:cs typeface="MS PGothic" charset="0"/>
              </a:rPr>
              <a:t>/C/F/TDF</a:t>
            </a:r>
          </a:p>
          <a:p>
            <a:pPr defTabSz="514368" eaLnBrk="1" fontAlgn="base" hangingPunct="1">
              <a:spcBef>
                <a:spcPct val="0"/>
              </a:spcBef>
              <a:spcAft>
                <a:spcPct val="0"/>
              </a:spcAft>
              <a:buFont typeface="Arial" charset="0"/>
              <a:buChar char="•"/>
            </a:pPr>
            <a:r>
              <a:rPr lang="fr-FR" sz="1181" dirty="0">
                <a:solidFill>
                  <a:srgbClr val="350CE4"/>
                </a:solidFill>
                <a:ea typeface="MS PGothic" charset="0"/>
                <a:cs typeface="MS PGothic" charset="0"/>
              </a:rPr>
              <a:t> </a:t>
            </a:r>
            <a:r>
              <a:rPr lang="fr-FR" sz="1181" dirty="0" err="1">
                <a:solidFill>
                  <a:srgbClr val="1730BD"/>
                </a:solidFill>
                <a:ea typeface="MS PGothic" charset="0"/>
                <a:cs typeface="MS PGothic" charset="0"/>
              </a:rPr>
              <a:t>Dolutegravir</a:t>
            </a:r>
            <a:endParaRPr lang="fr-FR" sz="1181" dirty="0">
              <a:solidFill>
                <a:srgbClr val="1730BD"/>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Cobicistat</a:t>
            </a:r>
            <a:endParaRPr lang="fr-FR" sz="1181" dirty="0">
              <a:solidFill>
                <a:prstClr val="black"/>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srgbClr val="350CE4"/>
                </a:solidFill>
                <a:ea typeface="MS PGothic" charset="0"/>
                <a:cs typeface="MS PGothic" charset="0"/>
              </a:rPr>
              <a:t>Dolutegravir</a:t>
            </a:r>
            <a:r>
              <a:rPr lang="fr-FR" sz="1181" dirty="0">
                <a:solidFill>
                  <a:prstClr val="black"/>
                </a:solidFill>
                <a:ea typeface="MS PGothic" charset="0"/>
                <a:cs typeface="MS PGothic" charset="0"/>
              </a:rPr>
              <a:t>/ABC/3TC </a:t>
            </a:r>
          </a:p>
          <a:p>
            <a:pPr defTabSz="514368" eaLnBrk="1" fontAlgn="base" hangingPunct="1">
              <a:spcBef>
                <a:spcPct val="0"/>
              </a:spcBef>
              <a:spcAft>
                <a:spcPct val="0"/>
              </a:spcAft>
              <a:buFont typeface="Arial" charset="0"/>
              <a:buChar char="•"/>
            </a:pPr>
            <a:r>
              <a:rPr lang="fr-FR" sz="1181" dirty="0">
                <a:solidFill>
                  <a:srgbClr val="350CE4"/>
                </a:solidFill>
                <a:ea typeface="MS PGothic" charset="0"/>
                <a:cs typeface="MS PGothic" charset="0"/>
              </a:rPr>
              <a:t> </a:t>
            </a:r>
            <a:r>
              <a:rPr lang="fr-FR" sz="1181" dirty="0" err="1">
                <a:solidFill>
                  <a:srgbClr val="350CE4"/>
                </a:solidFill>
                <a:ea typeface="MS PGothic" charset="0"/>
                <a:cs typeface="MS PGothic" charset="0"/>
              </a:rPr>
              <a:t>Elvitegravir</a:t>
            </a:r>
            <a:r>
              <a:rPr lang="fr-FR" sz="1181" dirty="0">
                <a:solidFill>
                  <a:prstClr val="black"/>
                </a:solidFill>
                <a:ea typeface="MS PGothic" charset="0"/>
                <a:cs typeface="MS PGothic" charset="0"/>
              </a:rPr>
              <a:t>/C/F/TAF</a:t>
            </a:r>
            <a:r>
              <a:rPr lang="fr-FR" sz="1181" dirty="0">
                <a:solidFill>
                  <a:srgbClr val="FF0000"/>
                </a:solidFill>
                <a:ea typeface="MS PGothic" charset="0"/>
                <a:cs typeface="MS PGothic" charset="0"/>
              </a:rPr>
              <a:t> </a:t>
            </a: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Darunavir</a:t>
            </a:r>
            <a:r>
              <a:rPr lang="fr-FR" sz="1181" dirty="0">
                <a:solidFill>
                  <a:prstClr val="black"/>
                </a:solidFill>
                <a:ea typeface="MS PGothic" charset="0"/>
                <a:cs typeface="MS PGothic" charset="0"/>
              </a:rPr>
              <a:t>/COBI</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srgbClr val="FF0000"/>
                </a:solidFill>
                <a:ea typeface="MS PGothic" charset="0"/>
                <a:cs typeface="MS PGothic" charset="0"/>
              </a:rPr>
              <a:t>Atazanavir</a:t>
            </a:r>
            <a:r>
              <a:rPr lang="fr-FR" sz="1181" dirty="0">
                <a:solidFill>
                  <a:srgbClr val="FF0000"/>
                </a:solidFill>
                <a:ea typeface="MS PGothic" charset="0"/>
                <a:cs typeface="MS PGothic" charset="0"/>
              </a:rPr>
              <a:t>/</a:t>
            </a:r>
            <a:r>
              <a:rPr lang="fr-FR" sz="1181" dirty="0">
                <a:solidFill>
                  <a:prstClr val="black"/>
                </a:solidFill>
                <a:ea typeface="MS PGothic" charset="0"/>
                <a:cs typeface="MS PGothic" charset="0"/>
              </a:rPr>
              <a:t>COBI</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FTC/TAF (10, 25 mg)</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Rilpivirine</a:t>
            </a:r>
            <a:r>
              <a:rPr lang="fr-FR" sz="1181" dirty="0">
                <a:solidFill>
                  <a:prstClr val="black"/>
                </a:solidFill>
                <a:ea typeface="MS PGothic" charset="0"/>
                <a:cs typeface="MS PGothic" charset="0"/>
              </a:rPr>
              <a:t>/TAF/FTC</a:t>
            </a:r>
          </a:p>
          <a:p>
            <a:pPr defTabSz="514368" eaLnBrk="1" fontAlgn="base" hangingPunct="1">
              <a:spcBef>
                <a:spcPct val="0"/>
              </a:spcBef>
              <a:spcAft>
                <a:spcPct val="0"/>
              </a:spcAft>
            </a:pPr>
            <a:r>
              <a:rPr lang="fr-FR" sz="1181" i="1" dirty="0">
                <a:solidFill>
                  <a:srgbClr val="8064A2"/>
                </a:solidFill>
                <a:ea typeface="MS PGothic" charset="0"/>
                <a:cs typeface="MS PGothic" charset="0"/>
              </a:rPr>
              <a:t>  </a:t>
            </a:r>
          </a:p>
        </p:txBody>
      </p:sp>
      <p:sp>
        <p:nvSpPr>
          <p:cNvPr id="32" name="Text Placeholder 1"/>
          <p:cNvSpPr txBox="1">
            <a:spLocks/>
          </p:cNvSpPr>
          <p:nvPr/>
        </p:nvSpPr>
        <p:spPr>
          <a:xfrm>
            <a:off x="554778" y="683513"/>
            <a:ext cx="9603023" cy="713030"/>
          </a:xfrm>
          <a:prstGeom prst="rect">
            <a:avLst/>
          </a:prstGeom>
        </p:spPr>
        <p:txBody>
          <a:bodyPr vert="horz" wrap="square" lIns="77153" tIns="38576" rIns="77153" bIns="38576" numCol="1" anchor="ctr" anchorCtr="0" compatLnSpc="1">
            <a:prstTxWarp prst="textNoShape">
              <a:avLst/>
            </a:prstTxWarp>
          </a:bodyPr>
          <a:lstStyle>
            <a:defPPr>
              <a:defRPr lang="en-US"/>
            </a:defPPr>
            <a:lvl1pPr algn="l" defTabSz="609585"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fr-FR" altLang="fr-FR" sz="3038" b="1" dirty="0" smtClean="0">
                <a:solidFill>
                  <a:srgbClr val="008C9A"/>
                </a:solidFill>
                <a:latin typeface="Arial" charset="0"/>
                <a:ea typeface="Arial" charset="0"/>
                <a:cs typeface="Arial" charset="0"/>
              </a:rPr>
              <a:t>30 ans de développement de molécules</a:t>
            </a:r>
            <a:endParaRPr lang="fr-FR" altLang="fr-FR" sz="3038" b="1" dirty="0">
              <a:solidFill>
                <a:srgbClr val="008C9A"/>
              </a:solidFill>
              <a:latin typeface="Arial" charset="0"/>
              <a:ea typeface="Arial" charset="0"/>
              <a:cs typeface="Arial" charset="0"/>
            </a:endParaRPr>
          </a:p>
        </p:txBody>
      </p:sp>
      <p:sp>
        <p:nvSpPr>
          <p:cNvPr id="33" name="Rectangle 9"/>
          <p:cNvSpPr/>
          <p:nvPr/>
        </p:nvSpPr>
        <p:spPr>
          <a:xfrm flipH="1">
            <a:off x="308224" y="1016250"/>
            <a:ext cx="182250" cy="1822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68" eaLnBrk="0" fontAlgn="base" hangingPunct="0">
              <a:spcBef>
                <a:spcPct val="0"/>
              </a:spcBef>
              <a:spcAft>
                <a:spcPct val="0"/>
              </a:spcAft>
            </a:pPr>
            <a:endParaRPr lang="en-US" sz="1519">
              <a:solidFill>
                <a:prstClr val="white"/>
              </a:solidFill>
            </a:endParaRPr>
          </a:p>
        </p:txBody>
      </p:sp>
      <p:sp>
        <p:nvSpPr>
          <p:cNvPr id="28" name="Espaço Reservado para Número de Slide 11"/>
          <p:cNvSpPr>
            <a:spLocks noGrp="1"/>
          </p:cNvSpPr>
          <p:nvPr>
            <p:ph type="sldNum" sz="quarter" idx="12"/>
          </p:nvPr>
        </p:nvSpPr>
        <p:spPr>
          <a:xfrm>
            <a:off x="9820483" y="6551603"/>
            <a:ext cx="473744" cy="294713"/>
          </a:xfrm>
        </p:spPr>
        <p:txBody>
          <a:bodyPr/>
          <a:lstStyle/>
          <a:p>
            <a:fld id="{F281574A-BFE3-004B-AD1A-69DE0928BE68}" type="slidenum">
              <a:rPr lang="en-US" altLang="pt-BR" smtClean="0"/>
              <a:pPr/>
              <a:t>5</a:t>
            </a:fld>
            <a:endParaRPr lang="en-US" altLang="pt-BR" dirty="0"/>
          </a:p>
        </p:txBody>
      </p:sp>
      <p:sp>
        <p:nvSpPr>
          <p:cNvPr id="30" name="ZoneTexte 24"/>
          <p:cNvSpPr txBox="1">
            <a:spLocks noChangeArrowheads="1"/>
          </p:cNvSpPr>
          <p:nvPr/>
        </p:nvSpPr>
        <p:spPr bwMode="auto">
          <a:xfrm>
            <a:off x="1336792" y="4440319"/>
            <a:ext cx="877997" cy="455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14368" eaLnBrk="1" fontAlgn="base" hangingPunct="1">
              <a:spcBef>
                <a:spcPct val="0"/>
              </a:spcBef>
              <a:spcAft>
                <a:spcPct val="0"/>
              </a:spcAft>
            </a:pPr>
            <a:r>
              <a:rPr lang="fr-FR" sz="2363" b="1" dirty="0">
                <a:solidFill>
                  <a:srgbClr val="008C9A"/>
                </a:solidFill>
                <a:ea typeface="MS PGothic" charset="0"/>
                <a:cs typeface="MS PGothic" charset="0"/>
              </a:rPr>
              <a:t>1987</a:t>
            </a:r>
          </a:p>
        </p:txBody>
      </p:sp>
      <p:sp>
        <p:nvSpPr>
          <p:cNvPr id="34" name="ZoneTexte 64"/>
          <p:cNvSpPr txBox="1">
            <a:spLocks noChangeArrowheads="1"/>
          </p:cNvSpPr>
          <p:nvPr/>
        </p:nvSpPr>
        <p:spPr bwMode="auto">
          <a:xfrm>
            <a:off x="8384255" y="3171627"/>
            <a:ext cx="1925331" cy="1364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181" dirty="0">
                <a:solidFill>
                  <a:srgbClr val="0000FF"/>
                </a:solidFill>
                <a:ea typeface="MS PGothic" charset="0"/>
                <a:cs typeface="MS PGothic" charset="0"/>
              </a:rPr>
              <a:t> </a:t>
            </a:r>
            <a:r>
              <a:rPr lang="fr-FR" sz="1181" dirty="0">
                <a:solidFill>
                  <a:srgbClr val="1730BD"/>
                </a:solidFill>
                <a:ea typeface="MS PGothic" charset="0"/>
                <a:cs typeface="MS PGothic" charset="0"/>
              </a:rPr>
              <a:t>Raltegravir HD</a:t>
            </a:r>
          </a:p>
          <a:p>
            <a:pPr defTabSz="514368" eaLnBrk="1" fontAlgn="base" hangingPunct="1">
              <a:spcBef>
                <a:spcPct val="0"/>
              </a:spcBef>
              <a:spcAft>
                <a:spcPct val="0"/>
              </a:spcAft>
              <a:buFont typeface="Arial" charset="0"/>
              <a:buChar char="•"/>
            </a:pPr>
            <a:r>
              <a:rPr lang="fr-FR" sz="1181" dirty="0">
                <a:solidFill>
                  <a:srgbClr val="1730BD"/>
                </a:solidFill>
                <a:ea typeface="MS PGothic" charset="0"/>
                <a:cs typeface="MS PGothic" charset="0"/>
              </a:rPr>
              <a:t> </a:t>
            </a:r>
            <a:r>
              <a:rPr lang="fr-FR" sz="1181" dirty="0">
                <a:solidFill>
                  <a:srgbClr val="FF0000"/>
                </a:solidFill>
                <a:ea typeface="MS PGothic" charset="0"/>
                <a:cs typeface="MS PGothic" charset="0"/>
              </a:rPr>
              <a:t>(D/C/F/TAF)*</a:t>
            </a:r>
          </a:p>
          <a:p>
            <a:pPr defTabSz="514368" eaLnBrk="1" fontAlgn="base" hangingPunct="1">
              <a:spcBef>
                <a:spcPct val="0"/>
              </a:spcBef>
              <a:spcAft>
                <a:spcPct val="0"/>
              </a:spcAft>
              <a:buFont typeface="Arial" charset="0"/>
              <a:buChar char="•"/>
            </a:pPr>
            <a:r>
              <a:rPr lang="fr-FR" sz="1181" dirty="0">
                <a:solidFill>
                  <a:srgbClr val="1730BD"/>
                </a:solidFill>
                <a:ea typeface="MS PGothic" charset="0"/>
                <a:cs typeface="MS PGothic" charset="0"/>
              </a:rPr>
              <a:t> (</a:t>
            </a:r>
            <a:r>
              <a:rPr lang="fr-FR" sz="1181" dirty="0" err="1">
                <a:solidFill>
                  <a:srgbClr val="1730BD"/>
                </a:solidFill>
                <a:ea typeface="MS PGothic" charset="0"/>
                <a:cs typeface="MS PGothic" charset="0"/>
              </a:rPr>
              <a:t>Bictegravir</a:t>
            </a:r>
            <a:r>
              <a:rPr lang="fr-FR" sz="1181" dirty="0">
                <a:solidFill>
                  <a:srgbClr val="1730BD"/>
                </a:solidFill>
                <a:ea typeface="MS PGothic" charset="0"/>
                <a:cs typeface="MS PGothic" charset="0"/>
              </a:rPr>
              <a:t>/TAF/FTC)*</a:t>
            </a:r>
          </a:p>
          <a:p>
            <a:pPr defTabSz="514368" eaLnBrk="1" fontAlgn="base" hangingPunct="1">
              <a:spcBef>
                <a:spcPct val="0"/>
              </a:spcBef>
              <a:spcAft>
                <a:spcPct val="0"/>
              </a:spcAft>
              <a:buFont typeface="Arial" charset="0"/>
              <a:buChar char="•"/>
            </a:pPr>
            <a:r>
              <a:rPr lang="fr-FR" sz="1181" dirty="0">
                <a:solidFill>
                  <a:srgbClr val="1730BD"/>
                </a:solidFill>
                <a:ea typeface="MS PGothic" charset="0"/>
                <a:cs typeface="MS PGothic" charset="0"/>
              </a:rPr>
              <a:t> (</a:t>
            </a:r>
            <a:r>
              <a:rPr lang="fr-FR" sz="1181" dirty="0" err="1">
                <a:solidFill>
                  <a:srgbClr val="1730BD"/>
                </a:solidFill>
                <a:ea typeface="MS PGothic" charset="0"/>
                <a:cs typeface="MS PGothic" charset="0"/>
              </a:rPr>
              <a:t>Dolutegravir</a:t>
            </a:r>
            <a:r>
              <a:rPr lang="fr-FR" sz="1181" dirty="0">
                <a:solidFill>
                  <a:srgbClr val="1730BD"/>
                </a:solidFill>
                <a:ea typeface="MS PGothic" charset="0"/>
                <a:cs typeface="MS PGothic" charset="0"/>
              </a:rPr>
              <a:t>/RIL)*</a:t>
            </a:r>
          </a:p>
          <a:p>
            <a:pPr defTabSz="514368" eaLnBrk="1" fontAlgn="base" hangingPunct="1">
              <a:spcBef>
                <a:spcPct val="0"/>
              </a:spcBef>
              <a:spcAft>
                <a:spcPct val="0"/>
              </a:spcAft>
            </a:pPr>
            <a:endParaRPr lang="fr-FR" sz="1181" dirty="0">
              <a:solidFill>
                <a:srgbClr val="1730BD"/>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i="1" dirty="0">
                <a:solidFill>
                  <a:srgbClr val="8064A2"/>
                </a:solidFill>
                <a:ea typeface="MS PGothic" charset="0"/>
                <a:cs typeface="MS PGothic" charset="0"/>
              </a:rPr>
              <a:t> (</a:t>
            </a:r>
            <a:r>
              <a:rPr lang="fr-FR" sz="1181" i="1" dirty="0" err="1">
                <a:solidFill>
                  <a:srgbClr val="8064A2"/>
                </a:solidFill>
                <a:ea typeface="MS PGothic" charset="0"/>
                <a:cs typeface="MS PGothic" charset="0"/>
              </a:rPr>
              <a:t>Dolutegravir</a:t>
            </a:r>
            <a:r>
              <a:rPr lang="fr-FR" sz="1181" i="1" dirty="0">
                <a:solidFill>
                  <a:srgbClr val="8064A2"/>
                </a:solidFill>
                <a:ea typeface="MS PGothic" charset="0"/>
                <a:cs typeface="MS PGothic" charset="0"/>
              </a:rPr>
              <a:t>/3TC/TDF)*</a:t>
            </a:r>
          </a:p>
          <a:p>
            <a:pPr defTabSz="514368" eaLnBrk="1" fontAlgn="base" hangingPunct="1">
              <a:spcBef>
                <a:spcPct val="0"/>
              </a:spcBef>
              <a:spcAft>
                <a:spcPct val="0"/>
              </a:spcAft>
              <a:buFont typeface="Arial" charset="0"/>
              <a:buChar char="•"/>
            </a:pPr>
            <a:endParaRPr lang="fr-FR" sz="1181" i="1" dirty="0">
              <a:solidFill>
                <a:srgbClr val="00B050"/>
              </a:solidFill>
              <a:ea typeface="MS PGothic" charset="0"/>
              <a:cs typeface="MS PGothic" charset="0"/>
            </a:endParaRPr>
          </a:p>
        </p:txBody>
      </p:sp>
      <p:sp>
        <p:nvSpPr>
          <p:cNvPr id="86017" name="ZoneTexte 3"/>
          <p:cNvSpPr txBox="1">
            <a:spLocks noChangeArrowheads="1"/>
          </p:cNvSpPr>
          <p:nvPr/>
        </p:nvSpPr>
        <p:spPr bwMode="auto">
          <a:xfrm>
            <a:off x="1861935" y="1307519"/>
            <a:ext cx="1202829" cy="819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14368" eaLnBrk="1" fontAlgn="base" hangingPunct="1">
              <a:spcBef>
                <a:spcPct val="0"/>
              </a:spcBef>
              <a:spcAft>
                <a:spcPct val="0"/>
              </a:spcAft>
            </a:pPr>
            <a:r>
              <a:rPr lang="fr-FR" sz="2363" b="1">
                <a:solidFill>
                  <a:srgbClr val="008C9A"/>
                </a:solidFill>
                <a:ea typeface="MS PGothic" charset="0"/>
                <a:cs typeface="MS PGothic" charset="0"/>
              </a:rPr>
              <a:t>1990 2002</a:t>
            </a:r>
            <a:endParaRPr lang="fr-FR" sz="2363" b="1" dirty="0">
              <a:solidFill>
                <a:srgbClr val="008C9A"/>
              </a:solidFill>
              <a:ea typeface="MS PGothic" charset="0"/>
              <a:cs typeface="MS PGothic" charset="0"/>
            </a:endParaRPr>
          </a:p>
        </p:txBody>
      </p:sp>
      <p:sp>
        <p:nvSpPr>
          <p:cNvPr id="2" name="ZoneTexte 1"/>
          <p:cNvSpPr txBox="1"/>
          <p:nvPr/>
        </p:nvSpPr>
        <p:spPr>
          <a:xfrm>
            <a:off x="2824961" y="1350764"/>
            <a:ext cx="264816" cy="403957"/>
          </a:xfrm>
          <a:prstGeom prst="rect">
            <a:avLst/>
          </a:prstGeom>
          <a:noFill/>
        </p:spPr>
        <p:txBody>
          <a:bodyPr wrap="none" rtlCol="0">
            <a:spAutoFit/>
          </a:bodyPr>
          <a:lstStyle/>
          <a:p>
            <a:pPr defTabSz="514368" eaLnBrk="0" fontAlgn="base" hangingPunct="0">
              <a:spcBef>
                <a:spcPct val="0"/>
              </a:spcBef>
              <a:spcAft>
                <a:spcPct val="0"/>
              </a:spcAft>
            </a:pPr>
            <a:r>
              <a:rPr lang="fr-FR" sz="2025" b="1">
                <a:solidFill>
                  <a:srgbClr val="008C9A"/>
                </a:solidFill>
                <a:ea typeface="MS PGothic" panose="020B0600070205080204" pitchFamily="34" charset="-128"/>
              </a:rPr>
              <a:t>-</a:t>
            </a:r>
          </a:p>
        </p:txBody>
      </p:sp>
      <p:cxnSp>
        <p:nvCxnSpPr>
          <p:cNvPr id="35" name="Connecteur droit 70"/>
          <p:cNvCxnSpPr>
            <a:cxnSpLocks noChangeShapeType="1"/>
          </p:cNvCxnSpPr>
          <p:nvPr/>
        </p:nvCxnSpPr>
        <p:spPr bwMode="auto">
          <a:xfrm>
            <a:off x="8323886" y="3029654"/>
            <a:ext cx="0" cy="2218847"/>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 name="ZoneTexte 5"/>
          <p:cNvSpPr txBox="1"/>
          <p:nvPr/>
        </p:nvSpPr>
        <p:spPr>
          <a:xfrm>
            <a:off x="8525273" y="5380144"/>
            <a:ext cx="1085554" cy="274049"/>
          </a:xfrm>
          <a:prstGeom prst="rect">
            <a:avLst/>
          </a:prstGeom>
          <a:noFill/>
        </p:spPr>
        <p:txBody>
          <a:bodyPr wrap="none" rtlCol="0">
            <a:spAutoFit/>
          </a:bodyPr>
          <a:lstStyle/>
          <a:p>
            <a:pPr marL="241116" indent="-241116" defTabSz="514368" eaLnBrk="0" fontAlgn="base" hangingPunct="0">
              <a:spcBef>
                <a:spcPct val="0"/>
              </a:spcBef>
              <a:spcAft>
                <a:spcPct val="0"/>
              </a:spcAft>
              <a:buFont typeface="Wingdings" charset="2"/>
              <a:buChar char="§"/>
            </a:pPr>
            <a:r>
              <a:rPr lang="fr-FR" sz="1181" dirty="0">
                <a:solidFill>
                  <a:prstClr val="black"/>
                </a:solidFill>
                <a:latin typeface="Arial" charset="0"/>
                <a:ea typeface="Arial" charset="0"/>
                <a:cs typeface="Arial" charset="0"/>
              </a:rPr>
              <a:t>*En cours</a:t>
            </a:r>
          </a:p>
        </p:txBody>
      </p:sp>
    </p:spTree>
    <p:extLst>
      <p:ext uri="{BB962C8B-B14F-4D97-AF65-F5344CB8AC3E}">
        <p14:creationId xmlns:p14="http://schemas.microsoft.com/office/powerpoint/2010/main" val="1660026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oneTexte 24"/>
          <p:cNvSpPr txBox="1">
            <a:spLocks noChangeArrowheads="1"/>
          </p:cNvSpPr>
          <p:nvPr/>
        </p:nvSpPr>
        <p:spPr bwMode="auto">
          <a:xfrm>
            <a:off x="7769428" y="2503608"/>
            <a:ext cx="1875742" cy="455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14368" eaLnBrk="1" fontAlgn="base" hangingPunct="1">
              <a:spcBef>
                <a:spcPct val="0"/>
              </a:spcBef>
              <a:spcAft>
                <a:spcPct val="0"/>
              </a:spcAft>
            </a:pPr>
            <a:r>
              <a:rPr lang="fr-FR" sz="2363" b="1" dirty="0">
                <a:solidFill>
                  <a:srgbClr val="008C9A"/>
                </a:solidFill>
                <a:ea typeface="MS PGothic" charset="0"/>
                <a:cs typeface="MS PGothic" charset="0"/>
              </a:rPr>
              <a:t>2017- </a:t>
            </a:r>
          </a:p>
        </p:txBody>
      </p:sp>
      <p:sp>
        <p:nvSpPr>
          <p:cNvPr id="86019" name="ZoneTexte 33"/>
          <p:cNvSpPr txBox="1">
            <a:spLocks noChangeArrowheads="1"/>
          </p:cNvSpPr>
          <p:nvPr/>
        </p:nvSpPr>
        <p:spPr bwMode="auto">
          <a:xfrm>
            <a:off x="4414610" y="2343787"/>
            <a:ext cx="1281856" cy="819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pPr>
            <a:r>
              <a:rPr lang="fr-FR" sz="2363" b="1" dirty="0">
                <a:solidFill>
                  <a:srgbClr val="008C9A"/>
                </a:solidFill>
                <a:ea typeface="MS PGothic" charset="0"/>
                <a:cs typeface="MS PGothic" charset="0"/>
              </a:rPr>
              <a:t>2003 -2008</a:t>
            </a:r>
          </a:p>
        </p:txBody>
      </p:sp>
      <p:sp>
        <p:nvSpPr>
          <p:cNvPr id="86020" name="ZoneTexte 40"/>
          <p:cNvSpPr txBox="1">
            <a:spLocks noChangeArrowheads="1"/>
          </p:cNvSpPr>
          <p:nvPr/>
        </p:nvSpPr>
        <p:spPr bwMode="auto">
          <a:xfrm>
            <a:off x="1893582" y="4798671"/>
            <a:ext cx="451396" cy="326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pPr>
            <a:endParaRPr lang="fr-FR" sz="1519">
              <a:solidFill>
                <a:prstClr val="black"/>
              </a:solidFill>
              <a:ea typeface="MS PGothic" charset="0"/>
              <a:cs typeface="MS PGothic" charset="0"/>
            </a:endParaRPr>
          </a:p>
        </p:txBody>
      </p:sp>
      <p:sp>
        <p:nvSpPr>
          <p:cNvPr id="86021" name="ZoneTexte 41"/>
          <p:cNvSpPr txBox="1">
            <a:spLocks noChangeArrowheads="1"/>
          </p:cNvSpPr>
          <p:nvPr/>
        </p:nvSpPr>
        <p:spPr bwMode="auto">
          <a:xfrm>
            <a:off x="1700701" y="3989641"/>
            <a:ext cx="451396" cy="326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pPr>
            <a:endParaRPr lang="fr-FR" sz="1519">
              <a:solidFill>
                <a:prstClr val="black"/>
              </a:solidFill>
              <a:ea typeface="MS PGothic" charset="0"/>
              <a:cs typeface="MS PGothic" charset="0"/>
            </a:endParaRPr>
          </a:p>
        </p:txBody>
      </p:sp>
      <p:cxnSp>
        <p:nvCxnSpPr>
          <p:cNvPr id="86022" name="Connecteur droit 45"/>
          <p:cNvCxnSpPr>
            <a:cxnSpLocks noChangeShapeType="1"/>
          </p:cNvCxnSpPr>
          <p:nvPr/>
        </p:nvCxnSpPr>
        <p:spPr bwMode="auto">
          <a:xfrm rot="10800000" flipV="1">
            <a:off x="1764998" y="4956623"/>
            <a:ext cx="0" cy="278606"/>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86023" name="Connecteur droit 47"/>
          <p:cNvCxnSpPr>
            <a:cxnSpLocks noChangeShapeType="1"/>
          </p:cNvCxnSpPr>
          <p:nvPr/>
        </p:nvCxnSpPr>
        <p:spPr bwMode="auto">
          <a:xfrm>
            <a:off x="2945812" y="1857532"/>
            <a:ext cx="17215" cy="3383940"/>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86024" name="Connecteur droit 49"/>
          <p:cNvCxnSpPr>
            <a:cxnSpLocks noChangeShapeType="1"/>
          </p:cNvCxnSpPr>
          <p:nvPr/>
        </p:nvCxnSpPr>
        <p:spPr bwMode="auto">
          <a:xfrm>
            <a:off x="4720803" y="3287528"/>
            <a:ext cx="0" cy="1956946"/>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6025" name="ZoneTexte 55"/>
          <p:cNvSpPr txBox="1">
            <a:spLocks noChangeArrowheads="1"/>
          </p:cNvSpPr>
          <p:nvPr/>
        </p:nvSpPr>
        <p:spPr bwMode="auto">
          <a:xfrm>
            <a:off x="3086889" y="2872450"/>
            <a:ext cx="1789204" cy="1883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Lamivudine </a:t>
            </a:r>
          </a:p>
          <a:p>
            <a:pPr defTabSz="514368" eaLnBrk="1" fontAlgn="base" hangingPunct="1">
              <a:spcBef>
                <a:spcPct val="0"/>
              </a:spcBef>
              <a:spcAft>
                <a:spcPct val="0"/>
              </a:spcAft>
              <a:buFont typeface="Arial" charset="0"/>
              <a:buChar char="•"/>
            </a:pPr>
            <a:r>
              <a:rPr lang="fr-FR" sz="1181" dirty="0" err="1">
                <a:solidFill>
                  <a:srgbClr val="000000"/>
                </a:solidFill>
                <a:ea typeface="MS PGothic" charset="0"/>
                <a:cs typeface="MS PGothic" charset="0"/>
              </a:rPr>
              <a:t>Nevirapine</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Ritonavir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Combivir</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Abacavir</a:t>
            </a: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Efavirenz</a:t>
            </a:r>
            <a:endParaRPr lang="fr-FR" sz="1181" dirty="0">
              <a:solidFill>
                <a:srgbClr val="00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Lopinavir/r</a:t>
            </a: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Trizivir</a:t>
            </a:r>
            <a:r>
              <a:rPr lang="fr-FR" sz="1181" dirty="0">
                <a:solidFill>
                  <a:srgbClr val="000000"/>
                </a:solidFill>
                <a:ea typeface="MS PGothic" charset="0"/>
                <a:cs typeface="MS PGothic" charset="0"/>
              </a:rPr>
              <a:t> (FDC)</a:t>
            </a:r>
          </a:p>
          <a:p>
            <a:pPr defTabSz="514368" eaLnBrk="1" fontAlgn="base" hangingPunct="1">
              <a:spcBef>
                <a:spcPct val="0"/>
              </a:spcBef>
              <a:spcAft>
                <a:spcPct val="0"/>
              </a:spcAft>
              <a:buFont typeface="Arial" charset="0"/>
              <a:buChar char="•"/>
            </a:pPr>
            <a:r>
              <a:rPr lang="fr-FR" sz="1181" dirty="0">
                <a:solidFill>
                  <a:srgbClr val="000000"/>
                </a:solidFill>
                <a:ea typeface="MS PGothic" charset="0"/>
                <a:cs typeface="MS PGothic" charset="0"/>
              </a:rPr>
              <a:t> </a:t>
            </a:r>
            <a:r>
              <a:rPr lang="fr-FR" sz="1181" dirty="0" err="1">
                <a:solidFill>
                  <a:srgbClr val="000000"/>
                </a:solidFill>
                <a:ea typeface="MS PGothic" charset="0"/>
                <a:cs typeface="MS PGothic" charset="0"/>
              </a:rPr>
              <a:t>Tenofovir</a:t>
            </a:r>
            <a:r>
              <a:rPr lang="fr-FR" sz="1181" dirty="0">
                <a:solidFill>
                  <a:srgbClr val="000000"/>
                </a:solidFill>
                <a:ea typeface="MS PGothic" charset="0"/>
                <a:cs typeface="MS PGothic" charset="0"/>
              </a:rPr>
              <a:t> DF</a:t>
            </a:r>
          </a:p>
          <a:p>
            <a:pPr defTabSz="514368" eaLnBrk="1" fontAlgn="base" hangingPunct="1">
              <a:spcBef>
                <a:spcPct val="0"/>
              </a:spcBef>
              <a:spcAft>
                <a:spcPct val="0"/>
              </a:spcAft>
              <a:buFont typeface="Arial" charset="0"/>
              <a:buChar char="•"/>
            </a:pPr>
            <a:endParaRPr lang="fr-FR" sz="1013" dirty="0">
              <a:solidFill>
                <a:prstClr val="black"/>
              </a:solidFill>
              <a:ea typeface="MS PGothic" charset="0"/>
              <a:cs typeface="MS PGothic" charset="0"/>
            </a:endParaRPr>
          </a:p>
        </p:txBody>
      </p:sp>
      <p:sp>
        <p:nvSpPr>
          <p:cNvPr id="86026" name="ZoneTexte 56"/>
          <p:cNvSpPr txBox="1">
            <a:spLocks noChangeArrowheads="1"/>
          </p:cNvSpPr>
          <p:nvPr/>
        </p:nvSpPr>
        <p:spPr bwMode="auto">
          <a:xfrm>
            <a:off x="1833294" y="4962178"/>
            <a:ext cx="602754" cy="274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013">
                <a:solidFill>
                  <a:prstClr val="black"/>
                </a:solidFill>
                <a:ea typeface="MS PGothic" charset="0"/>
                <a:cs typeface="MS PGothic" charset="0"/>
              </a:rPr>
              <a:t> </a:t>
            </a:r>
            <a:r>
              <a:rPr lang="fr-FR" sz="1181">
                <a:solidFill>
                  <a:prstClr val="black"/>
                </a:solidFill>
                <a:ea typeface="MS PGothic" charset="0"/>
                <a:cs typeface="MS PGothic" charset="0"/>
              </a:rPr>
              <a:t>AZT</a:t>
            </a:r>
          </a:p>
        </p:txBody>
      </p:sp>
      <p:sp>
        <p:nvSpPr>
          <p:cNvPr id="86027" name="ZoneTexte 64"/>
          <p:cNvSpPr txBox="1">
            <a:spLocks noChangeArrowheads="1"/>
          </p:cNvSpPr>
          <p:nvPr/>
        </p:nvSpPr>
        <p:spPr bwMode="auto">
          <a:xfrm>
            <a:off x="4876093" y="3171627"/>
            <a:ext cx="1276110" cy="1364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srgbClr val="FF0000"/>
                </a:solidFill>
                <a:ea typeface="MS PGothic" charset="0"/>
                <a:cs typeface="MS PGothic" charset="0"/>
              </a:rPr>
              <a:t>Atazanavir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Emtricitabine</a:t>
            </a:r>
            <a:endParaRPr lang="fr-FR" sz="1181" dirty="0">
              <a:solidFill>
                <a:prstClr val="black"/>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Truvada (FDC)</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Atripla (FDC)</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srgbClr val="FF0000"/>
                </a:solidFill>
                <a:ea typeface="MS PGothic" charset="0"/>
                <a:cs typeface="MS PGothic" charset="0"/>
              </a:rPr>
              <a:t>Darunavir</a:t>
            </a:r>
            <a:endParaRPr lang="fr-FR" sz="1181" dirty="0">
              <a:solidFill>
                <a:srgbClr val="FF0000"/>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1730BD"/>
                </a:solidFill>
                <a:ea typeface="MS PGothic" charset="0"/>
                <a:cs typeface="MS PGothic" charset="0"/>
              </a:rPr>
              <a:t>Raltegravir</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Etravirine</a:t>
            </a:r>
            <a:endParaRPr lang="fr-FR" sz="1181" dirty="0">
              <a:solidFill>
                <a:prstClr val="black"/>
              </a:solidFill>
              <a:ea typeface="MS PGothic" charset="0"/>
              <a:cs typeface="MS PGothic" charset="0"/>
            </a:endParaRPr>
          </a:p>
        </p:txBody>
      </p:sp>
      <p:cxnSp>
        <p:nvCxnSpPr>
          <p:cNvPr id="86028" name="Connecteur droit 67"/>
          <p:cNvCxnSpPr>
            <a:cxnSpLocks noChangeShapeType="1"/>
          </p:cNvCxnSpPr>
          <p:nvPr/>
        </p:nvCxnSpPr>
        <p:spPr bwMode="auto">
          <a:xfrm>
            <a:off x="0" y="5216857"/>
            <a:ext cx="9813256" cy="48948"/>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86029" name="Connecteur droit 70"/>
          <p:cNvCxnSpPr>
            <a:cxnSpLocks noChangeShapeType="1"/>
          </p:cNvCxnSpPr>
          <p:nvPr/>
        </p:nvCxnSpPr>
        <p:spPr bwMode="auto">
          <a:xfrm>
            <a:off x="6530701" y="2730160"/>
            <a:ext cx="2848" cy="2478777"/>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6030" name="ZoneTexte 71"/>
          <p:cNvSpPr txBox="1">
            <a:spLocks noChangeArrowheads="1"/>
          </p:cNvSpPr>
          <p:nvPr/>
        </p:nvSpPr>
        <p:spPr bwMode="auto">
          <a:xfrm>
            <a:off x="6249416" y="2129038"/>
            <a:ext cx="1760041" cy="455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pPr>
            <a:r>
              <a:rPr lang="fr-FR" sz="2363" b="1">
                <a:solidFill>
                  <a:srgbClr val="008C9A"/>
                </a:solidFill>
                <a:ea typeface="MS PGothic" charset="0"/>
                <a:cs typeface="MS PGothic" charset="0"/>
              </a:rPr>
              <a:t>2011- 2016</a:t>
            </a:r>
            <a:endParaRPr lang="fr-FR" sz="2363" b="1" dirty="0">
              <a:solidFill>
                <a:srgbClr val="008C9A"/>
              </a:solidFill>
              <a:ea typeface="MS PGothic" charset="0"/>
              <a:cs typeface="MS PGothic" charset="0"/>
            </a:endParaRPr>
          </a:p>
        </p:txBody>
      </p:sp>
      <p:pic>
        <p:nvPicPr>
          <p:cNvPr id="86037" name="Imag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4911" y="1988534"/>
            <a:ext cx="1994120" cy="2278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6039" name="Connecteur droit 45"/>
          <p:cNvCxnSpPr>
            <a:cxnSpLocks noChangeShapeType="1"/>
          </p:cNvCxnSpPr>
          <p:nvPr/>
        </p:nvCxnSpPr>
        <p:spPr bwMode="auto">
          <a:xfrm rot="10800000" flipV="1">
            <a:off x="761306" y="5209254"/>
            <a:ext cx="0" cy="278606"/>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6040" name="ZoneTexte 24"/>
          <p:cNvSpPr txBox="1">
            <a:spLocks noChangeArrowheads="1"/>
          </p:cNvSpPr>
          <p:nvPr/>
        </p:nvSpPr>
        <p:spPr bwMode="auto">
          <a:xfrm>
            <a:off x="308224" y="5560125"/>
            <a:ext cx="903093" cy="455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14368" eaLnBrk="1" fontAlgn="base" hangingPunct="1">
              <a:spcBef>
                <a:spcPct val="0"/>
              </a:spcBef>
              <a:spcAft>
                <a:spcPct val="0"/>
              </a:spcAft>
            </a:pPr>
            <a:r>
              <a:rPr lang="fr-FR" sz="2363" b="1" dirty="0">
                <a:solidFill>
                  <a:srgbClr val="008C9A"/>
                </a:solidFill>
                <a:ea typeface="MS PGothic" charset="0"/>
                <a:cs typeface="MS PGothic" charset="0"/>
              </a:rPr>
              <a:t>1983</a:t>
            </a:r>
          </a:p>
        </p:txBody>
      </p:sp>
      <p:sp>
        <p:nvSpPr>
          <p:cNvPr id="86031" name="ZoneTexte 72"/>
          <p:cNvSpPr txBox="1">
            <a:spLocks noChangeArrowheads="1"/>
          </p:cNvSpPr>
          <p:nvPr/>
        </p:nvSpPr>
        <p:spPr bwMode="auto">
          <a:xfrm>
            <a:off x="6583809" y="2730160"/>
            <a:ext cx="1776991" cy="2454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Rilpivirine</a:t>
            </a:r>
            <a:r>
              <a:rPr lang="fr-FR" sz="1181" dirty="0">
                <a:solidFill>
                  <a:prstClr val="black"/>
                </a:solidFill>
                <a:ea typeface="MS PGothic" charset="0"/>
                <a:cs typeface="MS PGothic" charset="0"/>
              </a:rPr>
              <a:t>/TDF/FTC</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Nevirapine</a:t>
            </a:r>
            <a:r>
              <a:rPr lang="fr-FR" sz="1181" dirty="0">
                <a:solidFill>
                  <a:prstClr val="black"/>
                </a:solidFill>
                <a:ea typeface="MS PGothic" charset="0"/>
                <a:cs typeface="MS PGothic" charset="0"/>
              </a:rPr>
              <a:t> XR</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Rilpivirine</a:t>
            </a:r>
            <a:endParaRPr lang="fr-FR" sz="1181" dirty="0">
              <a:solidFill>
                <a:prstClr val="black"/>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srgbClr val="350CE4"/>
                </a:solidFill>
                <a:ea typeface="MS PGothic" charset="0"/>
                <a:cs typeface="MS PGothic" charset="0"/>
              </a:rPr>
              <a:t> </a:t>
            </a:r>
            <a:r>
              <a:rPr lang="fr-FR" sz="1181" dirty="0" err="1">
                <a:solidFill>
                  <a:srgbClr val="350CE4"/>
                </a:solidFill>
                <a:ea typeface="MS PGothic" charset="0"/>
                <a:cs typeface="MS PGothic" charset="0"/>
              </a:rPr>
              <a:t>Elvitegravir</a:t>
            </a:r>
            <a:r>
              <a:rPr lang="fr-FR" sz="1181" dirty="0">
                <a:solidFill>
                  <a:prstClr val="black"/>
                </a:solidFill>
                <a:ea typeface="MS PGothic" charset="0"/>
                <a:cs typeface="MS PGothic" charset="0"/>
              </a:rPr>
              <a:t>/C/F/TDF</a:t>
            </a:r>
          </a:p>
          <a:p>
            <a:pPr defTabSz="514368" eaLnBrk="1" fontAlgn="base" hangingPunct="1">
              <a:spcBef>
                <a:spcPct val="0"/>
              </a:spcBef>
              <a:spcAft>
                <a:spcPct val="0"/>
              </a:spcAft>
              <a:buFont typeface="Arial" charset="0"/>
              <a:buChar char="•"/>
            </a:pPr>
            <a:r>
              <a:rPr lang="fr-FR" sz="1181" dirty="0">
                <a:solidFill>
                  <a:srgbClr val="350CE4"/>
                </a:solidFill>
                <a:ea typeface="MS PGothic" charset="0"/>
                <a:cs typeface="MS PGothic" charset="0"/>
              </a:rPr>
              <a:t> </a:t>
            </a:r>
            <a:r>
              <a:rPr lang="fr-FR" sz="1181" dirty="0" err="1">
                <a:solidFill>
                  <a:srgbClr val="1730BD"/>
                </a:solidFill>
                <a:ea typeface="MS PGothic" charset="0"/>
                <a:cs typeface="MS PGothic" charset="0"/>
              </a:rPr>
              <a:t>Dolutegravir</a:t>
            </a:r>
            <a:endParaRPr lang="fr-FR" sz="1181" dirty="0">
              <a:solidFill>
                <a:srgbClr val="1730BD"/>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Cobicistat</a:t>
            </a:r>
            <a:endParaRPr lang="fr-FR" sz="1181" dirty="0">
              <a:solidFill>
                <a:prstClr val="black"/>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srgbClr val="350CE4"/>
                </a:solidFill>
                <a:ea typeface="MS PGothic" charset="0"/>
                <a:cs typeface="MS PGothic" charset="0"/>
              </a:rPr>
              <a:t>Dolutegravir</a:t>
            </a:r>
            <a:r>
              <a:rPr lang="fr-FR" sz="1181" dirty="0">
                <a:solidFill>
                  <a:prstClr val="black"/>
                </a:solidFill>
                <a:ea typeface="MS PGothic" charset="0"/>
                <a:cs typeface="MS PGothic" charset="0"/>
              </a:rPr>
              <a:t>/ABC/3TC </a:t>
            </a:r>
          </a:p>
          <a:p>
            <a:pPr defTabSz="514368" eaLnBrk="1" fontAlgn="base" hangingPunct="1">
              <a:spcBef>
                <a:spcPct val="0"/>
              </a:spcBef>
              <a:spcAft>
                <a:spcPct val="0"/>
              </a:spcAft>
              <a:buFont typeface="Arial" charset="0"/>
              <a:buChar char="•"/>
            </a:pPr>
            <a:r>
              <a:rPr lang="fr-FR" sz="1181" dirty="0">
                <a:solidFill>
                  <a:srgbClr val="350CE4"/>
                </a:solidFill>
                <a:ea typeface="MS PGothic" charset="0"/>
                <a:cs typeface="MS PGothic" charset="0"/>
              </a:rPr>
              <a:t> </a:t>
            </a:r>
            <a:r>
              <a:rPr lang="fr-FR" sz="1181" dirty="0" err="1">
                <a:solidFill>
                  <a:srgbClr val="350CE4"/>
                </a:solidFill>
                <a:ea typeface="MS PGothic" charset="0"/>
                <a:cs typeface="MS PGothic" charset="0"/>
              </a:rPr>
              <a:t>Elvitegravir</a:t>
            </a:r>
            <a:r>
              <a:rPr lang="fr-FR" sz="1181" dirty="0">
                <a:solidFill>
                  <a:prstClr val="black"/>
                </a:solidFill>
                <a:ea typeface="MS PGothic" charset="0"/>
                <a:cs typeface="MS PGothic" charset="0"/>
              </a:rPr>
              <a:t>/C/F/TAF</a:t>
            </a:r>
            <a:r>
              <a:rPr lang="fr-FR" sz="1181" dirty="0">
                <a:solidFill>
                  <a:srgbClr val="FF0000"/>
                </a:solidFill>
                <a:ea typeface="MS PGothic" charset="0"/>
                <a:cs typeface="MS PGothic" charset="0"/>
              </a:rPr>
              <a:t> </a:t>
            </a:r>
          </a:p>
          <a:p>
            <a:pPr defTabSz="514368" eaLnBrk="1" fontAlgn="base" hangingPunct="1">
              <a:spcBef>
                <a:spcPct val="0"/>
              </a:spcBef>
              <a:spcAft>
                <a:spcPct val="0"/>
              </a:spcAft>
              <a:buFont typeface="Arial" charset="0"/>
              <a:buChar char="•"/>
            </a:pPr>
            <a:r>
              <a:rPr lang="fr-FR" sz="1181" dirty="0">
                <a:solidFill>
                  <a:srgbClr val="FF0000"/>
                </a:solidFill>
                <a:ea typeface="MS PGothic" charset="0"/>
                <a:cs typeface="MS PGothic" charset="0"/>
              </a:rPr>
              <a:t> </a:t>
            </a:r>
            <a:r>
              <a:rPr lang="fr-FR" sz="1181" dirty="0" err="1">
                <a:solidFill>
                  <a:srgbClr val="FF0000"/>
                </a:solidFill>
                <a:ea typeface="MS PGothic" charset="0"/>
                <a:cs typeface="MS PGothic" charset="0"/>
              </a:rPr>
              <a:t>Darunavir</a:t>
            </a:r>
            <a:r>
              <a:rPr lang="fr-FR" sz="1181" dirty="0">
                <a:solidFill>
                  <a:prstClr val="black"/>
                </a:solidFill>
                <a:ea typeface="MS PGothic" charset="0"/>
                <a:cs typeface="MS PGothic" charset="0"/>
              </a:rPr>
              <a:t>/COBI</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srgbClr val="FF0000"/>
                </a:solidFill>
                <a:ea typeface="MS PGothic" charset="0"/>
                <a:cs typeface="MS PGothic" charset="0"/>
              </a:rPr>
              <a:t>Atazanavir</a:t>
            </a:r>
            <a:r>
              <a:rPr lang="fr-FR" sz="1181" dirty="0">
                <a:solidFill>
                  <a:srgbClr val="FF0000"/>
                </a:solidFill>
                <a:ea typeface="MS PGothic" charset="0"/>
                <a:cs typeface="MS PGothic" charset="0"/>
              </a:rPr>
              <a:t>/</a:t>
            </a:r>
            <a:r>
              <a:rPr lang="fr-FR" sz="1181" dirty="0">
                <a:solidFill>
                  <a:prstClr val="black"/>
                </a:solidFill>
                <a:ea typeface="MS PGothic" charset="0"/>
                <a:cs typeface="MS PGothic" charset="0"/>
              </a:rPr>
              <a:t>COBI</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FTC/TAF (10, 25 mg)</a:t>
            </a:r>
          </a:p>
          <a:p>
            <a:pPr defTabSz="514368" eaLnBrk="1" fontAlgn="base" hangingPunct="1">
              <a:spcBef>
                <a:spcPct val="0"/>
              </a:spcBef>
              <a:spcAft>
                <a:spcPct val="0"/>
              </a:spcAft>
              <a:buFont typeface="Arial" charset="0"/>
              <a:buChar char="•"/>
            </a:pPr>
            <a:r>
              <a:rPr lang="fr-FR" sz="1181" dirty="0">
                <a:solidFill>
                  <a:prstClr val="black"/>
                </a:solidFill>
                <a:ea typeface="MS PGothic" charset="0"/>
                <a:cs typeface="MS PGothic" charset="0"/>
              </a:rPr>
              <a:t> </a:t>
            </a:r>
            <a:r>
              <a:rPr lang="fr-FR" sz="1181" dirty="0" err="1">
                <a:solidFill>
                  <a:prstClr val="black"/>
                </a:solidFill>
                <a:ea typeface="MS PGothic" charset="0"/>
                <a:cs typeface="MS PGothic" charset="0"/>
              </a:rPr>
              <a:t>Rilpivirine</a:t>
            </a:r>
            <a:r>
              <a:rPr lang="fr-FR" sz="1181" dirty="0">
                <a:solidFill>
                  <a:prstClr val="black"/>
                </a:solidFill>
                <a:ea typeface="MS PGothic" charset="0"/>
                <a:cs typeface="MS PGothic" charset="0"/>
              </a:rPr>
              <a:t>/TAF/FTC</a:t>
            </a:r>
          </a:p>
          <a:p>
            <a:pPr defTabSz="514368" eaLnBrk="1" fontAlgn="base" hangingPunct="1">
              <a:spcBef>
                <a:spcPct val="0"/>
              </a:spcBef>
              <a:spcAft>
                <a:spcPct val="0"/>
              </a:spcAft>
            </a:pPr>
            <a:r>
              <a:rPr lang="fr-FR" sz="1181" i="1" dirty="0">
                <a:solidFill>
                  <a:srgbClr val="8064A2"/>
                </a:solidFill>
                <a:ea typeface="MS PGothic" charset="0"/>
                <a:cs typeface="MS PGothic" charset="0"/>
              </a:rPr>
              <a:t>  </a:t>
            </a:r>
          </a:p>
        </p:txBody>
      </p:sp>
      <p:sp>
        <p:nvSpPr>
          <p:cNvPr id="32" name="Text Placeholder 1"/>
          <p:cNvSpPr txBox="1">
            <a:spLocks/>
          </p:cNvSpPr>
          <p:nvPr/>
        </p:nvSpPr>
        <p:spPr>
          <a:xfrm>
            <a:off x="650433" y="354993"/>
            <a:ext cx="9603023" cy="713030"/>
          </a:xfrm>
          <a:prstGeom prst="rect">
            <a:avLst/>
          </a:prstGeom>
        </p:spPr>
        <p:txBody>
          <a:bodyPr vert="horz" wrap="square" lIns="77153" tIns="38576" rIns="77153" bIns="38576" numCol="1" anchor="ctr" anchorCtr="0" compatLnSpc="1">
            <a:prstTxWarp prst="textNoShape">
              <a:avLst/>
            </a:prstTxWarp>
          </a:bodyPr>
          <a:lstStyle>
            <a:defPPr>
              <a:defRPr lang="en-US"/>
            </a:defPPr>
            <a:lvl1pPr algn="l" defTabSz="609585"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fr-FR" altLang="fr-FR" sz="3038" b="1" dirty="0" smtClean="0">
                <a:solidFill>
                  <a:srgbClr val="008C9A"/>
                </a:solidFill>
                <a:latin typeface="Arial" charset="0"/>
                <a:ea typeface="Arial" charset="0"/>
                <a:cs typeface="Arial" charset="0"/>
              </a:rPr>
              <a:t>Ce qu’il en reste en utilisation “courante”…</a:t>
            </a:r>
            <a:endParaRPr lang="fr-FR" altLang="fr-FR" sz="3038" b="1" dirty="0">
              <a:solidFill>
                <a:srgbClr val="008C9A"/>
              </a:solidFill>
              <a:latin typeface="Arial" charset="0"/>
              <a:ea typeface="Arial" charset="0"/>
              <a:cs typeface="Arial" charset="0"/>
            </a:endParaRPr>
          </a:p>
        </p:txBody>
      </p:sp>
      <p:sp>
        <p:nvSpPr>
          <p:cNvPr id="33" name="Rectangle 9"/>
          <p:cNvSpPr/>
          <p:nvPr/>
        </p:nvSpPr>
        <p:spPr>
          <a:xfrm flipH="1">
            <a:off x="382270" y="639328"/>
            <a:ext cx="182250" cy="1822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68" eaLnBrk="0" fontAlgn="base" hangingPunct="0">
              <a:spcBef>
                <a:spcPct val="0"/>
              </a:spcBef>
              <a:spcAft>
                <a:spcPct val="0"/>
              </a:spcAft>
            </a:pPr>
            <a:endParaRPr lang="en-US" sz="1519">
              <a:solidFill>
                <a:prstClr val="white"/>
              </a:solidFill>
            </a:endParaRPr>
          </a:p>
        </p:txBody>
      </p:sp>
      <p:sp>
        <p:nvSpPr>
          <p:cNvPr id="28" name="Espaço Reservado para Número de Slide 11"/>
          <p:cNvSpPr>
            <a:spLocks noGrp="1"/>
          </p:cNvSpPr>
          <p:nvPr>
            <p:ph type="sldNum" sz="quarter" idx="12"/>
          </p:nvPr>
        </p:nvSpPr>
        <p:spPr>
          <a:xfrm>
            <a:off x="9813256" y="6567046"/>
            <a:ext cx="473744" cy="294713"/>
          </a:xfrm>
        </p:spPr>
        <p:txBody>
          <a:bodyPr/>
          <a:lstStyle/>
          <a:p>
            <a:fld id="{F281574A-BFE3-004B-AD1A-69DE0928BE68}" type="slidenum">
              <a:rPr lang="en-US" altLang="pt-BR" smtClean="0"/>
              <a:pPr/>
              <a:t>6</a:t>
            </a:fld>
            <a:endParaRPr lang="en-US" altLang="pt-BR" dirty="0"/>
          </a:p>
        </p:txBody>
      </p:sp>
      <p:sp>
        <p:nvSpPr>
          <p:cNvPr id="30" name="ZoneTexte 24"/>
          <p:cNvSpPr txBox="1">
            <a:spLocks noChangeArrowheads="1"/>
          </p:cNvSpPr>
          <p:nvPr/>
        </p:nvSpPr>
        <p:spPr bwMode="auto">
          <a:xfrm>
            <a:off x="1336792" y="4440319"/>
            <a:ext cx="877997" cy="455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14368" eaLnBrk="1" fontAlgn="base" hangingPunct="1">
              <a:spcBef>
                <a:spcPct val="0"/>
              </a:spcBef>
              <a:spcAft>
                <a:spcPct val="0"/>
              </a:spcAft>
            </a:pPr>
            <a:r>
              <a:rPr lang="fr-FR" sz="2363" b="1" dirty="0">
                <a:solidFill>
                  <a:srgbClr val="008C9A"/>
                </a:solidFill>
                <a:ea typeface="MS PGothic" charset="0"/>
                <a:cs typeface="MS PGothic" charset="0"/>
              </a:rPr>
              <a:t>1987</a:t>
            </a:r>
          </a:p>
        </p:txBody>
      </p:sp>
      <p:sp>
        <p:nvSpPr>
          <p:cNvPr id="34" name="ZoneTexte 64"/>
          <p:cNvSpPr txBox="1">
            <a:spLocks noChangeArrowheads="1"/>
          </p:cNvSpPr>
          <p:nvPr/>
        </p:nvSpPr>
        <p:spPr bwMode="auto">
          <a:xfrm>
            <a:off x="8348490" y="3379356"/>
            <a:ext cx="1985791" cy="1182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514368" eaLnBrk="1" fontAlgn="base" hangingPunct="1">
              <a:spcBef>
                <a:spcPct val="0"/>
              </a:spcBef>
              <a:spcAft>
                <a:spcPct val="0"/>
              </a:spcAft>
              <a:buFont typeface="Arial" charset="0"/>
              <a:buChar char="•"/>
            </a:pPr>
            <a:r>
              <a:rPr lang="fr-FR" sz="1181" dirty="0">
                <a:solidFill>
                  <a:srgbClr val="0000FF"/>
                </a:solidFill>
                <a:ea typeface="MS PGothic" charset="0"/>
                <a:cs typeface="MS PGothic" charset="0"/>
              </a:rPr>
              <a:t> </a:t>
            </a:r>
            <a:r>
              <a:rPr lang="fr-FR" sz="1181" dirty="0">
                <a:solidFill>
                  <a:srgbClr val="1730BD"/>
                </a:solidFill>
                <a:ea typeface="MS PGothic" charset="0"/>
                <a:cs typeface="MS PGothic" charset="0"/>
              </a:rPr>
              <a:t>Raltegravir HD</a:t>
            </a:r>
          </a:p>
          <a:p>
            <a:pPr defTabSz="514368" eaLnBrk="1" fontAlgn="base" hangingPunct="1">
              <a:spcBef>
                <a:spcPct val="0"/>
              </a:spcBef>
              <a:spcAft>
                <a:spcPct val="0"/>
              </a:spcAft>
              <a:buFont typeface="Arial" charset="0"/>
              <a:buChar char="•"/>
            </a:pPr>
            <a:r>
              <a:rPr lang="fr-FR" sz="1181" dirty="0">
                <a:solidFill>
                  <a:srgbClr val="1730BD"/>
                </a:solidFill>
                <a:ea typeface="MS PGothic" charset="0"/>
                <a:cs typeface="MS PGothic" charset="0"/>
              </a:rPr>
              <a:t> </a:t>
            </a:r>
            <a:r>
              <a:rPr lang="fr-FR" sz="1181" dirty="0">
                <a:solidFill>
                  <a:srgbClr val="FF0000"/>
                </a:solidFill>
                <a:ea typeface="MS PGothic" charset="0"/>
                <a:cs typeface="MS PGothic" charset="0"/>
              </a:rPr>
              <a:t>(D/C/F/TAF)*</a:t>
            </a:r>
          </a:p>
          <a:p>
            <a:pPr defTabSz="514368" eaLnBrk="1" fontAlgn="base" hangingPunct="1">
              <a:spcBef>
                <a:spcPct val="0"/>
              </a:spcBef>
              <a:spcAft>
                <a:spcPct val="0"/>
              </a:spcAft>
              <a:buFont typeface="Arial" charset="0"/>
              <a:buChar char="•"/>
            </a:pPr>
            <a:r>
              <a:rPr lang="fr-FR" sz="1181" dirty="0">
                <a:solidFill>
                  <a:srgbClr val="1730BD"/>
                </a:solidFill>
                <a:ea typeface="MS PGothic" charset="0"/>
                <a:cs typeface="MS PGothic" charset="0"/>
              </a:rPr>
              <a:t> (</a:t>
            </a:r>
            <a:r>
              <a:rPr lang="fr-FR" sz="1181" dirty="0" err="1">
                <a:solidFill>
                  <a:srgbClr val="1730BD"/>
                </a:solidFill>
                <a:ea typeface="MS PGothic" charset="0"/>
                <a:cs typeface="MS PGothic" charset="0"/>
              </a:rPr>
              <a:t>Bictegravir</a:t>
            </a:r>
            <a:r>
              <a:rPr lang="fr-FR" sz="1181" dirty="0">
                <a:solidFill>
                  <a:srgbClr val="1730BD"/>
                </a:solidFill>
                <a:ea typeface="MS PGothic" charset="0"/>
                <a:cs typeface="MS PGothic" charset="0"/>
              </a:rPr>
              <a:t>/TAF/FTC)*</a:t>
            </a:r>
          </a:p>
          <a:p>
            <a:pPr defTabSz="514368" eaLnBrk="1" fontAlgn="base" hangingPunct="1">
              <a:spcBef>
                <a:spcPct val="0"/>
              </a:spcBef>
              <a:spcAft>
                <a:spcPct val="0"/>
              </a:spcAft>
              <a:buFont typeface="Arial" charset="0"/>
              <a:buChar char="•"/>
            </a:pPr>
            <a:r>
              <a:rPr lang="fr-FR" sz="1181" dirty="0">
                <a:solidFill>
                  <a:srgbClr val="1730BD"/>
                </a:solidFill>
                <a:ea typeface="MS PGothic" charset="0"/>
                <a:cs typeface="MS PGothic" charset="0"/>
              </a:rPr>
              <a:t> (Dolutegravir/RIL)*</a:t>
            </a:r>
            <a:endParaRPr lang="fr-FR" sz="1181" b="1" dirty="0">
              <a:solidFill>
                <a:srgbClr val="1730BD"/>
              </a:solidFill>
              <a:ea typeface="MS PGothic" charset="0"/>
              <a:cs typeface="MS PGothic" charset="0"/>
            </a:endParaRPr>
          </a:p>
          <a:p>
            <a:pPr defTabSz="514368" eaLnBrk="1" fontAlgn="base" hangingPunct="1">
              <a:spcBef>
                <a:spcPct val="0"/>
              </a:spcBef>
              <a:spcAft>
                <a:spcPct val="0"/>
              </a:spcAft>
              <a:buFont typeface="Arial" charset="0"/>
              <a:buChar char="•"/>
            </a:pPr>
            <a:r>
              <a:rPr lang="fr-FR" sz="1181" b="1" i="1" dirty="0">
                <a:solidFill>
                  <a:srgbClr val="8064A2"/>
                </a:solidFill>
                <a:ea typeface="MS PGothic" charset="0"/>
                <a:cs typeface="MS PGothic" charset="0"/>
              </a:rPr>
              <a:t> (</a:t>
            </a:r>
            <a:r>
              <a:rPr lang="fr-FR" sz="1181" b="1" i="1" dirty="0" err="1">
                <a:solidFill>
                  <a:srgbClr val="8064A2"/>
                </a:solidFill>
                <a:ea typeface="MS PGothic" charset="0"/>
                <a:cs typeface="MS PGothic" charset="0"/>
              </a:rPr>
              <a:t>Dolutegravir</a:t>
            </a:r>
            <a:r>
              <a:rPr lang="fr-FR" sz="1181" b="1" i="1" dirty="0">
                <a:solidFill>
                  <a:srgbClr val="8064A2"/>
                </a:solidFill>
                <a:ea typeface="MS PGothic" charset="0"/>
                <a:cs typeface="MS PGothic" charset="0"/>
              </a:rPr>
              <a:t>/3TC/TDF)*</a:t>
            </a:r>
          </a:p>
          <a:p>
            <a:pPr defTabSz="514368" eaLnBrk="1" fontAlgn="base" hangingPunct="1">
              <a:spcBef>
                <a:spcPct val="0"/>
              </a:spcBef>
              <a:spcAft>
                <a:spcPct val="0"/>
              </a:spcAft>
              <a:buFont typeface="Arial" charset="0"/>
              <a:buChar char="•"/>
            </a:pPr>
            <a:endParaRPr lang="fr-FR" sz="1181" i="1" dirty="0">
              <a:solidFill>
                <a:srgbClr val="00B050"/>
              </a:solidFill>
              <a:ea typeface="MS PGothic" charset="0"/>
              <a:cs typeface="MS PGothic" charset="0"/>
            </a:endParaRPr>
          </a:p>
        </p:txBody>
      </p:sp>
      <p:sp>
        <p:nvSpPr>
          <p:cNvPr id="86017" name="ZoneTexte 3"/>
          <p:cNvSpPr txBox="1">
            <a:spLocks noChangeArrowheads="1"/>
          </p:cNvSpPr>
          <p:nvPr/>
        </p:nvSpPr>
        <p:spPr bwMode="auto">
          <a:xfrm>
            <a:off x="1861935" y="1307519"/>
            <a:ext cx="1202829" cy="819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14368" eaLnBrk="1" fontAlgn="base" hangingPunct="1">
              <a:spcBef>
                <a:spcPct val="0"/>
              </a:spcBef>
              <a:spcAft>
                <a:spcPct val="0"/>
              </a:spcAft>
            </a:pPr>
            <a:r>
              <a:rPr lang="fr-FR" sz="2363" b="1">
                <a:solidFill>
                  <a:srgbClr val="008C9A"/>
                </a:solidFill>
                <a:ea typeface="MS PGothic" charset="0"/>
                <a:cs typeface="MS PGothic" charset="0"/>
              </a:rPr>
              <a:t>1990 2002</a:t>
            </a:r>
            <a:endParaRPr lang="fr-FR" sz="2363" b="1" dirty="0">
              <a:solidFill>
                <a:srgbClr val="008C9A"/>
              </a:solidFill>
              <a:ea typeface="MS PGothic" charset="0"/>
              <a:cs typeface="MS PGothic" charset="0"/>
            </a:endParaRPr>
          </a:p>
        </p:txBody>
      </p:sp>
      <p:sp>
        <p:nvSpPr>
          <p:cNvPr id="2" name="ZoneTexte 1"/>
          <p:cNvSpPr txBox="1"/>
          <p:nvPr/>
        </p:nvSpPr>
        <p:spPr>
          <a:xfrm>
            <a:off x="2824961" y="1350764"/>
            <a:ext cx="264816" cy="403957"/>
          </a:xfrm>
          <a:prstGeom prst="rect">
            <a:avLst/>
          </a:prstGeom>
          <a:noFill/>
        </p:spPr>
        <p:txBody>
          <a:bodyPr wrap="none" rtlCol="0">
            <a:spAutoFit/>
          </a:bodyPr>
          <a:lstStyle/>
          <a:p>
            <a:pPr defTabSz="514368" eaLnBrk="0" fontAlgn="base" hangingPunct="0">
              <a:spcBef>
                <a:spcPct val="0"/>
              </a:spcBef>
              <a:spcAft>
                <a:spcPct val="0"/>
              </a:spcAft>
            </a:pPr>
            <a:r>
              <a:rPr lang="fr-FR" sz="2025" b="1">
                <a:solidFill>
                  <a:srgbClr val="008C9A"/>
                </a:solidFill>
                <a:ea typeface="MS PGothic" panose="020B0600070205080204" pitchFamily="34" charset="-128"/>
              </a:rPr>
              <a:t>-</a:t>
            </a:r>
          </a:p>
        </p:txBody>
      </p:sp>
      <p:cxnSp>
        <p:nvCxnSpPr>
          <p:cNvPr id="35" name="Connecteur droit 70"/>
          <p:cNvCxnSpPr>
            <a:cxnSpLocks noChangeShapeType="1"/>
          </p:cNvCxnSpPr>
          <p:nvPr/>
        </p:nvCxnSpPr>
        <p:spPr bwMode="auto">
          <a:xfrm>
            <a:off x="8323886" y="3029654"/>
            <a:ext cx="0" cy="2218847"/>
          </a:xfrm>
          <a:prstGeom prst="line">
            <a:avLst/>
          </a:prstGeom>
          <a:noFill/>
          <a:ln w="57150">
            <a:solidFill>
              <a:srgbClr val="008C9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 name="ZoneTexte 5"/>
          <p:cNvSpPr txBox="1"/>
          <p:nvPr/>
        </p:nvSpPr>
        <p:spPr>
          <a:xfrm>
            <a:off x="8899597" y="5468247"/>
            <a:ext cx="883575" cy="274049"/>
          </a:xfrm>
          <a:prstGeom prst="rect">
            <a:avLst/>
          </a:prstGeom>
          <a:noFill/>
        </p:spPr>
        <p:txBody>
          <a:bodyPr wrap="none" rtlCol="0">
            <a:spAutoFit/>
          </a:bodyPr>
          <a:lstStyle/>
          <a:p>
            <a:pPr defTabSz="514368" eaLnBrk="0" fontAlgn="base" hangingPunct="0">
              <a:spcBef>
                <a:spcPct val="0"/>
              </a:spcBef>
              <a:spcAft>
                <a:spcPct val="0"/>
              </a:spcAft>
            </a:pPr>
            <a:r>
              <a:rPr lang="fr-FR" sz="1181" smtClean="0">
                <a:solidFill>
                  <a:prstClr val="black"/>
                </a:solidFill>
                <a:latin typeface="Arial" charset="0"/>
                <a:ea typeface="Arial" charset="0"/>
                <a:cs typeface="Arial" charset="0"/>
              </a:rPr>
              <a:t>* En cours</a:t>
            </a:r>
            <a:endParaRPr lang="fr-FR" sz="1181" dirty="0">
              <a:solidFill>
                <a:prstClr val="black"/>
              </a:solidFill>
              <a:latin typeface="Arial" charset="0"/>
              <a:ea typeface="Arial" charset="0"/>
              <a:cs typeface="Arial" charset="0"/>
            </a:endParaRPr>
          </a:p>
        </p:txBody>
      </p:sp>
      <p:sp>
        <p:nvSpPr>
          <p:cNvPr id="38" name="ZoneTexte 37"/>
          <p:cNvSpPr txBox="1"/>
          <p:nvPr/>
        </p:nvSpPr>
        <p:spPr>
          <a:xfrm>
            <a:off x="6663311" y="5512649"/>
            <a:ext cx="1796338" cy="274049"/>
          </a:xfrm>
          <a:prstGeom prst="rect">
            <a:avLst/>
          </a:prstGeom>
          <a:noFill/>
          <a:ln w="12700">
            <a:solidFill>
              <a:schemeClr val="bg1">
                <a:lumMod val="75000"/>
              </a:schemeClr>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514368" eaLnBrk="1" fontAlgn="base" hangingPunct="1">
              <a:spcBef>
                <a:spcPct val="0"/>
              </a:spcBef>
              <a:spcAft>
                <a:spcPct val="0"/>
              </a:spcAft>
              <a:defRPr/>
            </a:pPr>
            <a:r>
              <a:rPr lang="fr-CH" sz="1181" dirty="0" err="1">
                <a:solidFill>
                  <a:srgbClr val="FF0000"/>
                </a:solidFill>
              </a:rPr>
              <a:t>Protease</a:t>
            </a:r>
            <a:r>
              <a:rPr lang="fr-CH" sz="1181" dirty="0">
                <a:solidFill>
                  <a:srgbClr val="FF0000"/>
                </a:solidFill>
              </a:rPr>
              <a:t> </a:t>
            </a:r>
            <a:r>
              <a:rPr lang="fr-CH" sz="1181" dirty="0" err="1">
                <a:solidFill>
                  <a:srgbClr val="FF0000"/>
                </a:solidFill>
              </a:rPr>
              <a:t>inhibitors</a:t>
            </a:r>
            <a:r>
              <a:rPr lang="fr-CH" sz="1181" dirty="0">
                <a:solidFill>
                  <a:srgbClr val="FF0000"/>
                </a:solidFill>
              </a:rPr>
              <a:t> (PI)</a:t>
            </a:r>
          </a:p>
        </p:txBody>
      </p:sp>
      <p:sp>
        <p:nvSpPr>
          <p:cNvPr id="39" name="ZoneTexte 38"/>
          <p:cNvSpPr txBox="1"/>
          <p:nvPr/>
        </p:nvSpPr>
        <p:spPr>
          <a:xfrm>
            <a:off x="4877974" y="5861816"/>
            <a:ext cx="3086100" cy="274049"/>
          </a:xfrm>
          <a:prstGeom prst="rect">
            <a:avLst/>
          </a:prstGeom>
          <a:noFill/>
          <a:ln w="12700">
            <a:solidFill>
              <a:schemeClr val="bg1">
                <a:lumMod val="75000"/>
              </a:schemeClr>
            </a:solidFill>
          </a:ln>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514368" eaLnBrk="1" fontAlgn="base" hangingPunct="1">
              <a:spcBef>
                <a:spcPct val="0"/>
              </a:spcBef>
              <a:spcAft>
                <a:spcPct val="0"/>
              </a:spcAft>
              <a:defRPr/>
            </a:pPr>
            <a:r>
              <a:rPr lang="fr-CH" sz="1181" dirty="0">
                <a:solidFill>
                  <a:prstClr val="black"/>
                </a:solidFill>
              </a:rPr>
              <a:t>RT </a:t>
            </a:r>
            <a:r>
              <a:rPr lang="fr-CH" sz="1181" dirty="0" err="1">
                <a:solidFill>
                  <a:prstClr val="black"/>
                </a:solidFill>
              </a:rPr>
              <a:t>inhibitors</a:t>
            </a:r>
            <a:r>
              <a:rPr lang="fr-CH" sz="1181" dirty="0">
                <a:solidFill>
                  <a:prstClr val="black"/>
                </a:solidFill>
              </a:rPr>
              <a:t> (N-NRTI and NRTI)</a:t>
            </a:r>
          </a:p>
        </p:txBody>
      </p:sp>
      <p:sp>
        <p:nvSpPr>
          <p:cNvPr id="40" name="ZoneTexte 39"/>
          <p:cNvSpPr txBox="1"/>
          <p:nvPr/>
        </p:nvSpPr>
        <p:spPr>
          <a:xfrm>
            <a:off x="4584976" y="5512649"/>
            <a:ext cx="2030113" cy="274049"/>
          </a:xfrm>
          <a:prstGeom prst="rect">
            <a:avLst/>
          </a:prstGeom>
          <a:noFill/>
          <a:ln w="12700">
            <a:solidFill>
              <a:schemeClr val="bg1">
                <a:lumMod val="75000"/>
              </a:schemeClr>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514368" eaLnBrk="1" fontAlgn="base" hangingPunct="1">
              <a:spcBef>
                <a:spcPct val="0"/>
              </a:spcBef>
              <a:spcAft>
                <a:spcPct val="0"/>
              </a:spcAft>
              <a:defRPr/>
            </a:pPr>
            <a:r>
              <a:rPr lang="fr-CH" sz="1181" dirty="0" err="1">
                <a:solidFill>
                  <a:srgbClr val="1730BD"/>
                </a:solidFill>
              </a:rPr>
              <a:t>Integrase</a:t>
            </a:r>
            <a:r>
              <a:rPr lang="fr-CH" sz="1181" dirty="0">
                <a:solidFill>
                  <a:srgbClr val="1730BD"/>
                </a:solidFill>
              </a:rPr>
              <a:t> </a:t>
            </a:r>
            <a:r>
              <a:rPr lang="fr-CH" sz="1181" dirty="0" err="1">
                <a:solidFill>
                  <a:srgbClr val="1730BD"/>
                </a:solidFill>
              </a:rPr>
              <a:t>inhibitors</a:t>
            </a:r>
            <a:r>
              <a:rPr lang="fr-CH" sz="1181" dirty="0">
                <a:solidFill>
                  <a:srgbClr val="1730BD"/>
                </a:solidFill>
              </a:rPr>
              <a:t> (</a:t>
            </a:r>
            <a:r>
              <a:rPr lang="fr-CH" sz="1181" dirty="0" err="1">
                <a:solidFill>
                  <a:srgbClr val="1730BD"/>
                </a:solidFill>
              </a:rPr>
              <a:t>InSTI</a:t>
            </a:r>
            <a:r>
              <a:rPr lang="fr-CH" sz="1181" dirty="0">
                <a:solidFill>
                  <a:srgbClr val="1730BD"/>
                </a:solidFill>
              </a:rPr>
              <a:t>)</a:t>
            </a:r>
          </a:p>
        </p:txBody>
      </p:sp>
      <p:sp>
        <p:nvSpPr>
          <p:cNvPr id="41" name="ZoneTexte 40"/>
          <p:cNvSpPr txBox="1"/>
          <p:nvPr/>
        </p:nvSpPr>
        <p:spPr>
          <a:xfrm>
            <a:off x="3289542" y="5861815"/>
            <a:ext cx="1478756" cy="274049"/>
          </a:xfrm>
          <a:prstGeom prst="rect">
            <a:avLst/>
          </a:prstGeom>
          <a:noFill/>
          <a:ln w="12700">
            <a:solidFill>
              <a:schemeClr val="bg1">
                <a:lumMod val="75000"/>
              </a:schemeClr>
            </a:solidFill>
          </a:ln>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514368" eaLnBrk="1" fontAlgn="base" hangingPunct="1">
              <a:spcBef>
                <a:spcPct val="0"/>
              </a:spcBef>
              <a:spcAft>
                <a:spcPct val="0"/>
              </a:spcAft>
              <a:defRPr/>
            </a:pPr>
            <a:r>
              <a:rPr lang="fr-CH" sz="1181" dirty="0">
                <a:solidFill>
                  <a:schemeClr val="accent6">
                    <a:lumMod val="75000"/>
                  </a:schemeClr>
                </a:solidFill>
              </a:rPr>
              <a:t>Fusion </a:t>
            </a:r>
            <a:r>
              <a:rPr lang="fr-CH" sz="1181" dirty="0" err="1">
                <a:solidFill>
                  <a:schemeClr val="accent6">
                    <a:lumMod val="75000"/>
                  </a:schemeClr>
                </a:solidFill>
              </a:rPr>
              <a:t>inhibitors</a:t>
            </a:r>
            <a:endParaRPr lang="fr-CH" sz="1181" dirty="0">
              <a:solidFill>
                <a:schemeClr val="accent6">
                  <a:lumMod val="75000"/>
                </a:schemeClr>
              </a:solidFill>
            </a:endParaRPr>
          </a:p>
        </p:txBody>
      </p:sp>
      <p:sp>
        <p:nvSpPr>
          <p:cNvPr id="42" name="ZoneTexte 41"/>
          <p:cNvSpPr txBox="1"/>
          <p:nvPr/>
        </p:nvSpPr>
        <p:spPr>
          <a:xfrm>
            <a:off x="3048432" y="5512649"/>
            <a:ext cx="1478756" cy="274049"/>
          </a:xfrm>
          <a:prstGeom prst="rect">
            <a:avLst/>
          </a:prstGeom>
          <a:noFill/>
          <a:ln w="12700">
            <a:solidFill>
              <a:schemeClr val="bg1">
                <a:lumMod val="75000"/>
              </a:schemeClr>
            </a:solidFill>
          </a:ln>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514368" eaLnBrk="1" fontAlgn="base" hangingPunct="1">
              <a:spcBef>
                <a:spcPct val="0"/>
              </a:spcBef>
              <a:spcAft>
                <a:spcPct val="0"/>
              </a:spcAft>
              <a:defRPr/>
            </a:pPr>
            <a:r>
              <a:rPr lang="fr-CH" sz="1181" dirty="0">
                <a:solidFill>
                  <a:srgbClr val="00B050"/>
                </a:solidFill>
              </a:rPr>
              <a:t>Entry </a:t>
            </a:r>
            <a:r>
              <a:rPr lang="fr-CH" sz="1181" dirty="0" err="1">
                <a:solidFill>
                  <a:srgbClr val="00B050"/>
                </a:solidFill>
              </a:rPr>
              <a:t>inhibitors</a:t>
            </a:r>
            <a:endParaRPr lang="fr-CH" sz="1181" dirty="0">
              <a:solidFill>
                <a:srgbClr val="00B050"/>
              </a:solidFill>
            </a:endParaRPr>
          </a:p>
        </p:txBody>
      </p:sp>
    </p:spTree>
    <p:extLst>
      <p:ext uri="{BB962C8B-B14F-4D97-AF65-F5344CB8AC3E}">
        <p14:creationId xmlns:p14="http://schemas.microsoft.com/office/powerpoint/2010/main" val="2132470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66120" y="572101"/>
            <a:ext cx="9554760" cy="38884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fr-FR" sz="1463" b="1" dirty="0">
                <a:latin typeface="Arial" charset="0"/>
              </a:rPr>
              <a:t>Chute et remontée de l’espérance de vie à 15 ans au Kwazulu Natal. </a:t>
            </a:r>
            <a:endParaRPr lang="fr-FR" sz="1463"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96160" y="5786349"/>
            <a:ext cx="1380240" cy="61161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1780" y="1132409"/>
            <a:ext cx="8449920" cy="45877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921781" y="5813351"/>
            <a:ext cx="4408020" cy="2173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25" b="1">
                <a:latin typeface="Arial" charset="0"/>
              </a:rPr>
              <a:t>J Bor et al. Science 2013;339:961-965</a:t>
            </a:r>
          </a:p>
        </p:txBody>
      </p:sp>
      <p:sp>
        <p:nvSpPr>
          <p:cNvPr id="2" name="Forme libre 1"/>
          <p:cNvSpPr/>
          <p:nvPr/>
        </p:nvSpPr>
        <p:spPr>
          <a:xfrm>
            <a:off x="2245179" y="847045"/>
            <a:ext cx="7439706" cy="3383431"/>
          </a:xfrm>
          <a:custGeom>
            <a:avLst/>
            <a:gdLst>
              <a:gd name="connsiteX0" fmla="*/ 0 w 6758215"/>
              <a:gd name="connsiteY0" fmla="*/ 2131786 h 2862352"/>
              <a:gd name="connsiteX1" fmla="*/ 1696357 w 6758215"/>
              <a:gd name="connsiteY1" fmla="*/ 2739572 h 2862352"/>
              <a:gd name="connsiteX2" fmla="*/ 6758215 w 6758215"/>
              <a:gd name="connsiteY2" fmla="*/ 0 h 2862352"/>
              <a:gd name="connsiteX3" fmla="*/ 6758215 w 6758215"/>
              <a:gd name="connsiteY3" fmla="*/ 0 h 2862352"/>
            </a:gdLst>
            <a:ahLst/>
            <a:cxnLst>
              <a:cxn ang="0">
                <a:pos x="connsiteX0" y="connsiteY0"/>
              </a:cxn>
              <a:cxn ang="0">
                <a:pos x="connsiteX1" y="connsiteY1"/>
              </a:cxn>
              <a:cxn ang="0">
                <a:pos x="connsiteX2" y="connsiteY2"/>
              </a:cxn>
              <a:cxn ang="0">
                <a:pos x="connsiteX3" y="connsiteY3"/>
              </a:cxn>
            </a:cxnLst>
            <a:rect l="l" t="t" r="r" b="b"/>
            <a:pathLst>
              <a:path w="6758215" h="2862352">
                <a:moveTo>
                  <a:pt x="0" y="2131786"/>
                </a:moveTo>
                <a:cubicBezTo>
                  <a:pt x="284994" y="2613328"/>
                  <a:pt x="569988" y="3094870"/>
                  <a:pt x="1696357" y="2739572"/>
                </a:cubicBezTo>
                <a:cubicBezTo>
                  <a:pt x="2822726" y="2384274"/>
                  <a:pt x="6758215" y="0"/>
                  <a:pt x="6758215" y="0"/>
                </a:cubicBezTo>
                <a:lnTo>
                  <a:pt x="6758215" y="0"/>
                </a:lnTo>
              </a:path>
            </a:pathLst>
          </a:custGeom>
          <a:ln w="76200" cmpd="sng">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2025"/>
          </a:p>
        </p:txBody>
      </p:sp>
    </p:spTree>
    <p:extLst>
      <p:ext uri="{BB962C8B-B14F-4D97-AF65-F5344CB8AC3E}">
        <p14:creationId xmlns:p14="http://schemas.microsoft.com/office/powerpoint/2010/main" val="74335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5"/>
          <p:cNvSpPr/>
          <p:nvPr/>
        </p:nvSpPr>
        <p:spPr>
          <a:xfrm>
            <a:off x="0" y="699674"/>
            <a:ext cx="10287000" cy="5802428"/>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19" dirty="0"/>
          </a:p>
        </p:txBody>
      </p:sp>
      <p:sp>
        <p:nvSpPr>
          <p:cNvPr id="13" name="Rectangle 56"/>
          <p:cNvSpPr/>
          <p:nvPr/>
        </p:nvSpPr>
        <p:spPr>
          <a:xfrm>
            <a:off x="0" y="536748"/>
            <a:ext cx="10287000" cy="162926"/>
          </a:xfrm>
          <a:prstGeom prst="rect">
            <a:avLst/>
          </a:prstGeom>
          <a:solidFill>
            <a:srgbClr val="026A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19" dirty="0"/>
          </a:p>
        </p:txBody>
      </p:sp>
      <p:sp>
        <p:nvSpPr>
          <p:cNvPr id="30" name="Rectangle 29"/>
          <p:cNvSpPr/>
          <p:nvPr/>
        </p:nvSpPr>
        <p:spPr>
          <a:xfrm>
            <a:off x="4179094" y="3517393"/>
            <a:ext cx="1943106" cy="1128714"/>
          </a:xfrm>
          <a:prstGeom prst="rect">
            <a:avLst/>
          </a:prstGeom>
          <a:solidFill>
            <a:schemeClr val="bg1">
              <a:alpha val="29000"/>
            </a:schemeClr>
          </a:solidFill>
          <a:ln w="381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8696"/>
              </a:buClr>
            </a:pPr>
            <a:r>
              <a:rPr lang="fr-FR" altLang="pt-BR" sz="1519" dirty="0">
                <a:solidFill>
                  <a:schemeClr val="bg1"/>
                </a:solidFill>
                <a:latin typeface="Arial"/>
                <a:cs typeface="Arial"/>
              </a:rPr>
              <a:t>Access</a:t>
            </a:r>
          </a:p>
        </p:txBody>
      </p:sp>
      <p:sp>
        <p:nvSpPr>
          <p:cNvPr id="31" name="Rectangle 30"/>
          <p:cNvSpPr/>
          <p:nvPr/>
        </p:nvSpPr>
        <p:spPr>
          <a:xfrm>
            <a:off x="6393656" y="3517393"/>
            <a:ext cx="1943106" cy="1128714"/>
          </a:xfrm>
          <a:prstGeom prst="rect">
            <a:avLst/>
          </a:prstGeom>
          <a:solidFill>
            <a:schemeClr val="bg1">
              <a:alpha val="29000"/>
            </a:schemeClr>
          </a:solidFill>
          <a:ln w="381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8696"/>
              </a:buClr>
            </a:pPr>
            <a:r>
              <a:rPr lang="fr-FR" altLang="pt-BR" sz="1519" dirty="0">
                <a:solidFill>
                  <a:schemeClr val="bg1"/>
                </a:solidFill>
                <a:latin typeface="Arial"/>
                <a:cs typeface="Arial"/>
              </a:rPr>
              <a:t>Global</a:t>
            </a:r>
          </a:p>
          <a:p>
            <a:pPr algn="ctr">
              <a:buClr>
                <a:srgbClr val="008696"/>
              </a:buClr>
            </a:pPr>
            <a:r>
              <a:rPr lang="fr-FR" altLang="pt-BR" sz="1519" dirty="0" err="1">
                <a:solidFill>
                  <a:schemeClr val="bg1"/>
                </a:solidFill>
                <a:latin typeface="Arial"/>
                <a:cs typeface="Arial"/>
              </a:rPr>
              <a:t>Affordability</a:t>
            </a:r>
            <a:endParaRPr lang="fr-FR" altLang="pt-BR" sz="1519" dirty="0">
              <a:solidFill>
                <a:schemeClr val="bg1"/>
              </a:solidFill>
              <a:latin typeface="Arial"/>
              <a:cs typeface="Arial"/>
            </a:endParaRPr>
          </a:p>
        </p:txBody>
      </p:sp>
      <p:sp>
        <p:nvSpPr>
          <p:cNvPr id="33" name="Rectangle 32"/>
          <p:cNvSpPr/>
          <p:nvPr/>
        </p:nvSpPr>
        <p:spPr>
          <a:xfrm>
            <a:off x="4179094" y="2217229"/>
            <a:ext cx="1943106" cy="1128714"/>
          </a:xfrm>
          <a:prstGeom prst="rect">
            <a:avLst/>
          </a:prstGeom>
          <a:solidFill>
            <a:schemeClr val="bg1">
              <a:alpha val="29000"/>
            </a:schemeClr>
          </a:solidFill>
          <a:ln w="381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8696"/>
              </a:buClr>
            </a:pPr>
            <a:r>
              <a:rPr lang="fr-FR" altLang="pt-BR" sz="1519" dirty="0" err="1">
                <a:solidFill>
                  <a:schemeClr val="bg1"/>
                </a:solidFill>
                <a:latin typeface="Arial"/>
                <a:cs typeface="Arial"/>
              </a:rPr>
              <a:t>Safety</a:t>
            </a:r>
            <a:r>
              <a:rPr lang="fr-FR" altLang="pt-BR" sz="1519" dirty="0">
                <a:solidFill>
                  <a:schemeClr val="bg1"/>
                </a:solidFill>
                <a:latin typeface="Arial"/>
                <a:cs typeface="Arial"/>
              </a:rPr>
              <a:t> and </a:t>
            </a:r>
            <a:r>
              <a:rPr lang="fr-FR" altLang="pt-BR" sz="1519" dirty="0" err="1">
                <a:solidFill>
                  <a:schemeClr val="bg1"/>
                </a:solidFill>
                <a:latin typeface="Arial"/>
                <a:cs typeface="Arial"/>
              </a:rPr>
              <a:t>tolerability</a:t>
            </a:r>
            <a:endParaRPr lang="fr-FR" altLang="pt-BR" sz="1519" dirty="0">
              <a:solidFill>
                <a:schemeClr val="bg1"/>
              </a:solidFill>
              <a:latin typeface="Arial"/>
              <a:cs typeface="Arial"/>
            </a:endParaRPr>
          </a:p>
        </p:txBody>
      </p:sp>
      <p:sp>
        <p:nvSpPr>
          <p:cNvPr id="34" name="Rectangle 33"/>
          <p:cNvSpPr/>
          <p:nvPr/>
        </p:nvSpPr>
        <p:spPr>
          <a:xfrm>
            <a:off x="6393656" y="2217229"/>
            <a:ext cx="1943106" cy="1128714"/>
          </a:xfrm>
          <a:prstGeom prst="rect">
            <a:avLst/>
          </a:prstGeom>
          <a:solidFill>
            <a:schemeClr val="bg1">
              <a:alpha val="29000"/>
            </a:schemeClr>
          </a:solidFill>
          <a:ln w="381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8696"/>
              </a:buClr>
            </a:pPr>
            <a:r>
              <a:rPr lang="fr-FR" altLang="pt-BR" sz="1519" dirty="0" err="1">
                <a:solidFill>
                  <a:schemeClr val="bg1"/>
                </a:solidFill>
                <a:latin typeface="Arial"/>
                <a:cs typeface="Arial"/>
              </a:rPr>
              <a:t>Convenience</a:t>
            </a:r>
            <a:r>
              <a:rPr lang="fr-FR" altLang="pt-BR" sz="1519" dirty="0">
                <a:solidFill>
                  <a:schemeClr val="bg1"/>
                </a:solidFill>
                <a:latin typeface="Arial"/>
                <a:cs typeface="Arial"/>
              </a:rPr>
              <a:t> </a:t>
            </a:r>
          </a:p>
        </p:txBody>
      </p:sp>
      <p:sp>
        <p:nvSpPr>
          <p:cNvPr id="36" name="Rectangle 35"/>
          <p:cNvSpPr/>
          <p:nvPr/>
        </p:nvSpPr>
        <p:spPr>
          <a:xfrm>
            <a:off x="1964532" y="2217229"/>
            <a:ext cx="1943106" cy="1128714"/>
          </a:xfrm>
          <a:prstGeom prst="rect">
            <a:avLst/>
          </a:prstGeom>
          <a:solidFill>
            <a:schemeClr val="bg1">
              <a:alpha val="29000"/>
            </a:schemeClr>
          </a:solidFill>
          <a:ln w="381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8696"/>
              </a:buClr>
            </a:pPr>
            <a:r>
              <a:rPr lang="fr-FR" altLang="pt-BR" sz="1519" dirty="0" err="1">
                <a:solidFill>
                  <a:schemeClr val="bg1"/>
                </a:solidFill>
                <a:latin typeface="Arial"/>
                <a:cs typeface="Arial"/>
              </a:rPr>
              <a:t>Efficacy</a:t>
            </a:r>
            <a:endParaRPr lang="fr-FR" altLang="pt-BR" sz="1519" dirty="0">
              <a:solidFill>
                <a:schemeClr val="bg1"/>
              </a:solidFill>
              <a:latin typeface="Arial"/>
              <a:cs typeface="Arial"/>
            </a:endParaRPr>
          </a:p>
        </p:txBody>
      </p:sp>
      <p:sp>
        <p:nvSpPr>
          <p:cNvPr id="14" name="ZoneTexte 1"/>
          <p:cNvSpPr txBox="1"/>
          <p:nvPr/>
        </p:nvSpPr>
        <p:spPr>
          <a:xfrm>
            <a:off x="0" y="6536527"/>
            <a:ext cx="3809056" cy="274049"/>
          </a:xfrm>
          <a:prstGeom prst="rect">
            <a:avLst/>
          </a:prstGeom>
          <a:noFill/>
        </p:spPr>
        <p:txBody>
          <a:bodyPr wrap="none" rtlCol="0">
            <a:spAutoFit/>
          </a:bodyPr>
          <a:lstStyle/>
          <a:p>
            <a:r>
              <a:rPr lang="fr-FR" sz="1181" i="1" dirty="0"/>
              <a:t>Table </a:t>
            </a:r>
            <a:r>
              <a:rPr lang="fr-FR" sz="1181" i="1" dirty="0" err="1"/>
              <a:t>credit</a:t>
            </a:r>
            <a:r>
              <a:rPr lang="fr-FR" sz="1181" i="1" dirty="0"/>
              <a:t> (</a:t>
            </a:r>
            <a:r>
              <a:rPr lang="fr-FR" sz="1181" i="1" dirty="0" err="1"/>
              <a:t>adapted</a:t>
            </a:r>
            <a:r>
              <a:rPr lang="fr-FR" sz="1181" i="1" dirty="0"/>
              <a:t>) </a:t>
            </a:r>
            <a:r>
              <a:rPr lang="fr-FR" sz="1181" i="1" dirty="0" err="1"/>
              <a:t>clinicaloptions.com</a:t>
            </a:r>
            <a:r>
              <a:rPr lang="fr-FR" sz="1181" i="1" dirty="0"/>
              <a:t>, </a:t>
            </a:r>
            <a:r>
              <a:rPr lang="fr-FR" sz="1181" i="1" dirty="0" err="1"/>
              <a:t>with</a:t>
            </a:r>
            <a:r>
              <a:rPr lang="fr-FR" sz="1181" i="1" dirty="0"/>
              <a:t> permission</a:t>
            </a:r>
          </a:p>
        </p:txBody>
      </p:sp>
      <p:sp>
        <p:nvSpPr>
          <p:cNvPr id="15" name="Rectangle 14"/>
          <p:cNvSpPr/>
          <p:nvPr/>
        </p:nvSpPr>
        <p:spPr>
          <a:xfrm>
            <a:off x="1964532" y="3517393"/>
            <a:ext cx="1943106" cy="1128714"/>
          </a:xfrm>
          <a:prstGeom prst="rect">
            <a:avLst/>
          </a:prstGeom>
          <a:solidFill>
            <a:schemeClr val="bg1">
              <a:alpha val="29000"/>
            </a:schemeClr>
          </a:solidFill>
          <a:ln w="381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8696"/>
              </a:buClr>
            </a:pPr>
            <a:r>
              <a:rPr lang="fr-FR" altLang="pt-BR" sz="1688" b="1" dirty="0">
                <a:solidFill>
                  <a:srgbClr val="FFE299"/>
                </a:solidFill>
                <a:latin typeface="Arial"/>
                <a:cs typeface="Arial"/>
              </a:rPr>
              <a:t>Universal prescription </a:t>
            </a:r>
            <a:br>
              <a:rPr lang="fr-FR" altLang="pt-BR" sz="1688" b="1" dirty="0">
                <a:solidFill>
                  <a:srgbClr val="FFE299"/>
                </a:solidFill>
                <a:latin typeface="Arial"/>
                <a:cs typeface="Arial"/>
              </a:rPr>
            </a:br>
            <a:r>
              <a:rPr lang="fr-FR" altLang="pt-BR" sz="1688" b="1" dirty="0">
                <a:solidFill>
                  <a:srgbClr val="FFE299"/>
                </a:solidFill>
                <a:latin typeface="Arial"/>
                <a:cs typeface="Arial"/>
              </a:rPr>
              <a:t>in key populations</a:t>
            </a:r>
          </a:p>
        </p:txBody>
      </p:sp>
      <p:graphicFrame>
        <p:nvGraphicFramePr>
          <p:cNvPr id="11" name="Table 13"/>
          <p:cNvGraphicFramePr>
            <a:graphicFrameLocks noGrp="1"/>
          </p:cNvGraphicFramePr>
          <p:nvPr>
            <p:extLst>
              <p:ext uri="{D42A27DB-BD31-4B8C-83A1-F6EECF244321}">
                <p14:modId xmlns:p14="http://schemas.microsoft.com/office/powerpoint/2010/main" val="1026196069"/>
              </p:ext>
            </p:extLst>
          </p:nvPr>
        </p:nvGraphicFramePr>
        <p:xfrm>
          <a:off x="770966" y="1624792"/>
          <a:ext cx="8873096" cy="4663220"/>
        </p:xfrm>
        <a:graphic>
          <a:graphicData uri="http://schemas.openxmlformats.org/drawingml/2006/table">
            <a:tbl>
              <a:tblPr>
                <a:effectLst>
                  <a:outerShdw blurRad="50800" dist="76200" dir="2700000" algn="tl" rotWithShape="0">
                    <a:prstClr val="black">
                      <a:alpha val="40000"/>
                    </a:prstClr>
                  </a:outerShdw>
                </a:effectLst>
              </a:tblPr>
              <a:tblGrid>
                <a:gridCol w="4437380"/>
                <a:gridCol w="4435716"/>
              </a:tblGrid>
              <a:tr h="348160">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altLang="fr-FR" sz="1800" b="1" i="0" u="none" strike="noStrike" cap="none" normalizeH="0" baseline="0" dirty="0" smtClean="0">
                          <a:ln>
                            <a:noFill/>
                          </a:ln>
                          <a:solidFill>
                            <a:srgbClr val="FFFFFF"/>
                          </a:solidFill>
                          <a:effectLst/>
                          <a:latin typeface="Arial" charset="0"/>
                          <a:ea typeface="Arial" charset="0"/>
                          <a:cs typeface="Arial" charset="0"/>
                        </a:rPr>
                        <a:t>Lié au patient</a:t>
                      </a:r>
                      <a:endParaRPr kumimoji="0" lang="fr-FR" altLang="fr-FR" sz="1800" b="1" i="0" u="none" strike="noStrike" cap="none" normalizeH="0" baseline="0" dirty="0">
                        <a:ln>
                          <a:noFill/>
                        </a:ln>
                        <a:solidFill>
                          <a:srgbClr val="FFFFFF"/>
                        </a:solidFill>
                        <a:effectLst/>
                        <a:latin typeface="Arial" charset="0"/>
                        <a:ea typeface="Arial" charset="0"/>
                        <a:cs typeface="Arial" charset="0"/>
                      </a:endParaRPr>
                    </a:p>
                  </a:txBody>
                  <a:tcPr marL="77153" marR="77153" marT="38573" marB="38573" horzOverflow="overflow">
                    <a:lnL>
                      <a:noFill/>
                    </a:lnL>
                    <a:lnR>
                      <a:noFill/>
                    </a:lnR>
                    <a:lnT>
                      <a:noFill/>
                    </a:lnT>
                    <a:lnB>
                      <a:noFill/>
                    </a:lnB>
                    <a:lnTlToBr>
                      <a:noFill/>
                    </a:lnTlToBr>
                    <a:lnBlToTr>
                      <a:noFill/>
                    </a:lnBlToTr>
                    <a:solidFill>
                      <a:schemeClr val="accent6"/>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altLang="fr-FR" sz="1800" b="1" i="0" u="none" strike="noStrike" cap="none" normalizeH="0" baseline="0" dirty="0" smtClean="0">
                          <a:ln>
                            <a:noFill/>
                          </a:ln>
                          <a:solidFill>
                            <a:srgbClr val="FFFFFF"/>
                          </a:solidFill>
                          <a:effectLst/>
                          <a:latin typeface="Arial" charset="0"/>
                          <a:ea typeface="Arial" charset="0"/>
                          <a:cs typeface="Arial" charset="0"/>
                        </a:rPr>
                        <a:t>Lié au traitement</a:t>
                      </a:r>
                      <a:endParaRPr kumimoji="0" lang="fr-FR" altLang="fr-FR" sz="1800" b="1" i="0" u="none" strike="noStrike" cap="none" normalizeH="0" baseline="0" dirty="0">
                        <a:ln>
                          <a:noFill/>
                        </a:ln>
                        <a:solidFill>
                          <a:srgbClr val="FFFFFF"/>
                        </a:solidFill>
                        <a:effectLst/>
                        <a:latin typeface="Arial" charset="0"/>
                        <a:ea typeface="Arial" charset="0"/>
                        <a:cs typeface="Arial" charset="0"/>
                      </a:endParaRPr>
                    </a:p>
                  </a:txBody>
                  <a:tcPr marL="77153" marR="77153" marT="38573" marB="38573" horzOverflow="overflow">
                    <a:lnL>
                      <a:noFill/>
                    </a:lnL>
                    <a:lnR>
                      <a:noFill/>
                    </a:lnR>
                    <a:lnT>
                      <a:noFill/>
                    </a:lnT>
                    <a:lnB>
                      <a:noFill/>
                    </a:lnB>
                    <a:lnTlToBr>
                      <a:noFill/>
                    </a:lnTlToBr>
                    <a:lnBlToTr>
                      <a:noFill/>
                    </a:lnBlToTr>
                    <a:solidFill>
                      <a:srgbClr val="55C1B2"/>
                    </a:solidFill>
                  </a:tcPr>
                </a:tc>
              </a:tr>
              <a:tr h="352083">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1" i="0" u="none" strike="noStrike" cap="none" normalizeH="0" baseline="0" dirty="0" smtClean="0">
                          <a:ln>
                            <a:noFill/>
                          </a:ln>
                          <a:solidFill>
                            <a:srgbClr val="141415"/>
                          </a:solidFill>
                          <a:effectLst/>
                          <a:latin typeface="Arial" charset="0"/>
                          <a:ea typeface="MS PGothic" charset="-128"/>
                        </a:rPr>
                        <a:t>Charge virale initiale</a:t>
                      </a:r>
                      <a:endParaRPr kumimoji="0" lang="fr-FR" altLang="fr-FR" sz="1800" b="1"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0" i="0" u="none" strike="noStrike" cap="none" normalizeH="0" baseline="0" dirty="0" smtClean="0">
                          <a:ln>
                            <a:noFill/>
                          </a:ln>
                          <a:solidFill>
                            <a:srgbClr val="141415"/>
                          </a:solidFill>
                          <a:effectLst/>
                          <a:latin typeface="Arial" charset="0"/>
                          <a:ea typeface="MS PGothic" charset="-128"/>
                        </a:rPr>
                        <a:t>Tolérance long terme</a:t>
                      </a: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r>
              <a:tr h="361150">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1" i="0" u="none" strike="noStrike" cap="none" normalizeH="0" baseline="0" dirty="0" smtClean="0">
                          <a:ln>
                            <a:noFill/>
                          </a:ln>
                          <a:solidFill>
                            <a:srgbClr val="141415"/>
                          </a:solidFill>
                          <a:effectLst/>
                          <a:latin typeface="Arial" charset="0"/>
                          <a:ea typeface="MS PGothic" charset="-128"/>
                        </a:rPr>
                        <a:t>Hépatite B ou C</a:t>
                      </a:r>
                      <a:endParaRPr kumimoji="0" lang="fr-FR" altLang="fr-FR" sz="1800" b="1"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0" i="0" u="none" strike="noStrike" cap="none" normalizeH="0" baseline="0" dirty="0" smtClean="0">
                          <a:ln>
                            <a:noFill/>
                          </a:ln>
                          <a:solidFill>
                            <a:srgbClr val="141415"/>
                          </a:solidFill>
                          <a:effectLst/>
                          <a:latin typeface="Arial" charset="0"/>
                          <a:ea typeface="MS PGothic" charset="-128"/>
                        </a:rPr>
                        <a:t>Simplicité</a:t>
                      </a: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r>
              <a:tr h="609248">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1" i="0" u="none" strike="noStrike" cap="none" normalizeH="0" baseline="0" dirty="0" smtClean="0">
                          <a:ln>
                            <a:noFill/>
                          </a:ln>
                          <a:solidFill>
                            <a:srgbClr val="141415"/>
                          </a:solidFill>
                          <a:effectLst/>
                          <a:latin typeface="Arial" charset="0"/>
                          <a:ea typeface="MS PGothic" charset="-128"/>
                        </a:rPr>
                        <a:t>Fonction rénale</a:t>
                      </a:r>
                      <a:endParaRPr kumimoji="0" lang="fr-FR" altLang="fr-FR" sz="1800" b="1"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0" i="0" u="none" strike="noStrike" cap="none" normalizeH="0" baseline="0" noProof="0" dirty="0" smtClean="0">
                          <a:ln>
                            <a:noFill/>
                          </a:ln>
                          <a:solidFill>
                            <a:srgbClr val="141415"/>
                          </a:solidFill>
                          <a:effectLst/>
                          <a:latin typeface="Arial" charset="0"/>
                          <a:ea typeface="MS PGothic" charset="-128"/>
                        </a:rPr>
                        <a:t>Prise</a:t>
                      </a:r>
                      <a:r>
                        <a:rPr kumimoji="0" lang="fr-FR" altLang="fr-FR" sz="1800" b="0" i="0" u="none" strike="noStrike" cap="none" normalizeH="0" baseline="0" dirty="0" smtClean="0">
                          <a:ln>
                            <a:noFill/>
                          </a:ln>
                          <a:solidFill>
                            <a:srgbClr val="141415"/>
                          </a:solidFill>
                          <a:effectLst/>
                          <a:latin typeface="Arial" charset="0"/>
                          <a:ea typeface="MS PGothic" charset="-128"/>
                        </a:rPr>
                        <a:t> au repas/à jeun</a:t>
                      </a: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r>
              <a:tr h="609270">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1" i="0" u="none" strike="noStrike" cap="none" normalizeH="0" baseline="0" dirty="0" smtClean="0">
                          <a:ln>
                            <a:noFill/>
                          </a:ln>
                          <a:solidFill>
                            <a:srgbClr val="141415"/>
                          </a:solidFill>
                          <a:effectLst/>
                          <a:latin typeface="Arial" charset="0"/>
                          <a:ea typeface="MS PGothic" charset="-128"/>
                        </a:rPr>
                        <a:t>Perspective de grossesse</a:t>
                      </a:r>
                      <a:endParaRPr kumimoji="0" lang="fr-FR" altLang="fr-FR" sz="1800" b="1"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0" i="0" u="none" strike="noStrike" cap="none" normalizeH="0" baseline="0" dirty="0" smtClean="0">
                          <a:ln>
                            <a:noFill/>
                          </a:ln>
                          <a:solidFill>
                            <a:srgbClr val="141415"/>
                          </a:solidFill>
                          <a:effectLst/>
                          <a:latin typeface="Arial" charset="0"/>
                          <a:ea typeface="MS PGothic" charset="-128"/>
                        </a:rPr>
                        <a:t>Interactions médicamenteuse et polymédication</a:t>
                      </a: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r>
              <a:tr h="392610">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rgbClr val="141415"/>
                          </a:solidFill>
                          <a:effectLst/>
                          <a:latin typeface="Arial" charset="0"/>
                          <a:ea typeface="MS PGothic" charset="-128"/>
                        </a:rPr>
                        <a:t>Usage de drogue</a:t>
                      </a: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1" i="0" u="none" strike="noStrike" cap="none" normalizeH="0" baseline="0" dirty="0" smtClean="0">
                          <a:ln>
                            <a:noFill/>
                          </a:ln>
                          <a:solidFill>
                            <a:srgbClr val="141415"/>
                          </a:solidFill>
                          <a:effectLst/>
                          <a:latin typeface="Arial" charset="0"/>
                          <a:ea typeface="MS PGothic" charset="-128"/>
                        </a:rPr>
                        <a:t>Barrière de résistance</a:t>
                      </a:r>
                      <a:endParaRPr kumimoji="0" lang="fr-FR" altLang="fr-FR" sz="1800" b="1"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r>
              <a:tr h="384425">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0" i="0" u="none" strike="noStrike" cap="none" normalizeH="0" baseline="0" dirty="0" smtClean="0">
                          <a:ln>
                            <a:noFill/>
                          </a:ln>
                          <a:solidFill>
                            <a:srgbClr val="141415"/>
                          </a:solidFill>
                          <a:effectLst/>
                          <a:latin typeface="Arial" charset="0"/>
                          <a:ea typeface="MS PGothic" charset="-128"/>
                        </a:rPr>
                        <a:t>HLA-B*5701</a:t>
                      </a: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1" i="0" u="none" strike="noStrike" cap="none" normalizeH="0" baseline="0" dirty="0" smtClean="0">
                          <a:ln>
                            <a:noFill/>
                          </a:ln>
                          <a:solidFill>
                            <a:srgbClr val="141415"/>
                          </a:solidFill>
                          <a:effectLst/>
                          <a:latin typeface="Arial" charset="0"/>
                          <a:ea typeface="MS PGothic" charset="-128"/>
                        </a:rPr>
                        <a:t>Coût et accessibilité</a:t>
                      </a:r>
                      <a:endParaRPr kumimoji="0" lang="fr-FR" altLang="fr-FR" sz="1800" b="1"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r>
              <a:tr h="348143">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1" i="0" u="none" strike="noStrike" cap="none" normalizeH="0" baseline="0" dirty="0" smtClean="0">
                          <a:ln>
                            <a:noFill/>
                          </a:ln>
                          <a:solidFill>
                            <a:srgbClr val="141415"/>
                          </a:solidFill>
                          <a:effectLst/>
                          <a:latin typeface="Arial" charset="0"/>
                          <a:ea typeface="MS PGothic" charset="-128"/>
                        </a:rPr>
                        <a:t>Age, Comorbidités</a:t>
                      </a: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r>
              <a:tr h="609248">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1" i="0" u="none" strike="noStrike" cap="none" normalizeH="0" baseline="0" dirty="0" smtClean="0">
                          <a:ln>
                            <a:noFill/>
                          </a:ln>
                          <a:solidFill>
                            <a:srgbClr val="141415"/>
                          </a:solidFill>
                          <a:effectLst/>
                          <a:latin typeface="Arial" charset="0"/>
                          <a:ea typeface="MS PGothic" charset="-128"/>
                        </a:rPr>
                        <a:t>Traitement ARV antérieur</a:t>
                      </a:r>
                      <a:endParaRPr kumimoji="0" lang="fr-FR" altLang="fr-FR" sz="1800" b="1"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r>
              <a:tr h="609270">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r>
                        <a:rPr kumimoji="0" lang="fr-FR" altLang="fr-FR" sz="1800" b="1" i="0" u="none" strike="noStrike" cap="none" normalizeH="0" baseline="0" dirty="0" smtClean="0">
                          <a:ln>
                            <a:noFill/>
                          </a:ln>
                          <a:solidFill>
                            <a:srgbClr val="141415"/>
                          </a:solidFill>
                          <a:effectLst/>
                          <a:latin typeface="Arial" charset="0"/>
                          <a:ea typeface="MS PGothic" charset="-128"/>
                        </a:rPr>
                        <a:t>Stade SIDA, immunodépression sévère ou primo-infection</a:t>
                      </a:r>
                      <a:endParaRPr kumimoji="0" lang="fr-FR" altLang="fr-FR" sz="1800" b="1"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lvl1pPr>
                        <a:lnSpc>
                          <a:spcPct val="90000"/>
                        </a:lnSpc>
                        <a:spcBef>
                          <a:spcPts val="1000"/>
                        </a:spcBef>
                        <a:spcAft>
                          <a:spcPts val="700"/>
                        </a:spcAft>
                        <a:buClr>
                          <a:srgbClr val="FEFDDE"/>
                        </a:buClr>
                        <a:buFont typeface="Wingdings" charset="2"/>
                        <a:defRPr sz="22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defRPr sz="20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defRPr sz="20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defRPr>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defRPr sz="1600">
                          <a:solidFill>
                            <a:srgbClr val="FEFDDE"/>
                          </a:solidFill>
                          <a:latin typeface="Arial" charset="0"/>
                        </a:defRPr>
                      </a:lvl9pPr>
                    </a:lstStyle>
                    <a:p>
                      <a:pPr marL="0" marR="0" lvl="0" indent="0" algn="ctr" defTabSz="914400" rtl="0" eaLnBrk="1" fontAlgn="base" latinLnBrk="0" hangingPunct="1">
                        <a:lnSpc>
                          <a:spcPct val="100000"/>
                        </a:lnSpc>
                        <a:spcBef>
                          <a:spcPct val="35000"/>
                        </a:spcBef>
                        <a:spcAft>
                          <a:spcPct val="25000"/>
                        </a:spcAft>
                        <a:buClr>
                          <a:srgbClr val="141415"/>
                        </a:buClr>
                        <a:buSzTx/>
                        <a:buFont typeface="Arial" charset="0"/>
                        <a:buNone/>
                        <a:tabLst/>
                      </a:pPr>
                      <a:endParaRPr kumimoji="0" lang="fr-FR" altLang="fr-FR" sz="1800" b="0" i="0" u="none" strike="noStrike" cap="none" normalizeH="0" baseline="0" dirty="0">
                        <a:ln>
                          <a:noFill/>
                        </a:ln>
                        <a:solidFill>
                          <a:srgbClr val="141415"/>
                        </a:solidFill>
                        <a:effectLst/>
                        <a:latin typeface="Arial" charset="0"/>
                        <a:ea typeface="MS PGothic" charset="-128"/>
                      </a:endParaRPr>
                    </a:p>
                  </a:txBody>
                  <a:tcPr marL="68601" marR="68601" marT="38565" marB="3856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r>
            </a:tbl>
          </a:graphicData>
        </a:graphic>
      </p:graphicFrame>
      <p:sp>
        <p:nvSpPr>
          <p:cNvPr id="2" name="Rectangle 1"/>
          <p:cNvSpPr/>
          <p:nvPr/>
        </p:nvSpPr>
        <p:spPr>
          <a:xfrm>
            <a:off x="0" y="0"/>
            <a:ext cx="10287000" cy="1449537"/>
          </a:xfrm>
          <a:prstGeom prst="rect">
            <a:avLst/>
          </a:prstGeom>
          <a:solidFill>
            <a:srgbClr val="0188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Title 1"/>
          <p:cNvSpPr txBox="1">
            <a:spLocks/>
          </p:cNvSpPr>
          <p:nvPr/>
        </p:nvSpPr>
        <p:spPr bwMode="auto">
          <a:xfrm>
            <a:off x="642938" y="330193"/>
            <a:ext cx="9001124" cy="964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5749" tIns="32875" rIns="65749" bIns="32875"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lnSpc>
                <a:spcPct val="90000"/>
              </a:lnSpc>
            </a:pPr>
            <a:r>
              <a:rPr lang="fr-FR" altLang="pt-BR" sz="3713" b="1" dirty="0">
                <a:solidFill>
                  <a:schemeClr val="bg1"/>
                </a:solidFill>
                <a:latin typeface="Arial"/>
                <a:cs typeface="Arial"/>
              </a:rPr>
              <a:t>Considérations pour le choix des ARV</a:t>
            </a:r>
          </a:p>
          <a:p>
            <a:pPr eaLnBrk="1" hangingPunct="1">
              <a:lnSpc>
                <a:spcPct val="90000"/>
              </a:lnSpc>
            </a:pPr>
            <a:r>
              <a:rPr lang="fr-FR" altLang="pt-BR" sz="3375" i="1" dirty="0">
                <a:solidFill>
                  <a:schemeClr val="bg1"/>
                </a:solidFill>
                <a:latin typeface="Arial"/>
                <a:cs typeface="Arial"/>
              </a:rPr>
              <a:t>De l’accès universel au traitement individuel</a:t>
            </a:r>
          </a:p>
        </p:txBody>
      </p:sp>
    </p:spTree>
    <p:extLst>
      <p:ext uri="{BB962C8B-B14F-4D97-AF65-F5344CB8AC3E}">
        <p14:creationId xmlns:p14="http://schemas.microsoft.com/office/powerpoint/2010/main" val="143391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1098754" y="3704404"/>
            <a:ext cx="7316093" cy="779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Aft>
                <a:spcPts val="506"/>
              </a:spcAft>
              <a:buClr>
                <a:srgbClr val="0070C0"/>
              </a:buClr>
              <a:buSzPct val="150000"/>
            </a:pPr>
            <a:r>
              <a:rPr lang="en-GB" altLang="pt-BR" sz="2025" b="1" dirty="0">
                <a:solidFill>
                  <a:srgbClr val="000000"/>
                </a:solidFill>
              </a:rPr>
              <a:t>	</a:t>
            </a:r>
            <a:r>
              <a:rPr lang="en-GB" altLang="pt-BR" sz="2025" b="1" dirty="0" err="1">
                <a:solidFill>
                  <a:srgbClr val="000000"/>
                </a:solidFill>
              </a:rPr>
              <a:t>Pratique</a:t>
            </a:r>
            <a:r>
              <a:rPr lang="en-GB" altLang="pt-BR" sz="2025" b="1" dirty="0">
                <a:solidFill>
                  <a:srgbClr val="000000"/>
                </a:solidFill>
              </a:rPr>
              <a:t> : </a:t>
            </a:r>
            <a:r>
              <a:rPr lang="en-GB" altLang="pt-BR" sz="2025" b="1" dirty="0"/>
              <a:t>un </a:t>
            </a:r>
            <a:r>
              <a:rPr lang="en-GB" altLang="pt-BR" sz="2025" b="1" dirty="0" err="1"/>
              <a:t>seul</a:t>
            </a:r>
            <a:r>
              <a:rPr lang="en-GB" altLang="pt-BR" sz="2025" b="1" dirty="0"/>
              <a:t> </a:t>
            </a:r>
            <a:r>
              <a:rPr lang="en-GB" altLang="pt-BR" sz="2025" b="1" dirty="0" err="1"/>
              <a:t>comprimé</a:t>
            </a:r>
            <a:r>
              <a:rPr lang="en-GB" altLang="pt-BR" sz="2025" b="1" dirty="0"/>
              <a:t>, surveillance </a:t>
            </a:r>
            <a:r>
              <a:rPr lang="en-GB" altLang="pt-BR" sz="2025" b="1" dirty="0" err="1"/>
              <a:t>minime</a:t>
            </a:r>
            <a:endParaRPr lang="en-GB" altLang="pt-BR" sz="2025" dirty="0"/>
          </a:p>
          <a:p>
            <a:pPr>
              <a:spcAft>
                <a:spcPts val="506"/>
              </a:spcAft>
              <a:buClr>
                <a:srgbClr val="0070C0"/>
              </a:buClr>
              <a:buSzPct val="150000"/>
            </a:pPr>
            <a:r>
              <a:rPr lang="en-US" altLang="pt-BR" sz="2025" b="1" dirty="0">
                <a:solidFill>
                  <a:srgbClr val="008899"/>
                </a:solidFill>
              </a:rPr>
              <a:t>	</a:t>
            </a:r>
            <a:r>
              <a:rPr lang="en-US" altLang="pt-BR" sz="2025" b="1" dirty="0" err="1">
                <a:solidFill>
                  <a:srgbClr val="000000"/>
                </a:solidFill>
              </a:rPr>
              <a:t>Harmonisation</a:t>
            </a:r>
            <a:r>
              <a:rPr lang="en-US" altLang="pt-BR" sz="2025" b="1" dirty="0">
                <a:solidFill>
                  <a:srgbClr val="000000"/>
                </a:solidFill>
              </a:rPr>
              <a:t> </a:t>
            </a:r>
            <a:r>
              <a:rPr lang="en-US" altLang="pt-BR" sz="1688" dirty="0">
                <a:solidFill>
                  <a:srgbClr val="000000"/>
                </a:solidFill>
              </a:rPr>
              <a:t>(</a:t>
            </a:r>
            <a:r>
              <a:rPr lang="en-US" altLang="pt-BR" sz="1688" dirty="0"/>
              <a:t>femmes enceintes</a:t>
            </a:r>
            <a:r>
              <a:rPr lang="en-US" altLang="pt-BR" sz="1688" dirty="0">
                <a:solidFill>
                  <a:srgbClr val="000000"/>
                </a:solidFill>
              </a:rPr>
              <a:t>, </a:t>
            </a:r>
            <a:r>
              <a:rPr lang="en-US" altLang="pt-BR" sz="1688" dirty="0" err="1">
                <a:solidFill>
                  <a:srgbClr val="000000"/>
                </a:solidFill>
              </a:rPr>
              <a:t>enfants</a:t>
            </a:r>
            <a:r>
              <a:rPr lang="en-US" altLang="pt-BR" sz="1688" dirty="0">
                <a:solidFill>
                  <a:srgbClr val="000000"/>
                </a:solidFill>
              </a:rPr>
              <a:t> &gt; 5 </a:t>
            </a:r>
            <a:r>
              <a:rPr lang="en-US" altLang="pt-BR" sz="1688" dirty="0" err="1">
                <a:solidFill>
                  <a:srgbClr val="000000"/>
                </a:solidFill>
              </a:rPr>
              <a:t>ans</a:t>
            </a:r>
            <a:r>
              <a:rPr lang="en-US" altLang="ja-JP" sz="1688" dirty="0">
                <a:solidFill>
                  <a:srgbClr val="000000"/>
                </a:solidFill>
              </a:rPr>
              <a:t>, </a:t>
            </a:r>
            <a:r>
              <a:rPr lang="en-US" altLang="ja-JP" sz="1688" dirty="0"/>
              <a:t>TB</a:t>
            </a:r>
            <a:r>
              <a:rPr lang="en-US" altLang="ja-JP" sz="1688" dirty="0">
                <a:solidFill>
                  <a:srgbClr val="000000"/>
                </a:solidFill>
              </a:rPr>
              <a:t>, </a:t>
            </a:r>
            <a:r>
              <a:rPr lang="en-US" altLang="ja-JP" sz="1688" dirty="0" smtClean="0">
                <a:solidFill>
                  <a:srgbClr val="000000"/>
                </a:solidFill>
              </a:rPr>
              <a:t>HBV)</a:t>
            </a:r>
            <a:endParaRPr lang="en-US" altLang="ja-JP" sz="1688" dirty="0">
              <a:solidFill>
                <a:srgbClr val="000000"/>
              </a:solidFill>
            </a:endParaRPr>
          </a:p>
        </p:txBody>
      </p:sp>
      <p:sp>
        <p:nvSpPr>
          <p:cNvPr id="36866" name="Rectangle 2"/>
          <p:cNvSpPr>
            <a:spLocks noChangeArrowheads="1"/>
          </p:cNvSpPr>
          <p:nvPr/>
        </p:nvSpPr>
        <p:spPr bwMode="auto">
          <a:xfrm>
            <a:off x="5048474" y="1607426"/>
            <a:ext cx="2595244" cy="1910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GB" altLang="pt-BR" sz="2363" b="1" dirty="0">
                <a:solidFill>
                  <a:schemeClr val="accent6"/>
                </a:solidFill>
                <a:latin typeface="Arial"/>
                <a:cs typeface="Arial"/>
              </a:rPr>
              <a:t>TDF </a:t>
            </a:r>
          </a:p>
          <a:p>
            <a:pPr algn="ctr" eaLnBrk="1" hangingPunct="1"/>
            <a:r>
              <a:rPr lang="en-GB" altLang="pt-BR" sz="2363" b="1" dirty="0">
                <a:solidFill>
                  <a:schemeClr val="accent6"/>
                </a:solidFill>
                <a:latin typeface="Arial"/>
                <a:cs typeface="Arial"/>
              </a:rPr>
              <a:t>+ </a:t>
            </a:r>
          </a:p>
          <a:p>
            <a:pPr algn="ctr" eaLnBrk="1" hangingPunct="1"/>
            <a:r>
              <a:rPr lang="en-GB" altLang="pt-BR" sz="2363" b="1" dirty="0">
                <a:solidFill>
                  <a:schemeClr val="accent6"/>
                </a:solidFill>
                <a:latin typeface="Arial"/>
                <a:cs typeface="Arial"/>
              </a:rPr>
              <a:t>3TC (or FTC) </a:t>
            </a:r>
          </a:p>
          <a:p>
            <a:pPr algn="ctr" eaLnBrk="1" hangingPunct="1"/>
            <a:r>
              <a:rPr lang="en-GB" altLang="pt-BR" sz="2363" b="1" dirty="0">
                <a:solidFill>
                  <a:schemeClr val="accent6"/>
                </a:solidFill>
                <a:latin typeface="Arial"/>
                <a:cs typeface="Arial"/>
              </a:rPr>
              <a:t>+ </a:t>
            </a:r>
          </a:p>
          <a:p>
            <a:pPr algn="ctr" eaLnBrk="1" hangingPunct="1"/>
            <a:r>
              <a:rPr lang="en-GB" altLang="pt-BR" sz="2363" b="1" dirty="0">
                <a:solidFill>
                  <a:schemeClr val="accent6"/>
                </a:solidFill>
                <a:latin typeface="Arial"/>
                <a:cs typeface="Arial"/>
              </a:rPr>
              <a:t>EFV</a:t>
            </a:r>
            <a:r>
              <a:rPr lang="en-GB" altLang="pt-BR" sz="2363" b="1" baseline="-25000" dirty="0">
                <a:solidFill>
                  <a:schemeClr val="accent6"/>
                </a:solidFill>
                <a:latin typeface="Arial"/>
                <a:cs typeface="Arial"/>
              </a:rPr>
              <a:t>600 mg</a:t>
            </a:r>
          </a:p>
        </p:txBody>
      </p:sp>
      <p:pic>
        <p:nvPicPr>
          <p:cNvPr id="9" name="Picture 2" descr="Resultado de imagem para who antiretrovir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2545" y="1618555"/>
            <a:ext cx="3545929" cy="194764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1493612" y="3726371"/>
            <a:ext cx="334256" cy="332451"/>
          </a:xfrm>
          <a:prstGeom prst="rect">
            <a:avLst/>
          </a:prstGeom>
          <a:solidFill>
            <a:srgbClr val="0086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9"/>
          </a:p>
        </p:txBody>
      </p:sp>
      <p:sp>
        <p:nvSpPr>
          <p:cNvPr id="3" name="Rectangle 2"/>
          <p:cNvSpPr/>
          <p:nvPr/>
        </p:nvSpPr>
        <p:spPr>
          <a:xfrm>
            <a:off x="1514459" y="3690113"/>
            <a:ext cx="316112" cy="403957"/>
          </a:xfrm>
          <a:prstGeom prst="rect">
            <a:avLst/>
          </a:prstGeom>
        </p:spPr>
        <p:txBody>
          <a:bodyPr wrap="none">
            <a:spAutoFit/>
          </a:bodyPr>
          <a:lstStyle/>
          <a:p>
            <a:r>
              <a:rPr lang="en-GB" altLang="pt-BR" sz="2025" b="1" dirty="0">
                <a:solidFill>
                  <a:schemeClr val="bg1"/>
                </a:solidFill>
              </a:rPr>
              <a:t>1</a:t>
            </a:r>
            <a:endParaRPr lang="en-US" sz="2025" dirty="0">
              <a:solidFill>
                <a:schemeClr val="bg1"/>
              </a:solidFill>
            </a:endParaRPr>
          </a:p>
        </p:txBody>
      </p:sp>
      <p:sp>
        <p:nvSpPr>
          <p:cNvPr id="14" name="Rectangle 13"/>
          <p:cNvSpPr/>
          <p:nvPr/>
        </p:nvSpPr>
        <p:spPr>
          <a:xfrm>
            <a:off x="1493612" y="4141870"/>
            <a:ext cx="334256" cy="328609"/>
          </a:xfrm>
          <a:prstGeom prst="rect">
            <a:avLst/>
          </a:prstGeom>
          <a:solidFill>
            <a:srgbClr val="0086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9"/>
          </a:p>
        </p:txBody>
      </p:sp>
      <p:sp>
        <p:nvSpPr>
          <p:cNvPr id="15" name="Rectangle 14"/>
          <p:cNvSpPr/>
          <p:nvPr/>
        </p:nvSpPr>
        <p:spPr>
          <a:xfrm>
            <a:off x="1520162" y="4110097"/>
            <a:ext cx="316112" cy="403957"/>
          </a:xfrm>
          <a:prstGeom prst="rect">
            <a:avLst/>
          </a:prstGeom>
        </p:spPr>
        <p:txBody>
          <a:bodyPr wrap="none">
            <a:spAutoFit/>
          </a:bodyPr>
          <a:lstStyle/>
          <a:p>
            <a:r>
              <a:rPr lang="en-GB" altLang="pt-BR" sz="2025" b="1" dirty="0">
                <a:solidFill>
                  <a:schemeClr val="bg1"/>
                </a:solidFill>
              </a:rPr>
              <a:t>2</a:t>
            </a:r>
            <a:endParaRPr lang="en-US" sz="2025" dirty="0">
              <a:solidFill>
                <a:schemeClr val="bg1"/>
              </a:solidFill>
            </a:endParaRPr>
          </a:p>
        </p:txBody>
      </p:sp>
      <p:sp>
        <p:nvSpPr>
          <p:cNvPr id="17" name="Rectangle 16"/>
          <p:cNvSpPr/>
          <p:nvPr/>
        </p:nvSpPr>
        <p:spPr>
          <a:xfrm>
            <a:off x="1488471" y="4781256"/>
            <a:ext cx="2131701" cy="1238264"/>
          </a:xfrm>
          <a:prstGeom prst="rect">
            <a:avLst/>
          </a:prstGeom>
          <a:solidFill>
            <a:srgbClr val="008899"/>
          </a:solidFill>
          <a:ln w="381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71551"/>
            <a:r>
              <a:rPr lang="en-GB" altLang="pt-BR" sz="2363" dirty="0">
                <a:solidFill>
                  <a:srgbClr val="FFFFFF"/>
                </a:solidFill>
                <a:latin typeface="Calibri" pitchFamily="34" charset="0"/>
                <a:ea typeface="MS PGothic" pitchFamily="34" charset="-128"/>
              </a:rPr>
              <a:t>Alternatives</a:t>
            </a:r>
          </a:p>
        </p:txBody>
      </p:sp>
      <p:sp>
        <p:nvSpPr>
          <p:cNvPr id="22" name="Right Arrow 21"/>
          <p:cNvSpPr/>
          <p:nvPr/>
        </p:nvSpPr>
        <p:spPr>
          <a:xfrm>
            <a:off x="4062671" y="5166528"/>
            <a:ext cx="543303" cy="380450"/>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9"/>
          </a:p>
        </p:txBody>
      </p:sp>
      <p:sp>
        <p:nvSpPr>
          <p:cNvPr id="24" name="Rectangle 23"/>
          <p:cNvSpPr/>
          <p:nvPr/>
        </p:nvSpPr>
        <p:spPr>
          <a:xfrm>
            <a:off x="5048473" y="4968900"/>
            <a:ext cx="2595245" cy="890965"/>
          </a:xfrm>
          <a:prstGeom prst="rect">
            <a:avLst/>
          </a:prstGeom>
          <a:solidFill>
            <a:schemeClr val="bg1">
              <a:lumMod val="65000"/>
            </a:schemeClr>
          </a:solid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71551"/>
            <a:r>
              <a:rPr lang="en-GB" altLang="pt-BR" sz="1688" b="1" dirty="0">
                <a:solidFill>
                  <a:srgbClr val="FFFFFF"/>
                </a:solidFill>
                <a:latin typeface="Calibri" pitchFamily="34" charset="0"/>
                <a:ea typeface="MS PGothic" pitchFamily="34" charset="-128"/>
              </a:rPr>
              <a:t>TDF + XTC + </a:t>
            </a:r>
            <a:r>
              <a:rPr lang="en-GB" altLang="pt-BR" sz="2363" b="1" dirty="0">
                <a:solidFill>
                  <a:srgbClr val="FFFFFF"/>
                </a:solidFill>
                <a:latin typeface="Calibri" pitchFamily="34" charset="0"/>
                <a:ea typeface="MS PGothic" pitchFamily="34" charset="-128"/>
              </a:rPr>
              <a:t>DTG</a:t>
            </a:r>
            <a:r>
              <a:rPr lang="en-GB" altLang="pt-BR" sz="2025" b="1" baseline="30000" dirty="0">
                <a:solidFill>
                  <a:srgbClr val="FFFFFF"/>
                </a:solidFill>
                <a:latin typeface="Calibri" pitchFamily="34" charset="0"/>
                <a:ea typeface="MS PGothic" pitchFamily="34" charset="-128"/>
              </a:rPr>
              <a:t> </a:t>
            </a:r>
            <a:endParaRPr lang="en-GB" altLang="pt-BR" sz="2025" b="1" dirty="0">
              <a:solidFill>
                <a:srgbClr val="FFFFFF"/>
              </a:solidFill>
              <a:latin typeface="Calibri" pitchFamily="34" charset="0"/>
              <a:ea typeface="MS PGothic" pitchFamily="34" charset="-128"/>
            </a:endParaRPr>
          </a:p>
          <a:p>
            <a:pPr algn="ctr" defTabSz="771551"/>
            <a:r>
              <a:rPr lang="en-GB" altLang="pt-BR" sz="1688" b="1" dirty="0">
                <a:solidFill>
                  <a:srgbClr val="FFFFFF"/>
                </a:solidFill>
                <a:latin typeface="Calibri" pitchFamily="34" charset="0"/>
                <a:ea typeface="MS PGothic" pitchFamily="34" charset="-128"/>
              </a:rPr>
              <a:t>TDF + XTC*</a:t>
            </a:r>
            <a:r>
              <a:rPr lang="en-GB" altLang="pt-BR" sz="1688" b="1" baseline="30000" dirty="0">
                <a:solidFill>
                  <a:srgbClr val="FFFFFF"/>
                </a:solidFill>
                <a:latin typeface="Calibri" pitchFamily="34" charset="0"/>
                <a:ea typeface="MS PGothic" pitchFamily="34" charset="-128"/>
              </a:rPr>
              <a:t> </a:t>
            </a:r>
            <a:r>
              <a:rPr lang="en-GB" altLang="pt-BR" sz="1688" b="1" dirty="0">
                <a:solidFill>
                  <a:srgbClr val="FFFFFF"/>
                </a:solidFill>
                <a:latin typeface="Calibri" pitchFamily="34" charset="0"/>
                <a:ea typeface="MS PGothic" pitchFamily="34" charset="-128"/>
              </a:rPr>
              <a:t>+ </a:t>
            </a:r>
            <a:r>
              <a:rPr lang="en-GB" altLang="pt-BR" sz="2363" b="1" dirty="0">
                <a:solidFill>
                  <a:srgbClr val="FFFFFF"/>
                </a:solidFill>
                <a:latin typeface="Calibri" pitchFamily="34" charset="0"/>
                <a:ea typeface="MS PGothic" pitchFamily="34" charset="-128"/>
              </a:rPr>
              <a:t>EFV</a:t>
            </a:r>
            <a:r>
              <a:rPr lang="en-GB" altLang="pt-BR" sz="2363" b="1" baseline="-25000" dirty="0">
                <a:solidFill>
                  <a:srgbClr val="FFFFFF"/>
                </a:solidFill>
                <a:latin typeface="Calibri" pitchFamily="34" charset="0"/>
                <a:ea typeface="MS PGothic" pitchFamily="34" charset="-128"/>
              </a:rPr>
              <a:t>400 mg</a:t>
            </a:r>
          </a:p>
        </p:txBody>
      </p:sp>
      <p:sp>
        <p:nvSpPr>
          <p:cNvPr id="18" name="Title 1"/>
          <p:cNvSpPr txBox="1">
            <a:spLocks/>
          </p:cNvSpPr>
          <p:nvPr/>
        </p:nvSpPr>
        <p:spPr bwMode="auto">
          <a:xfrm>
            <a:off x="572078" y="869045"/>
            <a:ext cx="9361162" cy="413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5749" tIns="32875" rIns="65749" bIns="32875"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pt-BR" sz="3038" b="1" dirty="0" err="1">
                <a:solidFill>
                  <a:srgbClr val="008C9A"/>
                </a:solidFill>
                <a:latin typeface="Arial" charset="0"/>
                <a:ea typeface="Arial" charset="0"/>
                <a:cs typeface="Arial" charset="0"/>
              </a:rPr>
              <a:t>Recomandations</a:t>
            </a:r>
            <a:r>
              <a:rPr lang="en-US" altLang="pt-BR" sz="3038" b="1" dirty="0">
                <a:solidFill>
                  <a:srgbClr val="008C9A"/>
                </a:solidFill>
                <a:latin typeface="Arial" charset="0"/>
                <a:ea typeface="Arial" charset="0"/>
                <a:cs typeface="Arial" charset="0"/>
              </a:rPr>
              <a:t> OMS pour la 1</a:t>
            </a:r>
            <a:r>
              <a:rPr lang="en-US" altLang="pt-BR" sz="3038" b="1" baseline="30000" dirty="0">
                <a:solidFill>
                  <a:srgbClr val="008C9A"/>
                </a:solidFill>
                <a:latin typeface="Arial" charset="0"/>
                <a:ea typeface="Arial" charset="0"/>
                <a:cs typeface="Arial" charset="0"/>
              </a:rPr>
              <a:t>ère</a:t>
            </a:r>
            <a:r>
              <a:rPr lang="en-US" altLang="pt-BR" sz="3038" b="1" dirty="0">
                <a:solidFill>
                  <a:srgbClr val="008C9A"/>
                </a:solidFill>
                <a:latin typeface="Arial" charset="0"/>
                <a:ea typeface="Arial" charset="0"/>
                <a:cs typeface="Arial" charset="0"/>
              </a:rPr>
              <a:t> </a:t>
            </a:r>
            <a:r>
              <a:rPr lang="en-US" altLang="pt-BR" sz="3038" b="1" dirty="0" err="1">
                <a:solidFill>
                  <a:srgbClr val="008C9A"/>
                </a:solidFill>
                <a:latin typeface="Arial" charset="0"/>
                <a:ea typeface="Arial" charset="0"/>
                <a:cs typeface="Arial" charset="0"/>
              </a:rPr>
              <a:t>ligne</a:t>
            </a:r>
            <a:endParaRPr lang="en-US" altLang="pt-BR" sz="3038" b="1" dirty="0">
              <a:solidFill>
                <a:srgbClr val="008C9A"/>
              </a:solidFill>
              <a:latin typeface="Arial" charset="0"/>
              <a:ea typeface="Arial" charset="0"/>
              <a:cs typeface="Arial" charset="0"/>
            </a:endParaRPr>
          </a:p>
        </p:txBody>
      </p:sp>
      <p:sp>
        <p:nvSpPr>
          <p:cNvPr id="19" name="Rectangle 9"/>
          <p:cNvSpPr/>
          <p:nvPr/>
        </p:nvSpPr>
        <p:spPr>
          <a:xfrm flipH="1">
            <a:off x="308224" y="1016250"/>
            <a:ext cx="182250" cy="1822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9"/>
          </a:p>
        </p:txBody>
      </p:sp>
      <p:sp>
        <p:nvSpPr>
          <p:cNvPr id="23" name="Espaço Reservado para Número de Slide 11"/>
          <p:cNvSpPr>
            <a:spLocks noGrp="1"/>
          </p:cNvSpPr>
          <p:nvPr>
            <p:ph type="sldNum" sz="quarter" idx="12"/>
          </p:nvPr>
        </p:nvSpPr>
        <p:spPr>
          <a:xfrm>
            <a:off x="9813256" y="6563287"/>
            <a:ext cx="473744" cy="294713"/>
          </a:xfrm>
        </p:spPr>
        <p:txBody>
          <a:bodyPr/>
          <a:lstStyle/>
          <a:p>
            <a:fld id="{3C8FE317-094F-C54E-82A9-FA802F191D4A}" type="slidenum">
              <a:rPr lang="en-US" altLang="pt-BR" smtClean="0"/>
              <a:pPr/>
              <a:t>9</a:t>
            </a:fld>
            <a:endParaRPr lang="en-US" altLang="pt-BR" dirty="0"/>
          </a:p>
        </p:txBody>
      </p:sp>
      <p:sp>
        <p:nvSpPr>
          <p:cNvPr id="16" name="ZoneTexte 15"/>
          <p:cNvSpPr txBox="1"/>
          <p:nvPr/>
        </p:nvSpPr>
        <p:spPr>
          <a:xfrm>
            <a:off x="7842201" y="4840413"/>
            <a:ext cx="1633268" cy="326115"/>
          </a:xfrm>
          <a:prstGeom prst="rect">
            <a:avLst/>
          </a:prstGeom>
          <a:noFill/>
        </p:spPr>
        <p:txBody>
          <a:bodyPr wrap="none" rtlCol="0">
            <a:spAutoFit/>
          </a:bodyPr>
          <a:lstStyle/>
          <a:p>
            <a:r>
              <a:rPr lang="fr-FR" sz="1519" dirty="0">
                <a:solidFill>
                  <a:schemeClr val="bg1">
                    <a:lumMod val="50000"/>
                  </a:schemeClr>
                </a:solidFill>
              </a:rPr>
              <a:t>* XTC= 3TC ou FTC</a:t>
            </a:r>
          </a:p>
        </p:txBody>
      </p:sp>
      <p:sp>
        <p:nvSpPr>
          <p:cNvPr id="4" name="ZoneTexte 3"/>
          <p:cNvSpPr txBox="1"/>
          <p:nvPr/>
        </p:nvSpPr>
        <p:spPr>
          <a:xfrm>
            <a:off x="2349661" y="6331352"/>
            <a:ext cx="5294057" cy="379291"/>
          </a:xfrm>
          <a:prstGeom prst="rect">
            <a:avLst/>
          </a:prstGeom>
          <a:noFill/>
        </p:spPr>
        <p:txBody>
          <a:bodyPr wrap="square" rtlCol="0">
            <a:spAutoFit/>
          </a:bodyPr>
          <a:lstStyle/>
          <a:p>
            <a:r>
              <a:rPr lang="fr-FR" dirty="0" smtClean="0"/>
              <a:t>Coût dans les pays à ressources limitées : 100 $ par an</a:t>
            </a:r>
            <a:endParaRPr lang="fr-FR" dirty="0"/>
          </a:p>
        </p:txBody>
      </p:sp>
    </p:spTree>
    <p:extLst>
      <p:ext uri="{BB962C8B-B14F-4D97-AF65-F5344CB8AC3E}">
        <p14:creationId xmlns:p14="http://schemas.microsoft.com/office/powerpoint/2010/main" val="1533925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8&quot; unique_id=&quot;10549&quot;&gt;&lt;/object&gt;&lt;object type=&quot;2&quot; unique_id=&quot;10550&quot;&gt;&lt;object type=&quot;3&quot; unique_id=&quot;10551&quot;&gt;&lt;property id=&quot;20148&quot; value=&quot;5&quot;/&gt;&lt;property id=&quot;20300&quot; value=&quot;Diapositive 1 - &amp;quot;Nouveaux antirétroviraux et  nouvelles stratégies antirétrovirales&amp;quot;&quot;/&gt;&lt;property id=&quot;20307&quot; value=&quot;256&quot;/&gt;&lt;/object&gt;&lt;object type=&quot;3&quot; unique_id=&quot;10552&quot;&gt;&lt;property id=&quot;20148&quot; value=&quot;5&quot;/&gt;&lt;property id=&quot;20300&quot; value=&quot;Diapositive 2&quot;/&gt;&lt;property id=&quot;20307&quot; value=&quot;257&quot;/&gt;&lt;/object&gt;&lt;object type=&quot;3&quot; unique_id=&quot;10553&quot;&gt;&lt;property id=&quot;20148&quot; value=&quot;5&quot;/&gt;&lt;property id=&quot;20300&quot; value=&quot;Diapositive 3 - &amp;quot;Trithérapies de première ligne en 1 comprimé /jour&amp;quot;&quot;/&gt;&lt;property id=&quot;20307&quot; value=&quot;259&quot;/&gt;&lt;/object&gt;&lt;object type=&quot;3&quot; unique_id=&quot;10554&quot;&gt;&lt;property id=&quot;20148&quot; value=&quot;5&quot;/&gt;&lt;property id=&quot;20300&quot; value=&quot;Diapositive 4 - &amp;quot;Demandez le programme !&amp;quot;&quot;/&gt;&lt;property id=&quot;20307&quot; value=&quot;258&quot;/&gt;&lt;/object&gt;&lt;object type=&quot;3&quot; unique_id=&quot;10627&quot;&gt;&lt;property id=&quot;20148&quot; value=&quot;5&quot;/&gt;&lt;property id=&quot;20300&quot; value=&quot;Diapositive 75 - &amp;quot;Un nouvel indicateur dans la définition du succès thérapeutique&amp;quot;&quot;/&gt;&lt;property id=&quot;20307&quot; value=&quot;262&quot;/&gt;&lt;/object&gt;&lt;object type=&quot;3&quot; unique_id=&quot;10655&quot;&gt;&lt;property id=&quot;20148&quot; value=&quot;5&quot;/&gt;&lt;property id=&quot;20300&quot; value=&quot;Diapositive 32 - &amp;quot;Quelles stratégies pour améliorer la qualité de vie sous traitement ?&amp;quot;&quot;/&gt;&lt;property id=&quot;20307&quot; value=&quot;263&quot;/&gt;&lt;/object&gt;&lt;object type=&quot;3&quot; unique_id=&quot;10899&quot;&gt;&lt;property id=&quot;20148&quot; value=&quot;5&quot;/&gt;&lt;property id=&quot;20300&quot; value=&quot;Diapositive 17 - &amp;quot;Bictégravir/FTC/TAF vs DTG+FTC/TAF en initiation de traitement : résultats S48 (1)&amp;quot;&quot;/&gt;&lt;property id=&quot;20307&quot; value=&quot;265&quot;/&gt;&lt;/object&gt;&lt;object type=&quot;3&quot; unique_id=&quot;10900&quot;&gt;&lt;property id=&quot;20148&quot; value=&quot;5&quot;/&gt;&lt;property id=&quot;20300&quot; value=&quot;Diapositive 18 - &amp;quot;Bictégravir/FTC/TAF vs DTG+FTC/TAF en initiation de traitement : résultats S48 (2)&amp;quot;&quot;/&gt;&lt;property id=&quot;20307&quot; value=&quot;266&quot;/&gt;&lt;/object&gt;&lt;object type=&quot;3&quot; unique_id=&quot;10901&quot;&gt;&lt;property id=&quot;20148&quot; value=&quot;5&quot;/&gt;&lt;property id=&quot;20300&quot; value=&quot;Diapositive 19 - &amp;quot;Bictégravir/FTC/TAF vs DTG+FTC/TAF en initiation de traitement : résultats S48 (3)&amp;quot;&quot;/&gt;&lt;property id=&quot;20307&quot; value=&quot;267&quot;/&gt;&lt;/object&gt;&lt;object type=&quot;3&quot; unique_id=&quot;10903&quot;&gt;&lt;property id=&quot;20148&quot; value=&quot;5&quot;/&gt;&lt;property id=&quot;20300&quot; value=&quot;Diapositive 20 - &amp;quot;Bictégravir/FTC/TAF vs DTG+FTC/TAF en initiation de traitement : résultats S48 (4)&amp;quot;&quot;/&gt;&lt;property id=&quot;20307&quot; value=&quot;269&quot;/&gt;&lt;/object&gt;&lt;object type=&quot;3&quot; unique_id=&quot;10969&quot;&gt;&lt;property id=&quot;20148&quot; value=&quot;5&quot;/&gt;&lt;property id=&quot;20300&quot; value=&quot;Diapositive 25 - &amp;quot;DOR/FTC/TDF vs EFV/FTC/TDF en initiation de traitement (essai DRIVE-AHEAD) : résultats S48 (1)&amp;quot;&quot;/&gt;&lt;property id=&quot;20307&quot; value=&quot;271&quot;/&gt;&lt;/object&gt;&lt;object type=&quot;3&quot; unique_id=&quot;10970&quot;&gt;&lt;property id=&quot;20148&quot; value=&quot;5&quot;/&gt;&lt;property id=&quot;20300&quot; value=&quot;Diapositive 26 - &amp;quot;DOR/FTC/TDF vs EFV/FTC/TDF en initiation de traitement (essai DRIVE-AHEAD) : résultats S48 (2)&amp;quot;&quot;/&gt;&lt;property id=&quot;20307&quot; value=&quot;272&quot;/&gt;&lt;/object&gt;&lt;object type=&quot;3&quot; unique_id=&quot;10971&quot;&gt;&lt;property id=&quot;20148&quot; value=&quot;5&quot;/&gt;&lt;property id=&quot;20300&quot; value=&quot;Diapositive 27 - &amp;quot;DOR/FTC/TDF vs EFV/FTC/TDF en initiation de traitement (essai DRIVE-AHEAD) : résultats S48 (3)&amp;quot;&quot;/&gt;&lt;property id=&quot;20307&quot; value=&quot;273&quot;/&gt;&lt;/object&gt;&lt;object type=&quot;3&quot; unique_id=&quot;10972&quot;&gt;&lt;property id=&quot;20148&quot; value=&quot;5&quot;/&gt;&lt;property id=&quot;20300&quot; value=&quot;Diapositive 28 - &amp;quot;DOR/FTC/TDF vs EFV/FTC/TDF en initiation de traitement (essai DRIVE-AHEAD) : résultats S48 (3)&amp;quot;&quot;/&gt;&lt;property id=&quot;20307&quot; value=&quot;276&quot;/&gt;&lt;/object&gt;&lt;object type=&quot;3&quot; unique_id=&quot;10973&quot;&gt;&lt;property id=&quot;20148&quot; value=&quot;5&quot;/&gt;&lt;property id=&quot;20300&quot; value=&quot;Diapositive 29 - &amp;quot;DOR/FTC/TDF vs EFV/FTC/TDF en initiation de traitement (essai DRIVE-AHEAD) : résultats S48 (4)&amp;quot;&quot;/&gt;&lt;property id=&quot;20307&quot; value=&quot;274&quot;/&gt;&lt;/object&gt;&lt;object type=&quot;3&quot; unique_id=&quot;10974&quot;&gt;&lt;property id=&quot;20148&quot; value=&quot;5&quot;/&gt;&lt;property id=&quot;20300&quot; value=&quot;Diapositive 30 - &amp;quot;DOR/FTC/TDF vs EFV/FTC/TDF en initiation de traitement (essai DRIVE-AHEAD) : résultats S48 (5)&amp;quot;&quot;/&gt;&lt;property id=&quot;20307&quot; value=&quot;275&quot;/&gt;&lt;/object&gt;&lt;object type=&quot;3&quot; unique_id=&quot;11182&quot;&gt;&lt;property id=&quot;20148&quot; value=&quot;5&quot;/&gt;&lt;property id=&quot;20300&quot; value=&quot;Diapositive 6 - &amp;quot;RAL (1200 mg QD vs 400 mg BID) + TDF/FTC en initiation de traitement, résultats S48&amp;quot;&quot;/&gt;&lt;property id=&quot;20307&quot; value=&quot;278&quot;/&gt;&lt;/object&gt;&lt;object type=&quot;3&quot; unique_id=&quot;11183&quot;&gt;&lt;property id=&quot;20148&quot; value=&quot;5&quot;/&gt;&lt;property id=&quot;20300&quot; value=&quot;Diapositive 7 - &amp;quot;RAL (1200 mg QD vs 400 mg BID) + TDF/FTC en initiation de traitement, résultats S48&amp;quot;&quot;/&gt;&lt;property id=&quot;20307&quot; value=&quot;279&quot;/&gt;&lt;/object&gt;&lt;object type=&quot;3&quot; unique_id=&quot;11184&quot;&gt;&lt;property id=&quot;20148&quot; value=&quot;5&quot;/&gt;&lt;property id=&quot;20300&quot; value=&quot;Diapositive 44 - &amp;quot;DTG + 3TC en initiation de traitement si CV &amp;lt; 500 000 c/ml (ACTG A5353), Résultats S24&amp;quot;&quot;/&gt;&lt;property id=&quot;20307&quot; value=&quot;280&quot;/&gt;&lt;/object&gt;&lt;object type=&quot;3&quot; unique_id=&quot;12324&quot;&gt;&lt;property id=&quot;20148&quot; value=&quot;5&quot;/&gt;&lt;property id=&quot;20300&quot; value=&quot;Diapositive 69 - &amp;quot;Essai LATTE-2 : CAB LA + RPV LA en IM  Résultats à S96 (1)&amp;quot;&quot;/&gt;&lt;property id=&quot;20307&quot; value=&quot;281&quot;/&gt;&lt;/object&gt;&lt;object type=&quot;3&quot; unique_id=&quot;12325&quot;&gt;&lt;property id=&quot;20148&quot; value=&quot;5&quot;/&gt;&lt;property id=&quot;20300&quot; value=&quot;Diapositive 70 - &amp;quot;Essai LATTE-2 : CAB LA + RPV LA en IM  Résultats à S96 (2)&amp;quot;&quot;/&gt;&lt;property id=&quot;20307&quot; value=&quot;283&quot;/&gt;&lt;/object&gt;&lt;object type=&quot;3&quot; unique_id=&quot;12471&quot;&gt;&lt;property id=&quot;20148&quot; value=&quot;5&quot;/&gt;&lt;property id=&quot;20300&quot; value=&quot;Diapositive 52 - &amp;quot;Essais  SWORD-1 et SWORD-2 : DTG + RPV en switch&amp;quot;&quot;/&gt;&lt;property id=&quot;20307&quot; value=&quot;288&quot;/&gt;&lt;/object&gt;&lt;object type=&quot;3&quot; unique_id=&quot;12472&quot;&gt;&lt;property id=&quot;20148&quot; value=&quot;5&quot;/&gt;&lt;property id=&quot;20300&quot; value=&quot;Diapositive 53 - &amp;quot;Essais  SWORD-1 et SWORD-2 : DTG + RPV en switch&amp;quot;&quot;/&gt;&lt;property id=&quot;20307&quot; value=&quot;289&quot;/&gt;&lt;/object&gt;&lt;object type=&quot;3&quot; unique_id=&quot;12474&quot;&gt;&lt;property id=&quot;20148&quot; value=&quot;5&quot;/&gt;&lt;property id=&quot;20300&quot; value=&quot;Diapositive 54 - &amp;quot;Sous étude de SWORD : le switch de TDF vers DTG+RPV améliore les marqueurs osseux à S48&amp;quot;&quot;/&gt;&lt;property id=&quot;20307&quot; value=&quot;285&quot;/&gt;&lt;/object&gt;&lt;object type=&quot;3&quot; unique_id=&quot;12788&quot;&gt;&lt;property id=&quot;20148&quot; value=&quot;5&quot;/&gt;&lt;property id=&quot;20300&quot; value=&quot;Diapositive 11 - &amp;quot;Bictégravir/FTC/TAF vs DTG/ABC/3TC en initiation de traitement : résultats S48 (1)&amp;quot;&quot;/&gt;&lt;property id=&quot;20307&quot; value=&quot;290&quot;/&gt;&lt;/object&gt;&lt;object type=&quot;3&quot; unique_id=&quot;12789&quot;&gt;&lt;property id=&quot;20148&quot; value=&quot;5&quot;/&gt;&lt;property id=&quot;20300&quot; value=&quot;Diapositive 12 - &amp;quot;Bictégravir/FTC/TAF vs DTG/ABC/3TC en initiation de traitement : résultats S48 (2)&amp;quot;&quot;/&gt;&lt;property id=&quot;20307&quot; value=&quot;291&quot;/&gt;&lt;/object&gt;&lt;object type=&quot;3&quot; unique_id=&quot;12790&quot;&gt;&lt;property id=&quot;20148&quot; value=&quot;5&quot;/&gt;&lt;property id=&quot;20300&quot; value=&quot;Diapositive 13 - &amp;quot;Bictégravir/FTC/TAF vs DTG/ABC/3TC en initiation de traitement : résultats S48 (3)&amp;quot;&quot;/&gt;&lt;property id=&quot;20307&quot; value=&quot;292&quot;/&gt;&lt;/object&gt;&lt;object type=&quot;3&quot; unique_id=&quot;12791&quot;&gt;&lt;property id=&quot;20148&quot; value=&quot;5&quot;/&gt;&lt;property id=&quot;20300&quot; value=&quot;Diapositive 14 - &amp;quot;Bictégravir/FTC/TAF vs DTG/ABC/3TC en initiation de traitement : résultats S48 (4)&amp;quot;&quot;/&gt;&lt;property id=&quot;20307&quot; value=&quot;296&quot;/&gt;&lt;/object&gt;&lt;object type=&quot;3&quot; unique_id=&quot;12792&quot;&gt;&lt;property id=&quot;20148&quot; value=&quot;5&quot;/&gt;&lt;property id=&quot;20300&quot; value=&quot;Diapositive 15 - &amp;quot;Bictégravir/FTC/TAF vs DTG/ABC/3TC en initiation de traitement : résultats S48 (5)&amp;quot;&quot;/&gt;&lt;property id=&quot;20307&quot; value=&quot;294&quot;/&gt;&lt;/object&gt;&lt;object type=&quot;3&quot; unique_id=&quot;12793&quot;&gt;&lt;property id=&quot;20148&quot; value=&quot;5&quot;/&gt;&lt;property id=&quot;20300&quot; value=&quot;Diapositive 16 - &amp;quot;Bictégravir/FTC/TAF vs DTG/ABC/3TC en initiation de traitement : résultats S48 (6)&amp;quot;&quot;/&gt;&lt;property id=&quot;20307&quot; value=&quot;295&quot;/&gt;&lt;/object&gt;&lt;object type=&quot;3&quot; unique_id=&quot;13159&quot;&gt;&lt;property id=&quot;20148&quot; value=&quot;5&quot;/&gt;&lt;property id=&quot;20300&quot; value=&quot;Diapositive 40 - &amp;quot;DRV/r + 3TC en initiation de traitement (ANDES) : résultats préliminaires (1)&amp;quot;&quot;/&gt;&lt;property id=&quot;20307&quot; value=&quot;297&quot;/&gt;&lt;/object&gt;&lt;object type=&quot;3&quot; unique_id=&quot;13160&quot;&gt;&lt;property id=&quot;20148&quot; value=&quot;5&quot;/&gt;&lt;property id=&quot;20300&quot; value=&quot;Diapositive 41 - &amp;quot;DRV/r + 3TC en initiation de traitement (ANDES) : résultats préliminaires (2)&amp;quot;&quot;/&gt;&lt;property id=&quot;20307&quot; value=&quot;298&quot;/&gt;&lt;/object&gt;&lt;object type=&quot;3&quot; unique_id=&quot;13161&quot;&gt;&lt;property id=&quot;20148&quot; value=&quot;5&quot;/&gt;&lt;property id=&quot;20300&quot; value=&quot;Diapositive 42 - &amp;quot;DRV/r + 3TC en initiation de traitement (ANDES) : résultats préliminaires (3)&amp;quot;&quot;/&gt;&lt;property id=&quot;20307&quot; value=&quot;299&quot;/&gt;&lt;/object&gt;&lt;object type=&quot;3&quot; unique_id=&quot;13162&quot;&gt;&lt;property id=&quot;20148&quot; value=&quot;5&quot;/&gt;&lt;property id=&quot;20300&quot; value=&quot;Diapositive 43 - &amp;quot;DRV/r + 3TC en initiation de traitement (ANDES) : résultats préliminaires (4)&amp;quot;&quot;/&gt;&lt;property id=&quot;20307&quot; value=&quot;300&quot;/&gt;&lt;/object&gt;&lt;object type=&quot;3&quot; unique_id=&quot;13866&quot;&gt;&lt;property id=&quot;20148&quot; value=&quot;5&quot;/&gt;&lt;property id=&quot;20300&quot; value=&quot;Diapositive 67 - &amp;quot;4D : pas d'impact de l'arrêt des ARV 3 jours sur 7 sur le réservoir viral et l'inflammation résiduelle&amp;quot;&quot;/&gt;&lt;property id=&quot;20307&quot; value=&quot;303&quot;/&gt;&lt;/object&gt;&lt;object type=&quot;3&quot; unique_id=&quot;18388&quot;&gt;&lt;property id=&quot;20148&quot; value=&quot;5&quot;/&gt;&lt;property id=&quot;20300&quot; value=&quot;Diapositive 22 - &amp;quot;Essai DRIVE : DOR versus DRV/r (+ 2 INTI) en 1ère ligne (1)&amp;quot;&quot;/&gt;&lt;property id=&quot;20307&quot; value=&quot;305&quot;/&gt;&lt;/object&gt;&lt;object type=&quot;3&quot; unique_id=&quot;18389&quot;&gt;&lt;property id=&quot;20148&quot; value=&quot;5&quot;/&gt;&lt;property id=&quot;20300&quot; value=&quot;Diapositive 23 - &amp;quot;Essai DRIVE : DOR versus DRV/r (+ 2 INTI) en 1ère ligne (2)&amp;quot;&quot;/&gt;&lt;property id=&quot;20307&quot; value=&quot;306&quot;/&gt;&lt;/object&gt;&lt;object type=&quot;3&quot; unique_id=&quot;18390&quot;&gt;&lt;property id=&quot;20148&quot; value=&quot;5&quot;/&gt;&lt;property id=&quot;20300&quot; value=&quot;Diapositive 24 - &amp;quot;Essai DRIVE : DOR versus DRV/r (+ 2 INTI) en 1ère ligne (3)&amp;quot;&quot;/&gt;&lt;property id=&quot;20307&quot; value=&quot;307&quot;/&gt;&lt;/object&gt;&lt;object type=&quot;3&quot; unique_id=&quot;18391&quot;&gt;&lt;property id=&quot;20148&quot; value=&quot;5&quot;/&gt;&lt;property id=&quot;20300&quot; value=&quot;Diapositive 35 - &amp;quot;Réduction des doses orales d’EFV et LPV grâce aux nano-formulations solides&amp;quot;&quot;/&gt;&lt;property id=&quot;20307&quot; value=&quot;321&quot;/&gt;&lt;/object&gt;&lt;object type=&quot;3&quot; unique_id=&quot;18393&quot;&gt;&lt;property id=&quot;20148&quot; value=&quot;5&quot;/&gt;&lt;property id=&quot;20300&quot; value=&quot;Diapositive 36 - &amp;quot;Réduction des doses orales d’EFV et LPV grâce aux nano-formulations solides&amp;quot;&quot;/&gt;&lt;property id=&quot;20307&quot; value=&quot;323&quot;/&gt;&lt;/object&gt;&lt;object type=&quot;3&quot; unique_id=&quot;18394&quot;&gt;&lt;property id=&quot;20148&quot; value=&quot;5&quot;/&gt;&lt;property id=&quot;20300&quot; value=&quot;Diapositive 37 - &amp;quot;Prodrogue nano-formulée de cabotégravir&amp;quot;&quot;/&gt;&lt;property id=&quot;20307&quot; value=&quot;324&quot;/&gt;&lt;/object&gt;&lt;object type=&quot;3&quot; unique_id=&quot;18395&quot;&gt;&lt;property id=&quot;20148&quot; value=&quot;5&quot;/&gt;&lt;property id=&quot;20300&quot; value=&quot;Diapositive 38 - &amp;quot;Prodrogue nano-formulée de cabotégravir&amp;quot;&quot;/&gt;&lt;property id=&quot;20307&quot; value=&quot;325&quot;/&gt;&lt;/object&gt;&lt;object type=&quot;3&quot; unique_id=&quot;18402&quot;&gt;&lt;property id=&quot;20148&quot; value=&quot;5&quot;/&gt;&lt;property id=&quot;20300&quot; value=&quot;Diapositive 57 - &amp;quot;Essai DOMONO : échec de la monothérapie  de maintenance par DTG (1)&amp;quot;&quot;/&gt;&lt;property id=&quot;20307&quot; value=&quot;313&quot;/&gt;&lt;/object&gt;&lt;object type=&quot;3&quot; unique_id=&quot;18403&quot;&gt;&lt;property id=&quot;20148&quot; value=&quot;5&quot;/&gt;&lt;property id=&quot;20300&quot; value=&quot;Diapositive 58 - &amp;quot;Essai DOMONO : échec de la monothérapie  de maintenance par DTG (2)&amp;quot;&quot;/&gt;&lt;property id=&quot;20307&quot; value=&quot;314&quot;/&gt;&lt;/object&gt;&lt;object type=&quot;3&quot; unique_id=&quot;18404&quot;&gt;&lt;property id=&quot;20148&quot; value=&quot;5&quot;/&gt;&lt;property id=&quot;20300&quot; value=&quot;Diapositive 59 - &amp;quot;Essai DOMONO : échec de la monothérapie  de maintenance par DTG (3)&amp;quot;&quot;/&gt;&lt;property id=&quot;20307&quot; value=&quot;315&quot;/&gt;&lt;/object&gt;&lt;object type=&quot;3&quot; unique_id=&quot;18405&quot;&gt;&lt;property id=&quot;20148&quot; value=&quot;5&quot;/&gt;&lt;property id=&quot;20300&quot; value=&quot;Diapositive 60 - &amp;quot;Echec de la monothérapie de DTG : émergence de résistance (1)&amp;quot;&quot;/&gt;&lt;property id=&quot;20307&quot; value=&quot;316&quot;/&gt;&lt;/object&gt;&lt;object type=&quot;3&quot; unique_id=&quot;18406&quot;&gt;&lt;property id=&quot;20148&quot; value=&quot;5&quot;/&gt;&lt;property id=&quot;20300&quot; value=&quot;Diapositive 61 - &amp;quot;Echec de la monothérapie de DTG : émergence de résistance (2)&amp;quot;&quot;/&gt;&lt;property id=&quot;20307&quot; value=&quot;317&quot;/&gt;&lt;/object&gt;&lt;object type=&quot;3&quot; unique_id=&quot;18408&quot;&gt;&lt;property id=&quot;20148&quot; value=&quot;5&quot;/&gt;&lt;property id=&quot;20300&quot; value=&quot;Diapositive 63 - &amp;quot;Essai BREATHER : EFV + 2 INTI 5 j/7 vs 7 j/7 – Résultats à S192 (1)&amp;quot;&quot;/&gt;&lt;property id=&quot;20307&quot; value=&quot;331&quot;/&gt;&lt;/object&gt;&lt;object type=&quot;3&quot; unique_id=&quot;18409&quot;&gt;&lt;property id=&quot;20148&quot; value=&quot;5&quot;/&gt;&lt;property id=&quot;20300&quot; value=&quot;Diapositive 64 - &amp;quot;Essai BREATHER : EFV + 2 INTI 5 j/7 vs 7 j/7 – Résultats à S192 (2)&amp;quot;&quot;/&gt;&lt;property id=&quot;20307&quot; value=&quot;332&quot;/&gt;&lt;/object&gt;&lt;object type=&quot;3&quot; unique_id=&quot;18411&quot;&gt;&lt;property id=&quot;20148&quot; value=&quot;5&quot;/&gt;&lt;property id=&quot;20300&quot; value=&quot;Diapositive 71 - &amp;quot;Traitements ARV à libération prolongée&amp;quot;&quot;/&gt;&lt;property id=&quot;20307&quot; value=&quot;329&quot;/&gt;&lt;/object&gt;&lt;object type=&quot;3&quot; unique_id=&quot;18414&quot;&gt;&lt;property id=&quot;20148&quot; value=&quot;5&quot;/&gt;&lt;property id=&quot;20300&quot; value=&quot;Diapositive 73 - &amp;quot;Implant rechargeable de FTC/TAF : évaluation chez des macaques&amp;quot;&quot;/&gt;&lt;property id=&quot;20307&quot; value=&quot;326&quot;/&gt;&lt;/object&gt;&lt;object type=&quot;3&quot; unique_id=&quot;18415&quot;&gt;&lt;property id=&quot;20148&quot; value=&quot;5&quot;/&gt;&lt;property id=&quot;20300&quot; value=&quot;Diapositive 74 - &amp;quot;Implant biodégradable de TAF : évaluation in vitro et in vivo chez le lapin &amp;quot;&quot;/&gt;&lt;property id=&quot;20307&quot; value=&quot;327&quot;/&gt;&lt;/object&gt;&lt;object type=&quot;3&quot; unique_id=&quot;19132&quot;&gt;&lt;property id=&quot;20148&quot; value=&quot;5&quot;/&gt;&lt;property id=&quot;20300&quot; value=&quot;Diapositive 46 - &amp;quot;Essai DUAL : bithérapie de maintenance par DRV/r + 3TC, résultats S48&amp;quot;&quot;/&gt;&lt;property id=&quot;20307&quot; value=&quot;333&quot;/&gt;&lt;/object&gt;&lt;object type=&quot;3&quot; unique_id=&quot;19133&quot;&gt;&lt;property id=&quot;20148&quot; value=&quot;5&quot;/&gt;&lt;property id=&quot;20300&quot; value=&quot;Diapositive 47 - &amp;quot;Essai DUAL : bithérapie de maintenance par DRV/r + 3TC, résultats S48&amp;quot;&quot;/&gt;&lt;property id=&quot;20307&quot; value=&quot;334&quot;/&gt;&lt;/object&gt;&lt;object type=&quot;3&quot; unique_id=&quot;19134&quot;&gt;&lt;property id=&quot;20148&quot; value=&quot;5&quot;/&gt;&lt;property id=&quot;20300&quot; value=&quot;Diapositive 65 - &amp;quot;Essai ANRS 162-4D : allégement 4 jours sur 7 (1)&amp;quot;&quot;/&gt;&lt;property id=&quot;20307&quot; value=&quot;335&quot;/&gt;&lt;/object&gt;&lt;object type=&quot;3&quot; unique_id=&quot;19135&quot;&gt;&lt;property id=&quot;20148&quot; value=&quot;5&quot;/&gt;&lt;property id=&quot;20300&quot; value=&quot;Diapositive 66 - &amp;quot;Essai ANRS 162-4D : allégement 4 jours sur 7&amp;quot;&quot;/&gt;&lt;property id=&quot;20307&quot; value=&quot;336&quot;/&gt;&lt;/object&gt;&lt;object type=&quot;3&quot; unique_id=&quot;21361&quot;&gt;&lt;property id=&quot;20148&quot; value=&quot;5&quot;/&gt;&lt;property id=&quot;20300&quot; value=&quot;Diapositive 5 - &amp;quot;Demandez le programme !&amp;quot;&quot;/&gt;&lt;property id=&quot;20307&quot; value=&quot;340&quot;/&gt;&lt;/object&gt;&lt;object type=&quot;3&quot; unique_id=&quot;21362&quot;&gt;&lt;property id=&quot;20148&quot; value=&quot;5&quot;/&gt;&lt;property id=&quot;20300&quot; value=&quot;Diapositive 8 - &amp;quot;Demandez le programme !&amp;quot;&quot;/&gt;&lt;property id=&quot;20307&quot; value=&quot;341&quot;/&gt;&lt;/object&gt;&lt;object type=&quot;3&quot; unique_id=&quot;21363&quot;&gt;&lt;property id=&quot;20148&quot; value=&quot;5&quot;/&gt;&lt;property id=&quot;20300&quot; value=&quot;Diapositive 9 - &amp;quot;Analyse poolée de 5 essais de phase 3 de switch TDF vers TAF&amp;quot;&quot;/&gt;&lt;property id=&quot;20307&quot; value=&quot;345&quot;/&gt;&lt;/object&gt;&lt;object type=&quot;3&quot; unique_id=&quot;21364&quot;&gt;&lt;property id=&quot;20148&quot; value=&quot;5&quot;/&gt;&lt;property id=&quot;20300&quot; value=&quot;Diapositive 10 - &amp;quot;Demandez le programme !&amp;quot;&quot;/&gt;&lt;property id=&quot;20307&quot; value=&quot;342&quot;/&gt;&lt;/object&gt;&lt;object type=&quot;3&quot; unique_id=&quot;21365&quot;&gt;&lt;property id=&quot;20148&quot; value=&quot;5&quot;/&gt;&lt;property id=&quot;20300&quot; value=&quot;Diapositive 21 - &amp;quot;Demandez le programme !&amp;quot;&quot;/&gt;&lt;property id=&quot;20307&quot; value=&quot;343&quot;/&gt;&lt;/object&gt;&lt;object type=&quot;3&quot; unique_id=&quot;21366&quot;&gt;&lt;property id=&quot;20148&quot; value=&quot;5&quot;/&gt;&lt;property id=&quot;20300&quot; value=&quot;Diapositive 31 - &amp;quot;Demandez le programme !&amp;quot;&quot;/&gt;&lt;property id=&quot;20307&quot; value=&quot;344&quot;/&gt;&lt;/object&gt;&lt;object type=&quot;3&quot; unique_id=&quot;22341&quot;&gt;&lt;property id=&quot;20148&quot; value=&quot;5&quot;/&gt;&lt;property id=&quot;20300&quot; value=&quot;Diapositive 33 - &amp;quot;Quelles stratégies pour améliorer la qualité de vie sous traitement ?&amp;quot;&quot;/&gt;&lt;property id=&quot;20307&quot; value=&quot;346&quot;/&gt;&lt;/object&gt;&lt;object type=&quot;3&quot; unique_id=&quot;22342&quot;&gt;&lt;property id=&quot;20148&quot; value=&quot;5&quot;/&gt;&lt;property id=&quot;20300&quot; value=&quot;Diapositive 34 - &amp;quot;Essai DARULIGHT : allégement de DRV/r 800/100 mg qd par DRV/r 400/100 mg qd&amp;quot;&quot;/&gt;&lt;property id=&quot;20307&quot; value=&quot;349&quot;/&gt;&lt;/object&gt;&lt;object type=&quot;3&quot; unique_id=&quot;22343&quot;&gt;&lt;property id=&quot;20148&quot; value=&quot;5&quot;/&gt;&lt;property id=&quot;20300&quot; value=&quot;Diapositive 39 - &amp;quot;Quelles stratégies pour améliorer la qualité de vie sous traitement ?&amp;quot;&quot;/&gt;&lt;property id=&quot;20307&quot; value=&quot;347&quot;/&gt;&lt;/object&gt;&lt;object type=&quot;3&quot; unique_id=&quot;22344&quot;&gt;&lt;property id=&quot;20148&quot; value=&quot;5&quot;/&gt;&lt;property id=&quot;20300&quot; value=&quot;Diapositive 45 - &amp;quot;Quelles stratégies pour améliorer la qualité de vie sous traitement ?&amp;quot;&quot;/&gt;&lt;property id=&quot;20307&quot; value=&quot;348&quot;/&gt;&lt;/object&gt;&lt;object type=&quot;3&quot; unique_id=&quot;22345&quot;&gt;&lt;property id=&quot;20148&quot; value=&quot;5&quot;/&gt;&lt;property id=&quot;20300&quot; value=&quot;Diapositive 62 - &amp;quot;Quelles stratégies pour améliorer la qualité de vie sous traitement ?&amp;quot;&quot;/&gt;&lt;property id=&quot;20307&quot; value=&quot;350&quot;/&gt;&lt;/object&gt;&lt;object type=&quot;3&quot; unique_id=&quot;22346&quot;&gt;&lt;property id=&quot;20148&quot; value=&quot;5&quot;/&gt;&lt;property id=&quot;20300&quot; value=&quot;Diapositive 68 - &amp;quot;Quelles stratégies pour améliorer la qualité de vie sous traitement ?&amp;quot;&quot;/&gt;&lt;property id=&quot;20307&quot; value=&quot;351&quot;/&gt;&lt;/object&gt;&lt;object type=&quot;3&quot; unique_id=&quot;22347&quot;&gt;&lt;property id=&quot;20148&quot; value=&quot;5&quot;/&gt;&lt;property id=&quot;20300&quot; value=&quot;Diapositive 72 - &amp;quot;Quelles stratégies pour améliorer la qualité de vie sous traitement ?&amp;quot;&quot;/&gt;&lt;property id=&quot;20307&quot; value=&quot;352&quot;/&gt;&lt;/object&gt;&lt;object type=&quot;3&quot; unique_id=&quot;22513&quot;&gt;&lt;property id=&quot;20148&quot; value=&quot;5&quot;/&gt;&lt;property id=&quot;20300&quot; value=&quot;Diapositive 55 - &amp;quot;ETRAL (ANRS 163) : bithérapie de maintenance par RAL + ETR – Résultats à S48 (1)&amp;quot;&quot;/&gt;&lt;property id=&quot;20307&quot; value=&quot;353&quot;/&gt;&lt;/object&gt;&lt;object type=&quot;3&quot; unique_id=&quot;22515&quot;&gt;&lt;property id=&quot;20148&quot; value=&quot;5&quot;/&gt;&lt;property id=&quot;20300&quot; value=&quot;Diapositive 56 - &amp;quot;ETRAL (ANRS 163) : bithérapie de maintenance par RAL + ETR – Résultats à S48 (3)&amp;quot;&quot;/&gt;&lt;property id=&quot;20307&quot; value=&quot;355&quot;/&gt;&lt;/object&gt;&lt;object type=&quot;3&quot; unique_id=&quot;23396&quot;&gt;&lt;property id=&quot;20148&quot; value=&quot;5&quot;/&gt;&lt;property id=&quot;20300&quot; value=&quot;Diapositive 48 - &amp;quot;DOLULAM : bithérapie DTG + 3TC en maintenance - Résultats à 2 ans&amp;quot;&quot;/&gt;&lt;property id=&quot;20307&quot; value=&quot;356&quot;/&gt;&lt;/object&gt;&lt;object type=&quot;3&quot; unique_id=&quot;23397&quot;&gt;&lt;property id=&quot;20148&quot; value=&quot;5&quot;/&gt;&lt;property id=&quot;20300&quot; value=&quot;Diapositive 49 - &amp;quot;Essai LAMIDOL (ANS 167) : DTG + 3TC en switch (1)&amp;quot;&quot;/&gt;&lt;property id=&quot;20307&quot; value=&quot;357&quot;/&gt;&lt;/object&gt;&lt;object type=&quot;3&quot; unique_id=&quot;23398&quot;&gt;&lt;property id=&quot;20148&quot; value=&quot;5&quot;/&gt;&lt;property id=&quot;20300&quot; value=&quot;Diapositive 50 - &amp;quot;Essai LAMIDOL (ANS 167) : DTG + 3TC en switch (2)&amp;quot;&quot;/&gt;&lt;property id=&quot;20307&quot; value=&quot;358&quot;/&gt;&lt;/object&gt;&lt;object type=&quot;3&quot; unique_id=&quot;23399&quot;&gt;&lt;property id=&quot;20148&quot; value=&quot;5&quot;/&gt;&lt;property id=&quot;20300&quot; value=&quot;Diapositive 51 - &amp;quot;Essai LAMIDOL (ANS 167) : DTG + 3TC en switch (3)&amp;quot;&quot;/&gt;&lt;property id=&quot;20307&quot; value=&quot;35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hème Office">
  <a:themeElements>
    <a:clrScheme name="IAS 2017 1">
      <a:dk1>
        <a:srgbClr val="000000"/>
      </a:dk1>
      <a:lt1>
        <a:sysClr val="window" lastClr="FFFFFF"/>
      </a:lt1>
      <a:dk2>
        <a:srgbClr val="000000"/>
      </a:dk2>
      <a:lt2>
        <a:srgbClr val="EEECE1"/>
      </a:lt2>
      <a:accent1>
        <a:srgbClr val="4F81BD"/>
      </a:accent1>
      <a:accent2>
        <a:srgbClr val="FF6600"/>
      </a:accent2>
      <a:accent3>
        <a:srgbClr val="9BBB59"/>
      </a:accent3>
      <a:accent4>
        <a:srgbClr val="8064A2"/>
      </a:accent4>
      <a:accent5>
        <a:srgbClr val="4BACC6"/>
      </a:accent5>
      <a:accent6>
        <a:srgbClr val="FFCC0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7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IAS 2017 1">
      <a:dk1>
        <a:srgbClr val="000000"/>
      </a:dk1>
      <a:lt1>
        <a:sysClr val="window" lastClr="FFFFFF"/>
      </a:lt1>
      <a:dk2>
        <a:srgbClr val="000000"/>
      </a:dk2>
      <a:lt2>
        <a:srgbClr val="EEECE1"/>
      </a:lt2>
      <a:accent1>
        <a:srgbClr val="4F81BD"/>
      </a:accent1>
      <a:accent2>
        <a:srgbClr val="FF6600"/>
      </a:accent2>
      <a:accent3>
        <a:srgbClr val="9BBB59"/>
      </a:accent3>
      <a:accent4>
        <a:srgbClr val="8064A2"/>
      </a:accent4>
      <a:accent5>
        <a:srgbClr val="4BACC6"/>
      </a:accent5>
      <a:accent6>
        <a:srgbClr val="FFCC0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7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Thème Office">
  <a:themeElements>
    <a:clrScheme name="IAS 2017 1">
      <a:dk1>
        <a:srgbClr val="000000"/>
      </a:dk1>
      <a:lt1>
        <a:sysClr val="window" lastClr="FFFFFF"/>
      </a:lt1>
      <a:dk2>
        <a:srgbClr val="000000"/>
      </a:dk2>
      <a:lt2>
        <a:srgbClr val="EEECE1"/>
      </a:lt2>
      <a:accent1>
        <a:srgbClr val="4F81BD"/>
      </a:accent1>
      <a:accent2>
        <a:srgbClr val="FF6600"/>
      </a:accent2>
      <a:accent3>
        <a:srgbClr val="9BBB59"/>
      </a:accent3>
      <a:accent4>
        <a:srgbClr val="8064A2"/>
      </a:accent4>
      <a:accent5>
        <a:srgbClr val="4BACC6"/>
      </a:accent5>
      <a:accent6>
        <a:srgbClr val="FFCC0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7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presentacao_15fev BG" id="{80CFE8CA-E450-0349-9420-0EC23BA51059}" vid="{723E35EA-E694-1442-9B12-356DBBA4C8E4}"/>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presentacao_15fev BG" id="{80CFE8CA-E450-0349-9420-0EC23BA51059}" vid="{723E35EA-E694-1442-9B12-356DBBA4C8E4}"/>
    </a:ext>
  </a:extLst>
</a:theme>
</file>

<file path=ppt/theme/theme6.xml><?xml version="1.0" encoding="utf-8"?>
<a:theme xmlns:a="http://schemas.openxmlformats.org/drawingml/2006/main" name="Modèle COREVIH">
  <a:themeElements>
    <a:clrScheme name="Modèle COREVI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COREVIH1">
      <a:majorFont>
        <a:latin typeface="Futura"/>
        <a:ea typeface=""/>
        <a:cs typeface=""/>
      </a:majorFont>
      <a:minorFont>
        <a:latin typeface="Futur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COREVI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COREVI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COREVI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COREVI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COREVI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COREVI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COREVI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COREVI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COREVI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COREVI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COREVI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COREVI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AS 2017 1">
    <a:dk1>
      <a:srgbClr val="000000"/>
    </a:dk1>
    <a:lt1>
      <a:sysClr val="window" lastClr="FFFFFF"/>
    </a:lt1>
    <a:dk2>
      <a:srgbClr val="000000"/>
    </a:dk2>
    <a:lt2>
      <a:srgbClr val="EEECE1"/>
    </a:lt2>
    <a:accent1>
      <a:srgbClr val="4F81BD"/>
    </a:accent1>
    <a:accent2>
      <a:srgbClr val="FF6600"/>
    </a:accent2>
    <a:accent3>
      <a:srgbClr val="9BBB59"/>
    </a:accent3>
    <a:accent4>
      <a:srgbClr val="8064A2"/>
    </a:accent4>
    <a:accent5>
      <a:srgbClr val="4BACC6"/>
    </a:accent5>
    <a:accent6>
      <a:srgbClr val="FFCC0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AS 2017 1">
    <a:dk1>
      <a:srgbClr val="000000"/>
    </a:dk1>
    <a:lt1>
      <a:sysClr val="window" lastClr="FFFFFF"/>
    </a:lt1>
    <a:dk2>
      <a:srgbClr val="000000"/>
    </a:dk2>
    <a:lt2>
      <a:srgbClr val="EEECE1"/>
    </a:lt2>
    <a:accent1>
      <a:srgbClr val="4F81BD"/>
    </a:accent1>
    <a:accent2>
      <a:srgbClr val="FF6600"/>
    </a:accent2>
    <a:accent3>
      <a:srgbClr val="9BBB59"/>
    </a:accent3>
    <a:accent4>
      <a:srgbClr val="8064A2"/>
    </a:accent4>
    <a:accent5>
      <a:srgbClr val="4BACC6"/>
    </a:accent5>
    <a:accent6>
      <a:srgbClr val="FFCC0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AS 2017 1">
    <a:dk1>
      <a:srgbClr val="000000"/>
    </a:dk1>
    <a:lt1>
      <a:sysClr val="window" lastClr="FFFFFF"/>
    </a:lt1>
    <a:dk2>
      <a:srgbClr val="000000"/>
    </a:dk2>
    <a:lt2>
      <a:srgbClr val="EEECE1"/>
    </a:lt2>
    <a:accent1>
      <a:srgbClr val="4F81BD"/>
    </a:accent1>
    <a:accent2>
      <a:srgbClr val="FF6600"/>
    </a:accent2>
    <a:accent3>
      <a:srgbClr val="9BBB59"/>
    </a:accent3>
    <a:accent4>
      <a:srgbClr val="8064A2"/>
    </a:accent4>
    <a:accent5>
      <a:srgbClr val="4BACC6"/>
    </a:accent5>
    <a:accent6>
      <a:srgbClr val="FFCC0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ViiV Corporate Color Theme 2015">
    <a:dk1>
      <a:srgbClr val="000000"/>
    </a:dk1>
    <a:lt1>
      <a:srgbClr val="FFFFFF"/>
    </a:lt1>
    <a:dk2>
      <a:srgbClr val="A30234"/>
    </a:dk2>
    <a:lt2>
      <a:srgbClr val="808080"/>
    </a:lt2>
    <a:accent1>
      <a:srgbClr val="E31836"/>
    </a:accent1>
    <a:accent2>
      <a:srgbClr val="008790"/>
    </a:accent2>
    <a:accent3>
      <a:srgbClr val="919194"/>
    </a:accent3>
    <a:accent4>
      <a:srgbClr val="FFCC00"/>
    </a:accent4>
    <a:accent5>
      <a:srgbClr val="14C3FF"/>
    </a:accent5>
    <a:accent6>
      <a:srgbClr val="A50021"/>
    </a:accent6>
    <a:hlink>
      <a:srgbClr val="0000FF"/>
    </a:hlink>
    <a:folHlink>
      <a:srgbClr val="7030A0"/>
    </a:folHlink>
  </a:clrScheme>
  <a:fontScheme name="ViiV Corporate Font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10386</TotalTime>
  <Words>3850</Words>
  <Application>Microsoft Macintosh PowerPoint</Application>
  <PresentationFormat>Diapositives 35 mm</PresentationFormat>
  <Paragraphs>1020</Paragraphs>
  <Slides>44</Slides>
  <Notes>26</Notes>
  <HiddenSlides>0</HiddenSlides>
  <MMClips>0</MMClips>
  <ScaleCrop>false</ScaleCrop>
  <HeadingPairs>
    <vt:vector size="6" baseType="variant">
      <vt:variant>
        <vt:lpstr>Polices utilisées</vt:lpstr>
      </vt:variant>
      <vt:variant>
        <vt:i4>10</vt:i4>
      </vt:variant>
      <vt:variant>
        <vt:lpstr>Thème</vt:lpstr>
      </vt:variant>
      <vt:variant>
        <vt:i4>6</vt:i4>
      </vt:variant>
      <vt:variant>
        <vt:lpstr>Titres des diapositives</vt:lpstr>
      </vt:variant>
      <vt:variant>
        <vt:i4>44</vt:i4>
      </vt:variant>
    </vt:vector>
  </HeadingPairs>
  <TitlesOfParts>
    <vt:vector size="60" baseType="lpstr">
      <vt:lpstr>Arial Narrow</vt:lpstr>
      <vt:lpstr>Calibri</vt:lpstr>
      <vt:lpstr>Futura</vt:lpstr>
      <vt:lpstr>Lucida Grande</vt:lpstr>
      <vt:lpstr>MS Mincho</vt:lpstr>
      <vt:lpstr>MS PGothic</vt:lpstr>
      <vt:lpstr>ＭＳ Ｐゴシック</vt:lpstr>
      <vt:lpstr>msgothic</vt:lpstr>
      <vt:lpstr>Wingdings</vt:lpstr>
      <vt:lpstr>Arial</vt:lpstr>
      <vt:lpstr>1_Thème Office</vt:lpstr>
      <vt:lpstr>2_Thème Office</vt:lpstr>
      <vt:lpstr>5_Thème Office</vt:lpstr>
      <vt:lpstr>Office Theme</vt:lpstr>
      <vt:lpstr>3_Office Theme</vt:lpstr>
      <vt:lpstr>Modèle COREVIH</vt:lpstr>
      <vt:lpstr>Nouvelles stratégies et nouveaux traitements antirétroviraux en 2017</vt:lpstr>
      <vt:lpstr>de personnes</vt:lpstr>
      <vt:lpstr>Présentation PowerPoint</vt:lpstr>
      <vt:lpstr>30ème</vt:lpstr>
      <vt:lpstr>Présentation PowerPoint</vt:lpstr>
      <vt:lpstr>Présentation PowerPoint</vt:lpstr>
      <vt:lpstr>Présentation PowerPoint</vt:lpstr>
      <vt:lpstr>Présentation PowerPoint</vt:lpstr>
      <vt:lpstr>Présentation PowerPoint</vt:lpstr>
      <vt:lpstr>Associations recommandées en France</vt:lpstr>
      <vt:lpstr>Ce qui est nouveau…</vt:lpstr>
      <vt:lpstr>Deux approches différentes mais complémentaires</vt:lpstr>
      <vt:lpstr>Nouvelle forme de raltegravir en une prise par jour</vt:lpstr>
      <vt:lpstr>RAL (1200 mg QD vs 400 mg BID) + TDF/FTC en initiation de traitement, résultats S48 </vt:lpstr>
      <vt:lpstr>Nouvelle forme de ténofovir (TAF)</vt:lpstr>
      <vt:lpstr>Analyse poolée de 5 essais de phase 3 de switch TDF vers TAF</vt:lpstr>
      <vt:lpstr>Nouvelle anti-intégrase : bictegravir</vt:lpstr>
      <vt:lpstr>Bictégravir/FTC/TAF vs Dolutegravir/ABC/3TC en initiation de traitement - Résultats S48 (1)</vt:lpstr>
      <vt:lpstr>Bictégravir/FTC/TAF vs DTG/ABC/3TC en initiation de traitement : résultats S48 (2)</vt:lpstr>
      <vt:lpstr>Bictégravir/FTC/TAF vs Dolutégravir/FTC/TAF en initiation de traitement - Résultats S48 (1)</vt:lpstr>
      <vt:lpstr>Bictégravir/FTC/TAF vs DTG+FTC/TAF en initiation de traitement : résultats S48 (2)</vt:lpstr>
      <vt:lpstr>Bictégravir/FTC/TAF vs DTG+FTC/TAF en initiation de traitement : résultats S48 (3)</vt:lpstr>
      <vt:lpstr>Nouveau non analogue nucléosidique de la transcriptase Doravirine</vt:lpstr>
      <vt:lpstr>DOR/FTC/TDF vs EFV/FTC/TDF en initiation de traitement Essai DRIVE-AHEAD : résultats S48 (1)</vt:lpstr>
      <vt:lpstr>DOR/FTC/TDF vs EFV/FTC/TDF en initiation de traitement Essai DRIVE-AHEAD : résultats S48 (2)</vt:lpstr>
      <vt:lpstr>DOR/FTC/TDF vs EFV/FTC/TDF en initiation de traitement (essai DRIVE-AHEAD) : résultats S48 (3)</vt:lpstr>
      <vt:lpstr>Diminuer les doses</vt:lpstr>
      <vt:lpstr>Diminution de doses</vt:lpstr>
      <vt:lpstr>Traitement d’entretien « allégé »</vt:lpstr>
      <vt:lpstr>Essais  SWORD-1 et SWORD-2 : DTG + RPV en switch</vt:lpstr>
      <vt:lpstr>Peut-on aller jusqu’à la monothérapie en entretien</vt:lpstr>
      <vt:lpstr>Le traitement « pas tous les jours »</vt:lpstr>
      <vt:lpstr>Week-ends thérapeutiques</vt:lpstr>
      <vt:lpstr>Essai ANRS 162-4D : allégement 4 jours sur 7</vt:lpstr>
      <vt:lpstr>Le traitement a très longue durée d’action : cabotegravir et rilpivirine</vt:lpstr>
      <vt:lpstr>Essai LATTE-2 : CAB LA + RPV LA en IM  Résultats à S96 (1)</vt:lpstr>
      <vt:lpstr>Essai LATTE-2 : CAB LA + RPV LA en IM  Résultats à S96 (2)</vt:lpstr>
      <vt:lpstr>L’avenir plus lointain…</vt:lpstr>
      <vt:lpstr>Présentation PowerPoint</vt:lpstr>
      <vt:lpstr>Présentation PowerPoint</vt:lpstr>
      <vt:lpstr>Présentation PowerPoint</vt:lpstr>
      <vt:lpstr>D’autres  voies de recherches</vt:lpstr>
      <vt:lpstr>Remerciements</vt:lpstr>
      <vt:lpstr>Merci à la SAMiC !</vt:lpstr>
    </vt:vector>
  </TitlesOfParts>
  <Company>HP</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brunohoen</dc:creator>
  <cp:lastModifiedBy>Cedric Arvieux</cp:lastModifiedBy>
  <cp:revision>140</cp:revision>
  <dcterms:created xsi:type="dcterms:W3CDTF">2017-09-09T20:55:24Z</dcterms:created>
  <dcterms:modified xsi:type="dcterms:W3CDTF">2017-11-18T06:22:23Z</dcterms:modified>
</cp:coreProperties>
</file>