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92" r:id="rId3"/>
    <p:sldId id="293" r:id="rId4"/>
    <p:sldId id="294" r:id="rId5"/>
    <p:sldId id="295" r:id="rId6"/>
    <p:sldId id="30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26" r:id="rId16"/>
    <p:sldId id="328" r:id="rId17"/>
    <p:sldId id="329" r:id="rId18"/>
    <p:sldId id="330" r:id="rId19"/>
    <p:sldId id="321" r:id="rId20"/>
    <p:sldId id="322" r:id="rId21"/>
    <p:sldId id="323" r:id="rId22"/>
    <p:sldId id="324" r:id="rId23"/>
    <p:sldId id="312" r:id="rId24"/>
    <p:sldId id="313" r:id="rId25"/>
    <p:sldId id="316" r:id="rId26"/>
    <p:sldId id="317" r:id="rId27"/>
    <p:sldId id="319" r:id="rId28"/>
    <p:sldId id="305" r:id="rId29"/>
    <p:sldId id="306" r:id="rId30"/>
    <p:sldId id="307" r:id="rId31"/>
    <p:sldId id="331" r:id="rId32"/>
    <p:sldId id="308" r:id="rId33"/>
    <p:sldId id="309" r:id="rId34"/>
    <p:sldId id="310" r:id="rId35"/>
    <p:sldId id="332" r:id="rId36"/>
    <p:sldId id="333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90"/>
  </p:normalViewPr>
  <p:slideViewPr>
    <p:cSldViewPr snapToGrid="0" snapToObjects="1">
      <p:cViewPr varScale="1">
        <p:scale>
          <a:sx n="97" d="100"/>
          <a:sy n="97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ANSP.LOCAL\ANSP\DIRECTIONS\DMI\VHIT\12_Communications\01_PUBLICATIONS\2017\IAS\Fig_IAS_IS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82247475148264"/>
          <c:y val="0.0873966487989732"/>
          <c:w val="0.669827013865929"/>
          <c:h val="0.807078855776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'Fig2'!$C$5</c:f>
              <c:strCache>
                <c:ptCount val="1"/>
                <c:pt idx="0">
                  <c:v>MSM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'Fig2'!$D$4:$H$4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'Fig2'!$D$5:$H$5</c:f>
              <c:numCache>
                <c:formatCode>0.0</c:formatCode>
                <c:ptCount val="5"/>
                <c:pt idx="0">
                  <c:v>22.1</c:v>
                </c:pt>
                <c:pt idx="1">
                  <c:v>25.0</c:v>
                </c:pt>
                <c:pt idx="2">
                  <c:v>25.6</c:v>
                </c:pt>
                <c:pt idx="3">
                  <c:v>29.0</c:v>
                </c:pt>
                <c:pt idx="4">
                  <c:v>31.9</c:v>
                </c:pt>
              </c:numCache>
            </c:numRef>
          </c:val>
        </c:ser>
        <c:ser>
          <c:idx val="1"/>
          <c:order val="1"/>
          <c:tx>
            <c:strRef>
              <c:f>'Fig2'!$C$6</c:f>
              <c:strCache>
                <c:ptCount val="1"/>
                <c:pt idx="0">
                  <c:v>Heterosexuals born in France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numRef>
              <c:f>'Fig2'!$D$4:$H$4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'Fig2'!$D$6:$H$6</c:f>
              <c:numCache>
                <c:formatCode>0.0</c:formatCode>
                <c:ptCount val="5"/>
                <c:pt idx="0">
                  <c:v>7.0</c:v>
                </c:pt>
                <c:pt idx="1">
                  <c:v>9.0</c:v>
                </c:pt>
                <c:pt idx="2">
                  <c:v>9.9</c:v>
                </c:pt>
                <c:pt idx="3">
                  <c:v>10.2</c:v>
                </c:pt>
                <c:pt idx="4">
                  <c:v>8.9</c:v>
                </c:pt>
              </c:numCache>
            </c:numRef>
          </c:val>
        </c:ser>
        <c:ser>
          <c:idx val="2"/>
          <c:order val="2"/>
          <c:tx>
            <c:strRef>
              <c:f>'Fig2'!$C$7</c:f>
              <c:strCache>
                <c:ptCount val="1"/>
                <c:pt idx="0">
                  <c:v>Heterosexuals born abroad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'Fig2'!$D$4:$H$4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'Fig2'!$D$7:$H$7</c:f>
              <c:numCache>
                <c:formatCode>0.0</c:formatCode>
                <c:ptCount val="5"/>
                <c:pt idx="0">
                  <c:v>3.6</c:v>
                </c:pt>
                <c:pt idx="1">
                  <c:v>3.4</c:v>
                </c:pt>
                <c:pt idx="2">
                  <c:v>2.7</c:v>
                </c:pt>
                <c:pt idx="3">
                  <c:v>3.0</c:v>
                </c:pt>
                <c:pt idx="4">
                  <c:v>6.0</c:v>
                </c:pt>
              </c:numCache>
            </c:numRef>
          </c:val>
        </c:ser>
        <c:ser>
          <c:idx val="3"/>
          <c:order val="3"/>
          <c:tx>
            <c:strRef>
              <c:f>'Fig2'!$C$8</c:f>
              <c:strCache>
                <c:ptCount val="1"/>
                <c:pt idx="0">
                  <c:v>IDU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numRef>
              <c:f>'Fig2'!$D$4:$H$4</c:f>
              <c:numCache>
                <c:formatCode>General</c:formatCode>
                <c:ptCount val="5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</c:numCache>
            </c:numRef>
          </c:cat>
          <c:val>
            <c:numRef>
              <c:f>'Fig2'!$D$8:$H$8</c:f>
              <c:numCache>
                <c:formatCode>0.0</c:formatCode>
                <c:ptCount val="5"/>
                <c:pt idx="0">
                  <c:v>3.3</c:v>
                </c:pt>
                <c:pt idx="1">
                  <c:v>9.4</c:v>
                </c:pt>
                <c:pt idx="2">
                  <c:v>2.9</c:v>
                </c:pt>
                <c:pt idx="3">
                  <c:v>12.0</c:v>
                </c:pt>
                <c:pt idx="4">
                  <c:v>15.4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651008"/>
        <c:axId val="243342752"/>
      </c:barChart>
      <c:catAx>
        <c:axId val="16565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>
                    <a:lumMod val="50000"/>
                  </a:schemeClr>
                </a:solidFill>
              </a:defRPr>
            </a:pPr>
            <a:endParaRPr lang="fr-FR"/>
          </a:p>
        </c:txPr>
        <c:crossAx val="243342752"/>
        <c:crosses val="autoZero"/>
        <c:auto val="1"/>
        <c:lblAlgn val="ctr"/>
        <c:lblOffset val="100"/>
        <c:noMultiLvlLbl val="0"/>
      </c:catAx>
      <c:valAx>
        <c:axId val="2433427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>
                    <a:lumMod val="50000"/>
                  </a:schemeClr>
                </a:solidFill>
              </a:defRPr>
            </a:pPr>
            <a:endParaRPr lang="fr-FR"/>
          </a:p>
        </c:txPr>
        <c:crossAx val="16565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0895297347914"/>
          <c:y val="0.0883085570362515"/>
          <c:w val="0.216355193338306"/>
          <c:h val="0.788530867256841"/>
        </c:manualLayout>
      </c:layout>
      <c:overlay val="0"/>
      <c:txPr>
        <a:bodyPr/>
        <a:lstStyle/>
        <a:p>
          <a:pPr>
            <a:defRPr sz="1400">
              <a:solidFill>
                <a:schemeClr val="tx1">
                  <a:lumMod val="50000"/>
                </a:schemeClr>
              </a:solidFill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0.00952</cdr:x>
      <cdr:y>0</cdr:y>
    </cdr:from>
    <cdr:to>
      <cdr:x>0.05327</cdr:x>
      <cdr:y>0.08681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72008" y="0"/>
          <a:ext cx="330787" cy="3163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b="1" dirty="0">
              <a:solidFill>
                <a:schemeClr val="tx1">
                  <a:lumMod val="50000"/>
                </a:schemeClr>
              </a:solidFill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11D00-2612-AD46-BEFE-59FADB10D088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0AFA1-86FD-D04E-8F69-D47C5E0DCF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8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9FA-9DB2-48FB-B76A-EB55F6C2D38A}" type="slidenum">
              <a:rPr lang="fr-FR" smtClean="0"/>
              <a:t>17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AC9FA-9DB2-48FB-B76A-EB55F6C2D38A}" type="slidenum">
              <a:rPr lang="fr-FR" smtClean="0"/>
              <a:t>18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3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64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349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719403" y="1412777"/>
            <a:ext cx="10081120" cy="4824535"/>
          </a:xfrm>
        </p:spPr>
        <p:txBody>
          <a:bodyPr/>
          <a:lstStyle>
            <a:lvl2pPr>
              <a:defRPr>
                <a:solidFill>
                  <a:srgbClr val="373739"/>
                </a:solidFill>
              </a:defRPr>
            </a:lvl2pPr>
            <a:lvl3pPr>
              <a:defRPr>
                <a:solidFill>
                  <a:srgbClr val="373739"/>
                </a:solidFill>
              </a:defRPr>
            </a:lvl3pPr>
            <a:lvl5pPr>
              <a:defRPr>
                <a:solidFill>
                  <a:srgbClr val="373739"/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04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0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45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68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177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4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22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99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67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718F9-5071-E746-867D-4E0601097EF4}" type="datetimeFigureOut">
              <a:rPr lang="fr-FR" smtClean="0"/>
              <a:t>22/09/2017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4A3A-AE31-9F44-8796-A115083BB4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01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6" Type="http://schemas.openxmlformats.org/officeDocument/2006/relationships/image" Target="../media/image3.tiff"/><Relationship Id="rId7" Type="http://schemas.openxmlformats.org/officeDocument/2006/relationships/image" Target="../media/image4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6" Type="http://schemas.openxmlformats.org/officeDocument/2006/relationships/image" Target="../media/image3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25226" y="2040835"/>
            <a:ext cx="7846952" cy="2345634"/>
          </a:xfrm>
        </p:spPr>
        <p:txBody>
          <a:bodyPr>
            <a:normAutofit/>
          </a:bodyPr>
          <a:lstStyle/>
          <a:p>
            <a:r>
              <a:rPr lang="fr-FR" dirty="0" smtClean="0"/>
              <a:t>Cas clinique : </a:t>
            </a:r>
            <a:r>
              <a:rPr lang="fr-FR" dirty="0" err="1"/>
              <a:t>A</a:t>
            </a:r>
            <a:r>
              <a:rPr lang="fr-FR" dirty="0" err="1" smtClean="0"/>
              <a:t>zitrop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92368" y="4928366"/>
            <a:ext cx="6179810" cy="1313408"/>
          </a:xfrm>
        </p:spPr>
        <p:txBody>
          <a:bodyPr>
            <a:normAutofit fontScale="92500" lnSpcReduction="20000"/>
          </a:bodyPr>
          <a:lstStyle/>
          <a:p>
            <a:r>
              <a:rPr lang="fr-FR" sz="3200" dirty="0" smtClean="0"/>
              <a:t>Guillaume Gras</a:t>
            </a:r>
          </a:p>
          <a:p>
            <a:r>
              <a:rPr lang="fr-FR" sz="3200" dirty="0" err="1" smtClean="0"/>
              <a:t>Cegidd</a:t>
            </a:r>
            <a:r>
              <a:rPr lang="fr-FR" sz="3200" dirty="0" smtClean="0"/>
              <a:t> 37  - COREVIH Centre Val de Loire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787" y="77594"/>
            <a:ext cx="3036849" cy="1495671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05697"/>
              </p:ext>
            </p:extLst>
          </p:nvPr>
        </p:nvGraphicFramePr>
        <p:xfrm>
          <a:off x="6482555" y="460715"/>
          <a:ext cx="1934411" cy="113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Image Photo Editor" r:id="rId4" imgW="1276190" imgH="790476" progId="">
                  <p:embed/>
                </p:oleObj>
              </mc:Choice>
              <mc:Fallback>
                <p:oleObj name="Image Photo Editor" r:id="rId4" imgW="1276190" imgH="7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2555" y="460715"/>
                        <a:ext cx="1934411" cy="1133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221" y="227570"/>
            <a:ext cx="1817204" cy="15465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0" y="0"/>
            <a:ext cx="34163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0500"/>
            <a:ext cx="10566400" cy="1752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07075"/>
            <a:ext cx="3340100" cy="1092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353175"/>
            <a:ext cx="5842000" cy="419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" y="2333623"/>
            <a:ext cx="11036300" cy="3378200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487363" y="5359399"/>
            <a:ext cx="11190287" cy="4000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41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075"/>
            <a:ext cx="3340100" cy="1092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53175"/>
            <a:ext cx="5842000" cy="4191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23838"/>
            <a:ext cx="11074400" cy="5588000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328611" y="1831976"/>
            <a:ext cx="11190287" cy="4000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80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332"/>
            <a:ext cx="10566400" cy="1752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07075"/>
            <a:ext cx="3340100" cy="1092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353175"/>
            <a:ext cx="5842000" cy="4191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" y="1928812"/>
            <a:ext cx="11239500" cy="3810000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5014913" y="3419475"/>
            <a:ext cx="5086350" cy="41433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1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620"/>
            <a:ext cx="10566400" cy="1752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07075"/>
            <a:ext cx="3340100" cy="1092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353175"/>
            <a:ext cx="5842000" cy="419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7" y="4000499"/>
            <a:ext cx="11959437" cy="836612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7000875" y="4271962"/>
            <a:ext cx="4937125" cy="41433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14288" y="4550567"/>
            <a:ext cx="3800475" cy="4119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838200" y="2397129"/>
            <a:ext cx="10515600" cy="4351338"/>
          </a:xfrm>
        </p:spPr>
        <p:txBody>
          <a:bodyPr/>
          <a:lstStyle/>
          <a:p>
            <a:r>
              <a:rPr lang="fr-FR" dirty="0" err="1" smtClean="0"/>
              <a:t>Azithromycine</a:t>
            </a:r>
            <a:r>
              <a:rPr lang="fr-FR" dirty="0" smtClean="0"/>
              <a:t> 1g </a:t>
            </a:r>
            <a:r>
              <a:rPr lang="fr-FR" dirty="0" err="1" smtClean="0"/>
              <a:t>monodose</a:t>
            </a:r>
            <a:r>
              <a:rPr lang="fr-FR" dirty="0" smtClean="0"/>
              <a:t> semble aussi efficace que 1,5 g</a:t>
            </a:r>
          </a:p>
          <a:p>
            <a:r>
              <a:rPr lang="fr-FR" dirty="0" smtClean="0"/>
              <a:t>Pas de sélection évidente de résistance dans cette étude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4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556252"/>
              </p:ext>
            </p:extLst>
          </p:nvPr>
        </p:nvGraphicFramePr>
        <p:xfrm>
          <a:off x="838200" y="1525588"/>
          <a:ext cx="10515600" cy="3886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546008">
                <a:tc>
                  <a:txBody>
                    <a:bodyPr/>
                    <a:lstStyle/>
                    <a:p>
                      <a:pPr algn="ctr"/>
                      <a:endParaRPr lang="fr-F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 anchor="ctr"/>
                </a:tc>
              </a:tr>
              <a:tr h="1445315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Urétrite</a:t>
                      </a:r>
                      <a:r>
                        <a:rPr lang="fr-FR" sz="2800" baseline="0" dirty="0" smtClean="0"/>
                        <a:t> à </a:t>
                      </a:r>
                      <a:r>
                        <a:rPr lang="fr-FR" sz="2800" i="1" dirty="0" smtClean="0"/>
                        <a:t>Chlamydia </a:t>
                      </a:r>
                      <a:r>
                        <a:rPr lang="fr-FR" sz="2800" i="1" dirty="0" err="1" smtClean="0"/>
                        <a:t>trachomatis</a:t>
                      </a:r>
                      <a:endParaRPr lang="fr-FR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err="1" smtClean="0"/>
                        <a:t>Azithromycine</a:t>
                      </a:r>
                      <a:r>
                        <a:rPr lang="fr-FR" sz="2800" dirty="0" smtClean="0"/>
                        <a:t> : 4 </a:t>
                      </a:r>
                      <a:r>
                        <a:rPr lang="fr-FR" sz="2800" dirty="0" err="1" smtClean="0"/>
                        <a:t>cp</a:t>
                      </a:r>
                      <a:r>
                        <a:rPr lang="fr-FR" sz="2800" dirty="0" smtClean="0"/>
                        <a:t> en 1</a:t>
                      </a:r>
                      <a:r>
                        <a:rPr lang="fr-FR" sz="2800" baseline="0" dirty="0" smtClean="0"/>
                        <a:t> prise</a:t>
                      </a:r>
                      <a:endParaRPr lang="fr-F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Si allergie : </a:t>
                      </a:r>
                      <a:r>
                        <a:rPr lang="fr-FR" sz="2800" dirty="0" err="1" smtClean="0"/>
                        <a:t>doxycycline</a:t>
                      </a:r>
                      <a:r>
                        <a:rPr lang="fr-FR" sz="2800" dirty="0" smtClean="0"/>
                        <a:t> 100 mg X2/j qsp 7 j</a:t>
                      </a:r>
                      <a:endParaRPr lang="fr-FR" sz="2800" dirty="0"/>
                    </a:p>
                  </a:txBody>
                  <a:tcPr anchor="ctr"/>
                </a:tc>
              </a:tr>
              <a:tr h="1894969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Urétrite</a:t>
                      </a:r>
                      <a:r>
                        <a:rPr lang="fr-FR" sz="2800" baseline="0" dirty="0" smtClean="0"/>
                        <a:t> à </a:t>
                      </a:r>
                      <a:r>
                        <a:rPr lang="fr-FR" sz="2800" i="1" dirty="0" err="1" smtClean="0"/>
                        <a:t>Mycoplasma</a:t>
                      </a:r>
                      <a:r>
                        <a:rPr lang="fr-FR" sz="2800" i="1" baseline="0" dirty="0" smtClean="0"/>
                        <a:t> </a:t>
                      </a:r>
                      <a:r>
                        <a:rPr lang="fr-FR" sz="2800" i="1" baseline="0" dirty="0" err="1" smtClean="0"/>
                        <a:t>genitalium</a:t>
                      </a:r>
                      <a:endParaRPr lang="fr-FR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err="1" smtClean="0"/>
                        <a:t>Azithromycine</a:t>
                      </a:r>
                      <a:r>
                        <a:rPr lang="fr-FR" sz="2800" baseline="0" dirty="0" smtClean="0"/>
                        <a:t> 500 mg à J1 puis 250 mg/j pendant 4 jours</a:t>
                      </a:r>
                      <a:endParaRPr lang="fr-FR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 smtClean="0"/>
                        <a:t>Si échec </a:t>
                      </a:r>
                      <a:r>
                        <a:rPr lang="fr-FR" sz="2800" dirty="0" err="1" smtClean="0"/>
                        <a:t>moxifloxacine</a:t>
                      </a:r>
                      <a:r>
                        <a:rPr lang="fr-FR" sz="2800" dirty="0" smtClean="0"/>
                        <a:t> 400 mg pdt 10 jours</a:t>
                      </a:r>
                      <a:endParaRPr lang="fr-FR" sz="2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258470" y="3741738"/>
            <a:ext cx="3675060" cy="141128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9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600" dirty="0" smtClean="0"/>
              <a:t>Il est en couple ouvert avec PVVIH indétectable. Quel type de suivi préconisez vous?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9982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3600" dirty="0" smtClean="0"/>
              <a:t>Il est en couple ouvert avec PVVIH indétectable. Quel type de suivi préconisez vous?</a:t>
            </a:r>
          </a:p>
          <a:p>
            <a:endParaRPr lang="fr-FR" dirty="0"/>
          </a:p>
          <a:p>
            <a:pPr lvl="1"/>
            <a:r>
              <a:rPr lang="fr-FR" sz="3200" dirty="0" smtClean="0"/>
              <a:t>Proposer </a:t>
            </a:r>
            <a:r>
              <a:rPr lang="fr-FR" sz="3200" dirty="0" err="1" smtClean="0"/>
              <a:t>PrEP</a:t>
            </a:r>
            <a:endParaRPr lang="fr-FR" sz="3200" dirty="0" smtClean="0"/>
          </a:p>
          <a:p>
            <a:pPr lvl="1"/>
            <a:endParaRPr lang="fr-FR" sz="3200" dirty="0"/>
          </a:p>
          <a:p>
            <a:pPr lvl="1"/>
            <a:r>
              <a:rPr lang="fr-FR" sz="3200" dirty="0" smtClean="0"/>
              <a:t>Sinon dépistage </a:t>
            </a:r>
          </a:p>
          <a:p>
            <a:pPr lvl="2"/>
            <a:r>
              <a:rPr lang="fr-FR" sz="2800" dirty="0" smtClean="0"/>
              <a:t>VIH tous les 3 mois (HAS 2017)</a:t>
            </a:r>
          </a:p>
          <a:p>
            <a:pPr lvl="2"/>
            <a:r>
              <a:rPr lang="fr-FR" sz="2800" dirty="0" smtClean="0"/>
              <a:t>TPHA/VDRL tous les 3 mois?</a:t>
            </a:r>
          </a:p>
          <a:p>
            <a:pPr lvl="2"/>
            <a:r>
              <a:rPr lang="fr-FR" sz="2800" dirty="0" smtClean="0"/>
              <a:t>CT </a:t>
            </a:r>
            <a:r>
              <a:rPr lang="fr-FR" sz="2800" dirty="0" err="1" smtClean="0"/>
              <a:t>gono</a:t>
            </a:r>
            <a:r>
              <a:rPr lang="fr-FR" sz="2800" dirty="0" smtClean="0"/>
              <a:t> tous les 3 mois / 3 sites?</a:t>
            </a:r>
          </a:p>
          <a:p>
            <a:pPr lvl="1"/>
            <a:endParaRPr lang="fr-FR" sz="3200" dirty="0"/>
          </a:p>
          <a:p>
            <a:pPr lvl="1"/>
            <a:r>
              <a:rPr lang="fr-FR" sz="3200" dirty="0" smtClean="0"/>
              <a:t>Place autotests?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575946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277" y="506693"/>
            <a:ext cx="12192000" cy="936104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La </a:t>
            </a:r>
            <a:r>
              <a:rPr lang="fr-FR" sz="3200" b="1" dirty="0" err="1" smtClean="0"/>
              <a:t>co-infection</a:t>
            </a:r>
            <a:r>
              <a:rPr lang="fr-FR" sz="3200" b="1" dirty="0" smtClean="0"/>
              <a:t> IST/VIH augmente entre 2012 et 2016</a:t>
            </a:r>
            <a:br>
              <a:rPr lang="fr-FR" sz="3200" b="1" dirty="0" smtClean="0"/>
            </a:b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>Près d’un tiers des HSH présente une IST lors du diagnostic du VIH</a:t>
            </a:r>
            <a:endParaRPr lang="fr-FR" sz="3200" b="1" dirty="0"/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1990259" y="1684988"/>
          <a:ext cx="8015131" cy="414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ous-titre 2"/>
          <p:cNvSpPr txBox="1">
            <a:spLocks/>
          </p:cNvSpPr>
          <p:nvPr/>
        </p:nvSpPr>
        <p:spPr>
          <a:xfrm>
            <a:off x="7661717" y="6070308"/>
            <a:ext cx="3801413" cy="64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 smtClean="0"/>
              <a:t>Florence LOT, IAS 2017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14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277" y="506693"/>
            <a:ext cx="12192000" cy="936104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La </a:t>
            </a:r>
            <a:r>
              <a:rPr lang="fr-FR" sz="3200" b="1" dirty="0" err="1" smtClean="0"/>
              <a:t>co-infection</a:t>
            </a:r>
            <a:r>
              <a:rPr lang="fr-FR" sz="3200" b="1" dirty="0" smtClean="0"/>
              <a:t> IST/VIH augmente entre 2012 et 2016</a:t>
            </a:r>
            <a:br>
              <a:rPr lang="fr-FR" sz="3200" b="1" dirty="0" smtClean="0"/>
            </a:b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 smtClean="0"/>
              <a:t>Près d’un tiers des HSH présente une IST lors du diagnostic du VIH</a:t>
            </a:r>
            <a:endParaRPr lang="fr-FR" sz="3200" b="1" dirty="0"/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7661717" y="6070308"/>
            <a:ext cx="3801413" cy="64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 dirty="0" smtClean="0"/>
              <a:t>Florence LOT, IAS 2017</a:t>
            </a:r>
            <a:endParaRPr lang="fr-FR" i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1126435" y="2014328"/>
          <a:ext cx="9674086" cy="392264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983598"/>
                <a:gridCol w="1363063"/>
                <a:gridCol w="2085846"/>
                <a:gridCol w="2136496"/>
                <a:gridCol w="1105083"/>
              </a:tblGrid>
              <a:tr h="699824">
                <a:tc>
                  <a:txBody>
                    <a:bodyPr/>
                    <a:lstStyle/>
                    <a:p>
                      <a:pPr algn="l" fontAlgn="b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MSM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 err="1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Heterosexual</a:t>
                      </a:r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fr-FR" sz="2000" b="1" u="none" strike="noStrike" dirty="0" smtClean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fr-FR" sz="2000" b="1" u="none" strike="noStrike" dirty="0" smtClean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men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 err="1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Heterosexual</a:t>
                      </a:r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fr-FR" sz="2000" b="1" u="none" strike="noStrike" dirty="0" err="1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women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IDU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</a:tcPr>
                </a:tc>
              </a:tr>
              <a:tr h="455331">
                <a:tc>
                  <a:txBody>
                    <a:bodyPr/>
                    <a:lstStyle/>
                    <a:p>
                      <a:pPr algn="l" fontAlgn="b"/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N= 5,216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N=2,614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N=3,131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N=134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2062">
                <a:tc>
                  <a:txBody>
                    <a:bodyPr/>
                    <a:lstStyle/>
                    <a:p>
                      <a:pPr algn="l" fontAlgn="b"/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 smtClean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357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Syphilis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20.2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6.0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1.3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5.2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6357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 err="1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Gonorrhoea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4.5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0.9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0.3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0.0</a:t>
                      </a:r>
                      <a:endParaRPr lang="fr-FR" sz="2000" b="1" i="0" u="none" strike="noStrike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576357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 err="1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Genital</a:t>
                      </a:r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fr-FR" sz="2000" b="1" u="none" strike="noStrike" dirty="0" err="1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chlamydial</a:t>
                      </a:r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 infection 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3.5</a:t>
                      </a:r>
                      <a:endParaRPr lang="fr-FR" sz="2000" b="1" i="0" u="none" strike="noStrike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0.9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1.7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2.2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576357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 smtClean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Rectal LGV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0.5</a:t>
                      </a:r>
                      <a:endParaRPr lang="fr-FR" sz="2000" b="1" i="0" u="none" strike="noStrike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0.0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0.0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u="none" strike="noStrike" dirty="0">
                          <a:solidFill>
                            <a:srgbClr val="004192"/>
                          </a:solidFill>
                          <a:effectLst/>
                          <a:latin typeface="+mj-lt"/>
                        </a:rPr>
                        <a:t>0.0</a:t>
                      </a:r>
                      <a:endParaRPr lang="fr-FR" sz="2000" b="1" i="0" u="none" strike="noStrike" dirty="0">
                        <a:solidFill>
                          <a:srgbClr val="004192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79371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M</a:t>
            </a:r>
            <a:r>
              <a:rPr lang="fr-FR" dirty="0" smtClean="0"/>
              <a:t>ise à disposition d’auto tests VIH chez HSH à haut risque dépistés depuis plus de 2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85928"/>
            <a:ext cx="10515600" cy="465296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</a:t>
            </a:r>
            <a:r>
              <a:rPr lang="fr-FR" dirty="0" smtClean="0"/>
              <a:t>tude </a:t>
            </a:r>
            <a:r>
              <a:rPr lang="fr-FR" dirty="0"/>
              <a:t>FORTH </a:t>
            </a:r>
            <a:r>
              <a:rPr lang="fr-FR" dirty="0" smtClean="0"/>
              <a:t>australienne </a:t>
            </a:r>
          </a:p>
          <a:p>
            <a:pPr lvl="1"/>
            <a:r>
              <a:rPr lang="fr-FR" dirty="0" smtClean="0"/>
              <a:t>centres </a:t>
            </a:r>
            <a:r>
              <a:rPr lang="fr-FR" dirty="0"/>
              <a:t>de dépistage des IST et centres de santé </a:t>
            </a:r>
            <a:r>
              <a:rPr lang="fr-FR" dirty="0" smtClean="0"/>
              <a:t>communautaire</a:t>
            </a:r>
          </a:p>
          <a:p>
            <a:pPr lvl="1"/>
            <a:r>
              <a:rPr lang="fr-FR" dirty="0" smtClean="0"/>
              <a:t>HSH </a:t>
            </a:r>
            <a:r>
              <a:rPr lang="fr-FR" dirty="0"/>
              <a:t>ayant eu des rapports anaux &gt;</a:t>
            </a:r>
            <a:r>
              <a:rPr lang="fr-FR" dirty="0" smtClean="0"/>
              <a:t> </a:t>
            </a:r>
            <a:r>
              <a:rPr lang="fr-FR" dirty="0"/>
              <a:t>5 partenaires masculins dans les 3 derniers </a:t>
            </a:r>
            <a:r>
              <a:rPr lang="fr-FR" dirty="0" smtClean="0"/>
              <a:t>mois</a:t>
            </a:r>
          </a:p>
          <a:p>
            <a:pPr lvl="1"/>
            <a:r>
              <a:rPr lang="fr-FR" dirty="0" smtClean="0"/>
              <a:t>Randomisation </a:t>
            </a:r>
            <a:r>
              <a:rPr lang="fr-FR" dirty="0"/>
              <a:t>(1/1</a:t>
            </a:r>
            <a:r>
              <a:rPr lang="fr-FR" dirty="0" smtClean="0"/>
              <a:t>)</a:t>
            </a:r>
          </a:p>
          <a:p>
            <a:pPr lvl="2"/>
            <a:r>
              <a:rPr lang="fr-FR" dirty="0" smtClean="0"/>
              <a:t>groupe </a:t>
            </a:r>
            <a:r>
              <a:rPr lang="fr-FR" dirty="0"/>
              <a:t>autotest </a:t>
            </a:r>
            <a:r>
              <a:rPr lang="fr-FR" dirty="0" smtClean="0"/>
              <a:t>(recevaient </a:t>
            </a:r>
            <a:r>
              <a:rPr lang="fr-FR" dirty="0"/>
              <a:t>4 autotests salivaires pour les 12 mois </a:t>
            </a:r>
            <a:r>
              <a:rPr lang="fr-FR" dirty="0" smtClean="0"/>
              <a:t>suivants)</a:t>
            </a:r>
          </a:p>
          <a:p>
            <a:pPr lvl="2"/>
            <a:r>
              <a:rPr lang="fr-FR" dirty="0" smtClean="0"/>
              <a:t>groupe </a:t>
            </a:r>
            <a:r>
              <a:rPr lang="fr-FR" dirty="0"/>
              <a:t>dépistage classique (</a:t>
            </a:r>
            <a:r>
              <a:rPr lang="fr-FR" dirty="0" smtClean="0"/>
              <a:t>recommandations </a:t>
            </a:r>
            <a:r>
              <a:rPr lang="fr-FR" dirty="0"/>
              <a:t>surveillance trimestrielle sérologique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2013 - </a:t>
            </a:r>
            <a:r>
              <a:rPr lang="fr-FR" dirty="0"/>
              <a:t>février 2015, </a:t>
            </a:r>
            <a:r>
              <a:rPr lang="fr-FR" dirty="0" smtClean="0"/>
              <a:t>362 HSH randomisés (182/180)</a:t>
            </a:r>
          </a:p>
          <a:p>
            <a:endParaRPr lang="fr-FR" dirty="0" smtClean="0"/>
          </a:p>
          <a:p>
            <a:r>
              <a:rPr lang="fr-FR" dirty="0" smtClean="0"/>
              <a:t>17 </a:t>
            </a:r>
            <a:r>
              <a:rPr lang="fr-FR" dirty="0"/>
              <a:t>à 24% des participants n’avaient jamais été </a:t>
            </a:r>
            <a:r>
              <a:rPr lang="fr-FR" dirty="0" smtClean="0"/>
              <a:t>dépistés</a:t>
            </a:r>
          </a:p>
          <a:p>
            <a:r>
              <a:rPr lang="fr-FR" dirty="0" smtClean="0"/>
              <a:t>12 </a:t>
            </a:r>
            <a:r>
              <a:rPr lang="fr-FR" dirty="0"/>
              <a:t>à 18% étaient </a:t>
            </a:r>
            <a:r>
              <a:rPr lang="fr-FR" dirty="0" smtClean="0"/>
              <a:t>bisexuels</a:t>
            </a:r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867400" y="6329367"/>
            <a:ext cx="6127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Jamil MS</a:t>
            </a:r>
            <a:r>
              <a:rPr lang="fr-FR" i="1" smtClean="0"/>
              <a:t>, L</a:t>
            </a:r>
            <a:r>
              <a:rPr lang="en-US" i="1" dirty="0" err="1" smtClean="0"/>
              <a:t>ancet</a:t>
            </a:r>
            <a:r>
              <a:rPr lang="en-US" i="1" dirty="0" smtClean="0"/>
              <a:t> HIV. 2017 Feb 16. </a:t>
            </a:r>
            <a:r>
              <a:rPr lang="en-US" i="1" dirty="0" err="1" smtClean="0"/>
              <a:t>pii</a:t>
            </a:r>
            <a:r>
              <a:rPr lang="en-US" i="1" dirty="0" smtClean="0"/>
              <a:t>: S2352-3018(17)30023-1.</a:t>
            </a:r>
            <a:endParaRPr lang="fr-FR" i="1" dirty="0" smtClean="0"/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2738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63827"/>
            <a:ext cx="10515600" cy="5844208"/>
          </a:xfrm>
        </p:spPr>
        <p:txBody>
          <a:bodyPr>
            <a:normAutofit/>
          </a:bodyPr>
          <a:lstStyle/>
          <a:p>
            <a:r>
              <a:rPr lang="fr-FR" dirty="0" smtClean="0"/>
              <a:t>Homme de 25 ans</a:t>
            </a:r>
          </a:p>
          <a:p>
            <a:endParaRPr lang="fr-FR" dirty="0"/>
          </a:p>
          <a:p>
            <a:r>
              <a:rPr lang="fr-FR" dirty="0" smtClean="0"/>
              <a:t>ATCD :  IST il y a 4 ans non documentée</a:t>
            </a:r>
          </a:p>
          <a:p>
            <a:endParaRPr lang="fr-FR" dirty="0"/>
          </a:p>
          <a:p>
            <a:r>
              <a:rPr lang="fr-FR" dirty="0" smtClean="0"/>
              <a:t>HSH, 35 partenaires annuels environ</a:t>
            </a:r>
          </a:p>
          <a:p>
            <a:endParaRPr lang="fr-FR" dirty="0"/>
          </a:p>
          <a:p>
            <a:r>
              <a:rPr lang="fr-FR" dirty="0" smtClean="0"/>
              <a:t>Écoulement urétral et brûlures urétrales il y a 10 jours</a:t>
            </a:r>
          </a:p>
          <a:p>
            <a:endParaRPr lang="fr-FR" dirty="0" smtClean="0"/>
          </a:p>
          <a:p>
            <a:r>
              <a:rPr lang="fr-FR" dirty="0" smtClean="0"/>
              <a:t>A vu son MT il y a 5 jours : 8 </a:t>
            </a:r>
            <a:r>
              <a:rPr lang="fr-FR" dirty="0" err="1" smtClean="0"/>
              <a:t>cp</a:t>
            </a:r>
            <a:r>
              <a:rPr lang="fr-FR" dirty="0" smtClean="0"/>
              <a:t> de 250 mg d’</a:t>
            </a:r>
            <a:r>
              <a:rPr lang="fr-FR" dirty="0" err="1" smtClean="0"/>
              <a:t>azithromycine</a:t>
            </a:r>
            <a:r>
              <a:rPr lang="fr-FR" dirty="0" smtClean="0"/>
              <a:t> en 1 prise</a:t>
            </a:r>
          </a:p>
          <a:p>
            <a:endParaRPr lang="fr-FR" dirty="0" smtClean="0"/>
          </a:p>
          <a:p>
            <a:r>
              <a:rPr lang="fr-FR" dirty="0" smtClean="0"/>
              <a:t>Vomissements 2 h après la prise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5298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36549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Mise à disposition d’auto tests VIH chez HSH à haut risque dépistés depuis plus de 2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7225" y="1987552"/>
            <a:ext cx="10944225" cy="4351338"/>
          </a:xfrm>
        </p:spPr>
        <p:txBody>
          <a:bodyPr>
            <a:normAutofit/>
          </a:bodyPr>
          <a:lstStyle/>
          <a:p>
            <a:r>
              <a:rPr lang="fr-FR" dirty="0" smtClean="0"/>
              <a:t>710 tests dans le bras autotests (dont 410 autotests) versus 313</a:t>
            </a:r>
          </a:p>
          <a:p>
            <a:pPr marL="0" indent="0">
              <a:buNone/>
            </a:pPr>
            <a:r>
              <a:rPr lang="fr-FR" dirty="0" smtClean="0"/>
              <a:t>= dépistage 2 fois plus fréquent (RR = 2,08 [1,82–2,38]; p&lt;0,0001)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Dans sous groupe sans dépistage récent (0 dépistage ou dépistage &gt; 2 ans), 74 dépistages dans le bras autotests versus 16</a:t>
            </a:r>
          </a:p>
          <a:p>
            <a:pPr marL="0" indent="0">
              <a:buNone/>
            </a:pPr>
            <a:r>
              <a:rPr lang="fr-FR" dirty="0" smtClean="0"/>
              <a:t>= dépistage 4 fois plus fréquent (RR = 3,95 [2,30–6,78]; p&lt;0,0001)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28182" y="6017999"/>
            <a:ext cx="5181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Lancet </a:t>
            </a:r>
            <a:r>
              <a:rPr lang="en-US" i="1" dirty="0" smtClean="0"/>
              <a:t>HIV. 2017 Feb 16. </a:t>
            </a:r>
            <a:r>
              <a:rPr lang="en-US" i="1" dirty="0" err="1" smtClean="0"/>
              <a:t>pii</a:t>
            </a:r>
            <a:r>
              <a:rPr lang="en-US" i="1" dirty="0" smtClean="0"/>
              <a:t>: S2352-3018(17)30023-1.</a:t>
            </a:r>
            <a:endParaRPr lang="fr-FR" i="1" dirty="0" smtClean="0"/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433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mise à disposition d’auto tests VIH multiplie par 4 la fréquence de dépistage chez les HSH à haut risque dépistés depuis plus de 2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5245" y="6196013"/>
            <a:ext cx="1184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Jamil MS. </a:t>
            </a:r>
            <a:r>
              <a:rPr lang="en-US" i="1" dirty="0" smtClean="0"/>
              <a:t>Lancet HIV. 2017 Feb 16. </a:t>
            </a:r>
            <a:r>
              <a:rPr lang="en-US" i="1" dirty="0" err="1" smtClean="0"/>
              <a:t>pii</a:t>
            </a:r>
            <a:r>
              <a:rPr lang="en-US" i="1" dirty="0" smtClean="0"/>
              <a:t>: S2352-3018(17)30023-1</a:t>
            </a:r>
            <a:endParaRPr lang="fr-FR" i="1" dirty="0" smtClean="0"/>
          </a:p>
          <a:p>
            <a:endParaRPr lang="fr-FR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84" y="2016122"/>
            <a:ext cx="5667841" cy="417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Mise à disposition d’auto tests VIH chez HSH à haut risque dépistés depuis plus de 2 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 smtClean="0"/>
              <a:t>autotests salivaires pas de 4</a:t>
            </a:r>
            <a:r>
              <a:rPr lang="fr-FR" baseline="30000" dirty="0" smtClean="0"/>
              <a:t>ème</a:t>
            </a:r>
            <a:r>
              <a:rPr lang="fr-FR" dirty="0" smtClean="0"/>
              <a:t> génération mais sérologies classiques semblaient rester stables </a:t>
            </a:r>
          </a:p>
          <a:p>
            <a:endParaRPr lang="fr-FR" b="1" dirty="0"/>
          </a:p>
          <a:p>
            <a:r>
              <a:rPr lang="fr-FR" b="1" dirty="0" smtClean="0"/>
              <a:t>Mise à disposition d’auto tests VIH chez les HSH à haut risque multiplie par 2 la fréquence de dépistage. Dans le sous groupe des HSH sans dépistage récent (0 ou &gt; à 2 ans), la fréquence de dépistage est multipliée par 4</a:t>
            </a:r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838200" y="6196013"/>
            <a:ext cx="18635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/>
              <a:t>Jamil </a:t>
            </a:r>
            <a:r>
              <a:rPr lang="fr-FR" i="1" dirty="0" smtClean="0"/>
              <a:t>MS, </a:t>
            </a:r>
            <a:r>
              <a:rPr lang="fr-FR" i="1" dirty="0" err="1" smtClean="0"/>
              <a:t>Prestage</a:t>
            </a:r>
            <a:r>
              <a:rPr lang="fr-FR" i="1" dirty="0" smtClean="0"/>
              <a:t> G, </a:t>
            </a:r>
            <a:r>
              <a:rPr lang="fr-FR" i="1" dirty="0" err="1" smtClean="0"/>
              <a:t>Fairley</a:t>
            </a:r>
            <a:r>
              <a:rPr lang="fr-FR" i="1" dirty="0" smtClean="0"/>
              <a:t> CK, </a:t>
            </a:r>
            <a:r>
              <a:rPr lang="fr-FR" i="1" dirty="0" err="1" smtClean="0"/>
              <a:t>Grulich</a:t>
            </a:r>
            <a:r>
              <a:rPr lang="fr-FR" i="1" dirty="0" smtClean="0"/>
              <a:t> AE, Smith KS, Chen M, Holt M, </a:t>
            </a:r>
            <a:r>
              <a:rPr lang="fr-FR" i="1" dirty="0" err="1" smtClean="0"/>
              <a:t>McNulty</a:t>
            </a:r>
            <a:r>
              <a:rPr lang="fr-FR" i="1" dirty="0" smtClean="0"/>
              <a:t> AM, </a:t>
            </a:r>
            <a:r>
              <a:rPr lang="fr-FR" i="1" dirty="0" err="1" smtClean="0"/>
              <a:t>Bavinton</a:t>
            </a:r>
            <a:r>
              <a:rPr lang="fr-FR" i="1" dirty="0" smtClean="0"/>
              <a:t> BR, Conway DP, </a:t>
            </a:r>
            <a:r>
              <a:rPr lang="fr-FR" i="1" dirty="0" err="1" smtClean="0"/>
              <a:t>Wand</a:t>
            </a:r>
            <a:r>
              <a:rPr lang="fr-FR" i="1" dirty="0" smtClean="0"/>
              <a:t> H, </a:t>
            </a:r>
            <a:r>
              <a:rPr lang="fr-FR" i="1" dirty="0" err="1" smtClean="0"/>
              <a:t>Keen</a:t>
            </a:r>
            <a:r>
              <a:rPr lang="fr-FR" i="1" dirty="0" smtClean="0"/>
              <a:t> P, Bradley J, </a:t>
            </a:r>
            <a:r>
              <a:rPr lang="fr-FR" i="1" dirty="0" err="1" smtClean="0"/>
              <a:t>Kolstee</a:t>
            </a:r>
            <a:r>
              <a:rPr lang="fr-FR" i="1" dirty="0" smtClean="0"/>
              <a:t> J, </a:t>
            </a:r>
            <a:r>
              <a:rPr lang="fr-FR" i="1" dirty="0" err="1" smtClean="0"/>
              <a:t>Batrouney</a:t>
            </a:r>
            <a:r>
              <a:rPr lang="fr-FR" i="1" dirty="0" smtClean="0"/>
              <a:t> C, Russell D, Law M, Kaldor JM, Guy RJ.</a:t>
            </a:r>
          </a:p>
          <a:p>
            <a:r>
              <a:rPr lang="en-US" i="1" dirty="0" smtClean="0"/>
              <a:t>Lancet HIV. 2017 Feb 16. </a:t>
            </a:r>
            <a:r>
              <a:rPr lang="en-US" i="1" dirty="0" err="1" smtClean="0"/>
              <a:t>pii</a:t>
            </a:r>
            <a:r>
              <a:rPr lang="en-US" i="1" dirty="0" smtClean="0"/>
              <a:t>: S2352-3018(17)30023-1.</a:t>
            </a:r>
            <a:endParaRPr lang="fr-FR" i="1" dirty="0" smtClean="0"/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288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600" dirty="0" smtClean="0"/>
              <a:t>Il a amené son carnet de vaccination</a:t>
            </a:r>
          </a:p>
          <a:p>
            <a:endParaRPr lang="fr-FR" dirty="0"/>
          </a:p>
          <a:p>
            <a:pPr lvl="1"/>
            <a:r>
              <a:rPr lang="fr-FR" sz="3200" dirty="0" smtClean="0"/>
              <a:t>REVAXIS à 18 ans</a:t>
            </a:r>
          </a:p>
          <a:p>
            <a:pPr lvl="1"/>
            <a:r>
              <a:rPr lang="fr-FR" sz="3200" dirty="0" smtClean="0"/>
              <a:t>ROR X 2</a:t>
            </a:r>
          </a:p>
          <a:p>
            <a:pPr lvl="1"/>
            <a:r>
              <a:rPr lang="fr-FR" sz="3200" dirty="0" smtClean="0"/>
              <a:t>ENGERIX B20 X3</a:t>
            </a:r>
          </a:p>
          <a:p>
            <a:pPr lvl="1"/>
            <a:endParaRPr lang="fr-FR" dirty="0"/>
          </a:p>
          <a:p>
            <a:r>
              <a:rPr lang="fr-FR" sz="3600" dirty="0" smtClean="0"/>
              <a:t>Quelles vaccinations préconisez vous?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3611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rgbClr val="FF0000"/>
                </a:solidFill>
              </a:rPr>
              <a:t>DTPCoq</a:t>
            </a:r>
            <a:endParaRPr lang="fr-FR" sz="3600" dirty="0" smtClean="0">
              <a:solidFill>
                <a:srgbClr val="FF0000"/>
              </a:solidFill>
            </a:endParaRPr>
          </a:p>
          <a:p>
            <a:endParaRPr lang="fr-FR" sz="3600" dirty="0"/>
          </a:p>
          <a:p>
            <a:r>
              <a:rPr lang="fr-FR" sz="3600" dirty="0" smtClean="0"/>
              <a:t>Hépatite A</a:t>
            </a:r>
          </a:p>
          <a:p>
            <a:endParaRPr lang="fr-FR" sz="3600" dirty="0"/>
          </a:p>
          <a:p>
            <a:r>
              <a:rPr lang="fr-FR" sz="3600" dirty="0" err="1" smtClean="0"/>
              <a:t>Méningo</a:t>
            </a:r>
            <a:r>
              <a:rPr lang="fr-FR" sz="3600" dirty="0" smtClean="0"/>
              <a:t> C</a:t>
            </a:r>
          </a:p>
          <a:p>
            <a:endParaRPr lang="fr-FR" sz="3600" dirty="0"/>
          </a:p>
          <a:p>
            <a:r>
              <a:rPr lang="fr-FR" sz="3600" dirty="0" smtClean="0"/>
              <a:t>HPV</a:t>
            </a:r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722" y="437320"/>
            <a:ext cx="7735117" cy="525774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0280374" y="1585843"/>
            <a:ext cx="1073426" cy="16035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682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rgbClr val="FF0000"/>
                </a:solidFill>
              </a:rPr>
              <a:t>DTPCoq</a:t>
            </a:r>
            <a:endParaRPr lang="fr-FR" sz="3600" dirty="0" smtClean="0">
              <a:solidFill>
                <a:srgbClr val="FF0000"/>
              </a:solidFill>
            </a:endParaRPr>
          </a:p>
          <a:p>
            <a:endParaRPr lang="fr-FR" sz="3600" dirty="0"/>
          </a:p>
          <a:p>
            <a:r>
              <a:rPr lang="fr-FR" sz="3600" dirty="0" smtClean="0">
                <a:solidFill>
                  <a:srgbClr val="FF0000"/>
                </a:solidFill>
              </a:rPr>
              <a:t>Hépatite A</a:t>
            </a:r>
          </a:p>
          <a:p>
            <a:endParaRPr lang="fr-FR" sz="3600" dirty="0"/>
          </a:p>
          <a:p>
            <a:r>
              <a:rPr lang="fr-FR" sz="3600" dirty="0" err="1" smtClean="0"/>
              <a:t>Méningo</a:t>
            </a:r>
            <a:r>
              <a:rPr lang="fr-FR" sz="3600" dirty="0" smtClean="0"/>
              <a:t> C</a:t>
            </a:r>
          </a:p>
          <a:p>
            <a:endParaRPr lang="fr-FR" sz="3600" dirty="0"/>
          </a:p>
          <a:p>
            <a:r>
              <a:rPr lang="fr-FR" sz="3600" dirty="0" smtClean="0"/>
              <a:t>HPV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725" y="198782"/>
            <a:ext cx="7287075" cy="54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0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rgbClr val="FF0000"/>
                </a:solidFill>
              </a:rPr>
              <a:t>DTPCoq</a:t>
            </a:r>
            <a:endParaRPr lang="fr-FR" sz="3600" dirty="0" smtClean="0">
              <a:solidFill>
                <a:srgbClr val="FF0000"/>
              </a:solidFill>
            </a:endParaRPr>
          </a:p>
          <a:p>
            <a:endParaRPr lang="fr-FR" sz="3600" dirty="0"/>
          </a:p>
          <a:p>
            <a:r>
              <a:rPr lang="fr-FR" sz="3600" dirty="0" smtClean="0">
                <a:solidFill>
                  <a:srgbClr val="FF0000"/>
                </a:solidFill>
              </a:rPr>
              <a:t>Hépatite A</a:t>
            </a:r>
          </a:p>
          <a:p>
            <a:endParaRPr lang="fr-FR" sz="3600" dirty="0">
              <a:solidFill>
                <a:srgbClr val="FF0000"/>
              </a:solidFill>
            </a:endParaRPr>
          </a:p>
          <a:p>
            <a:r>
              <a:rPr lang="fr-FR" sz="3600" dirty="0" err="1" smtClean="0">
                <a:solidFill>
                  <a:srgbClr val="FF0000"/>
                </a:solidFill>
              </a:rPr>
              <a:t>Méningo</a:t>
            </a:r>
            <a:r>
              <a:rPr lang="fr-FR" sz="3600" dirty="0" smtClean="0">
                <a:solidFill>
                  <a:srgbClr val="FF0000"/>
                </a:solidFill>
              </a:rPr>
              <a:t> C NON / TROP VIEUX</a:t>
            </a:r>
            <a:endParaRPr lang="fr-FR" sz="3600" dirty="0"/>
          </a:p>
          <a:p>
            <a:endParaRPr lang="fr-FR" sz="3600" dirty="0" smtClean="0"/>
          </a:p>
          <a:p>
            <a:r>
              <a:rPr lang="fr-FR" sz="3600" dirty="0" smtClean="0"/>
              <a:t>HPV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05086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>
            <a:normAutofit/>
          </a:bodyPr>
          <a:lstStyle/>
          <a:p>
            <a:r>
              <a:rPr lang="fr-FR" sz="3600" dirty="0" err="1" smtClean="0">
                <a:solidFill>
                  <a:srgbClr val="FF0000"/>
                </a:solidFill>
              </a:rPr>
              <a:t>DTPCoq</a:t>
            </a:r>
            <a:endParaRPr lang="fr-FR" sz="3600" dirty="0" smtClean="0">
              <a:solidFill>
                <a:srgbClr val="FF0000"/>
              </a:solidFill>
            </a:endParaRPr>
          </a:p>
          <a:p>
            <a:endParaRPr lang="fr-FR" sz="3600" dirty="0"/>
          </a:p>
          <a:p>
            <a:r>
              <a:rPr lang="fr-FR" sz="3600" dirty="0" smtClean="0">
                <a:solidFill>
                  <a:srgbClr val="FF0000"/>
                </a:solidFill>
              </a:rPr>
              <a:t>Hépatite A</a:t>
            </a:r>
          </a:p>
          <a:p>
            <a:endParaRPr lang="fr-FR" sz="3600" dirty="0">
              <a:solidFill>
                <a:srgbClr val="FF0000"/>
              </a:solidFill>
            </a:endParaRPr>
          </a:p>
          <a:p>
            <a:r>
              <a:rPr lang="fr-FR" sz="3600" dirty="0" err="1" smtClean="0">
                <a:solidFill>
                  <a:srgbClr val="FF0000"/>
                </a:solidFill>
              </a:rPr>
              <a:t>Méningo</a:t>
            </a:r>
            <a:r>
              <a:rPr lang="fr-FR" sz="3600" dirty="0" smtClean="0">
                <a:solidFill>
                  <a:srgbClr val="FF0000"/>
                </a:solidFill>
              </a:rPr>
              <a:t> C NON</a:t>
            </a:r>
          </a:p>
          <a:p>
            <a:endParaRPr lang="fr-FR" sz="3600" dirty="0" smtClean="0"/>
          </a:p>
          <a:p>
            <a:r>
              <a:rPr lang="fr-FR" sz="3600" dirty="0" smtClean="0">
                <a:solidFill>
                  <a:srgbClr val="FF0000"/>
                </a:solidFill>
              </a:rPr>
              <a:t>HPV </a:t>
            </a:r>
            <a:endParaRPr lang="fr-FR" sz="3600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917" y="1622231"/>
            <a:ext cx="5331883" cy="21640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812" y="4759179"/>
            <a:ext cx="7936788" cy="15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4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0014" y="1603685"/>
            <a:ext cx="10925299" cy="2387600"/>
          </a:xfrm>
        </p:spPr>
        <p:txBody>
          <a:bodyPr>
            <a:normAutofit/>
          </a:bodyPr>
          <a:lstStyle/>
          <a:p>
            <a:r>
              <a:rPr lang="fr-FR" dirty="0" smtClean="0"/>
              <a:t>Cas clinique : transversal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28031" y="4769340"/>
            <a:ext cx="9144000" cy="1313408"/>
          </a:xfrm>
        </p:spPr>
        <p:txBody>
          <a:bodyPr>
            <a:normAutofit/>
          </a:bodyPr>
          <a:lstStyle/>
          <a:p>
            <a:r>
              <a:rPr lang="fr-FR" sz="3200" dirty="0" smtClean="0"/>
              <a:t>Guillaume Gras</a:t>
            </a:r>
          </a:p>
          <a:p>
            <a:r>
              <a:rPr lang="fr-FR" sz="3200" dirty="0" err="1" smtClean="0"/>
              <a:t>Cegidd</a:t>
            </a:r>
            <a:r>
              <a:rPr lang="fr-FR" sz="3200" dirty="0" smtClean="0"/>
              <a:t> 37  - COREVIH Centre Val de Loire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787" y="77594"/>
            <a:ext cx="3036849" cy="1495671"/>
          </a:xfrm>
          <a:prstGeom prst="rect">
            <a:avLst/>
          </a:prstGeom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137277" y="124761"/>
          <a:ext cx="1934411" cy="113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Image Photo Editor" r:id="rId4" imgW="1276190" imgH="790476" progId="">
                  <p:embed/>
                </p:oleObj>
              </mc:Choice>
              <mc:Fallback>
                <p:oleObj name="Image Photo Editor" r:id="rId4" imgW="1276190" imgH="7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77" y="124761"/>
                        <a:ext cx="1934411" cy="1133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882" y="52150"/>
            <a:ext cx="1817204" cy="15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69843"/>
            <a:ext cx="10515600" cy="5964929"/>
          </a:xfrm>
        </p:spPr>
        <p:txBody>
          <a:bodyPr>
            <a:normAutofit fontScale="92500" lnSpcReduction="10000"/>
          </a:bodyPr>
          <a:lstStyle/>
          <a:p>
            <a:r>
              <a:rPr lang="fr-FR" sz="3600" dirty="0" smtClean="0"/>
              <a:t>Femme de 22 ans</a:t>
            </a:r>
          </a:p>
          <a:p>
            <a:endParaRPr lang="fr-FR" sz="3600" dirty="0"/>
          </a:p>
          <a:p>
            <a:r>
              <a:rPr lang="fr-FR" sz="3600" dirty="0" smtClean="0"/>
              <a:t>Pas d’</a:t>
            </a:r>
            <a:r>
              <a:rPr lang="fr-FR" sz="3600" dirty="0" err="1" smtClean="0"/>
              <a:t>ATCDs</a:t>
            </a:r>
            <a:r>
              <a:rPr lang="fr-FR" sz="3600" dirty="0" smtClean="0"/>
              <a:t> </a:t>
            </a:r>
            <a:r>
              <a:rPr lang="mr-IN" sz="3600" dirty="0" smtClean="0"/>
              <a:t>–</a:t>
            </a:r>
            <a:r>
              <a:rPr lang="fr-FR" sz="3600" dirty="0" smtClean="0"/>
              <a:t> tabac +, vaccinée contre hépatite B dans l’enfance</a:t>
            </a:r>
          </a:p>
          <a:p>
            <a:endParaRPr lang="fr-FR" sz="3600" dirty="0"/>
          </a:p>
          <a:p>
            <a:r>
              <a:rPr lang="fr-FR" sz="3600" dirty="0" smtClean="0"/>
              <a:t>Vue au </a:t>
            </a:r>
            <a:r>
              <a:rPr lang="fr-FR" sz="3600" dirty="0" err="1" smtClean="0"/>
              <a:t>Cegidd</a:t>
            </a:r>
            <a:r>
              <a:rPr lang="fr-FR" sz="3600" dirty="0" smtClean="0"/>
              <a:t> début aout en compagnie de son compagnon pour dépistage VIH, asymptomatique</a:t>
            </a:r>
          </a:p>
          <a:p>
            <a:endParaRPr lang="fr-FR" sz="3600" dirty="0" smtClean="0"/>
          </a:p>
          <a:p>
            <a:r>
              <a:rPr lang="fr-FR" sz="3600" dirty="0" smtClean="0"/>
              <a:t>Sous PYLERA pour HP depuis 8 jours</a:t>
            </a:r>
          </a:p>
          <a:p>
            <a:endParaRPr lang="fr-FR" sz="3600" dirty="0"/>
          </a:p>
          <a:p>
            <a:r>
              <a:rPr lang="fr-FR" sz="3600" dirty="0" smtClean="0"/>
              <a:t>2 partenaires sur 12 derniers mois</a:t>
            </a:r>
          </a:p>
          <a:p>
            <a:endParaRPr lang="fr-FR" sz="36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4272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89113"/>
            <a:ext cx="10515600" cy="5487850"/>
          </a:xfrm>
        </p:spPr>
        <p:txBody>
          <a:bodyPr/>
          <a:lstStyle/>
          <a:p>
            <a:r>
              <a:rPr lang="fr-FR" sz="3600" dirty="0" smtClean="0"/>
              <a:t>Que préconisez vous?</a:t>
            </a:r>
          </a:p>
          <a:p>
            <a:pPr lvl="1"/>
            <a:endParaRPr lang="fr-FR" dirty="0" smtClean="0"/>
          </a:p>
          <a:p>
            <a:pPr lvl="1"/>
            <a:r>
              <a:rPr lang="fr-FR" sz="3200" dirty="0" smtClean="0"/>
              <a:t>Prise en charge diagnostique</a:t>
            </a:r>
          </a:p>
          <a:p>
            <a:pPr lvl="1"/>
            <a:endParaRPr lang="fr-FR" sz="3200" dirty="0"/>
          </a:p>
          <a:p>
            <a:pPr lvl="1"/>
            <a:endParaRPr lang="fr-FR" sz="3200" dirty="0" smtClean="0"/>
          </a:p>
          <a:p>
            <a:pPr lvl="1"/>
            <a:endParaRPr lang="fr-FR" sz="3200" dirty="0"/>
          </a:p>
          <a:p>
            <a:pPr lvl="1"/>
            <a:r>
              <a:rPr lang="fr-FR" sz="3200" dirty="0" smtClean="0"/>
              <a:t>Prise en charge thérapeutique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4174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sz="3600" dirty="0" smtClean="0"/>
              <a:t>Quel dépistage?</a:t>
            </a:r>
          </a:p>
          <a:p>
            <a:endParaRPr lang="fr-FR" sz="3600" dirty="0" smtClean="0"/>
          </a:p>
        </p:txBody>
      </p:sp>
    </p:spTree>
    <p:extLst>
      <p:ext uri="{BB962C8B-B14F-4D97-AF65-F5344CB8AC3E}">
        <p14:creationId xmlns:p14="http://schemas.microsoft.com/office/powerpoint/2010/main" val="690369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sz="3600" dirty="0" smtClean="0"/>
              <a:t>Quel dépistage?</a:t>
            </a:r>
          </a:p>
          <a:p>
            <a:endParaRPr lang="fr-FR" sz="3600" dirty="0" smtClean="0"/>
          </a:p>
          <a:p>
            <a:endParaRPr lang="fr-FR" sz="3600" dirty="0"/>
          </a:p>
          <a:p>
            <a:r>
              <a:rPr lang="fr-FR" sz="3600" dirty="0" smtClean="0"/>
              <a:t>Sérologie VIH, </a:t>
            </a:r>
            <a:r>
              <a:rPr lang="fr-FR" sz="3600" dirty="0" err="1" smtClean="0"/>
              <a:t>autoprélèvement</a:t>
            </a:r>
            <a:r>
              <a:rPr lang="fr-FR" sz="3600" dirty="0" smtClean="0"/>
              <a:t> vaginal </a:t>
            </a:r>
            <a:r>
              <a:rPr lang="fr-FR" sz="3600" i="1" dirty="0" smtClean="0"/>
              <a:t>Chlamydia </a:t>
            </a:r>
            <a:r>
              <a:rPr lang="fr-FR" sz="3600" i="1" dirty="0" err="1" smtClean="0"/>
              <a:t>trachomatis</a:t>
            </a:r>
            <a:endParaRPr lang="fr-FR" sz="3600" i="1" dirty="0"/>
          </a:p>
        </p:txBody>
      </p:sp>
    </p:spTree>
    <p:extLst>
      <p:ext uri="{BB962C8B-B14F-4D97-AF65-F5344CB8AC3E}">
        <p14:creationId xmlns:p14="http://schemas.microsoft.com/office/powerpoint/2010/main" val="1818059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600" dirty="0" smtClean="0"/>
              <a:t>Résultats</a:t>
            </a:r>
          </a:p>
          <a:p>
            <a:pPr lvl="1"/>
            <a:r>
              <a:rPr lang="fr-FR" sz="3200" dirty="0" smtClean="0"/>
              <a:t>VIH </a:t>
            </a:r>
            <a:r>
              <a:rPr lang="mr-IN" sz="3200" dirty="0" smtClean="0"/>
              <a:t>–</a:t>
            </a:r>
            <a:endParaRPr lang="fr-FR" sz="3200" dirty="0" smtClean="0"/>
          </a:p>
          <a:p>
            <a:pPr lvl="1"/>
            <a:r>
              <a:rPr lang="fr-FR" sz="3200" dirty="0" smtClean="0"/>
              <a:t>CT </a:t>
            </a:r>
            <a:r>
              <a:rPr lang="mr-IN" sz="3200" dirty="0" smtClean="0"/>
              <a:t>–</a:t>
            </a:r>
            <a:endParaRPr lang="fr-FR" sz="3200" dirty="0" smtClean="0"/>
          </a:p>
          <a:p>
            <a:pPr lvl="1"/>
            <a:r>
              <a:rPr lang="fr-FR" sz="3200" dirty="0" smtClean="0"/>
              <a:t>Mais Gonocoque + sur </a:t>
            </a:r>
            <a:r>
              <a:rPr lang="fr-FR" sz="3200" dirty="0" err="1" smtClean="0"/>
              <a:t>plvt</a:t>
            </a:r>
            <a:r>
              <a:rPr lang="fr-FR" sz="3200" dirty="0" smtClean="0"/>
              <a:t> vaginal</a:t>
            </a:r>
          </a:p>
          <a:p>
            <a:pPr lvl="1"/>
            <a:endParaRPr lang="fr-FR" sz="3200" dirty="0"/>
          </a:p>
          <a:p>
            <a:r>
              <a:rPr lang="fr-FR" sz="3600" dirty="0" smtClean="0"/>
              <a:t>Ne vient pas au RDV prévu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394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646179"/>
            <a:ext cx="10515600" cy="5410063"/>
          </a:xfrm>
        </p:spPr>
        <p:txBody>
          <a:bodyPr>
            <a:noAutofit/>
          </a:bodyPr>
          <a:lstStyle/>
          <a:p>
            <a:r>
              <a:rPr lang="fr-FR" sz="3600" dirty="0" smtClean="0"/>
              <a:t>Appel puis 2 messages laissés sur répondeur en aout et début septembre</a:t>
            </a:r>
          </a:p>
          <a:p>
            <a:endParaRPr lang="fr-FR" sz="3600" dirty="0"/>
          </a:p>
          <a:p>
            <a:r>
              <a:rPr lang="fr-FR" sz="3600" dirty="0" smtClean="0"/>
              <a:t>Se présente avec son ami mi septembre</a:t>
            </a:r>
          </a:p>
          <a:p>
            <a:endParaRPr lang="fr-FR" sz="3600" dirty="0"/>
          </a:p>
          <a:p>
            <a:r>
              <a:rPr lang="fr-FR" sz="3600" dirty="0" smtClean="0"/>
              <a:t>Asymptomatique</a:t>
            </a:r>
          </a:p>
          <a:p>
            <a:endParaRPr lang="fr-FR" sz="3600" dirty="0" smtClean="0"/>
          </a:p>
          <a:p>
            <a:r>
              <a:rPr lang="fr-FR" sz="3600" dirty="0" smtClean="0"/>
              <a:t>A eu un DIU quelques jours après son dépistage début aout</a:t>
            </a:r>
          </a:p>
        </p:txBody>
      </p:sp>
    </p:spTree>
    <p:extLst>
      <p:ext uri="{BB962C8B-B14F-4D97-AF65-F5344CB8AC3E}">
        <p14:creationId xmlns:p14="http://schemas.microsoft.com/office/powerpoint/2010/main" val="302366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65451"/>
            <a:ext cx="10515600" cy="4351338"/>
          </a:xfrm>
        </p:spPr>
        <p:txBody>
          <a:bodyPr/>
          <a:lstStyle/>
          <a:p>
            <a:r>
              <a:rPr lang="fr-FR" sz="3600" dirty="0" smtClean="0"/>
              <a:t>Que faites vous?</a:t>
            </a:r>
          </a:p>
          <a:p>
            <a:pPr lvl="1"/>
            <a:r>
              <a:rPr lang="fr-FR" sz="3200" dirty="0" smtClean="0"/>
              <a:t>Prise en charge diagnostique</a:t>
            </a:r>
          </a:p>
          <a:p>
            <a:pPr lvl="1"/>
            <a:endParaRPr lang="fr-FR" sz="3200" dirty="0" smtClean="0"/>
          </a:p>
          <a:p>
            <a:pPr lvl="1"/>
            <a:endParaRPr lang="fr-FR" sz="3200" dirty="0" smtClean="0"/>
          </a:p>
          <a:p>
            <a:pPr lvl="1"/>
            <a:r>
              <a:rPr lang="fr-FR" sz="3200" dirty="0" smtClean="0"/>
              <a:t>Prise en charge thérapeutique</a:t>
            </a:r>
          </a:p>
          <a:p>
            <a:pPr lvl="2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27288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65451"/>
            <a:ext cx="10515600" cy="4351338"/>
          </a:xfrm>
        </p:spPr>
        <p:txBody>
          <a:bodyPr/>
          <a:lstStyle/>
          <a:p>
            <a:r>
              <a:rPr lang="fr-FR" sz="3600" dirty="0" smtClean="0"/>
              <a:t>Que faites vous?</a:t>
            </a:r>
          </a:p>
          <a:p>
            <a:pPr lvl="1"/>
            <a:r>
              <a:rPr lang="fr-FR" sz="3200" dirty="0" smtClean="0"/>
              <a:t>Prise en charge diagnostique</a:t>
            </a:r>
          </a:p>
          <a:p>
            <a:pPr lvl="2"/>
            <a:r>
              <a:rPr lang="fr-FR" sz="2800" dirty="0" err="1" smtClean="0"/>
              <a:t>Plvt</a:t>
            </a:r>
            <a:r>
              <a:rPr lang="fr-FR" sz="2800" dirty="0" smtClean="0"/>
              <a:t> compagnon</a:t>
            </a:r>
            <a:endParaRPr lang="fr-FR" sz="3200" dirty="0" smtClean="0"/>
          </a:p>
          <a:p>
            <a:pPr lvl="1"/>
            <a:endParaRPr lang="fr-FR" sz="3200" dirty="0" smtClean="0"/>
          </a:p>
          <a:p>
            <a:pPr lvl="1"/>
            <a:r>
              <a:rPr lang="fr-FR" sz="3200" dirty="0" smtClean="0"/>
              <a:t>Prise en charge thérapeutique</a:t>
            </a:r>
          </a:p>
          <a:p>
            <a:pPr lvl="2"/>
            <a:r>
              <a:rPr lang="fr-FR" sz="2800" dirty="0" err="1" smtClean="0"/>
              <a:t>Ceftriaxone</a:t>
            </a:r>
            <a:endParaRPr lang="fr-FR" sz="2800" dirty="0" smtClean="0"/>
          </a:p>
          <a:p>
            <a:pPr lvl="2"/>
            <a:r>
              <a:rPr lang="fr-FR" sz="2800" dirty="0" err="1" smtClean="0"/>
              <a:t>Consult</a:t>
            </a:r>
            <a:r>
              <a:rPr lang="fr-FR" sz="2800" dirty="0" smtClean="0"/>
              <a:t> gynéco : pas d’ablation DIU</a:t>
            </a:r>
          </a:p>
          <a:p>
            <a:pPr lvl="2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66347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 smtClean="0"/>
              <a:t>		Rôle PYLERA?</a:t>
            </a:r>
          </a:p>
          <a:p>
            <a:endParaRPr lang="fr-FR" sz="3600" dirty="0" smtClean="0"/>
          </a:p>
          <a:p>
            <a:endParaRPr lang="fr-FR" sz="3600" dirty="0"/>
          </a:p>
          <a:p>
            <a:endParaRPr lang="fr-FR" sz="3600" dirty="0"/>
          </a:p>
          <a:p>
            <a:r>
              <a:rPr lang="fr-FR" sz="3600" dirty="0" smtClean="0"/>
              <a:t>50% de résistance = 50% de sensibilité</a:t>
            </a:r>
            <a:r>
              <a:rPr lang="mr-IN" sz="3600" dirty="0" smtClean="0"/>
              <a:t>…</a:t>
            </a:r>
            <a:r>
              <a:rPr lang="fr-FR" sz="3600" dirty="0" smtClean="0"/>
              <a:t>.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051" y="0"/>
            <a:ext cx="4365601" cy="41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68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450574"/>
            <a:ext cx="10515600" cy="5726389"/>
          </a:xfrm>
        </p:spPr>
        <p:txBody>
          <a:bodyPr>
            <a:normAutofit/>
          </a:bodyPr>
          <a:lstStyle/>
          <a:p>
            <a:r>
              <a:rPr lang="fr-FR" sz="3600" dirty="0" smtClean="0"/>
              <a:t>Que préconisez vous?</a:t>
            </a:r>
          </a:p>
          <a:p>
            <a:endParaRPr lang="fr-FR" dirty="0" smtClean="0"/>
          </a:p>
          <a:p>
            <a:r>
              <a:rPr lang="fr-FR" sz="3600" dirty="0" smtClean="0"/>
              <a:t>Prise en charge diagnostique</a:t>
            </a:r>
          </a:p>
          <a:p>
            <a:pPr lvl="1"/>
            <a:r>
              <a:rPr lang="fr-FR" sz="3200" dirty="0" smtClean="0"/>
              <a:t>PCR urinaire </a:t>
            </a:r>
            <a:r>
              <a:rPr lang="fr-FR" sz="3200" i="1" dirty="0" smtClean="0"/>
              <a:t>Chlamydia </a:t>
            </a:r>
            <a:r>
              <a:rPr lang="fr-FR" sz="3200" i="1" dirty="0" err="1" smtClean="0"/>
              <a:t>trachomatis</a:t>
            </a:r>
            <a:endParaRPr lang="fr-FR" sz="3200" i="1" dirty="0" smtClean="0"/>
          </a:p>
          <a:p>
            <a:pPr lvl="1"/>
            <a:r>
              <a:rPr lang="fr-FR" sz="3200" dirty="0" err="1" smtClean="0"/>
              <a:t>Plvt</a:t>
            </a:r>
            <a:r>
              <a:rPr lang="fr-FR" sz="3200" dirty="0" smtClean="0"/>
              <a:t> </a:t>
            </a:r>
            <a:r>
              <a:rPr lang="fr-FR" sz="3200" dirty="0" err="1" smtClean="0"/>
              <a:t>bactério</a:t>
            </a:r>
            <a:r>
              <a:rPr lang="fr-FR" sz="3200" dirty="0" smtClean="0"/>
              <a:t> gonocoque urétral</a:t>
            </a:r>
          </a:p>
          <a:p>
            <a:pPr lvl="1"/>
            <a:r>
              <a:rPr lang="fr-FR" sz="3200" dirty="0" smtClean="0"/>
              <a:t>TPHA/VDRL, sérologies VIH, VHB, VHC</a:t>
            </a:r>
          </a:p>
          <a:p>
            <a:pPr marL="228600" lvl="1">
              <a:spcBef>
                <a:spcPts val="1000"/>
              </a:spcBef>
            </a:pPr>
            <a:endParaRPr lang="fr-FR" sz="2800" dirty="0" smtClean="0"/>
          </a:p>
          <a:p>
            <a:pPr marL="228600" lvl="1">
              <a:spcBef>
                <a:spcPts val="1000"/>
              </a:spcBef>
            </a:pPr>
            <a:r>
              <a:rPr lang="fr-FR" sz="3600" dirty="0" smtClean="0"/>
              <a:t>Prise en charge thérapeutique</a:t>
            </a:r>
          </a:p>
          <a:p>
            <a:pPr lvl="1"/>
            <a:r>
              <a:rPr lang="fr-FR" sz="3200" dirty="0" err="1" smtClean="0"/>
              <a:t>Ceftriaxone</a:t>
            </a:r>
            <a:r>
              <a:rPr lang="fr-FR" sz="3200" dirty="0" smtClean="0"/>
              <a:t> 500 mg IM</a:t>
            </a:r>
          </a:p>
          <a:p>
            <a:pPr lvl="1"/>
            <a:r>
              <a:rPr lang="fr-FR" sz="3200" dirty="0" err="1" smtClean="0"/>
              <a:t>Azithromycine</a:t>
            </a:r>
            <a:r>
              <a:rPr lang="fr-FR" sz="3200" dirty="0" smtClean="0"/>
              <a:t> 250 mg PO X 4</a:t>
            </a:r>
          </a:p>
          <a:p>
            <a:pPr lvl="1"/>
            <a:endParaRPr lang="fr-FR" sz="3200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1796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556591"/>
            <a:ext cx="10515600" cy="5620372"/>
          </a:xfrm>
        </p:spPr>
        <p:txBody>
          <a:bodyPr>
            <a:normAutofit/>
          </a:bodyPr>
          <a:lstStyle/>
          <a:p>
            <a:r>
              <a:rPr lang="fr-FR" sz="3600" dirty="0" smtClean="0"/>
              <a:t>Revient à 1 semaine</a:t>
            </a:r>
          </a:p>
          <a:p>
            <a:pPr lvl="1"/>
            <a:r>
              <a:rPr lang="fr-FR" sz="3200" dirty="0" smtClean="0"/>
              <a:t>Persistance brûlures et écoulement</a:t>
            </a:r>
          </a:p>
          <a:p>
            <a:pPr lvl="1"/>
            <a:endParaRPr lang="fr-FR" sz="3200" dirty="0" smtClean="0"/>
          </a:p>
          <a:p>
            <a:pPr lvl="1"/>
            <a:r>
              <a:rPr lang="fr-FR" sz="3200" dirty="0" smtClean="0"/>
              <a:t>PCR </a:t>
            </a:r>
            <a:r>
              <a:rPr lang="fr-FR" sz="3200" i="1" dirty="0" smtClean="0"/>
              <a:t>Chlamydia </a:t>
            </a:r>
            <a:r>
              <a:rPr lang="fr-FR" sz="3200" i="1" dirty="0" err="1" smtClean="0"/>
              <a:t>trachomatis</a:t>
            </a:r>
            <a:r>
              <a:rPr lang="fr-FR" sz="3200" i="1" dirty="0" smtClean="0"/>
              <a:t> </a:t>
            </a:r>
            <a:r>
              <a:rPr lang="fr-FR" sz="3200" dirty="0" smtClean="0"/>
              <a:t>et </a:t>
            </a:r>
            <a:r>
              <a:rPr lang="fr-FR" sz="3200" dirty="0" err="1" smtClean="0"/>
              <a:t>plvt</a:t>
            </a:r>
            <a:r>
              <a:rPr lang="fr-FR" sz="3200" dirty="0" smtClean="0"/>
              <a:t> urétral négatifs</a:t>
            </a:r>
          </a:p>
          <a:p>
            <a:pPr lvl="1"/>
            <a:r>
              <a:rPr lang="fr-FR" sz="3200" dirty="0" smtClean="0"/>
              <a:t>RAS par </a:t>
            </a:r>
            <a:r>
              <a:rPr lang="fr-FR" sz="3200" dirty="0" smtClean="0"/>
              <a:t>ailleurs</a:t>
            </a:r>
            <a:endParaRPr lang="fr-FR" sz="3600" dirty="0" smtClean="0"/>
          </a:p>
          <a:p>
            <a:endParaRPr lang="fr-FR" dirty="0"/>
          </a:p>
          <a:p>
            <a:pPr>
              <a:buFont typeface="Symbol" charset="2"/>
              <a:buChar char="Þ"/>
            </a:pPr>
            <a:r>
              <a:rPr lang="fr-FR" sz="3600" dirty="0" smtClean="0"/>
              <a:t>Demande PCR </a:t>
            </a:r>
            <a:r>
              <a:rPr lang="fr-FR" sz="3600" i="1" dirty="0" err="1" smtClean="0"/>
              <a:t>Mycoplasma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genitalium</a:t>
            </a:r>
            <a:r>
              <a:rPr lang="fr-FR" sz="3600" dirty="0" smtClean="0"/>
              <a:t> </a:t>
            </a:r>
            <a:r>
              <a:rPr lang="fr-FR" sz="3600" dirty="0" smtClean="0"/>
              <a:t>(rôle </a:t>
            </a:r>
            <a:r>
              <a:rPr lang="fr-FR" sz="3600" dirty="0" smtClean="0"/>
              <a:t>discuté </a:t>
            </a:r>
            <a:r>
              <a:rPr lang="fr-FR" sz="3600" i="1" dirty="0" err="1" smtClean="0"/>
              <a:t>Ureaplasma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urealyticum</a:t>
            </a:r>
            <a:r>
              <a:rPr lang="fr-FR" sz="3600" i="1" dirty="0" smtClean="0"/>
              <a:t> </a:t>
            </a:r>
            <a:r>
              <a:rPr lang="fr-FR" sz="3600" dirty="0" smtClean="0"/>
              <a:t>et </a:t>
            </a:r>
            <a:r>
              <a:rPr lang="fr-FR" sz="3600" i="1" dirty="0" err="1" smtClean="0"/>
              <a:t>Mycoplasma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hominis</a:t>
            </a:r>
            <a:r>
              <a:rPr lang="fr-FR" sz="3600" i="1" dirty="0" smtClean="0"/>
              <a:t>)</a:t>
            </a:r>
          </a:p>
          <a:p>
            <a:pPr>
              <a:buFont typeface="Symbol" charset="2"/>
              <a:buChar char="Þ"/>
            </a:pPr>
            <a:endParaRPr lang="fr-FR" sz="3600" dirty="0"/>
          </a:p>
          <a:p>
            <a:pPr>
              <a:buFont typeface="Symbol" charset="2"/>
              <a:buChar char="Þ"/>
            </a:pPr>
            <a:r>
              <a:rPr lang="fr-FR" sz="3600" dirty="0" smtClean="0"/>
              <a:t>Prescription </a:t>
            </a:r>
            <a:r>
              <a:rPr lang="fr-FR" sz="3600" dirty="0" err="1" smtClean="0"/>
              <a:t>doxycycline</a:t>
            </a:r>
            <a:r>
              <a:rPr lang="fr-FR" sz="3600" dirty="0" smtClean="0"/>
              <a:t> 100 mg X2 / j qsp 10 j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62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 Qu’en pensez vous?</a:t>
            </a:r>
          </a:p>
        </p:txBody>
      </p:sp>
    </p:spTree>
    <p:extLst>
      <p:ext uri="{BB962C8B-B14F-4D97-AF65-F5344CB8AC3E}">
        <p14:creationId xmlns:p14="http://schemas.microsoft.com/office/powerpoint/2010/main" val="173260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19075"/>
            <a:ext cx="11785600" cy="1905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74" y="2607413"/>
            <a:ext cx="9634491" cy="366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40904"/>
            <a:ext cx="10515600" cy="5236059"/>
          </a:xfrm>
        </p:spPr>
        <p:txBody>
          <a:bodyPr/>
          <a:lstStyle/>
          <a:p>
            <a:r>
              <a:rPr lang="fr-FR" sz="3600" dirty="0" smtClean="0"/>
              <a:t>Infections à </a:t>
            </a:r>
            <a:r>
              <a:rPr lang="fr-FR" sz="3600" i="1" dirty="0" err="1" smtClean="0"/>
              <a:t>Mycoplasma</a:t>
            </a:r>
            <a:r>
              <a:rPr lang="fr-FR" sz="3600" i="1" dirty="0" smtClean="0"/>
              <a:t> </a:t>
            </a:r>
            <a:r>
              <a:rPr lang="fr-FR" sz="3600" i="1" dirty="0" err="1" smtClean="0"/>
              <a:t>genitalium</a:t>
            </a:r>
            <a:endParaRPr lang="fr-FR" sz="3600" i="1" dirty="0" smtClean="0"/>
          </a:p>
          <a:p>
            <a:endParaRPr lang="fr-FR" sz="3600" i="1" dirty="0" smtClean="0"/>
          </a:p>
          <a:p>
            <a:pPr lvl="1"/>
            <a:r>
              <a:rPr lang="fr-FR" sz="3200" dirty="0" smtClean="0"/>
              <a:t>10 à 35% des urétrites non gonococcique non chlamydia chez l’homme</a:t>
            </a:r>
          </a:p>
          <a:p>
            <a:pPr lvl="1"/>
            <a:r>
              <a:rPr lang="fr-FR" sz="3200" dirty="0" smtClean="0"/>
              <a:t>Cervicites chez la femme</a:t>
            </a:r>
          </a:p>
          <a:p>
            <a:pPr lvl="1"/>
            <a:endParaRPr lang="fr-FR" sz="3200" dirty="0"/>
          </a:p>
          <a:p>
            <a:pPr lvl="1"/>
            <a:r>
              <a:rPr lang="fr-FR" sz="3200" dirty="0" smtClean="0"/>
              <a:t>Résistance aux macrolides = 30 à 45%</a:t>
            </a:r>
          </a:p>
          <a:p>
            <a:pPr lvl="2"/>
            <a:r>
              <a:rPr lang="fr-FR" sz="2800" dirty="0" smtClean="0"/>
              <a:t>notamment dans les régions ou </a:t>
            </a:r>
            <a:r>
              <a:rPr lang="fr-FR" sz="2800" dirty="0" err="1" smtClean="0"/>
              <a:t>ttt</a:t>
            </a:r>
            <a:r>
              <a:rPr lang="fr-FR" sz="2800" dirty="0" smtClean="0"/>
              <a:t> est </a:t>
            </a:r>
            <a:r>
              <a:rPr lang="fr-FR" sz="2800" dirty="0" err="1" smtClean="0"/>
              <a:t>azithromycine</a:t>
            </a:r>
            <a:r>
              <a:rPr lang="fr-FR" sz="2800" dirty="0" smtClean="0"/>
              <a:t> </a:t>
            </a:r>
            <a:r>
              <a:rPr lang="fr-FR" sz="2800" dirty="0" err="1" smtClean="0"/>
              <a:t>monodose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655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2059" y="285741"/>
            <a:ext cx="5626789" cy="1325563"/>
          </a:xfrm>
        </p:spPr>
        <p:txBody>
          <a:bodyPr/>
          <a:lstStyle/>
          <a:p>
            <a:r>
              <a:rPr lang="fr-FR" b="1" u="sng" dirty="0" smtClean="0"/>
              <a:t>Préconisations</a:t>
            </a:r>
            <a:endParaRPr lang="fr-FR" b="1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1048" y="161130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sz="3200" dirty="0" smtClean="0">
                <a:solidFill>
                  <a:srgbClr val="92D050"/>
                </a:solidFill>
              </a:rPr>
              <a:t>Dépistage 3 sites des HSH pour chlamydia et gonocoque</a:t>
            </a:r>
          </a:p>
          <a:p>
            <a:endParaRPr lang="fr-FR" sz="3200" b="1" dirty="0" smtClean="0"/>
          </a:p>
          <a:p>
            <a:r>
              <a:rPr lang="fr-FR" sz="3200" b="1" dirty="0" smtClean="0"/>
              <a:t>Pas de traitement empirique en cas d’urétrite</a:t>
            </a:r>
          </a:p>
          <a:p>
            <a:pPr lvl="1"/>
            <a:r>
              <a:rPr lang="fr-FR" b="1" dirty="0" smtClean="0"/>
              <a:t>Mais nécessité d’un examen direct négatif </a:t>
            </a:r>
          </a:p>
          <a:p>
            <a:pPr lvl="1"/>
            <a:r>
              <a:rPr lang="fr-FR" b="1" dirty="0" smtClean="0"/>
              <a:t>ET symptômes modérés</a:t>
            </a:r>
          </a:p>
          <a:p>
            <a:endParaRPr lang="fr-FR" dirty="0"/>
          </a:p>
          <a:p>
            <a:r>
              <a:rPr lang="fr-FR" b="1" dirty="0" smtClean="0"/>
              <a:t>Traitement</a:t>
            </a:r>
          </a:p>
          <a:p>
            <a:pPr lvl="1"/>
            <a:r>
              <a:rPr lang="fr-FR" dirty="0" smtClean="0"/>
              <a:t>Si absence de documentation : </a:t>
            </a:r>
            <a:r>
              <a:rPr lang="fr-FR" dirty="0" err="1" smtClean="0"/>
              <a:t>doxycycline</a:t>
            </a:r>
            <a:r>
              <a:rPr lang="fr-FR" dirty="0" smtClean="0"/>
              <a:t> 100 mg X 2/ j 7 jours</a:t>
            </a:r>
          </a:p>
          <a:p>
            <a:pPr lvl="1"/>
            <a:r>
              <a:rPr lang="fr-FR" dirty="0" smtClean="0"/>
              <a:t>Si positivité à </a:t>
            </a:r>
            <a:r>
              <a:rPr lang="fr-FR" i="1" dirty="0" err="1"/>
              <a:t>M</a:t>
            </a:r>
            <a:r>
              <a:rPr lang="fr-FR" i="1" dirty="0" err="1" smtClean="0"/>
              <a:t>ycoplasma</a:t>
            </a:r>
            <a:r>
              <a:rPr lang="fr-FR" i="1" dirty="0" smtClean="0"/>
              <a:t> </a:t>
            </a:r>
            <a:r>
              <a:rPr lang="fr-FR" i="1" dirty="0" err="1" smtClean="0"/>
              <a:t>genitalium</a:t>
            </a:r>
            <a:r>
              <a:rPr lang="fr-FR" dirty="0" smtClean="0"/>
              <a:t> : </a:t>
            </a:r>
            <a:r>
              <a:rPr lang="fr-FR" dirty="0" err="1" smtClean="0"/>
              <a:t>Azithromycine</a:t>
            </a:r>
            <a:r>
              <a:rPr lang="fr-FR" baseline="0" dirty="0" smtClean="0"/>
              <a:t> 500 mg à J1 puis 250 mg/j pendant 4 jours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485" y="425341"/>
            <a:ext cx="5812527" cy="9395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28983" b="87734"/>
          <a:stretch/>
        </p:blipFill>
        <p:spPr>
          <a:xfrm>
            <a:off x="6230938" y="6455518"/>
            <a:ext cx="6842126" cy="45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923</Words>
  <Application>Microsoft Macintosh PowerPoint</Application>
  <PresentationFormat>Grand écran</PresentationFormat>
  <Paragraphs>232</Paragraphs>
  <Slides>36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Calibri</vt:lpstr>
      <vt:lpstr>Calibri Light</vt:lpstr>
      <vt:lpstr>Mangal</vt:lpstr>
      <vt:lpstr>Symbol</vt:lpstr>
      <vt:lpstr>Arial</vt:lpstr>
      <vt:lpstr>Thème Office</vt:lpstr>
      <vt:lpstr>Image Photo Editor</vt:lpstr>
      <vt:lpstr>Cas clinique : Azitrop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Préconisations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co-infection IST/VIH augmente entre 2012 et 2016  Près d’un tiers des HSH présente une IST lors du diagnostic du VIH</vt:lpstr>
      <vt:lpstr>La co-infection IST/VIH augmente entre 2012 et 2016  Près d’un tiers des HSH présente une IST lors du diagnostic du VIH</vt:lpstr>
      <vt:lpstr>Mise à disposition d’auto tests VIH chez HSH à haut risque dépistés depuis plus de 2 ans</vt:lpstr>
      <vt:lpstr>Mise à disposition d’auto tests VIH chez HSH à haut risque dépistés depuis plus de 2 ans</vt:lpstr>
      <vt:lpstr>La mise à disposition d’auto tests VIH multiplie par 4 la fréquence de dépistage chez les HSH à haut risque dépistés depuis plus de 2 ans</vt:lpstr>
      <vt:lpstr>Mise à disposition d’auto tests VIH chez HSH à haut risque dépistés depuis plus de 2 ans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 clinique : transversal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Gras</dc:creator>
  <cp:lastModifiedBy>Guillaume Gras</cp:lastModifiedBy>
  <cp:revision>26</cp:revision>
  <dcterms:created xsi:type="dcterms:W3CDTF">2017-09-21T10:16:07Z</dcterms:created>
  <dcterms:modified xsi:type="dcterms:W3CDTF">2017-09-22T13:50:57Z</dcterms:modified>
</cp:coreProperties>
</file>