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67" r:id="rId3"/>
    <p:sldId id="264" r:id="rId4"/>
    <p:sldId id="263" r:id="rId5"/>
    <p:sldId id="262" r:id="rId6"/>
    <p:sldId id="271" r:id="rId7"/>
    <p:sldId id="273" r:id="rId8"/>
    <p:sldId id="274" r:id="rId9"/>
    <p:sldId id="281" r:id="rId10"/>
    <p:sldId id="298"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ZANNE Alexandra" initials="O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34" autoAdjust="0"/>
    <p:restoredTop sz="93468" autoAdjust="0"/>
  </p:normalViewPr>
  <p:slideViewPr>
    <p:cSldViewPr>
      <p:cViewPr>
        <p:scale>
          <a:sx n="127" d="100"/>
          <a:sy n="127" d="100"/>
        </p:scale>
        <p:origin x="2448" y="592"/>
      </p:cViewPr>
      <p:guideLst>
        <p:guide orient="horz" pos="2160"/>
        <p:guide pos="2880"/>
      </p:guideLst>
    </p:cSldViewPr>
  </p:slideViewPr>
  <p:notesTextViewPr>
    <p:cViewPr>
      <p:scale>
        <a:sx n="1" d="1"/>
        <a:sy n="1" d="1"/>
      </p:scale>
      <p:origin x="0" y="0"/>
    </p:cViewPr>
  </p:notesTextViewPr>
  <p:sorterViewPr>
    <p:cViewPr>
      <p:scale>
        <a:sx n="100" d="100"/>
        <a:sy n="100" d="100"/>
      </p:scale>
      <p:origin x="0" y="1912"/>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5FC3D-1D29-4A71-948B-51CB55B39095}" type="datetimeFigureOut">
              <a:rPr lang="fr-FR" smtClean="0"/>
              <a:t>23/09/2017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E42B0-DC8B-4F0B-A830-D3F7178E7F0D}" type="slidenum">
              <a:rPr lang="fr-FR" smtClean="0"/>
              <a:t>‹#›</a:t>
            </a:fld>
            <a:endParaRPr lang="fr-FR"/>
          </a:p>
        </p:txBody>
      </p:sp>
    </p:spTree>
    <p:extLst>
      <p:ext uri="{BB962C8B-B14F-4D97-AF65-F5344CB8AC3E}">
        <p14:creationId xmlns:p14="http://schemas.microsoft.com/office/powerpoint/2010/main" val="15684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400" b="0" i="0" u="none" strike="noStrike" kern="1200" baseline="0" dirty="0" smtClean="0">
                <a:solidFill>
                  <a:schemeClr val="tx1"/>
                </a:solidFill>
                <a:latin typeface="+mn-lt"/>
                <a:ea typeface="+mn-ea"/>
                <a:cs typeface="+mn-cs"/>
              </a:rPr>
              <a:t>The persistence of the HIV reservoir in infected individuals is a major obstacle to the development of a cure for HIV.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Here, using an </a:t>
            </a:r>
            <a:r>
              <a:rPr lang="en-US" sz="1400" b="1" i="1" u="none" strike="noStrike" kern="1200" baseline="0" dirty="0" smtClean="0">
                <a:solidFill>
                  <a:schemeClr val="tx1"/>
                </a:solidFill>
                <a:latin typeface="+mn-lt"/>
                <a:ea typeface="+mn-ea"/>
                <a:cs typeface="+mn-cs"/>
              </a:rPr>
              <a:t>in vitro </a:t>
            </a:r>
            <a:r>
              <a:rPr lang="en-US" sz="1400" b="1" i="0" u="none" strike="noStrike" kern="1200" baseline="0" dirty="0" smtClean="0">
                <a:solidFill>
                  <a:schemeClr val="tx1"/>
                </a:solidFill>
                <a:latin typeface="+mn-lt"/>
                <a:ea typeface="+mn-ea"/>
                <a:cs typeface="+mn-cs"/>
              </a:rPr>
              <a:t>model of HIV-infected quiescent CD4 T cells</a:t>
            </a:r>
            <a:r>
              <a:rPr lang="en-US" sz="1400" b="0" i="0" u="none" strike="noStrike" kern="1200" baseline="0" dirty="0" smtClean="0">
                <a:solidFill>
                  <a:schemeClr val="tx1"/>
                </a:solidFill>
                <a:latin typeface="+mn-lt"/>
                <a:ea typeface="+mn-ea"/>
                <a:cs typeface="+mn-cs"/>
              </a:rPr>
              <a:t>, we reveal a gene expression signature of </a:t>
            </a:r>
            <a:r>
              <a:rPr lang="en-US" sz="1400" b="1" i="0" u="none" strike="noStrike" kern="1200" baseline="0" dirty="0" smtClean="0">
                <a:solidFill>
                  <a:schemeClr val="tx1"/>
                </a:solidFill>
                <a:latin typeface="+mn-lt"/>
                <a:ea typeface="+mn-ea"/>
                <a:cs typeface="+mn-cs"/>
              </a:rPr>
              <a:t>103 upregulated genes that are specific for latently infected cells</a:t>
            </a:r>
            <a:r>
              <a:rPr lang="en-US" sz="1400" b="0" i="0" u="none" strike="noStrike" kern="1200" baseline="0" dirty="0" smtClean="0">
                <a:solidFill>
                  <a:schemeClr val="tx1"/>
                </a:solidFill>
                <a:latin typeface="+mn-lt"/>
                <a:ea typeface="+mn-ea"/>
                <a:cs typeface="+mn-cs"/>
              </a:rPr>
              <a:t>, including genes for </a:t>
            </a:r>
            <a:r>
              <a:rPr lang="en-US" sz="1400" b="1" i="0" u="none" strike="noStrike" kern="1200" baseline="0" dirty="0" smtClean="0">
                <a:solidFill>
                  <a:schemeClr val="tx1"/>
                </a:solidFill>
                <a:latin typeface="+mn-lt"/>
                <a:ea typeface="+mn-ea"/>
                <a:cs typeface="+mn-cs"/>
              </a:rPr>
              <a:t>16 transmembrane proteins</a:t>
            </a:r>
            <a:r>
              <a:rPr lang="en-US" sz="1400" b="0" i="0" u="none" strike="noStrike" kern="1200" baseline="0" dirty="0" smtClean="0">
                <a:solidFill>
                  <a:schemeClr val="tx1"/>
                </a:solidFill>
                <a:latin typeface="+mn-lt"/>
                <a:ea typeface="+mn-ea"/>
                <a:cs typeface="+mn-cs"/>
              </a:rPr>
              <a:t>. </a:t>
            </a:r>
          </a:p>
          <a:p>
            <a:endParaRPr lang="en-US" sz="1400" b="0" i="1" u="none" strike="noStrike" kern="1200" baseline="0" dirty="0" smtClean="0">
              <a:solidFill>
                <a:schemeClr val="tx1"/>
              </a:solidFill>
              <a:latin typeface="+mn-lt"/>
              <a:ea typeface="+mn-ea"/>
              <a:cs typeface="+mn-cs"/>
            </a:endParaRPr>
          </a:p>
          <a:p>
            <a:r>
              <a:rPr lang="en-US" sz="1400" b="0" i="1" u="none" strike="noStrike" kern="1200" baseline="0" dirty="0" smtClean="0">
                <a:solidFill>
                  <a:schemeClr val="tx1"/>
                </a:solidFill>
                <a:latin typeface="+mn-lt"/>
                <a:ea typeface="+mn-ea"/>
                <a:cs typeface="+mn-cs"/>
              </a:rPr>
              <a:t>In vitro </a:t>
            </a:r>
            <a:r>
              <a:rPr lang="en-US" sz="1400" b="0" i="0" u="none" strike="noStrike" kern="1200" baseline="0" dirty="0" smtClean="0">
                <a:solidFill>
                  <a:schemeClr val="tx1"/>
                </a:solidFill>
                <a:latin typeface="+mn-lt"/>
                <a:ea typeface="+mn-ea"/>
                <a:cs typeface="+mn-cs"/>
              </a:rPr>
              <a:t>screening for surface expression in HIV-infected quiescent CD4 T cells shows that </a:t>
            </a:r>
            <a:r>
              <a:rPr lang="en-US" sz="1400" b="1" i="0" u="none" strike="noStrike" kern="1200" baseline="0" dirty="0" smtClean="0">
                <a:solidFill>
                  <a:schemeClr val="tx1"/>
                </a:solidFill>
                <a:latin typeface="+mn-lt"/>
                <a:ea typeface="+mn-ea"/>
                <a:cs typeface="+mn-cs"/>
              </a:rPr>
              <a:t>the low-affinity receptor for the immunoglobulin G Fc fragment</a:t>
            </a:r>
            <a:r>
              <a:rPr lang="en-US" sz="1400" b="0" i="0" u="none" strike="noStrike" kern="1200" baseline="0" dirty="0" smtClean="0">
                <a:solidFill>
                  <a:schemeClr val="tx1"/>
                </a:solidFill>
                <a:latin typeface="+mn-lt"/>
                <a:ea typeface="+mn-ea"/>
                <a:cs typeface="+mn-cs"/>
              </a:rPr>
              <a:t>, </a:t>
            </a:r>
            <a:r>
              <a:rPr lang="en-US" sz="1400" b="1" i="0" u="none" strike="noStrike" kern="1200" baseline="0" dirty="0" smtClean="0">
                <a:solidFill>
                  <a:schemeClr val="tx1"/>
                </a:solidFill>
                <a:latin typeface="+mn-lt"/>
                <a:ea typeface="+mn-ea"/>
                <a:cs typeface="+mn-cs"/>
              </a:rPr>
              <a:t>CD32a</a:t>
            </a:r>
            <a:r>
              <a:rPr lang="en-US" sz="1400" b="0" i="0" u="none" strike="noStrike" kern="1200" baseline="0" dirty="0" smtClean="0">
                <a:solidFill>
                  <a:schemeClr val="tx1"/>
                </a:solidFill>
                <a:latin typeface="+mn-lt"/>
                <a:ea typeface="+mn-ea"/>
                <a:cs typeface="+mn-cs"/>
              </a:rPr>
              <a:t>, is the most highly induced, with no detectable expression in bystander cells.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Notably, productive HIV-1 infection of T-cell-receptor-stimulated CD4 T cells is not associated with CD32a expression, suggesting that a quiescence-dependent mechanism is required for its induction.</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Using blood samples from HIV-1-positive participants receiving suppressive antiretroviral therapy, we identify a subpopulation of </a:t>
            </a:r>
            <a:r>
              <a:rPr lang="en-US" sz="1400" b="1" i="0" u="none" strike="noStrike" kern="1200" baseline="0" dirty="0" smtClean="0">
                <a:solidFill>
                  <a:schemeClr val="tx1"/>
                </a:solidFill>
                <a:latin typeface="+mn-lt"/>
                <a:ea typeface="+mn-ea"/>
                <a:cs typeface="+mn-cs"/>
              </a:rPr>
              <a:t>0.012% of CD4 T cells that express CD32a and host up to three copies of HIV DNA per cell</a:t>
            </a:r>
            <a:r>
              <a:rPr lang="en-US" sz="1400" b="0" i="0" u="none" strike="noStrike" kern="1200" baseline="0" dirty="0" smtClean="0">
                <a:solidFill>
                  <a:schemeClr val="tx1"/>
                </a:solidFill>
                <a:latin typeface="+mn-lt"/>
                <a:ea typeface="+mn-ea"/>
                <a:cs typeface="+mn-cs"/>
              </a:rPr>
              <a:t>. This CD32a+ reservoir was highly enriched in inducible replication-competent proviruses and can be predominant in some participants. </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Our discovery that CD32a+ lymphocytes represent the elusive HIV-1 reservoir may lead to insights that will facilitate the </a:t>
            </a:r>
            <a:r>
              <a:rPr lang="en-US" sz="1400" b="1" i="0" u="none" strike="noStrike" kern="1200" baseline="0" dirty="0" smtClean="0">
                <a:solidFill>
                  <a:schemeClr val="tx1"/>
                </a:solidFill>
                <a:latin typeface="+mn-lt"/>
                <a:ea typeface="+mn-ea"/>
                <a:cs typeface="+mn-cs"/>
              </a:rPr>
              <a:t>specific targeting and elimination </a:t>
            </a:r>
            <a:r>
              <a:rPr lang="fr-FR" sz="1400" b="1" i="0" u="none" strike="noStrike" kern="1200" baseline="0" dirty="0" smtClean="0">
                <a:solidFill>
                  <a:schemeClr val="tx1"/>
                </a:solidFill>
                <a:latin typeface="+mn-lt"/>
                <a:ea typeface="+mn-ea"/>
                <a:cs typeface="+mn-cs"/>
              </a:rPr>
              <a:t>of </a:t>
            </a:r>
            <a:r>
              <a:rPr lang="fr-FR" sz="1400" b="1" i="0" u="none" strike="noStrike" kern="1200" baseline="0" dirty="0" err="1" smtClean="0">
                <a:solidFill>
                  <a:schemeClr val="tx1"/>
                </a:solidFill>
                <a:latin typeface="+mn-lt"/>
                <a:ea typeface="+mn-ea"/>
                <a:cs typeface="+mn-cs"/>
              </a:rPr>
              <a:t>this</a:t>
            </a:r>
            <a:r>
              <a:rPr lang="fr-FR" sz="1400" b="1" i="0" u="none" strike="noStrike" kern="1200" baseline="0" dirty="0" smtClean="0">
                <a:solidFill>
                  <a:schemeClr val="tx1"/>
                </a:solidFill>
                <a:latin typeface="+mn-lt"/>
                <a:ea typeface="+mn-ea"/>
                <a:cs typeface="+mn-cs"/>
              </a:rPr>
              <a:t> </a:t>
            </a:r>
            <a:r>
              <a:rPr lang="fr-FR" sz="1400" b="1" i="0" u="none" strike="noStrike" kern="1200" baseline="0" dirty="0" err="1" smtClean="0">
                <a:solidFill>
                  <a:schemeClr val="tx1"/>
                </a:solidFill>
                <a:latin typeface="+mn-lt"/>
                <a:ea typeface="+mn-ea"/>
                <a:cs typeface="+mn-cs"/>
              </a:rPr>
              <a:t>reservoir</a:t>
            </a:r>
            <a:r>
              <a:rPr lang="fr-FR" sz="1400" b="1" i="0" u="none" strike="noStrike" kern="1200" baseline="0" dirty="0" smtClean="0">
                <a:solidFill>
                  <a:schemeClr val="tx1"/>
                </a:solidFill>
                <a:latin typeface="+mn-lt"/>
                <a:ea typeface="+mn-ea"/>
                <a:cs typeface="+mn-cs"/>
              </a:rPr>
              <a:t>.</a:t>
            </a:r>
            <a:endParaRPr lang="fr-FR" sz="1400" b="1"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1</a:t>
            </a:fld>
            <a:endParaRPr lang="fr-FR"/>
          </a:p>
        </p:txBody>
      </p:sp>
    </p:spTree>
    <p:extLst>
      <p:ext uri="{BB962C8B-B14F-4D97-AF65-F5344CB8AC3E}">
        <p14:creationId xmlns:p14="http://schemas.microsoft.com/office/powerpoint/2010/main" val="191643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 expression profiles of the  </a:t>
            </a:r>
            <a:r>
              <a:rPr lang="en-US" sz="1200" kern="1200" dirty="0" err="1" smtClean="0">
                <a:solidFill>
                  <a:schemeClr val="tx1"/>
                </a:solidFill>
                <a:effectLst/>
                <a:latin typeface="+mn-lt"/>
                <a:ea typeface="+mn-ea"/>
                <a:cs typeface="+mn-cs"/>
              </a:rPr>
              <a:t>XH+subset</a:t>
            </a:r>
            <a:r>
              <a:rPr lang="en-US" sz="1200" kern="1200" dirty="0" smtClean="0">
                <a:solidFill>
                  <a:schemeClr val="tx1"/>
                </a:solidFill>
                <a:effectLst/>
                <a:latin typeface="+mn-lt"/>
                <a:ea typeface="+mn-ea"/>
                <a:cs typeface="+mn-cs"/>
              </a:rPr>
              <a:t> from four donors clustered together and away from the XH−, X and non-infected CD4 T-cell profiles. This result indicates that </a:t>
            </a:r>
            <a:r>
              <a:rPr lang="en-US" sz="1200" kern="1200" dirty="0" err="1" smtClean="0">
                <a:solidFill>
                  <a:schemeClr val="tx1"/>
                </a:solidFill>
                <a:effectLst/>
                <a:latin typeface="+mn-lt"/>
                <a:ea typeface="+mn-ea"/>
                <a:cs typeface="+mn-cs"/>
              </a:rPr>
              <a:t>XH+subsets</a:t>
            </a:r>
            <a:r>
              <a:rPr lang="en-US" sz="1200" kern="1200" dirty="0" smtClean="0">
                <a:solidFill>
                  <a:schemeClr val="tx1"/>
                </a:solidFill>
                <a:effectLst/>
                <a:latin typeface="+mn-lt"/>
                <a:ea typeface="+mn-ea"/>
                <a:cs typeface="+mn-cs"/>
              </a:rPr>
              <a:t> from different donors share a signature that distinguishes them from the other subsets and that HIV infection shapes the transcriptional landscape of its resting host. </a:t>
            </a:r>
          </a:p>
          <a:p>
            <a:r>
              <a:rPr lang="en-US" sz="1200" kern="1200" dirty="0" smtClean="0">
                <a:solidFill>
                  <a:schemeClr val="tx1"/>
                </a:solidFill>
                <a:effectLst/>
                <a:latin typeface="+mn-lt"/>
                <a:ea typeface="+mn-ea"/>
                <a:cs typeface="+mn-cs"/>
              </a:rPr>
              <a:t>We identified differentially expressed genes, particularly those specifically regulated in the </a:t>
            </a:r>
            <a:r>
              <a:rPr lang="en-US" sz="1200" kern="1200" dirty="0" err="1" smtClean="0">
                <a:solidFill>
                  <a:schemeClr val="tx1"/>
                </a:solidFill>
                <a:effectLst/>
                <a:latin typeface="+mn-lt"/>
                <a:ea typeface="+mn-ea"/>
                <a:cs typeface="+mn-cs"/>
              </a:rPr>
              <a:t>XH+subset</a:t>
            </a:r>
            <a:r>
              <a:rPr lang="en-US" sz="1200" kern="1200" dirty="0" smtClean="0">
                <a:solidFill>
                  <a:schemeClr val="tx1"/>
                </a:solidFill>
                <a:effectLst/>
                <a:latin typeface="+mn-lt"/>
                <a:ea typeface="+mn-ea"/>
                <a:cs typeface="+mn-cs"/>
              </a:rPr>
              <a:t>, but not in bystander cells Fig. 1d). </a:t>
            </a:r>
          </a:p>
          <a:p>
            <a:r>
              <a:rPr lang="en-US" sz="1200" kern="1200" dirty="0" smtClean="0">
                <a:solidFill>
                  <a:schemeClr val="tx1"/>
                </a:solidFill>
                <a:effectLst/>
                <a:latin typeface="+mn-lt"/>
                <a:ea typeface="+mn-ea"/>
                <a:cs typeface="+mn-cs"/>
                <a:sym typeface="Wingdings" panose="05000000000000000000" pitchFamily="2" charset="2"/>
              </a:rPr>
              <a:t> </a:t>
            </a:r>
            <a:r>
              <a:rPr lang="en-US" sz="1200" kern="1200" dirty="0" smtClean="0">
                <a:solidFill>
                  <a:schemeClr val="tx1"/>
                </a:solidFill>
                <a:effectLst/>
                <a:latin typeface="+mn-lt"/>
                <a:ea typeface="+mn-ea"/>
                <a:cs typeface="+mn-cs"/>
              </a:rPr>
              <a:t>revealed 111 differentially expressed genes that are significantly induced in latently infected cells as compared to bystanders (Fig. 1d</a:t>
            </a:r>
          </a:p>
          <a:p>
            <a:r>
              <a:rPr lang="en-US" sz="1200" kern="1200" dirty="0" smtClean="0">
                <a:solidFill>
                  <a:schemeClr val="tx1"/>
                </a:solidFill>
                <a:effectLst/>
                <a:latin typeface="+mn-lt"/>
                <a:ea typeface="+mn-ea"/>
                <a:cs typeface="+mn-cs"/>
              </a:rPr>
              <a:t>); of note, no down-modulated genes were identified. </a:t>
            </a:r>
          </a:p>
          <a:p>
            <a:r>
              <a:rPr lang="en-US" sz="1200" kern="1200" dirty="0" smtClean="0">
                <a:solidFill>
                  <a:schemeClr val="tx1"/>
                </a:solidFill>
                <a:effectLst/>
                <a:latin typeface="+mn-lt"/>
                <a:ea typeface="+mn-ea"/>
                <a:cs typeface="+mn-cs"/>
              </a:rPr>
              <a:t>Among the 111 genes, 103 were exclusively induced in </a:t>
            </a:r>
            <a:r>
              <a:rPr lang="en-US" sz="1200" kern="1200" dirty="0" err="1" smtClean="0">
                <a:solidFill>
                  <a:schemeClr val="tx1"/>
                </a:solidFill>
                <a:effectLst/>
                <a:latin typeface="+mn-lt"/>
                <a:ea typeface="+mn-ea"/>
                <a:cs typeface="+mn-cs"/>
              </a:rPr>
              <a:t>XH+compared</a:t>
            </a:r>
            <a:r>
              <a:rPr lang="en-US" sz="1200" kern="1200" dirty="0" smtClean="0">
                <a:solidFill>
                  <a:schemeClr val="tx1"/>
                </a:solidFill>
                <a:effectLst/>
                <a:latin typeface="+mn-lt"/>
                <a:ea typeface="+mn-ea"/>
                <a:cs typeface="+mn-cs"/>
              </a:rPr>
              <a:t> to XH−and non-infected controls (Fig. 1e). </a:t>
            </a:r>
          </a:p>
          <a:p>
            <a:r>
              <a:rPr lang="en-US" sz="1200" kern="1200" dirty="0" smtClean="0">
                <a:solidFill>
                  <a:schemeClr val="tx1"/>
                </a:solidFill>
                <a:effectLst/>
                <a:latin typeface="+mn-lt"/>
                <a:ea typeface="+mn-ea"/>
                <a:cs typeface="+mn-cs"/>
              </a:rPr>
              <a:t>Functional network analyses revealed an enrichment of genes involved in regulating cytokine production and inflammatory responses). Among the 103 genes, 16 encode cell surface transmembrane proteins, which we selected for in vitro validation as cell surface markers of latent infection (Fig. 2a). </a:t>
            </a:r>
          </a:p>
          <a:p>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2</a:t>
            </a:fld>
            <a:endParaRPr lang="fr-FR"/>
          </a:p>
        </p:txBody>
      </p:sp>
    </p:spTree>
    <p:extLst>
      <p:ext uri="{BB962C8B-B14F-4D97-AF65-F5344CB8AC3E}">
        <p14:creationId xmlns:p14="http://schemas.microsoft.com/office/powerpoint/2010/main" val="45659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CD32a is specifically induced at the surface of HIV-infected quiescent CD4 T lymphocytes. </a:t>
            </a:r>
          </a:p>
          <a:p>
            <a:r>
              <a:rPr lang="en-US" sz="1200" kern="1200" dirty="0" smtClean="0">
                <a:solidFill>
                  <a:schemeClr val="tx1"/>
                </a:solidFill>
                <a:effectLst/>
                <a:latin typeface="+mn-lt"/>
                <a:ea typeface="+mn-ea"/>
                <a:cs typeface="+mn-cs"/>
              </a:rPr>
              <a:t>a, Sixteen genes encoding cell surface proteins were selected among the 103 candidates differentially expressed between XH+</a:t>
            </a:r>
          </a:p>
          <a:p>
            <a:r>
              <a:rPr lang="en-US" sz="1200" kern="1200" dirty="0" smtClean="0">
                <a:solidFill>
                  <a:schemeClr val="tx1"/>
                </a:solidFill>
                <a:effectLst/>
                <a:latin typeface="+mn-lt"/>
                <a:ea typeface="+mn-ea"/>
                <a:cs typeface="+mn-cs"/>
              </a:rPr>
              <a:t>and XH− or non-infected CD4 T cells. Their expression at the surface of infected and exposed uninfected total CD4 T cells was then </a:t>
            </a:r>
          </a:p>
          <a:p>
            <a:r>
              <a:rPr lang="en-US" sz="1200" kern="1200" dirty="0" smtClean="0">
                <a:solidFill>
                  <a:schemeClr val="tx1"/>
                </a:solidFill>
                <a:effectLst/>
                <a:latin typeface="+mn-lt"/>
                <a:ea typeface="+mn-ea"/>
                <a:cs typeface="+mn-cs"/>
              </a:rPr>
              <a:t>screened by flow </a:t>
            </a:r>
            <a:r>
              <a:rPr lang="en-US" sz="1200" kern="1200" dirty="0" err="1" smtClean="0">
                <a:solidFill>
                  <a:schemeClr val="tx1"/>
                </a:solidFill>
                <a:effectLst/>
                <a:latin typeface="+mn-lt"/>
                <a:ea typeface="+mn-ea"/>
                <a:cs typeface="+mn-cs"/>
              </a:rPr>
              <a:t>cytometry</a:t>
            </a:r>
            <a:r>
              <a:rPr lang="en-US" sz="1200" kern="1200" dirty="0" smtClean="0">
                <a:solidFill>
                  <a:schemeClr val="tx1"/>
                </a:solidFill>
                <a:effectLst/>
                <a:latin typeface="+mn-lt"/>
                <a:ea typeface="+mn-ea"/>
                <a:cs typeface="+mn-cs"/>
              </a:rPr>
              <a:t> in 2–6 HIV-negative controls. Results are represented as fold increase of each marker expression in infected versus exposed uninfected total CD4 T cells. </a:t>
            </a:r>
            <a:r>
              <a:rPr lang="en-US" sz="1200" kern="1200" dirty="0" err="1" smtClean="0">
                <a:solidFill>
                  <a:schemeClr val="tx1"/>
                </a:solidFill>
                <a:effectLst/>
                <a:latin typeface="+mn-lt"/>
                <a:ea typeface="+mn-ea"/>
                <a:cs typeface="+mn-cs"/>
              </a:rPr>
              <a:t>Isotype</a:t>
            </a:r>
            <a:r>
              <a:rPr lang="en-US" sz="1200" kern="1200" dirty="0" smtClean="0">
                <a:solidFill>
                  <a:schemeClr val="tx1"/>
                </a:solidFill>
                <a:effectLst/>
                <a:latin typeface="+mn-lt"/>
                <a:ea typeface="+mn-ea"/>
                <a:cs typeface="+mn-cs"/>
              </a:rPr>
              <a:t> control was used to define threshold of positivity. </a:t>
            </a:r>
          </a:p>
          <a:p>
            <a:r>
              <a:rPr lang="en-US" sz="1200" kern="1200" dirty="0" smtClean="0">
                <a:solidFill>
                  <a:schemeClr val="tx1"/>
                </a:solidFill>
                <a:effectLst/>
                <a:latin typeface="+mn-lt"/>
                <a:ea typeface="+mn-ea"/>
                <a:cs typeface="+mn-cs"/>
              </a:rPr>
              <a:t>b, PBMCs from three HIV-negative controls were prepared as shown in Fig. 1a, and CD32a expression assessed in HLA-DR-negative CD4 T cells. Left, representative dot plot of CD32a expression on non-infected and infected resting CD4 T cells. Right, percentage of GFP expression by CD32a−or CD32a+cells (n=3 HIV-negative controls). </a:t>
            </a:r>
          </a:p>
          <a:p>
            <a:r>
              <a:rPr lang="en-US" sz="1200" kern="1200" dirty="0" smtClean="0">
                <a:solidFill>
                  <a:schemeClr val="tx1"/>
                </a:solidFill>
                <a:effectLst/>
                <a:latin typeface="+mn-lt"/>
                <a:ea typeface="+mn-ea"/>
                <a:cs typeface="+mn-cs"/>
              </a:rPr>
              <a:t>c, Experiment performed as in b, but with cells that were treated with RAL or DMSO before infection. </a:t>
            </a:r>
          </a:p>
          <a:p>
            <a:r>
              <a:rPr lang="en-US" sz="1200" kern="1200" dirty="0" smtClean="0">
                <a:solidFill>
                  <a:schemeClr val="tx1"/>
                </a:solidFill>
                <a:effectLst/>
                <a:latin typeface="+mn-lt"/>
                <a:ea typeface="+mn-ea"/>
                <a:cs typeface="+mn-cs"/>
              </a:rPr>
              <a:t>d, CD32a expression was assessed on PHA–IL-2-stimulated cells treated with VLP-</a:t>
            </a:r>
            <a:r>
              <a:rPr lang="en-US" sz="1200" kern="1200" dirty="0" err="1" smtClean="0">
                <a:solidFill>
                  <a:schemeClr val="tx1"/>
                </a:solidFill>
                <a:effectLst/>
                <a:latin typeface="+mn-lt"/>
                <a:ea typeface="+mn-ea"/>
                <a:cs typeface="+mn-cs"/>
              </a:rPr>
              <a:t>Vpx</a:t>
            </a:r>
            <a:r>
              <a:rPr lang="en-US" sz="1200" kern="1200" dirty="0" smtClean="0">
                <a:solidFill>
                  <a:schemeClr val="tx1"/>
                </a:solidFill>
                <a:effectLst/>
                <a:latin typeface="+mn-lt"/>
                <a:ea typeface="+mn-ea"/>
                <a:cs typeface="+mn-cs"/>
              </a:rPr>
              <a:t> or untreated. Results are presented as the percentage of CD32a expression among GFP−or GFP+CD4 T cells </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We therefore next investigated CD32a expression </a:t>
            </a:r>
            <a:r>
              <a:rPr lang="en-US" sz="1200" b="0" i="1" u="none" strike="noStrike" kern="1200" baseline="0" dirty="0" smtClean="0">
                <a:solidFill>
                  <a:schemeClr val="tx1"/>
                </a:solidFill>
                <a:latin typeface="+mn-lt"/>
                <a:ea typeface="+mn-ea"/>
                <a:cs typeface="+mn-cs"/>
              </a:rPr>
              <a:t>in vitro</a:t>
            </a:r>
            <a:r>
              <a:rPr lang="en-US" sz="1200" b="0" i="0" u="none" strike="noStrike" kern="1200" baseline="0" dirty="0" smtClean="0">
                <a:solidFill>
                  <a:schemeClr val="tx1"/>
                </a:solidFill>
                <a:latin typeface="+mn-lt"/>
                <a:ea typeface="+mn-ea"/>
                <a:cs typeface="+mn-cs"/>
              </a:rPr>
              <a:t>, as described in Fig. 1a, using PBMCs from 2–6 additional individuals not infected with HIV. The results were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in the subset of quiescent cells that did not express the marker of activation HLA-DR. In each donor, we confirmed the selective induction of CD32a after HIV </a:t>
            </a:r>
            <a:r>
              <a:rPr lang="fr-FR" sz="1200" b="0" i="0" u="none" strike="noStrike" kern="1200" baseline="0" dirty="0" smtClean="0">
                <a:solidFill>
                  <a:schemeClr val="tx1"/>
                </a:solidFill>
                <a:latin typeface="+mn-lt"/>
                <a:ea typeface="+mn-ea"/>
                <a:cs typeface="+mn-cs"/>
              </a:rPr>
              <a:t>infection </a:t>
            </a:r>
            <a:r>
              <a:rPr lang="en-US" sz="1200" b="0" i="0" u="none" strike="noStrike" kern="1200" baseline="0" dirty="0" smtClean="0">
                <a:solidFill>
                  <a:schemeClr val="tx1"/>
                </a:solidFill>
                <a:latin typeface="+mn-lt"/>
                <a:ea typeface="+mn-ea"/>
                <a:cs typeface="+mn-cs"/>
              </a:rPr>
              <a:t>of resting CD4 T cells (Fig. 2b, left panel). Furthermore, when resting CD4 T cells expressing CD32a were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for their infection level, we found that 90% were GFP+ and thus were infected with recombinant HIV </a:t>
            </a:r>
            <a:r>
              <a:rPr lang="en-US" sz="1200" b="0" i="0" u="none" strike="noStrike" kern="1200" baseline="0" dirty="0" err="1" smtClean="0">
                <a:solidFill>
                  <a:schemeClr val="tx1"/>
                </a:solidFill>
                <a:latin typeface="+mn-lt"/>
                <a:ea typeface="+mn-ea"/>
                <a:cs typeface="+mn-cs"/>
              </a:rPr>
              <a:t>virions</a:t>
            </a:r>
            <a:r>
              <a:rPr lang="en-US" sz="1200" b="0" i="0" u="none" strike="noStrike" kern="1200" baseline="0" dirty="0" smtClean="0">
                <a:solidFill>
                  <a:schemeClr val="tx1"/>
                </a:solidFill>
                <a:latin typeface="+mn-lt"/>
                <a:ea typeface="+mn-ea"/>
                <a:cs typeface="+mn-cs"/>
              </a:rPr>
              <a:t> (Fig. 2b, right panel). Interestingly, treatment with the </a:t>
            </a:r>
            <a:r>
              <a:rPr lang="en-US" sz="1200" b="0" i="0" u="none" strike="noStrike" kern="1200" baseline="0" dirty="0" err="1" smtClean="0">
                <a:solidFill>
                  <a:schemeClr val="tx1"/>
                </a:solidFill>
                <a:latin typeface="+mn-lt"/>
                <a:ea typeface="+mn-ea"/>
                <a:cs typeface="+mn-cs"/>
              </a:rPr>
              <a:t>integrase</a:t>
            </a:r>
            <a:r>
              <a:rPr lang="en-US" sz="1200" b="0" i="0" u="none" strike="noStrike" kern="1200" baseline="0" dirty="0" smtClean="0">
                <a:solidFill>
                  <a:schemeClr val="tx1"/>
                </a:solidFill>
                <a:latin typeface="+mn-lt"/>
                <a:ea typeface="+mn-ea"/>
                <a:cs typeface="+mn-cs"/>
              </a:rPr>
              <a:t> inhibitor </a:t>
            </a:r>
            <a:r>
              <a:rPr lang="en-US" sz="1200" b="0" i="0" u="none" strike="noStrike" kern="1200" baseline="0" dirty="0" err="1" smtClean="0">
                <a:solidFill>
                  <a:schemeClr val="tx1"/>
                </a:solidFill>
                <a:latin typeface="+mn-lt"/>
                <a:ea typeface="+mn-ea"/>
                <a:cs typeface="+mn-cs"/>
              </a:rPr>
              <a:t>raltegravir</a:t>
            </a:r>
            <a:r>
              <a:rPr lang="en-US" sz="1200" b="0" i="0" u="none" strike="noStrike" kern="1200" baseline="0" dirty="0" smtClean="0">
                <a:solidFill>
                  <a:schemeClr val="tx1"/>
                </a:solidFill>
                <a:latin typeface="+mn-lt"/>
                <a:ea typeface="+mn-ea"/>
                <a:cs typeface="+mn-cs"/>
              </a:rPr>
              <a:t> (RAL) before infection prevented CD32a expression by infected resting CD4 T cells (Fig. 2c), which highlights the importance of the integration step in CD32a induction. We next determined whether productive HIV-1 infection recapitulates the CD32a induction phenotype. PBMCs from 2–3 HIV-uninfected individuals either received no stimulation or were </a:t>
            </a:r>
            <a:r>
              <a:rPr lang="fr-FR" sz="1200" b="0" i="0" u="none" strike="noStrike" kern="1200" baseline="0" dirty="0" err="1" smtClean="0">
                <a:solidFill>
                  <a:schemeClr val="tx1"/>
                </a:solidFill>
                <a:latin typeface="+mn-lt"/>
                <a:ea typeface="+mn-ea"/>
                <a:cs typeface="+mn-cs"/>
              </a:rPr>
              <a:t>Stimulated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phytohaemagglutinin</a:t>
            </a:r>
            <a:r>
              <a:rPr lang="fr-FR" sz="1200" b="0" i="0" u="none" strike="noStrike" kern="1200" baseline="0" dirty="0" smtClean="0">
                <a:solidFill>
                  <a:schemeClr val="tx1"/>
                </a:solidFill>
                <a:latin typeface="+mn-lt"/>
                <a:ea typeface="+mn-ea"/>
                <a:cs typeface="+mn-cs"/>
              </a:rPr>
              <a:t> (PHA) and </a:t>
            </a:r>
            <a:r>
              <a:rPr lang="fr-FR" sz="1200" b="0" i="0" u="none" strike="noStrike" kern="1200" baseline="0" dirty="0" err="1" smtClean="0">
                <a:solidFill>
                  <a:schemeClr val="tx1"/>
                </a:solidFill>
                <a:latin typeface="+mn-lt"/>
                <a:ea typeface="+mn-ea"/>
                <a:cs typeface="+mn-cs"/>
              </a:rPr>
              <a:t>interleukin</a:t>
            </a:r>
            <a:r>
              <a:rPr lang="fr-FR" sz="1200" b="0" i="0" u="none" strike="noStrike" kern="1200" baseline="0" dirty="0" smtClean="0">
                <a:solidFill>
                  <a:schemeClr val="tx1"/>
                </a:solidFill>
                <a:latin typeface="+mn-lt"/>
                <a:ea typeface="+mn-ea"/>
                <a:cs typeface="+mn-cs"/>
              </a:rPr>
              <a:t> 2 (IL-2) </a:t>
            </a:r>
            <a:r>
              <a:rPr lang="en-US" sz="1200" b="0" i="0" u="none" strike="noStrike" kern="1200" baseline="0" dirty="0" smtClean="0">
                <a:solidFill>
                  <a:schemeClr val="tx1"/>
                </a:solidFill>
                <a:latin typeface="+mn-lt"/>
                <a:ea typeface="+mn-ea"/>
                <a:cs typeface="+mn-cs"/>
              </a:rPr>
              <a:t>and then mock- or VLP-</a:t>
            </a:r>
            <a:r>
              <a:rPr lang="en-US" sz="1200" b="0" i="0" u="none" strike="noStrike" kern="1200" baseline="0" dirty="0" err="1" smtClean="0">
                <a:solidFill>
                  <a:schemeClr val="tx1"/>
                </a:solidFill>
                <a:latin typeface="+mn-lt"/>
                <a:ea typeface="+mn-ea"/>
                <a:cs typeface="+mn-cs"/>
              </a:rPr>
              <a:t>Vpx</a:t>
            </a:r>
            <a:r>
              <a:rPr lang="en-US" sz="1200" b="0" i="0" u="none" strike="noStrike" kern="1200" baseline="0" dirty="0" smtClean="0">
                <a:solidFill>
                  <a:schemeClr val="tx1"/>
                </a:solidFill>
                <a:latin typeface="+mn-lt"/>
                <a:ea typeface="+mn-ea"/>
                <a:cs typeface="+mn-cs"/>
              </a:rPr>
              <a:t>-treated prior to infection with HIV. FACS analyses revealed that productive infection of stimulated CD4 T cells was not associated with a significant CD32a induction, as compared to resting CD4 T cells (Fig. 2d). These experiments demonstrate that CD32a is a highly specific marker of HIV-1-infected resting CD4 </a:t>
            </a:r>
            <a:r>
              <a:rPr lang="fr-FR" sz="1200" b="0" i="0" u="none" strike="noStrike" kern="1200" baseline="0" dirty="0" smtClean="0">
                <a:solidFill>
                  <a:schemeClr val="tx1"/>
                </a:solidFill>
                <a:latin typeface="+mn-lt"/>
                <a:ea typeface="+mn-ea"/>
                <a:cs typeface="+mn-cs"/>
              </a:rPr>
              <a:t>T </a:t>
            </a:r>
            <a:r>
              <a:rPr lang="fr-FR" sz="1200" b="0"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in vitro</a:t>
            </a:r>
            <a:r>
              <a:rPr lang="fr-FR" sz="1200" b="0" i="0" u="none" strike="noStrike" kern="1200" baseline="0" dirty="0" smtClean="0">
                <a:solidFill>
                  <a:schemeClr val="tx1"/>
                </a:solidFill>
                <a:latin typeface="+mn-lt"/>
                <a:ea typeface="+mn-ea"/>
                <a:cs typeface="+mn-cs"/>
              </a:rPr>
              <a:t>.</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3</a:t>
            </a:fld>
            <a:endParaRPr lang="fr-FR"/>
          </a:p>
        </p:txBody>
      </p:sp>
    </p:spTree>
    <p:extLst>
      <p:ext uri="{BB962C8B-B14F-4D97-AF65-F5344CB8AC3E}">
        <p14:creationId xmlns:p14="http://schemas.microsoft.com/office/powerpoint/2010/main" val="258981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Efforts towards the development of therapies aimed at directly </a:t>
            </a:r>
            <a:r>
              <a:rPr lang="fr-FR" sz="1200" b="0" i="0" u="none" strike="noStrike" kern="1200" baseline="0" dirty="0" err="1" smtClean="0">
                <a:solidFill>
                  <a:schemeClr val="tx1"/>
                </a:solidFill>
                <a:latin typeface="+mn-lt"/>
                <a:ea typeface="+mn-ea"/>
                <a:cs typeface="+mn-cs"/>
              </a:rPr>
              <a:t>targeting</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eliminating the reservoir of HIV-1-infected T cells have been impaired by the lack of a specific marker to distinguish the cells from their non-infected counterparts.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the basis of our </a:t>
            </a:r>
            <a:r>
              <a:rPr lang="en-US" sz="1200" b="0" i="1" u="none" strike="noStrike" kern="1200" baseline="0" dirty="0" smtClean="0">
                <a:solidFill>
                  <a:schemeClr val="tx1"/>
                </a:solidFill>
                <a:latin typeface="+mn-lt"/>
                <a:ea typeface="+mn-ea"/>
                <a:cs typeface="+mn-cs"/>
              </a:rPr>
              <a:t>in vitro </a:t>
            </a:r>
            <a:r>
              <a:rPr lang="en-US" sz="1200" b="0" i="0" u="none" strike="noStrike" kern="1200" baseline="0" dirty="0" smtClean="0">
                <a:solidFill>
                  <a:schemeClr val="tx1"/>
                </a:solidFill>
                <a:latin typeface="+mn-lt"/>
                <a:ea typeface="+mn-ea"/>
                <a:cs typeface="+mn-cs"/>
              </a:rPr>
              <a:t>results, we reasoned that the cell surface marker CD32a would allow us to sort reservoir cells in anti-retroviral therapy (ART)-treated </a:t>
            </a:r>
            <a:r>
              <a:rPr lang="fr-FR" sz="1200" b="0" i="0" u="none" strike="noStrike" kern="1200" baseline="0" dirty="0" smtClean="0">
                <a:solidFill>
                  <a:schemeClr val="tx1"/>
                </a:solidFill>
                <a:latin typeface="+mn-lt"/>
                <a:ea typeface="+mn-ea"/>
                <a:cs typeface="+mn-cs"/>
              </a:rPr>
              <a:t>participants.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CD32a </a:t>
            </a:r>
            <a:r>
              <a:rPr lang="en-US" sz="1200" b="0" i="0" u="none" strike="noStrike" kern="1200" baseline="0" dirty="0" err="1" smtClean="0">
                <a:solidFill>
                  <a:schemeClr val="tx1"/>
                </a:solidFill>
                <a:latin typeface="+mn-lt"/>
                <a:ea typeface="+mn-ea"/>
                <a:cs typeface="+mn-cs"/>
              </a:rPr>
              <a:t>immunostaining</a:t>
            </a:r>
            <a:r>
              <a:rPr lang="en-US" sz="1200" b="0" i="0" u="none" strike="noStrike" kern="1200" baseline="0" dirty="0" smtClean="0">
                <a:solidFill>
                  <a:schemeClr val="tx1"/>
                </a:solidFill>
                <a:latin typeface="+mn-lt"/>
                <a:ea typeface="+mn-ea"/>
                <a:cs typeface="+mn-cs"/>
              </a:rPr>
              <a:t> of CD4 T cells isolated from 12 participants (Supplementary Table 3) shows a continuum of </a:t>
            </a:r>
            <a:r>
              <a:rPr lang="fr-FR" sz="1200" b="0" i="0" u="none" strike="noStrike" kern="1200" baseline="0" dirty="0" smtClean="0">
                <a:solidFill>
                  <a:schemeClr val="tx1"/>
                </a:solidFill>
                <a:latin typeface="+mn-lt"/>
                <a:ea typeface="+mn-ea"/>
                <a:cs typeface="+mn-cs"/>
              </a:rPr>
              <a:t>expression.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therefore separated CD4 T lymphocyte subsets with negative (CD32a−), intermediate (CD32aint) and high (CD32ahi) expression levels, as compared to staining with control </a:t>
            </a:r>
            <a:r>
              <a:rPr lang="en-US" sz="1200" b="0" i="0" u="none" strike="noStrike" kern="1200" baseline="0" dirty="0" err="1" smtClean="0">
                <a:solidFill>
                  <a:schemeClr val="tx1"/>
                </a:solidFill>
                <a:latin typeface="+mn-lt"/>
                <a:ea typeface="+mn-ea"/>
                <a:cs typeface="+mn-cs"/>
              </a:rPr>
              <a:t>isotype</a:t>
            </a:r>
            <a:r>
              <a:rPr lang="en-US" sz="1200" b="0" i="0" u="none" strike="noStrike" kern="1200" baseline="0" dirty="0" smtClean="0">
                <a:solidFill>
                  <a:schemeClr val="tx1"/>
                </a:solidFill>
                <a:latin typeface="+mn-lt"/>
                <a:ea typeface="+mn-ea"/>
                <a:cs typeface="+mn-cs"/>
              </a:rPr>
              <a:t> (Fig. 3a, Extended Data Fig. 2). FACS-sorted total, CD32a−, CD32aint and CD32ahi CD4 T cells were assessed for infection frequency, as measured by total HIV-1 DNA and absolute cell number (β -globin normalization) (Fig. 3b).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Notably, infection frequencies correlated with CD32a </a:t>
            </a:r>
            <a:r>
              <a:rPr lang="fr-FR" sz="1200" b="0" i="0" u="none" strike="noStrike" kern="1200" baseline="0" dirty="0" smtClean="0">
                <a:solidFill>
                  <a:schemeClr val="tx1"/>
                </a:solidFill>
                <a:latin typeface="+mn-lt"/>
                <a:ea typeface="+mn-ea"/>
                <a:cs typeface="+mn-cs"/>
              </a:rPr>
              <a:t>expression, </a:t>
            </a:r>
            <a:r>
              <a:rPr lang="en-US" sz="1200" b="0" i="0" u="none" strike="noStrike" kern="1200" baseline="0" dirty="0" smtClean="0">
                <a:solidFill>
                  <a:schemeClr val="tx1"/>
                </a:solidFill>
                <a:latin typeface="+mn-lt"/>
                <a:ea typeface="+mn-ea"/>
                <a:cs typeface="+mn-cs"/>
              </a:rPr>
              <a:t>as increased viral DNA content was observed in total, CD32a−, CD32aint- and CD32ahi-expressing CD4 T cells (median of 0.003, 0.001, 0.17 and 0.56 HIV-1 DNA copies per cell, respectively) (Fig. 3b; Supplementary Table 4). Averages of 633-fold and 1,024-fold enrichment of HIV DNA copies per cell was observed in CD32ahi CD4 T cells, as compared to total and CD32a− CD4 T cells, respectively ( </a:t>
            </a:r>
            <a:r>
              <a:rPr lang="fr-FR" sz="1200" b="0" i="0" u="none" strike="noStrike" kern="1200" baseline="0" dirty="0" smtClean="0">
                <a:solidFill>
                  <a:schemeClr val="tx1"/>
                </a:solidFill>
                <a:latin typeface="+mn-lt"/>
                <a:ea typeface="+mn-ea"/>
                <a:cs typeface="+mn-cs"/>
              </a:rPr>
              <a:t>Fig. 3b; </a:t>
            </a:r>
            <a:r>
              <a:rPr lang="en-US" sz="1200" b="0" i="0" u="none" strike="noStrike" kern="1200" baseline="0" dirty="0" smtClean="0">
                <a:solidFill>
                  <a:schemeClr val="tx1"/>
                </a:solidFill>
                <a:latin typeface="+mn-lt"/>
                <a:ea typeface="+mn-ea"/>
                <a:cs typeface="+mn-cs"/>
              </a:rPr>
              <a:t>Supplementary Table 4). The observed enrichment is independent of the time of infection and duration of treatment (Supplementary Tables 3, 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Depending on the participants, the contribution </a:t>
            </a:r>
            <a:r>
              <a:rPr lang="fr-FR" sz="1200" b="0" i="0" u="none" strike="noStrike" kern="1200" baseline="0" dirty="0" smtClean="0">
                <a:solidFill>
                  <a:schemeClr val="tx1"/>
                </a:solidFill>
                <a:latin typeface="+mn-lt"/>
                <a:ea typeface="+mn-ea"/>
                <a:cs typeface="+mn-cs"/>
              </a:rPr>
              <a:t>of CD32a+ population </a:t>
            </a:r>
            <a:r>
              <a:rPr lang="en-US" sz="1200" b="0" i="0" u="none" strike="noStrike" kern="1200" baseline="0" dirty="0" smtClean="0">
                <a:solidFill>
                  <a:schemeClr val="tx1"/>
                </a:solidFill>
                <a:latin typeface="+mn-lt"/>
                <a:ea typeface="+mn-ea"/>
                <a:cs typeface="+mn-cs"/>
              </a:rPr>
              <a:t>to the total CD4 T-cell reservoir ranges from 26.8% to 86.3%, as measured by total viral DNA (Fig. 3c). These results validate CD32a as a cell surface marker of the CD4 T cell HIV reservoir in HIV-infected </a:t>
            </a:r>
            <a:r>
              <a:rPr lang="fr-FR" sz="1200" b="0" i="0" u="none" strike="noStrike" kern="1200" baseline="0" dirty="0" err="1" smtClean="0">
                <a:solidFill>
                  <a:schemeClr val="tx1"/>
                </a:solidFill>
                <a:latin typeface="+mn-lt"/>
                <a:ea typeface="+mn-ea"/>
                <a:cs typeface="+mn-cs"/>
              </a:rPr>
              <a:t>virally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suppressed</a:t>
            </a:r>
            <a:r>
              <a:rPr lang="fr-FR" sz="1200" b="0" i="0" u="none" strike="noStrike" kern="1200" baseline="0" dirty="0" smtClean="0">
                <a:solidFill>
                  <a:schemeClr val="tx1"/>
                </a:solidFill>
                <a:latin typeface="+mn-lt"/>
                <a:ea typeface="+mn-ea"/>
                <a:cs typeface="+mn-cs"/>
              </a:rPr>
              <a:t> participants.</a:t>
            </a:r>
          </a:p>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next investigated whether CD32a+ CD4 T cells contain an </a:t>
            </a:r>
            <a:r>
              <a:rPr lang="fr-FR" sz="1200" b="0" i="0" u="none" strike="noStrike" kern="1200" baseline="0" dirty="0" err="1" smtClean="0">
                <a:solidFill>
                  <a:schemeClr val="tx1"/>
                </a:solidFill>
                <a:latin typeface="+mn-lt"/>
                <a:ea typeface="+mn-ea"/>
                <a:cs typeface="+mn-cs"/>
              </a:rPr>
              <a:t>inducible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replication-competent</a:t>
            </a:r>
            <a:r>
              <a:rPr lang="fr-FR" sz="1200" b="0" i="0" u="none" strike="noStrike" kern="1200" baseline="0" dirty="0" smtClean="0">
                <a:solidFill>
                  <a:schemeClr val="tx1"/>
                </a:solidFill>
                <a:latin typeface="+mn-lt"/>
                <a:ea typeface="+mn-ea"/>
                <a:cs typeface="+mn-cs"/>
              </a:rPr>
              <a:t> provirus. </a:t>
            </a:r>
            <a:r>
              <a:rPr lang="fr-FR" sz="1200" b="0" i="0" u="none" strike="noStrike" kern="1200" baseline="0" dirty="0" err="1" smtClean="0">
                <a:solidFill>
                  <a:schemeClr val="tx1"/>
                </a:solidFill>
                <a:latin typeface="+mn-lt"/>
                <a:ea typeface="+mn-ea"/>
                <a:cs typeface="+mn-cs"/>
              </a:rPr>
              <a:t>We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performed</a:t>
            </a:r>
            <a:r>
              <a:rPr lang="fr-FR" sz="1200" b="0" i="0" u="none" strike="noStrike" kern="1200" baseline="0" dirty="0" smtClean="0">
                <a:solidFill>
                  <a:schemeClr val="tx1"/>
                </a:solidFill>
                <a:latin typeface="+mn-lt"/>
                <a:ea typeface="+mn-ea"/>
                <a:cs typeface="+mn-cs"/>
              </a:rPr>
              <a:t> a quantitative </a:t>
            </a:r>
            <a:r>
              <a:rPr lang="en-US" sz="1200" b="0" i="0" u="none" strike="noStrike" kern="1200" baseline="0" dirty="0" smtClean="0">
                <a:solidFill>
                  <a:schemeClr val="tx1"/>
                </a:solidFill>
                <a:latin typeface="+mn-lt"/>
                <a:ea typeface="+mn-ea"/>
                <a:cs typeface="+mn-cs"/>
              </a:rPr>
              <a:t>viral outgrowth assay (</a:t>
            </a:r>
            <a:r>
              <a:rPr lang="en-US" sz="1200" b="0" i="0" u="none" strike="noStrike" kern="1200" baseline="0" dirty="0" err="1" smtClean="0">
                <a:solidFill>
                  <a:schemeClr val="tx1"/>
                </a:solidFill>
                <a:latin typeface="+mn-lt"/>
                <a:ea typeface="+mn-ea"/>
                <a:cs typeface="+mn-cs"/>
              </a:rPr>
              <a:t>qVOA</a:t>
            </a:r>
            <a:r>
              <a:rPr lang="en-US" sz="1200" b="0" i="0" u="none" strike="noStrike" kern="1200" baseline="0" dirty="0" smtClean="0">
                <a:solidFill>
                  <a:schemeClr val="tx1"/>
                </a:solidFill>
                <a:latin typeface="+mn-lt"/>
                <a:ea typeface="+mn-ea"/>
                <a:cs typeface="+mn-cs"/>
              </a:rPr>
              <a:t>) and calculated the infectious unit per million cells (IUPM) in total and CD32a+ CD4 T cells. As previously reported15, IUPM ranged from 2.2 to 5.7 in total CD4 T cells (Table 1). Notably, IUPM measured in CD32a+ CD4 T cells isolated from four participants ranged from 2,158 to 16,422 (Table 1). Thus, up to 3,000-fold enrichment in inducible replication-competent provirus is observed in CD32a+ as compared to total CD4 T cells (Fig. 3d). </a:t>
            </a:r>
            <a:r>
              <a:rPr lang="en-US" sz="1200" b="0" i="0" u="none" strike="noStrike" kern="1200" baseline="0" dirty="0" err="1" smtClean="0">
                <a:solidFill>
                  <a:schemeClr val="tx1"/>
                </a:solidFill>
                <a:latin typeface="+mn-lt"/>
                <a:ea typeface="+mn-ea"/>
                <a:cs typeface="+mn-cs"/>
              </a:rPr>
              <a:t>Todetermine</a:t>
            </a:r>
            <a:r>
              <a:rPr lang="en-US" sz="1200" b="0" i="0" u="none" strike="noStrike" kern="1200" baseline="0" dirty="0" smtClean="0">
                <a:solidFill>
                  <a:schemeClr val="tx1"/>
                </a:solidFill>
                <a:latin typeface="+mn-lt"/>
                <a:ea typeface="+mn-ea"/>
                <a:cs typeface="+mn-cs"/>
              </a:rPr>
              <a:t> further the contribution of CD32a+ CD4 T lymphocytes to the inducible viral reservoir in ART-treated participants, CD32a− CD4 T cells were sorted from three </a:t>
            </a:r>
            <a:r>
              <a:rPr lang="en-US" sz="1200" b="0" i="0" u="none" strike="noStrike" kern="1200" baseline="0" dirty="0" err="1" smtClean="0">
                <a:solidFill>
                  <a:schemeClr val="tx1"/>
                </a:solidFill>
                <a:latin typeface="+mn-lt"/>
                <a:ea typeface="+mn-ea"/>
                <a:cs typeface="+mn-cs"/>
              </a:rPr>
              <a:t>aviraemic</a:t>
            </a:r>
            <a:r>
              <a:rPr lang="en-US" sz="1200" b="0" i="0" u="none" strike="noStrike" kern="1200" baseline="0" dirty="0" smtClean="0">
                <a:solidFill>
                  <a:schemeClr val="tx1"/>
                </a:solidFill>
                <a:latin typeface="+mn-lt"/>
                <a:ea typeface="+mn-ea"/>
                <a:cs typeface="+mn-cs"/>
              </a:rPr>
              <a:t> participants and viral production was measured using HIV Gag p24 ultrasensitive ELISA detection after </a:t>
            </a:r>
            <a:r>
              <a:rPr lang="en-US" sz="1200" b="0" i="1" u="none" strike="noStrike" kern="1200" baseline="0" dirty="0" smtClean="0">
                <a:solidFill>
                  <a:schemeClr val="tx1"/>
                </a:solidFill>
                <a:latin typeface="+mn-lt"/>
                <a:ea typeface="+mn-ea"/>
                <a:cs typeface="+mn-cs"/>
              </a:rPr>
              <a:t>in vitro </a:t>
            </a:r>
            <a:r>
              <a:rPr lang="en-US" sz="1200" b="0" i="0" u="none" strike="noStrike" kern="1200" baseline="0" dirty="0" smtClean="0">
                <a:solidFill>
                  <a:schemeClr val="tx1"/>
                </a:solidFill>
                <a:latin typeface="+mn-lt"/>
                <a:ea typeface="+mn-ea"/>
                <a:cs typeface="+mn-cs"/>
              </a:rPr>
              <a:t>T-cell receptor stimulation (using anti-CD2, anti-CD3 and anti-CD28 beads and IL-2). For all tested participants, activation of total CD4 T cells resulted in virus production and spreading in cultures (Fig. 3e). No virus production was observed when the cells were not activated (data not shown). By contrast, depletion of CD32a+ CD4 T cells (median of 500 cells) resulted in marked delay in virus production and spreading (Fig. 3e). </a:t>
            </a:r>
            <a:r>
              <a:rPr lang="en-US" sz="1200" b="0" i="0" u="none" strike="noStrike" kern="1200" baseline="0" dirty="0" err="1" smtClean="0">
                <a:solidFill>
                  <a:schemeClr val="tx1"/>
                </a:solidFill>
                <a:latin typeface="+mn-lt"/>
                <a:ea typeface="+mn-ea"/>
                <a:cs typeface="+mn-cs"/>
              </a:rPr>
              <a:t>qVOA</a:t>
            </a:r>
            <a:r>
              <a:rPr lang="en-US" sz="1200" b="0" i="0" u="none" strike="noStrike" kern="1200" baseline="0" dirty="0" smtClean="0">
                <a:solidFill>
                  <a:schemeClr val="tx1"/>
                </a:solidFill>
                <a:latin typeface="+mn-lt"/>
                <a:ea typeface="+mn-ea"/>
                <a:cs typeface="+mn-cs"/>
              </a:rPr>
              <a:t> performed using CD32a− and total CD4 T cells isolated from one participant showed a tenfold reduction of IUPM in the former (Extended Data Fig. 3), reinforcing the contribution of CD32a+ CD4 T cells to the inducible viral reservoir contained in total CD4 T cells. These experiments show that CD32a+ CD4 T cells greatly contribute to the pool of HIV-infected CD4 T cells that </a:t>
            </a:r>
            <a:r>
              <a:rPr lang="en-US" sz="1200" b="0" i="0" u="none" strike="noStrike" kern="1200" baseline="0" dirty="0" err="1" smtClean="0">
                <a:solidFill>
                  <a:schemeClr val="tx1"/>
                </a:solidFill>
                <a:latin typeface="+mn-lt"/>
                <a:ea typeface="+mn-ea"/>
                <a:cs typeface="+mn-cs"/>
              </a:rPr>
              <a:t>harbour</a:t>
            </a:r>
            <a:r>
              <a:rPr lang="en-US"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inducible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replication-competent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proviruses</a:t>
            </a:r>
            <a:r>
              <a:rPr lang="fr-FR" sz="1200" b="0" i="0" u="none" strike="noStrike" kern="1200" baseline="0" dirty="0" smtClean="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4</a:t>
            </a:fld>
            <a:endParaRPr lang="fr-FR"/>
          </a:p>
        </p:txBody>
      </p:sp>
    </p:spTree>
    <p:extLst>
      <p:ext uri="{BB962C8B-B14F-4D97-AF65-F5344CB8AC3E}">
        <p14:creationId xmlns:p14="http://schemas.microsoft.com/office/powerpoint/2010/main" val="183387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Altogether, our experiments show that CD32a fulfils the necessary criteria of a biomarker for HIV-persistent CD4 T cells. Although CD32a does not stain the entire CD4 T-cell reservoir, </a:t>
            </a:r>
            <a:r>
              <a:rPr lang="en-US" sz="1200" b="0" i="0" u="none" strike="noStrike" kern="1200" baseline="0" dirty="0" err="1" smtClean="0">
                <a:solidFill>
                  <a:schemeClr val="tx1"/>
                </a:solidFill>
                <a:latin typeface="+mn-lt"/>
                <a:ea typeface="+mn-ea"/>
                <a:cs typeface="+mn-cs"/>
              </a:rPr>
              <a:t>qVOA</a:t>
            </a:r>
            <a:r>
              <a:rPr lang="en-US" sz="1200" b="0" i="0" u="none" strike="noStrike" kern="1200" baseline="0" dirty="0" smtClean="0">
                <a:solidFill>
                  <a:schemeClr val="tx1"/>
                </a:solidFill>
                <a:latin typeface="+mn-lt"/>
                <a:ea typeface="+mn-ea"/>
                <a:cs typeface="+mn-cs"/>
              </a:rPr>
              <a:t> and viral induction assays demonstrate that CD32a+ CD4 T cells make up a substantial part of the pool of CD4 lymphocytes containing inducible replication-competent proviruses. Accordingly, we observed correlation between IUPM of total CD4 T cells and HIV DNA copy per cell in CD32a+ CD4 T cells, as well as between IUPM and infection frequencies of CD32a+ CD4 T-cells (data not shown). As sorting of CD32a CD4 T cells from ART-treated participants gives a nearly pure population of infected cells (average of 0.9 HIV DNA copy per cell with median of 0.5), it would be possible to study viral and cellular diversity of the HIV reservoir at the single-cell level. An exciting future direction is to determine the distribution of defective, replication-competent and inducible viruses16,17 within this population of reservoir </a:t>
            </a:r>
            <a:r>
              <a:rPr lang="fr-FR" sz="1200" b="0"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 Our </a:t>
            </a:r>
            <a:r>
              <a:rPr lang="fr-FR" sz="1200" b="0" i="0" u="none" strike="noStrike" kern="1200" baseline="0" dirty="0" err="1" smtClean="0">
                <a:solidFill>
                  <a:schemeClr val="tx1"/>
                </a:solidFill>
                <a:latin typeface="+mn-lt"/>
                <a:ea typeface="+mn-ea"/>
                <a:cs typeface="+mn-cs"/>
              </a:rPr>
              <a:t>findings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also raise important questions about the functional significance of CD32a expression on reservoir cells. The Fc region of HIV-1 </a:t>
            </a:r>
            <a:r>
              <a:rPr lang="en-US" sz="1200" b="0" i="0" u="none" strike="noStrike" kern="1200" baseline="0" dirty="0" err="1" smtClean="0">
                <a:solidFill>
                  <a:schemeClr val="tx1"/>
                </a:solidFill>
                <a:latin typeface="+mn-lt"/>
                <a:ea typeface="+mn-ea"/>
                <a:cs typeface="+mn-cs"/>
              </a:rPr>
              <a:t>Env</a:t>
            </a:r>
            <a:r>
              <a:rPr lang="en-US" sz="1200" b="0" i="0" u="none" strike="noStrike" kern="1200" baseline="0" dirty="0" smtClean="0">
                <a:solidFill>
                  <a:schemeClr val="tx1"/>
                </a:solidFill>
                <a:latin typeface="+mn-lt"/>
                <a:ea typeface="+mn-ea"/>
                <a:cs typeface="+mn-cs"/>
              </a:rPr>
              <a:t>-specific broadly neutralizing antibodies is required for their antiviral activity18 and antibody-dependent cellular cytotoxicity has a role in this process19. It will thus be interesting to determine whether CD32a expression helps to explain the recent findings that combination of ART and broadly neutralizing antibodies reduces cell-associated HIV-1 DNA and prolonged viral control20. It will also be of interest to determine whether CD32a expression is part of a cellular response to viral infection or is induced by the virus. Most importantly, developing strategies aimed at targeting and eliminating the CD32a+ CD4 T cell HIV reservoir may establish the basis for a ‘direct kill’ as </a:t>
            </a:r>
            <a:r>
              <a:rPr lang="fr-FR" sz="1200" b="0" i="0" u="none" strike="noStrike" kern="1200" baseline="0" dirty="0" smtClean="0">
                <a:solidFill>
                  <a:schemeClr val="tx1"/>
                </a:solidFill>
                <a:latin typeface="+mn-lt"/>
                <a:ea typeface="+mn-ea"/>
                <a:cs typeface="+mn-cs"/>
              </a:rPr>
              <a:t>an alternative</a:t>
            </a:r>
          </a:p>
          <a:p>
            <a:r>
              <a:rPr lang="en-US" sz="1200" b="0" i="0" u="none" strike="noStrike" kern="1200" baseline="0" dirty="0" smtClean="0">
                <a:solidFill>
                  <a:schemeClr val="tx1"/>
                </a:solidFill>
                <a:latin typeface="+mn-lt"/>
                <a:ea typeface="+mn-ea"/>
                <a:cs typeface="+mn-cs"/>
              </a:rPr>
              <a:t>and or complementary approach toward a HIV cure.</a:t>
            </a:r>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5</a:t>
            </a:fld>
            <a:endParaRPr lang="fr-FR"/>
          </a:p>
        </p:txBody>
      </p:sp>
    </p:spTree>
    <p:extLst>
      <p:ext uri="{BB962C8B-B14F-4D97-AF65-F5344CB8AC3E}">
        <p14:creationId xmlns:p14="http://schemas.microsoft.com/office/powerpoint/2010/main" val="200927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ratio CD4/CD8 est considéré comme un marqueur de restauration immunitaire reflétant l’activation et l’inflammation résiduelles. Sa persistance à un niveau faible (&lt;0,3) chez des patients sous traitement, avec une charge virale contrôlée est associée au le risque de la survenue de pathologies non liés au Sida (cancer et autres morbidités), par rapport à un niveau supérieur à 0,45. Ce ratio apparait comme un marqueur prédictif du déficit immunitaire bien meilleur que le taux de CD4, même ajusté sur le niveau de la charge virale. </a:t>
            </a:r>
          </a:p>
          <a:p>
            <a:r>
              <a:rPr lang="fr-FR" dirty="0" smtClean="0"/>
              <a:t>Malgré l’efficacité des traitements </a:t>
            </a:r>
            <a:r>
              <a:rPr lang="fr-FR" dirty="0" err="1" smtClean="0"/>
              <a:t>anti-rétroviraux</a:t>
            </a:r>
            <a:r>
              <a:rPr lang="fr-FR" dirty="0" smtClean="0"/>
              <a:t>, 80% des patients maintiennent un ratio inversé (&lt;1). L’objectif de cette étude réalisée au sein de la base FHDH était de déterminer,  la proportion de patients avec un ratio &gt;1  sous traitement efficace, le délai pour récupérer ce ratio &gt;1, ainsi que les facteurs associés à cette restauration immunitaire. Les 10012 patients inclus étaient des patients traités en première ligne entre janvier 2000 et décembre 2010 avec un contrôle virologique (&lt;500 copies) dans le 9 mois suivants la mise sous traitement et un ratio CD4/CD8 &lt;1. A l’initiation du traitement, la médiane de charge virale était à 4,7 log10 copies/ml, le nadir médian des CD4 à 237 mm3, le taux médian de CD8 à 826/mm3 et le ratio CD4/CD8 à 0,26 (0,15-0,40). A l’initiation, 59% des patients avaient un ratio inférieur à 0,3. La probabilité d’obtenir un ratio CD4/CD8 &gt;1 était de 23 % à 5 ans du contrôle virologique, et de 30 % à 8 ans. Cette probabilité était de 17% chez les patients au stade Sida et de 45% chez les patients avec un taux de CD4 supérieur à 500/mm3. Les principaux facteurs associés à la restauration immunitaire (ratio &gt;1) étaient le traitement initié au cours de la primo-infection par le VIH quel que soit le nombre de CD4, un taux de CD4 &gt;500/mm3 en phase chronique, un taux plus faible de CD8 à l’initiation en phase chronique, et un traitement initié plus récemment en 2009-2010, notamment avec un traitement </a:t>
            </a:r>
            <a:r>
              <a:rPr lang="fr-FR" strike="sngStrike" dirty="0" smtClean="0">
                <a:effectLst/>
              </a:rPr>
              <a:t>par</a:t>
            </a:r>
            <a:r>
              <a:rPr lang="fr-FR" dirty="0" smtClean="0"/>
              <a:t> comportant un inhibiteur d’</a:t>
            </a:r>
            <a:r>
              <a:rPr lang="fr-FR" dirty="0" err="1" smtClean="0"/>
              <a:t>intégrase</a:t>
            </a:r>
            <a:r>
              <a:rPr lang="fr-FR" dirty="0" smtClean="0"/>
              <a:t> et aussi un délai plus court d’obtention du contrôle virologique. Ces résultats sont concordants avec l’introduction en 2008 de cette nouvelle classe connue pour avoir une activité antirétrovirale rapide et importante. N’oublions pas que ce ratio CD4/CD8 &gt;1, marqueur de la restauration immunitaire est sous la double dépendance de la récupération des lymphocytes CD4 mais aussi de la normalisation des lymphocytes CD8 liée à la réplication résiduelle du VIH, à la translocation microbienne et aux </a:t>
            </a:r>
            <a:r>
              <a:rPr lang="fr-FR" dirty="0" err="1" smtClean="0"/>
              <a:t>co-infections</a:t>
            </a:r>
            <a:r>
              <a:rPr lang="fr-FR" dirty="0" smtClean="0"/>
              <a:t> chroniques (CMV, VHC…)</a:t>
            </a:r>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6</a:t>
            </a:fld>
            <a:endParaRPr lang="fr-FR"/>
          </a:p>
        </p:txBody>
      </p:sp>
    </p:spTree>
    <p:extLst>
      <p:ext uri="{BB962C8B-B14F-4D97-AF65-F5344CB8AC3E}">
        <p14:creationId xmlns:p14="http://schemas.microsoft.com/office/powerpoint/2010/main" val="126037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Afin de répondre à cet objectif, les données de l’étude CIADIS sont</a:t>
            </a:r>
            <a:r>
              <a:rPr lang="fr-FR" baseline="0" dirty="0" smtClean="0"/>
              <a:t> utilisées.</a:t>
            </a:r>
          </a:p>
          <a:p>
            <a:r>
              <a:rPr lang="fr-FR" baseline="0" dirty="0" smtClean="0"/>
              <a:t>Alors CIADIS est une sous-étude de la cohorte ANRS CO3 Aquitaine qui s’intéresse à la </a:t>
            </a:r>
            <a:r>
              <a:rPr lang="fr-FR" altLang="fr-FR" sz="1100" dirty="0">
                <a:solidFill>
                  <a:prstClr val="black"/>
                </a:solidFill>
                <a:latin typeface="Arial" panose="020B0604020202020204" pitchFamily="34" charset="0"/>
                <a:cs typeface="Arial" panose="020B0604020202020204" pitchFamily="34" charset="0"/>
              </a:rPr>
              <a:t>participation de l’activation immunitaire, de l’inflammation et de l’</a:t>
            </a:r>
            <a:r>
              <a:rPr lang="fr-FR" altLang="fr-FR" sz="1100" dirty="0" err="1">
                <a:solidFill>
                  <a:prstClr val="black"/>
                </a:solidFill>
                <a:latin typeface="Arial" panose="020B0604020202020204" pitchFamily="34" charset="0"/>
                <a:cs typeface="Arial" panose="020B0604020202020204" pitchFamily="34" charset="0"/>
              </a:rPr>
              <a:t>immunosénescence</a:t>
            </a:r>
            <a:r>
              <a:rPr lang="fr-FR" altLang="fr-FR" sz="1100" dirty="0">
                <a:solidFill>
                  <a:prstClr val="black"/>
                </a:solidFill>
                <a:latin typeface="Arial" panose="020B0604020202020204" pitchFamily="34" charset="0"/>
                <a:cs typeface="Arial" panose="020B0604020202020204" pitchFamily="34" charset="0"/>
              </a:rPr>
              <a:t> aux </a:t>
            </a:r>
            <a:r>
              <a:rPr lang="fr-FR" altLang="fr-FR" sz="1100" dirty="0" err="1">
                <a:solidFill>
                  <a:prstClr val="black"/>
                </a:solidFill>
                <a:latin typeface="Arial" panose="020B0604020202020204" pitchFamily="34" charset="0"/>
                <a:cs typeface="Arial" panose="020B0604020202020204" pitchFamily="34" charset="0"/>
              </a:rPr>
              <a:t>co-morbidités</a:t>
            </a:r>
            <a:r>
              <a:rPr lang="fr-FR" altLang="fr-FR" sz="1100" dirty="0">
                <a:solidFill>
                  <a:prstClr val="black"/>
                </a:solidFill>
                <a:latin typeface="Arial" panose="020B0604020202020204" pitchFamily="34" charset="0"/>
                <a:cs typeface="Arial" panose="020B0604020202020204" pitchFamily="34" charset="0"/>
              </a:rPr>
              <a:t> non liées au VIH</a:t>
            </a:r>
          </a:p>
          <a:p>
            <a:r>
              <a:rPr lang="fr-FR" dirty="0" smtClean="0"/>
              <a:t>1010 patients ont été inclus dans cette étude avec environ 60% qui ne présentent aucune </a:t>
            </a:r>
            <a:r>
              <a:rPr lang="fr-FR" dirty="0" err="1" smtClean="0"/>
              <a:t>co-morbidité</a:t>
            </a:r>
            <a:r>
              <a:rPr lang="fr-FR" dirty="0" smtClean="0"/>
              <a:t> à l’inclusion.</a:t>
            </a:r>
          </a:p>
          <a:p>
            <a:r>
              <a:rPr lang="fr-FR" dirty="0" smtClean="0"/>
              <a:t>Le fait que ces participants soient également inclus dans la cohorte ANRS CO3 Aquitaine nous permet d’avoir les données de suivi des patients. </a:t>
            </a:r>
          </a:p>
          <a:p>
            <a:endParaRPr lang="fr-FR" dirty="0"/>
          </a:p>
        </p:txBody>
      </p:sp>
      <p:sp>
        <p:nvSpPr>
          <p:cNvPr id="4" name="Espace réservé du numéro de diapositive 3"/>
          <p:cNvSpPr>
            <a:spLocks noGrp="1"/>
          </p:cNvSpPr>
          <p:nvPr>
            <p:ph type="sldNum" sz="quarter" idx="10"/>
          </p:nvPr>
        </p:nvSpPr>
        <p:spPr/>
        <p:txBody>
          <a:bodyPr/>
          <a:lstStyle/>
          <a:p>
            <a:fld id="{43109071-3061-49EF-B0CA-08AAF1DA9A74}"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85704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6E42B0-DC8B-4F0B-A830-D3F7178E7F0D}" type="slidenum">
              <a:rPr lang="fr-FR" smtClean="0"/>
              <a:t>9</a:t>
            </a:fld>
            <a:endParaRPr lang="fr-FR"/>
          </a:p>
        </p:txBody>
      </p:sp>
    </p:spTree>
    <p:extLst>
      <p:ext uri="{BB962C8B-B14F-4D97-AF65-F5344CB8AC3E}">
        <p14:creationId xmlns:p14="http://schemas.microsoft.com/office/powerpoint/2010/main" val="251614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80783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313405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331108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0070C0"/>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Cliquez pour modifier les styles du texte du masque</a:t>
            </a:r>
          </a:p>
        </p:txBody>
      </p:sp>
    </p:spTree>
    <p:extLst>
      <p:ext uri="{BB962C8B-B14F-4D97-AF65-F5344CB8AC3E}">
        <p14:creationId xmlns:p14="http://schemas.microsoft.com/office/powerpoint/2010/main" val="38458303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FFFFFF"/>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82384"/>
          </a:xfrm>
          <a:prstGeom prst="rect">
            <a:avLst/>
          </a:prstGeom>
        </p:spPr>
      </p:pic>
    </p:spTree>
    <p:extLst>
      <p:ext uri="{BB962C8B-B14F-4D97-AF65-F5344CB8AC3E}">
        <p14:creationId xmlns:p14="http://schemas.microsoft.com/office/powerpoint/2010/main" val="39282464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équipe">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82384"/>
          </a:xfrm>
          <a:prstGeom prst="rect">
            <a:avLst/>
          </a:prstGeom>
        </p:spPr>
      </p:pic>
    </p:spTree>
    <p:extLst>
      <p:ext uri="{BB962C8B-B14F-4D97-AF65-F5344CB8AC3E}">
        <p14:creationId xmlns:p14="http://schemas.microsoft.com/office/powerpoint/2010/main" val="11340739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8_Intercalaire">
    <p:bg>
      <p:bgPr>
        <a:solidFill>
          <a:srgbClr val="FFFFFF"/>
        </a:solid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0144"/>
            <a:ext cx="8894064" cy="6467856"/>
          </a:xfrm>
          <a:prstGeom prst="rect">
            <a:avLst/>
          </a:prstGeom>
        </p:spPr>
      </p:pic>
      <p:sp>
        <p:nvSpPr>
          <p:cNvPr id="2" name="Titre 1"/>
          <p:cNvSpPr>
            <a:spLocks noGrp="1"/>
          </p:cNvSpPr>
          <p:nvPr>
            <p:ph type="title"/>
          </p:nvPr>
        </p:nvSpPr>
        <p:spPr>
          <a:xfrm>
            <a:off x="3221664" y="2317898"/>
            <a:ext cx="5288923" cy="1501512"/>
          </a:xfrm>
        </p:spPr>
        <p:txBody>
          <a:bodyPr anchor="b"/>
          <a:lstStyle>
            <a:lvl1pPr>
              <a:defRPr sz="450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3221664" y="3834559"/>
            <a:ext cx="52889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314380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ux contenus">
    <p:bg>
      <p:bgPr>
        <a:solidFill>
          <a:srgbClr val="FFFFFF"/>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168" y="164592"/>
            <a:ext cx="8741664" cy="6528816"/>
          </a:xfrm>
          <a:prstGeom prst="rect">
            <a:avLst/>
          </a:prstGeom>
        </p:spPr>
      </p:pic>
      <p:sp>
        <p:nvSpPr>
          <p:cNvPr id="2" name="Titre 1"/>
          <p:cNvSpPr>
            <a:spLocks noGrp="1"/>
          </p:cNvSpPr>
          <p:nvPr>
            <p:ph type="title"/>
          </p:nvPr>
        </p:nvSpPr>
        <p:spPr>
          <a:xfrm>
            <a:off x="221455" y="943200"/>
            <a:ext cx="8688321" cy="747489"/>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221455" y="1825625"/>
            <a:ext cx="4228145"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a:xfrm>
            <a:off x="211050" y="6356351"/>
            <a:ext cx="2057400" cy="365125"/>
          </a:xfrm>
        </p:spPr>
        <p:txBody>
          <a:bodyPr/>
          <a:lstStyle/>
          <a:p>
            <a:fld id="{8D28EAB4-3E67-43AE-B8FE-49209C227C1C}" type="datetimeFigureOut">
              <a:rPr lang="fr-FR" smtClean="0">
                <a:solidFill>
                  <a:srgbClr val="272460">
                    <a:tint val="75000"/>
                  </a:srgbClr>
                </a:solidFill>
              </a:rPr>
              <a:pPr/>
              <a:t>23/09/2017</a:t>
            </a:fld>
            <a:endParaRPr lang="fr-FR">
              <a:solidFill>
                <a:srgbClr val="272460">
                  <a:tint val="75000"/>
                </a:srgbClr>
              </a:solidFill>
            </a:endParaRPr>
          </a:p>
        </p:txBody>
      </p:sp>
      <p:sp>
        <p:nvSpPr>
          <p:cNvPr id="6" name="Espace réservé du pied de page 5"/>
          <p:cNvSpPr>
            <a:spLocks noGrp="1"/>
          </p:cNvSpPr>
          <p:nvPr>
            <p:ph type="ftr" sz="quarter" idx="11"/>
          </p:nvPr>
        </p:nvSpPr>
        <p:spPr>
          <a:xfrm>
            <a:off x="2287350" y="6356351"/>
            <a:ext cx="3086100" cy="365125"/>
          </a:xfrm>
        </p:spPr>
        <p:txBody>
          <a:bodyPr/>
          <a:lstStyle/>
          <a:p>
            <a:endParaRPr lang="fr-FR">
              <a:solidFill>
                <a:srgbClr val="272460">
                  <a:tint val="75000"/>
                </a:srgbClr>
              </a:solidFill>
            </a:endParaRPr>
          </a:p>
        </p:txBody>
      </p:sp>
      <p:sp>
        <p:nvSpPr>
          <p:cNvPr id="7" name="Espace réservé du numéro de diapositive 6"/>
          <p:cNvSpPr>
            <a:spLocks noGrp="1"/>
          </p:cNvSpPr>
          <p:nvPr>
            <p:ph type="sldNum" sz="quarter" idx="12"/>
          </p:nvPr>
        </p:nvSpPr>
        <p:spPr>
          <a:xfrm>
            <a:off x="4917150" y="6356351"/>
            <a:ext cx="2057400" cy="365125"/>
          </a:xfrm>
        </p:spPr>
        <p:txBody>
          <a:bodyPr/>
          <a:lstStyle/>
          <a:p>
            <a:fld id="{07DD4425-B4AC-45F9-B187-BB28FF75FB99}" type="slidenum">
              <a:rPr lang="fr-FR" smtClean="0">
                <a:solidFill>
                  <a:srgbClr val="272460">
                    <a:tint val="75000"/>
                  </a:srgbClr>
                </a:solidFill>
              </a:rPr>
              <a:pPr/>
              <a:t>‹#›</a:t>
            </a:fld>
            <a:endParaRPr lang="fr-FR">
              <a:solidFill>
                <a:srgbClr val="272460">
                  <a:tint val="75000"/>
                </a:srgbClr>
              </a:solidFill>
            </a:endParaRPr>
          </a:p>
        </p:txBody>
      </p:sp>
      <p:sp>
        <p:nvSpPr>
          <p:cNvPr id="9" name="Espace réservé du contenu 2"/>
          <p:cNvSpPr>
            <a:spLocks noGrp="1"/>
          </p:cNvSpPr>
          <p:nvPr>
            <p:ph sz="half" idx="13"/>
          </p:nvPr>
        </p:nvSpPr>
        <p:spPr>
          <a:xfrm>
            <a:off x="4615200" y="1825625"/>
            <a:ext cx="4294576" cy="435133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5287" y="169452"/>
            <a:ext cx="2379906" cy="594360"/>
          </a:xfrm>
          <a:prstGeom prst="rect">
            <a:avLst/>
          </a:prstGeom>
        </p:spPr>
      </p:pic>
    </p:spTree>
    <p:extLst>
      <p:ext uri="{BB962C8B-B14F-4D97-AF65-F5344CB8AC3E}">
        <p14:creationId xmlns:p14="http://schemas.microsoft.com/office/powerpoint/2010/main" val="36588781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379174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148693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195182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79D311-8701-467F-8B94-A1451C431482}" type="datetimeFigureOut">
              <a:rPr lang="fr-FR" smtClean="0"/>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142879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79D311-8701-467F-8B94-A1451C431482}" type="datetimeFigureOut">
              <a:rPr lang="fr-FR" smtClean="0"/>
              <a:t>23/09/2017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347260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79D311-8701-467F-8B94-A1451C431482}" type="datetimeFigureOut">
              <a:rPr lang="fr-FR" smtClean="0"/>
              <a:t>23/09/2017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27328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79D311-8701-467F-8B94-A1451C431482}" type="datetimeFigureOut">
              <a:rPr lang="fr-FR" smtClean="0"/>
              <a:t>23/09/2017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259359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79D311-8701-467F-8B94-A1451C431482}" type="datetimeFigureOut">
              <a:rPr lang="fr-FR" smtClean="0"/>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121844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79D311-8701-467F-8B94-A1451C431482}" type="datetimeFigureOut">
              <a:rPr lang="fr-FR" smtClean="0"/>
              <a:t>23/09/2017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A0B15B-B594-4949-96FC-8C3EE83313FC}" type="slidenum">
              <a:rPr lang="fr-FR" smtClean="0"/>
              <a:t>‹#›</a:t>
            </a:fld>
            <a:endParaRPr lang="fr-FR"/>
          </a:p>
        </p:txBody>
      </p:sp>
    </p:spTree>
    <p:extLst>
      <p:ext uri="{BB962C8B-B14F-4D97-AF65-F5344CB8AC3E}">
        <p14:creationId xmlns:p14="http://schemas.microsoft.com/office/powerpoint/2010/main" val="1452233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9D311-8701-467F-8B94-A1451C431482}" type="datetimeFigureOut">
              <a:rPr lang="fr-FR" smtClean="0"/>
              <a:t>23/09/2017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0B15B-B594-4949-96FC-8C3EE83313FC}" type="slidenum">
              <a:rPr lang="fr-FR" smtClean="0"/>
              <a:t>‹#›</a:t>
            </a:fld>
            <a:endParaRPr lang="fr-FR"/>
          </a:p>
        </p:txBody>
      </p:sp>
    </p:spTree>
    <p:extLst>
      <p:ext uri="{BB962C8B-B14F-4D97-AF65-F5344CB8AC3E}">
        <p14:creationId xmlns:p14="http://schemas.microsoft.com/office/powerpoint/2010/main" val="393437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28EAB4-3E67-43AE-B8FE-49209C227C1C}" type="datetimeFigureOut">
              <a:rPr lang="fr-FR" smtClean="0">
                <a:solidFill>
                  <a:srgbClr val="272460">
                    <a:tint val="75000"/>
                  </a:srgbClr>
                </a:solidFill>
              </a:rPr>
              <a:pPr/>
              <a:t>23/09/2017</a:t>
            </a:fld>
            <a:endParaRPr lang="fr-FR">
              <a:solidFill>
                <a:srgbClr val="272460">
                  <a:tint val="75000"/>
                </a:srgb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srgbClr val="272460">
                  <a:tint val="75000"/>
                </a:srgb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DD4425-B4AC-45F9-B187-BB28FF75FB99}" type="slidenum">
              <a:rPr lang="fr-FR" smtClean="0">
                <a:solidFill>
                  <a:srgbClr val="272460">
                    <a:tint val="75000"/>
                  </a:srgbClr>
                </a:solidFill>
              </a:rPr>
              <a:pPr/>
              <a:t>‹#›</a:t>
            </a:fld>
            <a:endParaRPr lang="fr-FR">
              <a:solidFill>
                <a:srgbClr val="272460">
                  <a:tint val="75000"/>
                </a:srgbClr>
              </a:solidFill>
            </a:endParaRPr>
          </a:p>
        </p:txBody>
      </p:sp>
    </p:spTree>
    <p:extLst>
      <p:ext uri="{BB962C8B-B14F-4D97-AF65-F5344CB8AC3E}">
        <p14:creationId xmlns:p14="http://schemas.microsoft.com/office/powerpoint/2010/main" val="5114576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sz="2400" dirty="0" smtClean="0"/>
              <a:t>Repérer le réservoir pour agir sur le réservoir ?</a:t>
            </a:r>
            <a:endParaRPr lang="fr-FR" sz="2400" dirty="0"/>
          </a:p>
        </p:txBody>
      </p:sp>
      <p:pic>
        <p:nvPicPr>
          <p:cNvPr id="4" name="Image 3" descr="Capture d’écran 2017-03-22 à 21.29.5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019" y="3935468"/>
            <a:ext cx="3857981" cy="2761057"/>
          </a:xfrm>
          <a:prstGeom prst="rect">
            <a:avLst/>
          </a:prstGeom>
        </p:spPr>
      </p:pic>
      <p:sp>
        <p:nvSpPr>
          <p:cNvPr id="5" name="ZoneTexte 4"/>
          <p:cNvSpPr txBox="1"/>
          <p:nvPr/>
        </p:nvSpPr>
        <p:spPr>
          <a:xfrm>
            <a:off x="5620538" y="6446084"/>
            <a:ext cx="3380374" cy="369332"/>
          </a:xfrm>
          <a:prstGeom prst="rect">
            <a:avLst/>
          </a:prstGeom>
          <a:noFill/>
        </p:spPr>
        <p:txBody>
          <a:bodyPr wrap="square" rtlCol="0">
            <a:spAutoFit/>
          </a:bodyPr>
          <a:lstStyle/>
          <a:p>
            <a:pPr algn="r"/>
            <a:r>
              <a:rPr lang="fr-FR" i="1" dirty="0" err="1" smtClean="0"/>
              <a:t>Descours</a:t>
            </a:r>
            <a:r>
              <a:rPr lang="fr-FR" i="1" dirty="0" smtClean="0"/>
              <a:t>, Nature 2017</a:t>
            </a:r>
            <a:endParaRPr lang="fr-FR" i="1" dirty="0"/>
          </a:p>
        </p:txBody>
      </p:sp>
      <p:sp>
        <p:nvSpPr>
          <p:cNvPr id="3" name="ZoneTexte 2"/>
          <p:cNvSpPr txBox="1"/>
          <p:nvPr/>
        </p:nvSpPr>
        <p:spPr>
          <a:xfrm>
            <a:off x="1564530" y="1152208"/>
            <a:ext cx="5616624" cy="1200329"/>
          </a:xfrm>
          <a:prstGeom prst="rect">
            <a:avLst/>
          </a:prstGeom>
          <a:noFill/>
        </p:spPr>
        <p:txBody>
          <a:bodyPr wrap="square" rtlCol="0">
            <a:spAutoFit/>
          </a:bodyPr>
          <a:lstStyle/>
          <a:p>
            <a:pPr algn="ctr"/>
            <a:r>
              <a:rPr lang="fr-FR" b="1" dirty="0" smtClean="0"/>
              <a:t>VIROTEAM TABLE RONDE</a:t>
            </a:r>
          </a:p>
          <a:p>
            <a:pPr algn="ctr"/>
            <a:r>
              <a:rPr lang="fr-FR" b="1" dirty="0" smtClean="0"/>
              <a:t>21-23 Septembre 2017</a:t>
            </a:r>
          </a:p>
          <a:p>
            <a:pPr algn="ctr"/>
            <a:r>
              <a:rPr lang="fr-FR" b="1" dirty="0" smtClean="0"/>
              <a:t>IMMUNO-VIROLOGIE- Lien avec les comorbidités</a:t>
            </a:r>
          </a:p>
          <a:p>
            <a:pPr algn="ctr"/>
            <a:r>
              <a:rPr lang="fr-FR" dirty="0" smtClean="0"/>
              <a:t>Isabelle Pellegrin</a:t>
            </a:r>
            <a:endParaRPr lang="fr-FR" dirty="0"/>
          </a:p>
        </p:txBody>
      </p:sp>
    </p:spTree>
    <p:extLst>
      <p:ext uri="{BB962C8B-B14F-4D97-AF65-F5344CB8AC3E}">
        <p14:creationId xmlns:p14="http://schemas.microsoft.com/office/powerpoint/2010/main" val="2176258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579296" cy="1008112"/>
          </a:xfrm>
          <a:ln>
            <a:solidFill>
              <a:srgbClr val="0070C0"/>
            </a:solidFill>
          </a:ln>
        </p:spPr>
        <p:txBody>
          <a:bodyPr>
            <a:noAutofit/>
          </a:bodyPr>
          <a:lstStyle/>
          <a:p>
            <a:r>
              <a:rPr lang="en-US" sz="2800" b="1" dirty="0">
                <a:solidFill>
                  <a:srgbClr val="0070C0"/>
                </a:solidFill>
              </a:rPr>
              <a:t/>
            </a:r>
            <a:br>
              <a:rPr lang="en-US" sz="2800" b="1" dirty="0">
                <a:solidFill>
                  <a:srgbClr val="0070C0"/>
                </a:solidFill>
              </a:rPr>
            </a:br>
            <a:r>
              <a:rPr lang="en-US" sz="2800" b="1" dirty="0">
                <a:solidFill>
                  <a:srgbClr val="0070C0"/>
                </a:solidFill>
              </a:rPr>
              <a:t>The gene expression signature of latently HIV-1-infected </a:t>
            </a:r>
            <a:r>
              <a:rPr lang="en-US" sz="2800" b="1" dirty="0" smtClean="0">
                <a:solidFill>
                  <a:srgbClr val="0070C0"/>
                </a:solidFill>
              </a:rPr>
              <a:t>quiescent </a:t>
            </a:r>
            <a:r>
              <a:rPr lang="en-US" sz="2800" b="1" dirty="0">
                <a:solidFill>
                  <a:srgbClr val="0070C0"/>
                </a:solidFill>
              </a:rPr>
              <a:t>CD4 T cells.</a:t>
            </a:r>
            <a:br>
              <a:rPr lang="en-US" sz="2800" b="1" dirty="0">
                <a:solidFill>
                  <a:srgbClr val="0070C0"/>
                </a:solidFill>
              </a:rPr>
            </a:br>
            <a:endParaRPr lang="fr-FR" sz="2800" b="1" dirty="0">
              <a:solidFill>
                <a:srgbClr val="0070C0"/>
              </a:solidFill>
            </a:endParaRP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3459" b="50000"/>
          <a:stretch/>
        </p:blipFill>
        <p:spPr bwMode="auto">
          <a:xfrm>
            <a:off x="251521" y="1158141"/>
            <a:ext cx="5548484" cy="312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322144" y="6608385"/>
            <a:ext cx="1690187" cy="276999"/>
          </a:xfrm>
          <a:prstGeom prst="rect">
            <a:avLst/>
          </a:prstGeom>
          <a:noFill/>
        </p:spPr>
        <p:txBody>
          <a:bodyPr wrap="square" rtlCol="0">
            <a:spAutoFit/>
          </a:bodyPr>
          <a:lstStyle/>
          <a:p>
            <a:pPr algn="r"/>
            <a:r>
              <a:rPr lang="fr-FR" sz="1200" i="1" dirty="0" err="1" smtClean="0"/>
              <a:t>Descours</a:t>
            </a:r>
            <a:r>
              <a:rPr lang="fr-FR" sz="1200" i="1" dirty="0" smtClean="0"/>
              <a:t>, Nature 2017</a:t>
            </a:r>
            <a:endParaRPr lang="fr-FR" sz="1200" i="1" dirty="0"/>
          </a:p>
        </p:txBody>
      </p:sp>
      <p:sp>
        <p:nvSpPr>
          <p:cNvPr id="4" name="ZoneTexte 3"/>
          <p:cNvSpPr txBox="1"/>
          <p:nvPr/>
        </p:nvSpPr>
        <p:spPr>
          <a:xfrm>
            <a:off x="3203848" y="1727230"/>
            <a:ext cx="740908" cy="261610"/>
          </a:xfrm>
          <a:prstGeom prst="rect">
            <a:avLst/>
          </a:prstGeom>
          <a:noFill/>
        </p:spPr>
        <p:txBody>
          <a:bodyPr wrap="none" rtlCol="0">
            <a:spAutoFit/>
          </a:bodyPr>
          <a:lstStyle/>
          <a:p>
            <a:r>
              <a:rPr lang="fr-FR" sz="1100" b="1" dirty="0" smtClean="0"/>
              <a:t>CD69-DR-</a:t>
            </a:r>
            <a:endParaRPr lang="fr-FR" sz="1100" b="1" dirty="0"/>
          </a:p>
        </p:txBody>
      </p:sp>
      <p:sp>
        <p:nvSpPr>
          <p:cNvPr id="24" name="ZoneTexte 23"/>
          <p:cNvSpPr txBox="1"/>
          <p:nvPr/>
        </p:nvSpPr>
        <p:spPr>
          <a:xfrm>
            <a:off x="5148064" y="2455028"/>
            <a:ext cx="662361" cy="261610"/>
          </a:xfrm>
          <a:prstGeom prst="rect">
            <a:avLst/>
          </a:prstGeom>
          <a:noFill/>
        </p:spPr>
        <p:txBody>
          <a:bodyPr wrap="none" rtlCol="0">
            <a:spAutoFit/>
          </a:bodyPr>
          <a:lstStyle/>
          <a:p>
            <a:r>
              <a:rPr lang="fr-FR" sz="1100" b="1" dirty="0" smtClean="0"/>
              <a:t>Illumina</a:t>
            </a:r>
            <a:endParaRPr lang="fr-FR" sz="1100" b="1" dirty="0"/>
          </a:p>
        </p:txBody>
      </p:sp>
      <p:grpSp>
        <p:nvGrpSpPr>
          <p:cNvPr id="8" name="Groupe 7"/>
          <p:cNvGrpSpPr/>
          <p:nvPr/>
        </p:nvGrpSpPr>
        <p:grpSpPr>
          <a:xfrm>
            <a:off x="565876" y="1168202"/>
            <a:ext cx="8471856" cy="5439225"/>
            <a:chOff x="565876" y="1168202"/>
            <a:chExt cx="8471856" cy="5439225"/>
          </a:xfrm>
        </p:grpSpPr>
        <p:grpSp>
          <p:nvGrpSpPr>
            <p:cNvPr id="6" name="Groupe 5"/>
            <p:cNvGrpSpPr/>
            <p:nvPr/>
          </p:nvGrpSpPr>
          <p:grpSpPr>
            <a:xfrm>
              <a:off x="565876" y="1168202"/>
              <a:ext cx="8301544" cy="5285134"/>
              <a:chOff x="565876" y="1168202"/>
              <a:chExt cx="8301544" cy="5285134"/>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192" b="45630"/>
              <a:stretch/>
            </p:blipFill>
            <p:spPr bwMode="auto">
              <a:xfrm>
                <a:off x="6694828" y="1168202"/>
                <a:ext cx="1950895" cy="174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163" t="51868"/>
              <a:stretch/>
            </p:blipFill>
            <p:spPr bwMode="auto">
              <a:xfrm>
                <a:off x="6403937" y="3140903"/>
                <a:ext cx="2463483" cy="19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948264" y="1412776"/>
                <a:ext cx="345280" cy="1411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64718"/>
              <a:stretch/>
            </p:blipFill>
            <p:spPr bwMode="auto">
              <a:xfrm>
                <a:off x="565876" y="4286018"/>
                <a:ext cx="2398993" cy="216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lipse 18"/>
              <p:cNvSpPr/>
              <p:nvPr/>
            </p:nvSpPr>
            <p:spPr>
              <a:xfrm rot="19260993">
                <a:off x="781180" y="4848325"/>
                <a:ext cx="1171355" cy="486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rot="17580428">
                <a:off x="1810426" y="5395058"/>
                <a:ext cx="1102623" cy="3997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rot="18340868">
                <a:off x="1551017" y="4683742"/>
                <a:ext cx="1147683" cy="58607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843590" y="3284984"/>
                <a:ext cx="1584175" cy="2349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ZoneTexte 24"/>
            <p:cNvSpPr txBox="1"/>
            <p:nvPr/>
          </p:nvSpPr>
          <p:spPr>
            <a:xfrm>
              <a:off x="3097580" y="4853101"/>
              <a:ext cx="5940152" cy="1754326"/>
            </a:xfrm>
            <a:prstGeom prst="rect">
              <a:avLst/>
            </a:prstGeom>
            <a:solidFill>
              <a:schemeClr val="bg1"/>
            </a:solidFill>
            <a:ln>
              <a:solidFill>
                <a:srgbClr val="0070C0"/>
              </a:solidFill>
            </a:ln>
          </p:spPr>
          <p:txBody>
            <a:bodyPr wrap="square" rtlCol="0">
              <a:spAutoFit/>
            </a:bodyPr>
            <a:lstStyle/>
            <a:p>
              <a:r>
                <a:rPr lang="en-US" b="1" dirty="0" smtClean="0">
                  <a:solidFill>
                    <a:srgbClr val="0070C0"/>
                  </a:solidFill>
                </a:rPr>
                <a:t>103 </a:t>
              </a:r>
              <a:r>
                <a:rPr lang="en-US" b="1" dirty="0">
                  <a:solidFill>
                    <a:srgbClr val="0070C0"/>
                  </a:solidFill>
                </a:rPr>
                <a:t>genes </a:t>
              </a:r>
              <a:r>
                <a:rPr lang="en-US" dirty="0" smtClean="0"/>
                <a:t>were </a:t>
              </a:r>
              <a:r>
                <a:rPr lang="en-US" dirty="0"/>
                <a:t>exclusively induced </a:t>
              </a:r>
              <a:r>
                <a:rPr lang="en-US" b="1" dirty="0" smtClean="0">
                  <a:solidFill>
                    <a:srgbClr val="0070C0"/>
                  </a:solidFill>
                </a:rPr>
                <a:t>in latent XH+ </a:t>
              </a:r>
              <a:r>
                <a:rPr lang="en-US" dirty="0" smtClean="0"/>
                <a:t>compared </a:t>
              </a:r>
              <a:r>
                <a:rPr lang="en-US" dirty="0"/>
                <a:t>to XH</a:t>
              </a:r>
              <a:r>
                <a:rPr lang="en-US" dirty="0" smtClean="0"/>
                <a:t>− , non-infected controls or </a:t>
              </a:r>
              <a:r>
                <a:rPr lang="en-US" dirty="0"/>
                <a:t>bystander cells </a:t>
              </a:r>
              <a:endParaRPr lang="en-US" dirty="0" smtClean="0"/>
            </a:p>
            <a:p>
              <a:r>
                <a:rPr lang="en-US" dirty="0" smtClean="0"/>
                <a:t>Enrichment </a:t>
              </a:r>
              <a:r>
                <a:rPr lang="en-US" dirty="0"/>
                <a:t>of genes involved in regulating </a:t>
              </a:r>
              <a:r>
                <a:rPr lang="en-US" dirty="0" smtClean="0"/>
                <a:t>CK </a:t>
              </a:r>
              <a:r>
                <a:rPr lang="en-US" dirty="0"/>
                <a:t>production and inflammatory </a:t>
              </a:r>
              <a:r>
                <a:rPr lang="en-US" dirty="0" smtClean="0"/>
                <a:t>responses. </a:t>
              </a:r>
            </a:p>
            <a:p>
              <a:pPr marL="285750" indent="-285750">
                <a:buFont typeface="Arial" panose="020B0604020202020204" pitchFamily="34" charset="0"/>
                <a:buChar char="•"/>
              </a:pPr>
              <a:r>
                <a:rPr lang="en-US" dirty="0" smtClean="0">
                  <a:solidFill>
                    <a:srgbClr val="0070C0"/>
                  </a:solidFill>
                </a:rPr>
                <a:t>16 </a:t>
              </a:r>
              <a:r>
                <a:rPr lang="en-US" dirty="0">
                  <a:solidFill>
                    <a:srgbClr val="0070C0"/>
                  </a:solidFill>
                </a:rPr>
                <a:t>encode cell surface </a:t>
              </a:r>
              <a:r>
                <a:rPr lang="en-US" dirty="0" smtClean="0">
                  <a:solidFill>
                    <a:srgbClr val="0070C0"/>
                  </a:solidFill>
                </a:rPr>
                <a:t>TM proteins </a:t>
              </a:r>
              <a:r>
                <a:rPr lang="en-US" dirty="0" smtClean="0">
                  <a:sym typeface="Wingdings" panose="05000000000000000000" pitchFamily="2" charset="2"/>
                </a:rPr>
                <a:t> </a:t>
              </a:r>
              <a:r>
                <a:rPr lang="en-US" dirty="0" smtClean="0"/>
                <a:t>selected </a:t>
              </a:r>
              <a:r>
                <a:rPr lang="en-US" dirty="0"/>
                <a:t>for in vitro validation as cell </a:t>
              </a:r>
              <a:r>
                <a:rPr lang="en-US" dirty="0">
                  <a:solidFill>
                    <a:srgbClr val="0070C0"/>
                  </a:solidFill>
                </a:rPr>
                <a:t>surface markers of latent infection</a:t>
              </a:r>
              <a:endParaRPr lang="fr-FR" dirty="0">
                <a:solidFill>
                  <a:srgbClr val="0070C0"/>
                </a:solidFill>
              </a:endParaRPr>
            </a:p>
          </p:txBody>
        </p:sp>
      </p:grpSp>
    </p:spTree>
    <p:extLst>
      <p:ext uri="{BB962C8B-B14F-4D97-AF65-F5344CB8AC3E}">
        <p14:creationId xmlns:p14="http://schemas.microsoft.com/office/powerpoint/2010/main" val="13312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92088"/>
          </a:xfrm>
          <a:ln>
            <a:solidFill>
              <a:srgbClr val="0070C0"/>
            </a:solidFill>
          </a:ln>
        </p:spPr>
        <p:txBody>
          <a:bodyPr>
            <a:noAutofit/>
          </a:bodyPr>
          <a:lstStyle/>
          <a:p>
            <a:r>
              <a:rPr lang="en-US" sz="2400" b="1" dirty="0">
                <a:solidFill>
                  <a:srgbClr val="0070C0"/>
                </a:solidFill>
              </a:rPr>
              <a:t>CD32a is specifically induced at the surface of HIV-infected quiescent CD4 T lymphocytes</a:t>
            </a:r>
            <a:endParaRPr lang="fr-FR" sz="2400" b="1" dirty="0">
              <a:solidFill>
                <a:srgbClr val="0070C0"/>
              </a:solidFill>
            </a:endParaRPr>
          </a:p>
        </p:txBody>
      </p:sp>
      <p:sp>
        <p:nvSpPr>
          <p:cNvPr id="8" name="Espace réservé du contenu 2"/>
          <p:cNvSpPr txBox="1">
            <a:spLocks/>
          </p:cNvSpPr>
          <p:nvPr/>
        </p:nvSpPr>
        <p:spPr>
          <a:xfrm>
            <a:off x="35496" y="1093011"/>
            <a:ext cx="8663359" cy="92755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dirty="0" smtClean="0"/>
              <a:t>Gène FCGR2A (spécifique des cellules humaines)</a:t>
            </a:r>
          </a:p>
          <a:p>
            <a:r>
              <a:rPr lang="fr-FR" sz="1600" dirty="0" err="1" smtClean="0"/>
              <a:t>Proteine</a:t>
            </a:r>
            <a:r>
              <a:rPr lang="fr-FR" sz="1600" dirty="0" smtClean="0"/>
              <a:t> de surface CD32a = récepteur de basse affinité au fragment </a:t>
            </a:r>
            <a:r>
              <a:rPr lang="fr-FR" sz="1600" b="1" dirty="0" err="1" smtClean="0">
                <a:solidFill>
                  <a:srgbClr val="0070C0"/>
                </a:solidFill>
              </a:rPr>
              <a:t>Fc</a:t>
            </a:r>
            <a:r>
              <a:rPr lang="fr-FR" sz="1600" b="1" dirty="0" smtClean="0">
                <a:solidFill>
                  <a:srgbClr val="0070C0"/>
                </a:solidFill>
              </a:rPr>
              <a:t> des </a:t>
            </a:r>
            <a:r>
              <a:rPr lang="fr-FR" sz="1600" b="1" dirty="0" err="1" smtClean="0">
                <a:solidFill>
                  <a:srgbClr val="0070C0"/>
                </a:solidFill>
              </a:rPr>
              <a:t>IgG</a:t>
            </a:r>
            <a:r>
              <a:rPr lang="fr-FR" sz="1600" b="1" dirty="0" smtClean="0">
                <a:solidFill>
                  <a:srgbClr val="0070C0"/>
                </a:solidFill>
              </a:rPr>
              <a:t> </a:t>
            </a:r>
            <a:r>
              <a:rPr lang="fr-FR" sz="1600" dirty="0" smtClean="0"/>
              <a:t>sur les cellules effectrices du système immunitaire</a:t>
            </a:r>
            <a:endParaRPr lang="fr-FR" sz="1600" dirty="0"/>
          </a:p>
        </p:txBody>
      </p:sp>
      <p:sp>
        <p:nvSpPr>
          <p:cNvPr id="10" name="ZoneTexte 9"/>
          <p:cNvSpPr txBox="1"/>
          <p:nvPr/>
        </p:nvSpPr>
        <p:spPr>
          <a:xfrm>
            <a:off x="5656122" y="6446084"/>
            <a:ext cx="3380374" cy="369332"/>
          </a:xfrm>
          <a:prstGeom prst="rect">
            <a:avLst/>
          </a:prstGeom>
          <a:noFill/>
        </p:spPr>
        <p:txBody>
          <a:bodyPr wrap="square" rtlCol="0">
            <a:spAutoFit/>
          </a:bodyPr>
          <a:lstStyle/>
          <a:p>
            <a:pPr algn="r"/>
            <a:r>
              <a:rPr lang="fr-FR" i="1" dirty="0" err="1" smtClean="0"/>
              <a:t>Descours</a:t>
            </a:r>
            <a:r>
              <a:rPr lang="fr-FR" i="1" dirty="0" smtClean="0"/>
              <a:t>, Nature 2017</a:t>
            </a:r>
            <a:endParaRPr lang="fr-FR" i="1" dirty="0"/>
          </a:p>
        </p:txBody>
      </p:sp>
      <p:grpSp>
        <p:nvGrpSpPr>
          <p:cNvPr id="7" name="Groupe 6"/>
          <p:cNvGrpSpPr/>
          <p:nvPr/>
        </p:nvGrpSpPr>
        <p:grpSpPr>
          <a:xfrm>
            <a:off x="0" y="1628800"/>
            <a:ext cx="9144000" cy="3825716"/>
            <a:chOff x="0" y="1628800"/>
            <a:chExt cx="9144000" cy="382571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3569162" cy="317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42590" y="1916833"/>
              <a:ext cx="293306" cy="29948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59024" y="5085184"/>
              <a:ext cx="8784976"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solidFill>
                    <a:srgbClr val="0070C0"/>
                  </a:solidFill>
                </a:rPr>
                <a:t>Selective </a:t>
              </a:r>
              <a:r>
                <a:rPr lang="en-US" dirty="0">
                  <a:solidFill>
                    <a:srgbClr val="0070C0"/>
                  </a:solidFill>
                </a:rPr>
                <a:t>induction of CD32a after HIV </a:t>
              </a:r>
              <a:r>
                <a:rPr lang="fr-FR" dirty="0">
                  <a:solidFill>
                    <a:srgbClr val="0070C0"/>
                  </a:solidFill>
                </a:rPr>
                <a:t>infection </a:t>
              </a:r>
              <a:r>
                <a:rPr lang="en-US" dirty="0">
                  <a:solidFill>
                    <a:srgbClr val="0070C0"/>
                  </a:solidFill>
                </a:rPr>
                <a:t>of resting CD4 T cells </a:t>
              </a:r>
              <a:r>
                <a:rPr lang="en-US" dirty="0" smtClean="0">
                  <a:solidFill>
                    <a:srgbClr val="0070C0"/>
                  </a:solidFill>
                </a:rPr>
                <a:t>Infection</a:t>
              </a:r>
              <a:r>
                <a:rPr lang="en-US" dirty="0" smtClean="0"/>
                <a:t>. </a:t>
              </a:r>
              <a:endParaRPr lang="fr-FR" dirty="0"/>
            </a:p>
          </p:txBody>
        </p:sp>
        <p:sp>
          <p:nvSpPr>
            <p:cNvPr id="6" name="ZoneTexte 5"/>
            <p:cNvSpPr txBox="1"/>
            <p:nvPr/>
          </p:nvSpPr>
          <p:spPr>
            <a:xfrm rot="16200000">
              <a:off x="-180755" y="2349107"/>
              <a:ext cx="1084349" cy="507831"/>
            </a:xfrm>
            <a:prstGeom prst="rect">
              <a:avLst/>
            </a:prstGeom>
            <a:solidFill>
              <a:schemeClr val="bg1"/>
            </a:solidFill>
          </p:spPr>
          <p:txBody>
            <a:bodyPr wrap="square" rtlCol="0">
              <a:spAutoFit/>
            </a:bodyPr>
            <a:lstStyle/>
            <a:p>
              <a:pPr algn="ctr"/>
              <a:endParaRPr lang="fr-FR" sz="900" b="1" dirty="0" smtClean="0"/>
            </a:p>
            <a:p>
              <a:pPr algn="ctr"/>
              <a:r>
                <a:rPr lang="fr-FR" sz="900" b="1" dirty="0" smtClean="0"/>
                <a:t>GFP+  vs  GHP- (FC) </a:t>
              </a:r>
            </a:p>
            <a:p>
              <a:pPr algn="ctr"/>
              <a:r>
                <a:rPr lang="fr-FR" sz="900" b="1" dirty="0" smtClean="0"/>
                <a:t>CD4T</a:t>
              </a:r>
              <a:endParaRPr lang="fr-FR" sz="900" b="1" dirty="0"/>
            </a:p>
          </p:txBody>
        </p:sp>
        <p:sp>
          <p:nvSpPr>
            <p:cNvPr id="12" name="ZoneTexte 11"/>
            <p:cNvSpPr txBox="1"/>
            <p:nvPr/>
          </p:nvSpPr>
          <p:spPr>
            <a:xfrm rot="16200000">
              <a:off x="-108747" y="2421115"/>
              <a:ext cx="1084349" cy="507831"/>
            </a:xfrm>
            <a:prstGeom prst="rect">
              <a:avLst/>
            </a:prstGeom>
            <a:solidFill>
              <a:schemeClr val="bg1"/>
            </a:solidFill>
          </p:spPr>
          <p:txBody>
            <a:bodyPr wrap="square" rtlCol="0">
              <a:spAutoFit/>
            </a:bodyPr>
            <a:lstStyle/>
            <a:p>
              <a:pPr algn="ctr"/>
              <a:endParaRPr lang="fr-FR" sz="900" b="1" dirty="0" smtClean="0"/>
            </a:p>
            <a:p>
              <a:pPr algn="ctr"/>
              <a:r>
                <a:rPr lang="fr-FR" sz="900" b="1" dirty="0" smtClean="0"/>
                <a:t>GFP+  vs  GHP- (FC) </a:t>
              </a:r>
            </a:p>
            <a:p>
              <a:pPr algn="ctr"/>
              <a:r>
                <a:rPr lang="fr-FR" sz="900" b="1" dirty="0" smtClean="0"/>
                <a:t>CD4T</a:t>
              </a:r>
              <a:endParaRPr lang="fr-FR" sz="900" b="1" dirty="0"/>
            </a:p>
          </p:txBody>
        </p:sp>
        <p:sp>
          <p:nvSpPr>
            <p:cNvPr id="13" name="ZoneTexte 12"/>
            <p:cNvSpPr txBox="1"/>
            <p:nvPr/>
          </p:nvSpPr>
          <p:spPr>
            <a:xfrm rot="16200000">
              <a:off x="-108747" y="3505462"/>
              <a:ext cx="1084349" cy="507831"/>
            </a:xfrm>
            <a:prstGeom prst="rect">
              <a:avLst/>
            </a:prstGeom>
            <a:solidFill>
              <a:schemeClr val="bg1"/>
            </a:solidFill>
          </p:spPr>
          <p:txBody>
            <a:bodyPr wrap="square" rtlCol="0">
              <a:spAutoFit/>
            </a:bodyPr>
            <a:lstStyle/>
            <a:p>
              <a:pPr algn="ctr"/>
              <a:endParaRPr lang="fr-FR" sz="900" b="1" dirty="0" smtClean="0"/>
            </a:p>
            <a:p>
              <a:pPr algn="ctr"/>
              <a:r>
                <a:rPr lang="fr-FR" sz="900" b="1" dirty="0" smtClean="0"/>
                <a:t>GHP- markers</a:t>
              </a:r>
            </a:p>
            <a:p>
              <a:pPr algn="ctr"/>
              <a:r>
                <a:rPr lang="fr-FR" sz="900" b="1" dirty="0" smtClean="0"/>
                <a:t>CD4T (%)</a:t>
              </a:r>
              <a:endParaRPr lang="fr-FR" sz="900" b="1" dirty="0"/>
            </a:p>
          </p:txBody>
        </p:sp>
      </p:grpSp>
      <p:grpSp>
        <p:nvGrpSpPr>
          <p:cNvPr id="11" name="Groupe 10"/>
          <p:cNvGrpSpPr/>
          <p:nvPr/>
        </p:nvGrpSpPr>
        <p:grpSpPr>
          <a:xfrm>
            <a:off x="323528" y="2306328"/>
            <a:ext cx="8784976" cy="4435040"/>
            <a:chOff x="323528" y="2306328"/>
            <a:chExt cx="8784976" cy="4435040"/>
          </a:xfrm>
        </p:grpSpPr>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537" y="2306328"/>
              <a:ext cx="1861783" cy="270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ZoneTexte 15"/>
            <p:cNvSpPr txBox="1"/>
            <p:nvPr/>
          </p:nvSpPr>
          <p:spPr>
            <a:xfrm>
              <a:off x="323528" y="6095037"/>
              <a:ext cx="8784976"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Treatment </a:t>
              </a:r>
              <a:r>
                <a:rPr lang="en-US" dirty="0"/>
                <a:t>with the </a:t>
              </a:r>
              <a:r>
                <a:rPr lang="en-US" dirty="0" smtClean="0">
                  <a:solidFill>
                    <a:srgbClr val="0070C0"/>
                  </a:solidFill>
                </a:rPr>
                <a:t>RAL </a:t>
              </a:r>
              <a:r>
                <a:rPr lang="en-US" dirty="0">
                  <a:solidFill>
                    <a:srgbClr val="0070C0"/>
                  </a:solidFill>
                </a:rPr>
                <a:t>before infection prevented CD32a expression </a:t>
              </a:r>
              <a:r>
                <a:rPr lang="en-US" dirty="0"/>
                <a:t>by infected resting CD4 T </a:t>
              </a:r>
              <a:r>
                <a:rPr lang="en-US" dirty="0" smtClean="0"/>
                <a:t>cells </a:t>
              </a:r>
              <a:r>
                <a:rPr lang="en-US" dirty="0" smtClean="0">
                  <a:sym typeface="Wingdings" panose="05000000000000000000" pitchFamily="2" charset="2"/>
                </a:rPr>
                <a:t></a:t>
              </a:r>
              <a:r>
                <a:rPr lang="en-US" dirty="0" smtClean="0"/>
                <a:t> </a:t>
              </a:r>
              <a:r>
                <a:rPr lang="en-US" dirty="0"/>
                <a:t>importance of the integration step in CD32a induction. </a:t>
              </a:r>
              <a:endParaRPr lang="fr-FR" dirty="0"/>
            </a:p>
          </p:txBody>
        </p:sp>
      </p:grpSp>
      <p:grpSp>
        <p:nvGrpSpPr>
          <p:cNvPr id="9" name="Groupe 8"/>
          <p:cNvGrpSpPr/>
          <p:nvPr/>
        </p:nvGrpSpPr>
        <p:grpSpPr>
          <a:xfrm>
            <a:off x="323528" y="1556792"/>
            <a:ext cx="8784976" cy="4608512"/>
            <a:chOff x="323528" y="1556792"/>
            <a:chExt cx="8784976" cy="4608512"/>
          </a:xfrm>
        </p:grpSpPr>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713"/>
            <a:stretch/>
          </p:blipFill>
          <p:spPr bwMode="auto">
            <a:xfrm>
              <a:off x="4364820" y="1556792"/>
              <a:ext cx="1255718" cy="351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000375" y="4578263"/>
              <a:ext cx="931665" cy="276999"/>
            </a:xfrm>
            <a:prstGeom prst="rect">
              <a:avLst/>
            </a:prstGeom>
            <a:solidFill>
              <a:schemeClr val="bg1"/>
            </a:solidFill>
          </p:spPr>
          <p:txBody>
            <a:bodyPr wrap="none" rtlCol="0">
              <a:spAutoFit/>
            </a:bodyPr>
            <a:lstStyle/>
            <a:p>
              <a:r>
                <a:rPr lang="fr-FR" sz="1200" b="1" dirty="0" smtClean="0"/>
                <a:t>CD4+CD32a</a:t>
              </a:r>
              <a:endParaRPr lang="fr-FR" sz="1200" b="1" dirty="0"/>
            </a:p>
          </p:txBody>
        </p:sp>
        <p:sp>
          <p:nvSpPr>
            <p:cNvPr id="14" name="ZoneTexte 13"/>
            <p:cNvSpPr txBox="1"/>
            <p:nvPr/>
          </p:nvSpPr>
          <p:spPr>
            <a:xfrm rot="16200000">
              <a:off x="3944607" y="3283467"/>
              <a:ext cx="1084349" cy="261610"/>
            </a:xfrm>
            <a:prstGeom prst="rect">
              <a:avLst/>
            </a:prstGeom>
            <a:solidFill>
              <a:schemeClr val="bg1"/>
            </a:solidFill>
          </p:spPr>
          <p:txBody>
            <a:bodyPr wrap="square" rtlCol="0">
              <a:spAutoFit/>
            </a:bodyPr>
            <a:lstStyle/>
            <a:p>
              <a:pPr algn="ctr"/>
              <a:r>
                <a:rPr lang="fr-FR" sz="1100" b="1" dirty="0" smtClean="0"/>
                <a:t>GFP+  CD4T</a:t>
              </a:r>
              <a:endParaRPr lang="fr-FR" sz="1100" b="1" dirty="0"/>
            </a:p>
          </p:txBody>
        </p:sp>
        <p:sp>
          <p:nvSpPr>
            <p:cNvPr id="17" name="ZoneTexte 16"/>
            <p:cNvSpPr txBox="1"/>
            <p:nvPr/>
          </p:nvSpPr>
          <p:spPr>
            <a:xfrm>
              <a:off x="323528" y="5518973"/>
              <a:ext cx="8784976"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Level of </a:t>
              </a:r>
              <a:r>
                <a:rPr lang="en-US" dirty="0" smtClean="0">
                  <a:solidFill>
                    <a:srgbClr val="0070C0"/>
                  </a:solidFill>
                </a:rPr>
                <a:t>CD4 </a:t>
              </a:r>
              <a:r>
                <a:rPr lang="en-US" dirty="0">
                  <a:solidFill>
                    <a:srgbClr val="0070C0"/>
                  </a:solidFill>
                </a:rPr>
                <a:t>T cells expressing CD32a </a:t>
              </a:r>
              <a:r>
                <a:rPr lang="en-US" dirty="0" smtClean="0">
                  <a:solidFill>
                    <a:srgbClr val="0070C0"/>
                  </a:solidFill>
                </a:rPr>
                <a:t>= </a:t>
              </a:r>
              <a:r>
                <a:rPr lang="en-US" dirty="0">
                  <a:solidFill>
                    <a:srgbClr val="0070C0"/>
                  </a:solidFill>
                </a:rPr>
                <a:t>90% were GFP+ </a:t>
              </a:r>
              <a:r>
                <a:rPr lang="en-US" dirty="0"/>
                <a:t>and thus were infected with recombinant HIV </a:t>
              </a:r>
              <a:r>
                <a:rPr lang="en-US" dirty="0" err="1" smtClean="0"/>
                <a:t>virions</a:t>
              </a:r>
              <a:r>
                <a:rPr lang="en-US" dirty="0" smtClean="0"/>
                <a:t>.</a:t>
              </a:r>
            </a:p>
          </p:txBody>
        </p:sp>
      </p:grpSp>
      <p:sp>
        <p:nvSpPr>
          <p:cNvPr id="18" name="ZoneTexte 17"/>
          <p:cNvSpPr txBox="1"/>
          <p:nvPr/>
        </p:nvSpPr>
        <p:spPr>
          <a:xfrm>
            <a:off x="5808522" y="6598484"/>
            <a:ext cx="3380374" cy="307777"/>
          </a:xfrm>
          <a:prstGeom prst="rect">
            <a:avLst/>
          </a:prstGeom>
          <a:noFill/>
        </p:spPr>
        <p:txBody>
          <a:bodyPr wrap="square" rtlCol="0">
            <a:spAutoFit/>
          </a:bodyPr>
          <a:lstStyle/>
          <a:p>
            <a:pPr algn="r"/>
            <a:r>
              <a:rPr lang="fr-FR" sz="1400" i="1" dirty="0" err="1" smtClean="0"/>
              <a:t>Descours</a:t>
            </a:r>
            <a:r>
              <a:rPr lang="fr-FR" sz="1400" i="1" dirty="0" smtClean="0"/>
              <a:t>, Nature 2017</a:t>
            </a:r>
            <a:endParaRPr lang="fr-FR" sz="1400" i="1" dirty="0"/>
          </a:p>
        </p:txBody>
      </p:sp>
    </p:spTree>
    <p:extLst>
      <p:ext uri="{BB962C8B-B14F-4D97-AF65-F5344CB8AC3E}">
        <p14:creationId xmlns:p14="http://schemas.microsoft.com/office/powerpoint/2010/main" val="34978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20538" y="6536377"/>
            <a:ext cx="3380374" cy="276999"/>
          </a:xfrm>
          <a:prstGeom prst="rect">
            <a:avLst/>
          </a:prstGeom>
          <a:noFill/>
        </p:spPr>
        <p:txBody>
          <a:bodyPr wrap="square" rtlCol="0">
            <a:spAutoFit/>
          </a:bodyPr>
          <a:lstStyle/>
          <a:p>
            <a:pPr algn="r"/>
            <a:r>
              <a:rPr lang="fr-FR" sz="1200" i="1" dirty="0" err="1" smtClean="0"/>
              <a:t>Descours</a:t>
            </a:r>
            <a:r>
              <a:rPr lang="fr-FR" sz="1200" i="1" dirty="0" smtClean="0"/>
              <a:t>, Nature 2017</a:t>
            </a:r>
            <a:endParaRPr lang="fr-FR" sz="1200" i="1" dirty="0"/>
          </a:p>
        </p:txBody>
      </p:sp>
      <p:grpSp>
        <p:nvGrpSpPr>
          <p:cNvPr id="3" name="Groupe 2"/>
          <p:cNvGrpSpPr/>
          <p:nvPr/>
        </p:nvGrpSpPr>
        <p:grpSpPr>
          <a:xfrm>
            <a:off x="303247" y="980729"/>
            <a:ext cx="8280920" cy="5650021"/>
            <a:chOff x="303247" y="980729"/>
            <a:chExt cx="8280920" cy="5650021"/>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81"/>
            <a:stretch/>
          </p:blipFill>
          <p:spPr bwMode="auto">
            <a:xfrm>
              <a:off x="5220072" y="980729"/>
              <a:ext cx="206542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03247" y="5879311"/>
              <a:ext cx="8280920" cy="751439"/>
            </a:xfrm>
            <a:prstGeom prst="rect">
              <a:avLst/>
            </a:prstGeom>
            <a:solidFill>
              <a:schemeClr val="bg1">
                <a:lumMod val="9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The contribution </a:t>
              </a:r>
              <a:r>
                <a:rPr lang="fr-FR" sz="2000" dirty="0" smtClean="0"/>
                <a:t>of CD32a+ population </a:t>
              </a:r>
              <a:r>
                <a:rPr lang="en-US" sz="2000" dirty="0" smtClean="0"/>
                <a:t>to the total CD4 T-cell reservoir ranges from </a:t>
              </a:r>
              <a:r>
                <a:rPr lang="en-US" sz="2000" b="1" dirty="0" smtClean="0">
                  <a:solidFill>
                    <a:srgbClr val="0070C0"/>
                  </a:solidFill>
                </a:rPr>
                <a:t>26.8% to 86.3%</a:t>
              </a:r>
              <a:r>
                <a:rPr lang="en-US" sz="2000" dirty="0" smtClean="0"/>
                <a:t>, as measured by total viral DNA</a:t>
              </a:r>
              <a:endParaRPr lang="fr-FR" sz="2000" dirty="0"/>
            </a:p>
          </p:txBody>
        </p: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865"/>
          <a:stretch/>
        </p:blipFill>
        <p:spPr bwMode="auto">
          <a:xfrm>
            <a:off x="827584" y="764693"/>
            <a:ext cx="3381698" cy="388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txBox="1">
            <a:spLocks/>
          </p:cNvSpPr>
          <p:nvPr/>
        </p:nvSpPr>
        <p:spPr>
          <a:xfrm>
            <a:off x="72008" y="116632"/>
            <a:ext cx="9036496" cy="648072"/>
          </a:xfrm>
          <a:prstGeom prst="rect">
            <a:avLst/>
          </a:prstGeom>
          <a:ln>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smtClean="0">
                <a:solidFill>
                  <a:srgbClr val="0070C0"/>
                </a:solidFill>
              </a:rPr>
              <a:t>CD32a identifies CD4 T-cell reservoir harbouring inducible </a:t>
            </a:r>
            <a:r>
              <a:rPr lang="en-US" sz="2400" b="1" smtClean="0">
                <a:solidFill>
                  <a:srgbClr val="0070C0"/>
                </a:solidFill>
              </a:rPr>
              <a:t>replication-competent HIV-1 in ART-treated participants.</a:t>
            </a:r>
            <a:endParaRPr lang="fr-FR" sz="2400" dirty="0">
              <a:solidFill>
                <a:srgbClr val="0070C0"/>
              </a:solidFill>
            </a:endParaRPr>
          </a:p>
        </p:txBody>
      </p:sp>
      <p:sp>
        <p:nvSpPr>
          <p:cNvPr id="11" name="Espace réservé du contenu 2"/>
          <p:cNvSpPr txBox="1">
            <a:spLocks/>
          </p:cNvSpPr>
          <p:nvPr/>
        </p:nvSpPr>
        <p:spPr>
          <a:xfrm>
            <a:off x="323528" y="4437113"/>
            <a:ext cx="8677384" cy="1080120"/>
          </a:xfrm>
          <a:prstGeom prst="rect">
            <a:avLst/>
          </a:prstGeom>
          <a:solidFill>
            <a:schemeClr val="bg1">
              <a:lumMod val="9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12 patients VVIH</a:t>
            </a:r>
          </a:p>
          <a:p>
            <a:pPr marL="0" indent="0">
              <a:buFont typeface="Arial" panose="020B0604020202020204" pitchFamily="34" charset="0"/>
              <a:buNone/>
            </a:pPr>
            <a:r>
              <a:rPr lang="en-US" sz="2000" dirty="0" smtClean="0"/>
              <a:t>CD32a−, CD32a</a:t>
            </a:r>
            <a:r>
              <a:rPr lang="en-US" sz="2000" baseline="30000" dirty="0" smtClean="0"/>
              <a:t>int</a:t>
            </a:r>
            <a:r>
              <a:rPr lang="en-US" sz="2000" dirty="0" smtClean="0"/>
              <a:t>, CD32a</a:t>
            </a:r>
            <a:r>
              <a:rPr lang="en-US" sz="2000" baseline="30000" dirty="0" smtClean="0"/>
              <a:t>hi</a:t>
            </a:r>
            <a:r>
              <a:rPr lang="en-US" sz="2000" dirty="0" smtClean="0"/>
              <a:t> CD4 T cells were assessed for infection frequency (total HIV-1 DNA) </a:t>
            </a:r>
          </a:p>
          <a:p>
            <a:pPr>
              <a:buFont typeface="Wingdings"/>
              <a:buChar char="à"/>
            </a:pPr>
            <a:r>
              <a:rPr lang="en-US" sz="2000" dirty="0" smtClean="0">
                <a:solidFill>
                  <a:srgbClr val="0070C0"/>
                </a:solidFill>
              </a:rPr>
              <a:t>Correlation between CD32a </a:t>
            </a:r>
            <a:r>
              <a:rPr lang="fr-FR" sz="2000" dirty="0" smtClean="0">
                <a:solidFill>
                  <a:srgbClr val="0070C0"/>
                </a:solidFill>
              </a:rPr>
              <a:t>expression  and  </a:t>
            </a:r>
            <a:r>
              <a:rPr lang="en-US" sz="2000" dirty="0" smtClean="0">
                <a:solidFill>
                  <a:srgbClr val="0070C0"/>
                </a:solidFill>
              </a:rPr>
              <a:t>viral DNA levels</a:t>
            </a:r>
          </a:p>
          <a:p>
            <a:pPr>
              <a:buFont typeface="Wingdings"/>
              <a:buChar char="à"/>
            </a:pPr>
            <a:endParaRPr lang="en-US" sz="2000" dirty="0" smtClean="0">
              <a:solidFill>
                <a:srgbClr val="0070C0"/>
              </a:solidFill>
            </a:endParaRPr>
          </a:p>
        </p:txBody>
      </p:sp>
    </p:spTree>
    <p:extLst>
      <p:ext uri="{BB962C8B-B14F-4D97-AF65-F5344CB8AC3E}">
        <p14:creationId xmlns:p14="http://schemas.microsoft.com/office/powerpoint/2010/main" val="37199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Autofit/>
          </a:bodyPr>
          <a:lstStyle/>
          <a:p>
            <a:r>
              <a:rPr lang="en-US" sz="2800" b="1" dirty="0">
                <a:solidFill>
                  <a:srgbClr val="0070C0"/>
                </a:solidFill>
              </a:rPr>
              <a:t>CD32a is a marker of a CD4 T-cell HIV reservoir</a:t>
            </a:r>
            <a:br>
              <a:rPr lang="en-US" sz="2800" b="1" dirty="0">
                <a:solidFill>
                  <a:srgbClr val="0070C0"/>
                </a:solidFill>
              </a:rPr>
            </a:br>
            <a:r>
              <a:rPr lang="fr-FR" sz="2800" b="1" dirty="0" err="1">
                <a:solidFill>
                  <a:srgbClr val="0070C0"/>
                </a:solidFill>
              </a:rPr>
              <a:t>harbouring</a:t>
            </a:r>
            <a:r>
              <a:rPr lang="fr-FR" sz="2800" b="1" dirty="0">
                <a:solidFill>
                  <a:srgbClr val="0070C0"/>
                </a:solidFill>
              </a:rPr>
              <a:t> </a:t>
            </a:r>
            <a:r>
              <a:rPr lang="fr-FR" sz="2800" b="1" dirty="0" err="1">
                <a:solidFill>
                  <a:srgbClr val="0070C0"/>
                </a:solidFill>
              </a:rPr>
              <a:t>replication-competent</a:t>
            </a:r>
            <a:r>
              <a:rPr lang="fr-FR" sz="2800" b="1" dirty="0">
                <a:solidFill>
                  <a:srgbClr val="0070C0"/>
                </a:solidFill>
              </a:rPr>
              <a:t> </a:t>
            </a:r>
            <a:r>
              <a:rPr lang="fr-FR" sz="2800" b="1" dirty="0" err="1">
                <a:solidFill>
                  <a:srgbClr val="0070C0"/>
                </a:solidFill>
              </a:rPr>
              <a:t>proviruses</a:t>
            </a:r>
            <a:endParaRPr lang="fr-FR" sz="2800" dirty="0">
              <a:solidFill>
                <a:srgbClr val="0070C0"/>
              </a:solidFill>
            </a:endParaRPr>
          </a:p>
        </p:txBody>
      </p:sp>
      <p:sp>
        <p:nvSpPr>
          <p:cNvPr id="3" name="Espace réservé du contenu 2"/>
          <p:cNvSpPr>
            <a:spLocks noGrp="1"/>
          </p:cNvSpPr>
          <p:nvPr>
            <p:ph idx="1"/>
          </p:nvPr>
        </p:nvSpPr>
        <p:spPr>
          <a:xfrm>
            <a:off x="0" y="1124744"/>
            <a:ext cx="9144000" cy="5400600"/>
          </a:xfrm>
        </p:spPr>
        <p:txBody>
          <a:bodyPr>
            <a:noAutofit/>
          </a:bodyPr>
          <a:lstStyle/>
          <a:p>
            <a:r>
              <a:rPr lang="en-US" sz="1800" dirty="0" smtClean="0">
                <a:solidFill>
                  <a:srgbClr val="0070C0"/>
                </a:solidFill>
              </a:rPr>
              <a:t>CD32a </a:t>
            </a:r>
            <a:r>
              <a:rPr lang="en-US" sz="1800" dirty="0">
                <a:solidFill>
                  <a:srgbClr val="0070C0"/>
                </a:solidFill>
              </a:rPr>
              <a:t>fulfils the necessary criteria of a biomarker for HIV-persistent CD4 T </a:t>
            </a:r>
            <a:r>
              <a:rPr lang="en-US" sz="1800" dirty="0" smtClean="0">
                <a:solidFill>
                  <a:srgbClr val="0070C0"/>
                </a:solidFill>
              </a:rPr>
              <a:t>cells </a:t>
            </a:r>
          </a:p>
          <a:p>
            <a:r>
              <a:rPr lang="en-US" sz="1800" dirty="0" smtClean="0"/>
              <a:t>CD32a</a:t>
            </a:r>
            <a:r>
              <a:rPr lang="en-US" sz="1800" dirty="0"/>
              <a:t>+ CD4 T cells make up a substantial part of the pool of CD4 lymphocytes containing inducible replication-competent </a:t>
            </a:r>
            <a:r>
              <a:rPr lang="en-US" sz="1800" dirty="0" smtClean="0"/>
              <a:t>proviruses </a:t>
            </a:r>
          </a:p>
          <a:p>
            <a:r>
              <a:rPr lang="en-US" sz="1800" dirty="0" smtClean="0"/>
              <a:t>CD32a+ </a:t>
            </a:r>
            <a:r>
              <a:rPr lang="en-US" sz="1800" dirty="0"/>
              <a:t>CD4 T cells from ART-treated participants gives a nearly pure population </a:t>
            </a:r>
            <a:r>
              <a:rPr lang="en-US" sz="1800" dirty="0" smtClean="0"/>
              <a:t>of latent-infected cells</a:t>
            </a:r>
          </a:p>
          <a:p>
            <a:pPr lvl="1"/>
            <a:r>
              <a:rPr lang="en-US" sz="1600" dirty="0" smtClean="0"/>
              <a:t>to </a:t>
            </a:r>
            <a:r>
              <a:rPr lang="en-US" sz="1600" dirty="0"/>
              <a:t>study viral and cellular diversity of the HIV reservoir at the single-cell level</a:t>
            </a:r>
            <a:r>
              <a:rPr lang="en-US" sz="1600" dirty="0" smtClean="0"/>
              <a:t>.</a:t>
            </a:r>
          </a:p>
          <a:p>
            <a:pPr lvl="1"/>
            <a:r>
              <a:rPr lang="en-US" sz="1600" dirty="0" smtClean="0"/>
              <a:t>to </a:t>
            </a:r>
            <a:r>
              <a:rPr lang="en-US" sz="1600" dirty="0"/>
              <a:t>determine the distribution of defective, replication-competent and inducible </a:t>
            </a:r>
            <a:r>
              <a:rPr lang="en-US" sz="1600" dirty="0" smtClean="0"/>
              <a:t>viruses </a:t>
            </a:r>
            <a:r>
              <a:rPr lang="en-US" sz="1600" dirty="0"/>
              <a:t>within this population of reservoir </a:t>
            </a:r>
            <a:r>
              <a:rPr lang="fr-FR" sz="1600" dirty="0" err="1"/>
              <a:t>cells</a:t>
            </a:r>
            <a:r>
              <a:rPr lang="fr-FR" sz="1600" dirty="0"/>
              <a:t>. </a:t>
            </a:r>
            <a:endParaRPr lang="fr-FR" sz="1600" dirty="0" smtClean="0"/>
          </a:p>
          <a:p>
            <a:r>
              <a:rPr lang="en-US" sz="1800" dirty="0" smtClean="0"/>
              <a:t>Important </a:t>
            </a:r>
            <a:r>
              <a:rPr lang="en-US" sz="1800" dirty="0"/>
              <a:t>questions about the </a:t>
            </a:r>
            <a:r>
              <a:rPr lang="en-US" sz="1800" dirty="0">
                <a:solidFill>
                  <a:srgbClr val="0070C0"/>
                </a:solidFill>
              </a:rPr>
              <a:t>functional significance of CD32a expression on reservoir cells</a:t>
            </a:r>
            <a:r>
              <a:rPr lang="en-US" sz="1800" dirty="0"/>
              <a:t>. </a:t>
            </a:r>
            <a:endParaRPr lang="en-US" sz="1800" dirty="0" smtClean="0"/>
          </a:p>
          <a:p>
            <a:pPr lvl="1"/>
            <a:r>
              <a:rPr lang="en-US" sz="1600" dirty="0" smtClean="0"/>
              <a:t>The </a:t>
            </a:r>
            <a:r>
              <a:rPr lang="en-US" sz="1600" dirty="0"/>
              <a:t>Fc region of HIV-1 </a:t>
            </a:r>
            <a:r>
              <a:rPr lang="en-US" sz="1600" dirty="0" err="1"/>
              <a:t>Env</a:t>
            </a:r>
            <a:r>
              <a:rPr lang="en-US" sz="1600" dirty="0"/>
              <a:t>-specific broadly neutralizing antibodies is required for their antiviral </a:t>
            </a:r>
            <a:r>
              <a:rPr lang="en-US" sz="1600" dirty="0" smtClean="0"/>
              <a:t>activity </a:t>
            </a:r>
            <a:r>
              <a:rPr lang="en-US" sz="1600" dirty="0"/>
              <a:t>and </a:t>
            </a:r>
            <a:r>
              <a:rPr lang="en-US" sz="1600" dirty="0" smtClean="0"/>
              <a:t>antibody-dependent cellular </a:t>
            </a:r>
            <a:r>
              <a:rPr lang="en-US" sz="1600" dirty="0"/>
              <a:t>cytotoxicity </a:t>
            </a:r>
            <a:r>
              <a:rPr lang="en-US" sz="1600" dirty="0" smtClean="0"/>
              <a:t>(ADCC) has </a:t>
            </a:r>
            <a:r>
              <a:rPr lang="en-US" sz="1600" dirty="0"/>
              <a:t>a role in this </a:t>
            </a:r>
            <a:r>
              <a:rPr lang="en-US" sz="1600" dirty="0" smtClean="0"/>
              <a:t>process</a:t>
            </a:r>
          </a:p>
          <a:p>
            <a:pPr lvl="1"/>
            <a:r>
              <a:rPr lang="en-US" sz="1600" dirty="0" smtClean="0"/>
              <a:t>CD32a </a:t>
            </a:r>
            <a:r>
              <a:rPr lang="en-US" sz="1600" dirty="0"/>
              <a:t>expression helps to explain </a:t>
            </a:r>
            <a:r>
              <a:rPr lang="en-US" sz="1600" dirty="0" smtClean="0"/>
              <a:t>that </a:t>
            </a:r>
            <a:r>
              <a:rPr lang="en-US" sz="1600" dirty="0"/>
              <a:t>combination of ART and broadly neutralizing antibodies reduces cell-associated HIV-1 DNA and prolonged viral </a:t>
            </a:r>
            <a:r>
              <a:rPr lang="en-US" sz="1600" dirty="0" smtClean="0"/>
              <a:t>control? </a:t>
            </a:r>
          </a:p>
          <a:p>
            <a:pPr lvl="1"/>
            <a:r>
              <a:rPr lang="en-US" sz="1600" dirty="0" smtClean="0"/>
              <a:t>CD32a </a:t>
            </a:r>
            <a:r>
              <a:rPr lang="en-US" sz="1600" dirty="0"/>
              <a:t>expression is part of a cellular response to viral infection or is induced by the </a:t>
            </a:r>
            <a:r>
              <a:rPr lang="en-US" sz="1600" dirty="0" smtClean="0"/>
              <a:t>virus? </a:t>
            </a:r>
          </a:p>
          <a:p>
            <a:r>
              <a:rPr lang="en-US" sz="1800" dirty="0"/>
              <a:t>D</a:t>
            </a:r>
            <a:r>
              <a:rPr lang="en-US" sz="1800" dirty="0" smtClean="0"/>
              <a:t>eveloping </a:t>
            </a:r>
            <a:r>
              <a:rPr lang="en-US" sz="1800" dirty="0"/>
              <a:t>strategies aimed at </a:t>
            </a:r>
            <a:r>
              <a:rPr lang="en-US" sz="1800" dirty="0">
                <a:solidFill>
                  <a:srgbClr val="0070C0"/>
                </a:solidFill>
              </a:rPr>
              <a:t>targeting and eliminating the CD32a+ CD4 T cell HIV reservoir </a:t>
            </a:r>
            <a:r>
              <a:rPr lang="en-US" sz="1800" dirty="0"/>
              <a:t>may establish the basis for a ‘direct kill’ </a:t>
            </a:r>
            <a:r>
              <a:rPr lang="en-US" sz="1800" dirty="0" smtClean="0"/>
              <a:t>as </a:t>
            </a:r>
            <a:r>
              <a:rPr lang="fr-FR" sz="1800" dirty="0"/>
              <a:t>an </a:t>
            </a:r>
            <a:r>
              <a:rPr lang="fr-FR" sz="1800" dirty="0" smtClean="0"/>
              <a:t>alternative </a:t>
            </a:r>
            <a:r>
              <a:rPr lang="en-US" sz="1800" dirty="0" smtClean="0"/>
              <a:t>and </a:t>
            </a:r>
            <a:r>
              <a:rPr lang="en-US" sz="1800" dirty="0"/>
              <a:t>or </a:t>
            </a:r>
            <a:r>
              <a:rPr lang="en-US" sz="1800" dirty="0" smtClean="0"/>
              <a:t>complementary </a:t>
            </a:r>
            <a:r>
              <a:rPr lang="en-US" sz="1800" dirty="0"/>
              <a:t>approach toward a HIV cure</a:t>
            </a:r>
            <a:r>
              <a:rPr lang="en-US" sz="1800" dirty="0" smtClean="0"/>
              <a:t>.</a:t>
            </a:r>
            <a:endParaRPr lang="fr-FR" sz="1800" dirty="0"/>
          </a:p>
        </p:txBody>
      </p:sp>
    </p:spTree>
    <p:extLst>
      <p:ext uri="{BB962C8B-B14F-4D97-AF65-F5344CB8AC3E}">
        <p14:creationId xmlns:p14="http://schemas.microsoft.com/office/powerpoint/2010/main" val="4085416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868294" cy="1143000"/>
          </a:xfrm>
        </p:spPr>
        <p:txBody>
          <a:bodyPr>
            <a:noAutofit/>
          </a:bodyPr>
          <a:lstStyle/>
          <a:p>
            <a:r>
              <a:rPr lang="en-US" sz="2400" b="1" dirty="0" smtClean="0">
                <a:solidFill>
                  <a:srgbClr val="0070C0"/>
                </a:solidFill>
              </a:rPr>
              <a:t>CD4+/CD8+ </a:t>
            </a:r>
            <a:r>
              <a:rPr lang="en-US" sz="2400" b="1" dirty="0">
                <a:solidFill>
                  <a:srgbClr val="0070C0"/>
                </a:solidFill>
              </a:rPr>
              <a:t>ratio restoration in long-term treated</a:t>
            </a:r>
            <a:br>
              <a:rPr lang="en-US" sz="2400" b="1" dirty="0">
                <a:solidFill>
                  <a:srgbClr val="0070C0"/>
                </a:solidFill>
              </a:rPr>
            </a:br>
            <a:r>
              <a:rPr lang="fr-FR" sz="2400" b="1" dirty="0">
                <a:solidFill>
                  <a:srgbClr val="0070C0"/>
                </a:solidFill>
              </a:rPr>
              <a:t>HIV-1-infected </a:t>
            </a:r>
            <a:r>
              <a:rPr lang="fr-FR" sz="2400" b="1" dirty="0" err="1">
                <a:solidFill>
                  <a:srgbClr val="0070C0"/>
                </a:solidFill>
              </a:rPr>
              <a:t>individuals</a:t>
            </a:r>
            <a:r>
              <a:rPr lang="fr-FR" sz="2400" b="1" dirty="0">
                <a:solidFill>
                  <a:srgbClr val="0070C0"/>
                </a:solidFill>
              </a:rPr>
              <a:t/>
            </a:r>
            <a:br>
              <a:rPr lang="fr-FR" sz="2400" b="1" dirty="0">
                <a:solidFill>
                  <a:srgbClr val="0070C0"/>
                </a:solidFill>
              </a:rPr>
            </a:br>
            <a:r>
              <a:rPr lang="en-US" sz="1200" b="1" dirty="0"/>
              <a:t>Fabienne </a:t>
            </a:r>
            <a:r>
              <a:rPr lang="en-US" sz="1200" b="1" dirty="0" err="1"/>
              <a:t>Cabya</a:t>
            </a:r>
            <a:r>
              <a:rPr lang="en-US" sz="1200" b="1" dirty="0" smtClean="0"/>
              <a:t>, </a:t>
            </a:r>
            <a:r>
              <a:rPr lang="en-US" sz="1200" b="1" dirty="0"/>
              <a:t>writing committee of the </a:t>
            </a:r>
            <a:r>
              <a:rPr lang="en-US" sz="1200" b="1" dirty="0" smtClean="0"/>
              <a:t>CD4+/CD8+ Ratio </a:t>
            </a:r>
            <a:r>
              <a:rPr lang="en-US" sz="1200" b="1" dirty="0"/>
              <a:t>Working Group of the French Hospital </a:t>
            </a:r>
            <a:r>
              <a:rPr lang="en-US" sz="1200" b="1" dirty="0" smtClean="0"/>
              <a:t>Database </a:t>
            </a:r>
            <a:r>
              <a:rPr lang="fr-FR" sz="1200" b="1" dirty="0" smtClean="0"/>
              <a:t>on </a:t>
            </a:r>
            <a:r>
              <a:rPr lang="fr-FR" sz="1200" b="1" dirty="0"/>
              <a:t>HIV (FHDH-ANRS CO4</a:t>
            </a:r>
            <a:r>
              <a:rPr lang="fr-FR" sz="1200" b="1" dirty="0" smtClean="0"/>
              <a:t>)</a:t>
            </a:r>
            <a:endParaRPr lang="fr-FR" sz="1200" b="1" dirty="0"/>
          </a:p>
        </p:txBody>
      </p:sp>
      <p:sp>
        <p:nvSpPr>
          <p:cNvPr id="3" name="Espace réservé du contenu 2"/>
          <p:cNvSpPr>
            <a:spLocks noGrp="1"/>
          </p:cNvSpPr>
          <p:nvPr>
            <p:ph idx="1"/>
          </p:nvPr>
        </p:nvSpPr>
        <p:spPr>
          <a:xfrm>
            <a:off x="179512" y="1830911"/>
            <a:ext cx="8712968" cy="5054473"/>
          </a:xfrm>
        </p:spPr>
        <p:txBody>
          <a:bodyPr>
            <a:noAutofit/>
          </a:bodyPr>
          <a:lstStyle/>
          <a:p>
            <a:pPr marL="0" indent="0">
              <a:buNone/>
            </a:pPr>
            <a:r>
              <a:rPr lang="fr-FR" sz="1600" b="1" dirty="0" smtClean="0">
                <a:solidFill>
                  <a:srgbClr val="0070C0"/>
                </a:solidFill>
              </a:rPr>
              <a:t>OBJECTIFS</a:t>
            </a:r>
          </a:p>
          <a:p>
            <a:r>
              <a:rPr lang="fr-FR" sz="1600" dirty="0" smtClean="0"/>
              <a:t>Proportion de patients avec un ratio &gt;1  sous  traitement efficace</a:t>
            </a:r>
          </a:p>
          <a:p>
            <a:r>
              <a:rPr lang="fr-FR" sz="1600" dirty="0" smtClean="0"/>
              <a:t>Délai pour récupérer ce ratio &gt;1</a:t>
            </a:r>
          </a:p>
          <a:p>
            <a:r>
              <a:rPr lang="fr-FR" sz="1600" dirty="0" smtClean="0"/>
              <a:t>Facteurs associés à cette restauration immunitaire. </a:t>
            </a:r>
          </a:p>
          <a:p>
            <a:endParaRPr lang="fr-FR" sz="1600" dirty="0"/>
          </a:p>
          <a:p>
            <a:pPr marL="0" indent="0">
              <a:buNone/>
            </a:pPr>
            <a:r>
              <a:rPr lang="fr-FR" sz="1600" b="1" dirty="0">
                <a:solidFill>
                  <a:srgbClr val="0070C0"/>
                </a:solidFill>
              </a:rPr>
              <a:t>PATIENTS </a:t>
            </a:r>
            <a:r>
              <a:rPr lang="fr-FR" sz="1600" dirty="0" smtClean="0"/>
              <a:t>(36642 FHDH)</a:t>
            </a:r>
          </a:p>
          <a:p>
            <a:r>
              <a:rPr lang="fr-FR" sz="1600" dirty="0" smtClean="0"/>
              <a:t>10012 patients traités en première ligne (2000-2010) avec un contrôle virologique (&lt;500 copies) dans les 9 mois suivants la mise sous traitement et un ratio CD4/CD8 &lt;1</a:t>
            </a:r>
            <a:r>
              <a:rPr lang="fr-FR" sz="1200" dirty="0" smtClean="0"/>
              <a:t> à J0</a:t>
            </a:r>
          </a:p>
          <a:p>
            <a:pPr marL="457200" lvl="1" indent="0">
              <a:buNone/>
            </a:pPr>
            <a:r>
              <a:rPr lang="fr-FR" sz="1200" dirty="0" smtClean="0"/>
              <a:t>Age médian : 39 (32-46) </a:t>
            </a:r>
          </a:p>
          <a:p>
            <a:pPr lvl="1"/>
            <a:r>
              <a:rPr lang="fr-FR" sz="1200" dirty="0" smtClean="0"/>
              <a:t>médiane de charge virale = 4,7 log10 copies/ml</a:t>
            </a:r>
          </a:p>
          <a:p>
            <a:pPr lvl="1"/>
            <a:r>
              <a:rPr lang="fr-FR" sz="1200" dirty="0" smtClean="0"/>
              <a:t>nadir médian des CD4+ = 237 mm3 </a:t>
            </a:r>
          </a:p>
          <a:p>
            <a:pPr lvl="1"/>
            <a:r>
              <a:rPr lang="fr-FR" sz="1200" dirty="0" smtClean="0"/>
              <a:t>Médiane CD8+ = 826/mm3</a:t>
            </a:r>
          </a:p>
          <a:p>
            <a:pPr lvl="1"/>
            <a:r>
              <a:rPr lang="fr-FR" sz="1200" dirty="0" smtClean="0"/>
              <a:t>Ratio CD4/CD8 = 0,26 (0,15-0,40), 59% des patients avec ratio &lt; 0,3 </a:t>
            </a:r>
          </a:p>
          <a:p>
            <a:endParaRPr lang="fr-FR" sz="1600" dirty="0" smtClean="0"/>
          </a:p>
          <a:p>
            <a:pPr marL="0" indent="0">
              <a:buNone/>
            </a:pPr>
            <a:r>
              <a:rPr lang="fr-FR" sz="1600" b="1" dirty="0" smtClean="0">
                <a:solidFill>
                  <a:srgbClr val="0070C0"/>
                </a:solidFill>
              </a:rPr>
              <a:t>RESULTATS</a:t>
            </a:r>
          </a:p>
          <a:p>
            <a:r>
              <a:rPr lang="fr-FR" sz="1600" dirty="0" smtClean="0">
                <a:solidFill>
                  <a:srgbClr val="0070C0"/>
                </a:solidFill>
              </a:rPr>
              <a:t>Probabilité d’obtenir un ratio CD4/CD8 &gt;1 à 5 ans du contrôle virologique =  </a:t>
            </a:r>
            <a:r>
              <a:rPr lang="fr-FR" sz="1600" b="1" dirty="0" smtClean="0">
                <a:solidFill>
                  <a:srgbClr val="0070C0"/>
                </a:solidFill>
              </a:rPr>
              <a:t>23 %</a:t>
            </a:r>
            <a:r>
              <a:rPr lang="fr-FR" sz="1600" dirty="0" smtClean="0"/>
              <a:t> (30 % à 8 ans). </a:t>
            </a:r>
          </a:p>
          <a:p>
            <a:pPr marL="0" indent="0">
              <a:buNone/>
            </a:pPr>
            <a:endParaRPr lang="fr-FR" sz="1600" b="1" dirty="0" smtClean="0">
              <a:solidFill>
                <a:srgbClr val="0070C0"/>
              </a:solidFill>
            </a:endParaRPr>
          </a:p>
          <a:p>
            <a:endParaRPr lang="fr-FR" sz="1600" dirty="0"/>
          </a:p>
        </p:txBody>
      </p:sp>
      <p:sp>
        <p:nvSpPr>
          <p:cNvPr id="4" name="ZoneTexte 3"/>
          <p:cNvSpPr txBox="1"/>
          <p:nvPr/>
        </p:nvSpPr>
        <p:spPr>
          <a:xfrm>
            <a:off x="7040309" y="6470007"/>
            <a:ext cx="2068195" cy="307777"/>
          </a:xfrm>
          <a:prstGeom prst="rect">
            <a:avLst/>
          </a:prstGeom>
          <a:noFill/>
        </p:spPr>
        <p:txBody>
          <a:bodyPr wrap="none" rtlCol="0">
            <a:spAutoFit/>
          </a:bodyPr>
          <a:lstStyle/>
          <a:p>
            <a:r>
              <a:rPr lang="fr-FR" sz="1400" i="1" dirty="0"/>
              <a:t>AIDS 2017, 31:1685–1695</a:t>
            </a:r>
          </a:p>
        </p:txBody>
      </p:sp>
      <p:sp>
        <p:nvSpPr>
          <p:cNvPr id="5" name="Bulle ronde 4"/>
          <p:cNvSpPr/>
          <p:nvPr/>
        </p:nvSpPr>
        <p:spPr>
          <a:xfrm>
            <a:off x="4932040" y="3645024"/>
            <a:ext cx="4968552" cy="1584176"/>
          </a:xfrm>
          <a:prstGeom prst="wedgeEllipseCallout">
            <a:avLst>
              <a:gd name="adj1" fmla="val -9679"/>
              <a:gd name="adj2" fmla="val 86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t>Population non VIH (HEXA cohorte)</a:t>
            </a:r>
          </a:p>
          <a:p>
            <a:pPr algn="ctr"/>
            <a:r>
              <a:rPr lang="fr-FR" sz="1200" i="1" dirty="0" err="1" smtClean="0"/>
              <a:t>Strindhall</a:t>
            </a:r>
            <a:r>
              <a:rPr lang="fr-FR" sz="1200" i="1" dirty="0" smtClean="0"/>
              <a:t> et al 2017</a:t>
            </a:r>
          </a:p>
          <a:p>
            <a:pPr marL="285750" indent="-285750">
              <a:buFont typeface="Arial" panose="020B0604020202020204" pitchFamily="34" charset="0"/>
              <a:buChar char="•"/>
            </a:pPr>
            <a:r>
              <a:rPr lang="fr-FR" sz="1400" dirty="0" smtClean="0"/>
              <a:t>Ratio &gt;1 / 60 ans:  		85% </a:t>
            </a:r>
          </a:p>
          <a:p>
            <a:r>
              <a:rPr lang="fr-FR" sz="1400" i="1" dirty="0"/>
              <a:t> </a:t>
            </a:r>
            <a:r>
              <a:rPr lang="fr-FR" sz="1400" i="1" dirty="0" smtClean="0"/>
              <a:t>      pas d’association avec survie à 5 ans</a:t>
            </a:r>
          </a:p>
          <a:p>
            <a:pPr marL="285750" indent="-285750">
              <a:buFont typeface="Arial" panose="020B0604020202020204" pitchFamily="34" charset="0"/>
              <a:buChar char="•"/>
            </a:pPr>
            <a:r>
              <a:rPr lang="fr-FR" sz="1400" dirty="0" smtClean="0"/>
              <a:t>Ratio &gt;1 / 20-59 ans: 		92%</a:t>
            </a:r>
          </a:p>
          <a:p>
            <a:pPr marL="285750" indent="-285750">
              <a:buFont typeface="Arial" panose="020B0604020202020204" pitchFamily="34" charset="0"/>
              <a:buChar char="•"/>
            </a:pPr>
            <a:r>
              <a:rPr lang="fr-FR" sz="1400" dirty="0" smtClean="0"/>
              <a:t>Ratio &gt;1 / 60-94 ans:  	84%</a:t>
            </a:r>
          </a:p>
        </p:txBody>
      </p:sp>
    </p:spTree>
    <p:extLst>
      <p:ext uri="{BB962C8B-B14F-4D97-AF65-F5344CB8AC3E}">
        <p14:creationId xmlns:p14="http://schemas.microsoft.com/office/powerpoint/2010/main" val="369147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1" y="818911"/>
            <a:ext cx="4237343" cy="289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449" y="761042"/>
            <a:ext cx="434247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txBox="1">
            <a:spLocks/>
          </p:cNvSpPr>
          <p:nvPr/>
        </p:nvSpPr>
        <p:spPr>
          <a:xfrm>
            <a:off x="457200" y="193204"/>
            <a:ext cx="82296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70C0"/>
                </a:solidFill>
              </a:rPr>
              <a:t>CD4+/CD8+ ratio restoration in long-term treated </a:t>
            </a:r>
            <a:r>
              <a:rPr lang="fr-FR" sz="2000" b="1" dirty="0" smtClean="0">
                <a:solidFill>
                  <a:srgbClr val="0070C0"/>
                </a:solidFill>
              </a:rPr>
              <a:t>HIV-1-infected </a:t>
            </a:r>
            <a:r>
              <a:rPr lang="fr-FR" sz="2000" b="1" dirty="0" err="1" smtClean="0">
                <a:solidFill>
                  <a:srgbClr val="0070C0"/>
                </a:solidFill>
              </a:rPr>
              <a:t>individuals</a:t>
            </a:r>
            <a:r>
              <a:rPr lang="fr-FR" sz="2000" b="1" dirty="0" smtClean="0"/>
              <a:t/>
            </a:r>
            <a:br>
              <a:rPr lang="fr-FR" sz="2000" b="1" dirty="0" smtClean="0"/>
            </a:br>
            <a:endParaRPr lang="fr-FR" sz="1100" b="1" dirty="0"/>
          </a:p>
        </p:txBody>
      </p:sp>
      <p:sp>
        <p:nvSpPr>
          <p:cNvPr id="7" name="ZoneTexte 6"/>
          <p:cNvSpPr txBox="1"/>
          <p:nvPr/>
        </p:nvSpPr>
        <p:spPr>
          <a:xfrm>
            <a:off x="7040309" y="6577607"/>
            <a:ext cx="2068195" cy="307777"/>
          </a:xfrm>
          <a:prstGeom prst="rect">
            <a:avLst/>
          </a:prstGeom>
          <a:noFill/>
        </p:spPr>
        <p:txBody>
          <a:bodyPr wrap="none" rtlCol="0">
            <a:spAutoFit/>
          </a:bodyPr>
          <a:lstStyle/>
          <a:p>
            <a:r>
              <a:rPr lang="fr-FR" sz="1400" i="1" dirty="0"/>
              <a:t>AIDS 2017, 31:1685–1695</a:t>
            </a:r>
          </a:p>
        </p:txBody>
      </p:sp>
      <p:sp>
        <p:nvSpPr>
          <p:cNvPr id="4" name="Rectangle 3"/>
          <p:cNvSpPr/>
          <p:nvPr/>
        </p:nvSpPr>
        <p:spPr>
          <a:xfrm>
            <a:off x="22354" y="5808166"/>
            <a:ext cx="8563200" cy="1077218"/>
          </a:xfrm>
          <a:prstGeom prst="rect">
            <a:avLst/>
          </a:prstGeom>
        </p:spPr>
        <p:txBody>
          <a:bodyPr wrap="square">
            <a:spAutoFit/>
          </a:bodyPr>
          <a:lstStyle/>
          <a:p>
            <a:r>
              <a:rPr lang="fr-FR" sz="1600" dirty="0" smtClean="0">
                <a:solidFill>
                  <a:srgbClr val="0070C0"/>
                </a:solidFill>
              </a:rPr>
              <a:t>Ratio CD4/CD8 &gt;1, marqueur de la restauration immunitaire : double dépendance</a:t>
            </a:r>
          </a:p>
          <a:p>
            <a:pPr marL="742950" lvl="1" indent="-285750">
              <a:buFont typeface="Arial" panose="020B0604020202020204" pitchFamily="34" charset="0"/>
              <a:buChar char="•"/>
            </a:pPr>
            <a:r>
              <a:rPr lang="fr-FR" sz="1600" dirty="0" smtClean="0"/>
              <a:t>restauration des CD4+   ET normalisation des CD8+ (activation immune résiduelle... réplication résiduelle du VIH, translocation microbienne, </a:t>
            </a:r>
            <a:r>
              <a:rPr lang="fr-FR" sz="1600" dirty="0" err="1" smtClean="0"/>
              <a:t>co-infections</a:t>
            </a:r>
            <a:r>
              <a:rPr lang="fr-FR" sz="1600" dirty="0" smtClean="0"/>
              <a:t> chroniques (</a:t>
            </a:r>
            <a:endParaRPr lang="fr-FR" sz="1600" dirty="0"/>
          </a:p>
          <a:p>
            <a:pPr marL="742950" lvl="1" indent="-285750">
              <a:buFont typeface="Arial" panose="020B0604020202020204" pitchFamily="34" charset="0"/>
              <a:buChar char="•"/>
            </a:pPr>
            <a:r>
              <a:rPr lang="fr-FR" sz="1600" dirty="0" smtClean="0">
                <a:solidFill>
                  <a:srgbClr val="0070C0"/>
                </a:solidFill>
              </a:rPr>
              <a:t>Lien avec l’incidence des comorbidités?</a:t>
            </a:r>
            <a:endParaRPr lang="fr-FR" sz="1600" dirty="0">
              <a:solidFill>
                <a:srgbClr val="0070C0"/>
              </a:solidFill>
            </a:endParaRPr>
          </a:p>
        </p:txBody>
      </p:sp>
      <p:sp>
        <p:nvSpPr>
          <p:cNvPr id="8" name="Espace réservé du contenu 2"/>
          <p:cNvSpPr txBox="1">
            <a:spLocks/>
          </p:cNvSpPr>
          <p:nvPr/>
        </p:nvSpPr>
        <p:spPr>
          <a:xfrm>
            <a:off x="9150" y="3645627"/>
            <a:ext cx="9137345" cy="17995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1800" dirty="0" smtClean="0">
                <a:solidFill>
                  <a:srgbClr val="0070C0"/>
                </a:solidFill>
              </a:rPr>
              <a:t>Principaux facteurs associés à la restauration immunitaire (ratio &gt;1)</a:t>
            </a:r>
          </a:p>
          <a:p>
            <a:pPr marL="742950" lvl="1" indent="-285750" algn="l">
              <a:buFont typeface="Arial" panose="020B0604020202020204" pitchFamily="34" charset="0"/>
              <a:buChar char="•"/>
            </a:pPr>
            <a:r>
              <a:rPr lang="fr-FR" sz="1600" dirty="0" smtClean="0">
                <a:solidFill>
                  <a:schemeClr val="tx1"/>
                </a:solidFill>
              </a:rPr>
              <a:t>CDC: 17% chez les patients au stade Sida </a:t>
            </a:r>
          </a:p>
          <a:p>
            <a:pPr marL="742950" lvl="1" indent="-285750" algn="l">
              <a:buFont typeface="Arial" panose="020B0604020202020204" pitchFamily="34" charset="0"/>
              <a:buChar char="•"/>
            </a:pPr>
            <a:r>
              <a:rPr lang="fr-FR" sz="1600" dirty="0" smtClean="0">
                <a:solidFill>
                  <a:schemeClr val="tx1"/>
                </a:solidFill>
              </a:rPr>
              <a:t>traitement initié au cours de la PIV, quel que soit le nombre de CD4: 46% à 5 ans</a:t>
            </a:r>
          </a:p>
          <a:p>
            <a:pPr marL="742950" lvl="1" indent="-285750" algn="l">
              <a:buFont typeface="Arial" panose="020B0604020202020204" pitchFamily="34" charset="0"/>
              <a:buChar char="•"/>
            </a:pPr>
            <a:r>
              <a:rPr lang="fr-FR" sz="1600" dirty="0" smtClean="0">
                <a:solidFill>
                  <a:schemeClr val="tx1"/>
                </a:solidFill>
              </a:rPr>
              <a:t>taux de CD4 &gt;500/mm3 en phase chronique: 37%</a:t>
            </a:r>
          </a:p>
          <a:p>
            <a:pPr marL="742950" lvl="1" indent="-285750" algn="l">
              <a:buFont typeface="Arial" panose="020B0604020202020204" pitchFamily="34" charset="0"/>
              <a:buChar char="•"/>
            </a:pPr>
            <a:r>
              <a:rPr lang="fr-FR" sz="1600" dirty="0" smtClean="0">
                <a:solidFill>
                  <a:schemeClr val="tx1"/>
                </a:solidFill>
              </a:rPr>
              <a:t>Taux plus faible de CD8 à l’initiation en phase chronique</a:t>
            </a:r>
          </a:p>
          <a:p>
            <a:pPr marL="742950" lvl="1" indent="-285750" algn="l">
              <a:buFont typeface="Arial" panose="020B0604020202020204" pitchFamily="34" charset="0"/>
              <a:buChar char="•"/>
            </a:pPr>
            <a:r>
              <a:rPr lang="fr-FR" sz="1600" dirty="0" smtClean="0">
                <a:solidFill>
                  <a:schemeClr val="tx1"/>
                </a:solidFill>
              </a:rPr>
              <a:t>traitement initié plus récemment en 2009-2010 (inhibiteur d’</a:t>
            </a:r>
            <a:r>
              <a:rPr lang="fr-FR" sz="1600" dirty="0" err="1" smtClean="0">
                <a:solidFill>
                  <a:schemeClr val="tx1"/>
                </a:solidFill>
              </a:rPr>
              <a:t>intégrase</a:t>
            </a:r>
            <a:r>
              <a:rPr lang="fr-FR" sz="1600" dirty="0" smtClean="0">
                <a:solidFill>
                  <a:schemeClr val="tx1"/>
                </a:solidFill>
              </a:rPr>
              <a:t> &gt; NNRTI &gt; IP)</a:t>
            </a:r>
          </a:p>
          <a:p>
            <a:pPr marL="742950" lvl="1" indent="-285750" algn="l">
              <a:buFont typeface="Arial" panose="020B0604020202020204" pitchFamily="34" charset="0"/>
              <a:buChar char="•"/>
            </a:pPr>
            <a:r>
              <a:rPr lang="fr-FR" sz="1600" dirty="0" smtClean="0">
                <a:solidFill>
                  <a:schemeClr val="tx1"/>
                </a:solidFill>
              </a:rPr>
              <a:t>délai plus court d’obtention du contrôle virologique </a:t>
            </a:r>
          </a:p>
          <a:p>
            <a:pPr algn="l"/>
            <a:endParaRPr lang="fr-FR" sz="1800" b="1" dirty="0" smtClean="0">
              <a:solidFill>
                <a:srgbClr val="0070C0"/>
              </a:solidFill>
            </a:endParaRPr>
          </a:p>
          <a:p>
            <a:pPr algn="l"/>
            <a:endParaRPr lang="fr-FR" sz="1800" dirty="0"/>
          </a:p>
        </p:txBody>
      </p:sp>
    </p:spTree>
    <p:extLst>
      <p:ext uri="{BB962C8B-B14F-4D97-AF65-F5344CB8AC3E}">
        <p14:creationId xmlns:p14="http://schemas.microsoft.com/office/powerpoint/2010/main" val="98152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455" y="980728"/>
            <a:ext cx="8688321" cy="1296144"/>
          </a:xfrm>
        </p:spPr>
        <p:txBody>
          <a:bodyPr>
            <a:normAutofit fontScale="90000"/>
          </a:bodyPr>
          <a:lstStyle/>
          <a:p>
            <a:r>
              <a:rPr lang="fr-FR" sz="2700" b="1" cap="small" dirty="0" smtClean="0">
                <a:solidFill>
                  <a:srgbClr val="242852"/>
                </a:solidFill>
                <a:latin typeface="Arial" panose="020B0604020202020204" pitchFamily="34" charset="0"/>
                <a:ea typeface="+mn-ea"/>
                <a:cs typeface="Arial" panose="020B0604020202020204" pitchFamily="34" charset="0"/>
              </a:rPr>
              <a:t>étude </a:t>
            </a:r>
            <a:r>
              <a:rPr lang="fr-FR" sz="2700" b="1" cap="small" dirty="0" err="1">
                <a:solidFill>
                  <a:srgbClr val="242852"/>
                </a:solidFill>
                <a:latin typeface="Arial" panose="020B0604020202020204" pitchFamily="34" charset="0"/>
                <a:ea typeface="+mn-ea"/>
                <a:cs typeface="Arial" panose="020B0604020202020204" pitchFamily="34" charset="0"/>
              </a:rPr>
              <a:t>ciadis</a:t>
            </a:r>
            <a:r>
              <a:rPr lang="fr-FR" sz="2700" b="1" cap="small" dirty="0">
                <a:solidFill>
                  <a:srgbClr val="242852"/>
                </a:solidFill>
                <a:latin typeface="Arial" panose="020B0604020202020204" pitchFamily="34" charset="0"/>
                <a:ea typeface="+mn-ea"/>
                <a:cs typeface="Arial" panose="020B0604020202020204" pitchFamily="34" charset="0"/>
              </a:rPr>
              <a:t/>
            </a:r>
            <a:br>
              <a:rPr lang="fr-FR" sz="2700" b="1" cap="small" dirty="0">
                <a:solidFill>
                  <a:srgbClr val="242852"/>
                </a:solidFill>
                <a:latin typeface="Arial" panose="020B0604020202020204" pitchFamily="34" charset="0"/>
                <a:ea typeface="+mn-ea"/>
                <a:cs typeface="Arial" panose="020B0604020202020204" pitchFamily="34" charset="0"/>
              </a:rPr>
            </a:br>
            <a:r>
              <a:rPr lang="fr-FR" sz="2000" b="1" cap="small" dirty="0" err="1">
                <a:solidFill>
                  <a:srgbClr val="242852"/>
                </a:solidFill>
                <a:latin typeface="Arial" panose="020B0604020202020204" pitchFamily="34" charset="0"/>
                <a:ea typeface="+mn-ea"/>
                <a:cs typeface="Arial" panose="020B0604020202020204" pitchFamily="34" charset="0"/>
              </a:rPr>
              <a:t>Chronic</a:t>
            </a:r>
            <a:r>
              <a:rPr lang="fr-FR" sz="2000" b="1" cap="small" dirty="0">
                <a:solidFill>
                  <a:srgbClr val="242852"/>
                </a:solidFill>
                <a:latin typeface="Arial" panose="020B0604020202020204" pitchFamily="34" charset="0"/>
                <a:ea typeface="+mn-ea"/>
                <a:cs typeface="Arial" panose="020B0604020202020204" pitchFamily="34" charset="0"/>
              </a:rPr>
              <a:t> Immune Activation </a:t>
            </a:r>
            <a:r>
              <a:rPr lang="fr-FR" sz="2000" b="1" cap="small" dirty="0" err="1">
                <a:solidFill>
                  <a:srgbClr val="242852"/>
                </a:solidFill>
                <a:latin typeface="Arial" panose="020B0604020202020204" pitchFamily="34" charset="0"/>
                <a:ea typeface="+mn-ea"/>
                <a:cs typeface="Arial" panose="020B0604020202020204" pitchFamily="34" charset="0"/>
              </a:rPr>
              <a:t>anD</a:t>
            </a:r>
            <a:r>
              <a:rPr lang="fr-FR" sz="2000" b="1" cap="small" dirty="0">
                <a:solidFill>
                  <a:srgbClr val="242852"/>
                </a:solidFill>
                <a:latin typeface="Arial" panose="020B0604020202020204" pitchFamily="34" charset="0"/>
                <a:ea typeface="+mn-ea"/>
                <a:cs typeface="Arial" panose="020B0604020202020204" pitchFamily="34" charset="0"/>
              </a:rPr>
              <a:t> </a:t>
            </a:r>
            <a:r>
              <a:rPr lang="fr-FR" sz="2000" b="1" cap="small" dirty="0" err="1" smtClean="0">
                <a:solidFill>
                  <a:srgbClr val="242852"/>
                </a:solidFill>
                <a:latin typeface="Arial" panose="020B0604020202020204" pitchFamily="34" charset="0"/>
                <a:ea typeface="+mn-ea"/>
                <a:cs typeface="Arial" panose="020B0604020202020204" pitchFamily="34" charset="0"/>
              </a:rPr>
              <a:t>Immuno</a:t>
            </a:r>
            <a:r>
              <a:rPr lang="fr-FR" sz="2000" b="1" cap="small" dirty="0" smtClean="0">
                <a:solidFill>
                  <a:srgbClr val="242852"/>
                </a:solidFill>
                <a:latin typeface="Arial" panose="020B0604020202020204" pitchFamily="34" charset="0"/>
                <a:ea typeface="+mn-ea"/>
                <a:cs typeface="Arial" panose="020B0604020202020204" pitchFamily="34" charset="0"/>
              </a:rPr>
              <a:t>-Senescence</a:t>
            </a:r>
            <a:br>
              <a:rPr lang="fr-FR" sz="2000" b="1" cap="small" dirty="0" smtClean="0">
                <a:solidFill>
                  <a:srgbClr val="242852"/>
                </a:solidFill>
                <a:latin typeface="Arial" panose="020B0604020202020204" pitchFamily="34" charset="0"/>
                <a:ea typeface="+mn-ea"/>
                <a:cs typeface="Arial" panose="020B0604020202020204" pitchFamily="34" charset="0"/>
              </a:rPr>
            </a:br>
            <a:r>
              <a:rPr lang="fr-FR" sz="1800" b="1" dirty="0">
                <a:latin typeface="Arial" panose="020B0604020202020204" pitchFamily="34" charset="0"/>
                <a:cs typeface="Arial" panose="020B0604020202020204" pitchFamily="34" charset="0"/>
              </a:rPr>
              <a:t>Association avec la survenue des comorbidités non liées au VIH et à la </a:t>
            </a:r>
            <a:r>
              <a:rPr lang="fr-FR" sz="1800" b="1" dirty="0" smtClean="0">
                <a:latin typeface="Arial" panose="020B0604020202020204" pitchFamily="34" charset="0"/>
                <a:cs typeface="Arial" panose="020B0604020202020204" pitchFamily="34" charset="0"/>
              </a:rPr>
              <a:t>mortalité</a:t>
            </a:r>
            <a:br>
              <a:rPr lang="fr-FR" sz="1800" b="1" dirty="0" smtClean="0">
                <a:latin typeface="Arial" panose="020B0604020202020204" pitchFamily="34" charset="0"/>
                <a:cs typeface="Arial" panose="020B0604020202020204" pitchFamily="34" charset="0"/>
              </a:rPr>
            </a:br>
            <a:r>
              <a:rPr lang="fr-FR" sz="1800" dirty="0"/>
              <a:t>A. </a:t>
            </a:r>
            <a:r>
              <a:rPr lang="fr-FR" sz="1800" dirty="0" err="1"/>
              <a:t>Ozanne</a:t>
            </a:r>
            <a:r>
              <a:rPr lang="fr-FR" sz="1800" dirty="0"/>
              <a:t>, </a:t>
            </a:r>
            <a:r>
              <a:rPr lang="fr-FR" sz="1800" dirty="0" err="1"/>
              <a:t>P.ierre</a:t>
            </a:r>
            <a:r>
              <a:rPr lang="fr-FR" sz="1800" dirty="0"/>
              <a:t> Duffau, E. Lazaro, C. </a:t>
            </a:r>
            <a:r>
              <a:rPr lang="fr-FR" sz="1800" dirty="0" err="1"/>
              <a:t>Cazanave</a:t>
            </a:r>
            <a:r>
              <a:rPr lang="fr-FR" sz="1800" dirty="0"/>
              <a:t>, S. Lawson-Ayayi, F. Bonnet,</a:t>
            </a:r>
            <a:br>
              <a:rPr lang="fr-FR" sz="1800" dirty="0"/>
            </a:br>
            <a:r>
              <a:rPr lang="fr-FR" sz="1800" dirty="0"/>
              <a:t>P. Blanco, L. Wittkop, I. Pellegrin for the </a:t>
            </a:r>
            <a:r>
              <a:rPr lang="en-US" sz="1800" dirty="0"/>
              <a:t>CIADIS sub-study in the ANRS CO3 Aquitaine cohort study </a:t>
            </a:r>
            <a:r>
              <a:rPr lang="en-US" sz="1800" dirty="0" smtClean="0"/>
              <a:t>group</a:t>
            </a:r>
            <a:r>
              <a:rPr lang="fr-FR" sz="2000" dirty="0"/>
              <a:t/>
            </a:r>
            <a:br>
              <a:rPr lang="fr-FR" sz="2000" dirty="0"/>
            </a:br>
            <a:endParaRPr lang="fr-FR" sz="1800" dirty="0"/>
          </a:p>
        </p:txBody>
      </p:sp>
      <p:sp>
        <p:nvSpPr>
          <p:cNvPr id="4" name="Espace réservé du contenu 3"/>
          <p:cNvSpPr>
            <a:spLocks noGrp="1"/>
          </p:cNvSpPr>
          <p:nvPr>
            <p:ph sz="half" idx="13"/>
          </p:nvPr>
        </p:nvSpPr>
        <p:spPr>
          <a:xfrm>
            <a:off x="235527" y="2431826"/>
            <a:ext cx="8674249" cy="277094"/>
          </a:xfrm>
        </p:spPr>
        <p:txBody>
          <a:bodyPr>
            <a:noAutofit/>
          </a:bodyPr>
          <a:lstStyle/>
          <a:p>
            <a:pPr marL="285750" lvl="0" indent="-285750" defTabSz="914400" fontAlgn="base">
              <a:lnSpc>
                <a:spcPct val="80000"/>
              </a:lnSpc>
              <a:spcBef>
                <a:spcPct val="0"/>
              </a:spcBef>
              <a:spcAft>
                <a:spcPct val="0"/>
              </a:spcAft>
              <a:buFont typeface="Courier New" panose="02070309020205020404" pitchFamily="49" charset="0"/>
              <a:buChar char="o"/>
            </a:pPr>
            <a:r>
              <a:rPr lang="fr-FR" altLang="fr-FR" sz="1600" dirty="0">
                <a:solidFill>
                  <a:prstClr val="black"/>
                </a:solidFill>
                <a:latin typeface="Arial" panose="020B0604020202020204" pitchFamily="34" charset="0"/>
                <a:cs typeface="Arial" panose="020B0604020202020204" pitchFamily="34" charset="0"/>
              </a:rPr>
              <a:t>Sous-étude de la cohorte ANRS CO3 </a:t>
            </a:r>
            <a:r>
              <a:rPr lang="fr-FR" altLang="fr-FR" sz="1600" dirty="0" smtClean="0">
                <a:solidFill>
                  <a:prstClr val="black"/>
                </a:solidFill>
                <a:latin typeface="Arial" panose="020B0604020202020204" pitchFamily="34" charset="0"/>
                <a:cs typeface="Arial" panose="020B0604020202020204" pitchFamily="34" charset="0"/>
              </a:rPr>
              <a:t>Aquitaine (N=1010 patients)</a:t>
            </a:r>
            <a:endParaRPr lang="fr-FR" altLang="fr-FR" sz="1600"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10" y="2724376"/>
            <a:ext cx="7564581" cy="353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393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04664"/>
            <a:ext cx="8686800" cy="850106"/>
          </a:xfrm>
        </p:spPr>
        <p:txBody>
          <a:bodyPr>
            <a:normAutofit fontScale="90000"/>
          </a:bodyPr>
          <a:lstStyle/>
          <a:p>
            <a:r>
              <a:rPr lang="fr-FR" sz="4800" b="1" dirty="0" smtClean="0">
                <a:solidFill>
                  <a:srgbClr val="0070C0"/>
                </a:solidFill>
              </a:rPr>
              <a:t>CIADIS</a:t>
            </a:r>
            <a:br>
              <a:rPr lang="fr-FR" sz="4800" b="1" dirty="0" smtClean="0">
                <a:solidFill>
                  <a:srgbClr val="0070C0"/>
                </a:solidFill>
              </a:rPr>
            </a:br>
            <a:r>
              <a:rPr lang="fr-FR" sz="1800" b="1" dirty="0" smtClean="0">
                <a:solidFill>
                  <a:srgbClr val="0070C0"/>
                </a:solidFill>
              </a:rPr>
              <a:t> (</a:t>
            </a:r>
            <a:r>
              <a:rPr lang="fr-FR" sz="1800" b="1" dirty="0" err="1" smtClean="0">
                <a:solidFill>
                  <a:srgbClr val="0070C0"/>
                </a:solidFill>
              </a:rPr>
              <a:t>Chronic</a:t>
            </a:r>
            <a:r>
              <a:rPr lang="fr-FR" sz="1800" b="1" dirty="0" smtClean="0">
                <a:solidFill>
                  <a:srgbClr val="0070C0"/>
                </a:solidFill>
              </a:rPr>
              <a:t> Immune Activation &amp; </a:t>
            </a:r>
            <a:r>
              <a:rPr lang="fr-FR" sz="1800" b="1" dirty="0" err="1" smtClean="0">
                <a:solidFill>
                  <a:srgbClr val="0070C0"/>
                </a:solidFill>
              </a:rPr>
              <a:t>ImmunoSenescence</a:t>
            </a:r>
            <a:r>
              <a:rPr lang="fr-FR" sz="1800" b="1" dirty="0" smtClean="0">
                <a:solidFill>
                  <a:srgbClr val="0070C0"/>
                </a:solidFill>
              </a:rPr>
              <a:t>) </a:t>
            </a:r>
            <a:r>
              <a:rPr lang="fr-FR" sz="1800" dirty="0" smtClean="0"/>
              <a:t/>
            </a:r>
            <a:br>
              <a:rPr lang="fr-FR" sz="1800" dirty="0" smtClean="0"/>
            </a:br>
            <a:endParaRPr lang="fr-FR" sz="1800" dirty="0"/>
          </a:p>
        </p:txBody>
      </p:sp>
      <p:sp>
        <p:nvSpPr>
          <p:cNvPr id="8" name="ZoneTexte 7"/>
          <p:cNvSpPr txBox="1"/>
          <p:nvPr/>
        </p:nvSpPr>
        <p:spPr>
          <a:xfrm>
            <a:off x="6242335" y="6581001"/>
            <a:ext cx="2866169" cy="276999"/>
          </a:xfrm>
          <a:prstGeom prst="rect">
            <a:avLst/>
          </a:prstGeom>
          <a:noFill/>
        </p:spPr>
        <p:txBody>
          <a:bodyPr wrap="none" rtlCol="0">
            <a:spAutoFit/>
          </a:bodyPr>
          <a:lstStyle/>
          <a:p>
            <a:r>
              <a:rPr lang="fr-FR" sz="1200" i="1" dirty="0" smtClean="0"/>
              <a:t>Duffau, Pellegrin et al AIDS 2017 </a:t>
            </a:r>
            <a:r>
              <a:rPr lang="fr-FR" sz="1200" i="1" dirty="0" err="1" smtClean="0"/>
              <a:t>submitted</a:t>
            </a:r>
            <a:endParaRPr lang="fr-FR" sz="1200" i="1" dirty="0"/>
          </a:p>
        </p:txBody>
      </p:sp>
      <p:grpSp>
        <p:nvGrpSpPr>
          <p:cNvPr id="3" name="Groupe 2"/>
          <p:cNvGrpSpPr/>
          <p:nvPr/>
        </p:nvGrpSpPr>
        <p:grpSpPr>
          <a:xfrm>
            <a:off x="4422800" y="1487686"/>
            <a:ext cx="4721200" cy="5037658"/>
            <a:chOff x="4422800" y="1487686"/>
            <a:chExt cx="4721200" cy="5037658"/>
          </a:xfrm>
        </p:grpSpPr>
        <p:sp>
          <p:nvSpPr>
            <p:cNvPr id="4" name="Rectangle 3"/>
            <p:cNvSpPr/>
            <p:nvPr/>
          </p:nvSpPr>
          <p:spPr>
            <a:xfrm>
              <a:off x="4674792" y="1487686"/>
              <a:ext cx="4469208" cy="738664"/>
            </a:xfrm>
            <a:prstGeom prst="rect">
              <a:avLst/>
            </a:prstGeom>
          </p:spPr>
          <p:txBody>
            <a:bodyPr wrap="square">
              <a:spAutoFit/>
            </a:bodyPr>
            <a:lstStyle/>
            <a:p>
              <a:pPr algn="ctr"/>
              <a:r>
                <a:rPr lang="en-US" sz="1400" b="1" dirty="0" smtClean="0"/>
                <a:t>Cox </a:t>
              </a:r>
              <a:r>
                <a:rPr lang="en-US" sz="1400" b="1" dirty="0"/>
                <a:t>proportional hazards models of the association between CIADIS scores and the </a:t>
              </a:r>
              <a:r>
                <a:rPr lang="en-US" sz="1400" b="1" dirty="0">
                  <a:solidFill>
                    <a:srgbClr val="0070C0"/>
                  </a:solidFill>
                </a:rPr>
                <a:t>development of the first non-HIV related comorbidities at 3 years of follow-up</a:t>
              </a:r>
              <a:endParaRPr lang="fr-FR" sz="1400" dirty="0">
                <a:solidFill>
                  <a:srgbClr val="0070C0"/>
                </a:solidFill>
                <a:effectLst/>
              </a:endParaRPr>
            </a:p>
          </p:txBody>
        </p:sp>
        <p:pic>
          <p:nvPicPr>
            <p:cNvPr id="16" name="Image 15"/>
            <p:cNvPicPr/>
            <p:nvPr/>
          </p:nvPicPr>
          <p:blipFill>
            <a:blip r:embed="rId3">
              <a:extLst>
                <a:ext uri="{28A0092B-C50C-407E-A947-70E740481C1C}">
                  <a14:useLocalDpi xmlns:a14="http://schemas.microsoft.com/office/drawing/2010/main" val="0"/>
                </a:ext>
              </a:extLst>
            </a:blip>
            <a:srcRect/>
            <a:stretch>
              <a:fillRect/>
            </a:stretch>
          </p:blipFill>
          <p:spPr bwMode="auto">
            <a:xfrm>
              <a:off x="4422800" y="2568991"/>
              <a:ext cx="4685704" cy="3956353"/>
            </a:xfrm>
            <a:prstGeom prst="rect">
              <a:avLst/>
            </a:prstGeom>
            <a:noFill/>
            <a:ln>
              <a:noFill/>
            </a:ln>
          </p:spPr>
        </p:pic>
        <p:sp>
          <p:nvSpPr>
            <p:cNvPr id="17" name="Rectangle 16"/>
            <p:cNvSpPr/>
            <p:nvPr/>
          </p:nvSpPr>
          <p:spPr>
            <a:xfrm>
              <a:off x="4566744" y="5319256"/>
              <a:ext cx="4541760"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p:cNvSpPr/>
          <p:nvPr/>
        </p:nvSpPr>
        <p:spPr>
          <a:xfrm>
            <a:off x="0" y="1484784"/>
            <a:ext cx="4211960" cy="738664"/>
          </a:xfrm>
          <a:prstGeom prst="rect">
            <a:avLst/>
          </a:prstGeom>
        </p:spPr>
        <p:txBody>
          <a:bodyPr wrap="square">
            <a:spAutoFit/>
          </a:bodyPr>
          <a:lstStyle/>
          <a:p>
            <a:pPr algn="ctr"/>
            <a:r>
              <a:rPr lang="en-US" sz="1400" b="1" dirty="0" smtClean="0"/>
              <a:t>Multivariable logistic regression models of the association between CIADIS markers, CIADIS scores and </a:t>
            </a:r>
            <a:r>
              <a:rPr lang="en-US" sz="1400" b="1" dirty="0" smtClean="0">
                <a:solidFill>
                  <a:srgbClr val="0070C0"/>
                </a:solidFill>
              </a:rPr>
              <a:t>having at least 3 non-HIV related comorbidities </a:t>
            </a:r>
            <a:endParaRPr lang="fr-FR" sz="1400" dirty="0">
              <a:solidFill>
                <a:srgbClr val="0070C0"/>
              </a:solidFill>
              <a:effectLst/>
            </a:endParaRPr>
          </a:p>
        </p:txBody>
      </p:sp>
      <p:pic>
        <p:nvPicPr>
          <p:cNvPr id="19" name="Image 18"/>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34831"/>
            <a:ext cx="3843620" cy="3990513"/>
          </a:xfrm>
          <a:prstGeom prst="rect">
            <a:avLst/>
          </a:prstGeom>
          <a:noFill/>
          <a:ln>
            <a:noFill/>
          </a:ln>
        </p:spPr>
      </p:pic>
      <p:sp>
        <p:nvSpPr>
          <p:cNvPr id="20" name="Rectangle 19"/>
          <p:cNvSpPr/>
          <p:nvPr/>
        </p:nvSpPr>
        <p:spPr>
          <a:xfrm>
            <a:off x="395536" y="4712150"/>
            <a:ext cx="3627596" cy="29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258859" y="6193779"/>
            <a:ext cx="2327881" cy="324128"/>
          </a:xfrm>
          <a:prstGeom prst="rect">
            <a:avLst/>
          </a:prstGeom>
        </p:spPr>
        <p:txBody>
          <a:bodyPr wrap="none">
            <a:spAutoFit/>
          </a:bodyPr>
          <a:lstStyle/>
          <a:p>
            <a:pPr>
              <a:lnSpc>
                <a:spcPct val="115000"/>
              </a:lnSpc>
              <a:spcAft>
                <a:spcPts val="1000"/>
              </a:spcAft>
            </a:pPr>
            <a:r>
              <a:rPr lang="en-US" sz="1400" i="1" dirty="0" smtClean="0">
                <a:effectLst/>
                <a:latin typeface="Arial"/>
                <a:ea typeface="Calibri"/>
                <a:cs typeface="Times New Roman"/>
              </a:rPr>
              <a:t>Overall population (N=828)</a:t>
            </a:r>
            <a:endParaRPr lang="fr-FR" sz="1200" dirty="0">
              <a:ea typeface="Calibri"/>
              <a:cs typeface="Times New Roman"/>
            </a:endParaRPr>
          </a:p>
        </p:txBody>
      </p:sp>
    </p:spTree>
    <p:extLst>
      <p:ext uri="{BB962C8B-B14F-4D97-AF65-F5344CB8AC3E}">
        <p14:creationId xmlns:p14="http://schemas.microsoft.com/office/powerpoint/2010/main" val="2708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BPH">
      <a:dk1>
        <a:srgbClr val="272460"/>
      </a:dk1>
      <a:lt1>
        <a:srgbClr val="FFD32F"/>
      </a:lt1>
      <a:dk2>
        <a:srgbClr val="52BFAD"/>
      </a:dk2>
      <a:lt2>
        <a:srgbClr val="F3823E"/>
      </a:lt2>
      <a:accent1>
        <a:srgbClr val="272460"/>
      </a:accent1>
      <a:accent2>
        <a:srgbClr val="F3823E"/>
      </a:accent2>
      <a:accent3>
        <a:srgbClr val="A5A5A5"/>
      </a:accent3>
      <a:accent4>
        <a:srgbClr val="FFD32F"/>
      </a:accent4>
      <a:accent5>
        <a:srgbClr val="52BFAD"/>
      </a:accent5>
      <a:accent6>
        <a:srgbClr val="C10FB4"/>
      </a:accent6>
      <a:hlink>
        <a:srgbClr val="52BFAD"/>
      </a:hlink>
      <a:folHlink>
        <a:srgbClr val="27246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2817</Words>
  <Application>Microsoft Macintosh PowerPoint</Application>
  <PresentationFormat>Présentation à l'écran (4:3)</PresentationFormat>
  <Paragraphs>146</Paragraphs>
  <Slides>9</Slides>
  <Notes>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Calibri</vt:lpstr>
      <vt:lpstr>Calibri Light</vt:lpstr>
      <vt:lpstr>Courier New</vt:lpstr>
      <vt:lpstr>Times New Roman</vt:lpstr>
      <vt:lpstr>Trebuchet MS</vt:lpstr>
      <vt:lpstr>Wingdings</vt:lpstr>
      <vt:lpstr>Arial</vt:lpstr>
      <vt:lpstr>Thème Office</vt:lpstr>
      <vt:lpstr>1_Thème Office</vt:lpstr>
      <vt:lpstr>Présentation PowerPoint</vt:lpstr>
      <vt:lpstr> The gene expression signature of latently HIV-1-infected quiescent CD4 T cells. </vt:lpstr>
      <vt:lpstr>CD32a is specifically induced at the surface of HIV-infected quiescent CD4 T lymphocytes</vt:lpstr>
      <vt:lpstr>Présentation PowerPoint</vt:lpstr>
      <vt:lpstr>CD32a is a marker of a CD4 T-cell HIV reservoir harbouring replication-competent proviruses</vt:lpstr>
      <vt:lpstr>CD4+/CD8+ ratio restoration in long-term treated HIV-1-infected individuals Fabienne Cabya, writing committee of the CD4+/CD8+ Ratio Working Group of the French Hospital Database on HIV (FHDH-ANRS CO4)</vt:lpstr>
      <vt:lpstr>Présentation PowerPoint</vt:lpstr>
      <vt:lpstr>étude ciadis Chronic Immune Activation anD Immuno-Senescence Association avec la survenue des comorbidités non liées au VIH et à la mortalité A. Ozanne, P.ierre Duffau, E. Lazaro, C. Cazanave, S. Lawson-Ayayi, F. Bonnet, P. Blanco, L. Wittkop, I. Pellegrin for the CIADIS sub-study in the ANRS CO3 Aquitaine cohort study group </vt:lpstr>
      <vt:lpstr>CIADIS  (Chronic Immune Activation &amp; ImmunoSenescence)  </vt:lpstr>
    </vt:vector>
  </TitlesOfParts>
  <Company>CHU de Bordeaux</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PELLEGRIN Isabelle</dc:creator>
  <cp:lastModifiedBy>Cedric Arvieux</cp:lastModifiedBy>
  <cp:revision>61</cp:revision>
  <dcterms:created xsi:type="dcterms:W3CDTF">2017-09-07T12:57:32Z</dcterms:created>
  <dcterms:modified xsi:type="dcterms:W3CDTF">2017-09-23T09:11:23Z</dcterms:modified>
</cp:coreProperties>
</file>