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0" r:id="rId2"/>
    <p:sldId id="259" r:id="rId3"/>
    <p:sldId id="261" r:id="rId4"/>
    <p:sldId id="262" r:id="rId5"/>
    <p:sldId id="258" r:id="rId6"/>
    <p:sldId id="264" r:id="rId7"/>
    <p:sldId id="265" r:id="rId8"/>
    <p:sldId id="263" r:id="rId9"/>
    <p:sldId id="26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90"/>
  </p:normalViewPr>
  <p:slideViewPr>
    <p:cSldViewPr snapToGrid="0" snapToObjects="1">
      <p:cViewPr varScale="1">
        <p:scale>
          <a:sx n="97" d="100"/>
          <a:sy n="97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B4384-CCFC-D04B-B008-80D596AF9163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080D0-6EE5-CD4F-846A-C3FD0EA69A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06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667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0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83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719403" y="1412777"/>
            <a:ext cx="10081120" cy="4824535"/>
          </a:xfrm>
        </p:spPr>
        <p:txBody>
          <a:bodyPr/>
          <a:lstStyle>
            <a:lvl2pPr>
              <a:defRPr>
                <a:solidFill>
                  <a:srgbClr val="373739"/>
                </a:solidFill>
              </a:defRPr>
            </a:lvl2pPr>
            <a:lvl3pPr>
              <a:defRPr>
                <a:solidFill>
                  <a:srgbClr val="373739"/>
                </a:solidFill>
              </a:defRPr>
            </a:lvl3pPr>
            <a:lvl5pPr>
              <a:defRPr>
                <a:solidFill>
                  <a:srgbClr val="373739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95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7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7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67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84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9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9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55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35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73CC8-B363-CB46-8953-57A79235FC25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F3E5-5910-5C45-9E52-2BACBB2B88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0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image" Target="../media/image3.tiff"/><Relationship Id="rId7" Type="http://schemas.openxmlformats.org/officeDocument/2006/relationships/image" Target="../media/image4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83035" y="2438401"/>
            <a:ext cx="7846952" cy="2438398"/>
          </a:xfrm>
        </p:spPr>
        <p:txBody>
          <a:bodyPr>
            <a:normAutofit fontScale="90000"/>
          </a:bodyPr>
          <a:lstStyle/>
          <a:p>
            <a:r>
              <a:rPr lang="fr-FR" sz="6600" b="1" smtClean="0"/>
              <a:t>Actualités bibliographiques</a:t>
            </a:r>
            <a:br>
              <a:rPr lang="fr-FR" sz="6600" b="1" smtClean="0"/>
            </a:br>
            <a:r>
              <a:rPr lang="fr-FR" sz="6600" b="1" dirty="0" err="1" smtClean="0"/>
              <a:t>PrEP</a:t>
            </a:r>
            <a:endParaRPr lang="fr-FR" sz="6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82767" y="5352435"/>
            <a:ext cx="6179810" cy="1313408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 smtClean="0"/>
              <a:t>Guillaume Gras</a:t>
            </a:r>
          </a:p>
          <a:p>
            <a:r>
              <a:rPr lang="fr-FR" sz="3200" dirty="0" err="1" smtClean="0"/>
              <a:t>Cegidd</a:t>
            </a:r>
            <a:r>
              <a:rPr lang="fr-FR" sz="3200" dirty="0" smtClean="0"/>
              <a:t> 37  - COREVIH Centre Val de Loire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787" y="77594"/>
            <a:ext cx="3036849" cy="1495671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6482555" y="460715"/>
          <a:ext cx="1934411" cy="113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 Photo Editor" r:id="rId4" imgW="1276190" imgH="790476" progId="">
                  <p:embed/>
                </p:oleObj>
              </mc:Choice>
              <mc:Fallback>
                <p:oleObj name="Image Photo Editor" r:id="rId4" imgW="1276190" imgH="7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2555" y="460715"/>
                        <a:ext cx="1934411" cy="1133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221" y="227570"/>
            <a:ext cx="1817204" cy="15465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0" y="0"/>
            <a:ext cx="34163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Efficacité </a:t>
            </a:r>
            <a:r>
              <a:rPr lang="fr-FR" b="1" dirty="0" smtClean="0"/>
              <a:t>persistance de </a:t>
            </a:r>
            <a:r>
              <a:rPr lang="fr-FR" b="1" dirty="0"/>
              <a:t>PREP continue </a:t>
            </a:r>
            <a:r>
              <a:rPr lang="fr-FR" b="1" dirty="0" smtClean="0"/>
              <a:t>à </a:t>
            </a:r>
            <a:r>
              <a:rPr lang="fr-FR" b="1" dirty="0"/>
              <a:t>long terme dans </a:t>
            </a:r>
            <a:r>
              <a:rPr lang="fr-FR" b="1" dirty="0" smtClean="0"/>
              <a:t>PROUD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58609" y="6440557"/>
            <a:ext cx="441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MacCormack</a:t>
            </a:r>
            <a:r>
              <a:rPr lang="fr-FR" i="1" dirty="0"/>
              <a:t> S. Abstract </a:t>
            </a:r>
            <a:r>
              <a:rPr lang="fr-FR" i="1" dirty="0" smtClean="0"/>
              <a:t>TUAC0101. IAS 2017</a:t>
            </a:r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2014331" y="1690688"/>
            <a:ext cx="7211462" cy="4691547"/>
            <a:chOff x="2063751" y="1412876"/>
            <a:chExt cx="8208963" cy="5438775"/>
          </a:xfrm>
        </p:grpSpPr>
        <p:pic>
          <p:nvPicPr>
            <p:cNvPr id="7" name="Picture 3" descr="S:\Proud_Stats\6. Analysis Files, codes and logs\Projects\IAS_2017\figures\number_started_PrEP.e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1" y="2151064"/>
              <a:ext cx="8208963" cy="470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3287713" y="1412876"/>
              <a:ext cx="3384550" cy="461963"/>
            </a:xfrm>
            <a:prstGeom prst="rect">
              <a:avLst/>
            </a:prstGeom>
            <a:noFill/>
            <a:ln w="9525">
              <a:solidFill>
                <a:srgbClr val="84315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latin typeface="Verdana" charset="0"/>
                </a:rPr>
                <a:t>Deferred phase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5375275" y="1920876"/>
              <a:ext cx="4897438" cy="460375"/>
            </a:xfrm>
            <a:prstGeom prst="rect">
              <a:avLst/>
            </a:prstGeom>
            <a:noFill/>
            <a:ln w="9525">
              <a:solidFill>
                <a:srgbClr val="84315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latin typeface="Verdana" charset="0"/>
                </a:rPr>
                <a:t>Post-deferred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03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78" y="-596340"/>
            <a:ext cx="1062604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01" y="6440557"/>
            <a:ext cx="441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MacCormack</a:t>
            </a:r>
            <a:r>
              <a:rPr lang="fr-FR" i="1" dirty="0"/>
              <a:t> S. Abstract </a:t>
            </a:r>
            <a:r>
              <a:rPr lang="fr-FR" i="1" dirty="0" smtClean="0"/>
              <a:t>TUAC0101. IAS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3240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732655" y="2234411"/>
            <a:ext cx="10081120" cy="3649554"/>
          </a:xfrm>
        </p:spPr>
        <p:txBody>
          <a:bodyPr>
            <a:normAutofit/>
          </a:bodyPr>
          <a:lstStyle/>
          <a:p>
            <a:r>
              <a:rPr lang="fr-FR" b="1" dirty="0" smtClean="0"/>
              <a:t>D</a:t>
            </a:r>
            <a:r>
              <a:rPr lang="fr-FR" b="1" dirty="0" smtClean="0"/>
              <a:t>iminution </a:t>
            </a:r>
            <a:r>
              <a:rPr lang="fr-FR" b="1" dirty="0"/>
              <a:t>significative de l’incidence </a:t>
            </a:r>
            <a:r>
              <a:rPr lang="fr-FR" b="1" dirty="0" smtClean="0"/>
              <a:t>dans le groupe </a:t>
            </a:r>
            <a:r>
              <a:rPr lang="fr-FR" b="1" dirty="0" err="1"/>
              <a:t>ttt</a:t>
            </a:r>
            <a:r>
              <a:rPr lang="fr-FR" b="1" dirty="0"/>
              <a:t> </a:t>
            </a:r>
            <a:r>
              <a:rPr lang="fr-FR" b="1" dirty="0" smtClean="0"/>
              <a:t>différé après début </a:t>
            </a:r>
            <a:r>
              <a:rPr lang="fr-FR" b="1" dirty="0" err="1" smtClean="0"/>
              <a:t>PrEP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I</a:t>
            </a:r>
            <a:r>
              <a:rPr lang="fr-FR" b="1" dirty="0" smtClean="0"/>
              <a:t>ncidence stable dans </a:t>
            </a:r>
            <a:r>
              <a:rPr lang="fr-FR" b="1" dirty="0"/>
              <a:t>le groupe </a:t>
            </a:r>
            <a:r>
              <a:rPr lang="fr-FR" b="1" dirty="0" err="1"/>
              <a:t>ttt</a:t>
            </a:r>
            <a:r>
              <a:rPr lang="fr-FR" b="1" dirty="0"/>
              <a:t> </a:t>
            </a:r>
            <a:r>
              <a:rPr lang="fr-FR" b="1" dirty="0" smtClean="0"/>
              <a:t>immédiat</a:t>
            </a:r>
          </a:p>
          <a:p>
            <a:endParaRPr lang="fr-FR" b="1" dirty="0" smtClean="0"/>
          </a:p>
          <a:p>
            <a:r>
              <a:rPr lang="fr-FR" b="1" dirty="0"/>
              <a:t>I</a:t>
            </a:r>
            <a:r>
              <a:rPr lang="fr-FR" b="1" dirty="0" smtClean="0"/>
              <a:t>ncidence </a:t>
            </a:r>
            <a:r>
              <a:rPr lang="fr-FR" b="1" dirty="0"/>
              <a:t>des IST rectale reste élevée et stable entre la phase initiale et secondaire (&gt;30</a:t>
            </a:r>
            <a:r>
              <a:rPr lang="fr-FR" b="1" dirty="0" smtClean="0"/>
              <a:t>%)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Efficacité </a:t>
            </a:r>
            <a:r>
              <a:rPr lang="fr-FR" b="1" dirty="0" smtClean="0"/>
              <a:t>persistance de </a:t>
            </a:r>
            <a:r>
              <a:rPr lang="fr-FR" b="1" dirty="0"/>
              <a:t>PREP continue </a:t>
            </a:r>
            <a:r>
              <a:rPr lang="fr-FR" b="1" dirty="0" smtClean="0"/>
              <a:t>à </a:t>
            </a:r>
            <a:r>
              <a:rPr lang="fr-FR" b="1" dirty="0"/>
              <a:t>long terme dans </a:t>
            </a:r>
            <a:r>
              <a:rPr lang="fr-FR" b="1" dirty="0" smtClean="0"/>
              <a:t>PROUD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58609" y="6440557"/>
            <a:ext cx="441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MacCormack</a:t>
            </a:r>
            <a:r>
              <a:rPr lang="fr-FR" i="1" dirty="0"/>
              <a:t> S. Abstract </a:t>
            </a:r>
            <a:r>
              <a:rPr lang="fr-FR" i="1" dirty="0" smtClean="0"/>
              <a:t>TUAC0101. IAS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328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719403" y="1412777"/>
            <a:ext cx="10147380" cy="500127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Dans IPERGAY</a:t>
            </a:r>
            <a:r>
              <a:rPr lang="fr-FR" dirty="0"/>
              <a:t>, </a:t>
            </a:r>
            <a:r>
              <a:rPr lang="fr-FR" dirty="0" smtClean="0"/>
              <a:t>prise </a:t>
            </a:r>
            <a:r>
              <a:rPr lang="fr-FR" dirty="0"/>
              <a:t>médiane de comprimés </a:t>
            </a:r>
            <a:r>
              <a:rPr lang="fr-FR" dirty="0"/>
              <a:t>=</a:t>
            </a:r>
            <a:r>
              <a:rPr lang="fr-FR" dirty="0" smtClean="0"/>
              <a:t> </a:t>
            </a:r>
            <a:r>
              <a:rPr lang="fr-FR" dirty="0"/>
              <a:t>15 </a:t>
            </a:r>
            <a:r>
              <a:rPr lang="fr-FR" dirty="0" err="1"/>
              <a:t>cp</a:t>
            </a:r>
            <a:r>
              <a:rPr lang="fr-FR" dirty="0"/>
              <a:t>/mois </a:t>
            </a:r>
            <a:r>
              <a:rPr lang="fr-FR" dirty="0" smtClean="0"/>
              <a:t>avec 10 </a:t>
            </a:r>
            <a:r>
              <a:rPr lang="fr-FR" dirty="0"/>
              <a:t>rapports sexuels </a:t>
            </a:r>
            <a:r>
              <a:rPr lang="fr-FR" dirty="0"/>
              <a:t>/</a:t>
            </a:r>
            <a:r>
              <a:rPr lang="fr-FR" dirty="0" smtClean="0"/>
              <a:t> mois</a:t>
            </a:r>
          </a:p>
          <a:p>
            <a:endParaRPr lang="fr-FR" dirty="0"/>
          </a:p>
          <a:p>
            <a:r>
              <a:rPr lang="fr-FR" dirty="0" smtClean="0"/>
              <a:t>sous </a:t>
            </a:r>
            <a:r>
              <a:rPr lang="fr-FR" dirty="0"/>
              <a:t>étude </a:t>
            </a:r>
            <a:r>
              <a:rPr lang="fr-FR" dirty="0" smtClean="0"/>
              <a:t>évaluant efficacité </a:t>
            </a:r>
            <a:r>
              <a:rPr lang="fr-FR" dirty="0"/>
              <a:t>de la </a:t>
            </a:r>
            <a:r>
              <a:rPr lang="fr-FR" dirty="0" err="1"/>
              <a:t>PrEP</a:t>
            </a:r>
            <a:r>
              <a:rPr lang="fr-FR" dirty="0"/>
              <a:t> en cas de rapports sexuels moins fréquents et une prise moindre de </a:t>
            </a:r>
            <a:r>
              <a:rPr lang="fr-FR" dirty="0" smtClean="0"/>
              <a:t>TDF-FTC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La </a:t>
            </a:r>
            <a:r>
              <a:rPr lang="fr-FR" dirty="0"/>
              <a:t>prise médiane était de 9,5 comprimés/mois (IQR :6-13) pour une médiane de 5 rapports sexuels mensuels (IQR : 2-10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/>
              <a:t>6 séroconversions par le VIH </a:t>
            </a:r>
            <a:r>
              <a:rPr lang="fr-FR" dirty="0" smtClean="0"/>
              <a:t>dans </a:t>
            </a:r>
            <a:r>
              <a:rPr lang="fr-FR" dirty="0"/>
              <a:t>le bras placebo (9,3 100 personnes/année versus 0/100 personnes/année, </a:t>
            </a:r>
            <a:r>
              <a:rPr lang="fr-FR" dirty="0" smtClean="0"/>
              <a:t>p=0,013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Efficacité de la PREP par TDF-FTC à la demande en cas de rapports sexuels peu (moins ?) fréquents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163339" y="6414054"/>
            <a:ext cx="389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Antoni G. Abstract TUAC0102</a:t>
            </a:r>
            <a:r>
              <a:rPr lang="fr-FR" dirty="0"/>
              <a:t> </a:t>
            </a:r>
            <a:r>
              <a:rPr lang="fr-FR" dirty="0" smtClean="0"/>
              <a:t>. IAS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601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62" y="0"/>
            <a:ext cx="9303025" cy="18247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44" y="2003701"/>
            <a:ext cx="9559234" cy="48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4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Modele</a:t>
            </a:r>
            <a:r>
              <a:rPr lang="fr-FR" dirty="0" smtClean="0"/>
              <a:t> IST PREP CID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" y="0"/>
            <a:ext cx="10866783" cy="2131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52" y="2131523"/>
            <a:ext cx="8854661" cy="46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719403" y="1797083"/>
            <a:ext cx="10081120" cy="5021159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La </a:t>
            </a:r>
            <a:r>
              <a:rPr lang="fr-FR" dirty="0"/>
              <a:t>prévalence du VIH chez les </a:t>
            </a:r>
            <a:r>
              <a:rPr lang="fr-FR" dirty="0" smtClean="0"/>
              <a:t>TDS </a:t>
            </a:r>
            <a:r>
              <a:rPr lang="fr-FR" dirty="0"/>
              <a:t>varie </a:t>
            </a:r>
            <a:r>
              <a:rPr lang="fr-FR" dirty="0" smtClean="0"/>
              <a:t>d’un </a:t>
            </a:r>
            <a:r>
              <a:rPr lang="fr-FR" dirty="0"/>
              <a:t>pays à l’autre en Europe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0,1 </a:t>
            </a:r>
            <a:r>
              <a:rPr lang="fr-FR" dirty="0"/>
              <a:t>% en République </a:t>
            </a:r>
            <a:r>
              <a:rPr lang="fr-FR" dirty="0" smtClean="0"/>
              <a:t>Tchèque</a:t>
            </a:r>
          </a:p>
          <a:p>
            <a:pPr lvl="1"/>
            <a:r>
              <a:rPr lang="fr-FR" dirty="0" smtClean="0"/>
              <a:t>22</a:t>
            </a:r>
            <a:r>
              <a:rPr lang="fr-FR" dirty="0"/>
              <a:t>% en </a:t>
            </a:r>
            <a:r>
              <a:rPr lang="fr-FR" dirty="0" smtClean="0"/>
              <a:t>Lettonie</a:t>
            </a:r>
          </a:p>
          <a:p>
            <a:r>
              <a:rPr lang="fr-FR" dirty="0"/>
              <a:t>H</a:t>
            </a:r>
            <a:r>
              <a:rPr lang="fr-FR" dirty="0" smtClean="0"/>
              <a:t>ypothèse : criminalisation </a:t>
            </a:r>
            <a:r>
              <a:rPr lang="fr-FR" dirty="0"/>
              <a:t>de la prostitution </a:t>
            </a:r>
            <a:r>
              <a:rPr lang="fr-FR" dirty="0" smtClean="0"/>
              <a:t>entraine chez </a:t>
            </a:r>
            <a:r>
              <a:rPr lang="fr-FR" dirty="0"/>
              <a:t>les </a:t>
            </a:r>
            <a:r>
              <a:rPr lang="fr-FR" dirty="0" smtClean="0"/>
              <a:t>TDS </a:t>
            </a:r>
            <a:r>
              <a:rPr lang="fr-FR" dirty="0"/>
              <a:t>isolement, stigmatisation, insécurité et </a:t>
            </a:r>
            <a:r>
              <a:rPr lang="fr-FR" dirty="0" smtClean="0"/>
              <a:t>majoration </a:t>
            </a:r>
            <a:r>
              <a:rPr lang="fr-FR" dirty="0"/>
              <a:t>des prises de </a:t>
            </a:r>
            <a:r>
              <a:rPr lang="fr-FR" dirty="0" smtClean="0"/>
              <a:t>risque</a:t>
            </a:r>
            <a:endParaRPr lang="fr-FR" dirty="0"/>
          </a:p>
          <a:p>
            <a:r>
              <a:rPr lang="fr-FR" dirty="0"/>
              <a:t>D</a:t>
            </a:r>
            <a:r>
              <a:rPr lang="fr-FR" dirty="0" smtClean="0"/>
              <a:t>onnées </a:t>
            </a:r>
            <a:r>
              <a:rPr lang="fr-FR" dirty="0"/>
              <a:t>de prévalence du VIH chez les </a:t>
            </a:r>
            <a:r>
              <a:rPr lang="fr-FR" dirty="0" smtClean="0"/>
              <a:t>TDS de </a:t>
            </a:r>
            <a:r>
              <a:rPr lang="fr-FR" dirty="0"/>
              <a:t>sexe féminin concernant 27 pays </a:t>
            </a:r>
            <a:r>
              <a:rPr lang="fr-FR" dirty="0" smtClean="0"/>
              <a:t>européens </a:t>
            </a:r>
            <a:r>
              <a:rPr lang="fr-FR" dirty="0"/>
              <a:t>analysées et </a:t>
            </a:r>
            <a:r>
              <a:rPr lang="fr-FR" dirty="0" smtClean="0"/>
              <a:t>modélisées</a:t>
            </a:r>
          </a:p>
          <a:p>
            <a:r>
              <a:rPr lang="fr-FR" dirty="0" smtClean="0"/>
              <a:t> </a:t>
            </a:r>
            <a:r>
              <a:rPr lang="fr-FR" dirty="0"/>
              <a:t>4 groupes </a:t>
            </a:r>
            <a:r>
              <a:rPr lang="fr-FR" dirty="0" smtClean="0"/>
              <a:t>de pays:</a:t>
            </a:r>
            <a:endParaRPr lang="fr-FR" dirty="0"/>
          </a:p>
          <a:p>
            <a:pPr lvl="1"/>
            <a:r>
              <a:rPr lang="fr-FR" dirty="0" smtClean="0"/>
              <a:t>pays </a:t>
            </a:r>
            <a:r>
              <a:rPr lang="fr-FR" dirty="0"/>
              <a:t>ayant criminalisé tous les aspects de la prostitution (Lituanie, Géorgie, …)</a:t>
            </a:r>
          </a:p>
          <a:p>
            <a:pPr lvl="1"/>
            <a:r>
              <a:rPr lang="fr-FR" dirty="0" smtClean="0"/>
              <a:t>pays </a:t>
            </a:r>
            <a:r>
              <a:rPr lang="fr-FR" dirty="0"/>
              <a:t>du modèle dit nordique : </a:t>
            </a:r>
            <a:r>
              <a:rPr lang="fr-FR" dirty="0" smtClean="0"/>
              <a:t>interdisant </a:t>
            </a:r>
            <a:r>
              <a:rPr lang="fr-FR" dirty="0"/>
              <a:t>uniquement l’achat (le « client »). La France a récemment rejoint ce </a:t>
            </a:r>
            <a:r>
              <a:rPr lang="fr-FR" dirty="0" smtClean="0"/>
              <a:t>groupe</a:t>
            </a:r>
          </a:p>
          <a:p>
            <a:pPr lvl="1"/>
            <a:r>
              <a:rPr lang="fr-FR" dirty="0" smtClean="0"/>
              <a:t>pays </a:t>
            </a:r>
            <a:r>
              <a:rPr lang="fr-FR" dirty="0"/>
              <a:t>ayant légalisé l’achat et la vente mais criminalisant le proxénétisme et l’établissement de maisons closes (Royaume Uni, Espagne,…)</a:t>
            </a:r>
          </a:p>
          <a:p>
            <a:pPr lvl="1"/>
            <a:r>
              <a:rPr lang="fr-FR" dirty="0" smtClean="0"/>
              <a:t>pays </a:t>
            </a:r>
            <a:r>
              <a:rPr lang="fr-FR" dirty="0"/>
              <a:t>ayant légalisé tous les aspects de la prostitution </a:t>
            </a:r>
            <a:r>
              <a:rPr lang="fr-FR" dirty="0" smtClean="0"/>
              <a:t>(</a:t>
            </a:r>
            <a:r>
              <a:rPr lang="fr-FR" dirty="0"/>
              <a:t>Allemagne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Législation de la prostitution et prévalence de l’infection par le VIH chez les travailleurs du sexe dans 27 pays </a:t>
            </a:r>
            <a:r>
              <a:rPr lang="fr-FR" dirty="0" smtClean="0"/>
              <a:t>européens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232033" y="6237312"/>
            <a:ext cx="268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Reeves A. Lancet HIV 2017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2150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719403" y="1060173"/>
            <a:ext cx="10081120" cy="6096000"/>
          </a:xfrm>
        </p:spPr>
        <p:txBody>
          <a:bodyPr>
            <a:normAutofit/>
          </a:bodyPr>
          <a:lstStyle/>
          <a:p>
            <a:r>
              <a:rPr lang="fr-FR" dirty="0" smtClean="0"/>
              <a:t>Prévalence des pays </a:t>
            </a:r>
            <a:r>
              <a:rPr lang="fr-FR" dirty="0"/>
              <a:t>ayant légalisé tout </a:t>
            </a:r>
            <a:r>
              <a:rPr lang="fr-FR" dirty="0" smtClean="0"/>
              <a:t>(ou </a:t>
            </a:r>
            <a:r>
              <a:rPr lang="fr-FR" dirty="0"/>
              <a:t>une partie des </a:t>
            </a:r>
            <a:r>
              <a:rPr lang="fr-FR" dirty="0" smtClean="0"/>
              <a:t>activités) = 0,5 % (17 pays) versus 4,02% (10 pays), (p=0,003)</a:t>
            </a:r>
          </a:p>
          <a:p>
            <a:r>
              <a:rPr lang="fr-FR" dirty="0" smtClean="0"/>
              <a:t>Selon </a:t>
            </a:r>
            <a:r>
              <a:rPr lang="fr-FR" dirty="0"/>
              <a:t>les auteurs, l’allègement de la législation concernant les travailleurs du sexe pourrait être un levier permettant la diminution de la prévalence du VIH dans cette population.</a:t>
            </a:r>
          </a:p>
          <a:p>
            <a:r>
              <a:rPr lang="fr-FR" dirty="0" smtClean="0"/>
              <a:t>Limites</a:t>
            </a:r>
            <a:endParaRPr lang="fr-FR" dirty="0"/>
          </a:p>
          <a:p>
            <a:pPr lvl="1"/>
            <a:r>
              <a:rPr lang="fr-FR" dirty="0"/>
              <a:t> l’existence d’un lien n’est pas nécessairement un lien de </a:t>
            </a:r>
            <a:r>
              <a:rPr lang="fr-FR" dirty="0" smtClean="0"/>
              <a:t>causalité</a:t>
            </a:r>
          </a:p>
          <a:p>
            <a:pPr lvl="1"/>
            <a:r>
              <a:rPr lang="fr-FR" dirty="0" smtClean="0"/>
              <a:t>les </a:t>
            </a:r>
            <a:r>
              <a:rPr lang="fr-FR" dirty="0"/>
              <a:t>populations </a:t>
            </a:r>
            <a:r>
              <a:rPr lang="fr-FR" dirty="0" smtClean="0"/>
              <a:t>pas </a:t>
            </a:r>
            <a:r>
              <a:rPr lang="fr-FR" dirty="0"/>
              <a:t>forcément </a:t>
            </a:r>
            <a:r>
              <a:rPr lang="fr-FR" dirty="0" smtClean="0"/>
              <a:t>représentatives</a:t>
            </a:r>
          </a:p>
          <a:p>
            <a:pPr lvl="1"/>
            <a:r>
              <a:rPr lang="fr-FR" dirty="0" smtClean="0"/>
              <a:t>la </a:t>
            </a:r>
            <a:r>
              <a:rPr lang="fr-FR" dirty="0"/>
              <a:t>classification des pays en 4 groupes est une </a:t>
            </a:r>
            <a:r>
              <a:rPr lang="fr-FR" dirty="0" smtClean="0"/>
              <a:t>simplification</a:t>
            </a:r>
            <a:endParaRPr lang="fr-FR" dirty="0"/>
          </a:p>
          <a:p>
            <a:r>
              <a:rPr lang="fr-FR" dirty="0"/>
              <a:t>P</a:t>
            </a:r>
            <a:r>
              <a:rPr lang="fr-FR" dirty="0" smtClean="0"/>
              <a:t>révalence </a:t>
            </a:r>
            <a:r>
              <a:rPr lang="fr-FR" dirty="0"/>
              <a:t>en France et en Irlande du Nord est </a:t>
            </a:r>
            <a:r>
              <a:rPr lang="fr-FR" dirty="0" smtClean="0"/>
              <a:t>particulièrement </a:t>
            </a:r>
            <a:r>
              <a:rPr lang="fr-FR" dirty="0"/>
              <a:t>à </a:t>
            </a:r>
            <a:r>
              <a:rPr lang="fr-FR" dirty="0" smtClean="0"/>
              <a:t>surveiller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7719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360</Words>
  <Application>Microsoft Macintosh PowerPoint</Application>
  <PresentationFormat>Grand écran</PresentationFormat>
  <Paragraphs>44</Paragraphs>
  <Slides>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Verdana</vt:lpstr>
      <vt:lpstr>Arial</vt:lpstr>
      <vt:lpstr>Thème Office</vt:lpstr>
      <vt:lpstr>Image Photo Editor</vt:lpstr>
      <vt:lpstr>Actualités bibliographiques PrEP</vt:lpstr>
      <vt:lpstr>Efficacité persistance de PREP continue à long terme dans PROUD</vt:lpstr>
      <vt:lpstr>Présentation PowerPoint</vt:lpstr>
      <vt:lpstr>Efficacité persistance de PREP continue à long terme dans PROUD</vt:lpstr>
      <vt:lpstr>Efficacité de la PREP par TDF-FTC à la demande en cas de rapports sexuels peu (moins ?) fréquents  </vt:lpstr>
      <vt:lpstr>Présentation PowerPoint</vt:lpstr>
      <vt:lpstr>Modele IST PREP CID</vt:lpstr>
      <vt:lpstr>Législation de la prostitution et prévalence de l’infection par le VIH chez les travailleurs du sexe dans 27 pays européens</vt:lpstr>
      <vt:lpstr>Présentation PowerPoint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Gras</dc:creator>
  <cp:lastModifiedBy>Guillaume Gras</cp:lastModifiedBy>
  <cp:revision>13</cp:revision>
  <dcterms:created xsi:type="dcterms:W3CDTF">2017-09-21T12:04:43Z</dcterms:created>
  <dcterms:modified xsi:type="dcterms:W3CDTF">2017-09-23T08:26:00Z</dcterms:modified>
</cp:coreProperties>
</file>