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71" r:id="rId6"/>
    <p:sldId id="274" r:id="rId7"/>
    <p:sldId id="259" r:id="rId8"/>
    <p:sldId id="275" r:id="rId9"/>
    <p:sldId id="279" r:id="rId10"/>
    <p:sldId id="260" r:id="rId11"/>
    <p:sldId id="266" r:id="rId12"/>
    <p:sldId id="270" r:id="rId13"/>
    <p:sldId id="261" r:id="rId14"/>
    <p:sldId id="262" r:id="rId15"/>
    <p:sldId id="273" r:id="rId16"/>
    <p:sldId id="264" r:id="rId17"/>
    <p:sldId id="268" r:id="rId18"/>
    <p:sldId id="269" r:id="rId19"/>
    <p:sldId id="263" r:id="rId20"/>
    <p:sldId id="265" r:id="rId21"/>
    <p:sldId id="278" r:id="rId22"/>
    <p:sldId id="272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0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45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4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0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4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9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45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148C-1749-5649-BD90-26D5C141217D}" type="datetimeFigureOut">
              <a:rPr lang="fr-FR" smtClean="0"/>
              <a:t>22/09/17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56D8-1E0C-C140-8776-9547857A5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8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4879"/>
            <a:ext cx="7772400" cy="1470025"/>
          </a:xfrm>
        </p:spPr>
        <p:txBody>
          <a:bodyPr/>
          <a:lstStyle/>
          <a:p>
            <a:r>
              <a:rPr lang="fr-FR" dirty="0" smtClean="0"/>
              <a:t>Atelier IST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817369"/>
            <a:ext cx="6400800" cy="868630"/>
          </a:xfrm>
        </p:spPr>
        <p:txBody>
          <a:bodyPr/>
          <a:lstStyle/>
          <a:p>
            <a:r>
              <a:rPr lang="fr-FR" dirty="0" smtClean="0"/>
              <a:t>G Gras, JL </a:t>
            </a:r>
            <a:r>
              <a:rPr lang="fr-FR" dirty="0" err="1" smtClean="0"/>
              <a:t>Meynard</a:t>
            </a:r>
            <a:r>
              <a:rPr lang="fr-FR" dirty="0" smtClean="0"/>
              <a:t>, P de Truchis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5345" y="379396"/>
            <a:ext cx="801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Viroteam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 2017, Marseille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36085" r="45007" b="17919"/>
          <a:stretch/>
        </p:blipFill>
        <p:spPr bwMode="auto">
          <a:xfrm>
            <a:off x="2522483" y="2342655"/>
            <a:ext cx="3991052" cy="29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02/2017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Sérologie syphilis+, TPHA: 10240, VDRL: 4</a:t>
            </a:r>
          </a:p>
          <a:p>
            <a:r>
              <a:rPr lang="fr-FR" dirty="0" smtClean="0"/>
              <a:t>PCR gonocoque et chlamydiae U, A, 0:</a:t>
            </a:r>
          </a:p>
          <a:p>
            <a:pPr lvl="1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PCR gonocoque anale+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Quel traitement préconisez vous: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Azithromycine</a:t>
            </a:r>
            <a:r>
              <a:rPr lang="fr-FR" dirty="0" smtClean="0">
                <a:solidFill>
                  <a:schemeClr val="accent2"/>
                </a:solidFill>
              </a:rPr>
              <a:t> 1 g en prise unique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Ciprofloxacine 500mgx2/j, 5 jours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Ceftriaxone</a:t>
            </a:r>
            <a:r>
              <a:rPr lang="fr-FR" dirty="0" smtClean="0">
                <a:solidFill>
                  <a:schemeClr val="accent2"/>
                </a:solidFill>
              </a:rPr>
              <a:t> 500mg IM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Ceftriaxone</a:t>
            </a:r>
            <a:r>
              <a:rPr lang="fr-FR" dirty="0" smtClean="0">
                <a:solidFill>
                  <a:schemeClr val="accent2"/>
                </a:solidFill>
              </a:rPr>
              <a:t> 1000 mg en perfusion unique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Amoxicilline 1gx3/j , 5 jours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44022" y="6416747"/>
            <a:ext cx="59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8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écran 2017-09-12 à 22.5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1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61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04/2017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Traitement reçu 02/17: </a:t>
            </a:r>
            <a:r>
              <a:rPr lang="fr-FR" dirty="0" err="1" smtClean="0"/>
              <a:t>Rocéphine</a:t>
            </a:r>
            <a:r>
              <a:rPr lang="fr-FR" dirty="0" smtClean="0"/>
              <a:t> 1 g IVL</a:t>
            </a:r>
          </a:p>
          <a:p>
            <a:r>
              <a:rPr lang="fr-FR" dirty="0" smtClean="0"/>
              <a:t>Vient consulter pour nouvelle prise de risque sexuelle en 04/2017 (prise de produits récréatifs): Prélèvements systématiques U,A,O pour </a:t>
            </a:r>
            <a:r>
              <a:rPr lang="fr-FR" dirty="0" err="1" smtClean="0"/>
              <a:t>gono</a:t>
            </a:r>
            <a:r>
              <a:rPr lang="fr-FR" dirty="0" smtClean="0"/>
              <a:t>, chlamydia, mycoplasme.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PCR M. </a:t>
            </a:r>
            <a:r>
              <a:rPr lang="fr-FR" dirty="0" err="1" smtClean="0">
                <a:solidFill>
                  <a:schemeClr val="accent1"/>
                </a:solidFill>
              </a:rPr>
              <a:t>genitalium</a:t>
            </a:r>
            <a:r>
              <a:rPr lang="fr-FR" dirty="0" smtClean="0">
                <a:solidFill>
                  <a:schemeClr val="accent1"/>
                </a:solidFill>
              </a:rPr>
              <a:t> anale +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Quel traitement proposez vous: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Doxycycline</a:t>
            </a:r>
            <a:r>
              <a:rPr lang="fr-FR" dirty="0" smtClean="0">
                <a:solidFill>
                  <a:schemeClr val="accent2"/>
                </a:solidFill>
              </a:rPr>
              <a:t> 100 mg x2/j, 14 jours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Ofloxacine</a:t>
            </a:r>
            <a:r>
              <a:rPr lang="fr-FR" dirty="0" smtClean="0">
                <a:solidFill>
                  <a:schemeClr val="accent2"/>
                </a:solidFill>
              </a:rPr>
              <a:t> 200 mg x2/j, 5 jours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Erythromycine 1gx2/j, 7 jours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Azithromycine</a:t>
            </a:r>
            <a:r>
              <a:rPr lang="fr-FR" dirty="0" smtClean="0">
                <a:solidFill>
                  <a:schemeClr val="accent2"/>
                </a:solidFill>
              </a:rPr>
              <a:t> 1000 mg en prise unique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Azithromycine</a:t>
            </a:r>
            <a:r>
              <a:rPr lang="fr-FR" dirty="0" smtClean="0">
                <a:solidFill>
                  <a:schemeClr val="accent2"/>
                </a:solidFill>
              </a:rPr>
              <a:t> 250 mgx2 1</a:t>
            </a:r>
            <a:r>
              <a:rPr lang="fr-FR" baseline="30000" dirty="0" smtClean="0">
                <a:solidFill>
                  <a:schemeClr val="accent2"/>
                </a:solidFill>
              </a:rPr>
              <a:t>er</a:t>
            </a:r>
            <a:r>
              <a:rPr lang="fr-FR" dirty="0" smtClean="0">
                <a:solidFill>
                  <a:schemeClr val="accent2"/>
                </a:solidFill>
              </a:rPr>
              <a:t> jour puis 250 mg/j x 4 jours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56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06/2017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Consultation de suivi VIH: CD4: 480/mm3 (43%), CV&lt;40 c/ml</a:t>
            </a:r>
          </a:p>
          <a:p>
            <a:r>
              <a:rPr lang="fr-FR" dirty="0" smtClean="0"/>
              <a:t>Sensation d’irritation anale, selles molles, émission glaireuse anale claire. Pas de fièvre ni </a:t>
            </a:r>
            <a:r>
              <a:rPr lang="fr-FR" dirty="0" err="1" smtClean="0"/>
              <a:t>SGx</a:t>
            </a:r>
            <a:r>
              <a:rPr lang="fr-FR" dirty="0" smtClean="0"/>
              <a:t>. Pas d’éruption. Pas de dysurie, mais écoulement </a:t>
            </a:r>
            <a:r>
              <a:rPr lang="fr-FR" dirty="0" err="1" smtClean="0"/>
              <a:t>uréthral</a:t>
            </a:r>
            <a:r>
              <a:rPr lang="fr-FR" dirty="0" smtClean="0"/>
              <a:t> minime.</a:t>
            </a:r>
          </a:p>
          <a:p>
            <a:r>
              <a:rPr lang="fr-FR" dirty="0" smtClean="0">
                <a:solidFill>
                  <a:srgbClr val="C0504D"/>
                </a:solidFill>
              </a:rPr>
              <a:t>Quel diagnostic évoquez vous?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Récidive d’</a:t>
            </a:r>
            <a:r>
              <a:rPr lang="fr-FR" dirty="0" err="1" smtClean="0">
                <a:solidFill>
                  <a:srgbClr val="C0504D"/>
                </a:solidFill>
              </a:rPr>
              <a:t>ano</a:t>
            </a:r>
            <a:r>
              <a:rPr lang="fr-FR" dirty="0" smtClean="0">
                <a:solidFill>
                  <a:srgbClr val="C0504D"/>
                </a:solidFill>
              </a:rPr>
              <a:t>-rectite à mycoplasmes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Rectite à chlamydiae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Lymphogranulomatose vénérienne</a:t>
            </a:r>
          </a:p>
          <a:p>
            <a:pPr lvl="1"/>
            <a:r>
              <a:rPr lang="fr-FR" dirty="0" err="1" smtClean="0">
                <a:solidFill>
                  <a:srgbClr val="C0504D"/>
                </a:solidFill>
              </a:rPr>
              <a:t>Donovanose</a:t>
            </a:r>
            <a:endParaRPr lang="fr-FR" dirty="0" smtClean="0">
              <a:solidFill>
                <a:srgbClr val="C0504D"/>
              </a:solidFill>
            </a:endParaRP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Syphilis primaire avec chancre anal</a:t>
            </a:r>
            <a:endParaRPr lang="fr-FR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9144000" cy="64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3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7-09-12 à 22.4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173814" cy="54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7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4664"/>
            <a:ext cx="9144000" cy="603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1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423388"/>
            <a:ext cx="9188543" cy="619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1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06/2017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Prélèvements juin 2017:</a:t>
            </a:r>
          </a:p>
          <a:p>
            <a:pPr lvl="1"/>
            <a:r>
              <a:rPr lang="fr-FR" dirty="0" smtClean="0"/>
              <a:t>TPHA: 5120 , VDRL: 2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PCR gonocoque anus +, urines +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PCR chlamydiae anus +</a:t>
            </a:r>
            <a:r>
              <a:rPr lang="fr-FR" dirty="0" smtClean="0"/>
              <a:t>, urines -</a:t>
            </a:r>
          </a:p>
          <a:p>
            <a:pPr lvl="1"/>
            <a:r>
              <a:rPr lang="fr-FR" dirty="0" smtClean="0"/>
              <a:t>PCR mycoplasme –</a:t>
            </a:r>
          </a:p>
          <a:p>
            <a:r>
              <a:rPr lang="fr-FR" dirty="0" smtClean="0"/>
              <a:t>Traitements:</a:t>
            </a:r>
          </a:p>
          <a:p>
            <a:pPr lvl="1"/>
            <a:r>
              <a:rPr lang="fr-FR" dirty="0" err="1" smtClean="0">
                <a:solidFill>
                  <a:schemeClr val="accent1"/>
                </a:solidFill>
              </a:rPr>
              <a:t>Ceftriaxone</a:t>
            </a:r>
            <a:r>
              <a:rPr lang="fr-FR" dirty="0" smtClean="0">
                <a:solidFill>
                  <a:schemeClr val="accent1"/>
                </a:solidFill>
              </a:rPr>
              <a:t> 1 g IVL immédiat</a:t>
            </a:r>
          </a:p>
          <a:p>
            <a:pPr lvl="1"/>
            <a:r>
              <a:rPr lang="fr-FR" dirty="0" err="1" smtClean="0">
                <a:solidFill>
                  <a:schemeClr val="accent1"/>
                </a:solidFill>
              </a:rPr>
              <a:t>Doxycycline</a:t>
            </a:r>
            <a:r>
              <a:rPr lang="fr-FR" dirty="0" smtClean="0">
                <a:solidFill>
                  <a:schemeClr val="accent1"/>
                </a:solidFill>
              </a:rPr>
              <a:t> 100 mg x2/j</a:t>
            </a:r>
          </a:p>
          <a:p>
            <a:r>
              <a:rPr lang="fr-FR" dirty="0" smtClean="0"/>
              <a:t>Prélèvement anal adressé CNR Bordeaux: chlamydiae+ </a:t>
            </a:r>
            <a:r>
              <a:rPr lang="fr-FR" dirty="0" err="1" smtClean="0"/>
              <a:t>sérovar</a:t>
            </a:r>
            <a:r>
              <a:rPr lang="fr-FR" dirty="0" smtClean="0"/>
              <a:t> L3: </a:t>
            </a:r>
            <a:r>
              <a:rPr lang="fr-FR" b="1" dirty="0" smtClean="0">
                <a:solidFill>
                  <a:srgbClr val="4F81BD"/>
                </a:solidFill>
              </a:rPr>
              <a:t>LGV</a:t>
            </a:r>
          </a:p>
          <a:p>
            <a:pPr lvl="1"/>
            <a:r>
              <a:rPr lang="fr-FR" dirty="0" smtClean="0"/>
              <a:t>Poursuite </a:t>
            </a:r>
            <a:r>
              <a:rPr lang="fr-FR" dirty="0" err="1" smtClean="0"/>
              <a:t>doxycycline</a:t>
            </a:r>
            <a:r>
              <a:rPr lang="fr-FR" dirty="0" smtClean="0"/>
              <a:t> 21 jours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5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Dépistage VIH 28/08/2015</a:t>
            </a:r>
          </a:p>
          <a:p>
            <a:r>
              <a:rPr lang="fr-FR" dirty="0" smtClean="0"/>
              <a:t>Rapports homosexuels</a:t>
            </a:r>
          </a:p>
          <a:p>
            <a:r>
              <a:rPr lang="fr-FR" dirty="0" smtClean="0"/>
              <a:t>Notion prise ecstasy, MDMA, cannabis</a:t>
            </a:r>
          </a:p>
          <a:p>
            <a:r>
              <a:rPr lang="fr-FR" dirty="0" smtClean="0"/>
              <a:t>Antécédents: </a:t>
            </a:r>
          </a:p>
          <a:p>
            <a:pPr lvl="1"/>
            <a:r>
              <a:rPr lang="fr-FR" dirty="0" err="1" smtClean="0"/>
              <a:t>Posthectomie</a:t>
            </a:r>
            <a:endParaRPr lang="fr-FR" dirty="0" smtClean="0"/>
          </a:p>
          <a:p>
            <a:pPr lvl="1"/>
            <a:r>
              <a:rPr lang="fr-FR" dirty="0" smtClean="0"/>
              <a:t>Pneumonie franche lobaire aigue 2013</a:t>
            </a:r>
          </a:p>
          <a:p>
            <a:pPr lvl="1"/>
            <a:r>
              <a:rPr lang="fr-FR" dirty="0" smtClean="0"/>
              <a:t>Zona cervical 11/2015</a:t>
            </a:r>
          </a:p>
          <a:p>
            <a:pPr lvl="1"/>
            <a:r>
              <a:rPr lang="fr-FR" dirty="0" smtClean="0"/>
              <a:t>Condylomes anaux 2015 (</a:t>
            </a:r>
            <a:r>
              <a:rPr lang="fr-FR" dirty="0" err="1" smtClean="0"/>
              <a:t>Aldara</a:t>
            </a:r>
            <a:r>
              <a:rPr lang="fr-FR" dirty="0" smtClean="0"/>
              <a:t>°)</a:t>
            </a:r>
          </a:p>
          <a:p>
            <a:pPr lvl="1"/>
            <a:r>
              <a:rPr lang="fr-FR" dirty="0" smtClean="0"/>
              <a:t>Pyélonéphrite 01/2016</a:t>
            </a:r>
          </a:p>
          <a:p>
            <a:r>
              <a:rPr lang="fr-FR" dirty="0" smtClean="0"/>
              <a:t>2015: CD4=470 (32%), CV=45000c/ml</a:t>
            </a:r>
          </a:p>
          <a:p>
            <a:r>
              <a:rPr lang="fr-FR" dirty="0" smtClean="0"/>
              <a:t>Traitement ARV : 	</a:t>
            </a:r>
            <a:r>
              <a:rPr lang="fr-FR" dirty="0" err="1" smtClean="0">
                <a:solidFill>
                  <a:srgbClr val="1F497D"/>
                </a:solidFill>
              </a:rPr>
              <a:t>Truvada</a:t>
            </a:r>
            <a:r>
              <a:rPr lang="fr-FR" dirty="0" smtClean="0">
                <a:solidFill>
                  <a:srgbClr val="1F497D"/>
                </a:solidFill>
              </a:rPr>
              <a:t> + </a:t>
            </a:r>
            <a:r>
              <a:rPr lang="fr-FR" dirty="0" err="1" smtClean="0">
                <a:solidFill>
                  <a:srgbClr val="1F497D"/>
                </a:solidFill>
              </a:rPr>
              <a:t>Tivicay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sz="2800" dirty="0" smtClean="0"/>
              <a:t>09/2015</a:t>
            </a:r>
            <a:endParaRPr lang="fr-FR" sz="28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1F497D"/>
                </a:solidFill>
              </a:rPr>
              <a:t>	</a:t>
            </a:r>
            <a:r>
              <a:rPr lang="fr-FR" dirty="0" smtClean="0">
                <a:solidFill>
                  <a:srgbClr val="1F497D"/>
                </a:solidFill>
              </a:rPr>
              <a:t>					</a:t>
            </a:r>
            <a:r>
              <a:rPr lang="fr-FR" dirty="0" err="1" smtClean="0">
                <a:solidFill>
                  <a:srgbClr val="1F497D"/>
                </a:solidFill>
              </a:rPr>
              <a:t>Triumeq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sz="2800" dirty="0" smtClean="0"/>
              <a:t>04/2016</a:t>
            </a:r>
          </a:p>
          <a:p>
            <a:r>
              <a:rPr lang="fr-FR" sz="3100" dirty="0" smtClean="0"/>
              <a:t>CV indétectable, CD4: 707/mm3 (43%), T4/T8=1.34</a:t>
            </a:r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79079" y="6334268"/>
            <a:ext cx="7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28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écran 2017-09-12 à 22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CNR chlamydiae</a:t>
            </a:r>
            <a:endParaRPr lang="fr-FR" dirty="0"/>
          </a:p>
        </p:txBody>
      </p:sp>
      <p:pic>
        <p:nvPicPr>
          <p:cNvPr id="3" name="Image 2" descr="Capture d’écran 2017-09-12 à 23.0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" y="1975811"/>
            <a:ext cx="9140162" cy="29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Epidémiologie des rectites à chlamydia, France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2623" y="1922886"/>
            <a:ext cx="7059279" cy="493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pture d’écran 2017-09-12 à 23.0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5" y="2376998"/>
            <a:ext cx="3654368" cy="21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3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écran 2017-09-12 à 23.0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76200"/>
            <a:ext cx="63627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Lors du dépistage initial 2015:</a:t>
            </a:r>
          </a:p>
          <a:p>
            <a:pPr lvl="1"/>
            <a:r>
              <a:rPr lang="fr-FR" dirty="0" smtClean="0"/>
              <a:t>TPHA: 81920, VDRL=64 U</a:t>
            </a:r>
          </a:p>
          <a:p>
            <a:pPr lvl="1"/>
            <a:r>
              <a:rPr lang="fr-FR" dirty="0" smtClean="0"/>
              <a:t>Traitement </a:t>
            </a:r>
            <a:r>
              <a:rPr lang="fr-FR" dirty="0" err="1" smtClean="0"/>
              <a:t>Sigmacilline</a:t>
            </a:r>
            <a:r>
              <a:rPr lang="fr-FR" dirty="0" smtClean="0"/>
              <a:t> 2,4M UI </a:t>
            </a:r>
            <a:r>
              <a:rPr lang="fr-FR" dirty="0" err="1" smtClean="0"/>
              <a:t>im</a:t>
            </a:r>
            <a:endParaRPr lang="fr-FR" dirty="0" smtClean="0"/>
          </a:p>
          <a:p>
            <a:pPr lvl="1"/>
            <a:r>
              <a:rPr lang="fr-FR" dirty="0" smtClean="0"/>
              <a:t>Contrôle M3: TPHA=20480, VDRL=16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Quelle conduite à tenir?</a:t>
            </a:r>
          </a:p>
          <a:p>
            <a:pPr marL="971550" lvl="1" indent="-514350">
              <a:buAutoNum type="arabicPeriod"/>
            </a:pPr>
            <a:r>
              <a:rPr lang="fr-FR" dirty="0" smtClean="0">
                <a:solidFill>
                  <a:schemeClr val="accent2"/>
                </a:solidFill>
              </a:rPr>
              <a:t>Répéter  </a:t>
            </a:r>
            <a:r>
              <a:rPr lang="fr-FR" dirty="0" err="1" smtClean="0">
                <a:solidFill>
                  <a:schemeClr val="accent2"/>
                </a:solidFill>
              </a:rPr>
              <a:t>Benzathine</a:t>
            </a:r>
            <a:r>
              <a:rPr lang="fr-FR" dirty="0" smtClean="0">
                <a:solidFill>
                  <a:schemeClr val="accent2"/>
                </a:solidFill>
              </a:rPr>
              <a:t>-pénicilline x3</a:t>
            </a:r>
          </a:p>
          <a:p>
            <a:pPr marL="971550" lvl="1" indent="-514350">
              <a:buAutoNum type="arabicPeriod"/>
            </a:pPr>
            <a:r>
              <a:rPr lang="fr-FR" dirty="0" smtClean="0">
                <a:solidFill>
                  <a:schemeClr val="accent2"/>
                </a:solidFill>
              </a:rPr>
              <a:t>Faire une PL pour recherche de syphilis neurologique</a:t>
            </a:r>
          </a:p>
          <a:p>
            <a:pPr marL="971550" lvl="1" indent="-514350">
              <a:buAutoNum type="arabicPeriod"/>
            </a:pPr>
            <a:r>
              <a:rPr lang="fr-FR" dirty="0" smtClean="0">
                <a:solidFill>
                  <a:schemeClr val="accent2"/>
                </a:solidFill>
              </a:rPr>
              <a:t>Pas de traitement supplémentaire et contrôle M6</a:t>
            </a:r>
          </a:p>
          <a:p>
            <a:pPr marL="971550" lvl="1" indent="-514350">
              <a:buAutoNum type="arabicPeriod"/>
            </a:pPr>
            <a:r>
              <a:rPr lang="fr-FR" dirty="0" err="1" smtClean="0">
                <a:solidFill>
                  <a:schemeClr val="accent2"/>
                </a:solidFill>
              </a:rPr>
              <a:t>Doxycycline</a:t>
            </a:r>
            <a:r>
              <a:rPr lang="fr-FR" dirty="0" smtClean="0">
                <a:solidFill>
                  <a:schemeClr val="accent2"/>
                </a:solidFill>
              </a:rPr>
              <a:t> 100mgx2/j , 21 jours</a:t>
            </a:r>
          </a:p>
          <a:p>
            <a:pPr lvl="1"/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445056" y="6334268"/>
            <a:ext cx="69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79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 descr="Capture d’écran 2017-09-12 à 22.5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8856984" cy="61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7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442" y="116632"/>
            <a:ext cx="9158482" cy="64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1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Mr A.B., 26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Consultation suivi systématique 02/2017</a:t>
            </a:r>
          </a:p>
          <a:p>
            <a:pPr lvl="1"/>
            <a:r>
              <a:rPr lang="fr-FR" dirty="0" err="1" smtClean="0"/>
              <a:t>Triumeq</a:t>
            </a:r>
            <a:r>
              <a:rPr lang="fr-FR" dirty="0" smtClean="0"/>
              <a:t> 1 </a:t>
            </a:r>
            <a:r>
              <a:rPr lang="fr-FR" dirty="0" err="1" smtClean="0"/>
              <a:t>cp:j</a:t>
            </a:r>
            <a:r>
              <a:rPr lang="fr-FR" dirty="0" smtClean="0"/>
              <a:t>; CD4=730, CV&lt;40</a:t>
            </a:r>
          </a:p>
          <a:p>
            <a:r>
              <a:rPr lang="fr-FR" dirty="0" smtClean="0"/>
              <a:t>Notion de prises de risque avec consommation MDMA</a:t>
            </a:r>
          </a:p>
          <a:p>
            <a:r>
              <a:rPr lang="fr-FR" dirty="0" smtClean="0"/>
              <a:t>Examen clinique normal, pas de plaintes fonctionnelles</a:t>
            </a:r>
          </a:p>
          <a:p>
            <a:r>
              <a:rPr lang="fr-FR" dirty="0" smtClean="0">
                <a:solidFill>
                  <a:srgbClr val="C0504D"/>
                </a:solidFill>
              </a:rPr>
              <a:t>Quels examens demandez vous?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Contrôle sérologie syphilis et VDRL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PCR gonocoque, chlamydiae urinaire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PCR gonocoque, chlamydiae urinaire et anale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PCR gonocoque, chlamydiae orale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PCR </a:t>
            </a:r>
            <a:r>
              <a:rPr lang="fr-FR" dirty="0" err="1" smtClean="0">
                <a:solidFill>
                  <a:srgbClr val="C0504D"/>
                </a:solidFill>
              </a:rPr>
              <a:t>mycoplasma</a:t>
            </a:r>
            <a:r>
              <a:rPr lang="fr-FR" dirty="0" smtClean="0">
                <a:solidFill>
                  <a:srgbClr val="C0504D"/>
                </a:solidFill>
              </a:rPr>
              <a:t> </a:t>
            </a:r>
            <a:r>
              <a:rPr lang="fr-FR" dirty="0" err="1" smtClean="0">
                <a:solidFill>
                  <a:srgbClr val="C0504D"/>
                </a:solidFill>
              </a:rPr>
              <a:t>genitalium</a:t>
            </a:r>
            <a:r>
              <a:rPr lang="fr-FR" dirty="0" smtClean="0">
                <a:solidFill>
                  <a:srgbClr val="C0504D"/>
                </a:solidFill>
              </a:rPr>
              <a:t> O, A, U</a:t>
            </a:r>
          </a:p>
          <a:p>
            <a:pPr lvl="1"/>
            <a:r>
              <a:rPr lang="fr-FR" dirty="0" smtClean="0">
                <a:solidFill>
                  <a:srgbClr val="C0504D"/>
                </a:solidFill>
              </a:rPr>
              <a:t>Frottis anal avec PCR HPV</a:t>
            </a:r>
            <a:endParaRPr lang="fr-FR" dirty="0">
              <a:solidFill>
                <a:srgbClr val="C0504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95573" y="6400253"/>
            <a:ext cx="89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55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18175" r="9263" b="5403"/>
          <a:stretch/>
        </p:blipFill>
        <p:spPr bwMode="auto">
          <a:xfrm>
            <a:off x="202424" y="188640"/>
            <a:ext cx="89481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0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Étude Driver</a:t>
            </a:r>
            <a:br>
              <a:rPr lang="fr-FR" dirty="0" smtClean="0">
                <a:solidFill>
                  <a:srgbClr val="000090"/>
                </a:solidFill>
              </a:rPr>
            </a:br>
            <a:r>
              <a:rPr lang="fr-FR" sz="3600" dirty="0" smtClean="0">
                <a:solidFill>
                  <a:srgbClr val="000090"/>
                </a:solidFill>
              </a:rPr>
              <a:t>prévalence des IST asymptomatiques chez patients HSH suivis pour VIH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095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Driver 1</a:t>
            </a:r>
            <a:r>
              <a:rPr lang="fr-FR" dirty="0" smtClean="0"/>
              <a:t>: 485 patients suivis pour VIH, asymptomatiques (pas de signe d’IST active)</a:t>
            </a:r>
          </a:p>
          <a:p>
            <a:r>
              <a:rPr lang="fr-FR" dirty="0" smtClean="0"/>
              <a:t>Age: 46.5 ans; CD4: 725/mm3, CV&lt;seuil: 94%</a:t>
            </a:r>
          </a:p>
          <a:p>
            <a:r>
              <a:rPr lang="fr-FR" dirty="0" smtClean="0"/>
              <a:t>Antécédents IST:</a:t>
            </a:r>
          </a:p>
          <a:p>
            <a:pPr lvl="1"/>
            <a:r>
              <a:rPr lang="fr-FR" dirty="0" smtClean="0"/>
              <a:t>Syphilis 45%</a:t>
            </a:r>
          </a:p>
          <a:p>
            <a:pPr lvl="1"/>
            <a:r>
              <a:rPr lang="fr-FR" dirty="0" err="1" smtClean="0"/>
              <a:t>Uréthrite</a:t>
            </a:r>
            <a:r>
              <a:rPr lang="fr-FR" dirty="0" smtClean="0"/>
              <a:t> </a:t>
            </a:r>
            <a:r>
              <a:rPr lang="fr-FR" dirty="0" err="1" smtClean="0"/>
              <a:t>gono</a:t>
            </a:r>
            <a:r>
              <a:rPr lang="fr-FR" dirty="0" smtClean="0"/>
              <a:t>: 11%, U. chlamydiae: 22%</a:t>
            </a:r>
          </a:p>
          <a:p>
            <a:pPr lvl="1"/>
            <a:r>
              <a:rPr lang="fr-FR" dirty="0" err="1" smtClean="0"/>
              <a:t>Anorectite</a:t>
            </a:r>
            <a:r>
              <a:rPr lang="fr-FR" dirty="0" smtClean="0"/>
              <a:t>: 11%</a:t>
            </a:r>
          </a:p>
          <a:p>
            <a:r>
              <a:rPr lang="fr-FR" dirty="0" smtClean="0"/>
              <a:t>17% ont eu une IST dans l’année précédente</a:t>
            </a:r>
          </a:p>
          <a:p>
            <a:r>
              <a:rPr lang="fr-FR" dirty="0" smtClean="0">
                <a:solidFill>
                  <a:srgbClr val="800000"/>
                </a:solidFill>
              </a:rPr>
              <a:t>Dépistage IST+</a:t>
            </a:r>
            <a:r>
              <a:rPr lang="fr-FR" dirty="0" smtClean="0"/>
              <a:t>: n=67 (</a:t>
            </a:r>
            <a:r>
              <a:rPr lang="fr-FR" dirty="0" smtClean="0">
                <a:solidFill>
                  <a:srgbClr val="800000"/>
                </a:solidFill>
              </a:rPr>
              <a:t>13,6%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Syphilis: 12%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Gonocoque: 4% </a:t>
            </a:r>
            <a:r>
              <a:rPr lang="fr-FR" dirty="0"/>
              <a:t>(U</a:t>
            </a:r>
            <a:r>
              <a:rPr lang="fr-FR" dirty="0" smtClean="0"/>
              <a:t>:</a:t>
            </a:r>
            <a:r>
              <a:rPr lang="fr-FR" dirty="0"/>
              <a:t>0</a:t>
            </a:r>
            <a:r>
              <a:rPr lang="fr-FR" dirty="0" smtClean="0"/>
              <a:t>, </a:t>
            </a:r>
            <a:r>
              <a:rPr lang="fr-FR" dirty="0"/>
              <a:t>0</a:t>
            </a:r>
            <a:r>
              <a:rPr lang="fr-FR" dirty="0" smtClean="0"/>
              <a:t>:3%</a:t>
            </a:r>
            <a:r>
              <a:rPr lang="fr-FR" dirty="0"/>
              <a:t>, A</a:t>
            </a:r>
            <a:r>
              <a:rPr lang="fr-FR" dirty="0" smtClean="0"/>
              <a:t>:1%)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</a:rPr>
              <a:t>Chlamydiae: 7% </a:t>
            </a:r>
            <a:r>
              <a:rPr lang="fr-FR" dirty="0" smtClean="0"/>
              <a:t>(U:&lt;1%, 0:3%, A:4%)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49031" y="6332410"/>
            <a:ext cx="329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Zucman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comm.personnelle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84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675</Words>
  <Application>Microsoft Macintosh PowerPoint</Application>
  <PresentationFormat>Présentation à l'écran (4:3)</PresentationFormat>
  <Paragraphs>98</Paragraphs>
  <Slides>23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Atelier IST</vt:lpstr>
      <vt:lpstr>Mr A.B., 26 ans</vt:lpstr>
      <vt:lpstr>Mr A.B., 26 ans</vt:lpstr>
      <vt:lpstr>Présentation PowerPoint</vt:lpstr>
      <vt:lpstr>Présentation PowerPoint</vt:lpstr>
      <vt:lpstr>Présentation PowerPoint</vt:lpstr>
      <vt:lpstr>Mr A.B., 26 ans</vt:lpstr>
      <vt:lpstr>Présentation PowerPoint</vt:lpstr>
      <vt:lpstr>Étude Driver prévalence des IST asymptomatiques chez patients HSH suivis pour VIH</vt:lpstr>
      <vt:lpstr>Mr A.B., 26 ans 02/2017</vt:lpstr>
      <vt:lpstr>Présentation PowerPoint</vt:lpstr>
      <vt:lpstr>Présentation PowerPoint</vt:lpstr>
      <vt:lpstr>Mr A.B., 26 ans 04/2017</vt:lpstr>
      <vt:lpstr>Mr A.B., 26 ans 06/2017</vt:lpstr>
      <vt:lpstr>Présentation PowerPoint</vt:lpstr>
      <vt:lpstr>Présentation PowerPoint</vt:lpstr>
      <vt:lpstr>Présentation PowerPoint</vt:lpstr>
      <vt:lpstr>Présentation PowerPoint</vt:lpstr>
      <vt:lpstr>Mr A.B., 26 ans 06/2017</vt:lpstr>
      <vt:lpstr>Présentation PowerPoint</vt:lpstr>
      <vt:lpstr>CNR chlamydiae</vt:lpstr>
      <vt:lpstr>Epidémiologie des rectites à chlamydia, France</vt:lpstr>
      <vt:lpstr>Présentation PowerPoint</vt:lpstr>
    </vt:vector>
  </TitlesOfParts>
  <Company>perso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IST</dc:title>
  <dc:creator>Pierre de truchis</dc:creator>
  <cp:lastModifiedBy>Pierre de truchis</cp:lastModifiedBy>
  <cp:revision>18</cp:revision>
  <dcterms:created xsi:type="dcterms:W3CDTF">2017-09-12T19:12:07Z</dcterms:created>
  <dcterms:modified xsi:type="dcterms:W3CDTF">2017-09-21T22:21:09Z</dcterms:modified>
</cp:coreProperties>
</file>