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81" r:id="rId4"/>
    <p:sldMasterId id="2147483693" r:id="rId5"/>
  </p:sldMasterIdLst>
  <p:notesMasterIdLst>
    <p:notesMasterId r:id="rId29"/>
  </p:notesMasterIdLst>
  <p:sldIdLst>
    <p:sldId id="256" r:id="rId6"/>
    <p:sldId id="257" r:id="rId7"/>
    <p:sldId id="258" r:id="rId8"/>
    <p:sldId id="259" r:id="rId9"/>
    <p:sldId id="260" r:id="rId10"/>
    <p:sldId id="262" r:id="rId11"/>
    <p:sldId id="263" r:id="rId12"/>
    <p:sldId id="279" r:id="rId13"/>
    <p:sldId id="269" r:id="rId14"/>
    <p:sldId id="266" r:id="rId15"/>
    <p:sldId id="267" r:id="rId16"/>
    <p:sldId id="270" r:id="rId17"/>
    <p:sldId id="271" r:id="rId18"/>
    <p:sldId id="272" r:id="rId19"/>
    <p:sldId id="280" r:id="rId20"/>
    <p:sldId id="281" r:id="rId21"/>
    <p:sldId id="282" r:id="rId22"/>
    <p:sldId id="283" r:id="rId23"/>
    <p:sldId id="286" r:id="rId24"/>
    <p:sldId id="292" r:id="rId25"/>
    <p:sldId id="291" r:id="rId26"/>
    <p:sldId id="293" r:id="rId27"/>
    <p:sldId id="294"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7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1"/>
  <c:chart>
    <c:plotArea>
      <c:layout>
        <c:manualLayout>
          <c:layoutTarget val="inner"/>
          <c:xMode val="edge"/>
          <c:yMode val="edge"/>
          <c:x val="0.14913305389495901"/>
          <c:y val="4.2523439272633037E-2"/>
          <c:w val="0.642730591662655"/>
          <c:h val="0.84175309501169904"/>
        </c:manualLayout>
      </c:layout>
      <c:barChart>
        <c:barDir val="col"/>
        <c:grouping val="clustered"/>
        <c:ser>
          <c:idx val="0"/>
          <c:order val="0"/>
          <c:tx>
            <c:strRef>
              <c:f>Feuil1!$A$2</c:f>
              <c:strCache>
                <c:ptCount val="1"/>
                <c:pt idx="0">
                  <c:v>Fibrosis ≥ 7kPa (≥ F2)</c:v>
                </c:pt>
              </c:strCache>
            </c:strRef>
          </c:tx>
          <c:cat>
            <c:strRef>
              <c:f>Feuil1!$B$1:$D$1</c:f>
              <c:strCache>
                <c:ptCount val="3"/>
                <c:pt idx="0">
                  <c:v>Study population, n=405</c:v>
                </c:pt>
                <c:pt idx="1">
                  <c:v>Patients with MetS, n=203</c:v>
                </c:pt>
                <c:pt idx="2">
                  <c:v>Patients without MetS, n=202</c:v>
                </c:pt>
              </c:strCache>
            </c:strRef>
          </c:cat>
          <c:val>
            <c:numRef>
              <c:f>Feuil1!$B$2:$D$2</c:f>
              <c:numCache>
                <c:formatCode>General</c:formatCode>
                <c:ptCount val="3"/>
                <c:pt idx="0">
                  <c:v>18.3</c:v>
                </c:pt>
                <c:pt idx="1">
                  <c:v>25.1</c:v>
                </c:pt>
                <c:pt idx="2">
                  <c:v>7.9</c:v>
                </c:pt>
              </c:numCache>
            </c:numRef>
          </c:val>
        </c:ser>
        <c:ser>
          <c:idx val="1"/>
          <c:order val="1"/>
          <c:tx>
            <c:strRef>
              <c:f>Feuil1!$A$3</c:f>
              <c:strCache>
                <c:ptCount val="1"/>
                <c:pt idx="0">
                  <c:v>Fibrosis ≥ 8.3kPa (≥ F3)</c:v>
                </c:pt>
              </c:strCache>
            </c:strRef>
          </c:tx>
          <c:cat>
            <c:strRef>
              <c:f>Feuil1!$B$1:$D$1</c:f>
              <c:strCache>
                <c:ptCount val="3"/>
                <c:pt idx="0">
                  <c:v>Study population, n=405</c:v>
                </c:pt>
                <c:pt idx="1">
                  <c:v>Patients with MetS, n=203</c:v>
                </c:pt>
                <c:pt idx="2">
                  <c:v>Patients without MetS, n=202</c:v>
                </c:pt>
              </c:strCache>
            </c:strRef>
          </c:cat>
          <c:val>
            <c:numRef>
              <c:f>Feuil1!$B$3:$D$3</c:f>
              <c:numCache>
                <c:formatCode>General</c:formatCode>
                <c:ptCount val="3"/>
                <c:pt idx="0">
                  <c:v>9.4</c:v>
                </c:pt>
                <c:pt idx="1">
                  <c:v>15.8</c:v>
                </c:pt>
                <c:pt idx="2">
                  <c:v>3</c:v>
                </c:pt>
              </c:numCache>
            </c:numRef>
          </c:val>
        </c:ser>
        <c:ser>
          <c:idx val="2"/>
          <c:order val="2"/>
          <c:tx>
            <c:strRef>
              <c:f>Feuil1!$A$4</c:f>
              <c:strCache>
                <c:ptCount val="1"/>
                <c:pt idx="0">
                  <c:v>Fibrosis ≥ 10.2kPa (F4)</c:v>
                </c:pt>
              </c:strCache>
            </c:strRef>
          </c:tx>
          <c:cat>
            <c:strRef>
              <c:f>Feuil1!$B$1:$D$1</c:f>
              <c:strCache>
                <c:ptCount val="3"/>
                <c:pt idx="0">
                  <c:v>Study population, n=405</c:v>
                </c:pt>
                <c:pt idx="1">
                  <c:v>Patients with MetS, n=203</c:v>
                </c:pt>
                <c:pt idx="2">
                  <c:v>Patients without MetS, n=202</c:v>
                </c:pt>
              </c:strCache>
            </c:strRef>
          </c:cat>
          <c:val>
            <c:numRef>
              <c:f>Feuil1!$B$4:$D$4</c:f>
              <c:numCache>
                <c:formatCode>General</c:formatCode>
                <c:ptCount val="3"/>
                <c:pt idx="0">
                  <c:v>4.7</c:v>
                </c:pt>
                <c:pt idx="1">
                  <c:v>8.4</c:v>
                </c:pt>
                <c:pt idx="2">
                  <c:v>0.9</c:v>
                </c:pt>
              </c:numCache>
            </c:numRef>
          </c:val>
        </c:ser>
        <c:axId val="75282688"/>
        <c:axId val="124424960"/>
      </c:barChart>
      <c:catAx>
        <c:axId val="75282688"/>
        <c:scaling>
          <c:orientation val="minMax"/>
        </c:scaling>
        <c:axPos val="b"/>
        <c:tickLblPos val="nextTo"/>
        <c:crossAx val="124424960"/>
        <c:crosses val="autoZero"/>
        <c:auto val="1"/>
        <c:lblAlgn val="ctr"/>
        <c:lblOffset val="100"/>
      </c:catAx>
      <c:valAx>
        <c:axId val="124424960"/>
        <c:scaling>
          <c:orientation val="minMax"/>
          <c:max val="50"/>
        </c:scaling>
        <c:axPos val="l"/>
        <c:majorGridlines/>
        <c:title>
          <c:tx>
            <c:rich>
              <a:bodyPr rot="-5400000" vert="horz"/>
              <a:lstStyle/>
              <a:p>
                <a:pPr>
                  <a:defRPr/>
                </a:pPr>
                <a:r>
                  <a:rPr lang="en-US"/>
                  <a:t>Proportion of patients by fibrosis stage (%)</a:t>
                </a:r>
              </a:p>
            </c:rich>
          </c:tx>
          <c:layout/>
        </c:title>
        <c:numFmt formatCode="General" sourceLinked="1"/>
        <c:tickLblPos val="nextTo"/>
        <c:crossAx val="75282688"/>
        <c:crosses val="autoZero"/>
        <c:crossBetween val="between"/>
      </c:valAx>
    </c:plotArea>
    <c:legend>
      <c:legendPos val="r"/>
      <c:layout>
        <c:manualLayout>
          <c:xMode val="edge"/>
          <c:yMode val="edge"/>
          <c:x val="0.48369038975079798"/>
          <c:y val="2.6823473336384292E-2"/>
          <c:w val="0.33490476366823441"/>
          <c:h val="0.18937076138945991"/>
        </c:manualLayout>
      </c:layout>
    </c:legend>
    <c:plotVisOnly val="1"/>
    <c:dispBlanksAs val="gap"/>
  </c:chart>
  <c:txPr>
    <a:bodyPr/>
    <a:lstStyle/>
    <a:p>
      <a:pPr>
        <a:defRPr sz="1800">
          <a:latin typeface="Arial Narrow" panose="020B0606020202030204" pitchFamily="34" charset="0"/>
        </a:defRPr>
      </a:pPr>
      <a:endParaRPr lang="fr-F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0.39742</cdr:x>
      <cdr:y>0.40989</cdr:y>
    </cdr:from>
    <cdr:to>
      <cdr:x>0.53631</cdr:x>
      <cdr:y>0.47271</cdr:y>
    </cdr:to>
    <cdr:sp macro="" textlink="">
      <cdr:nvSpPr>
        <cdr:cNvPr id="2" name="Zone de texte 2"/>
        <cdr:cNvSpPr txBox="1">
          <a:spLocks xmlns:a="http://schemas.openxmlformats.org/drawingml/2006/main" noChangeArrowheads="1"/>
        </cdr:cNvSpPr>
      </cdr:nvSpPr>
      <cdr:spPr bwMode="auto">
        <a:xfrm xmlns:a="http://schemas.openxmlformats.org/drawingml/2006/main">
          <a:off x="4476567" y="2427939"/>
          <a:ext cx="1564460" cy="3721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r>
            <a:rPr lang="fr-FR" sz="1400" dirty="0"/>
            <a:t>p&lt;0.0001</a:t>
          </a:r>
        </a:p>
      </cdr:txBody>
    </cdr:sp>
  </cdr:relSizeAnchor>
  <cdr:relSizeAnchor xmlns:cdr="http://schemas.openxmlformats.org/drawingml/2006/chartDrawing">
    <cdr:from>
      <cdr:x>0.60995</cdr:x>
      <cdr:y>0.63162</cdr:y>
    </cdr:from>
    <cdr:to>
      <cdr:x>0.74884</cdr:x>
      <cdr:y>0.69444</cdr:y>
    </cdr:to>
    <cdr:sp macro="" textlink="">
      <cdr:nvSpPr>
        <cdr:cNvPr id="3" name="Zone de texte 2"/>
        <cdr:cNvSpPr txBox="1">
          <a:spLocks xmlns:a="http://schemas.openxmlformats.org/drawingml/2006/main" noChangeArrowheads="1"/>
        </cdr:cNvSpPr>
      </cdr:nvSpPr>
      <cdr:spPr bwMode="auto">
        <a:xfrm xmlns:a="http://schemas.openxmlformats.org/drawingml/2006/main">
          <a:off x="6870493" y="3741358"/>
          <a:ext cx="1564459" cy="3721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r>
            <a:rPr lang="fr-FR" sz="1400" dirty="0"/>
            <a:t>p&lt;0.0001</a:t>
          </a:r>
        </a:p>
      </cdr:txBody>
    </cdr:sp>
  </cdr:relSizeAnchor>
  <cdr:relSizeAnchor xmlns:cdr="http://schemas.openxmlformats.org/drawingml/2006/chartDrawing">
    <cdr:from>
      <cdr:x>0.57009</cdr:x>
      <cdr:y>0.01516</cdr:y>
    </cdr:from>
    <cdr:to>
      <cdr:x>0.93915</cdr:x>
      <cdr:y>0.2075</cdr:y>
    </cdr:to>
    <cdr:sp macro="" textlink="">
      <cdr:nvSpPr>
        <cdr:cNvPr id="4" name="Textfeld 3"/>
        <cdr:cNvSpPr txBox="1"/>
      </cdr:nvSpPr>
      <cdr:spPr>
        <a:xfrm xmlns:a="http://schemas.openxmlformats.org/drawingml/2006/main">
          <a:off x="6421510" y="89794"/>
          <a:ext cx="4157102" cy="113933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nSpc>
              <a:spcPct val="200000"/>
            </a:lnSpc>
          </a:pPr>
          <a:r>
            <a:rPr lang="de-DE" sz="1200" dirty="0" smtClean="0"/>
            <a:t>LSM ≥ 7.1 </a:t>
          </a:r>
          <a:r>
            <a:rPr lang="de-DE" sz="1200" dirty="0" err="1" smtClean="0"/>
            <a:t>kPa</a:t>
          </a:r>
          <a:r>
            <a:rPr lang="de-DE" sz="1200" dirty="0" smtClean="0"/>
            <a:t> (≥F2)</a:t>
          </a:r>
        </a:p>
        <a:p xmlns:a="http://schemas.openxmlformats.org/drawingml/2006/main">
          <a:pPr>
            <a:lnSpc>
              <a:spcPct val="200000"/>
            </a:lnSpc>
          </a:pPr>
          <a:r>
            <a:rPr lang="de-DE" sz="1200" dirty="0" smtClean="0"/>
            <a:t>LSM ≥ 8.7 </a:t>
          </a:r>
          <a:r>
            <a:rPr lang="de-DE" sz="1200" dirty="0" err="1" smtClean="0"/>
            <a:t>kPa</a:t>
          </a:r>
          <a:r>
            <a:rPr lang="de-DE" sz="1200" dirty="0" smtClean="0"/>
            <a:t> (≥F3)</a:t>
          </a:r>
        </a:p>
        <a:p xmlns:a="http://schemas.openxmlformats.org/drawingml/2006/main">
          <a:pPr>
            <a:lnSpc>
              <a:spcPct val="200000"/>
            </a:lnSpc>
          </a:pPr>
          <a:r>
            <a:rPr lang="de-DE" sz="1200" dirty="0" smtClean="0"/>
            <a:t>LSM ≥ 10.3 </a:t>
          </a:r>
          <a:r>
            <a:rPr lang="de-DE" sz="1200" dirty="0" err="1" smtClean="0"/>
            <a:t>kPa</a:t>
          </a:r>
          <a:r>
            <a:rPr lang="de-DE" sz="1200" dirty="0" smtClean="0"/>
            <a:t> (≥F4)</a:t>
          </a:r>
          <a:endParaRPr lang="de-DE"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D6D85-B926-4755-BE1C-F88163A4DC8E}" type="datetimeFigureOut">
              <a:rPr lang="fr-FR" smtClean="0"/>
              <a:pPr/>
              <a:t>23/09/2017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9004A-CB93-4A41-AFF5-92BCC5BA7E0C}" type="slidenum">
              <a:rPr lang="fr-FR" smtClean="0"/>
              <a:pPr/>
              <a:t>‹N°›</a:t>
            </a:fld>
            <a:endParaRPr lang="fr-FR"/>
          </a:p>
        </p:txBody>
      </p:sp>
    </p:spTree>
    <p:extLst>
      <p:ext uri="{BB962C8B-B14F-4D97-AF65-F5344CB8AC3E}">
        <p14:creationId xmlns="" xmlns:p14="http://schemas.microsoft.com/office/powerpoint/2010/main" val="314427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a:t>3TC, lamivudine; ABC, abacavir; CV, cardiovascular; </a:t>
            </a:r>
            <a:r>
              <a:rPr lang="en-US" sz="1100" i="1" dirty="0">
                <a:latin typeface="Arial" charset="0"/>
              </a:rPr>
              <a:t>DTG, dolutegravir; ITT, intent to treat; </a:t>
            </a:r>
            <a:r>
              <a:rPr lang="en-US" i="1" dirty="0"/>
              <a:t>RTV, ritonavir; VF, virologic failure.</a:t>
            </a:r>
          </a:p>
        </p:txBody>
      </p:sp>
      <p:sp>
        <p:nvSpPr>
          <p:cNvPr id="4" name="Slide Number Placeholder 3"/>
          <p:cNvSpPr>
            <a:spLocks noGrp="1"/>
          </p:cNvSpPr>
          <p:nvPr>
            <p:ph type="sldNum" sz="quarter" idx="10"/>
          </p:nvPr>
        </p:nvSpPr>
        <p:spPr/>
        <p:txBody>
          <a:bodyPr/>
          <a:lstStyle/>
          <a:p>
            <a:pPr>
              <a:defRPr/>
            </a:pPr>
            <a:fld id="{F7CF225B-C2A0-4F2C-B858-CD072D7B2504}" type="slidenum">
              <a:rPr lang="en-US" altLang="en-US" smtClean="0">
                <a:solidFill>
                  <a:prstClr val="black"/>
                </a:solidFill>
              </a:rPr>
              <a:pPr>
                <a:defRPr/>
              </a:pPr>
              <a:t>2</a:t>
            </a:fld>
            <a:endParaRPr lang="en-US" altLang="en-US" dirty="0">
              <a:solidFill>
                <a:prstClr val="black"/>
              </a:solidFill>
            </a:endParaRPr>
          </a:p>
        </p:txBody>
      </p:sp>
    </p:spTree>
    <p:extLst>
      <p:ext uri="{BB962C8B-B14F-4D97-AF65-F5344CB8AC3E}">
        <p14:creationId xmlns="" xmlns:p14="http://schemas.microsoft.com/office/powerpoint/2010/main" val="309260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400736" y="914977"/>
            <a:ext cx="4055129" cy="3134591"/>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254061"/>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smtClean="0">
                <a:latin typeface="Arial" charset="0"/>
                <a:ea typeface="Gothic" charset="0"/>
                <a:cs typeface="Gothic" charset="0"/>
              </a:rPr>
              <a:t>Figure 3 Secondary and Other Outcomes at 48 Weeks. Secondary outcomes included death, new tuberculosis, new cryptococcal infection, new candida infection, presumptive severe bacterial infection, serious adverse event, hospitalization, grade 4 adverse event, and adverse event leading to prophylaxis drug modification. IRIS denotes immune reconstitution inflammatory syndrome, and WHO World Health Organization.</a:t>
            </a:r>
            <a:endParaRPr lang="en-GB" dirty="0">
              <a:latin typeface="Arial" charset="0"/>
              <a:ea typeface="Gothic" charset="0"/>
              <a:cs typeface="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400736" y="914977"/>
            <a:ext cx="4055129" cy="3134591"/>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5C681EE4-1503-4C88-B46E-4A13B0B2449E}" type="slidenum">
              <a:rPr lang="fr-FR">
                <a:solidFill>
                  <a:prstClr val="black"/>
                </a:solidFill>
              </a:rPr>
              <a:pPr>
                <a:defRPr/>
              </a:pPr>
              <a:t>14</a:t>
            </a:fld>
            <a:endParaRPr lang="fr-F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6F0C28-3EC3-674F-9C9F-895B606CC581}" type="slidenum">
              <a:rPr lang="en-US" smtClean="0"/>
              <a:pPr/>
              <a:t>16</a:t>
            </a:fld>
            <a:endParaRPr lang="en-US"/>
          </a:p>
        </p:txBody>
      </p:sp>
    </p:spTree>
    <p:extLst>
      <p:ext uri="{BB962C8B-B14F-4D97-AF65-F5344CB8AC3E}">
        <p14:creationId xmlns:p14="http://schemas.microsoft.com/office/powerpoint/2010/main" xmlns="" val="208769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6F0C28-3EC3-674F-9C9F-895B606CC581}" type="slidenum">
              <a:rPr lang="en-US" smtClean="0"/>
              <a:pPr/>
              <a:t>17</a:t>
            </a:fld>
            <a:endParaRPr lang="en-US"/>
          </a:p>
        </p:txBody>
      </p:sp>
    </p:spTree>
    <p:extLst>
      <p:ext uri="{BB962C8B-B14F-4D97-AF65-F5344CB8AC3E}">
        <p14:creationId xmlns:p14="http://schemas.microsoft.com/office/powerpoint/2010/main" xmlns="" val="208769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sz="1200" dirty="0" smtClean="0">
              <a:latin typeface="Arial Narrow" panose="020B0606020202030204" pitchFamily="34" charset="0"/>
            </a:endParaRPr>
          </a:p>
          <a:p>
            <a:endParaRPr lang="de-DE" dirty="0"/>
          </a:p>
        </p:txBody>
      </p:sp>
      <p:sp>
        <p:nvSpPr>
          <p:cNvPr id="4" name="Foliennummernplatzhalter 3"/>
          <p:cNvSpPr>
            <a:spLocks noGrp="1"/>
          </p:cNvSpPr>
          <p:nvPr>
            <p:ph type="sldNum" sz="quarter" idx="10"/>
          </p:nvPr>
        </p:nvSpPr>
        <p:spPr/>
        <p:txBody>
          <a:bodyPr/>
          <a:lstStyle/>
          <a:p>
            <a:fld id="{9F6F0C28-3EC3-674F-9C9F-895B606CC581}" type="slidenum">
              <a:rPr lang="en-US" smtClean="0"/>
              <a:pPr/>
              <a:t>21</a:t>
            </a:fld>
            <a:endParaRPr lang="en-US"/>
          </a:p>
        </p:txBody>
      </p:sp>
    </p:spTree>
    <p:extLst>
      <p:ext uri="{BB962C8B-B14F-4D97-AF65-F5344CB8AC3E}">
        <p14:creationId xmlns:p14="http://schemas.microsoft.com/office/powerpoint/2010/main" xmlns="" val="252152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6F0C28-3EC3-674F-9C9F-895B606CC581}" type="slidenum">
              <a:rPr lang="en-US" smtClean="0"/>
              <a:pPr/>
              <a:t>22</a:t>
            </a:fld>
            <a:endParaRPr lang="en-US"/>
          </a:p>
        </p:txBody>
      </p:sp>
    </p:spTree>
    <p:extLst>
      <p:ext uri="{BB962C8B-B14F-4D97-AF65-F5344CB8AC3E}">
        <p14:creationId xmlns:p14="http://schemas.microsoft.com/office/powerpoint/2010/main" xmlns="" val="220108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a:t>AE, adverse event; BL, baseline; CV, cardiovascular; d/c, discontinuation; </a:t>
            </a:r>
            <a:r>
              <a:rPr lang="en-US" sz="1100" i="1" dirty="0">
                <a:latin typeface="Arial" charset="0"/>
              </a:rPr>
              <a:t>DTG, dolutegravir; HDL-C, high density lipoprotein cholesterol; ITT, intent to treat; LDL-C, low density lipoprotein cholesterol; RTV, ritonavir; TC, total cholesterol; TG, triglycerides; VF, virologic failure.</a:t>
            </a:r>
            <a:endParaRPr lang="en-US" i="1" dirty="0"/>
          </a:p>
        </p:txBody>
      </p:sp>
      <p:sp>
        <p:nvSpPr>
          <p:cNvPr id="4" name="Slide Number Placeholder 3"/>
          <p:cNvSpPr>
            <a:spLocks noGrp="1"/>
          </p:cNvSpPr>
          <p:nvPr>
            <p:ph type="sldNum" sz="quarter" idx="10"/>
          </p:nvPr>
        </p:nvSpPr>
        <p:spPr/>
        <p:txBody>
          <a:bodyPr/>
          <a:lstStyle/>
          <a:p>
            <a:pPr>
              <a:defRPr/>
            </a:pPr>
            <a:fld id="{F7CF225B-C2A0-4F2C-B858-CD072D7B2504}" type="slidenum">
              <a:rPr lang="en-US" altLang="en-US" smtClean="0">
                <a:solidFill>
                  <a:prstClr val="black"/>
                </a:solidFill>
              </a:rPr>
              <a:pPr>
                <a:defRPr/>
              </a:pPr>
              <a:t>3</a:t>
            </a:fld>
            <a:endParaRPr lang="en-US" altLang="en-US" dirty="0">
              <a:solidFill>
                <a:prstClr val="black"/>
              </a:solidFill>
            </a:endParaRPr>
          </a:p>
        </p:txBody>
      </p:sp>
    </p:spTree>
    <p:extLst>
      <p:ext uri="{BB962C8B-B14F-4D97-AF65-F5344CB8AC3E}">
        <p14:creationId xmlns="" xmlns:p14="http://schemas.microsoft.com/office/powerpoint/2010/main" val="311867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a:t>3TC, lamivudine; ABC, abacavir; APV, </a:t>
            </a:r>
            <a:r>
              <a:rPr lang="en-US" sz="1100" i="1" dirty="0">
                <a:latin typeface="Arial" charset="0"/>
              </a:rPr>
              <a:t>amprenavir; </a:t>
            </a:r>
            <a:r>
              <a:rPr lang="en-US" i="1" dirty="0"/>
              <a:t>ATV, atazanavir; BMI, body mass index; </a:t>
            </a:r>
            <a:r>
              <a:rPr lang="en-US" sz="1100" i="1" dirty="0">
                <a:latin typeface="Arial" charset="0"/>
              </a:rPr>
              <a:t>DRV, darunavir; </a:t>
            </a:r>
            <a:r>
              <a:rPr lang="en-US" i="1" dirty="0"/>
              <a:t>EFV, efavirenz; FPV, </a:t>
            </a:r>
            <a:r>
              <a:rPr lang="en-US" sz="1100" i="1" dirty="0">
                <a:latin typeface="Arial" charset="0"/>
              </a:rPr>
              <a:t>fosamprenavir</a:t>
            </a:r>
            <a:r>
              <a:rPr lang="en-US" sz="1100" dirty="0">
                <a:latin typeface="Arial" charset="0"/>
              </a:rPr>
              <a:t>; </a:t>
            </a:r>
            <a:r>
              <a:rPr lang="en-US" sz="1100" i="1" dirty="0">
                <a:latin typeface="Arial" charset="0"/>
              </a:rPr>
              <a:t>FTC, emtricitabine; </a:t>
            </a:r>
            <a:r>
              <a:rPr lang="en-US" i="1" dirty="0"/>
              <a:t>OR, odds ratio; </a:t>
            </a:r>
            <a:r>
              <a:rPr lang="en-US" sz="1100" i="1" dirty="0">
                <a:latin typeface="Arial" charset="0"/>
              </a:rPr>
              <a:t>TDF, tenofovir disoproxil fumarate.</a:t>
            </a:r>
          </a:p>
          <a:p>
            <a:endParaRPr lang="en-US" sz="1100" i="1" dirty="0">
              <a:latin typeface="Arial" charset="0"/>
            </a:endParaRPr>
          </a:p>
          <a:p>
            <a:pPr defTabSz="864931" eaLnBrk="0" fontAlgn="base" hangingPunct="0">
              <a:spcBef>
                <a:spcPct val="30000"/>
              </a:spcBef>
              <a:spcAft>
                <a:spcPct val="0"/>
              </a:spcAft>
              <a:defRPr/>
            </a:pPr>
            <a:r>
              <a:rPr lang="en-US" sz="1100" dirty="0">
                <a:latin typeface="Arial" charset="0"/>
              </a:rPr>
              <a:t>Low-energy fracture: </a:t>
            </a:r>
            <a:r>
              <a:rPr lang="en-GB" sz="1100" dirty="0"/>
              <a:t>fracture occurring after traumatic events of low intensity (eg, a fall from standing height). Possible osteoporotic sites: </a:t>
            </a:r>
            <a:r>
              <a:rPr lang="en-GB" sz="1100" dirty="0">
                <a:latin typeface="Calibri" charset="0"/>
              </a:rPr>
              <a:t>vertebra, hip, wrist, humerus upper end, femur lower end, tibia upper end, simultaneous fractures of 3 ribs.</a:t>
            </a:r>
          </a:p>
          <a:p>
            <a:pPr defTabSz="864931" eaLnBrk="0" fontAlgn="base" hangingPunct="0">
              <a:spcBef>
                <a:spcPct val="30000"/>
              </a:spcBef>
              <a:spcAft>
                <a:spcPct val="0"/>
              </a:spcAft>
              <a:defRPr/>
            </a:pPr>
            <a:endParaRPr lang="en-GB" sz="1100" dirty="0">
              <a:latin typeface="Calibri" charset="0"/>
            </a:endParaRPr>
          </a:p>
          <a:p>
            <a:endParaRPr lang="en-US" i="0" dirty="0"/>
          </a:p>
        </p:txBody>
      </p:sp>
      <p:sp>
        <p:nvSpPr>
          <p:cNvPr id="4" name="Slide Number Placeholder 3"/>
          <p:cNvSpPr>
            <a:spLocks noGrp="1"/>
          </p:cNvSpPr>
          <p:nvPr>
            <p:ph type="sldNum" sz="quarter" idx="10"/>
          </p:nvPr>
        </p:nvSpPr>
        <p:spPr/>
        <p:txBody>
          <a:bodyPr/>
          <a:lstStyle/>
          <a:p>
            <a:pPr>
              <a:defRPr/>
            </a:pPr>
            <a:fld id="{F7CF225B-C2A0-4F2C-B858-CD072D7B2504}"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 xmlns:p14="http://schemas.microsoft.com/office/powerpoint/2010/main" val="218135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i="1" dirty="0">
                <a:latin typeface="Arial" charset="0"/>
              </a:rPr>
              <a:t>BL, baseline; BMD, bone mineral density; DXA, dual-energy x-ray absorptiometry; ITT, intent to treat; TDF, tenofovir disoproxil fumarate; ZOL, zoledronic acid.</a:t>
            </a:r>
            <a:endParaRPr lang="en-US" dirty="0"/>
          </a:p>
        </p:txBody>
      </p:sp>
      <p:sp>
        <p:nvSpPr>
          <p:cNvPr id="4" name="Slide Number Placeholder 3"/>
          <p:cNvSpPr>
            <a:spLocks noGrp="1"/>
          </p:cNvSpPr>
          <p:nvPr>
            <p:ph type="sldNum" sz="quarter" idx="10"/>
          </p:nvPr>
        </p:nvSpPr>
        <p:spPr/>
        <p:txBody>
          <a:bodyPr/>
          <a:lstStyle/>
          <a:p>
            <a:pPr>
              <a:defRPr/>
            </a:pPr>
            <a:fld id="{F7CF225B-C2A0-4F2C-B858-CD072D7B2504}"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 xmlns:p14="http://schemas.microsoft.com/office/powerpoint/2010/main" val="354632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234440" y="710852"/>
            <a:ext cx="4713316" cy="3551129"/>
          </a:xfrm>
          <a:ln/>
        </p:spPr>
      </p:sp>
      <p:sp>
        <p:nvSpPr>
          <p:cNvPr id="104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smtClean="0"/>
              <a:t>BMI, body mass index; CKD, chronic kidney disease; DM, diabetes mellitus; HCV, hepatitis C virus; HTN, hypertension; MI, myocardial infarction; TC, total cholesterol; VL, viral load.</a:t>
            </a:r>
          </a:p>
          <a:p>
            <a:endParaRPr lang="en-US" altLang="en-US" i="1" dirty="0" smtClean="0"/>
          </a:p>
          <a:p>
            <a:r>
              <a:rPr lang="en-US" altLang="en-US" dirty="0" smtClean="0"/>
              <a:t>This is a retrospective meta-analysis of NA-ACCORD involving another important collection of data from a long-followed cohort. This analysis looked at the roles of smoking, high blood pressure, and cholesterol, which are the traditional risk factors for MI, in people with HIV infection. I think this analysis confirmed, in a way that is actually helpful in counseling patients, that those 3 factors are strongly associated with risk for the development of a traditional MI, specifically type 1 MIs, which are traditional plaque-rupture MIs. </a:t>
            </a:r>
          </a:p>
          <a:p>
            <a:r>
              <a:rPr lang="en-US" altLang="en-US" dirty="0" smtClean="0"/>
              <a:t> </a:t>
            </a:r>
          </a:p>
          <a:p>
            <a:r>
              <a:rPr lang="en-US" altLang="en-US" dirty="0" smtClean="0"/>
              <a:t>They found that if you got someone to stop smoking or if you controlled their cholesterol or you got their hypertension controlled, you achieved about a 40% MI reduction by each of those interventions. If you could do all 3, you got an 86% reduction in MI risk. </a:t>
            </a:r>
          </a:p>
          <a:p>
            <a:r>
              <a:rPr lang="en-US" altLang="en-US" dirty="0" smtClean="0"/>
              <a:t> </a:t>
            </a:r>
          </a:p>
          <a:p>
            <a:r>
              <a:rPr lang="en-US" altLang="en-US" dirty="0" smtClean="0"/>
              <a:t>So, I think emphasizing traditional risk factor management is really important for people with HIV. Similarly, a separate study from the D:A:D: showed that if people stopped smoking, their overall cancer rate was significantly reduced after 1 year, except for lung cancer where the door may already be closed on mitigating that outcome.</a:t>
            </a:r>
          </a:p>
          <a:p>
            <a:endParaRPr lang="en-US" altLang="en-US" i="1" dirty="0" smtClean="0"/>
          </a:p>
        </p:txBody>
      </p:sp>
      <p:sp>
        <p:nvSpPr>
          <p:cNvPr id="1044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31286" indent="-281264">
              <a:defRPr b="1">
                <a:solidFill>
                  <a:schemeClr val="tx1"/>
                </a:solidFill>
                <a:latin typeface="Arial" charset="0"/>
              </a:defRPr>
            </a:lvl2pPr>
            <a:lvl3pPr marL="1125055" indent="-225011">
              <a:defRPr b="1">
                <a:solidFill>
                  <a:schemeClr val="tx1"/>
                </a:solidFill>
                <a:latin typeface="Arial" charset="0"/>
              </a:defRPr>
            </a:lvl3pPr>
            <a:lvl4pPr marL="1575077" indent="-225011">
              <a:defRPr b="1">
                <a:solidFill>
                  <a:schemeClr val="tx1"/>
                </a:solidFill>
                <a:latin typeface="Arial" charset="0"/>
              </a:defRPr>
            </a:lvl4pPr>
            <a:lvl5pPr marL="2025099" indent="-225011">
              <a:defRPr b="1">
                <a:solidFill>
                  <a:schemeClr val="tx1"/>
                </a:solidFill>
                <a:latin typeface="Arial" charset="0"/>
              </a:defRPr>
            </a:lvl5pPr>
            <a:lvl6pPr marL="2475121" indent="-225011" eaLnBrk="0" fontAlgn="base" hangingPunct="0">
              <a:spcBef>
                <a:spcPct val="0"/>
              </a:spcBef>
              <a:spcAft>
                <a:spcPct val="0"/>
              </a:spcAft>
              <a:defRPr b="1">
                <a:solidFill>
                  <a:schemeClr val="tx1"/>
                </a:solidFill>
                <a:latin typeface="Arial" charset="0"/>
              </a:defRPr>
            </a:lvl6pPr>
            <a:lvl7pPr marL="2925143" indent="-225011" eaLnBrk="0" fontAlgn="base" hangingPunct="0">
              <a:spcBef>
                <a:spcPct val="0"/>
              </a:spcBef>
              <a:spcAft>
                <a:spcPct val="0"/>
              </a:spcAft>
              <a:defRPr b="1">
                <a:solidFill>
                  <a:schemeClr val="tx1"/>
                </a:solidFill>
                <a:latin typeface="Arial" charset="0"/>
              </a:defRPr>
            </a:lvl7pPr>
            <a:lvl8pPr marL="3375165" indent="-225011" eaLnBrk="0" fontAlgn="base" hangingPunct="0">
              <a:spcBef>
                <a:spcPct val="0"/>
              </a:spcBef>
              <a:spcAft>
                <a:spcPct val="0"/>
              </a:spcAft>
              <a:defRPr b="1">
                <a:solidFill>
                  <a:schemeClr val="tx1"/>
                </a:solidFill>
                <a:latin typeface="Arial" charset="0"/>
              </a:defRPr>
            </a:lvl8pPr>
            <a:lvl9pPr marL="3825187" indent="-225011" eaLnBrk="0" fontAlgn="base" hangingPunct="0">
              <a:spcBef>
                <a:spcPct val="0"/>
              </a:spcBef>
              <a:spcAft>
                <a:spcPct val="0"/>
              </a:spcAft>
              <a:defRPr b="1">
                <a:solidFill>
                  <a:schemeClr val="tx1"/>
                </a:solidFill>
                <a:latin typeface="Arial" charset="0"/>
              </a:defRPr>
            </a:lvl9pPr>
          </a:lstStyle>
          <a:p>
            <a:fld id="{2241017E-CE58-4254-8499-E3C4544F726B}" type="slidenum">
              <a:rPr lang="en-US" altLang="en-US" b="0">
                <a:cs typeface="Arial" charset="0"/>
              </a:rPr>
              <a:pPr/>
              <a:t>6</a:t>
            </a:fld>
            <a:endParaRPr lang="en-US" altLang="en-US" b="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400736" y="914977"/>
            <a:ext cx="4055129" cy="3134591"/>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smtClean="0">
                <a:latin typeface="Arial" pitchFamily="34" charset="0"/>
              </a:rPr>
              <a:t>ART, antiretroviral therapy; IPT, isoniazid preventive therapy; OI, opportunistic infection.</a:t>
            </a:r>
          </a:p>
          <a:p>
            <a:endParaRPr lang="en-US" altLang="en-US" smtClean="0">
              <a:latin typeface="Arial" pitchFamily="34" charset="0"/>
            </a:endParaRPr>
          </a:p>
          <a:p>
            <a:r>
              <a:rPr lang="en-US" altLang="en-US" smtClean="0">
                <a:latin typeface="Arial" pitchFamily="34" charset="0"/>
              </a:rPr>
              <a:t>For more information about this study, go to http://www.clinicaloptions.com/HIV/Conference%20Coverage/AIDS%202016/Highlights/Capsules/FRAB0101LB.aspx</a:t>
            </a:r>
          </a:p>
        </p:txBody>
      </p:sp>
      <p:sp>
        <p:nvSpPr>
          <p:cNvPr id="747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31286" indent="-281264">
              <a:defRPr b="1">
                <a:solidFill>
                  <a:schemeClr val="tx1"/>
                </a:solidFill>
                <a:latin typeface="Arial" pitchFamily="34" charset="0"/>
              </a:defRPr>
            </a:lvl2pPr>
            <a:lvl3pPr marL="1125055" indent="-225011">
              <a:defRPr b="1">
                <a:solidFill>
                  <a:schemeClr val="tx1"/>
                </a:solidFill>
                <a:latin typeface="Arial" pitchFamily="34" charset="0"/>
              </a:defRPr>
            </a:lvl3pPr>
            <a:lvl4pPr marL="1575077" indent="-225011">
              <a:defRPr b="1">
                <a:solidFill>
                  <a:schemeClr val="tx1"/>
                </a:solidFill>
                <a:latin typeface="Arial" pitchFamily="34" charset="0"/>
              </a:defRPr>
            </a:lvl4pPr>
            <a:lvl5pPr marL="2025099" indent="-225011">
              <a:defRPr b="1">
                <a:solidFill>
                  <a:schemeClr val="tx1"/>
                </a:solidFill>
                <a:latin typeface="Arial" pitchFamily="34" charset="0"/>
              </a:defRPr>
            </a:lvl5pPr>
            <a:lvl6pPr marL="2475121" indent="-225011" eaLnBrk="0" fontAlgn="base" hangingPunct="0">
              <a:spcBef>
                <a:spcPct val="0"/>
              </a:spcBef>
              <a:spcAft>
                <a:spcPct val="0"/>
              </a:spcAft>
              <a:defRPr b="1">
                <a:solidFill>
                  <a:schemeClr val="tx1"/>
                </a:solidFill>
                <a:latin typeface="Arial" pitchFamily="34" charset="0"/>
              </a:defRPr>
            </a:lvl6pPr>
            <a:lvl7pPr marL="2925143" indent="-225011" eaLnBrk="0" fontAlgn="base" hangingPunct="0">
              <a:spcBef>
                <a:spcPct val="0"/>
              </a:spcBef>
              <a:spcAft>
                <a:spcPct val="0"/>
              </a:spcAft>
              <a:defRPr b="1">
                <a:solidFill>
                  <a:schemeClr val="tx1"/>
                </a:solidFill>
                <a:latin typeface="Arial" pitchFamily="34" charset="0"/>
              </a:defRPr>
            </a:lvl7pPr>
            <a:lvl8pPr marL="3375165" indent="-225011" eaLnBrk="0" fontAlgn="base" hangingPunct="0">
              <a:spcBef>
                <a:spcPct val="0"/>
              </a:spcBef>
              <a:spcAft>
                <a:spcPct val="0"/>
              </a:spcAft>
              <a:defRPr b="1">
                <a:solidFill>
                  <a:schemeClr val="tx1"/>
                </a:solidFill>
                <a:latin typeface="Arial" pitchFamily="34" charset="0"/>
              </a:defRPr>
            </a:lvl8pPr>
            <a:lvl9pPr marL="3825187" indent="-225011" eaLnBrk="0" fontAlgn="base" hangingPunct="0">
              <a:spcBef>
                <a:spcPct val="0"/>
              </a:spcBef>
              <a:spcAft>
                <a:spcPct val="0"/>
              </a:spcAft>
              <a:defRPr b="1">
                <a:solidFill>
                  <a:schemeClr val="tx1"/>
                </a:solidFill>
                <a:latin typeface="Arial" pitchFamily="34" charset="0"/>
              </a:defRPr>
            </a:lvl9pPr>
          </a:lstStyle>
          <a:p>
            <a:fld id="{32FA6301-F1D7-47FD-B9CD-C1E9EAC7DD28}" type="slidenum">
              <a:rPr lang="en-US" altLang="en-US" b="0">
                <a:solidFill>
                  <a:prstClr val="black"/>
                </a:solidFill>
              </a:rPr>
              <a:pPr/>
              <a:t>8</a:t>
            </a:fld>
            <a:endParaRPr lang="en-US" altLang="en-US" b="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79152"/>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smtClean="0">
                <a:latin typeface="Arial" charset="0"/>
                <a:ea typeface="Gothic" charset="0"/>
                <a:cs typeface="Gothic" charset="0"/>
              </a:rPr>
              <a:t>Table 1 Characteristics of the Patients at Randomization.</a:t>
            </a:r>
            <a:endParaRPr lang="en-GB" dirty="0">
              <a:latin typeface="Arial" charset="0"/>
              <a:ea typeface="Gothic" charset="0"/>
              <a:cs typeface="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400736" y="914977"/>
            <a:ext cx="4055129" cy="3134591"/>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254061"/>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2 Overall Mortality and Cause of Death at 48 Weeks. Panel A shows the results of a Kaplan–Meier analysis of death over 48 weeks in the enhanced-prophylaxis group and the standard-prophylaxis group. The inset shows the same data on an expanded y axis, with Kaplan–Meier estimates of mortality at 24 and 48 weeks. Panel B shows the predominant causes of death in the two groups over 48 weeks.</a:t>
            </a:r>
            <a:endParaRPr lang="en-GB" dirty="0">
              <a:latin typeface="Arial" charset="0"/>
              <a:ea typeface="Gothic" charset="0"/>
              <a:cs typeface="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238642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175241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19022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xmlns="" id="{52D9F9E9-EE4F-4C53-A1D6-6A727206A5BA}"/>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337" y="-1588"/>
            <a:ext cx="9152337" cy="4511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CCO_HIV_RGB.jpg">
            <a:extLst>
              <a:ext uri="{FF2B5EF4-FFF2-40B4-BE49-F238E27FC236}">
                <a16:creationId xmlns:a16="http://schemas.microsoft.com/office/drawing/2014/main" xmlns="" id="{26B0799B-D642-4C87-BE54-D02651B3DD2F}"/>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t="46054"/>
          <a:stretch>
            <a:fillRect/>
          </a:stretch>
        </p:blipFill>
        <p:spPr bwMode="auto">
          <a:xfrm>
            <a:off x="6064242" y="5889626"/>
            <a:ext cx="2754633" cy="70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xmlns="" id="{98E423A6-F7E5-444C-8472-02A36115DC8B}"/>
              </a:ext>
            </a:extLst>
          </p:cNvPr>
          <p:cNvCxnSpPr/>
          <p:nvPr userDrawn="1"/>
        </p:nvCxnSpPr>
        <p:spPr bwMode="auto">
          <a:xfrm>
            <a:off x="-10718" y="4513263"/>
            <a:ext cx="9160674"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1" name="Rectangle 55"/>
          <p:cNvSpPr>
            <a:spLocks noGrp="1" noChangeArrowheads="1"/>
          </p:cNvSpPr>
          <p:nvPr>
            <p:ph type="ctrTitle"/>
          </p:nvPr>
        </p:nvSpPr>
        <p:spPr bwMode="invGray">
          <a:xfrm>
            <a:off x="544258" y="409575"/>
            <a:ext cx="8274617" cy="3248025"/>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 xmlns:p14="http://schemas.microsoft.com/office/powerpoint/2010/main" val="1452163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27"/>
            <a:ext cx="8154333"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3506" y="1513047"/>
            <a:ext cx="8158147"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74690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xmlns="" id="{CFBF3342-BF0C-44F2-985A-F3AF63CAF9F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4" y="330201"/>
            <a:ext cx="8433112"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 xmlns:p14="http://schemas.microsoft.com/office/powerpoint/2010/main" val="1586106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7"/>
            <a:ext cx="8154334"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1365" y="1510730"/>
            <a:ext cx="398195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6" y="1510730"/>
            <a:ext cx="3922177"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865205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6" y="1510730"/>
            <a:ext cx="3922177"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457320" y="238127"/>
            <a:ext cx="8154333"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451365" y="1510730"/>
            <a:ext cx="398195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603095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7"/>
            <a:ext cx="8355791" cy="1103313"/>
          </a:xfrm>
          <a:prstGeom prst="rect">
            <a:avLst/>
          </a:prstGeom>
        </p:spPr>
        <p:txBody>
          <a:bodyPr/>
          <a:lstStyle/>
          <a:p>
            <a:r>
              <a:rPr lang="en-US" dirty="0"/>
              <a:t>Click to edit Master title style</a:t>
            </a:r>
          </a:p>
        </p:txBody>
      </p:sp>
    </p:spTree>
    <p:extLst>
      <p:ext uri="{BB962C8B-B14F-4D97-AF65-F5344CB8AC3E}">
        <p14:creationId xmlns="" xmlns:p14="http://schemas.microsoft.com/office/powerpoint/2010/main" val="3476759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67277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A807E86E-ABF6-4875-8D64-797B382914A9}"/>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337" y="-1588"/>
            <a:ext cx="9152337" cy="4511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descr="CCO_HIV_RGB.jpg">
            <a:extLst>
              <a:ext uri="{FF2B5EF4-FFF2-40B4-BE49-F238E27FC236}">
                <a16:creationId xmlns:a16="http://schemas.microsoft.com/office/drawing/2014/main" xmlns="" id="{625CD8A4-1B41-4EDA-A02D-F444ADD23589}"/>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t="46054"/>
          <a:stretch>
            <a:fillRect/>
          </a:stretch>
        </p:blipFill>
        <p:spPr bwMode="auto">
          <a:xfrm>
            <a:off x="6113071" y="5891213"/>
            <a:ext cx="2754633"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xmlns="" id="{0C29D764-2FC5-4765-B9B0-88BB3EE3BA1B}"/>
              </a:ext>
            </a:extLst>
          </p:cNvPr>
          <p:cNvCxnSpPr/>
          <p:nvPr userDrawn="1"/>
        </p:nvCxnSpPr>
        <p:spPr bwMode="auto">
          <a:xfrm>
            <a:off x="-10719" y="4511675"/>
            <a:ext cx="9154719"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1"/>
          </p:nvPr>
        </p:nvSpPr>
        <p:spPr>
          <a:xfrm>
            <a:off x="385764" y="4856674"/>
            <a:ext cx="8462962" cy="1155939"/>
          </a:xfrm>
          <a:prstGeom prst="rect">
            <a:avLst/>
          </a:prstGeom>
        </p:spPr>
        <p:txBody>
          <a:bodyPr/>
          <a:lstStyle>
            <a:lvl1pPr>
              <a:buFontTx/>
              <a:buNone/>
              <a:defRPr sz="2400" b="1">
                <a:solidFill>
                  <a:srgbClr val="449DC7"/>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
        <p:nvSpPr>
          <p:cNvPr id="8" name="Content Placeholder 7"/>
          <p:cNvSpPr>
            <a:spLocks noGrp="1"/>
          </p:cNvSpPr>
          <p:nvPr>
            <p:ph sz="quarter" idx="10"/>
          </p:nvPr>
        </p:nvSpPr>
        <p:spPr>
          <a:xfrm>
            <a:off x="457320" y="1895477"/>
            <a:ext cx="8154333"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 name="Title 1"/>
          <p:cNvSpPr>
            <a:spLocks noGrp="1"/>
          </p:cNvSpPr>
          <p:nvPr>
            <p:ph type="title"/>
          </p:nvPr>
        </p:nvSpPr>
        <p:spPr>
          <a:xfrm>
            <a:off x="385863" y="239715"/>
            <a:ext cx="8433012" cy="1674813"/>
          </a:xfrm>
          <a:prstGeom prst="rect">
            <a:avLst/>
          </a:prstGeom>
        </p:spPr>
        <p:txBody>
          <a:bodyPr/>
          <a:lstStyle>
            <a:lvl1pPr algn="ctr">
              <a:defRPr sz="3900">
                <a:solidFill>
                  <a:schemeClr val="tx1"/>
                </a:solidFill>
              </a:defRPr>
            </a:lvl1pPr>
          </a:lstStyle>
          <a:p>
            <a:r>
              <a:rPr lang="en-US" dirty="0"/>
              <a:t>Click to edit Master title style</a:t>
            </a:r>
          </a:p>
        </p:txBody>
      </p:sp>
    </p:spTree>
    <p:extLst>
      <p:ext uri="{BB962C8B-B14F-4D97-AF65-F5344CB8AC3E}">
        <p14:creationId xmlns="" xmlns:p14="http://schemas.microsoft.com/office/powerpoint/2010/main" val="233493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3710149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3727298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9174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extLst>
      <p:ext uri="{BB962C8B-B14F-4D97-AF65-F5344CB8AC3E}">
        <p14:creationId xmlns="" xmlns:p14="http://schemas.microsoft.com/office/powerpoint/2010/main" val="54307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5657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649131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572672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20597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 xmlns:p14="http://schemas.microsoft.com/office/powerpoint/2010/main" val="2447363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 xmlns:p14="http://schemas.microsoft.com/office/powerpoint/2010/main" val="2628753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7712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702567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686408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4D581EB-F3CD-47A7-8EC4-930B4636F690}" type="datetimeFigureOut">
              <a:rPr lang="fr-FR">
                <a:solidFill>
                  <a:prstClr val="black">
                    <a:tint val="75000"/>
                  </a:prstClr>
                </a:solidFill>
              </a:rPr>
              <a:pPr>
                <a:def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682AC7B-01B9-4A68-904A-998AC10374D1}"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01F8373-6816-4F09-80C8-4BA29548753B}" type="datetimeFigureOut">
              <a:rPr lang="fr-FR">
                <a:solidFill>
                  <a:prstClr val="black">
                    <a:tint val="75000"/>
                  </a:prstClr>
                </a:solidFill>
              </a:rPr>
              <a:pPr>
                <a:def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D8EE373-5DEB-4E46-B1CA-6B673C7B36F6}"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BD658F9-5422-479B-A6DC-911B2384FE77}" type="datetimeFigureOut">
              <a:rPr lang="fr-FR">
                <a:solidFill>
                  <a:prstClr val="black">
                    <a:tint val="75000"/>
                  </a:prstClr>
                </a:solidFill>
              </a:rPr>
              <a:pPr>
                <a:def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16E8F4B-FFF6-41F8-995D-A57595D56AF2}"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5A794AA-4E56-4811-B28B-D357CBDDDE8B}" type="datetimeFigureOut">
              <a:rPr lang="fr-FR">
                <a:solidFill>
                  <a:prstClr val="black">
                    <a:tint val="75000"/>
                  </a:prstClr>
                </a:solidFill>
              </a:rPr>
              <a:pPr>
                <a:defRPr/>
              </a:pPr>
              <a:t>23/09/2017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7147F32-039C-406E-9DAB-FC2D1478512B}"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1306AA2-9039-4877-BC31-059AC6AA91A4}" type="datetimeFigureOut">
              <a:rPr lang="fr-FR">
                <a:solidFill>
                  <a:prstClr val="black">
                    <a:tint val="75000"/>
                  </a:prstClr>
                </a:solidFill>
              </a:rPr>
              <a:pPr>
                <a:defRPr/>
              </a:pPr>
              <a:t>23/09/2017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E72DA1FA-914F-4833-93C7-7453CC52094A}"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A24FE35-77B1-4461-9C7C-C301A224D4FD}" type="datetimeFigureOut">
              <a:rPr lang="fr-FR">
                <a:solidFill>
                  <a:prstClr val="black">
                    <a:tint val="75000"/>
                  </a:prstClr>
                </a:solidFill>
              </a:rPr>
              <a:pPr>
                <a:defRPr/>
              </a:pPr>
              <a:t>23/09/2017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6F26F03-B4DC-4501-A7F4-8B1445BA1EAE}"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0BF984B-2EEC-41AC-B532-47A0DAF5450B}" type="datetimeFigureOut">
              <a:rPr lang="fr-FR">
                <a:solidFill>
                  <a:prstClr val="black">
                    <a:tint val="75000"/>
                  </a:prstClr>
                </a:solidFill>
              </a:rPr>
              <a:pPr>
                <a:defRPr/>
              </a:pPr>
              <a:t>23/09/2017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A1B59E0-A00E-4EE2-8D97-BC9F3831C1B5}"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D0BCE0B-4939-434C-A601-49AF3C5735DE}" type="datetimeFigureOut">
              <a:rPr lang="fr-FR">
                <a:solidFill>
                  <a:prstClr val="black">
                    <a:tint val="75000"/>
                  </a:prstClr>
                </a:solidFill>
              </a:rPr>
              <a:pPr>
                <a:defRPr/>
              </a:pPr>
              <a:t>23/09/2017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CE92657-EB1F-40C5-9DB7-F8D599F180C4}"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33FFE9E-DC32-4C56-806D-A99B8BC398F3}" type="datetimeFigureOut">
              <a:rPr lang="fr-FR">
                <a:solidFill>
                  <a:prstClr val="black">
                    <a:tint val="75000"/>
                  </a:prstClr>
                </a:solidFill>
              </a:rPr>
              <a:pPr>
                <a:defRPr/>
              </a:pPr>
              <a:t>23/09/2017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8B79EAF-5419-4631-839B-147F6E5AD9AD}"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1983115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B41322A-C8A4-4AD9-8413-ABEA90062558}" type="datetimeFigureOut">
              <a:rPr lang="fr-FR">
                <a:solidFill>
                  <a:prstClr val="black">
                    <a:tint val="75000"/>
                  </a:prstClr>
                </a:solidFill>
              </a:rPr>
              <a:pPr>
                <a:def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CD61810-E0D5-4D77-944A-B94EC12DB37E}"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C4691A2-FF50-4B47-BCC8-15DF1FA9B256}" type="datetimeFigureOut">
              <a:rPr lang="fr-FR">
                <a:solidFill>
                  <a:prstClr val="black">
                    <a:tint val="75000"/>
                  </a:prstClr>
                </a:solidFill>
              </a:rPr>
              <a:pPr>
                <a:def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EDA0DEC-A549-4627-A3BB-55F02D6366DC}"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60877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46390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51954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4116834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127709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538450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612167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44106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2208453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994654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116311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408640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308417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363968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302576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385E6B5-8667-4D46-885D-88CA85B39060}" type="datetimeFigureOut">
              <a:rPr lang="fr-FR" smtClean="0"/>
              <a:pPr/>
              <a:t>23/09/2017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224696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5E6B5-8667-4D46-885D-88CA85B39060}" type="datetimeFigureOut">
              <a:rPr lang="fr-FR" smtClean="0"/>
              <a:pPr/>
              <a:t>23/09/2017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9397F-4F79-4A55-8685-A5899AD0AF8F}" type="slidenum">
              <a:rPr lang="fr-FR" smtClean="0"/>
              <a:pPr/>
              <a:t>‹N°›</a:t>
            </a:fld>
            <a:endParaRPr lang="fr-FR"/>
          </a:p>
        </p:txBody>
      </p:sp>
    </p:spTree>
    <p:extLst>
      <p:ext uri="{BB962C8B-B14F-4D97-AF65-F5344CB8AC3E}">
        <p14:creationId xmlns="" xmlns:p14="http://schemas.microsoft.com/office/powerpoint/2010/main" val="3776145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B026DBC5-8CC7-4599-823D-4AB8A9D1E35E}"/>
              </a:ext>
            </a:extLst>
          </p:cNvPr>
          <p:cNvSpPr>
            <a:spLocks noGrp="1"/>
          </p:cNvSpPr>
          <p:nvPr>
            <p:ph type="title"/>
          </p:nvPr>
        </p:nvSpPr>
        <p:spPr bwMode="auto">
          <a:xfrm>
            <a:off x="457320" y="238125"/>
            <a:ext cx="8154333"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004B389A-458B-46FF-A13A-3A5F90BBA9F3}"/>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 xmlns:p14="http://schemas.microsoft.com/office/powerpoint/2010/main" val="273784292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 xmlns:p14="http://schemas.microsoft.com/office/powerpoint/2010/main" val="33211495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414726" rtl="0" fontAlgn="base" hangingPunct="0">
        <a:lnSpc>
          <a:spcPct val="97000"/>
        </a:lnSpc>
        <a:spcBef>
          <a:spcPct val="0"/>
        </a:spcBef>
        <a:spcAft>
          <a:spcPct val="0"/>
        </a:spcAft>
        <a:buClr>
          <a:srgbClr val="FFFFFF"/>
        </a:buClr>
        <a:buSzPct val="45000"/>
        <a:buFont typeface="StarSymbol" charset="0"/>
        <a:defRPr sz="2500" b="1">
          <a:solidFill>
            <a:srgbClr val="FFFFFF"/>
          </a:solidFill>
          <a:latin typeface="+mj-lt"/>
          <a:ea typeface="+mj-ea"/>
          <a:cs typeface="+mj-cs"/>
        </a:defRPr>
      </a:lvl1pPr>
      <a:lvl2pPr marL="391686"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2pPr>
      <a:lvl3pPr marL="587529"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3pPr>
      <a:lvl4pPr marL="783372"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4pPr>
      <a:lvl5pPr marL="979214"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5pPr>
      <a:lvl6pPr marL="1393941"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808667"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23393"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38119" indent="-195843" algn="l" defTabSz="414726"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91686" indent="-293764" algn="l" defTabSz="414726" rtl="0" fontAlgn="base" hangingPunct="0">
        <a:lnSpc>
          <a:spcPct val="97000"/>
        </a:lnSpc>
        <a:spcBef>
          <a:spcPct val="0"/>
        </a:spcBef>
        <a:spcAft>
          <a:spcPts val="806"/>
        </a:spcAft>
        <a:buClr>
          <a:srgbClr val="FFFFFF"/>
        </a:buClr>
        <a:buSzPct val="100000"/>
        <a:buFont typeface="Arial" charset="0"/>
        <a:buChar char="•"/>
        <a:defRPr sz="1800">
          <a:solidFill>
            <a:srgbClr val="FFFFFF"/>
          </a:solidFill>
          <a:latin typeface="+mn-lt"/>
          <a:ea typeface="+mn-ea"/>
          <a:cs typeface="+mn-cs"/>
        </a:defRPr>
      </a:lvl1pPr>
      <a:lvl2pPr marL="783372" indent="-260644" algn="l" defTabSz="414726" rtl="0" fontAlgn="base" hangingPunct="0">
        <a:lnSpc>
          <a:spcPct val="97000"/>
        </a:lnSpc>
        <a:spcBef>
          <a:spcPct val="0"/>
        </a:spcBef>
        <a:spcAft>
          <a:spcPts val="1032"/>
        </a:spcAft>
        <a:buClr>
          <a:srgbClr val="FFFFFF"/>
        </a:buClr>
        <a:buSzPct val="75000"/>
        <a:buFont typeface="StarSymbol" charset="0"/>
        <a:buChar char="–"/>
        <a:defRPr sz="2400">
          <a:solidFill>
            <a:srgbClr val="FFFFFF"/>
          </a:solidFill>
          <a:latin typeface="+mn-lt"/>
          <a:ea typeface="+mn-ea"/>
          <a:cs typeface="+mn-cs"/>
        </a:defRPr>
      </a:lvl2pPr>
      <a:lvl3pPr marL="1175057" indent="-195843" algn="l" defTabSz="414726" rtl="0" fontAlgn="base" hangingPunct="0">
        <a:lnSpc>
          <a:spcPct val="97000"/>
        </a:lnSpc>
        <a:spcBef>
          <a:spcPct val="0"/>
        </a:spcBef>
        <a:spcAft>
          <a:spcPts val="771"/>
        </a:spcAft>
        <a:buClr>
          <a:srgbClr val="FFFFFF"/>
        </a:buClr>
        <a:buSzPct val="45000"/>
        <a:buFont typeface="StarSymbol" charset="0"/>
        <a:buChar char="●"/>
        <a:defRPr sz="2200">
          <a:solidFill>
            <a:srgbClr val="FFFFFF"/>
          </a:solidFill>
          <a:latin typeface="+mn-lt"/>
          <a:ea typeface="+mn-ea"/>
          <a:cs typeface="+mn-cs"/>
        </a:defRPr>
      </a:lvl3pPr>
      <a:lvl4pPr marL="1566743" indent="-195843" algn="l" defTabSz="414726" rtl="0" fontAlgn="base" hangingPunct="0">
        <a:lnSpc>
          <a:spcPct val="97000"/>
        </a:lnSpc>
        <a:spcBef>
          <a:spcPct val="0"/>
        </a:spcBef>
        <a:spcAft>
          <a:spcPts val="522"/>
        </a:spcAft>
        <a:buClr>
          <a:srgbClr val="FFFFFF"/>
        </a:buClr>
        <a:buSzPct val="75000"/>
        <a:buFont typeface="StarSymbol" charset="0"/>
        <a:buChar char="–"/>
        <a:defRPr sz="1800">
          <a:solidFill>
            <a:srgbClr val="FFFFFF"/>
          </a:solidFill>
          <a:latin typeface="+mn-lt"/>
          <a:ea typeface="+mn-ea"/>
          <a:cs typeface="+mn-cs"/>
        </a:defRPr>
      </a:lvl4pPr>
      <a:lvl5pPr marL="1958429" indent="-195843" algn="l" defTabSz="414726"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5pPr>
      <a:lvl6pPr marL="2373155" indent="-195843" algn="l" defTabSz="414726"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87881" indent="-195843" algn="l" defTabSz="414726"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202607" indent="-195843" algn="l" defTabSz="414726"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617333" indent="-195843" algn="l" defTabSz="414726"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08CF419-844A-46A2-93B7-AA1ACD1B20CA}" type="datetimeFigureOut">
              <a:rPr lang="fr-FR">
                <a:solidFill>
                  <a:prstClr val="black">
                    <a:tint val="75000"/>
                  </a:prstClr>
                </a:solidFill>
              </a:rPr>
              <a:pPr>
                <a:defRPr/>
              </a:pPr>
              <a:t>23/09/2017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6677921-FD84-4506-B295-122B6B871DCC}" type="slidenum">
              <a:rPr lang="fr-FR">
                <a:solidFill>
                  <a:prstClr val="black">
                    <a:tint val="75000"/>
                  </a:prstClr>
                </a:solidFill>
              </a:rPr>
              <a:pPr>
                <a:defRPr/>
              </a:pPr>
              <a:t>‹N°›</a:t>
            </a:fld>
            <a:endParaRPr lang="fr-F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35C96-B5DC-4782-AB36-C7C41896D159}" type="datetimeFigureOut">
              <a:rPr lang="fr-FR" smtClean="0">
                <a:solidFill>
                  <a:prstClr val="black">
                    <a:tint val="75000"/>
                  </a:prstClr>
                </a:solidFill>
              </a:rPr>
              <a:pPr/>
              <a:t>23/09/2017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FA9EF-9020-4B34-BDCC-9997F17F352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2328407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www.clinicaloption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www.clinicaloption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clinicaloption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clinicaloption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hyperlink" Target="http://www.clinicaloptions.com/oncolog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hyperlink" Target="http://www.clinicaloptions.com/oncolog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complications</a:t>
            </a:r>
            <a:endParaRPr lang="fr-FR" dirty="0"/>
          </a:p>
        </p:txBody>
      </p:sp>
      <p:sp>
        <p:nvSpPr>
          <p:cNvPr id="3" name="Sous-titre 2"/>
          <p:cNvSpPr>
            <a:spLocks noGrp="1"/>
          </p:cNvSpPr>
          <p:nvPr>
            <p:ph type="subTitle" idx="1"/>
          </p:nvPr>
        </p:nvSpPr>
        <p:spPr/>
        <p:txBody>
          <a:bodyPr/>
          <a:lstStyle/>
          <a:p>
            <a:r>
              <a:rPr lang="fr-FR" dirty="0" smtClean="0"/>
              <a:t>Jean-Luc </a:t>
            </a:r>
            <a:r>
              <a:rPr lang="fr-FR" dirty="0" err="1" smtClean="0"/>
              <a:t>Meynard</a:t>
            </a:r>
            <a:endParaRPr lang="fr-FR" dirty="0" smtClean="0"/>
          </a:p>
          <a:p>
            <a:r>
              <a:rPr lang="fr-FR" dirty="0" err="1" smtClean="0"/>
              <a:t>Viroteam</a:t>
            </a:r>
            <a:r>
              <a:rPr lang="fr-FR" dirty="0" smtClean="0"/>
              <a:t> 2017</a:t>
            </a:r>
            <a:endParaRPr lang="fr-FR" dirty="0"/>
          </a:p>
        </p:txBody>
      </p:sp>
    </p:spTree>
    <p:extLst>
      <p:ext uri="{BB962C8B-B14F-4D97-AF65-F5344CB8AC3E}">
        <p14:creationId xmlns="" xmlns:p14="http://schemas.microsoft.com/office/powerpoint/2010/main" val="64235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2" y="381641"/>
            <a:ext cx="8494560" cy="230231"/>
          </a:xfrm>
          <a:prstGeom prst="rect">
            <a:avLst/>
          </a:prstGeom>
          <a:noFill/>
          <a:ln w="9525">
            <a:noFill/>
            <a:miter lim="800000"/>
            <a:headEnd/>
            <a:tailEnd/>
          </a:ln>
        </p:spPr>
        <p:txBody>
          <a:bodyPr lIns="0" tIns="0" rIns="0" bIns="0">
            <a:spAutoFit/>
          </a:bodyPr>
          <a:lstStyle/>
          <a:p>
            <a:pPr algn="ct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pPr>
            <a:r>
              <a:rPr lang="en-GB" sz="1500" b="1" dirty="0" err="1">
                <a:solidFill>
                  <a:srgbClr val="FFFFFF"/>
                </a:solidFill>
                <a:latin typeface="Arial" charset="0"/>
              </a:rPr>
              <a:t>Overall Mortality and Cause of Death at 48 Weeks.</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2" y="6270418"/>
            <a:ext cx="2566080" cy="432045"/>
          </a:xfrm>
          <a:prstGeom prst="rect">
            <a:avLst/>
          </a:prstGeom>
          <a:noFill/>
        </p:spPr>
      </p:pic>
      <p:sp>
        <p:nvSpPr>
          <p:cNvPr id="5124" name="Text Box 4"/>
          <p:cNvSpPr txBox="1">
            <a:spLocks noChangeArrowheads="1"/>
          </p:cNvSpPr>
          <p:nvPr/>
        </p:nvSpPr>
        <p:spPr bwMode="auto">
          <a:xfrm>
            <a:off x="2308215" y="5972309"/>
            <a:ext cx="4507414" cy="164212"/>
          </a:xfrm>
          <a:prstGeom prst="rect">
            <a:avLst/>
          </a:prstGeom>
          <a:noFill/>
          <a:ln w="9525">
            <a:noFill/>
            <a:miter lim="800000"/>
            <a:headEnd/>
            <a:tailEnd/>
          </a:ln>
        </p:spPr>
        <p:txBody>
          <a:bodyPr lIns="0" tIns="0" rIns="0" bIns="0">
            <a:spAutoFit/>
          </a:bodyPr>
          <a:lstStyle/>
          <a:p>
            <a:pP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Lst>
            </a:pPr>
            <a:r>
              <a:rPr lang="en-GB" sz="1100" b="1">
                <a:solidFill>
                  <a:srgbClr val="FFFFFF"/>
                </a:solidFill>
                <a:latin typeface="Arial" charset="0"/>
              </a:rPr>
              <a:t>Hakim J et al. N Engl J Med 2017;377:233-245</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308215" y="933219"/>
            <a:ext cx="4507414" cy="4977163"/>
          </a:xfrm>
          <a:prstGeom prst="rect">
            <a:avLst/>
          </a:prstGeom>
        </p:spPr>
      </p:pic>
    </p:spTree>
    <p:extLst>
      <p:ext uri="{BB962C8B-B14F-4D97-AF65-F5344CB8AC3E}">
        <p14:creationId xmlns="" xmlns:p14="http://schemas.microsoft.com/office/powerpoint/2010/main" val="3139200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2" y="381641"/>
            <a:ext cx="8494560" cy="230231"/>
          </a:xfrm>
          <a:prstGeom prst="rect">
            <a:avLst/>
          </a:prstGeom>
          <a:noFill/>
          <a:ln w="9525">
            <a:noFill/>
            <a:miter lim="800000"/>
            <a:headEnd/>
            <a:tailEnd/>
          </a:ln>
        </p:spPr>
        <p:txBody>
          <a:bodyPr lIns="0" tIns="0" rIns="0" bIns="0">
            <a:spAutoFit/>
          </a:bodyPr>
          <a:lstStyle/>
          <a:p>
            <a:pPr algn="ct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pPr>
            <a:r>
              <a:rPr lang="en-GB" sz="1500" b="1" dirty="0" err="1">
                <a:solidFill>
                  <a:srgbClr val="FFFFFF"/>
                </a:solidFill>
                <a:latin typeface="Arial" charset="0"/>
              </a:rPr>
              <a:t>Secondary and Other Outcomes at 48 Weeks.</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2" y="6270418"/>
            <a:ext cx="2566080" cy="432045"/>
          </a:xfrm>
          <a:prstGeom prst="rect">
            <a:avLst/>
          </a:prstGeom>
          <a:noFill/>
        </p:spPr>
      </p:pic>
      <p:sp>
        <p:nvSpPr>
          <p:cNvPr id="5124" name="Text Box 4"/>
          <p:cNvSpPr txBox="1">
            <a:spLocks noChangeArrowheads="1"/>
          </p:cNvSpPr>
          <p:nvPr/>
        </p:nvSpPr>
        <p:spPr bwMode="auto">
          <a:xfrm>
            <a:off x="518400" y="5972309"/>
            <a:ext cx="8087040" cy="164212"/>
          </a:xfrm>
          <a:prstGeom prst="rect">
            <a:avLst/>
          </a:prstGeom>
          <a:noFill/>
          <a:ln w="9525">
            <a:noFill/>
            <a:miter lim="800000"/>
            <a:headEnd/>
            <a:tailEnd/>
          </a:ln>
        </p:spPr>
        <p:txBody>
          <a:bodyPr lIns="0" tIns="0" rIns="0" bIns="0">
            <a:spAutoFit/>
          </a:bodyPr>
          <a:lstStyle/>
          <a:p>
            <a:pP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Lst>
            </a:pPr>
            <a:r>
              <a:rPr lang="en-GB" sz="1100" b="1">
                <a:solidFill>
                  <a:srgbClr val="FFFFFF"/>
                </a:solidFill>
                <a:latin typeface="Arial" charset="0"/>
              </a:rPr>
              <a:t>Hakim J et al. N Engl J Med 2017;377:233-245</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518400" y="981368"/>
            <a:ext cx="8087040" cy="4880865"/>
          </a:xfrm>
          <a:prstGeom prst="rect">
            <a:avLst/>
          </a:prstGeom>
        </p:spPr>
      </p:pic>
    </p:spTree>
    <p:extLst>
      <p:ext uri="{BB962C8B-B14F-4D97-AF65-F5344CB8AC3E}">
        <p14:creationId xmlns="" xmlns:p14="http://schemas.microsoft.com/office/powerpoint/2010/main" val="8855030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71040" y="714845"/>
            <a:ext cx="7804800" cy="379143"/>
          </a:xfrm>
          <a:prstGeom prst="rect">
            <a:avLst/>
          </a:prstGeom>
          <a:noFill/>
          <a:ln w="9525">
            <a:noFill/>
            <a:miter lim="800000"/>
            <a:headEnd/>
            <a:tailEnd/>
          </a:ln>
        </p:spPr>
        <p:txBody>
          <a:bodyPr lIns="0" tIns="0" rIns="0" bIns="0" anchor="ctr">
            <a:spAutoFit/>
          </a:bodyPr>
          <a:lstStyle/>
          <a:p>
            <a:pPr algn="ct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Lst>
            </a:pPr>
            <a:r>
              <a:rPr lang="en-GB" sz="2500" b="1">
                <a:solidFill>
                  <a:srgbClr val="FFFFFF"/>
                </a:solidFill>
                <a:latin typeface="Arial" charset="0"/>
              </a:rPr>
              <a:t>Conclusions</a:t>
            </a:r>
            <a:endParaRPr lang="en-GB" sz="2500" b="1" dirty="0">
              <a:solidFill>
                <a:srgbClr val="FFFFFF"/>
              </a:solidFill>
              <a:latin typeface="Arial" charset="0"/>
            </a:endParaRPr>
          </a:p>
        </p:txBody>
      </p:sp>
      <p:sp>
        <p:nvSpPr>
          <p:cNvPr id="10242" name="Rectangle 2"/>
          <p:cNvSpPr>
            <a:spLocks noGrp="1" noChangeArrowheads="1"/>
          </p:cNvSpPr>
          <p:nvPr>
            <p:ph type="body"/>
          </p:nvPr>
        </p:nvSpPr>
        <p:spPr>
          <a:xfrm>
            <a:off x="671040" y="1405589"/>
            <a:ext cx="7807680" cy="4755379"/>
          </a:xfrm>
          <a:ln/>
        </p:spPr>
        <p:txBody>
          <a:bodyPr anchor="t"/>
          <a:lstStyle/>
          <a:p>
            <a:pPr marL="391645" indent="-293733" algn="l">
              <a:lnSpc>
                <a:spcPct val="92000"/>
              </a:lnSpc>
              <a:spcAft>
                <a:spcPts val="806"/>
              </a:spcAft>
              <a:buSzPct val="100000"/>
              <a:buFont typeface="Arial" charset="0"/>
              <a:buChar char="•"/>
              <a:tabLst>
                <a:tab pos="656582" algn="l"/>
                <a:tab pos="1313162" algn="l"/>
                <a:tab pos="1969745" algn="l"/>
                <a:tab pos="2626327" algn="l"/>
                <a:tab pos="3282907" algn="l"/>
                <a:tab pos="3939490" algn="l"/>
                <a:tab pos="4596072" algn="l"/>
                <a:tab pos="5252653" algn="l"/>
                <a:tab pos="5909234" algn="l"/>
                <a:tab pos="6565817" algn="l"/>
                <a:tab pos="7222398" algn="l"/>
              </a:tabLst>
            </a:pPr>
            <a:r>
              <a:rPr lang="en-GB" sz="1800" b="0" dirty="0">
                <a:latin typeface="Arial" charset="0"/>
              </a:rPr>
              <a:t>Among HIV-infected patients with advanced immunosuppression, enhanced antimicrobial prophylaxis combined with ART resulted in reduced rates of death at both 24 weeks and 48 weeks without compromising viral suppression or increasing toxic effects.</a:t>
            </a:r>
          </a:p>
        </p:txBody>
      </p:sp>
      <p:pic>
        <p:nvPicPr>
          <p:cNvPr id="10243" name="Picture 3"/>
          <p:cNvPicPr>
            <a:picLocks noChangeAspect="1" noChangeArrowheads="1"/>
          </p:cNvPicPr>
          <p:nvPr/>
        </p:nvPicPr>
        <p:blipFill>
          <a:blip r:embed="rId3" cstate="print"/>
          <a:srcRect/>
          <a:stretch>
            <a:fillRect/>
          </a:stretch>
        </p:blipFill>
        <p:spPr bwMode="auto">
          <a:xfrm>
            <a:off x="6311522" y="6270418"/>
            <a:ext cx="2566080" cy="432045"/>
          </a:xfrm>
          <a:prstGeom prst="rect">
            <a:avLst/>
          </a:prstGeom>
          <a:noFill/>
        </p:spPr>
      </p:pic>
    </p:spTree>
    <p:extLst>
      <p:ext uri="{BB962C8B-B14F-4D97-AF65-F5344CB8AC3E}">
        <p14:creationId xmlns="" xmlns:p14="http://schemas.microsoft.com/office/powerpoint/2010/main" val="6616541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p:txBody>
          <a:bodyPr/>
          <a:lstStyle/>
          <a:p>
            <a:r>
              <a:rPr lang="en-US" sz="2800" b="1" smtClean="0"/>
              <a:t>Incidental lung cancers and positive computed tomography images in people living with HIV</a:t>
            </a:r>
            <a:endParaRPr lang="fr-FR" smtClean="0"/>
          </a:p>
        </p:txBody>
      </p:sp>
      <p:sp>
        <p:nvSpPr>
          <p:cNvPr id="67587" name="Espace réservé du contenu 2"/>
          <p:cNvSpPr>
            <a:spLocks noGrp="1"/>
          </p:cNvSpPr>
          <p:nvPr>
            <p:ph idx="1"/>
          </p:nvPr>
        </p:nvSpPr>
        <p:spPr/>
        <p:txBody>
          <a:bodyPr/>
          <a:lstStyle/>
          <a:p>
            <a:r>
              <a:rPr lang="en-US" sz="2000" smtClean="0"/>
              <a:t>Lung cancer screening with low-dose computed tomography (LDCT) of high-risk groups in the general population is recommended by several authorities. This may not be feasible in people living with HIV (PLWHIV) due to higher prevalence of nodules. We therefore assessed the prevalence of positive computed tomography (CT) images and lung cancers in PLWHIV.</a:t>
            </a:r>
          </a:p>
          <a:p>
            <a:r>
              <a:rPr lang="en-US" sz="2000" smtClean="0"/>
              <a:t>The Copenhagen comorbidity in HIV infection (COCOMO) study is an observational, longitudinal cohort study. Single-round LDCT was performed with </a:t>
            </a:r>
            <a:r>
              <a:rPr lang="fr-FR" sz="2000" smtClean="0"/>
              <a:t>subsequent clinical follow-up (NCT02382822).</a:t>
            </a:r>
          </a:p>
          <a:p>
            <a:r>
              <a:rPr lang="en-US" sz="2000" smtClean="0"/>
              <a:t>Outcomes included histology-proven lung cancer identified by LDCT and positive CT images (noncalcified nodules) in the entire cohort and in the high-risk group (&gt;50 years of age and &gt;30 pack-years). We also assessed the procedures and adverse events, and clinical factors associated with a positive CT image.</a:t>
            </a:r>
          </a:p>
          <a:p>
            <a:endParaRPr lang="fr-FR" sz="2000" smtClean="0"/>
          </a:p>
        </p:txBody>
      </p:sp>
      <p:sp>
        <p:nvSpPr>
          <p:cNvPr id="67588" name="ZoneTexte 3"/>
          <p:cNvSpPr txBox="1">
            <a:spLocks noChangeArrowheads="1"/>
          </p:cNvSpPr>
          <p:nvPr/>
        </p:nvSpPr>
        <p:spPr bwMode="auto">
          <a:xfrm>
            <a:off x="5867400" y="6453188"/>
            <a:ext cx="2211388" cy="369887"/>
          </a:xfrm>
          <a:prstGeom prst="rect">
            <a:avLst/>
          </a:prstGeom>
          <a:noFill/>
          <a:ln w="9525">
            <a:noFill/>
            <a:miter lim="800000"/>
            <a:headEnd/>
            <a:tailEnd/>
          </a:ln>
        </p:spPr>
        <p:txBody>
          <a:bodyPr wrap="none">
            <a:spAutoFit/>
          </a:bodyPr>
          <a:lstStyle/>
          <a:p>
            <a:pPr fontAlgn="base">
              <a:spcBef>
                <a:spcPct val="0"/>
              </a:spcBef>
              <a:spcAft>
                <a:spcPct val="0"/>
              </a:spcAft>
            </a:pPr>
            <a:r>
              <a:rPr lang="fr-FR" smtClean="0">
                <a:solidFill>
                  <a:prstClr val="black"/>
                </a:solidFill>
                <a:latin typeface="Arial" charset="0"/>
                <a:cs typeface="Arial" charset="0"/>
              </a:rPr>
              <a:t>Ronit A , AIDS 2017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p:cNvSpPr>
            <a:spLocks noGrp="1"/>
          </p:cNvSpPr>
          <p:nvPr>
            <p:ph type="title"/>
          </p:nvPr>
        </p:nvSpPr>
        <p:spPr/>
        <p:txBody>
          <a:bodyPr/>
          <a:lstStyle/>
          <a:p>
            <a:r>
              <a:rPr lang="en-US" sz="2800" b="1" smtClean="0"/>
              <a:t>Incidental lung cancers and positive computed tomography images in people living with HIV</a:t>
            </a:r>
            <a:endParaRPr lang="fr-FR" sz="2800" smtClean="0"/>
          </a:p>
        </p:txBody>
      </p:sp>
      <p:sp>
        <p:nvSpPr>
          <p:cNvPr id="68611" name="Espace réservé du contenu 2"/>
          <p:cNvSpPr>
            <a:spLocks noGrp="1"/>
          </p:cNvSpPr>
          <p:nvPr>
            <p:ph idx="1"/>
          </p:nvPr>
        </p:nvSpPr>
        <p:spPr/>
        <p:txBody>
          <a:bodyPr/>
          <a:lstStyle/>
          <a:p>
            <a:pPr>
              <a:buFont typeface="Arial" charset="0"/>
              <a:buNone/>
            </a:pPr>
            <a:endParaRPr lang="en-US" sz="2000" smtClean="0"/>
          </a:p>
          <a:p>
            <a:r>
              <a:rPr lang="en-US" sz="2000" smtClean="0"/>
              <a:t>LDCT was performed in 901 patients, including </a:t>
            </a:r>
            <a:r>
              <a:rPr lang="en-US" sz="2000" b="1" smtClean="0"/>
              <a:t>113 at high risk for lung cancer. </a:t>
            </a:r>
            <a:r>
              <a:rPr lang="en-US" sz="2000" smtClean="0"/>
              <a:t>A positive image was found in 28 (</a:t>
            </a:r>
            <a:r>
              <a:rPr lang="en-US" sz="2000" b="1" smtClean="0"/>
              <a:t>3.1% of the entire cohort and 9.7% of the high-risk group</a:t>
            </a:r>
            <a:r>
              <a:rPr lang="en-US" sz="2000" smtClean="0"/>
              <a:t>). Nine patients (all in the high-risk group) had invasive procedures undertaken with no serious adverse events. </a:t>
            </a:r>
            <a:r>
              <a:rPr lang="en-US" sz="2000" b="1" smtClean="0"/>
              <a:t>Lung cancer (stages IA, IIA, and IIIA) was diagnosed in three patients from the high-risk group (2.7%)</a:t>
            </a:r>
            <a:r>
              <a:rPr lang="en-US" sz="2000" smtClean="0"/>
              <a:t>. CD4þ cell count less than 500 cells/ml and CD4þ nadir less than 200 cells/ml were each independently associated with increased odds of a positive image odds ratio 2.32 [95% confidence interval: 1.01– 5.13, P¼0.04] and odds ratio 2.63 [95% confidence interval: 1.13–6.66, P¼0.03].</a:t>
            </a:r>
          </a:p>
          <a:p>
            <a:r>
              <a:rPr lang="en-US" sz="2000" smtClean="0"/>
              <a:t>Randomized LDCT screening trials in PLWHIV are nonexistent, but these findings are comparable with screening rounds from the general population in terms of prevalence of lung cancer and positive CT images</a:t>
            </a:r>
            <a:endParaRPr lang="fr-FR" sz="20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940966"/>
          </a:xfrm>
        </p:spPr>
        <p:txBody>
          <a:bodyPr/>
          <a:lstStyle/>
          <a:p>
            <a:pPr lvl="0" defTabSz="457200" eaLnBrk="1" fontAlgn="auto" hangingPunct="1">
              <a:spcBef>
                <a:spcPts val="0"/>
              </a:spcBef>
              <a:spcAft>
                <a:spcPts val="0"/>
              </a:spcAft>
            </a:pPr>
            <a:r>
              <a:rPr lang="en-US" sz="2800" b="1" dirty="0" smtClean="0">
                <a:solidFill>
                  <a:prstClr val="black"/>
                </a:solidFill>
                <a:ea typeface="+mn-ea"/>
                <a:cs typeface="+mn-cs"/>
              </a:rPr>
              <a:t>Metabolic syndrome and obesity are the cornerstones of liver fibrosis in HIV-</a:t>
            </a:r>
            <a:r>
              <a:rPr lang="en-US" sz="2800" b="1" dirty="0" err="1" smtClean="0">
                <a:solidFill>
                  <a:prstClr val="black"/>
                </a:solidFill>
                <a:ea typeface="+mn-ea"/>
                <a:cs typeface="+mn-cs"/>
              </a:rPr>
              <a:t>monoinfected</a:t>
            </a:r>
            <a:r>
              <a:rPr lang="en-US" sz="2800" b="1" dirty="0" smtClean="0">
                <a:solidFill>
                  <a:prstClr val="black"/>
                </a:solidFill>
                <a:ea typeface="+mn-ea"/>
                <a:cs typeface="+mn-cs"/>
              </a:rPr>
              <a:t> patients: results of the METAFIB study </a:t>
            </a:r>
            <a:br>
              <a:rPr lang="en-US" sz="2800" b="1" dirty="0" smtClean="0">
                <a:solidFill>
                  <a:prstClr val="black"/>
                </a:solidFill>
                <a:ea typeface="+mn-ea"/>
                <a:cs typeface="+mn-cs"/>
              </a:rPr>
            </a:br>
            <a:endParaRPr lang="fr-FR" dirty="0"/>
          </a:p>
        </p:txBody>
      </p:sp>
      <p:sp>
        <p:nvSpPr>
          <p:cNvPr id="4" name="ZoneTexte 3"/>
          <p:cNvSpPr txBox="1"/>
          <p:nvPr/>
        </p:nvSpPr>
        <p:spPr>
          <a:xfrm>
            <a:off x="6876256" y="6309320"/>
            <a:ext cx="1144865" cy="369332"/>
          </a:xfrm>
          <a:prstGeom prst="rect">
            <a:avLst/>
          </a:prstGeom>
          <a:noFill/>
        </p:spPr>
        <p:txBody>
          <a:bodyPr wrap="none" rtlCol="0">
            <a:spAutoFit/>
          </a:bodyPr>
          <a:lstStyle/>
          <a:p>
            <a:r>
              <a:rPr lang="fr-FR" dirty="0" smtClean="0"/>
              <a:t>AIDS 2017</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51916" y="208962"/>
            <a:ext cx="2779276" cy="707886"/>
          </a:xfrm>
          <a:prstGeom prst="rect">
            <a:avLst/>
          </a:prstGeom>
        </p:spPr>
        <p:txBody>
          <a:bodyPr wrap="none">
            <a:spAutoFit/>
          </a:bodyPr>
          <a:lstStyle/>
          <a:p>
            <a:pPr algn="ctr"/>
            <a:r>
              <a:rPr lang="en-GB" sz="4000" b="1" dirty="0" smtClean="0">
                <a:solidFill>
                  <a:srgbClr val="000000"/>
                </a:solidFill>
                <a:latin typeface="Aharoni" panose="02010803020104030203" pitchFamily="2" charset="-79"/>
                <a:cs typeface="Aharoni" panose="02010803020104030203" pitchFamily="2" charset="-79"/>
              </a:rPr>
              <a:t>Objectives</a:t>
            </a:r>
            <a:endParaRPr lang="en-GB" sz="4000" b="1" dirty="0">
              <a:solidFill>
                <a:srgbClr val="000000"/>
              </a:solidFill>
              <a:latin typeface="Aharoni" panose="02010803020104030203" pitchFamily="2" charset="-79"/>
              <a:cs typeface="Aharoni" panose="02010803020104030203" pitchFamily="2" charset="-79"/>
            </a:endParaRPr>
          </a:p>
        </p:txBody>
      </p:sp>
      <p:cxnSp>
        <p:nvCxnSpPr>
          <p:cNvPr id="10" name="Straight Connector 9"/>
          <p:cNvCxnSpPr/>
          <p:nvPr/>
        </p:nvCxnSpPr>
        <p:spPr>
          <a:xfrm>
            <a:off x="-22813" y="1301639"/>
            <a:ext cx="9144000" cy="0"/>
          </a:xfrm>
          <a:prstGeom prst="line">
            <a:avLst/>
          </a:prstGeom>
          <a:ln>
            <a:solidFill>
              <a:srgbClr val="7A2851"/>
            </a:solidFill>
          </a:ln>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230405" y="2202276"/>
            <a:ext cx="8890782" cy="2160591"/>
          </a:xfrm>
          <a:prstGeom prst="rect">
            <a:avLst/>
          </a:prstGeom>
        </p:spPr>
        <p:txBody>
          <a:bodyPr wrap="square">
            <a:spAutoFit/>
          </a:bodyPr>
          <a:lstStyle/>
          <a:p>
            <a:pPr algn="just">
              <a:lnSpc>
                <a:spcPct val="140000"/>
              </a:lnSpc>
            </a:pPr>
            <a:r>
              <a:rPr lang="de-DE" sz="2800" dirty="0" smtClean="0">
                <a:latin typeface="Arial Narrow"/>
                <a:cs typeface="Arial Narrow"/>
              </a:rPr>
              <a:t> </a:t>
            </a:r>
            <a:r>
              <a:rPr lang="de-DE" sz="2800" dirty="0" err="1">
                <a:latin typeface="Arial Narrow"/>
                <a:cs typeface="Arial Narrow"/>
              </a:rPr>
              <a:t>T</a:t>
            </a:r>
            <a:r>
              <a:rPr lang="de-DE" sz="2800" dirty="0" err="1" smtClean="0">
                <a:latin typeface="Arial Narrow"/>
                <a:cs typeface="Arial Narrow"/>
              </a:rPr>
              <a:t>o</a:t>
            </a:r>
            <a:r>
              <a:rPr lang="de-DE" sz="2800" dirty="0" smtClean="0">
                <a:latin typeface="Arial Narrow"/>
                <a:cs typeface="Arial Narrow"/>
              </a:rPr>
              <a:t> </a:t>
            </a:r>
            <a:r>
              <a:rPr lang="de-DE" sz="2800" dirty="0" err="1">
                <a:latin typeface="Arial Narrow"/>
                <a:cs typeface="Arial Narrow"/>
              </a:rPr>
              <a:t>assess</a:t>
            </a:r>
            <a:r>
              <a:rPr lang="de-DE" sz="2800" dirty="0">
                <a:latin typeface="Arial Narrow"/>
                <a:cs typeface="Arial Narrow"/>
              </a:rPr>
              <a:t> </a:t>
            </a:r>
            <a:r>
              <a:rPr lang="de-DE" sz="2800" dirty="0" err="1">
                <a:latin typeface="Arial Narrow"/>
                <a:cs typeface="Arial Narrow"/>
              </a:rPr>
              <a:t>the</a:t>
            </a:r>
            <a:r>
              <a:rPr lang="de-DE" sz="2800" dirty="0">
                <a:latin typeface="Arial Narrow"/>
                <a:cs typeface="Arial Narrow"/>
              </a:rPr>
              <a:t> </a:t>
            </a:r>
            <a:r>
              <a:rPr lang="de-DE" sz="2800" dirty="0" err="1">
                <a:latin typeface="Arial Narrow"/>
                <a:cs typeface="Arial Narrow"/>
              </a:rPr>
              <a:t>impact</a:t>
            </a:r>
            <a:r>
              <a:rPr lang="de-DE" sz="2800" dirty="0">
                <a:latin typeface="Arial Narrow"/>
                <a:cs typeface="Arial Narrow"/>
              </a:rPr>
              <a:t> </a:t>
            </a:r>
            <a:r>
              <a:rPr lang="de-DE" sz="2800" dirty="0" err="1">
                <a:latin typeface="Arial Narrow"/>
                <a:cs typeface="Arial Narrow"/>
              </a:rPr>
              <a:t>of</a:t>
            </a:r>
            <a:r>
              <a:rPr lang="de-DE" sz="2800" dirty="0">
                <a:latin typeface="Arial Narrow"/>
                <a:cs typeface="Arial Narrow"/>
              </a:rPr>
              <a:t> </a:t>
            </a:r>
            <a:r>
              <a:rPr lang="de-DE" sz="2800" dirty="0" err="1">
                <a:latin typeface="Arial Narrow"/>
                <a:cs typeface="Arial Narrow"/>
              </a:rPr>
              <a:t>MetS</a:t>
            </a:r>
            <a:r>
              <a:rPr lang="de-DE" sz="2800" dirty="0">
                <a:latin typeface="Arial Narrow"/>
                <a:cs typeface="Arial Narrow"/>
              </a:rPr>
              <a:t> on </a:t>
            </a:r>
            <a:r>
              <a:rPr lang="de-DE" sz="2800" b="1" dirty="0" err="1">
                <a:latin typeface="Arial Narrow"/>
                <a:cs typeface="Arial Narrow"/>
              </a:rPr>
              <a:t>the</a:t>
            </a:r>
            <a:r>
              <a:rPr lang="de-DE" sz="2800" b="1" dirty="0">
                <a:latin typeface="Arial Narrow"/>
                <a:cs typeface="Arial Narrow"/>
              </a:rPr>
              <a:t> </a:t>
            </a:r>
            <a:r>
              <a:rPr lang="de-DE" sz="2800" b="1" dirty="0" err="1">
                <a:latin typeface="Arial Narrow"/>
                <a:cs typeface="Arial Narrow"/>
              </a:rPr>
              <a:t>proportion</a:t>
            </a:r>
            <a:r>
              <a:rPr lang="de-DE" sz="2800" b="1" dirty="0">
                <a:latin typeface="Arial Narrow"/>
                <a:cs typeface="Arial Narrow"/>
              </a:rPr>
              <a:t> </a:t>
            </a:r>
            <a:r>
              <a:rPr lang="de-DE" sz="2800" b="1" dirty="0" err="1">
                <a:latin typeface="Arial Narrow"/>
                <a:cs typeface="Arial Narrow"/>
              </a:rPr>
              <a:t>and</a:t>
            </a:r>
            <a:r>
              <a:rPr lang="de-DE" sz="2800" b="1" dirty="0">
                <a:latin typeface="Arial Narrow"/>
                <a:cs typeface="Arial Narrow"/>
              </a:rPr>
              <a:t> </a:t>
            </a:r>
            <a:r>
              <a:rPr lang="de-DE" sz="2800" b="1" dirty="0" err="1">
                <a:latin typeface="Arial Narrow"/>
                <a:cs typeface="Arial Narrow"/>
              </a:rPr>
              <a:t>severity</a:t>
            </a:r>
            <a:r>
              <a:rPr lang="de-DE" sz="2800" b="1" dirty="0">
                <a:latin typeface="Arial Narrow"/>
                <a:cs typeface="Arial Narrow"/>
              </a:rPr>
              <a:t> </a:t>
            </a:r>
            <a:r>
              <a:rPr lang="de-DE" sz="2800" b="1" dirty="0" err="1">
                <a:latin typeface="Arial Narrow"/>
                <a:cs typeface="Arial Narrow"/>
              </a:rPr>
              <a:t>of</a:t>
            </a:r>
            <a:r>
              <a:rPr lang="de-DE" sz="2800" b="1" dirty="0">
                <a:latin typeface="Arial Narrow"/>
                <a:cs typeface="Arial Narrow"/>
              </a:rPr>
              <a:t> </a:t>
            </a:r>
            <a:r>
              <a:rPr lang="de-DE" sz="2800" b="1" dirty="0" err="1">
                <a:latin typeface="Arial Narrow"/>
                <a:cs typeface="Arial Narrow"/>
              </a:rPr>
              <a:t>liver</a:t>
            </a:r>
            <a:r>
              <a:rPr lang="de-DE" sz="2800" b="1" dirty="0">
                <a:latin typeface="Arial Narrow"/>
                <a:cs typeface="Arial Narrow"/>
              </a:rPr>
              <a:t> </a:t>
            </a:r>
            <a:r>
              <a:rPr lang="de-DE" sz="2800" b="1" dirty="0" err="1">
                <a:latin typeface="Arial Narrow"/>
                <a:cs typeface="Arial Narrow"/>
              </a:rPr>
              <a:t>fibrosis</a:t>
            </a:r>
            <a:r>
              <a:rPr lang="de-DE" sz="2800" dirty="0">
                <a:latin typeface="Arial Narrow"/>
                <a:cs typeface="Arial Narrow"/>
              </a:rPr>
              <a:t> </a:t>
            </a:r>
            <a:r>
              <a:rPr lang="de-DE" sz="2800" dirty="0" smtClean="0">
                <a:latin typeface="Arial Narrow"/>
                <a:cs typeface="Arial Narrow"/>
              </a:rPr>
              <a:t>in HIV-</a:t>
            </a:r>
            <a:r>
              <a:rPr lang="de-DE" sz="2800" dirty="0" err="1" smtClean="0">
                <a:latin typeface="Arial Narrow"/>
                <a:cs typeface="Arial Narrow"/>
              </a:rPr>
              <a:t>monoinfected</a:t>
            </a:r>
            <a:r>
              <a:rPr lang="de-DE" sz="2800" dirty="0" smtClean="0">
                <a:latin typeface="Arial Narrow"/>
                <a:cs typeface="Arial Narrow"/>
              </a:rPr>
              <a:t> </a:t>
            </a:r>
            <a:r>
              <a:rPr lang="de-DE" sz="2800" dirty="0" err="1" smtClean="0">
                <a:latin typeface="Arial Narrow"/>
                <a:cs typeface="Arial Narrow"/>
              </a:rPr>
              <a:t>patients</a:t>
            </a:r>
            <a:endParaRPr lang="de-DE" sz="2800" dirty="0" smtClean="0">
              <a:latin typeface="Arial Narrow"/>
              <a:cs typeface="Arial Narrow"/>
            </a:endParaRPr>
          </a:p>
          <a:p>
            <a:pPr algn="just"/>
            <a:endParaRPr lang="de-DE" sz="2800" dirty="0">
              <a:latin typeface="Arial Narrow"/>
              <a:cs typeface="Arial Narrow"/>
            </a:endParaRPr>
          </a:p>
          <a:p>
            <a:pPr algn="just"/>
            <a:endParaRPr lang="de-DE" sz="2800" b="1" dirty="0">
              <a:latin typeface="Arial Narrow"/>
              <a:cs typeface="Arial Narrow"/>
            </a:endParaRPr>
          </a:p>
        </p:txBody>
      </p:sp>
    </p:spTree>
    <p:extLst>
      <p:ext uri="{BB962C8B-B14F-4D97-AF65-F5344CB8AC3E}">
        <p14:creationId xmlns:p14="http://schemas.microsoft.com/office/powerpoint/2010/main" xmlns="" val="1004548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94873" y="208962"/>
            <a:ext cx="2293366" cy="707886"/>
          </a:xfrm>
          <a:prstGeom prst="rect">
            <a:avLst/>
          </a:prstGeom>
        </p:spPr>
        <p:txBody>
          <a:bodyPr wrap="none">
            <a:spAutoFit/>
          </a:bodyPr>
          <a:lstStyle/>
          <a:p>
            <a:pPr algn="ctr"/>
            <a:r>
              <a:rPr lang="en-GB" sz="4000" b="1" dirty="0" smtClean="0">
                <a:solidFill>
                  <a:srgbClr val="000000"/>
                </a:solidFill>
                <a:latin typeface="Aharoni" panose="02010803020104030203" pitchFamily="2" charset="-79"/>
                <a:cs typeface="Aharoni" panose="02010803020104030203" pitchFamily="2" charset="-79"/>
              </a:rPr>
              <a:t>Methods</a:t>
            </a:r>
            <a:endParaRPr lang="en-GB" sz="4000" b="1" dirty="0">
              <a:solidFill>
                <a:srgbClr val="000000"/>
              </a:solidFill>
              <a:latin typeface="Aharoni" panose="02010803020104030203" pitchFamily="2" charset="-79"/>
              <a:cs typeface="Aharoni" panose="02010803020104030203" pitchFamily="2" charset="-79"/>
            </a:endParaRPr>
          </a:p>
        </p:txBody>
      </p:sp>
      <p:cxnSp>
        <p:nvCxnSpPr>
          <p:cNvPr id="10" name="Straight Connector 9"/>
          <p:cNvCxnSpPr/>
          <p:nvPr/>
        </p:nvCxnSpPr>
        <p:spPr>
          <a:xfrm>
            <a:off x="-22813" y="1199017"/>
            <a:ext cx="9144000" cy="0"/>
          </a:xfrm>
          <a:prstGeom prst="line">
            <a:avLst/>
          </a:prstGeom>
          <a:ln>
            <a:solidFill>
              <a:srgbClr val="7A2851"/>
            </a:solidFill>
          </a:ln>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12829" y="1451391"/>
            <a:ext cx="9675663" cy="5755421"/>
          </a:xfrm>
          <a:prstGeom prst="rect">
            <a:avLst/>
          </a:prstGeom>
        </p:spPr>
        <p:txBody>
          <a:bodyPr wrap="square">
            <a:spAutoFit/>
          </a:bodyPr>
          <a:lstStyle/>
          <a:p>
            <a:pPr marL="457200" indent="-457200">
              <a:buFont typeface="Wingdings" charset="2"/>
              <a:buChar char="ü"/>
            </a:pPr>
            <a:r>
              <a:rPr lang="de-DE" sz="2400" dirty="0" err="1" smtClean="0">
                <a:latin typeface="Arial Narrow"/>
                <a:cs typeface="Arial Narrow"/>
              </a:rPr>
              <a:t>Exposed</a:t>
            </a:r>
            <a:r>
              <a:rPr lang="de-DE" sz="2400" dirty="0" smtClean="0">
                <a:latin typeface="Arial Narrow"/>
                <a:cs typeface="Arial Narrow"/>
              </a:rPr>
              <a:t> </a:t>
            </a:r>
            <a:r>
              <a:rPr lang="de-DE" sz="2400" dirty="0">
                <a:latin typeface="Arial Narrow"/>
                <a:cs typeface="Arial Narrow"/>
              </a:rPr>
              <a:t>– </a:t>
            </a:r>
            <a:r>
              <a:rPr lang="de-DE" sz="2400" dirty="0" err="1" smtClean="0">
                <a:latin typeface="Arial Narrow"/>
                <a:cs typeface="Arial Narrow"/>
              </a:rPr>
              <a:t>nonexposed</a:t>
            </a:r>
            <a:r>
              <a:rPr lang="de-DE" sz="2400" dirty="0" smtClean="0">
                <a:latin typeface="Arial Narrow"/>
                <a:cs typeface="Arial Narrow"/>
              </a:rPr>
              <a:t> </a:t>
            </a:r>
            <a:r>
              <a:rPr lang="de-DE" sz="2400" dirty="0" err="1">
                <a:latin typeface="Arial Narrow"/>
                <a:cs typeface="Arial Narrow"/>
              </a:rPr>
              <a:t>cohort</a:t>
            </a:r>
            <a:r>
              <a:rPr lang="de-DE" sz="2400" dirty="0">
                <a:latin typeface="Arial Narrow"/>
                <a:cs typeface="Arial Narrow"/>
              </a:rPr>
              <a:t> </a:t>
            </a:r>
            <a:r>
              <a:rPr lang="de-DE" sz="2400" dirty="0" err="1">
                <a:latin typeface="Arial Narrow"/>
                <a:cs typeface="Arial Narrow"/>
              </a:rPr>
              <a:t>of</a:t>
            </a:r>
            <a:r>
              <a:rPr lang="de-DE" sz="2400" dirty="0">
                <a:latin typeface="Arial Narrow"/>
                <a:cs typeface="Arial Narrow"/>
              </a:rPr>
              <a:t> </a:t>
            </a:r>
            <a:r>
              <a:rPr lang="de-DE" sz="2400" dirty="0" smtClean="0">
                <a:latin typeface="Arial Narrow"/>
                <a:cs typeface="Arial Narrow"/>
              </a:rPr>
              <a:t>HIV1- </a:t>
            </a:r>
            <a:r>
              <a:rPr lang="de-DE" sz="2400" dirty="0" err="1">
                <a:latin typeface="Arial Narrow"/>
                <a:cs typeface="Arial Narrow"/>
              </a:rPr>
              <a:t>monoinfected</a:t>
            </a:r>
            <a:r>
              <a:rPr lang="de-DE" sz="2400" dirty="0">
                <a:latin typeface="Arial Narrow"/>
                <a:cs typeface="Arial Narrow"/>
              </a:rPr>
              <a:t> </a:t>
            </a:r>
            <a:r>
              <a:rPr lang="de-DE" sz="2400" dirty="0" err="1">
                <a:latin typeface="Arial Narrow"/>
                <a:cs typeface="Arial Narrow"/>
              </a:rPr>
              <a:t>patients</a:t>
            </a:r>
            <a:r>
              <a:rPr lang="de-DE" sz="2400" dirty="0">
                <a:latin typeface="Arial Narrow"/>
                <a:cs typeface="Arial Narrow"/>
              </a:rPr>
              <a:t> </a:t>
            </a:r>
            <a:endParaRPr lang="de-DE" sz="2400" dirty="0" smtClean="0">
              <a:latin typeface="Arial Narrow"/>
              <a:cs typeface="Arial Narrow"/>
            </a:endParaRPr>
          </a:p>
          <a:p>
            <a:r>
              <a:rPr lang="de-DE" sz="2400" dirty="0" smtClean="0">
                <a:latin typeface="Arial Narrow"/>
                <a:cs typeface="Arial Narrow"/>
              </a:rPr>
              <a:t>      </a:t>
            </a:r>
            <a:r>
              <a:rPr lang="de-DE" sz="2400" dirty="0" err="1" smtClean="0">
                <a:latin typeface="Arial Narrow"/>
                <a:cs typeface="Arial Narrow"/>
              </a:rPr>
              <a:t>without</a:t>
            </a:r>
            <a:r>
              <a:rPr lang="de-DE" sz="2400" dirty="0" smtClean="0">
                <a:latin typeface="Arial Narrow"/>
                <a:cs typeface="Arial Narrow"/>
              </a:rPr>
              <a:t> </a:t>
            </a:r>
            <a:r>
              <a:rPr lang="de-DE" sz="2400" dirty="0" err="1">
                <a:latin typeface="Arial Narrow"/>
                <a:cs typeface="Arial Narrow"/>
              </a:rPr>
              <a:t>excessive</a:t>
            </a:r>
            <a:r>
              <a:rPr lang="de-DE" sz="2400" dirty="0">
                <a:latin typeface="Arial Narrow"/>
                <a:cs typeface="Arial Narrow"/>
              </a:rPr>
              <a:t> </a:t>
            </a:r>
            <a:r>
              <a:rPr lang="de-DE" sz="2400" dirty="0" err="1">
                <a:latin typeface="Arial Narrow"/>
                <a:cs typeface="Arial Narrow"/>
              </a:rPr>
              <a:t>alcohol</a:t>
            </a:r>
            <a:r>
              <a:rPr lang="de-DE" sz="2400" dirty="0">
                <a:latin typeface="Arial Narrow"/>
                <a:cs typeface="Arial Narrow"/>
              </a:rPr>
              <a:t> </a:t>
            </a:r>
            <a:r>
              <a:rPr lang="de-DE" sz="2400" dirty="0" err="1">
                <a:latin typeface="Arial Narrow"/>
                <a:cs typeface="Arial Narrow"/>
              </a:rPr>
              <a:t>consumption</a:t>
            </a:r>
            <a:r>
              <a:rPr lang="de-DE" sz="2400" dirty="0" smtClean="0">
                <a:latin typeface="Arial Narrow"/>
                <a:cs typeface="Arial Narrow"/>
              </a:rPr>
              <a:t>, HBV/HCV </a:t>
            </a:r>
            <a:r>
              <a:rPr lang="de-DE" sz="2400" dirty="0" err="1" smtClean="0">
                <a:latin typeface="Arial Narrow"/>
                <a:cs typeface="Arial Narrow"/>
              </a:rPr>
              <a:t>coinfections</a:t>
            </a:r>
            <a:r>
              <a:rPr lang="de-DE" sz="2400" dirty="0" smtClean="0">
                <a:latin typeface="Arial Narrow"/>
                <a:cs typeface="Arial Narrow"/>
              </a:rPr>
              <a:t> </a:t>
            </a:r>
            <a:r>
              <a:rPr lang="de-DE" sz="2400" dirty="0" err="1" smtClean="0">
                <a:latin typeface="Arial Narrow"/>
                <a:cs typeface="Arial Narrow"/>
              </a:rPr>
              <a:t>or</a:t>
            </a:r>
            <a:r>
              <a:rPr lang="de-DE" sz="2400" dirty="0" smtClean="0">
                <a:latin typeface="Arial Narrow"/>
                <a:cs typeface="Arial Narrow"/>
              </a:rPr>
              <a:t> </a:t>
            </a:r>
          </a:p>
          <a:p>
            <a:r>
              <a:rPr lang="de-DE" sz="2400" dirty="0" smtClean="0">
                <a:latin typeface="Arial Narrow"/>
                <a:cs typeface="Arial Narrow"/>
              </a:rPr>
              <a:t>      </a:t>
            </a:r>
            <a:r>
              <a:rPr lang="de-DE" sz="2400" dirty="0" err="1" smtClean="0">
                <a:latin typeface="Arial Narrow"/>
                <a:cs typeface="Arial Narrow"/>
              </a:rPr>
              <a:t>other</a:t>
            </a:r>
            <a:r>
              <a:rPr lang="de-DE" sz="2400" dirty="0" smtClean="0">
                <a:latin typeface="Arial Narrow"/>
                <a:cs typeface="Arial Narrow"/>
              </a:rPr>
              <a:t> </a:t>
            </a:r>
            <a:r>
              <a:rPr lang="de-DE" sz="2400" dirty="0" err="1" smtClean="0">
                <a:latin typeface="Arial Narrow"/>
                <a:cs typeface="Arial Narrow"/>
              </a:rPr>
              <a:t>causes</a:t>
            </a:r>
            <a:r>
              <a:rPr lang="de-DE" sz="2400" dirty="0" smtClean="0">
                <a:latin typeface="Arial Narrow"/>
                <a:cs typeface="Arial Narrow"/>
              </a:rPr>
              <a:t> </a:t>
            </a:r>
            <a:r>
              <a:rPr lang="de-DE" sz="2400" dirty="0" err="1">
                <a:latin typeface="Arial Narrow"/>
                <a:cs typeface="Arial Narrow"/>
              </a:rPr>
              <a:t>of</a:t>
            </a:r>
            <a:r>
              <a:rPr lang="de-DE" sz="2400" dirty="0">
                <a:latin typeface="Arial Narrow"/>
                <a:cs typeface="Arial Narrow"/>
              </a:rPr>
              <a:t> </a:t>
            </a:r>
            <a:r>
              <a:rPr lang="de-DE" sz="2400" dirty="0" err="1">
                <a:latin typeface="Arial Narrow"/>
                <a:cs typeface="Arial Narrow"/>
              </a:rPr>
              <a:t>chronic</a:t>
            </a:r>
            <a:r>
              <a:rPr lang="de-DE" sz="2400" dirty="0">
                <a:latin typeface="Arial Narrow"/>
                <a:cs typeface="Arial Narrow"/>
              </a:rPr>
              <a:t> </a:t>
            </a:r>
            <a:r>
              <a:rPr lang="de-DE" sz="2400" dirty="0" err="1">
                <a:latin typeface="Arial Narrow"/>
                <a:cs typeface="Arial Narrow"/>
              </a:rPr>
              <a:t>liver</a:t>
            </a:r>
            <a:r>
              <a:rPr lang="de-DE" sz="2400" dirty="0">
                <a:latin typeface="Arial Narrow"/>
                <a:cs typeface="Arial Narrow"/>
              </a:rPr>
              <a:t> </a:t>
            </a:r>
            <a:r>
              <a:rPr lang="de-DE" sz="2400" dirty="0" err="1" smtClean="0">
                <a:latin typeface="Arial Narrow"/>
                <a:cs typeface="Arial Narrow"/>
              </a:rPr>
              <a:t>disease</a:t>
            </a:r>
            <a:endParaRPr lang="de-DE" sz="2400" dirty="0">
              <a:latin typeface="Arial Narrow"/>
              <a:cs typeface="Arial Narrow"/>
            </a:endParaRPr>
          </a:p>
          <a:p>
            <a:endParaRPr lang="de-DE" sz="2400" dirty="0" smtClean="0">
              <a:latin typeface="Arial Narrow"/>
              <a:cs typeface="Arial Narrow"/>
            </a:endParaRPr>
          </a:p>
          <a:p>
            <a:pPr marL="457200" indent="-457200">
              <a:buFont typeface="Wingdings" charset="2"/>
              <a:buChar char="ü"/>
            </a:pPr>
            <a:r>
              <a:rPr lang="de-DE" sz="2400" dirty="0" smtClean="0">
                <a:latin typeface="Arial Narrow"/>
                <a:cs typeface="Arial Narrow"/>
              </a:rPr>
              <a:t> </a:t>
            </a:r>
            <a:r>
              <a:rPr lang="de-DE" sz="2400" dirty="0" err="1" smtClean="0">
                <a:latin typeface="Arial Narrow"/>
                <a:cs typeface="Arial Narrow"/>
              </a:rPr>
              <a:t>Exposure</a:t>
            </a:r>
            <a:r>
              <a:rPr lang="de-DE" sz="2400" dirty="0" smtClean="0">
                <a:latin typeface="Arial Narrow"/>
                <a:cs typeface="Arial Narrow"/>
              </a:rPr>
              <a:t> </a:t>
            </a:r>
            <a:r>
              <a:rPr lang="de-DE" sz="2400" dirty="0" err="1" smtClean="0">
                <a:latin typeface="Arial Narrow"/>
                <a:cs typeface="Arial Narrow"/>
              </a:rPr>
              <a:t>defined</a:t>
            </a:r>
            <a:r>
              <a:rPr lang="de-DE" sz="2400" dirty="0" smtClean="0">
                <a:latin typeface="Arial Narrow"/>
                <a:cs typeface="Arial Narrow"/>
              </a:rPr>
              <a:t> </a:t>
            </a:r>
            <a:r>
              <a:rPr lang="de-DE" sz="2400" dirty="0" err="1" smtClean="0">
                <a:latin typeface="Arial Narrow"/>
                <a:cs typeface="Arial Narrow"/>
              </a:rPr>
              <a:t>as</a:t>
            </a:r>
            <a:r>
              <a:rPr lang="de-DE" sz="2400" dirty="0" smtClean="0">
                <a:latin typeface="Arial Narrow"/>
                <a:cs typeface="Arial Narrow"/>
              </a:rPr>
              <a:t> </a:t>
            </a:r>
            <a:r>
              <a:rPr lang="de-DE" sz="2400" b="1" dirty="0" err="1">
                <a:latin typeface="Arial Narrow"/>
                <a:cs typeface="Arial Narrow"/>
              </a:rPr>
              <a:t>the</a:t>
            </a:r>
            <a:r>
              <a:rPr lang="de-DE" sz="2400" b="1" dirty="0">
                <a:latin typeface="Arial Narrow"/>
                <a:cs typeface="Arial Narrow"/>
              </a:rPr>
              <a:t> </a:t>
            </a:r>
            <a:r>
              <a:rPr lang="de-DE" sz="2400" b="1" dirty="0" err="1">
                <a:latin typeface="Arial Narrow"/>
                <a:cs typeface="Arial Narrow"/>
              </a:rPr>
              <a:t>presence</a:t>
            </a:r>
            <a:r>
              <a:rPr lang="de-DE" sz="2400" b="1" dirty="0">
                <a:latin typeface="Arial Narrow"/>
                <a:cs typeface="Arial Narrow"/>
              </a:rPr>
              <a:t> </a:t>
            </a:r>
            <a:r>
              <a:rPr lang="de-DE" sz="2400" b="1" dirty="0" err="1">
                <a:latin typeface="Arial Narrow"/>
                <a:cs typeface="Arial Narrow"/>
              </a:rPr>
              <a:t>of</a:t>
            </a:r>
            <a:r>
              <a:rPr lang="de-DE" sz="2400" b="1" dirty="0">
                <a:latin typeface="Arial Narrow"/>
                <a:cs typeface="Arial Narrow"/>
              </a:rPr>
              <a:t> </a:t>
            </a:r>
            <a:r>
              <a:rPr lang="de-DE" sz="2400" b="1" dirty="0" err="1">
                <a:latin typeface="Arial Narrow"/>
                <a:cs typeface="Arial Narrow"/>
              </a:rPr>
              <a:t>MetS</a:t>
            </a:r>
            <a:r>
              <a:rPr lang="de-DE" sz="2400" b="1" dirty="0">
                <a:latin typeface="Arial Narrow"/>
                <a:cs typeface="Arial Narrow"/>
              </a:rPr>
              <a:t> </a:t>
            </a:r>
            <a:r>
              <a:rPr lang="de-DE" sz="2400" dirty="0">
                <a:latin typeface="Arial Narrow"/>
                <a:cs typeface="Arial Narrow"/>
              </a:rPr>
              <a:t>(</a:t>
            </a:r>
            <a:r>
              <a:rPr lang="de-DE" sz="2400" dirty="0" smtClean="0">
                <a:latin typeface="Arial Narrow"/>
                <a:cs typeface="Arial Narrow"/>
              </a:rPr>
              <a:t>IDF </a:t>
            </a:r>
            <a:r>
              <a:rPr lang="de-DE" sz="2400" dirty="0" err="1" smtClean="0">
                <a:latin typeface="Arial Narrow"/>
                <a:cs typeface="Arial Narrow"/>
              </a:rPr>
              <a:t>criteria</a:t>
            </a:r>
            <a:r>
              <a:rPr lang="de-DE" sz="2400" dirty="0" smtClean="0">
                <a:latin typeface="Arial Narrow"/>
                <a:cs typeface="Arial Narrow"/>
              </a:rPr>
              <a:t>)</a:t>
            </a:r>
          </a:p>
          <a:p>
            <a:pPr marL="457200" indent="-457200">
              <a:buFont typeface="Wingdings" charset="2"/>
              <a:buChar char="ü"/>
            </a:pPr>
            <a:r>
              <a:rPr lang="de-DE" sz="2400" dirty="0" smtClean="0">
                <a:latin typeface="Arial Narrow"/>
                <a:cs typeface="Arial Narrow"/>
              </a:rPr>
              <a:t> </a:t>
            </a:r>
            <a:r>
              <a:rPr lang="de-DE" sz="2400" dirty="0" err="1" smtClean="0">
                <a:latin typeface="Arial Narrow"/>
                <a:cs typeface="Arial Narrow"/>
              </a:rPr>
              <a:t>Patients</a:t>
            </a:r>
            <a:r>
              <a:rPr lang="de-DE" sz="2400" dirty="0" smtClean="0">
                <a:latin typeface="Arial Narrow"/>
                <a:cs typeface="Arial Narrow"/>
              </a:rPr>
              <a:t> </a:t>
            </a:r>
            <a:r>
              <a:rPr lang="de-DE" sz="2400" dirty="0" err="1" smtClean="0">
                <a:latin typeface="Arial Narrow"/>
                <a:cs typeface="Arial Narrow"/>
              </a:rPr>
              <a:t>nonexposed</a:t>
            </a:r>
            <a:r>
              <a:rPr lang="de-DE" sz="2400" dirty="0" smtClean="0">
                <a:latin typeface="Arial Narrow"/>
                <a:cs typeface="Arial Narrow"/>
              </a:rPr>
              <a:t> </a:t>
            </a:r>
            <a:r>
              <a:rPr lang="de-DE" sz="2400" dirty="0" err="1" smtClean="0">
                <a:latin typeface="Arial Narrow"/>
                <a:cs typeface="Arial Narrow"/>
              </a:rPr>
              <a:t>to</a:t>
            </a:r>
            <a:r>
              <a:rPr lang="de-DE" sz="2400" dirty="0" smtClean="0">
                <a:latin typeface="Arial Narrow"/>
                <a:cs typeface="Arial Narrow"/>
              </a:rPr>
              <a:t> </a:t>
            </a:r>
            <a:r>
              <a:rPr lang="de-DE" sz="2400" dirty="0" err="1">
                <a:latin typeface="Arial Narrow"/>
                <a:cs typeface="Arial Narrow"/>
              </a:rPr>
              <a:t>MetS</a:t>
            </a:r>
            <a:r>
              <a:rPr lang="de-DE" sz="2400" dirty="0">
                <a:latin typeface="Arial Narrow"/>
                <a:cs typeface="Arial Narrow"/>
              </a:rPr>
              <a:t> </a:t>
            </a:r>
            <a:r>
              <a:rPr lang="de-DE" sz="2400" dirty="0" err="1">
                <a:latin typeface="Arial Narrow"/>
                <a:cs typeface="Arial Narrow"/>
              </a:rPr>
              <a:t>matched</a:t>
            </a:r>
            <a:r>
              <a:rPr lang="de-DE" sz="2400" dirty="0">
                <a:latin typeface="Arial Narrow"/>
                <a:cs typeface="Arial Narrow"/>
              </a:rPr>
              <a:t> </a:t>
            </a:r>
            <a:r>
              <a:rPr lang="de-DE" sz="2400" dirty="0" err="1">
                <a:latin typeface="Arial Narrow"/>
                <a:cs typeface="Arial Narrow"/>
              </a:rPr>
              <a:t>to</a:t>
            </a:r>
            <a:r>
              <a:rPr lang="de-DE" sz="2400" dirty="0">
                <a:latin typeface="Arial Narrow"/>
                <a:cs typeface="Arial Narrow"/>
              </a:rPr>
              <a:t> </a:t>
            </a:r>
            <a:r>
              <a:rPr lang="de-DE" sz="2400" dirty="0" err="1">
                <a:latin typeface="Arial Narrow"/>
                <a:cs typeface="Arial Narrow"/>
              </a:rPr>
              <a:t>exposed</a:t>
            </a:r>
            <a:r>
              <a:rPr lang="de-DE" sz="2400" dirty="0">
                <a:latin typeface="Arial Narrow"/>
                <a:cs typeface="Arial Narrow"/>
              </a:rPr>
              <a:t> </a:t>
            </a:r>
            <a:r>
              <a:rPr lang="de-DE" sz="2400" dirty="0" err="1" smtClean="0">
                <a:latin typeface="Arial Narrow"/>
                <a:cs typeface="Arial Narrow"/>
              </a:rPr>
              <a:t>patients</a:t>
            </a:r>
            <a:r>
              <a:rPr lang="de-DE" sz="2400" dirty="0" smtClean="0">
                <a:latin typeface="Arial Narrow"/>
                <a:cs typeface="Arial Narrow"/>
              </a:rPr>
              <a:t>, </a:t>
            </a:r>
          </a:p>
          <a:p>
            <a:r>
              <a:rPr lang="de-DE" sz="2400" dirty="0">
                <a:latin typeface="Arial Narrow"/>
                <a:cs typeface="Arial Narrow"/>
              </a:rPr>
              <a:t>	</a:t>
            </a:r>
            <a:r>
              <a:rPr lang="de-DE" sz="2400" dirty="0" smtClean="0">
                <a:latin typeface="Arial Narrow"/>
                <a:cs typeface="Arial Narrow"/>
              </a:rPr>
              <a:t>on </a:t>
            </a:r>
            <a:r>
              <a:rPr lang="de-DE" sz="2400" dirty="0" err="1">
                <a:latin typeface="Arial Narrow"/>
                <a:cs typeface="Arial Narrow"/>
              </a:rPr>
              <a:t>age</a:t>
            </a:r>
            <a:r>
              <a:rPr lang="de-DE" sz="2400" dirty="0">
                <a:latin typeface="Arial Narrow"/>
                <a:cs typeface="Arial Narrow"/>
              </a:rPr>
              <a:t>, </a:t>
            </a:r>
            <a:r>
              <a:rPr lang="de-DE" sz="2400" dirty="0" err="1" smtClean="0">
                <a:latin typeface="Arial Narrow"/>
                <a:cs typeface="Arial Narrow"/>
              </a:rPr>
              <a:t>sex</a:t>
            </a:r>
            <a:r>
              <a:rPr lang="de-DE" sz="2400" dirty="0" smtClean="0">
                <a:latin typeface="Arial Narrow"/>
                <a:cs typeface="Arial Narrow"/>
              </a:rPr>
              <a:t> </a:t>
            </a:r>
            <a:r>
              <a:rPr lang="de-DE" sz="2400" dirty="0" err="1">
                <a:latin typeface="Arial Narrow"/>
                <a:cs typeface="Arial Narrow"/>
              </a:rPr>
              <a:t>and</a:t>
            </a:r>
            <a:r>
              <a:rPr lang="de-DE" sz="2400" dirty="0">
                <a:latin typeface="Arial Narrow"/>
                <a:cs typeface="Arial Narrow"/>
              </a:rPr>
              <a:t> </a:t>
            </a:r>
            <a:r>
              <a:rPr lang="de-DE" sz="2400" dirty="0" err="1">
                <a:latin typeface="Arial Narrow"/>
                <a:cs typeface="Arial Narrow"/>
              </a:rPr>
              <a:t>duration</a:t>
            </a:r>
            <a:r>
              <a:rPr lang="de-DE" sz="2400" dirty="0">
                <a:latin typeface="Arial Narrow"/>
                <a:cs typeface="Arial Narrow"/>
              </a:rPr>
              <a:t> </a:t>
            </a:r>
            <a:r>
              <a:rPr lang="de-DE" sz="2400" dirty="0" err="1">
                <a:latin typeface="Arial Narrow"/>
                <a:cs typeface="Arial Narrow"/>
              </a:rPr>
              <a:t>of</a:t>
            </a:r>
            <a:r>
              <a:rPr lang="de-DE" sz="2400" dirty="0">
                <a:latin typeface="Arial Narrow"/>
                <a:cs typeface="Arial Narrow"/>
              </a:rPr>
              <a:t> HIV </a:t>
            </a:r>
          </a:p>
          <a:p>
            <a:endParaRPr lang="de-DE" sz="2400" dirty="0" smtClean="0">
              <a:latin typeface="Arial Narrow"/>
              <a:cs typeface="Arial Narrow"/>
            </a:endParaRPr>
          </a:p>
          <a:p>
            <a:pPr marL="457200" indent="-457200">
              <a:buFont typeface="Wingdings" charset="2"/>
              <a:buChar char="ü"/>
            </a:pPr>
            <a:r>
              <a:rPr lang="de-DE" sz="2400" b="1" dirty="0" err="1" smtClean="0">
                <a:latin typeface="Arial Narrow"/>
                <a:cs typeface="Arial Narrow"/>
              </a:rPr>
              <a:t>Liver</a:t>
            </a:r>
            <a:r>
              <a:rPr lang="de-DE" sz="2400" b="1" dirty="0" smtClean="0">
                <a:latin typeface="Arial Narrow"/>
                <a:cs typeface="Arial Narrow"/>
              </a:rPr>
              <a:t> </a:t>
            </a:r>
            <a:r>
              <a:rPr lang="de-DE" sz="2400" b="1" dirty="0" err="1">
                <a:latin typeface="Arial Narrow"/>
                <a:cs typeface="Arial Narrow"/>
              </a:rPr>
              <a:t>f</a:t>
            </a:r>
            <a:r>
              <a:rPr lang="de-DE" sz="2400" b="1" dirty="0" err="1" smtClean="0">
                <a:latin typeface="Arial Narrow"/>
                <a:cs typeface="Arial Narrow"/>
              </a:rPr>
              <a:t>ibrosis</a:t>
            </a:r>
            <a:r>
              <a:rPr lang="de-DE" sz="2400" b="1" dirty="0" smtClean="0">
                <a:latin typeface="Arial Narrow"/>
                <a:cs typeface="Arial Narrow"/>
              </a:rPr>
              <a:t>: </a:t>
            </a:r>
            <a:r>
              <a:rPr lang="de-DE" sz="2400" dirty="0" err="1" smtClean="0">
                <a:latin typeface="Arial Narrow"/>
                <a:cs typeface="Arial Narrow"/>
              </a:rPr>
              <a:t>liver</a:t>
            </a:r>
            <a:r>
              <a:rPr lang="de-DE" sz="2400" dirty="0" smtClean="0">
                <a:latin typeface="Arial Narrow"/>
                <a:cs typeface="Arial Narrow"/>
              </a:rPr>
              <a:t> </a:t>
            </a:r>
            <a:r>
              <a:rPr lang="de-DE" sz="2400" dirty="0" err="1" smtClean="0">
                <a:latin typeface="Arial Narrow"/>
                <a:cs typeface="Arial Narrow"/>
              </a:rPr>
              <a:t>stiffness</a:t>
            </a:r>
            <a:r>
              <a:rPr lang="de-DE" sz="2400" dirty="0" smtClean="0">
                <a:latin typeface="Arial Narrow"/>
                <a:cs typeface="Arial Narrow"/>
              </a:rPr>
              <a:t> </a:t>
            </a:r>
            <a:r>
              <a:rPr lang="de-DE" sz="2400" dirty="0" err="1" smtClean="0">
                <a:latin typeface="Arial Narrow"/>
                <a:cs typeface="Arial Narrow"/>
              </a:rPr>
              <a:t>measurement</a:t>
            </a:r>
            <a:r>
              <a:rPr lang="de-DE" sz="2400" dirty="0" smtClean="0">
                <a:latin typeface="Arial Narrow"/>
                <a:cs typeface="Arial Narrow"/>
              </a:rPr>
              <a:t> (</a:t>
            </a:r>
            <a:r>
              <a:rPr lang="de-DE" sz="2400" dirty="0" err="1" smtClean="0">
                <a:latin typeface="Arial Narrow"/>
                <a:cs typeface="Arial Narrow"/>
              </a:rPr>
              <a:t>LSM,Fibroscan</a:t>
            </a:r>
            <a:r>
              <a:rPr lang="de-DE" sz="2400" dirty="0" smtClean="0">
                <a:latin typeface="Arial Narrow"/>
                <a:cs typeface="Arial Narrow"/>
              </a:rPr>
              <a:t>)</a:t>
            </a:r>
          </a:p>
          <a:p>
            <a:pPr marL="457200" indent="-457200">
              <a:buFont typeface="Wingdings" charset="2"/>
              <a:buChar char="ü"/>
            </a:pPr>
            <a:r>
              <a:rPr lang="de-DE" sz="2400" b="1" dirty="0" smtClean="0">
                <a:latin typeface="Arial Narrow"/>
                <a:cs typeface="Arial Narrow"/>
              </a:rPr>
              <a:t>Insulin </a:t>
            </a:r>
            <a:r>
              <a:rPr lang="de-DE" sz="2400" b="1" dirty="0" err="1" smtClean="0">
                <a:latin typeface="Arial Narrow"/>
                <a:cs typeface="Arial Narrow"/>
              </a:rPr>
              <a:t>resistance</a:t>
            </a:r>
            <a:r>
              <a:rPr lang="de-DE" sz="2400" dirty="0" smtClean="0">
                <a:latin typeface="Arial Narrow"/>
                <a:cs typeface="Arial Narrow"/>
              </a:rPr>
              <a:t>: HOMA-index </a:t>
            </a:r>
            <a:r>
              <a:rPr lang="de-DE" sz="2400" dirty="0" err="1" smtClean="0">
                <a:latin typeface="Arial Narrow"/>
                <a:cs typeface="Arial Narrow"/>
              </a:rPr>
              <a:t>and</a:t>
            </a:r>
            <a:r>
              <a:rPr lang="de-DE" sz="2400" dirty="0" smtClean="0">
                <a:latin typeface="Arial Narrow"/>
                <a:cs typeface="Arial Narrow"/>
              </a:rPr>
              <a:t> </a:t>
            </a:r>
            <a:r>
              <a:rPr lang="de-DE" sz="2400" dirty="0" err="1" smtClean="0">
                <a:latin typeface="Arial Narrow"/>
                <a:cs typeface="Arial Narrow"/>
              </a:rPr>
              <a:t>leptin</a:t>
            </a:r>
            <a:r>
              <a:rPr lang="de-DE" sz="2400" dirty="0" smtClean="0">
                <a:latin typeface="Arial Narrow"/>
                <a:cs typeface="Arial Narrow"/>
              </a:rPr>
              <a:t>/</a:t>
            </a:r>
            <a:r>
              <a:rPr lang="de-DE" sz="2400" dirty="0" err="1" smtClean="0">
                <a:latin typeface="Arial Narrow"/>
                <a:cs typeface="Arial Narrow"/>
              </a:rPr>
              <a:t>adiponectin</a:t>
            </a:r>
            <a:endParaRPr lang="de-DE" sz="2400" dirty="0" smtClean="0">
              <a:latin typeface="Arial Narrow"/>
              <a:cs typeface="Arial Narrow"/>
            </a:endParaRPr>
          </a:p>
          <a:p>
            <a:pPr marL="457200" indent="-457200">
              <a:buFont typeface="Wingdings" charset="2"/>
              <a:buChar char="ü"/>
            </a:pPr>
            <a:endParaRPr lang="de-DE" sz="2400" dirty="0">
              <a:latin typeface="Arial Narrow"/>
              <a:cs typeface="Arial Narrow"/>
            </a:endParaRPr>
          </a:p>
          <a:p>
            <a:pPr marL="457200" indent="-457200">
              <a:buFont typeface="Wingdings" charset="2"/>
              <a:buChar char="ü"/>
            </a:pPr>
            <a:r>
              <a:rPr lang="de-DE" sz="2400" b="1" dirty="0" err="1" smtClean="0">
                <a:latin typeface="Arial Narrow"/>
                <a:cs typeface="Arial Narrow"/>
              </a:rPr>
              <a:t>Circulating</a:t>
            </a:r>
            <a:r>
              <a:rPr lang="de-DE" sz="2400" b="1" dirty="0" smtClean="0">
                <a:latin typeface="Arial Narrow"/>
                <a:cs typeface="Arial Narrow"/>
              </a:rPr>
              <a:t> </a:t>
            </a:r>
            <a:r>
              <a:rPr lang="de-DE" sz="2400" b="1" dirty="0" err="1">
                <a:latin typeface="Arial Narrow"/>
                <a:cs typeface="Arial Narrow"/>
              </a:rPr>
              <a:t>i</a:t>
            </a:r>
            <a:r>
              <a:rPr lang="de-DE" sz="2400" b="1" dirty="0" err="1" smtClean="0">
                <a:latin typeface="Arial Narrow"/>
                <a:cs typeface="Arial Narrow"/>
              </a:rPr>
              <a:t>nflammatory</a:t>
            </a:r>
            <a:r>
              <a:rPr lang="de-DE" sz="2400" b="1" dirty="0" smtClean="0">
                <a:latin typeface="Arial Narrow"/>
                <a:cs typeface="Arial Narrow"/>
              </a:rPr>
              <a:t> </a:t>
            </a:r>
            <a:r>
              <a:rPr lang="de-DE" sz="2400" b="1" dirty="0" err="1" smtClean="0">
                <a:latin typeface="Arial Narrow"/>
                <a:cs typeface="Arial Narrow"/>
              </a:rPr>
              <a:t>markers</a:t>
            </a:r>
            <a:r>
              <a:rPr lang="de-DE" sz="2400" b="1" dirty="0" smtClean="0">
                <a:latin typeface="Arial Narrow"/>
                <a:cs typeface="Arial Narrow"/>
              </a:rPr>
              <a:t>:</a:t>
            </a:r>
          </a:p>
          <a:p>
            <a:r>
              <a:rPr lang="de-DE" sz="2400" b="1" dirty="0" err="1">
                <a:latin typeface="Arial Narrow"/>
                <a:cs typeface="Arial Narrow"/>
              </a:rPr>
              <a:t>A</a:t>
            </a:r>
            <a:r>
              <a:rPr lang="de-DE" sz="2400" b="1" dirty="0" err="1" smtClean="0">
                <a:latin typeface="Arial Narrow"/>
                <a:cs typeface="Arial Narrow"/>
              </a:rPr>
              <a:t>dipokines</a:t>
            </a:r>
            <a:r>
              <a:rPr lang="de-DE" sz="2400" b="1" dirty="0" smtClean="0">
                <a:latin typeface="Arial Narrow"/>
                <a:cs typeface="Arial Narrow"/>
              </a:rPr>
              <a:t>: </a:t>
            </a:r>
            <a:r>
              <a:rPr lang="de-DE" sz="2400" dirty="0" err="1" smtClean="0">
                <a:latin typeface="Arial Narrow"/>
                <a:cs typeface="Arial Narrow"/>
              </a:rPr>
              <a:t>leptin</a:t>
            </a:r>
            <a:r>
              <a:rPr lang="de-DE" sz="2400" dirty="0" smtClean="0">
                <a:latin typeface="Arial Narrow"/>
                <a:cs typeface="Arial Narrow"/>
              </a:rPr>
              <a:t> (</a:t>
            </a:r>
            <a:r>
              <a:rPr lang="de-DE" sz="2400" dirty="0" err="1" smtClean="0">
                <a:latin typeface="Arial Narrow"/>
                <a:cs typeface="Arial Narrow"/>
              </a:rPr>
              <a:t>fat</a:t>
            </a:r>
            <a:r>
              <a:rPr lang="de-DE" sz="2400" dirty="0" smtClean="0">
                <a:latin typeface="Arial Narrow"/>
                <a:cs typeface="Arial Narrow"/>
              </a:rPr>
              <a:t> </a:t>
            </a:r>
            <a:r>
              <a:rPr lang="de-DE" sz="2400" dirty="0" err="1" smtClean="0">
                <a:latin typeface="Arial Narrow"/>
                <a:cs typeface="Arial Narrow"/>
              </a:rPr>
              <a:t>mass</a:t>
            </a:r>
            <a:r>
              <a:rPr lang="de-DE" sz="2400" dirty="0" smtClean="0">
                <a:latin typeface="Arial Narrow"/>
                <a:cs typeface="Arial Narrow"/>
              </a:rPr>
              <a:t>), </a:t>
            </a:r>
            <a:r>
              <a:rPr lang="de-DE" sz="2400" dirty="0" err="1" smtClean="0">
                <a:latin typeface="Arial Narrow"/>
                <a:cs typeface="Arial Narrow"/>
              </a:rPr>
              <a:t>adiponectin</a:t>
            </a:r>
            <a:r>
              <a:rPr lang="de-DE" sz="2400" dirty="0" smtClean="0">
                <a:latin typeface="Arial Narrow"/>
                <a:cs typeface="Arial Narrow"/>
              </a:rPr>
              <a:t>, IL6, </a:t>
            </a:r>
            <a:r>
              <a:rPr lang="de-DE" sz="2400" dirty="0" err="1" smtClean="0">
                <a:latin typeface="Arial Narrow"/>
                <a:cs typeface="Arial Narrow"/>
              </a:rPr>
              <a:t>usCRP</a:t>
            </a:r>
            <a:endParaRPr lang="de-DE" sz="2400" dirty="0">
              <a:latin typeface="Arial Narrow"/>
              <a:cs typeface="Arial Narrow"/>
            </a:endParaRPr>
          </a:p>
          <a:p>
            <a:r>
              <a:rPr lang="de-DE" sz="2400" b="1" dirty="0" err="1" smtClean="0">
                <a:latin typeface="Arial Narrow"/>
                <a:cs typeface="Arial Narrow"/>
              </a:rPr>
              <a:t>Macrophage</a:t>
            </a:r>
            <a:r>
              <a:rPr lang="de-DE" sz="2400" b="1" dirty="0" smtClean="0">
                <a:latin typeface="Arial Narrow"/>
                <a:cs typeface="Arial Narrow"/>
              </a:rPr>
              <a:t> </a:t>
            </a:r>
            <a:r>
              <a:rPr lang="de-DE" sz="2400" b="1" dirty="0" err="1" smtClean="0">
                <a:latin typeface="Arial Narrow"/>
                <a:cs typeface="Arial Narrow"/>
              </a:rPr>
              <a:t>activation</a:t>
            </a:r>
            <a:r>
              <a:rPr lang="de-DE" sz="2400" b="1" dirty="0" smtClean="0">
                <a:latin typeface="Arial Narrow"/>
                <a:cs typeface="Arial Narrow"/>
              </a:rPr>
              <a:t>: </a:t>
            </a:r>
            <a:r>
              <a:rPr lang="de-DE" sz="2400" dirty="0" smtClean="0">
                <a:latin typeface="Arial Narrow"/>
                <a:cs typeface="Arial Narrow"/>
              </a:rPr>
              <a:t>sCD163 </a:t>
            </a:r>
            <a:r>
              <a:rPr lang="de-DE" sz="2400" dirty="0" err="1" smtClean="0">
                <a:latin typeface="Arial Narrow"/>
                <a:cs typeface="Arial Narrow"/>
              </a:rPr>
              <a:t>and</a:t>
            </a:r>
            <a:r>
              <a:rPr lang="de-DE" sz="2400" dirty="0" smtClean="0">
                <a:latin typeface="Arial Narrow"/>
                <a:cs typeface="Arial Narrow"/>
              </a:rPr>
              <a:t> CD14</a:t>
            </a:r>
            <a:endParaRPr lang="de-DE" sz="2400" dirty="0">
              <a:latin typeface="Arial Narrow"/>
              <a:cs typeface="Arial Narrow"/>
            </a:endParaRPr>
          </a:p>
          <a:p>
            <a:pPr marL="457200" indent="-457200" algn="just">
              <a:lnSpc>
                <a:spcPct val="140000"/>
              </a:lnSpc>
              <a:buFont typeface="Wingdings" charset="2"/>
              <a:buChar char="ü"/>
            </a:pPr>
            <a:endParaRPr lang="de-DE" sz="2400" dirty="0">
              <a:latin typeface="Arial Narrow"/>
              <a:cs typeface="Arial Narrow"/>
            </a:endParaRPr>
          </a:p>
        </p:txBody>
      </p:sp>
    </p:spTree>
    <p:extLst>
      <p:ext uri="{BB962C8B-B14F-4D97-AF65-F5344CB8AC3E}">
        <p14:creationId xmlns:p14="http://schemas.microsoft.com/office/powerpoint/2010/main" xmlns="" val="308743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12272" y="1360586"/>
            <a:ext cx="2643579" cy="886268"/>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solidFill>
                  <a:srgbClr val="000000"/>
                </a:solidFill>
                <a:effectLst/>
                <a:ea typeface="Calibri"/>
                <a:cs typeface="Times New Roman"/>
              </a:rPr>
              <a:t>Number of screened patients:</a:t>
            </a:r>
            <a:endParaRPr lang="en-GB" sz="1600" dirty="0">
              <a:effectLst/>
              <a:ea typeface="Calibri"/>
              <a:cs typeface="Times New Roman"/>
            </a:endParaRPr>
          </a:p>
          <a:p>
            <a:pPr algn="ctr">
              <a:lnSpc>
                <a:spcPct val="107000"/>
              </a:lnSpc>
              <a:spcAft>
                <a:spcPts val="800"/>
              </a:spcAft>
            </a:pPr>
            <a:r>
              <a:rPr lang="en-US" sz="1600" dirty="0">
                <a:solidFill>
                  <a:srgbClr val="000000"/>
                </a:solidFill>
                <a:effectLst/>
                <a:ea typeface="Calibri"/>
                <a:cs typeface="Times New Roman"/>
              </a:rPr>
              <a:t>n = 478</a:t>
            </a:r>
            <a:endParaRPr lang="en-GB" sz="1600" dirty="0">
              <a:effectLst/>
              <a:ea typeface="Calibri"/>
              <a:cs typeface="Times New Roman"/>
            </a:endParaRPr>
          </a:p>
        </p:txBody>
      </p:sp>
      <p:sp>
        <p:nvSpPr>
          <p:cNvPr id="3" name="Rectangle à coins arrondis 2"/>
          <p:cNvSpPr/>
          <p:nvPr/>
        </p:nvSpPr>
        <p:spPr>
          <a:xfrm>
            <a:off x="2112272" y="2882488"/>
            <a:ext cx="2643579" cy="1704629"/>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1600" dirty="0" smtClean="0">
              <a:effectLst/>
              <a:ea typeface="Calibri"/>
              <a:cs typeface="Times New Roman"/>
            </a:endParaRPr>
          </a:p>
          <a:p>
            <a:pPr algn="ctr">
              <a:lnSpc>
                <a:spcPct val="107000"/>
              </a:lnSpc>
              <a:spcAft>
                <a:spcPts val="800"/>
              </a:spcAft>
            </a:pPr>
            <a:r>
              <a:rPr lang="en-US" sz="1600" dirty="0" smtClean="0">
                <a:effectLst/>
                <a:ea typeface="Calibri"/>
                <a:cs typeface="Times New Roman"/>
              </a:rPr>
              <a:t>Number </a:t>
            </a:r>
            <a:r>
              <a:rPr lang="en-US" sz="1600" dirty="0">
                <a:effectLst/>
                <a:ea typeface="Calibri"/>
                <a:cs typeface="Times New Roman"/>
              </a:rPr>
              <a:t>of included patients:</a:t>
            </a:r>
            <a:endParaRPr lang="en-GB" sz="1600" dirty="0">
              <a:effectLst/>
              <a:ea typeface="Calibri"/>
              <a:cs typeface="Times New Roman"/>
            </a:endParaRPr>
          </a:p>
          <a:p>
            <a:pPr algn="ctr">
              <a:lnSpc>
                <a:spcPct val="107000"/>
              </a:lnSpc>
              <a:spcAft>
                <a:spcPts val="800"/>
              </a:spcAft>
            </a:pPr>
            <a:r>
              <a:rPr lang="en-US" sz="1600" dirty="0">
                <a:effectLst/>
                <a:ea typeface="Calibri"/>
                <a:cs typeface="Times New Roman"/>
              </a:rPr>
              <a:t>N=468</a:t>
            </a:r>
            <a:endParaRPr lang="en-GB" sz="1600" dirty="0">
              <a:effectLst/>
              <a:ea typeface="Calibri"/>
              <a:cs typeface="Times New Roman"/>
            </a:endParaRPr>
          </a:p>
          <a:p>
            <a:pPr algn="ctr">
              <a:lnSpc>
                <a:spcPct val="107000"/>
              </a:lnSpc>
              <a:spcAft>
                <a:spcPts val="800"/>
              </a:spcAft>
            </a:pPr>
            <a:r>
              <a:rPr lang="en-US" sz="1600" dirty="0">
                <a:effectLst/>
                <a:ea typeface="Calibri"/>
                <a:cs typeface="Times New Roman"/>
              </a:rPr>
              <a:t>(246 </a:t>
            </a:r>
            <a:r>
              <a:rPr lang="en-US" sz="1600" dirty="0" err="1">
                <a:effectLst/>
                <a:ea typeface="Calibri"/>
                <a:cs typeface="Times New Roman"/>
              </a:rPr>
              <a:t>MetS</a:t>
            </a:r>
            <a:r>
              <a:rPr lang="en-US" sz="1600" dirty="0">
                <a:effectLst/>
                <a:ea typeface="Calibri"/>
                <a:cs typeface="Times New Roman"/>
              </a:rPr>
              <a:t>+, 222 </a:t>
            </a:r>
            <a:r>
              <a:rPr lang="en-US" sz="1600" dirty="0" err="1">
                <a:effectLst/>
                <a:ea typeface="Calibri"/>
                <a:cs typeface="Times New Roman"/>
              </a:rPr>
              <a:t>MetS</a:t>
            </a:r>
            <a:r>
              <a:rPr lang="en-US" sz="1600" dirty="0">
                <a:effectLst/>
                <a:ea typeface="Calibri"/>
                <a:cs typeface="Times New Roman"/>
              </a:rPr>
              <a:t>-)</a:t>
            </a:r>
            <a:endParaRPr lang="en-GB" sz="1600" dirty="0">
              <a:effectLst/>
              <a:ea typeface="Calibri"/>
              <a:cs typeface="Times New Roman"/>
            </a:endParaRPr>
          </a:p>
          <a:p>
            <a:pPr algn="ctr">
              <a:lnSpc>
                <a:spcPct val="107000"/>
              </a:lnSpc>
              <a:spcAft>
                <a:spcPts val="800"/>
              </a:spcAft>
            </a:pPr>
            <a:r>
              <a:rPr lang="en-US" sz="1600" dirty="0">
                <a:effectLst/>
                <a:ea typeface="Calibri"/>
                <a:cs typeface="Times New Roman"/>
              </a:rPr>
              <a:t> </a:t>
            </a:r>
            <a:endParaRPr lang="en-GB" sz="1600" dirty="0">
              <a:effectLst/>
              <a:ea typeface="Calibri"/>
              <a:cs typeface="Times New Roman"/>
            </a:endParaRPr>
          </a:p>
        </p:txBody>
      </p:sp>
      <p:sp>
        <p:nvSpPr>
          <p:cNvPr id="4" name="Rectangle à coins arrondis 5"/>
          <p:cNvSpPr/>
          <p:nvPr/>
        </p:nvSpPr>
        <p:spPr>
          <a:xfrm>
            <a:off x="2269826" y="5168142"/>
            <a:ext cx="2486025" cy="1610463"/>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effectLst/>
                <a:ea typeface="Calibri"/>
                <a:cs typeface="Times New Roman"/>
              </a:rPr>
              <a:t>Number of patients with valid LSM:</a:t>
            </a:r>
            <a:endParaRPr lang="en-GB" sz="1600" dirty="0">
              <a:effectLst/>
              <a:ea typeface="Calibri"/>
              <a:cs typeface="Times New Roman"/>
            </a:endParaRPr>
          </a:p>
          <a:p>
            <a:pPr algn="ctr">
              <a:lnSpc>
                <a:spcPct val="107000"/>
              </a:lnSpc>
              <a:spcAft>
                <a:spcPts val="800"/>
              </a:spcAft>
            </a:pPr>
            <a:r>
              <a:rPr lang="en-US" sz="1600" dirty="0">
                <a:effectLst/>
                <a:ea typeface="Calibri"/>
                <a:cs typeface="Times New Roman"/>
              </a:rPr>
              <a:t>N=405</a:t>
            </a:r>
            <a:endParaRPr lang="en-GB" sz="1600" dirty="0">
              <a:effectLst/>
              <a:ea typeface="Calibri"/>
              <a:cs typeface="Times New Roman"/>
            </a:endParaRPr>
          </a:p>
          <a:p>
            <a:pPr algn="ctr">
              <a:lnSpc>
                <a:spcPct val="107000"/>
              </a:lnSpc>
              <a:spcAft>
                <a:spcPts val="800"/>
              </a:spcAft>
            </a:pPr>
            <a:r>
              <a:rPr lang="en-US" sz="1600" dirty="0">
                <a:effectLst/>
                <a:ea typeface="Calibri"/>
                <a:cs typeface="Times New Roman"/>
              </a:rPr>
              <a:t>(203 </a:t>
            </a:r>
            <a:r>
              <a:rPr lang="en-US" sz="1600" dirty="0" err="1">
                <a:effectLst/>
                <a:ea typeface="Calibri"/>
                <a:cs typeface="Times New Roman"/>
              </a:rPr>
              <a:t>MetS</a:t>
            </a:r>
            <a:r>
              <a:rPr lang="en-US" sz="1600" dirty="0">
                <a:effectLst/>
                <a:ea typeface="Calibri"/>
                <a:cs typeface="Times New Roman"/>
              </a:rPr>
              <a:t>+, 202 </a:t>
            </a:r>
            <a:r>
              <a:rPr lang="en-US" sz="1600" dirty="0" err="1">
                <a:effectLst/>
                <a:ea typeface="Calibri"/>
                <a:cs typeface="Times New Roman"/>
              </a:rPr>
              <a:t>MetS</a:t>
            </a:r>
            <a:r>
              <a:rPr lang="en-US" sz="1600" dirty="0">
                <a:effectLst/>
                <a:ea typeface="Calibri"/>
                <a:cs typeface="Times New Roman"/>
              </a:rPr>
              <a:t>-)</a:t>
            </a:r>
            <a:endParaRPr lang="en-GB" sz="1600" dirty="0">
              <a:effectLst/>
              <a:ea typeface="Calibri"/>
              <a:cs typeface="Times New Roman"/>
            </a:endParaRPr>
          </a:p>
        </p:txBody>
      </p:sp>
      <p:cxnSp>
        <p:nvCxnSpPr>
          <p:cNvPr id="5" name="Connecteur droit avec flèche 7"/>
          <p:cNvCxnSpPr/>
          <p:nvPr/>
        </p:nvCxnSpPr>
        <p:spPr>
          <a:xfrm>
            <a:off x="3505047" y="2263364"/>
            <a:ext cx="0" cy="6191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Connecteur droit avec flèche 8"/>
          <p:cNvCxnSpPr/>
          <p:nvPr/>
        </p:nvCxnSpPr>
        <p:spPr>
          <a:xfrm>
            <a:off x="3521440" y="4587117"/>
            <a:ext cx="0" cy="5810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Connecteur droit avec flèche 7"/>
          <p:cNvCxnSpPr/>
          <p:nvPr/>
        </p:nvCxnSpPr>
        <p:spPr>
          <a:xfrm>
            <a:off x="4755851" y="3620558"/>
            <a:ext cx="97190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ectangle à coins arrondis 5"/>
          <p:cNvSpPr/>
          <p:nvPr/>
        </p:nvSpPr>
        <p:spPr>
          <a:xfrm>
            <a:off x="5727756" y="3034687"/>
            <a:ext cx="3304475" cy="1171741"/>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dirty="0">
                <a:effectLst/>
                <a:ea typeface="Calibri"/>
                <a:cs typeface="Times New Roman"/>
              </a:rPr>
              <a:t>63 patients with invalid </a:t>
            </a:r>
            <a:r>
              <a:rPr lang="en-US" sz="1600" dirty="0" smtClean="0">
                <a:effectLst/>
                <a:ea typeface="Calibri"/>
                <a:cs typeface="Times New Roman"/>
              </a:rPr>
              <a:t>results</a:t>
            </a:r>
            <a:endParaRPr lang="en-GB" sz="1600" dirty="0">
              <a:ea typeface="Calibri"/>
              <a:cs typeface="Times New Roman"/>
            </a:endParaRPr>
          </a:p>
          <a:p>
            <a:pPr algn="ctr">
              <a:lnSpc>
                <a:spcPct val="107000"/>
              </a:lnSpc>
              <a:spcAft>
                <a:spcPts val="800"/>
              </a:spcAft>
            </a:pPr>
            <a:r>
              <a:rPr lang="en-US" sz="1600" dirty="0" smtClean="0">
                <a:effectLst/>
                <a:ea typeface="Calibri"/>
                <a:cs typeface="Times New Roman"/>
              </a:rPr>
              <a:t>(</a:t>
            </a:r>
            <a:r>
              <a:rPr lang="en-US" sz="1600" dirty="0">
                <a:effectLst/>
                <a:ea typeface="Calibri"/>
                <a:cs typeface="Times New Roman"/>
              </a:rPr>
              <a:t>19 failures and 44 unreliable results)</a:t>
            </a:r>
            <a:endParaRPr lang="en-GB" sz="1600" dirty="0">
              <a:effectLst/>
              <a:ea typeface="Calibri"/>
              <a:cs typeface="Times New Roman"/>
            </a:endParaRPr>
          </a:p>
        </p:txBody>
      </p:sp>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8"/>
          <p:cNvSpPr/>
          <p:nvPr/>
        </p:nvSpPr>
        <p:spPr>
          <a:xfrm>
            <a:off x="3521440" y="103257"/>
            <a:ext cx="2037637" cy="707886"/>
          </a:xfrm>
          <a:prstGeom prst="rect">
            <a:avLst/>
          </a:prstGeom>
        </p:spPr>
        <p:txBody>
          <a:bodyPr wrap="none">
            <a:spAutoFit/>
          </a:bodyPr>
          <a:lstStyle/>
          <a:p>
            <a:pPr algn="ctr"/>
            <a:r>
              <a:rPr lang="en-GB" sz="4000" b="1" dirty="0" smtClean="0">
                <a:solidFill>
                  <a:srgbClr val="000000"/>
                </a:solidFill>
                <a:latin typeface="Aharoni" panose="02010803020104030203" pitchFamily="2" charset="-79"/>
                <a:cs typeface="Aharoni" panose="02010803020104030203" pitchFamily="2" charset="-79"/>
              </a:rPr>
              <a:t>Results</a:t>
            </a:r>
            <a:endParaRPr lang="en-GB" sz="4000" b="1" dirty="0">
              <a:solidFill>
                <a:srgbClr val="000000"/>
              </a:solidFill>
              <a:latin typeface="Aharoni" panose="02010803020104030203" pitchFamily="2" charset="-79"/>
              <a:cs typeface="Aharoni" panose="02010803020104030203" pitchFamily="2" charset="-79"/>
            </a:endParaRPr>
          </a:p>
        </p:txBody>
      </p:sp>
      <p:cxnSp>
        <p:nvCxnSpPr>
          <p:cNvPr id="13" name="Straight Connector 9"/>
          <p:cNvCxnSpPr/>
          <p:nvPr/>
        </p:nvCxnSpPr>
        <p:spPr>
          <a:xfrm>
            <a:off x="0" y="1055439"/>
            <a:ext cx="9144000" cy="0"/>
          </a:xfrm>
          <a:prstGeom prst="line">
            <a:avLst/>
          </a:prstGeom>
          <a:ln>
            <a:solidFill>
              <a:srgbClr val="7A285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09285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phique 6"/>
          <p:cNvGraphicFramePr/>
          <p:nvPr>
            <p:extLst>
              <p:ext uri="{D42A27DB-BD31-4B8C-83A1-F6EECF244321}">
                <p14:modId xmlns:p14="http://schemas.microsoft.com/office/powerpoint/2010/main" xmlns="" val="1305093119"/>
              </p:ext>
            </p:extLst>
          </p:nvPr>
        </p:nvGraphicFramePr>
        <p:xfrm>
          <a:off x="-769751" y="883298"/>
          <a:ext cx="11264022" cy="592339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8"/>
          <p:cNvSpPr/>
          <p:nvPr/>
        </p:nvSpPr>
        <p:spPr>
          <a:xfrm>
            <a:off x="1183442" y="103257"/>
            <a:ext cx="6713647" cy="707886"/>
          </a:xfrm>
          <a:prstGeom prst="rect">
            <a:avLst/>
          </a:prstGeom>
        </p:spPr>
        <p:txBody>
          <a:bodyPr wrap="none">
            <a:spAutoFit/>
          </a:bodyPr>
          <a:lstStyle/>
          <a:p>
            <a:pPr algn="ctr"/>
            <a:r>
              <a:rPr lang="en-GB" sz="4000" b="1" dirty="0" smtClean="0">
                <a:solidFill>
                  <a:srgbClr val="000000"/>
                </a:solidFill>
                <a:latin typeface="Aharoni" panose="02010803020104030203" pitchFamily="2" charset="-79"/>
                <a:cs typeface="Aharoni" panose="02010803020104030203" pitchFamily="2" charset="-79"/>
              </a:rPr>
              <a:t>Prevalence of liver fibrosis</a:t>
            </a:r>
            <a:endParaRPr lang="en-GB" sz="4000" b="1" dirty="0">
              <a:solidFill>
                <a:srgbClr val="000000"/>
              </a:solidFill>
              <a:latin typeface="Aharoni" panose="02010803020104030203" pitchFamily="2" charset="-79"/>
              <a:cs typeface="Aharoni" panose="02010803020104030203" pitchFamily="2" charset="-79"/>
            </a:endParaRPr>
          </a:p>
        </p:txBody>
      </p:sp>
      <p:cxnSp>
        <p:nvCxnSpPr>
          <p:cNvPr id="7" name="Straight Connector 9"/>
          <p:cNvCxnSpPr/>
          <p:nvPr/>
        </p:nvCxnSpPr>
        <p:spPr>
          <a:xfrm>
            <a:off x="0" y="811143"/>
            <a:ext cx="9144000" cy="0"/>
          </a:xfrm>
          <a:prstGeom prst="line">
            <a:avLst/>
          </a:prstGeom>
          <a:ln>
            <a:solidFill>
              <a:srgbClr val="7A285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820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xmlns="" id="{D4C3BF95-6330-4071-A59C-78548F7F8D9A}"/>
              </a:ext>
            </a:extLst>
          </p:cNvPr>
          <p:cNvSpPr>
            <a:spLocks noGrp="1"/>
          </p:cNvSpPr>
          <p:nvPr>
            <p:ph type="title"/>
          </p:nvPr>
        </p:nvSpPr>
        <p:spPr>
          <a:xfrm>
            <a:off x="458392" y="238956"/>
            <a:ext cx="8152209" cy="1103026"/>
          </a:xfrm>
        </p:spPr>
        <p:txBody>
          <a:bodyPr/>
          <a:lstStyle/>
          <a:p>
            <a:r>
              <a:rPr lang="en-US" altLang="en-US" dirty="0"/>
              <a:t>NEAT 022: Switch From Boosted PI to DTG in Suppressed Pts With High CV Risk</a:t>
            </a:r>
          </a:p>
        </p:txBody>
      </p:sp>
      <p:sp>
        <p:nvSpPr>
          <p:cNvPr id="10" name="Rectangle 3">
            <a:extLst>
              <a:ext uri="{FF2B5EF4-FFF2-40B4-BE49-F238E27FC236}">
                <a16:creationId xmlns:a16="http://schemas.microsoft.com/office/drawing/2014/main" xmlns="" id="{78540C34-6E7D-4B0B-95B7-7A33D51288BC}"/>
              </a:ext>
            </a:extLst>
          </p:cNvPr>
          <p:cNvSpPr txBox="1">
            <a:spLocks/>
          </p:cNvSpPr>
          <p:nvPr/>
        </p:nvSpPr>
        <p:spPr bwMode="auto">
          <a:xfrm>
            <a:off x="454820" y="1513388"/>
            <a:ext cx="8155781" cy="1263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altLang="en-US" sz="2000" kern="0" dirty="0"/>
              <a:t>International, randomized, open-label phase IV study</a:t>
            </a:r>
          </a:p>
          <a:p>
            <a:pPr lvl="1"/>
            <a:r>
              <a:rPr lang="en-US" altLang="en-US" sz="1800" kern="0" dirty="0">
                <a:cs typeface="Arial" panose="020B0604020202020204" pitchFamily="34" charset="0"/>
              </a:rPr>
              <a:t>Primary endpoints at Wk 48: proportion with HIV RNA &lt; 50 copies/mL (ITT), change in total plasma cholesterol</a:t>
            </a:r>
          </a:p>
          <a:p>
            <a:pPr lvl="1"/>
            <a:endParaRPr lang="en-US" altLang="en-US" sz="1800" kern="0" dirty="0">
              <a:cs typeface="Arial" panose="020B0604020202020204" pitchFamily="34" charset="0"/>
            </a:endParaRPr>
          </a:p>
        </p:txBody>
      </p:sp>
      <p:sp>
        <p:nvSpPr>
          <p:cNvPr id="11" name="Text Box 15">
            <a:extLst>
              <a:ext uri="{FF2B5EF4-FFF2-40B4-BE49-F238E27FC236}">
                <a16:creationId xmlns:a16="http://schemas.microsoft.com/office/drawing/2014/main" xmlns="" id="{3D6722FA-DCE9-4727-981A-78B6A7E16334}"/>
              </a:ext>
            </a:extLst>
          </p:cNvPr>
          <p:cNvSpPr txBox="1">
            <a:spLocks noChangeArrowheads="1"/>
          </p:cNvSpPr>
          <p:nvPr/>
        </p:nvSpPr>
        <p:spPr bwMode="auto">
          <a:xfrm>
            <a:off x="308452" y="6142695"/>
            <a:ext cx="5891556" cy="523220"/>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fontAlgn="base">
              <a:spcBef>
                <a:spcPct val="0"/>
              </a:spcBef>
              <a:spcAft>
                <a:spcPct val="0"/>
              </a:spcAft>
              <a:defRPr/>
            </a:pPr>
            <a:r>
              <a:rPr lang="en-US" altLang="en-US" sz="1400" b="0" spc="-10" dirty="0">
                <a:solidFill>
                  <a:srgbClr val="CDCDCF"/>
                </a:solidFill>
                <a:cs typeface="Arial" panose="020B0604020202020204" pitchFamily="34" charset="0"/>
              </a:rPr>
              <a:t>Gatell JM et al. IAS 2017. Abstract TUAB0102. ClinicalTrials.gov. </a:t>
            </a:r>
            <a:r>
              <a:rPr lang="en-US" sz="1400" b="0" spc="-10" dirty="0">
                <a:solidFill>
                  <a:srgbClr val="CDCDCF"/>
                </a:solidFill>
                <a:cs typeface="Arial" panose="020B0604020202020204" pitchFamily="34" charset="0"/>
              </a:rPr>
              <a:t>NCT02098837.</a:t>
            </a:r>
            <a:endParaRPr lang="en-US" altLang="en-US" sz="1400" b="0" spc="-10" dirty="0">
              <a:solidFill>
                <a:srgbClr val="CDCDCF"/>
              </a:solidFill>
              <a:cs typeface="Arial" panose="020B0604020202020204" pitchFamily="34" charset="0"/>
            </a:endParaRPr>
          </a:p>
        </p:txBody>
      </p:sp>
      <p:grpSp>
        <p:nvGrpSpPr>
          <p:cNvPr id="12" name="Group 1">
            <a:extLst>
              <a:ext uri="{FF2B5EF4-FFF2-40B4-BE49-F238E27FC236}">
                <a16:creationId xmlns:a16="http://schemas.microsoft.com/office/drawing/2014/main" xmlns="" id="{24CA788A-DBAE-4306-ADE2-E51B098E4F2B}"/>
              </a:ext>
            </a:extLst>
          </p:cNvPr>
          <p:cNvGrpSpPr>
            <a:grpSpLocks/>
          </p:cNvGrpSpPr>
          <p:nvPr/>
        </p:nvGrpSpPr>
        <p:grpSpPr bwMode="auto">
          <a:xfrm>
            <a:off x="6897896" y="6210305"/>
            <a:ext cx="2674130" cy="453675"/>
            <a:chOff x="6294438" y="6212112"/>
            <a:chExt cx="3564578" cy="453451"/>
          </a:xfrm>
        </p:grpSpPr>
        <p:pic>
          <p:nvPicPr>
            <p:cNvPr id="13" name="Picture 10">
              <a:extLst>
                <a:ext uri="{FF2B5EF4-FFF2-40B4-BE49-F238E27FC236}">
                  <a16:creationId xmlns:a16="http://schemas.microsoft.com/office/drawing/2014/main" xmlns="" id="{FAA2FE9D-56A8-45EA-ADFC-52A691AD5C4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4" name="Rectangle 8">
              <a:extLst>
                <a:ext uri="{FF2B5EF4-FFF2-40B4-BE49-F238E27FC236}">
                  <a16:creationId xmlns:a16="http://schemas.microsoft.com/office/drawing/2014/main" xmlns="" id="{844DFBA5-63D9-4148-98CF-7CBE834CBAFC}"/>
                </a:ext>
              </a:extLst>
            </p:cNvPr>
            <p:cNvSpPr>
              <a:spLocks noChangeArrowheads="1"/>
            </p:cNvSpPr>
            <p:nvPr/>
          </p:nvSpPr>
          <p:spPr bwMode="auto">
            <a:xfrm>
              <a:off x="6294438" y="6357938"/>
              <a:ext cx="3564578" cy="30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400" dirty="0">
                  <a:solidFill>
                    <a:srgbClr val="CDCDCF"/>
                  </a:solidFill>
                  <a:cs typeface="Arial" panose="020B0604020202020204" pitchFamily="34" charset="0"/>
                </a:rPr>
                <a:t>Slide credit: </a:t>
              </a:r>
              <a:r>
                <a:rPr lang="en-US" altLang="en-US" sz="1400" dirty="0">
                  <a:solidFill>
                    <a:srgbClr val="CDCDCF"/>
                  </a:solidFill>
                  <a:cs typeface="Arial" panose="020B0604020202020204" pitchFamily="34" charset="0"/>
                  <a:hlinkClick r:id="rId4"/>
                </a:rPr>
                <a:t>clinicaloptions.com</a:t>
              </a:r>
              <a:endParaRPr lang="en-US" altLang="en-US" sz="1400" dirty="0">
                <a:solidFill>
                  <a:srgbClr val="CDCDCF"/>
                </a:solidFill>
                <a:cs typeface="Arial" panose="020B0604020202020204" pitchFamily="34" charset="0"/>
              </a:endParaRPr>
            </a:p>
          </p:txBody>
        </p:sp>
      </p:grpSp>
      <p:sp>
        <p:nvSpPr>
          <p:cNvPr id="9" name="Text Box 45">
            <a:extLst>
              <a:ext uri="{FF2B5EF4-FFF2-40B4-BE49-F238E27FC236}">
                <a16:creationId xmlns:a16="http://schemas.microsoft.com/office/drawing/2014/main" xmlns="" id="{05A2D011-DCFE-4291-A202-078749C19564}"/>
              </a:ext>
            </a:extLst>
          </p:cNvPr>
          <p:cNvSpPr txBox="1">
            <a:spLocks noChangeArrowheads="1"/>
          </p:cNvSpPr>
          <p:nvPr/>
        </p:nvSpPr>
        <p:spPr bwMode="auto">
          <a:xfrm>
            <a:off x="1144182" y="3293962"/>
            <a:ext cx="2800861"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FontTx/>
              <a:buNone/>
            </a:pPr>
            <a:r>
              <a:rPr lang="en-GB" altLang="en-US" sz="1600" dirty="0">
                <a:solidFill>
                  <a:srgbClr val="FFFFFF"/>
                </a:solidFill>
                <a:cs typeface="Arial" panose="020B0604020202020204" pitchFamily="34" charset="0"/>
              </a:rPr>
              <a:t>Pts with stable HIV-1 RNA </a:t>
            </a:r>
          </a:p>
          <a:p>
            <a:pPr algn="ctr" eaLnBrk="0" fontAlgn="base" hangingPunct="0">
              <a:lnSpc>
                <a:spcPct val="100000"/>
              </a:lnSpc>
              <a:spcBef>
                <a:spcPct val="0"/>
              </a:spcBef>
              <a:spcAft>
                <a:spcPct val="0"/>
              </a:spcAft>
              <a:buClrTx/>
              <a:buFontTx/>
              <a:buNone/>
            </a:pPr>
            <a:r>
              <a:rPr lang="en-GB" altLang="en-US" sz="1600" dirty="0">
                <a:solidFill>
                  <a:srgbClr val="FFFFFF"/>
                </a:solidFill>
                <a:cs typeface="Arial" panose="020B0604020202020204" pitchFamily="34" charset="0"/>
              </a:rPr>
              <a:t>&lt; 50 c/mL on PI/RTV + 2 NRTIs, </a:t>
            </a:r>
          </a:p>
          <a:p>
            <a:pPr algn="ctr" eaLnBrk="0" fontAlgn="base" hangingPunct="0">
              <a:lnSpc>
                <a:spcPct val="100000"/>
              </a:lnSpc>
              <a:spcBef>
                <a:spcPct val="0"/>
              </a:spcBef>
              <a:spcAft>
                <a:spcPct val="0"/>
              </a:spcAft>
              <a:buClrTx/>
              <a:buFontTx/>
              <a:buNone/>
            </a:pPr>
            <a:r>
              <a:rPr lang="en-GB" altLang="en-US" sz="1600" dirty="0">
                <a:solidFill>
                  <a:srgbClr val="FFFFFF"/>
                </a:solidFill>
                <a:cs typeface="Arial" panose="020B0604020202020204" pitchFamily="34" charset="0"/>
              </a:rPr>
              <a:t>high CV risk,* no resistance </a:t>
            </a:r>
            <a:br>
              <a:rPr lang="en-GB" altLang="en-US" sz="1600" dirty="0">
                <a:solidFill>
                  <a:srgbClr val="FFFFFF"/>
                </a:solidFill>
                <a:cs typeface="Arial" panose="020B0604020202020204" pitchFamily="34" charset="0"/>
              </a:rPr>
            </a:br>
            <a:r>
              <a:rPr lang="en-GB" altLang="en-US" sz="1600" dirty="0">
                <a:solidFill>
                  <a:srgbClr val="FFFFFF"/>
                </a:solidFill>
                <a:cs typeface="Arial" panose="020B0604020202020204" pitchFamily="34" charset="0"/>
              </a:rPr>
              <a:t>mutations, no VF</a:t>
            </a:r>
          </a:p>
          <a:p>
            <a:pPr algn="ctr" eaLnBrk="0" fontAlgn="base" hangingPunct="0">
              <a:lnSpc>
                <a:spcPct val="100000"/>
              </a:lnSpc>
              <a:spcBef>
                <a:spcPct val="0"/>
              </a:spcBef>
              <a:spcAft>
                <a:spcPct val="0"/>
              </a:spcAft>
              <a:buClrTx/>
              <a:buFontTx/>
              <a:buNone/>
            </a:pPr>
            <a:r>
              <a:rPr lang="en-GB" altLang="en-US" sz="1600" dirty="0">
                <a:solidFill>
                  <a:srgbClr val="FFFFFF"/>
                </a:solidFill>
                <a:cs typeface="Arial" panose="020B0604020202020204" pitchFamily="34" charset="0"/>
              </a:rPr>
              <a:t>(N = 415)</a:t>
            </a:r>
            <a:endParaRPr lang="en-US" altLang="en-US" sz="1600" dirty="0">
              <a:solidFill>
                <a:srgbClr val="FFFFFF"/>
              </a:solidFill>
              <a:cs typeface="Arial" panose="020B0604020202020204" pitchFamily="34" charset="0"/>
            </a:endParaRPr>
          </a:p>
        </p:txBody>
      </p:sp>
      <p:grpSp>
        <p:nvGrpSpPr>
          <p:cNvPr id="7" name="Group 6">
            <a:extLst>
              <a:ext uri="{FF2B5EF4-FFF2-40B4-BE49-F238E27FC236}">
                <a16:creationId xmlns:a16="http://schemas.microsoft.com/office/drawing/2014/main" xmlns="" id="{F527A74E-231F-4D6D-95C5-AC0480F0719E}"/>
              </a:ext>
            </a:extLst>
          </p:cNvPr>
          <p:cNvGrpSpPr/>
          <p:nvPr/>
        </p:nvGrpSpPr>
        <p:grpSpPr>
          <a:xfrm>
            <a:off x="3780182" y="2407726"/>
            <a:ext cx="4176193" cy="2347160"/>
            <a:chOff x="3468913" y="3579099"/>
            <a:chExt cx="4906290" cy="2347160"/>
          </a:xfrm>
        </p:grpSpPr>
        <p:sp>
          <p:nvSpPr>
            <p:cNvPr id="17" name="Rectangle 49">
              <a:extLst>
                <a:ext uri="{FF2B5EF4-FFF2-40B4-BE49-F238E27FC236}">
                  <a16:creationId xmlns:a16="http://schemas.microsoft.com/office/drawing/2014/main" xmlns="" id="{35B42346-2008-4DF6-8697-F60BFD248B58}"/>
                </a:ext>
              </a:extLst>
            </p:cNvPr>
            <p:cNvSpPr>
              <a:spLocks noChangeArrowheads="1"/>
            </p:cNvSpPr>
            <p:nvPr/>
          </p:nvSpPr>
          <p:spPr bwMode="auto">
            <a:xfrm>
              <a:off x="4022724" y="4103275"/>
              <a:ext cx="3921586" cy="860092"/>
            </a:xfrm>
            <a:prstGeom prst="rect">
              <a:avLst/>
            </a:prstGeom>
            <a:solidFill>
              <a:srgbClr val="5AAA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FontTx/>
                <a:buNone/>
              </a:pPr>
              <a:r>
                <a:rPr lang="en-US" altLang="en-US" sz="1600" b="1" dirty="0">
                  <a:solidFill>
                    <a:srgbClr val="000000"/>
                  </a:solidFill>
                  <a:cs typeface="Arial" panose="020B0604020202020204" pitchFamily="34" charset="0"/>
                </a:rPr>
                <a:t>Immediate switch to DTG + 2 NRTIs</a:t>
              </a:r>
              <a:r>
                <a:rPr lang="en-US" altLang="en-US" sz="1600" b="1" baseline="30000" dirty="0">
                  <a:solidFill>
                    <a:srgbClr val="000000"/>
                  </a:solidFill>
                  <a:cs typeface="Arial" panose="020B0604020202020204" pitchFamily="34" charset="0"/>
                </a:rPr>
                <a:t>†</a:t>
              </a:r>
            </a:p>
            <a:p>
              <a:pPr algn="ctr" eaLnBrk="0" fontAlgn="base" hangingPunct="0">
                <a:lnSpc>
                  <a:spcPct val="100000"/>
                </a:lnSpc>
                <a:spcBef>
                  <a:spcPct val="0"/>
                </a:spcBef>
                <a:spcAft>
                  <a:spcPct val="0"/>
                </a:spcAft>
                <a:buClrTx/>
                <a:buFontTx/>
                <a:buNone/>
              </a:pPr>
              <a:r>
                <a:rPr lang="en-US" altLang="en-US" sz="1600" dirty="0">
                  <a:solidFill>
                    <a:srgbClr val="000000"/>
                  </a:solidFill>
                  <a:cs typeface="Arial" panose="020B0604020202020204" pitchFamily="34" charset="0"/>
                </a:rPr>
                <a:t>(n = 205)</a:t>
              </a:r>
            </a:p>
          </p:txBody>
        </p:sp>
        <p:sp>
          <p:nvSpPr>
            <p:cNvPr id="18" name="Rectangle 50">
              <a:extLst>
                <a:ext uri="{FF2B5EF4-FFF2-40B4-BE49-F238E27FC236}">
                  <a16:creationId xmlns:a16="http://schemas.microsoft.com/office/drawing/2014/main" xmlns="" id="{2996E738-F6C6-4C1F-9096-102E2B58BC7B}"/>
                </a:ext>
              </a:extLst>
            </p:cNvPr>
            <p:cNvSpPr>
              <a:spLocks noChangeArrowheads="1"/>
            </p:cNvSpPr>
            <p:nvPr/>
          </p:nvSpPr>
          <p:spPr bwMode="auto">
            <a:xfrm>
              <a:off x="4022725" y="5066166"/>
              <a:ext cx="1989426" cy="860093"/>
            </a:xfrm>
            <a:prstGeom prst="rect">
              <a:avLst/>
            </a:prstGeom>
            <a:solidFill>
              <a:srgbClr val="F6A10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FontTx/>
                <a:buNone/>
              </a:pPr>
              <a:r>
                <a:rPr lang="en-US" altLang="en-US" sz="1600" b="1" dirty="0">
                  <a:solidFill>
                    <a:srgbClr val="000000"/>
                  </a:solidFill>
                  <a:cs typeface="Arial" panose="020B0604020202020204" pitchFamily="34" charset="0"/>
                </a:rPr>
                <a:t>Continue</a:t>
              </a:r>
            </a:p>
            <a:p>
              <a:pPr algn="ctr" eaLnBrk="0" fontAlgn="base" hangingPunct="0">
                <a:lnSpc>
                  <a:spcPct val="100000"/>
                </a:lnSpc>
                <a:spcBef>
                  <a:spcPct val="0"/>
                </a:spcBef>
                <a:spcAft>
                  <a:spcPct val="0"/>
                </a:spcAft>
                <a:buClrTx/>
                <a:buFontTx/>
                <a:buNone/>
              </a:pPr>
              <a:r>
                <a:rPr lang="en-US" altLang="en-US" sz="1600" b="1" dirty="0">
                  <a:solidFill>
                    <a:srgbClr val="000000"/>
                  </a:solidFill>
                  <a:cs typeface="Arial" panose="020B0604020202020204" pitchFamily="34" charset="0"/>
                </a:rPr>
                <a:t>PI/RTV + 2 NRTIs</a:t>
              </a:r>
              <a:r>
                <a:rPr lang="en-US" altLang="en-US" sz="1600" b="1" baseline="30000" dirty="0">
                  <a:solidFill>
                    <a:srgbClr val="000000"/>
                  </a:solidFill>
                  <a:cs typeface="Arial" panose="020B0604020202020204" pitchFamily="34" charset="0"/>
                </a:rPr>
                <a:t>†</a:t>
              </a:r>
              <a:endParaRPr lang="en-US" altLang="en-US" sz="1600" b="1" dirty="0">
                <a:solidFill>
                  <a:srgbClr val="000000"/>
                </a:solidFill>
                <a:cs typeface="Arial" panose="020B0604020202020204" pitchFamily="34" charset="0"/>
              </a:endParaRPr>
            </a:p>
            <a:p>
              <a:pPr algn="ctr" eaLnBrk="0" fontAlgn="base" hangingPunct="0">
                <a:lnSpc>
                  <a:spcPct val="100000"/>
                </a:lnSpc>
                <a:spcBef>
                  <a:spcPct val="0"/>
                </a:spcBef>
                <a:spcAft>
                  <a:spcPct val="0"/>
                </a:spcAft>
                <a:buClrTx/>
                <a:buFontTx/>
                <a:buNone/>
              </a:pPr>
              <a:r>
                <a:rPr lang="en-US" altLang="en-US" sz="1600" dirty="0">
                  <a:solidFill>
                    <a:srgbClr val="000000"/>
                  </a:solidFill>
                  <a:cs typeface="Arial" panose="020B0604020202020204" pitchFamily="34" charset="0"/>
                </a:rPr>
                <a:t>(n = 210)</a:t>
              </a:r>
            </a:p>
          </p:txBody>
        </p:sp>
        <p:sp>
          <p:nvSpPr>
            <p:cNvPr id="21" name="Line 53">
              <a:extLst>
                <a:ext uri="{FF2B5EF4-FFF2-40B4-BE49-F238E27FC236}">
                  <a16:creationId xmlns:a16="http://schemas.microsoft.com/office/drawing/2014/main" xmlns="" id="{1E1926CB-8432-49C2-9042-3EDD9CFFFFAE}"/>
                </a:ext>
              </a:extLst>
            </p:cNvPr>
            <p:cNvSpPr>
              <a:spLocks noChangeShapeType="1"/>
            </p:cNvSpPr>
            <p:nvPr/>
          </p:nvSpPr>
          <p:spPr bwMode="auto">
            <a:xfrm>
              <a:off x="3468913" y="5248426"/>
              <a:ext cx="439512" cy="247786"/>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22" name="Line 54">
              <a:extLst>
                <a:ext uri="{FF2B5EF4-FFF2-40B4-BE49-F238E27FC236}">
                  <a16:creationId xmlns:a16="http://schemas.microsoft.com/office/drawing/2014/main" xmlns="" id="{74533634-F817-423E-84DD-9E3C234787EE}"/>
                </a:ext>
              </a:extLst>
            </p:cNvPr>
            <p:cNvSpPr>
              <a:spLocks noChangeShapeType="1"/>
            </p:cNvSpPr>
            <p:nvPr/>
          </p:nvSpPr>
          <p:spPr bwMode="auto">
            <a:xfrm flipV="1">
              <a:off x="3468913" y="4585691"/>
              <a:ext cx="439511" cy="245543"/>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23" name="Rectangle 49">
              <a:extLst>
                <a:ext uri="{FF2B5EF4-FFF2-40B4-BE49-F238E27FC236}">
                  <a16:creationId xmlns:a16="http://schemas.microsoft.com/office/drawing/2014/main" xmlns="" id="{0286C685-6396-4493-9F9E-47B62D9D27BC}"/>
                </a:ext>
              </a:extLst>
            </p:cNvPr>
            <p:cNvSpPr>
              <a:spLocks noChangeArrowheads="1"/>
            </p:cNvSpPr>
            <p:nvPr/>
          </p:nvSpPr>
          <p:spPr bwMode="auto">
            <a:xfrm>
              <a:off x="6012151" y="5066166"/>
              <a:ext cx="1932158" cy="8600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FontTx/>
                <a:buNone/>
              </a:pPr>
              <a:r>
                <a:rPr lang="en-US" altLang="en-US" sz="1600" b="1" dirty="0">
                  <a:solidFill>
                    <a:srgbClr val="000000"/>
                  </a:solidFill>
                  <a:cs typeface="Arial" panose="020B0604020202020204" pitchFamily="34" charset="0"/>
                </a:rPr>
                <a:t>Deferred switch to DTG + 2 NRTIs</a:t>
              </a:r>
              <a:r>
                <a:rPr lang="en-US" altLang="en-US" sz="1600" b="1" baseline="30000" dirty="0">
                  <a:solidFill>
                    <a:srgbClr val="000000"/>
                  </a:solidFill>
                  <a:cs typeface="Arial" panose="020B0604020202020204" pitchFamily="34" charset="0"/>
                </a:rPr>
                <a:t>†</a:t>
              </a:r>
              <a:endParaRPr lang="en-US" altLang="en-US" sz="1600" b="1" dirty="0">
                <a:solidFill>
                  <a:srgbClr val="000000"/>
                </a:solidFill>
                <a:cs typeface="Arial" panose="020B0604020202020204" pitchFamily="34" charset="0"/>
              </a:endParaRPr>
            </a:p>
          </p:txBody>
        </p:sp>
        <p:sp>
          <p:nvSpPr>
            <p:cNvPr id="24" name="Text Box 45">
              <a:extLst>
                <a:ext uri="{FF2B5EF4-FFF2-40B4-BE49-F238E27FC236}">
                  <a16:creationId xmlns:a16="http://schemas.microsoft.com/office/drawing/2014/main" xmlns="" id="{602EC397-7C81-4E3C-A34E-6D763D8F1A78}"/>
                </a:ext>
              </a:extLst>
            </p:cNvPr>
            <p:cNvSpPr txBox="1">
              <a:spLocks noChangeArrowheads="1"/>
            </p:cNvSpPr>
            <p:nvPr/>
          </p:nvSpPr>
          <p:spPr bwMode="auto">
            <a:xfrm>
              <a:off x="5609714" y="3579099"/>
              <a:ext cx="86178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FontTx/>
                <a:buNone/>
              </a:pPr>
              <a:r>
                <a:rPr lang="en-GB" altLang="en-US" sz="1400" b="1" i="1" dirty="0">
                  <a:solidFill>
                    <a:srgbClr val="FFFFFF"/>
                  </a:solidFill>
                  <a:cs typeface="Arial" panose="020B0604020202020204" pitchFamily="34" charset="0"/>
                </a:rPr>
                <a:t>Wk 48</a:t>
              </a:r>
              <a:endParaRPr lang="en-US" altLang="en-US" sz="1400" b="1" i="1" dirty="0">
                <a:solidFill>
                  <a:srgbClr val="FFFFFF"/>
                </a:solidFill>
                <a:cs typeface="Arial" panose="020B0604020202020204" pitchFamily="34" charset="0"/>
              </a:endParaRPr>
            </a:p>
          </p:txBody>
        </p:sp>
        <p:sp>
          <p:nvSpPr>
            <p:cNvPr id="25" name="Text Box 45">
              <a:extLst>
                <a:ext uri="{FF2B5EF4-FFF2-40B4-BE49-F238E27FC236}">
                  <a16:creationId xmlns:a16="http://schemas.microsoft.com/office/drawing/2014/main" xmlns="" id="{7A84277E-C7C6-4B83-A9B9-86CA76A71AA1}"/>
                </a:ext>
              </a:extLst>
            </p:cNvPr>
            <p:cNvSpPr txBox="1">
              <a:spLocks noChangeArrowheads="1"/>
            </p:cNvSpPr>
            <p:nvPr/>
          </p:nvSpPr>
          <p:spPr bwMode="auto">
            <a:xfrm>
              <a:off x="7513417" y="3587127"/>
              <a:ext cx="86178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FontTx/>
                <a:buNone/>
              </a:pPr>
              <a:r>
                <a:rPr lang="en-GB" altLang="en-US" sz="1400" b="1" i="1" dirty="0">
                  <a:solidFill>
                    <a:srgbClr val="FFFFFF"/>
                  </a:solidFill>
                  <a:cs typeface="Arial" panose="020B0604020202020204" pitchFamily="34" charset="0"/>
                </a:rPr>
                <a:t>Wk 96</a:t>
              </a:r>
              <a:endParaRPr lang="en-US" altLang="en-US" sz="1400" b="1" i="1" dirty="0">
                <a:solidFill>
                  <a:srgbClr val="FFFFFF"/>
                </a:solidFill>
                <a:cs typeface="Arial" panose="020B0604020202020204" pitchFamily="34" charset="0"/>
              </a:endParaRPr>
            </a:p>
          </p:txBody>
        </p:sp>
        <p:cxnSp>
          <p:nvCxnSpPr>
            <p:cNvPr id="4" name="Straight Arrow Connector 3">
              <a:extLst>
                <a:ext uri="{FF2B5EF4-FFF2-40B4-BE49-F238E27FC236}">
                  <a16:creationId xmlns:a16="http://schemas.microsoft.com/office/drawing/2014/main" xmlns="" id="{E9F1AF93-7790-4180-B050-B02DA4DB79A2}"/>
                </a:ext>
              </a:extLst>
            </p:cNvPr>
            <p:cNvCxnSpPr>
              <a:cxnSpLocks/>
            </p:cNvCxnSpPr>
            <p:nvPr/>
          </p:nvCxnSpPr>
          <p:spPr bwMode="auto">
            <a:xfrm>
              <a:off x="6040607" y="3852767"/>
              <a:ext cx="0" cy="20320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7" name="Straight Arrow Connector 26">
              <a:extLst>
                <a:ext uri="{FF2B5EF4-FFF2-40B4-BE49-F238E27FC236}">
                  <a16:creationId xmlns:a16="http://schemas.microsoft.com/office/drawing/2014/main" xmlns="" id="{342BF576-DCD1-4462-80C8-D5B3660D46E0}"/>
                </a:ext>
              </a:extLst>
            </p:cNvPr>
            <p:cNvCxnSpPr>
              <a:cxnSpLocks/>
            </p:cNvCxnSpPr>
            <p:nvPr/>
          </p:nvCxnSpPr>
          <p:spPr bwMode="auto">
            <a:xfrm>
              <a:off x="7954289" y="3860795"/>
              <a:ext cx="0" cy="203200"/>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26" name="Text Box 15">
            <a:extLst>
              <a:ext uri="{FF2B5EF4-FFF2-40B4-BE49-F238E27FC236}">
                <a16:creationId xmlns:a16="http://schemas.microsoft.com/office/drawing/2014/main" xmlns="" id="{EB74563F-E39B-4592-A1C1-F34F881414D7}"/>
              </a:ext>
            </a:extLst>
          </p:cNvPr>
          <p:cNvSpPr txBox="1">
            <a:spLocks noChangeArrowheads="1"/>
          </p:cNvSpPr>
          <p:nvPr/>
        </p:nvSpPr>
        <p:spPr bwMode="auto">
          <a:xfrm>
            <a:off x="1475656" y="4797152"/>
            <a:ext cx="6564846" cy="523220"/>
          </a:xfrm>
          <a:prstGeom prst="rect">
            <a:avLst/>
          </a:prstGeom>
          <a:noFill/>
          <a:ln>
            <a:noFill/>
          </a:ln>
          <a:extLst/>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fontAlgn="base">
              <a:spcBef>
                <a:spcPct val="0"/>
              </a:spcBef>
              <a:spcAft>
                <a:spcPct val="0"/>
              </a:spcAft>
              <a:defRPr/>
            </a:pPr>
            <a:r>
              <a:rPr lang="en-US" sz="1400" b="0" spc="-10" dirty="0">
                <a:solidFill>
                  <a:srgbClr val="FFFFFF"/>
                </a:solidFill>
                <a:cs typeface="Arial" panose="020B0604020202020204" pitchFamily="34" charset="0"/>
              </a:rPr>
              <a:t>*</a:t>
            </a:r>
            <a:r>
              <a:rPr lang="en-GB" altLang="en-US" sz="1400" b="0" dirty="0">
                <a:solidFill>
                  <a:srgbClr val="FFFFFF"/>
                </a:solidFill>
                <a:cs typeface="Arial" panose="020B0604020202020204" pitchFamily="34" charset="0"/>
              </a:rPr>
              <a:t>&gt; 50 yrs of age and/or Framingham risk score &gt; 10% at 10 yrs</a:t>
            </a:r>
            <a:r>
              <a:rPr lang="en-US" sz="1400" b="0" spc="-10" dirty="0">
                <a:solidFill>
                  <a:srgbClr val="FFFFFF"/>
                </a:solidFill>
                <a:cs typeface="Arial" panose="020B0604020202020204" pitchFamily="34" charset="0"/>
              </a:rPr>
              <a:t>. </a:t>
            </a:r>
            <a:r>
              <a:rPr lang="en-US" altLang="en-US" sz="1400" baseline="30000" dirty="0">
                <a:solidFill>
                  <a:srgbClr val="FFFFFF"/>
                </a:solidFill>
                <a:cs typeface="Arial" panose="020B0604020202020204" pitchFamily="34" charset="0"/>
              </a:rPr>
              <a:t>†</a:t>
            </a:r>
            <a:r>
              <a:rPr lang="en-US" sz="1400" b="0" spc="-10" dirty="0">
                <a:solidFill>
                  <a:srgbClr val="FFFFFF"/>
                </a:solidFill>
                <a:cs typeface="Arial" panose="020B0604020202020204" pitchFamily="34" charset="0"/>
              </a:rPr>
              <a:t>NRTIs to remain the same throughout study.</a:t>
            </a:r>
            <a:endParaRPr lang="en-US" altLang="en-US" sz="1400" b="0" spc="-10" dirty="0">
              <a:solidFill>
                <a:srgbClr val="FFFFFF"/>
              </a:solidFill>
              <a:cs typeface="Arial" panose="020B0604020202020204" pitchFamily="34" charset="0"/>
            </a:endParaRPr>
          </a:p>
        </p:txBody>
      </p:sp>
      <p:sp>
        <p:nvSpPr>
          <p:cNvPr id="20" name="Rectangle 3">
            <a:extLst>
              <a:ext uri="{FF2B5EF4-FFF2-40B4-BE49-F238E27FC236}">
                <a16:creationId xmlns:a16="http://schemas.microsoft.com/office/drawing/2014/main" xmlns="" id="{6F451DF6-4299-4BD5-A09B-4760AEF582F6}"/>
              </a:ext>
            </a:extLst>
          </p:cNvPr>
          <p:cNvSpPr txBox="1">
            <a:spLocks/>
          </p:cNvSpPr>
          <p:nvPr/>
        </p:nvSpPr>
        <p:spPr bwMode="auto">
          <a:xfrm>
            <a:off x="454820" y="5456610"/>
            <a:ext cx="8155781" cy="705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altLang="en-US" sz="2000" kern="0" dirty="0"/>
              <a:t>Baseline NRTI backbones: FTC/TDF, 64.8%; ABC/3TC, 31.3%</a:t>
            </a:r>
          </a:p>
        </p:txBody>
      </p:sp>
    </p:spTree>
    <p:extLst>
      <p:ext uri="{BB962C8B-B14F-4D97-AF65-F5344CB8AC3E}">
        <p14:creationId xmlns="" xmlns:p14="http://schemas.microsoft.com/office/powerpoint/2010/main" val="356610456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8"/>
          <p:cNvSpPr/>
          <p:nvPr/>
        </p:nvSpPr>
        <p:spPr>
          <a:xfrm>
            <a:off x="3281730" y="103257"/>
            <a:ext cx="2921293" cy="707886"/>
          </a:xfrm>
          <a:prstGeom prst="rect">
            <a:avLst/>
          </a:prstGeom>
        </p:spPr>
        <p:txBody>
          <a:bodyPr wrap="none">
            <a:spAutoFit/>
          </a:bodyPr>
          <a:lstStyle/>
          <a:p>
            <a:pPr algn="ctr"/>
            <a:r>
              <a:rPr lang="en-GB" sz="4000" b="1" dirty="0" smtClean="0">
                <a:solidFill>
                  <a:srgbClr val="000000"/>
                </a:solidFill>
                <a:latin typeface="Aharoni" panose="02010803020104030203" pitchFamily="2" charset="-79"/>
                <a:cs typeface="Aharoni" panose="02010803020104030203" pitchFamily="2" charset="-79"/>
              </a:rPr>
              <a:t>Discussion</a:t>
            </a:r>
            <a:endParaRPr lang="en-GB" sz="4000" b="1" dirty="0">
              <a:solidFill>
                <a:srgbClr val="000000"/>
              </a:solidFill>
              <a:latin typeface="Aharoni" panose="02010803020104030203" pitchFamily="2" charset="-79"/>
              <a:cs typeface="Aharoni" panose="02010803020104030203" pitchFamily="2" charset="-79"/>
            </a:endParaRPr>
          </a:p>
        </p:txBody>
      </p:sp>
      <p:cxnSp>
        <p:nvCxnSpPr>
          <p:cNvPr id="57" name="Straight Connector 9"/>
          <p:cNvCxnSpPr/>
          <p:nvPr/>
        </p:nvCxnSpPr>
        <p:spPr>
          <a:xfrm>
            <a:off x="0" y="1147465"/>
            <a:ext cx="9144000" cy="0"/>
          </a:xfrm>
          <a:prstGeom prst="line">
            <a:avLst/>
          </a:prstGeom>
          <a:ln>
            <a:solidFill>
              <a:srgbClr val="7A2851"/>
            </a:solidFill>
          </a:ln>
        </p:spPr>
        <p:style>
          <a:lnRef idx="2">
            <a:schemeClr val="accent1"/>
          </a:lnRef>
          <a:fillRef idx="0">
            <a:schemeClr val="accent1"/>
          </a:fillRef>
          <a:effectRef idx="1">
            <a:schemeClr val="accent1"/>
          </a:effectRef>
          <a:fontRef idx="minor">
            <a:schemeClr val="tx1"/>
          </a:fontRef>
        </p:style>
      </p:cxnSp>
      <p:sp>
        <p:nvSpPr>
          <p:cNvPr id="2" name="Textfeld 1"/>
          <p:cNvSpPr txBox="1"/>
          <p:nvPr/>
        </p:nvSpPr>
        <p:spPr>
          <a:xfrm>
            <a:off x="208635" y="2094630"/>
            <a:ext cx="8935365" cy="3046988"/>
          </a:xfrm>
          <a:prstGeom prst="rect">
            <a:avLst/>
          </a:prstGeom>
          <a:noFill/>
        </p:spPr>
        <p:txBody>
          <a:bodyPr wrap="square" rtlCol="0">
            <a:spAutoFit/>
          </a:bodyPr>
          <a:lstStyle/>
          <a:p>
            <a:pPr marL="514350" indent="-514350">
              <a:buFont typeface="+mj-lt"/>
              <a:buAutoNum type="arabicPeriod"/>
            </a:pPr>
            <a:r>
              <a:rPr lang="de-DE" sz="2400" dirty="0" err="1" smtClean="0">
                <a:latin typeface="Arial Narrow"/>
                <a:cs typeface="Arial Narrow"/>
              </a:rPr>
              <a:t>Liver</a:t>
            </a:r>
            <a:r>
              <a:rPr lang="de-DE" sz="2400" dirty="0" smtClean="0">
                <a:latin typeface="Arial Narrow"/>
                <a:cs typeface="Arial Narrow"/>
              </a:rPr>
              <a:t> </a:t>
            </a:r>
            <a:r>
              <a:rPr lang="de-DE" sz="2400" dirty="0" err="1" smtClean="0">
                <a:latin typeface="Arial Narrow"/>
                <a:cs typeface="Arial Narrow"/>
              </a:rPr>
              <a:t>fibrosis</a:t>
            </a:r>
            <a:r>
              <a:rPr lang="de-DE" sz="2400" dirty="0" smtClean="0">
                <a:latin typeface="Arial Narrow"/>
                <a:cs typeface="Arial Narrow"/>
              </a:rPr>
              <a:t> </a:t>
            </a:r>
            <a:r>
              <a:rPr lang="de-DE" sz="2400" dirty="0" err="1" smtClean="0">
                <a:latin typeface="Arial Narrow"/>
                <a:cs typeface="Arial Narrow"/>
              </a:rPr>
              <a:t>assessment</a:t>
            </a:r>
            <a:r>
              <a:rPr lang="de-DE" sz="2400" dirty="0" smtClean="0">
                <a:latin typeface="Arial Narrow"/>
                <a:cs typeface="Arial Narrow"/>
              </a:rPr>
              <a:t> </a:t>
            </a:r>
            <a:r>
              <a:rPr lang="de-DE" sz="2400" dirty="0" err="1" smtClean="0">
                <a:latin typeface="Arial Narrow"/>
                <a:cs typeface="Arial Narrow"/>
              </a:rPr>
              <a:t>based</a:t>
            </a:r>
            <a:r>
              <a:rPr lang="de-DE" sz="2400" dirty="0" smtClean="0">
                <a:latin typeface="Arial Narrow"/>
                <a:cs typeface="Arial Narrow"/>
              </a:rPr>
              <a:t> on </a:t>
            </a:r>
            <a:r>
              <a:rPr lang="de-DE" sz="2400" dirty="0" err="1" smtClean="0">
                <a:latin typeface="Arial Narrow"/>
                <a:cs typeface="Arial Narrow"/>
              </a:rPr>
              <a:t>noninvasive</a:t>
            </a:r>
            <a:r>
              <a:rPr lang="de-DE" sz="2400" dirty="0" smtClean="0">
                <a:latin typeface="Arial Narrow"/>
                <a:cs typeface="Arial Narrow"/>
              </a:rPr>
              <a:t> </a:t>
            </a:r>
            <a:r>
              <a:rPr lang="de-DE" sz="2400" dirty="0" err="1" smtClean="0">
                <a:latin typeface="Arial Narrow"/>
                <a:cs typeface="Arial Narrow"/>
              </a:rPr>
              <a:t>marker</a:t>
            </a:r>
            <a:r>
              <a:rPr lang="de-DE" sz="2400" dirty="0">
                <a:latin typeface="Arial Narrow"/>
                <a:cs typeface="Arial Narrow"/>
              </a:rPr>
              <a:t> </a:t>
            </a:r>
            <a:r>
              <a:rPr lang="de-DE" sz="2400" dirty="0" smtClean="0">
                <a:latin typeface="Arial Narrow"/>
                <a:cs typeface="Arial Narrow"/>
              </a:rPr>
              <a:t>(</a:t>
            </a:r>
            <a:r>
              <a:rPr lang="de-DE" sz="2400" dirty="0" err="1" smtClean="0">
                <a:latin typeface="Arial Narrow"/>
                <a:cs typeface="Arial Narrow"/>
              </a:rPr>
              <a:t>fibroscan</a:t>
            </a:r>
            <a:r>
              <a:rPr lang="de-DE" sz="2400" dirty="0" smtClean="0">
                <a:latin typeface="Arial Narrow"/>
                <a:cs typeface="Arial Narrow"/>
              </a:rPr>
              <a:t>) </a:t>
            </a:r>
          </a:p>
          <a:p>
            <a:endParaRPr lang="de-DE" sz="2400" dirty="0" smtClean="0">
              <a:latin typeface="Arial Narrow"/>
              <a:cs typeface="Arial Narrow"/>
            </a:endParaRPr>
          </a:p>
          <a:p>
            <a:pPr marL="514350" indent="-514350">
              <a:buFont typeface="+mj-lt"/>
              <a:buAutoNum type="arabicPeriod"/>
            </a:pPr>
            <a:r>
              <a:rPr lang="de-DE" sz="2400" dirty="0" err="1" smtClean="0">
                <a:latin typeface="Arial Narrow"/>
                <a:cs typeface="Arial Narrow"/>
              </a:rPr>
              <a:t>No</a:t>
            </a:r>
            <a:r>
              <a:rPr lang="de-DE" sz="2400" dirty="0" smtClean="0">
                <a:latin typeface="Arial Narrow"/>
                <a:cs typeface="Arial Narrow"/>
              </a:rPr>
              <a:t> </a:t>
            </a:r>
            <a:r>
              <a:rPr lang="de-DE" sz="2400" dirty="0" err="1">
                <a:latin typeface="Arial Narrow"/>
                <a:cs typeface="Arial Narrow"/>
              </a:rPr>
              <a:t>liver</a:t>
            </a:r>
            <a:r>
              <a:rPr lang="de-DE" sz="2400" dirty="0">
                <a:latin typeface="Arial Narrow"/>
                <a:cs typeface="Arial Narrow"/>
              </a:rPr>
              <a:t> </a:t>
            </a:r>
            <a:r>
              <a:rPr lang="de-DE" sz="2400" dirty="0" err="1" smtClean="0">
                <a:latin typeface="Arial Narrow"/>
                <a:cs typeface="Arial Narrow"/>
              </a:rPr>
              <a:t>histology</a:t>
            </a:r>
            <a:endParaRPr lang="de-DE" sz="2400" dirty="0" smtClean="0">
              <a:latin typeface="Arial Narrow"/>
              <a:cs typeface="Arial Narrow"/>
            </a:endParaRPr>
          </a:p>
          <a:p>
            <a:endParaRPr lang="de-DE" sz="2400" dirty="0" smtClean="0">
              <a:latin typeface="Arial Narrow"/>
              <a:cs typeface="Arial Narrow"/>
            </a:endParaRPr>
          </a:p>
          <a:p>
            <a:pPr marL="514350" indent="-514350">
              <a:buFont typeface="+mj-lt"/>
              <a:buAutoNum type="arabicPeriod"/>
            </a:pPr>
            <a:r>
              <a:rPr lang="de-DE" sz="2400" dirty="0" err="1" smtClean="0">
                <a:latin typeface="Arial Narrow"/>
                <a:cs typeface="Arial Narrow"/>
              </a:rPr>
              <a:t>No</a:t>
            </a:r>
            <a:r>
              <a:rPr lang="de-DE" sz="2400" dirty="0" smtClean="0">
                <a:latin typeface="Arial Narrow"/>
                <a:cs typeface="Arial Narrow"/>
              </a:rPr>
              <a:t> </a:t>
            </a:r>
            <a:r>
              <a:rPr lang="de-DE" sz="2400" dirty="0" err="1">
                <a:latin typeface="Arial Narrow"/>
                <a:cs typeface="Arial Narrow"/>
              </a:rPr>
              <a:t>analysis</a:t>
            </a:r>
            <a:r>
              <a:rPr lang="de-DE" sz="2400" dirty="0">
                <a:latin typeface="Arial Narrow"/>
                <a:cs typeface="Arial Narrow"/>
              </a:rPr>
              <a:t> </a:t>
            </a:r>
            <a:r>
              <a:rPr lang="de-DE" sz="2400" dirty="0" err="1">
                <a:latin typeface="Arial Narrow"/>
                <a:cs typeface="Arial Narrow"/>
              </a:rPr>
              <a:t>of</a:t>
            </a:r>
            <a:r>
              <a:rPr lang="de-DE" sz="2400" dirty="0">
                <a:latin typeface="Arial Narrow"/>
                <a:cs typeface="Arial Narrow"/>
              </a:rPr>
              <a:t> </a:t>
            </a:r>
            <a:r>
              <a:rPr lang="de-DE" sz="2400" dirty="0" err="1" smtClean="0">
                <a:latin typeface="Arial Narrow"/>
                <a:cs typeface="Arial Narrow"/>
              </a:rPr>
              <a:t>liver</a:t>
            </a:r>
            <a:r>
              <a:rPr lang="de-DE" sz="2400" dirty="0" smtClean="0">
                <a:latin typeface="Arial Narrow"/>
                <a:cs typeface="Arial Narrow"/>
              </a:rPr>
              <a:t> </a:t>
            </a:r>
            <a:r>
              <a:rPr lang="de-DE" sz="2400" dirty="0" err="1" smtClean="0">
                <a:latin typeface="Arial Narrow"/>
                <a:cs typeface="Arial Narrow"/>
              </a:rPr>
              <a:t>steatosis</a:t>
            </a:r>
            <a:r>
              <a:rPr lang="de-DE" sz="2400" dirty="0" smtClean="0">
                <a:latin typeface="Arial Narrow"/>
                <a:cs typeface="Arial Narrow"/>
              </a:rPr>
              <a:t> </a:t>
            </a:r>
            <a:r>
              <a:rPr lang="de-DE" sz="2400" dirty="0" err="1">
                <a:latin typeface="Arial Narrow"/>
                <a:cs typeface="Arial Narrow"/>
              </a:rPr>
              <a:t>and</a:t>
            </a:r>
            <a:r>
              <a:rPr lang="de-DE" sz="2400" dirty="0">
                <a:latin typeface="Arial Narrow"/>
                <a:cs typeface="Arial Narrow"/>
              </a:rPr>
              <a:t> </a:t>
            </a:r>
            <a:r>
              <a:rPr lang="de-DE" sz="2400" dirty="0" smtClean="0">
                <a:latin typeface="Arial Narrow"/>
                <a:cs typeface="Arial Narrow"/>
              </a:rPr>
              <a:t>NASH</a:t>
            </a:r>
          </a:p>
          <a:p>
            <a:pPr marL="514350" indent="-514350">
              <a:buFont typeface="+mj-lt"/>
              <a:buAutoNum type="arabicPeriod"/>
            </a:pPr>
            <a:endParaRPr lang="de-DE" sz="2400" dirty="0">
              <a:latin typeface="Arial Narrow"/>
              <a:cs typeface="Arial Narrow"/>
            </a:endParaRPr>
          </a:p>
          <a:p>
            <a:pPr marL="514350" indent="-514350">
              <a:buFont typeface="+mj-lt"/>
              <a:buAutoNum type="arabicPeriod"/>
            </a:pPr>
            <a:endParaRPr lang="de-DE" sz="2400" dirty="0">
              <a:latin typeface="Arial Narrow"/>
              <a:cs typeface="Arial Narrow"/>
            </a:endParaRPr>
          </a:p>
          <a:p>
            <a:pPr marL="514350" indent="-514350">
              <a:buFont typeface="+mj-lt"/>
              <a:buAutoNum type="arabicPeriod"/>
            </a:pPr>
            <a:endParaRPr lang="de-DE" sz="2400" dirty="0" smtClean="0"/>
          </a:p>
        </p:txBody>
      </p:sp>
    </p:spTree>
    <p:extLst>
      <p:ext uri="{BB962C8B-B14F-4D97-AF65-F5344CB8AC3E}">
        <p14:creationId xmlns:p14="http://schemas.microsoft.com/office/powerpoint/2010/main" xmlns="" val="2837254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8"/>
          <p:cNvSpPr/>
          <p:nvPr/>
        </p:nvSpPr>
        <p:spPr>
          <a:xfrm>
            <a:off x="1968913" y="103257"/>
            <a:ext cx="5142704" cy="707886"/>
          </a:xfrm>
          <a:prstGeom prst="rect">
            <a:avLst/>
          </a:prstGeom>
        </p:spPr>
        <p:txBody>
          <a:bodyPr wrap="none">
            <a:spAutoFit/>
          </a:bodyPr>
          <a:lstStyle/>
          <a:p>
            <a:pPr algn="ctr"/>
            <a:r>
              <a:rPr lang="en-GB" sz="4000" b="1" dirty="0" smtClean="0">
                <a:solidFill>
                  <a:srgbClr val="000000"/>
                </a:solidFill>
                <a:latin typeface="Aharoni" panose="02010803020104030203" pitchFamily="2" charset="-79"/>
                <a:cs typeface="Aharoni" panose="02010803020104030203" pitchFamily="2" charset="-79"/>
              </a:rPr>
              <a:t>Study population (1)</a:t>
            </a:r>
            <a:endParaRPr lang="en-GB" sz="4000" b="1" dirty="0">
              <a:solidFill>
                <a:srgbClr val="000000"/>
              </a:solidFill>
              <a:latin typeface="Aharoni" panose="02010803020104030203" pitchFamily="2" charset="-79"/>
              <a:cs typeface="Aharoni" panose="02010803020104030203" pitchFamily="2" charset="-79"/>
            </a:endParaRPr>
          </a:p>
        </p:txBody>
      </p:sp>
      <p:cxnSp>
        <p:nvCxnSpPr>
          <p:cNvPr id="13" name="Straight Connector 9"/>
          <p:cNvCxnSpPr/>
          <p:nvPr/>
        </p:nvCxnSpPr>
        <p:spPr>
          <a:xfrm>
            <a:off x="0" y="965643"/>
            <a:ext cx="9144000" cy="0"/>
          </a:xfrm>
          <a:prstGeom prst="line">
            <a:avLst/>
          </a:prstGeom>
          <a:ln>
            <a:solidFill>
              <a:srgbClr val="7A2851"/>
            </a:solidFill>
          </a:ln>
        </p:spPr>
        <p:style>
          <a:lnRef idx="2">
            <a:schemeClr val="accent1"/>
          </a:lnRef>
          <a:fillRef idx="0">
            <a:schemeClr val="accent1"/>
          </a:fillRef>
          <a:effectRef idx="1">
            <a:schemeClr val="accent1"/>
          </a:effectRef>
          <a:fontRef idx="minor">
            <a:schemeClr val="tx1"/>
          </a:fontRef>
        </p:style>
      </p:cxnSp>
      <p:graphicFrame>
        <p:nvGraphicFramePr>
          <p:cNvPr id="14" name="Tabelle 13"/>
          <p:cNvGraphicFramePr>
            <a:graphicFrameLocks noGrp="1"/>
          </p:cNvGraphicFramePr>
          <p:nvPr>
            <p:extLst>
              <p:ext uri="{D42A27DB-BD31-4B8C-83A1-F6EECF244321}">
                <p14:modId xmlns:p14="http://schemas.microsoft.com/office/powerpoint/2010/main" xmlns="" val="1651861924"/>
              </p:ext>
            </p:extLst>
          </p:nvPr>
        </p:nvGraphicFramePr>
        <p:xfrm>
          <a:off x="18877" y="1142286"/>
          <a:ext cx="9141159" cy="5709920"/>
        </p:xfrm>
        <a:graphic>
          <a:graphicData uri="http://schemas.openxmlformats.org/drawingml/2006/table">
            <a:tbl>
              <a:tblPr firstRow="1" bandRow="1">
                <a:tableStyleId>{5940675A-B579-460E-94D1-54222C63F5DA}</a:tableStyleId>
              </a:tblPr>
              <a:tblGrid>
                <a:gridCol w="2559789"/>
                <a:gridCol w="1783256"/>
                <a:gridCol w="2155303"/>
                <a:gridCol w="1847402"/>
                <a:gridCol w="795409"/>
              </a:tblGrid>
              <a:tr h="370840">
                <a:tc>
                  <a:txBody>
                    <a:bodyPr/>
                    <a:lstStyle/>
                    <a:p>
                      <a:endParaRPr lang="de-DE" sz="1400" dirty="0">
                        <a:latin typeface="Arial Narrow"/>
                        <a:cs typeface="Arial Narrow"/>
                      </a:endParaRPr>
                    </a:p>
                  </a:txBody>
                  <a:tcPr/>
                </a:tc>
                <a:tc>
                  <a:txBody>
                    <a:bodyPr/>
                    <a:lstStyle/>
                    <a:p>
                      <a:r>
                        <a:rPr lang="en-US" sz="1400" b="1" kern="1200" dirty="0" smtClean="0">
                          <a:solidFill>
                            <a:schemeClr val="tx1"/>
                          </a:solidFill>
                          <a:effectLst/>
                          <a:latin typeface="Arial Narrow"/>
                          <a:ea typeface="+mn-ea"/>
                          <a:cs typeface="Arial Narrow"/>
                        </a:rPr>
                        <a:t>Study population</a:t>
                      </a:r>
                      <a:endParaRPr lang="de-DE" sz="1400" kern="1200" dirty="0" smtClean="0">
                        <a:solidFill>
                          <a:schemeClr val="tx1"/>
                        </a:solidFill>
                        <a:effectLst/>
                        <a:latin typeface="Arial Narrow"/>
                        <a:ea typeface="+mn-ea"/>
                        <a:cs typeface="Arial Narrow"/>
                      </a:endParaRPr>
                    </a:p>
                    <a:p>
                      <a:r>
                        <a:rPr lang="en-US" sz="1400" b="1" kern="1200" dirty="0" smtClean="0">
                          <a:solidFill>
                            <a:schemeClr val="tx1"/>
                          </a:solidFill>
                          <a:effectLst/>
                          <a:latin typeface="Arial Narrow"/>
                          <a:ea typeface="+mn-ea"/>
                          <a:cs typeface="Arial Narrow"/>
                        </a:rPr>
                        <a:t>n=405</a:t>
                      </a:r>
                      <a:r>
                        <a:rPr lang="de-DE" sz="1400" dirty="0" smtClean="0">
                          <a:effectLst/>
                          <a:latin typeface="Arial Narrow"/>
                          <a:cs typeface="Arial Narrow"/>
                        </a:rPr>
                        <a:t> </a:t>
                      </a:r>
                      <a:endParaRPr lang="de-DE" sz="1400" dirty="0">
                        <a:latin typeface="Arial Narrow"/>
                        <a:cs typeface="Arial Narrow"/>
                      </a:endParaRPr>
                    </a:p>
                  </a:txBody>
                  <a:tcPr/>
                </a:tc>
                <a:tc>
                  <a:txBody>
                    <a:bodyPr/>
                    <a:lstStyle/>
                    <a:p>
                      <a:pPr algn="ctr">
                        <a:lnSpc>
                          <a:spcPct val="107000"/>
                        </a:lnSpc>
                        <a:spcAft>
                          <a:spcPts val="0"/>
                        </a:spcAft>
                      </a:pPr>
                      <a:r>
                        <a:rPr lang="en-US" sz="1400" b="1" dirty="0">
                          <a:effectLst/>
                          <a:latin typeface="Arial Narrow"/>
                          <a:ea typeface="Calibri"/>
                          <a:cs typeface="Arial Narrow"/>
                        </a:rPr>
                        <a:t>Patients</a:t>
                      </a:r>
                      <a:endParaRPr lang="de-DE" sz="1400" dirty="0">
                        <a:effectLst/>
                        <a:latin typeface="Arial Narrow"/>
                        <a:ea typeface="Calibri"/>
                        <a:cs typeface="Arial Narrow"/>
                      </a:endParaRPr>
                    </a:p>
                    <a:p>
                      <a:pPr algn="ctr">
                        <a:lnSpc>
                          <a:spcPct val="107000"/>
                        </a:lnSpc>
                        <a:spcAft>
                          <a:spcPts val="0"/>
                        </a:spcAft>
                      </a:pPr>
                      <a:r>
                        <a:rPr lang="en-US" sz="1400" b="1" dirty="0">
                          <a:effectLst/>
                          <a:latin typeface="Arial Narrow"/>
                          <a:ea typeface="Calibri"/>
                          <a:cs typeface="Arial Narrow"/>
                        </a:rPr>
                        <a:t> with </a:t>
                      </a:r>
                      <a:r>
                        <a:rPr lang="en-US" sz="1400" b="1" dirty="0" err="1">
                          <a:effectLst/>
                          <a:latin typeface="Arial Narrow"/>
                          <a:ea typeface="Calibri"/>
                          <a:cs typeface="Arial Narrow"/>
                        </a:rPr>
                        <a:t>MetS</a:t>
                      </a:r>
                      <a:r>
                        <a:rPr lang="en-US" sz="1400" b="1" dirty="0">
                          <a:effectLst/>
                          <a:latin typeface="Arial Narrow"/>
                          <a:ea typeface="Calibri"/>
                          <a:cs typeface="Arial Narrow"/>
                        </a:rPr>
                        <a:t>, n=203</a:t>
                      </a:r>
                      <a:endParaRPr lang="de-DE" sz="1400" dirty="0">
                        <a:effectLst/>
                        <a:latin typeface="Arial Narrow"/>
                        <a:ea typeface="Calibri"/>
                        <a:cs typeface="Arial Narrow"/>
                      </a:endParaRPr>
                    </a:p>
                  </a:txBody>
                  <a:tcPr marL="68580" marR="68580" marT="0" marB="0"/>
                </a:tc>
                <a:tc>
                  <a:txBody>
                    <a:bodyPr/>
                    <a:lstStyle/>
                    <a:p>
                      <a:pPr algn="ctr">
                        <a:lnSpc>
                          <a:spcPct val="107000"/>
                        </a:lnSpc>
                        <a:spcAft>
                          <a:spcPts val="0"/>
                        </a:spcAft>
                      </a:pPr>
                      <a:r>
                        <a:rPr lang="en-US" sz="1400" b="1" dirty="0">
                          <a:effectLst/>
                          <a:latin typeface="Arial Narrow"/>
                          <a:ea typeface="Calibri"/>
                          <a:cs typeface="Arial Narrow"/>
                        </a:rPr>
                        <a:t>Patients without </a:t>
                      </a:r>
                      <a:endParaRPr lang="de-DE" sz="1400" b="1" dirty="0">
                        <a:effectLst/>
                        <a:latin typeface="Arial Narrow"/>
                        <a:ea typeface="Calibri"/>
                        <a:cs typeface="Arial Narrow"/>
                      </a:endParaRPr>
                    </a:p>
                    <a:p>
                      <a:pPr algn="ctr">
                        <a:lnSpc>
                          <a:spcPct val="107000"/>
                        </a:lnSpc>
                        <a:spcAft>
                          <a:spcPts val="0"/>
                        </a:spcAft>
                      </a:pPr>
                      <a:r>
                        <a:rPr lang="en-US" sz="1400" b="1" dirty="0" err="1">
                          <a:effectLst/>
                          <a:latin typeface="Arial Narrow"/>
                          <a:ea typeface="Calibri"/>
                          <a:cs typeface="Arial Narrow"/>
                        </a:rPr>
                        <a:t>MetS</a:t>
                      </a:r>
                      <a:r>
                        <a:rPr lang="en-US" sz="1400" b="1" dirty="0">
                          <a:effectLst/>
                          <a:latin typeface="Arial Narrow"/>
                          <a:ea typeface="Calibri"/>
                          <a:cs typeface="Arial Narrow"/>
                        </a:rPr>
                        <a:t>, n=202</a:t>
                      </a:r>
                      <a:endParaRPr lang="de-DE" sz="1400" b="1" dirty="0">
                        <a:effectLst/>
                        <a:latin typeface="Arial Narrow"/>
                        <a:ea typeface="Calibri"/>
                        <a:cs typeface="Arial Narrow"/>
                      </a:endParaRPr>
                    </a:p>
                  </a:txBody>
                  <a:tcPr marL="68580" marR="68580" marT="0" marB="0"/>
                </a:tc>
                <a:tc>
                  <a:txBody>
                    <a:bodyPr/>
                    <a:lstStyle/>
                    <a:p>
                      <a:r>
                        <a:rPr lang="de-DE" sz="1400" b="1" dirty="0" smtClean="0">
                          <a:latin typeface="Arial Narrow"/>
                          <a:cs typeface="Arial Narrow"/>
                        </a:rPr>
                        <a:t>P </a:t>
                      </a:r>
                      <a:r>
                        <a:rPr lang="de-DE" sz="1400" b="1" dirty="0" err="1" smtClean="0">
                          <a:latin typeface="Arial Narrow"/>
                          <a:cs typeface="Arial Narrow"/>
                        </a:rPr>
                        <a:t>value</a:t>
                      </a:r>
                      <a:endParaRPr lang="de-DE" sz="1400" b="1" dirty="0">
                        <a:latin typeface="Arial Narrow"/>
                        <a:cs typeface="Arial Narrow"/>
                      </a:endParaRPr>
                    </a:p>
                  </a:txBody>
                  <a:tcPr/>
                </a:tc>
              </a:tr>
              <a:tr h="370840">
                <a:tc>
                  <a:txBody>
                    <a:bodyPr/>
                    <a:lstStyle/>
                    <a:p>
                      <a:pPr>
                        <a:lnSpc>
                          <a:spcPct val="107000"/>
                        </a:lnSpc>
                        <a:spcAft>
                          <a:spcPts val="0"/>
                        </a:spcAft>
                      </a:pPr>
                      <a:r>
                        <a:rPr lang="en-US" sz="1400" dirty="0">
                          <a:effectLst/>
                          <a:latin typeface="Arial Narrow"/>
                          <a:ea typeface="Calibri"/>
                          <a:cs typeface="Arial Narrow"/>
                        </a:rPr>
                        <a:t>Mean age, years, (SD)</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53 (9)</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54 (9)</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52 (8)</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0.02</a:t>
                      </a:r>
                      <a:endParaRPr lang="de-DE" sz="140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dirty="0">
                          <a:effectLst/>
                          <a:latin typeface="Arial Narrow"/>
                          <a:ea typeface="Calibri"/>
                          <a:cs typeface="Arial Narrow"/>
                        </a:rPr>
                        <a:t>Males, n (%)</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359 (89)</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183 (90)</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176 (87)</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0.4</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dirty="0">
                          <a:effectLst/>
                          <a:latin typeface="Arial Narrow"/>
                          <a:ea typeface="Calibri"/>
                          <a:cs typeface="Arial Narrow"/>
                        </a:rPr>
                        <a:t>Mean BMI, kg/m</a:t>
                      </a:r>
                      <a:r>
                        <a:rPr lang="en-US" sz="1400" baseline="30000" dirty="0">
                          <a:effectLst/>
                          <a:latin typeface="Arial Narrow"/>
                          <a:ea typeface="Calibri"/>
                          <a:cs typeface="Arial Narrow"/>
                        </a:rPr>
                        <a:t>2</a:t>
                      </a:r>
                      <a:r>
                        <a:rPr lang="en-US" sz="1400" dirty="0">
                          <a:effectLst/>
                          <a:latin typeface="Arial Narrow"/>
                          <a:ea typeface="Calibri"/>
                          <a:cs typeface="Arial Narrow"/>
                        </a:rPr>
                        <a:t>, (SD)</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24.6 (5.3)</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26.0 (4.7)</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23.2 (5.5)</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0.0001</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dirty="0">
                          <a:effectLst/>
                          <a:latin typeface="Arial Narrow"/>
                          <a:ea typeface="Calibri"/>
                          <a:cs typeface="Arial Narrow"/>
                        </a:rPr>
                        <a:t>Obesity: BMI </a:t>
                      </a:r>
                      <a:r>
                        <a:rPr lang="en-GB" sz="1400" dirty="0">
                          <a:effectLst/>
                          <a:latin typeface="Arial Narrow"/>
                          <a:ea typeface="Calibri"/>
                          <a:cs typeface="Arial Narrow"/>
                        </a:rPr>
                        <a:t>≥30kg/m</a:t>
                      </a:r>
                      <a:r>
                        <a:rPr lang="en-GB" sz="1400" baseline="30000" dirty="0">
                          <a:effectLst/>
                          <a:latin typeface="Arial Narrow"/>
                          <a:ea typeface="Calibri"/>
                          <a:cs typeface="Arial Narrow"/>
                        </a:rPr>
                        <a:t>2 </a:t>
                      </a:r>
                      <a:r>
                        <a:rPr lang="en-GB" sz="1400" dirty="0">
                          <a:effectLst/>
                          <a:latin typeface="Arial Narrow"/>
                          <a:ea typeface="Calibri"/>
                          <a:cs typeface="Arial Narrow"/>
                        </a:rPr>
                        <a:t>n (%)</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34 (8.4)</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27 (13.3)</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7 (3.5)</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0.0001</a:t>
                      </a:r>
                      <a:endParaRPr lang="de-DE" sz="140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dirty="0">
                          <a:effectLst/>
                          <a:latin typeface="Arial Narrow"/>
                          <a:ea typeface="Calibri"/>
                          <a:cs typeface="Arial Narrow"/>
                        </a:rPr>
                        <a:t>Type 2 Diabetes (n=404), n (%)</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33 (8.2)</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31 (15.3)</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2 (1.0)</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smtClean="0">
                          <a:effectLst/>
                          <a:latin typeface="Arial Narrow"/>
                          <a:ea typeface="Calibri"/>
                          <a:cs typeface="Arial Narrow"/>
                        </a:rPr>
                        <a:t>0.0001</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dirty="0">
                          <a:effectLst/>
                          <a:latin typeface="Arial Narrow"/>
                          <a:ea typeface="Calibri"/>
                          <a:cs typeface="Arial Narrow"/>
                        </a:rPr>
                        <a:t>Duration of HIV infection (years)</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17.0 (7.0)</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16.9 (6.8)</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17.0 (7.3)</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0.9</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dirty="0">
                          <a:effectLst/>
                          <a:latin typeface="Arial Narrow"/>
                          <a:ea typeface="Calibri"/>
                          <a:cs typeface="Arial Narrow"/>
                        </a:rPr>
                        <a:t>CD4 cells count (per mm</a:t>
                      </a:r>
                      <a:r>
                        <a:rPr lang="en-US" sz="1400" baseline="30000" dirty="0">
                          <a:effectLst/>
                          <a:latin typeface="Arial Narrow"/>
                          <a:ea typeface="Calibri"/>
                          <a:cs typeface="Arial Narrow"/>
                        </a:rPr>
                        <a:t>3</a:t>
                      </a:r>
                      <a:r>
                        <a:rPr lang="en-US" sz="1400" dirty="0">
                          <a:effectLst/>
                          <a:latin typeface="Arial Narrow"/>
                          <a:ea typeface="Calibri"/>
                          <a:cs typeface="Arial Narrow"/>
                        </a:rPr>
                        <a:t>)</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617 (257)</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628 (239)</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607 (273)</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0.2</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fr-FR" sz="1400" dirty="0">
                          <a:effectLst/>
                          <a:latin typeface="Arial Narrow"/>
                          <a:ea typeface="Calibri"/>
                          <a:cs typeface="Arial Narrow"/>
                        </a:rPr>
                        <a:t>HIV1-VL&lt;20 copies/</a:t>
                      </a:r>
                      <a:r>
                        <a:rPr lang="fr-FR" sz="1400" dirty="0" err="1">
                          <a:effectLst/>
                          <a:latin typeface="Arial Narrow"/>
                          <a:ea typeface="Calibri"/>
                          <a:cs typeface="Arial Narrow"/>
                        </a:rPr>
                        <a:t>mL</a:t>
                      </a:r>
                      <a:r>
                        <a:rPr lang="fr-FR" sz="1400" dirty="0">
                          <a:effectLst/>
                          <a:latin typeface="Arial Narrow"/>
                          <a:ea typeface="Calibri"/>
                          <a:cs typeface="Arial Narrow"/>
                        </a:rPr>
                        <a:t> (n,%)</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fr-FR" sz="1400">
                          <a:effectLst/>
                          <a:latin typeface="Arial Narrow"/>
                          <a:ea typeface="Calibri"/>
                          <a:cs typeface="Arial Narrow"/>
                        </a:rPr>
                        <a:t>323 (79.8)</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fr-FR" sz="1400" dirty="0">
                          <a:effectLst/>
                          <a:latin typeface="Arial Narrow"/>
                          <a:ea typeface="Calibri"/>
                          <a:cs typeface="Arial Narrow"/>
                        </a:rPr>
                        <a:t>160 (78.8)</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fr-FR" sz="1400" dirty="0">
                          <a:effectLst/>
                          <a:latin typeface="Arial Narrow"/>
                          <a:ea typeface="Calibri"/>
                          <a:cs typeface="Arial Narrow"/>
                        </a:rPr>
                        <a:t>163 (80.7)</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fr-FR" sz="1400" dirty="0">
                          <a:effectLst/>
                          <a:latin typeface="Arial Narrow"/>
                          <a:ea typeface="Calibri"/>
                          <a:cs typeface="Arial Narrow"/>
                        </a:rPr>
                        <a:t>0.7</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b="1" dirty="0">
                          <a:effectLst/>
                          <a:latin typeface="Arial Narrow"/>
                          <a:ea typeface="Calibri"/>
                          <a:cs typeface="Arial Narrow"/>
                        </a:rPr>
                        <a:t>Metabolic parameters</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b="1">
                          <a:effectLst/>
                          <a:latin typeface="Arial Narrow"/>
                          <a:ea typeface="Calibri"/>
                          <a:cs typeface="Arial Narrow"/>
                        </a:rPr>
                        <a:t> </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b="1">
                          <a:effectLst/>
                          <a:latin typeface="Arial Narrow"/>
                          <a:ea typeface="Calibri"/>
                          <a:cs typeface="Arial Narrow"/>
                        </a:rPr>
                        <a:t> </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b="1">
                          <a:effectLst/>
                          <a:latin typeface="Arial Narrow"/>
                          <a:ea typeface="Calibri"/>
                          <a:cs typeface="Arial Narrow"/>
                        </a:rPr>
                        <a:t> </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b="1">
                          <a:effectLst/>
                          <a:latin typeface="Arial Narrow"/>
                          <a:ea typeface="Calibri"/>
                          <a:cs typeface="Arial Narrow"/>
                        </a:rPr>
                        <a:t> </a:t>
                      </a:r>
                      <a:endParaRPr lang="de-DE" sz="140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dirty="0">
                          <a:effectLst/>
                          <a:latin typeface="Arial Narrow"/>
                          <a:ea typeface="Calibri"/>
                          <a:cs typeface="Arial Narrow"/>
                        </a:rPr>
                        <a:t>HOMA score ≥2.5 (n,%),</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116 (29)</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99 (49)</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17 (8.5)</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0.0001</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dirty="0">
                          <a:effectLst/>
                          <a:latin typeface="Arial Narrow"/>
                          <a:ea typeface="Calibri"/>
                          <a:cs typeface="Arial Narrow"/>
                        </a:rPr>
                        <a:t>HDL-cholesterol (</a:t>
                      </a:r>
                      <a:r>
                        <a:rPr lang="en-US" sz="1400" dirty="0" err="1">
                          <a:effectLst/>
                          <a:latin typeface="Arial Narrow"/>
                          <a:ea typeface="Calibri"/>
                          <a:cs typeface="Arial Narrow"/>
                        </a:rPr>
                        <a:t>mmol</a:t>
                      </a:r>
                      <a:r>
                        <a:rPr lang="en-US" sz="1400" dirty="0">
                          <a:effectLst/>
                          <a:latin typeface="Arial Narrow"/>
                          <a:ea typeface="Calibri"/>
                          <a:cs typeface="Arial Narrow"/>
                        </a:rPr>
                        <a:t>/L)</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1.21 (0.37)</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1.06 (0.30)</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1.36 (0.37)</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0.0001</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a:effectLst/>
                          <a:latin typeface="Arial Narrow"/>
                          <a:ea typeface="Calibri"/>
                          <a:cs typeface="Arial Narrow"/>
                        </a:rPr>
                        <a:t>LDL-cholesterol (mmol/L)</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2.95 (1.04)</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2.80 (1.25)</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3.11 (0.74)</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0.0001</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a:effectLst/>
                          <a:latin typeface="Arial Narrow"/>
                          <a:ea typeface="Calibri"/>
                          <a:cs typeface="Arial Narrow"/>
                        </a:rPr>
                        <a:t>Triglycerides (mmol/L)</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1.89 (1.78)</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2.40 (1.65)</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1.37 (1.75)</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0.0001</a:t>
                      </a:r>
                      <a:endParaRPr lang="de-DE" sz="1400" dirty="0">
                        <a:effectLst/>
                        <a:latin typeface="Arial Narrow"/>
                        <a:ea typeface="Calibri"/>
                        <a:cs typeface="Arial Narrow"/>
                      </a:endParaRPr>
                    </a:p>
                  </a:txBody>
                  <a:tcPr marL="68580" marR="68580" marT="0" marB="0"/>
                </a:tc>
              </a:tr>
              <a:tr h="370840">
                <a:tc>
                  <a:txBody>
                    <a:bodyPr/>
                    <a:lstStyle/>
                    <a:p>
                      <a:pPr>
                        <a:lnSpc>
                          <a:spcPct val="107000"/>
                        </a:lnSpc>
                        <a:spcAft>
                          <a:spcPts val="0"/>
                        </a:spcAft>
                      </a:pPr>
                      <a:r>
                        <a:rPr lang="en-US" sz="1400">
                          <a:effectLst/>
                          <a:latin typeface="Arial Narrow"/>
                          <a:ea typeface="Calibri"/>
                          <a:cs typeface="Arial Narrow"/>
                        </a:rPr>
                        <a:t>Glucose (mmol/L)</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5.47 (1.20)</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a:effectLst/>
                          <a:latin typeface="Arial Narrow"/>
                          <a:ea typeface="Calibri"/>
                          <a:cs typeface="Arial Narrow"/>
                        </a:rPr>
                        <a:t>5.85 (1.48)</a:t>
                      </a:r>
                      <a:endParaRPr lang="de-DE" sz="140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5.09 (0.64)</a:t>
                      </a:r>
                      <a:endParaRPr lang="de-DE" sz="1400" dirty="0">
                        <a:effectLst/>
                        <a:latin typeface="Arial Narrow"/>
                        <a:ea typeface="Calibri"/>
                        <a:cs typeface="Arial Narrow"/>
                      </a:endParaRPr>
                    </a:p>
                  </a:txBody>
                  <a:tcPr marL="68580" marR="68580" marT="0" marB="0"/>
                </a:tc>
                <a:tc>
                  <a:txBody>
                    <a:bodyPr/>
                    <a:lstStyle/>
                    <a:p>
                      <a:pPr>
                        <a:lnSpc>
                          <a:spcPct val="107000"/>
                        </a:lnSpc>
                        <a:spcAft>
                          <a:spcPts val="0"/>
                        </a:spcAft>
                      </a:pPr>
                      <a:r>
                        <a:rPr lang="en-US" sz="1400" dirty="0">
                          <a:effectLst/>
                          <a:latin typeface="Arial Narrow"/>
                          <a:ea typeface="Calibri"/>
                          <a:cs typeface="Arial Narrow"/>
                        </a:rPr>
                        <a:t>0.0001</a:t>
                      </a:r>
                      <a:endParaRPr lang="de-DE" sz="1400" dirty="0">
                        <a:effectLst/>
                        <a:latin typeface="Arial Narrow"/>
                        <a:ea typeface="Calibri"/>
                        <a:cs typeface="Arial Narrow"/>
                      </a:endParaRPr>
                    </a:p>
                  </a:txBody>
                  <a:tcPr marL="68580" marR="68580" marT="0" marB="0"/>
                </a:tc>
              </a:tr>
            </a:tbl>
          </a:graphicData>
        </a:graphic>
      </p:graphicFrame>
    </p:spTree>
    <p:extLst>
      <p:ext uri="{BB962C8B-B14F-4D97-AF65-F5344CB8AC3E}">
        <p14:creationId xmlns:p14="http://schemas.microsoft.com/office/powerpoint/2010/main" xmlns="" val="2729774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8"/>
          <p:cNvSpPr/>
          <p:nvPr/>
        </p:nvSpPr>
        <p:spPr>
          <a:xfrm>
            <a:off x="1968913" y="103257"/>
            <a:ext cx="5142704" cy="707886"/>
          </a:xfrm>
          <a:prstGeom prst="rect">
            <a:avLst/>
          </a:prstGeom>
        </p:spPr>
        <p:txBody>
          <a:bodyPr wrap="none">
            <a:spAutoFit/>
          </a:bodyPr>
          <a:lstStyle/>
          <a:p>
            <a:pPr algn="ctr"/>
            <a:r>
              <a:rPr lang="en-GB" sz="4000" b="1" dirty="0" smtClean="0">
                <a:solidFill>
                  <a:srgbClr val="000000"/>
                </a:solidFill>
                <a:latin typeface="Aharoni" panose="02010803020104030203" pitchFamily="2" charset="-79"/>
                <a:cs typeface="Aharoni" panose="02010803020104030203" pitchFamily="2" charset="-79"/>
              </a:rPr>
              <a:t>Study population (</a:t>
            </a:r>
            <a:r>
              <a:rPr lang="en-GB" sz="4000" b="1" dirty="0">
                <a:solidFill>
                  <a:srgbClr val="000000"/>
                </a:solidFill>
                <a:latin typeface="Aharoni" panose="02010803020104030203" pitchFamily="2" charset="-79"/>
                <a:cs typeface="Aharoni" panose="02010803020104030203" pitchFamily="2" charset="-79"/>
              </a:rPr>
              <a:t>2</a:t>
            </a:r>
            <a:r>
              <a:rPr lang="en-GB" sz="4000" b="1" dirty="0" smtClean="0">
                <a:solidFill>
                  <a:srgbClr val="000000"/>
                </a:solidFill>
                <a:latin typeface="Aharoni" panose="02010803020104030203" pitchFamily="2" charset="-79"/>
                <a:cs typeface="Aharoni" panose="02010803020104030203" pitchFamily="2" charset="-79"/>
              </a:rPr>
              <a:t>)</a:t>
            </a:r>
            <a:endParaRPr lang="en-GB" sz="4000" b="1" dirty="0">
              <a:solidFill>
                <a:srgbClr val="000000"/>
              </a:solidFill>
              <a:latin typeface="Aharoni" panose="02010803020104030203" pitchFamily="2" charset="-79"/>
              <a:cs typeface="Aharoni" panose="02010803020104030203" pitchFamily="2" charset="-79"/>
            </a:endParaRPr>
          </a:p>
        </p:txBody>
      </p:sp>
      <p:cxnSp>
        <p:nvCxnSpPr>
          <p:cNvPr id="13" name="Straight Connector 9"/>
          <p:cNvCxnSpPr/>
          <p:nvPr/>
        </p:nvCxnSpPr>
        <p:spPr>
          <a:xfrm>
            <a:off x="0" y="1055439"/>
            <a:ext cx="9144000" cy="0"/>
          </a:xfrm>
          <a:prstGeom prst="line">
            <a:avLst/>
          </a:prstGeom>
          <a:ln>
            <a:solidFill>
              <a:srgbClr val="7A2851"/>
            </a:solidFill>
          </a:ln>
        </p:spPr>
        <p:style>
          <a:lnRef idx="2">
            <a:schemeClr val="accent1"/>
          </a:lnRef>
          <a:fillRef idx="0">
            <a:schemeClr val="accent1"/>
          </a:fillRef>
          <a:effectRef idx="1">
            <a:schemeClr val="accent1"/>
          </a:effectRef>
          <a:fontRef idx="minor">
            <a:schemeClr val="tx1"/>
          </a:fontRef>
        </p:style>
      </p:cxnSp>
      <p:graphicFrame>
        <p:nvGraphicFramePr>
          <p:cNvPr id="8" name="Tabelle 7"/>
          <p:cNvGraphicFramePr>
            <a:graphicFrameLocks noGrp="1"/>
          </p:cNvGraphicFramePr>
          <p:nvPr>
            <p:extLst>
              <p:ext uri="{D42A27DB-BD31-4B8C-83A1-F6EECF244321}">
                <p14:modId xmlns:p14="http://schemas.microsoft.com/office/powerpoint/2010/main" xmlns="" val="1145069128"/>
              </p:ext>
            </p:extLst>
          </p:nvPr>
        </p:nvGraphicFramePr>
        <p:xfrm>
          <a:off x="522494" y="1290551"/>
          <a:ext cx="8111546" cy="5424805"/>
        </p:xfrm>
        <a:graphic>
          <a:graphicData uri="http://schemas.openxmlformats.org/drawingml/2006/table">
            <a:tbl>
              <a:tblPr firstRow="1" bandRow="1">
                <a:tableStyleId>{5940675A-B579-460E-94D1-54222C63F5DA}</a:tableStyleId>
              </a:tblPr>
              <a:tblGrid>
                <a:gridCol w="2250768"/>
                <a:gridCol w="1601489"/>
                <a:gridCol w="1603648"/>
                <a:gridCol w="1603648"/>
                <a:gridCol w="1051993"/>
              </a:tblGrid>
              <a:tr h="370840">
                <a:tc>
                  <a:txBody>
                    <a:bodyPr/>
                    <a:lstStyle/>
                    <a:p>
                      <a:endParaRPr lang="de-DE" sz="1400" dirty="0">
                        <a:latin typeface="Arial Narrow"/>
                        <a:cs typeface="Arial Narrow"/>
                      </a:endParaRPr>
                    </a:p>
                  </a:txBody>
                  <a:tcPr/>
                </a:tc>
                <a:tc>
                  <a:txBody>
                    <a:bodyPr/>
                    <a:lstStyle/>
                    <a:p>
                      <a:r>
                        <a:rPr lang="en-US" sz="1400" b="1" kern="1200" dirty="0" smtClean="0">
                          <a:solidFill>
                            <a:schemeClr val="tx1"/>
                          </a:solidFill>
                          <a:effectLst/>
                          <a:latin typeface="Arial Narrow"/>
                          <a:ea typeface="+mn-ea"/>
                          <a:cs typeface="Arial Narrow"/>
                        </a:rPr>
                        <a:t>Study population</a:t>
                      </a:r>
                      <a:endParaRPr lang="de-DE" sz="1400" kern="1200" dirty="0" smtClean="0">
                        <a:solidFill>
                          <a:schemeClr val="tx1"/>
                        </a:solidFill>
                        <a:effectLst/>
                        <a:latin typeface="Arial Narrow"/>
                        <a:ea typeface="+mn-ea"/>
                        <a:cs typeface="Arial Narrow"/>
                      </a:endParaRPr>
                    </a:p>
                    <a:p>
                      <a:r>
                        <a:rPr lang="en-US" sz="1400" b="1" kern="1200" dirty="0" smtClean="0">
                          <a:solidFill>
                            <a:schemeClr val="tx1"/>
                          </a:solidFill>
                          <a:effectLst/>
                          <a:latin typeface="Arial Narrow"/>
                          <a:ea typeface="+mn-ea"/>
                          <a:cs typeface="Arial Narrow"/>
                        </a:rPr>
                        <a:t>n=405</a:t>
                      </a:r>
                      <a:r>
                        <a:rPr lang="de-DE" sz="1400" dirty="0" smtClean="0">
                          <a:effectLst/>
                          <a:latin typeface="Arial Narrow"/>
                          <a:cs typeface="Arial Narrow"/>
                        </a:rPr>
                        <a:t> </a:t>
                      </a:r>
                      <a:endParaRPr lang="de-DE" sz="1400" dirty="0">
                        <a:latin typeface="Arial Narrow"/>
                        <a:cs typeface="Arial Narrow"/>
                      </a:endParaRPr>
                    </a:p>
                  </a:txBody>
                  <a:tcPr/>
                </a:tc>
                <a:tc>
                  <a:txBody>
                    <a:bodyPr/>
                    <a:lstStyle/>
                    <a:p>
                      <a:pPr algn="ctr">
                        <a:lnSpc>
                          <a:spcPct val="107000"/>
                        </a:lnSpc>
                        <a:spcAft>
                          <a:spcPts val="0"/>
                        </a:spcAft>
                      </a:pPr>
                      <a:r>
                        <a:rPr lang="en-US" sz="1400" b="1" dirty="0">
                          <a:effectLst/>
                          <a:latin typeface="Arial Narrow"/>
                          <a:ea typeface="Calibri"/>
                          <a:cs typeface="Arial Narrow"/>
                        </a:rPr>
                        <a:t>Patients</a:t>
                      </a:r>
                      <a:endParaRPr lang="de-DE" sz="1400" dirty="0">
                        <a:effectLst/>
                        <a:latin typeface="Arial Narrow"/>
                        <a:ea typeface="Calibri"/>
                        <a:cs typeface="Arial Narrow"/>
                      </a:endParaRPr>
                    </a:p>
                    <a:p>
                      <a:pPr algn="ctr">
                        <a:lnSpc>
                          <a:spcPct val="107000"/>
                        </a:lnSpc>
                        <a:spcAft>
                          <a:spcPts val="0"/>
                        </a:spcAft>
                      </a:pPr>
                      <a:r>
                        <a:rPr lang="en-US" sz="1400" b="1" dirty="0">
                          <a:effectLst/>
                          <a:latin typeface="Arial Narrow"/>
                          <a:ea typeface="Calibri"/>
                          <a:cs typeface="Arial Narrow"/>
                        </a:rPr>
                        <a:t> with </a:t>
                      </a:r>
                      <a:r>
                        <a:rPr lang="en-US" sz="1400" b="1" dirty="0" err="1">
                          <a:effectLst/>
                          <a:latin typeface="Arial Narrow"/>
                          <a:ea typeface="Calibri"/>
                          <a:cs typeface="Arial Narrow"/>
                        </a:rPr>
                        <a:t>MetS</a:t>
                      </a:r>
                      <a:r>
                        <a:rPr lang="en-US" sz="1400" b="1" dirty="0">
                          <a:effectLst/>
                          <a:latin typeface="Arial Narrow"/>
                          <a:ea typeface="Calibri"/>
                          <a:cs typeface="Arial Narrow"/>
                        </a:rPr>
                        <a:t>, n=203</a:t>
                      </a:r>
                      <a:endParaRPr lang="de-DE" sz="1400" dirty="0">
                        <a:effectLst/>
                        <a:latin typeface="Arial Narrow"/>
                        <a:ea typeface="Calibri"/>
                        <a:cs typeface="Arial Narrow"/>
                      </a:endParaRPr>
                    </a:p>
                  </a:txBody>
                  <a:tcPr marL="68580" marR="68580" marT="0" marB="0"/>
                </a:tc>
                <a:tc>
                  <a:txBody>
                    <a:bodyPr/>
                    <a:lstStyle/>
                    <a:p>
                      <a:pPr algn="ctr">
                        <a:lnSpc>
                          <a:spcPct val="107000"/>
                        </a:lnSpc>
                        <a:spcAft>
                          <a:spcPts val="0"/>
                        </a:spcAft>
                      </a:pPr>
                      <a:r>
                        <a:rPr lang="en-US" sz="1400" b="1" dirty="0">
                          <a:effectLst/>
                          <a:latin typeface="Arial Narrow"/>
                          <a:ea typeface="Calibri"/>
                          <a:cs typeface="Arial Narrow"/>
                        </a:rPr>
                        <a:t>Patients without </a:t>
                      </a:r>
                      <a:endParaRPr lang="de-DE" sz="1400" b="1" dirty="0">
                        <a:effectLst/>
                        <a:latin typeface="Arial Narrow"/>
                        <a:ea typeface="Calibri"/>
                        <a:cs typeface="Arial Narrow"/>
                      </a:endParaRPr>
                    </a:p>
                    <a:p>
                      <a:pPr algn="ctr">
                        <a:lnSpc>
                          <a:spcPct val="107000"/>
                        </a:lnSpc>
                        <a:spcAft>
                          <a:spcPts val="0"/>
                        </a:spcAft>
                      </a:pPr>
                      <a:r>
                        <a:rPr lang="en-US" sz="1400" b="1" dirty="0" err="1">
                          <a:effectLst/>
                          <a:latin typeface="Arial Narrow"/>
                          <a:ea typeface="Calibri"/>
                          <a:cs typeface="Arial Narrow"/>
                        </a:rPr>
                        <a:t>MetS</a:t>
                      </a:r>
                      <a:r>
                        <a:rPr lang="en-US" sz="1400" b="1" dirty="0">
                          <a:effectLst/>
                          <a:latin typeface="Arial Narrow"/>
                          <a:ea typeface="Calibri"/>
                          <a:cs typeface="Arial Narrow"/>
                        </a:rPr>
                        <a:t>, n=202</a:t>
                      </a:r>
                      <a:endParaRPr lang="de-DE" sz="1400" b="1" dirty="0">
                        <a:effectLst/>
                        <a:latin typeface="Arial Narrow"/>
                        <a:ea typeface="Calibri"/>
                        <a:cs typeface="Arial Narrow"/>
                      </a:endParaRPr>
                    </a:p>
                  </a:txBody>
                  <a:tcPr marL="68580" marR="68580" marT="0" marB="0"/>
                </a:tc>
                <a:tc>
                  <a:txBody>
                    <a:bodyPr/>
                    <a:lstStyle/>
                    <a:p>
                      <a:r>
                        <a:rPr lang="de-DE" sz="1400" b="1" dirty="0" smtClean="0">
                          <a:latin typeface="Arial Narrow"/>
                          <a:cs typeface="Arial Narrow"/>
                        </a:rPr>
                        <a:t>P </a:t>
                      </a:r>
                      <a:r>
                        <a:rPr lang="de-DE" sz="1400" b="1" dirty="0" err="1" smtClean="0">
                          <a:latin typeface="Arial Narrow"/>
                          <a:cs typeface="Arial Narrow"/>
                        </a:rPr>
                        <a:t>value</a:t>
                      </a:r>
                      <a:endParaRPr lang="de-DE" sz="1400" b="1" dirty="0">
                        <a:latin typeface="Arial Narrow"/>
                        <a:cs typeface="Arial Narrow"/>
                      </a:endParaRPr>
                    </a:p>
                  </a:txBody>
                  <a:tcPr/>
                </a:tc>
              </a:tr>
              <a:tr h="370840">
                <a:tc>
                  <a:txBody>
                    <a:bodyPr/>
                    <a:lstStyle/>
                    <a:p>
                      <a:pPr>
                        <a:lnSpc>
                          <a:spcPct val="107000"/>
                        </a:lnSpc>
                        <a:spcAft>
                          <a:spcPts val="0"/>
                        </a:spcAft>
                      </a:pPr>
                      <a:r>
                        <a:rPr lang="en-US" sz="1400" b="1" dirty="0">
                          <a:effectLst/>
                          <a:latin typeface="Arial"/>
                          <a:ea typeface="Calibri"/>
                          <a:cs typeface="Arial"/>
                        </a:rPr>
                        <a:t>Hepatic parameters</a:t>
                      </a:r>
                      <a:endParaRPr lang="de-DE"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400">
                          <a:effectLst/>
                          <a:latin typeface="Arial"/>
                          <a:ea typeface="Calibri"/>
                          <a:cs typeface="Arial"/>
                        </a:rPr>
                        <a:t> </a:t>
                      </a:r>
                      <a:endParaRPr lang="de-DE" sz="1400">
                        <a:effectLst/>
                        <a:latin typeface="Calibri"/>
                        <a:ea typeface="Calibri"/>
                        <a:cs typeface="Times New Roman"/>
                      </a:endParaRPr>
                    </a:p>
                  </a:txBody>
                  <a:tcPr marL="68580" marR="68580" marT="0" marB="0"/>
                </a:tc>
                <a:tc>
                  <a:txBody>
                    <a:bodyPr/>
                    <a:lstStyle/>
                    <a:p>
                      <a:pPr>
                        <a:lnSpc>
                          <a:spcPct val="107000"/>
                        </a:lnSpc>
                        <a:spcAft>
                          <a:spcPts val="0"/>
                        </a:spcAft>
                      </a:pPr>
                      <a:r>
                        <a:rPr lang="en-US" sz="1400">
                          <a:effectLst/>
                          <a:latin typeface="Arial"/>
                          <a:ea typeface="Calibri"/>
                          <a:cs typeface="Arial"/>
                        </a:rPr>
                        <a:t> </a:t>
                      </a:r>
                      <a:endParaRPr lang="de-DE" sz="1400">
                        <a:effectLst/>
                        <a:latin typeface="Calibri"/>
                        <a:ea typeface="Calibri"/>
                        <a:cs typeface="Times New Roman"/>
                      </a:endParaRPr>
                    </a:p>
                  </a:txBody>
                  <a:tcPr marL="68580" marR="68580" marT="0" marB="0"/>
                </a:tc>
                <a:tc>
                  <a:txBody>
                    <a:bodyPr/>
                    <a:lstStyle/>
                    <a:p>
                      <a:pPr>
                        <a:lnSpc>
                          <a:spcPct val="107000"/>
                        </a:lnSpc>
                        <a:spcAft>
                          <a:spcPts val="0"/>
                        </a:spcAft>
                      </a:pPr>
                      <a:r>
                        <a:rPr lang="en-US" sz="1400">
                          <a:effectLst/>
                          <a:latin typeface="Arial"/>
                          <a:ea typeface="Calibri"/>
                          <a:cs typeface="Arial"/>
                        </a:rPr>
                        <a:t> </a:t>
                      </a:r>
                      <a:endParaRPr lang="de-DE" sz="1400">
                        <a:effectLst/>
                        <a:latin typeface="Calibri"/>
                        <a:ea typeface="Calibri"/>
                        <a:cs typeface="Times New Roman"/>
                      </a:endParaRPr>
                    </a:p>
                  </a:txBody>
                  <a:tcPr marL="68580" marR="68580" marT="0" marB="0"/>
                </a:tc>
                <a:tc>
                  <a:txBody>
                    <a:bodyPr/>
                    <a:lstStyle/>
                    <a:p>
                      <a:pPr>
                        <a:lnSpc>
                          <a:spcPct val="107000"/>
                        </a:lnSpc>
                        <a:spcAft>
                          <a:spcPts val="0"/>
                        </a:spcAft>
                      </a:pPr>
                      <a:r>
                        <a:rPr lang="en-US" sz="1400">
                          <a:effectLst/>
                          <a:latin typeface="Arial"/>
                          <a:ea typeface="Calibri"/>
                          <a:cs typeface="Arial"/>
                        </a:rPr>
                        <a:t> </a:t>
                      </a:r>
                      <a:endParaRPr lang="de-DE" sz="140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dirty="0">
                          <a:effectLst/>
                          <a:latin typeface="Arial"/>
                          <a:ea typeface="Calibri"/>
                          <a:cs typeface="Arial"/>
                        </a:rPr>
                        <a:t>AST (IU/L)</a:t>
                      </a:r>
                      <a:endParaRPr lang="de-DE"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400">
                          <a:effectLst/>
                          <a:latin typeface="Arial"/>
                          <a:ea typeface="Calibri"/>
                          <a:cs typeface="Arial"/>
                        </a:rPr>
                        <a:t>29 (20)</a:t>
                      </a:r>
                      <a:endParaRPr lang="de-DE" sz="1400">
                        <a:effectLst/>
                        <a:latin typeface="Calibri"/>
                        <a:ea typeface="Calibri"/>
                        <a:cs typeface="Times New Roman"/>
                      </a:endParaRPr>
                    </a:p>
                  </a:txBody>
                  <a:tcPr marL="68580" marR="68580" marT="0" marB="0"/>
                </a:tc>
                <a:tc>
                  <a:txBody>
                    <a:bodyPr/>
                    <a:lstStyle/>
                    <a:p>
                      <a:pPr>
                        <a:lnSpc>
                          <a:spcPct val="107000"/>
                        </a:lnSpc>
                        <a:spcAft>
                          <a:spcPts val="0"/>
                        </a:spcAft>
                      </a:pPr>
                      <a:r>
                        <a:rPr lang="en-US" sz="1400" dirty="0">
                          <a:effectLst/>
                          <a:latin typeface="Arial"/>
                          <a:ea typeface="Calibri"/>
                          <a:cs typeface="Arial"/>
                        </a:rPr>
                        <a:t>31 (19)</a:t>
                      </a:r>
                      <a:endParaRPr lang="de-DE"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400">
                          <a:effectLst/>
                          <a:latin typeface="Arial"/>
                          <a:ea typeface="Calibri"/>
                          <a:cs typeface="Arial"/>
                        </a:rPr>
                        <a:t>27 (20)</a:t>
                      </a:r>
                      <a:endParaRPr lang="de-DE" sz="1400">
                        <a:effectLst/>
                        <a:latin typeface="Calibri"/>
                        <a:ea typeface="Calibri"/>
                        <a:cs typeface="Times New Roman"/>
                      </a:endParaRPr>
                    </a:p>
                  </a:txBody>
                  <a:tcPr marL="68580" marR="68580" marT="0" marB="0"/>
                </a:tc>
                <a:tc>
                  <a:txBody>
                    <a:bodyPr/>
                    <a:lstStyle/>
                    <a:p>
                      <a:pPr>
                        <a:lnSpc>
                          <a:spcPct val="107000"/>
                        </a:lnSpc>
                        <a:spcAft>
                          <a:spcPts val="0"/>
                        </a:spcAft>
                      </a:pPr>
                      <a:r>
                        <a:rPr lang="en-US" sz="1400">
                          <a:effectLst/>
                          <a:latin typeface="Arial"/>
                          <a:ea typeface="Calibri"/>
                          <a:cs typeface="Arial"/>
                        </a:rPr>
                        <a:t>0.0001</a:t>
                      </a:r>
                      <a:endParaRPr lang="de-DE" sz="140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dirty="0">
                          <a:effectLst/>
                          <a:latin typeface="Arial"/>
                          <a:ea typeface="Calibri"/>
                          <a:cs typeface="Arial"/>
                        </a:rPr>
                        <a:t>ALT (IU/L)</a:t>
                      </a:r>
                      <a:endParaRPr lang="de-DE"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400" dirty="0">
                          <a:effectLst/>
                          <a:latin typeface="Arial"/>
                          <a:ea typeface="Calibri"/>
                          <a:cs typeface="Arial"/>
                        </a:rPr>
                        <a:t>34 (27)</a:t>
                      </a:r>
                      <a:endParaRPr lang="de-DE"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400" dirty="0">
                          <a:effectLst/>
                          <a:latin typeface="Arial"/>
                          <a:ea typeface="Calibri"/>
                          <a:cs typeface="Arial"/>
                        </a:rPr>
                        <a:t>41 (34)</a:t>
                      </a:r>
                      <a:endParaRPr lang="de-DE"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400" dirty="0">
                          <a:effectLst/>
                          <a:latin typeface="Arial"/>
                          <a:ea typeface="Calibri"/>
                          <a:cs typeface="Arial"/>
                        </a:rPr>
                        <a:t>28 (15)</a:t>
                      </a:r>
                      <a:endParaRPr lang="de-DE"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400" dirty="0">
                          <a:effectLst/>
                          <a:latin typeface="Arial"/>
                          <a:ea typeface="Calibri"/>
                          <a:cs typeface="Arial"/>
                        </a:rPr>
                        <a:t>0.0001</a:t>
                      </a:r>
                      <a:endParaRPr lang="de-DE" sz="1400" dirty="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dirty="0">
                          <a:effectLst/>
                          <a:latin typeface="Arial"/>
                          <a:ea typeface="Calibri"/>
                          <a:cs typeface="Arial"/>
                        </a:rPr>
                        <a:t>GGT (IU/L)</a:t>
                      </a:r>
                      <a:endParaRPr lang="de-DE"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400">
                          <a:effectLst/>
                          <a:latin typeface="Arial"/>
                          <a:ea typeface="Calibri"/>
                          <a:cs typeface="Arial"/>
                        </a:rPr>
                        <a:t>52 (52)</a:t>
                      </a:r>
                      <a:endParaRPr lang="de-DE" sz="1400">
                        <a:effectLst/>
                        <a:latin typeface="Calibri"/>
                        <a:ea typeface="Calibri"/>
                        <a:cs typeface="Times New Roman"/>
                      </a:endParaRPr>
                    </a:p>
                  </a:txBody>
                  <a:tcPr marL="68580" marR="68580" marT="0" marB="0"/>
                </a:tc>
                <a:tc>
                  <a:txBody>
                    <a:bodyPr/>
                    <a:lstStyle/>
                    <a:p>
                      <a:pPr>
                        <a:lnSpc>
                          <a:spcPct val="107000"/>
                        </a:lnSpc>
                        <a:spcAft>
                          <a:spcPts val="0"/>
                        </a:spcAft>
                      </a:pPr>
                      <a:r>
                        <a:rPr lang="en-US" sz="1400" dirty="0">
                          <a:effectLst/>
                          <a:latin typeface="Arial"/>
                          <a:ea typeface="Calibri"/>
                          <a:cs typeface="Arial"/>
                        </a:rPr>
                        <a:t>62 (64)</a:t>
                      </a:r>
                      <a:endParaRPr lang="de-DE"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400">
                          <a:effectLst/>
                          <a:latin typeface="Arial"/>
                          <a:ea typeface="Calibri"/>
                          <a:cs typeface="Arial"/>
                        </a:rPr>
                        <a:t>42 (33)</a:t>
                      </a:r>
                      <a:endParaRPr lang="de-DE" sz="1400">
                        <a:effectLst/>
                        <a:latin typeface="Calibri"/>
                        <a:ea typeface="Calibri"/>
                        <a:cs typeface="Times New Roman"/>
                      </a:endParaRPr>
                    </a:p>
                  </a:txBody>
                  <a:tcPr marL="68580" marR="68580" marT="0" marB="0"/>
                </a:tc>
                <a:tc>
                  <a:txBody>
                    <a:bodyPr/>
                    <a:lstStyle/>
                    <a:p>
                      <a:pPr>
                        <a:lnSpc>
                          <a:spcPct val="107000"/>
                        </a:lnSpc>
                        <a:spcAft>
                          <a:spcPts val="0"/>
                        </a:spcAft>
                      </a:pPr>
                      <a:r>
                        <a:rPr lang="en-US" sz="1400" dirty="0">
                          <a:effectLst/>
                          <a:latin typeface="Arial"/>
                          <a:ea typeface="Calibri"/>
                          <a:cs typeface="Arial"/>
                        </a:rPr>
                        <a:t>0.0001</a:t>
                      </a:r>
                      <a:endParaRPr lang="de-DE" sz="1400" dirty="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b="1" dirty="0">
                          <a:effectLst/>
                          <a:latin typeface="Arial"/>
                          <a:ea typeface="Calibri"/>
                          <a:cs typeface="Arial"/>
                        </a:rPr>
                        <a:t>Serum inflammatory markers </a:t>
                      </a:r>
                      <a:endParaRPr lang="de-DE" sz="14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b="1">
                          <a:effectLst/>
                          <a:latin typeface="Arial"/>
                          <a:ea typeface="Calibri"/>
                          <a:cs typeface="Arial"/>
                        </a:rPr>
                        <a:t>n=396</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b="1">
                          <a:effectLst/>
                          <a:latin typeface="Arial"/>
                          <a:ea typeface="Calibri"/>
                          <a:cs typeface="Arial"/>
                        </a:rPr>
                        <a:t>n=199</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b="1">
                          <a:effectLst/>
                          <a:latin typeface="Arial"/>
                          <a:ea typeface="Calibri"/>
                          <a:cs typeface="Arial"/>
                        </a:rPr>
                        <a:t>n=197</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b="1">
                          <a:effectLst/>
                          <a:latin typeface="Arial"/>
                          <a:ea typeface="Calibri"/>
                          <a:cs typeface="Arial"/>
                        </a:rPr>
                        <a:t> </a:t>
                      </a:r>
                      <a:endParaRPr lang="de-DE" sz="140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a:effectLst/>
                          <a:latin typeface="Arial"/>
                          <a:ea typeface="Calibri"/>
                          <a:cs typeface="Arial"/>
                        </a:rPr>
                        <a:t>Hs CRP (mg/L)</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3.50 (4.94)</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3.69 (4.88)</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3.32 (5.01</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0.07</a:t>
                      </a:r>
                      <a:endParaRPr lang="de-DE" sz="140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a:effectLst/>
                          <a:latin typeface="Arial"/>
                          <a:ea typeface="Calibri"/>
                          <a:cs typeface="Arial"/>
                        </a:rPr>
                        <a:t>Hs IL-6 (pg/mL)</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2.22 (4.33)</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2.16 (3.40)</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2.28 (5.12)</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0.4</a:t>
                      </a:r>
                      <a:endParaRPr lang="de-DE" sz="140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a:effectLst/>
                          <a:latin typeface="Arial"/>
                          <a:ea typeface="Calibri"/>
                          <a:cs typeface="Arial"/>
                        </a:rPr>
                        <a:t>Leptin (ng/mL)</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7.99 (11.48)</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10.52 (13.19)</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5.44 (8.76)</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0.0001</a:t>
                      </a:r>
                      <a:endParaRPr lang="de-DE" sz="140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a:effectLst/>
                          <a:latin typeface="Arial"/>
                          <a:ea typeface="Calibri"/>
                          <a:cs typeface="Arial"/>
                        </a:rPr>
                        <a:t>Total adiponectin (µg/mL)</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4.39 (2.83)</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3.36 (2.27)</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5.44 (2.95)</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0.0001</a:t>
                      </a:r>
                      <a:endParaRPr lang="de-DE" sz="140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dirty="0">
                          <a:effectLst/>
                          <a:latin typeface="Arial"/>
                          <a:ea typeface="Calibri"/>
                          <a:cs typeface="Arial"/>
                        </a:rPr>
                        <a:t>HMW </a:t>
                      </a:r>
                      <a:r>
                        <a:rPr lang="en-US" sz="1400" dirty="0" err="1">
                          <a:effectLst/>
                          <a:latin typeface="Arial"/>
                          <a:ea typeface="Calibri"/>
                          <a:cs typeface="Arial"/>
                        </a:rPr>
                        <a:t>adiponectin</a:t>
                      </a:r>
                      <a:r>
                        <a:rPr lang="en-US" sz="1400" dirty="0">
                          <a:effectLst/>
                          <a:latin typeface="Arial"/>
                          <a:ea typeface="Calibri"/>
                          <a:cs typeface="Arial"/>
                        </a:rPr>
                        <a:t> (µg/mL)</a:t>
                      </a:r>
                      <a:endParaRPr lang="de-DE" sz="14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2.13 (1.95)</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1.39 (1.44)</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2.87 (2.12)</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dirty="0">
                          <a:effectLst/>
                          <a:latin typeface="Arial"/>
                          <a:ea typeface="Calibri"/>
                          <a:cs typeface="Arial"/>
                        </a:rPr>
                        <a:t>0.0001</a:t>
                      </a:r>
                      <a:endParaRPr lang="de-DE" sz="1400" dirty="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a:effectLst/>
                          <a:latin typeface="Arial"/>
                          <a:ea typeface="Calibri"/>
                          <a:cs typeface="Arial"/>
                        </a:rPr>
                        <a:t>Leptin/adiponectin ratio</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2.56 (4.76)</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3.92 (6.16)</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1.19 (1.87)</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0.0001</a:t>
                      </a:r>
                      <a:endParaRPr lang="de-DE" sz="1400">
                        <a:effectLst/>
                        <a:latin typeface="Calibri"/>
                        <a:ea typeface="Calibri"/>
                        <a:cs typeface="Times New Roman"/>
                      </a:endParaRPr>
                    </a:p>
                  </a:txBody>
                  <a:tcPr marL="68580" marR="68580" marT="0" marB="0"/>
                </a:tc>
              </a:tr>
              <a:tr h="370840">
                <a:tc>
                  <a:txBody>
                    <a:bodyPr/>
                    <a:lstStyle/>
                    <a:p>
                      <a:pPr>
                        <a:lnSpc>
                          <a:spcPct val="107000"/>
                        </a:lnSpc>
                        <a:spcAft>
                          <a:spcPts val="0"/>
                        </a:spcAft>
                        <a:tabLst>
                          <a:tab pos="495300" algn="l"/>
                          <a:tab pos="741680" algn="ctr"/>
                        </a:tabLst>
                      </a:pPr>
                      <a:r>
                        <a:rPr lang="en-US" sz="1400">
                          <a:effectLst/>
                          <a:latin typeface="Arial"/>
                          <a:ea typeface="Calibri"/>
                          <a:cs typeface="Arial"/>
                        </a:rPr>
                        <a:t>sCD14 (ng/mL)</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2116.14</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2204.3 (736.0)</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2027.1 (1019.3)</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dirty="0">
                          <a:effectLst/>
                          <a:latin typeface="Arial"/>
                          <a:ea typeface="Calibri"/>
                          <a:cs typeface="Arial"/>
                        </a:rPr>
                        <a:t>0.0001</a:t>
                      </a:r>
                      <a:endParaRPr lang="de-DE" sz="1400" dirty="0">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US" sz="1400" dirty="0">
                          <a:effectLst/>
                          <a:latin typeface="Arial"/>
                          <a:ea typeface="Calibri"/>
                          <a:cs typeface="Arial"/>
                        </a:rPr>
                        <a:t>sCD163 (</a:t>
                      </a:r>
                      <a:r>
                        <a:rPr lang="en-US" sz="1400" dirty="0" err="1">
                          <a:effectLst/>
                          <a:latin typeface="Arial"/>
                          <a:ea typeface="Calibri"/>
                          <a:cs typeface="Arial"/>
                        </a:rPr>
                        <a:t>ng</a:t>
                      </a:r>
                      <a:r>
                        <a:rPr lang="en-US" sz="1400" dirty="0">
                          <a:effectLst/>
                          <a:latin typeface="Arial"/>
                          <a:ea typeface="Calibri"/>
                          <a:cs typeface="Arial"/>
                        </a:rPr>
                        <a:t>/mL)</a:t>
                      </a:r>
                      <a:endParaRPr lang="de-DE" sz="14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711.03 (293.82)</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778.1 (298.6)</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a:effectLst/>
                          <a:latin typeface="Arial"/>
                          <a:ea typeface="Calibri"/>
                          <a:cs typeface="Arial"/>
                        </a:rPr>
                        <a:t>643.3 (273.4)</a:t>
                      </a:r>
                      <a:endParaRPr lang="de-DE"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dirty="0">
                          <a:effectLst/>
                          <a:latin typeface="Arial"/>
                          <a:ea typeface="Calibri"/>
                          <a:cs typeface="Arial"/>
                        </a:rPr>
                        <a:t>0.0001</a:t>
                      </a:r>
                      <a:endParaRPr lang="de-DE"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2066410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xmlns="" id="{D4C3BF95-6330-4071-A59C-78548F7F8D9A}"/>
              </a:ext>
            </a:extLst>
          </p:cNvPr>
          <p:cNvSpPr>
            <a:spLocks noGrp="1"/>
          </p:cNvSpPr>
          <p:nvPr>
            <p:ph type="title"/>
          </p:nvPr>
        </p:nvSpPr>
        <p:spPr/>
        <p:txBody>
          <a:bodyPr/>
          <a:lstStyle/>
          <a:p>
            <a:r>
              <a:rPr lang="en-US" altLang="en-US" dirty="0"/>
              <a:t>NEAT 022: Key Findings</a:t>
            </a:r>
          </a:p>
        </p:txBody>
      </p:sp>
      <p:sp>
        <p:nvSpPr>
          <p:cNvPr id="27" name="Content Placeholder 26">
            <a:extLst>
              <a:ext uri="{FF2B5EF4-FFF2-40B4-BE49-F238E27FC236}">
                <a16:creationId xmlns:a16="http://schemas.microsoft.com/office/drawing/2014/main" xmlns="" id="{84AE7277-DD1A-44F2-B290-16B5DA973F16}"/>
              </a:ext>
            </a:extLst>
          </p:cNvPr>
          <p:cNvSpPr>
            <a:spLocks noGrp="1"/>
          </p:cNvSpPr>
          <p:nvPr>
            <p:ph sz="half" idx="1"/>
          </p:nvPr>
        </p:nvSpPr>
        <p:spPr>
          <a:xfrm>
            <a:off x="395536" y="1196752"/>
            <a:ext cx="3981958" cy="789470"/>
          </a:xfrm>
        </p:spPr>
        <p:txBody>
          <a:bodyPr/>
          <a:lstStyle/>
          <a:p>
            <a:pPr>
              <a:spcBef>
                <a:spcPts val="300"/>
              </a:spcBef>
              <a:spcAft>
                <a:spcPts val="300"/>
              </a:spcAft>
            </a:pPr>
            <a:r>
              <a:rPr lang="en-US" sz="2000" dirty="0"/>
              <a:t>Switching to DTG noninferior to continuing boosted PI through Wk 48</a:t>
            </a:r>
          </a:p>
        </p:txBody>
      </p:sp>
      <p:sp>
        <p:nvSpPr>
          <p:cNvPr id="28" name="Content Placeholder 27">
            <a:extLst>
              <a:ext uri="{FF2B5EF4-FFF2-40B4-BE49-F238E27FC236}">
                <a16:creationId xmlns:a16="http://schemas.microsoft.com/office/drawing/2014/main" xmlns="" id="{6551A245-7F08-4CB7-9F40-C6BFC8343B04}"/>
              </a:ext>
            </a:extLst>
          </p:cNvPr>
          <p:cNvSpPr>
            <a:spLocks noGrp="1"/>
          </p:cNvSpPr>
          <p:nvPr>
            <p:ph sz="half" idx="2"/>
          </p:nvPr>
        </p:nvSpPr>
        <p:spPr>
          <a:xfrm>
            <a:off x="4860032" y="1124744"/>
            <a:ext cx="4120715" cy="979699"/>
          </a:xfrm>
        </p:spPr>
        <p:txBody>
          <a:bodyPr/>
          <a:lstStyle/>
          <a:p>
            <a:pPr>
              <a:spcBef>
                <a:spcPts val="300"/>
              </a:spcBef>
              <a:spcAft>
                <a:spcPts val="300"/>
              </a:spcAft>
            </a:pPr>
            <a:r>
              <a:rPr lang="en-US" sz="2000" dirty="0"/>
              <a:t>Switching to DTG associated with improved lipid profile vs continuing boosted PI through Wk 48</a:t>
            </a:r>
          </a:p>
        </p:txBody>
      </p:sp>
      <p:sp>
        <p:nvSpPr>
          <p:cNvPr id="11" name="Text Box 15">
            <a:extLst>
              <a:ext uri="{FF2B5EF4-FFF2-40B4-BE49-F238E27FC236}">
                <a16:creationId xmlns:a16="http://schemas.microsoft.com/office/drawing/2014/main" xmlns="" id="{3D6722FA-DCE9-4727-981A-78B6A7E16334}"/>
              </a:ext>
            </a:extLst>
          </p:cNvPr>
          <p:cNvSpPr txBox="1">
            <a:spLocks noChangeArrowheads="1"/>
          </p:cNvSpPr>
          <p:nvPr/>
        </p:nvSpPr>
        <p:spPr bwMode="auto">
          <a:xfrm>
            <a:off x="395536" y="6334780"/>
            <a:ext cx="5891556" cy="523220"/>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fontAlgn="base">
              <a:spcBef>
                <a:spcPct val="0"/>
              </a:spcBef>
              <a:spcAft>
                <a:spcPct val="0"/>
              </a:spcAft>
              <a:defRPr/>
            </a:pPr>
            <a:r>
              <a:rPr lang="en-US" altLang="en-US" sz="1400" b="0" spc="-10" dirty="0">
                <a:solidFill>
                  <a:srgbClr val="CDCDCF"/>
                </a:solidFill>
                <a:cs typeface="Arial" panose="020B0604020202020204" pitchFamily="34" charset="0"/>
              </a:rPr>
              <a:t>Gatell JM, et al. IAS 2017. Abstract TUAB0102. </a:t>
            </a:r>
            <a:r>
              <a:rPr lang="en-US" altLang="en-US" sz="1400" b="0" dirty="0">
                <a:solidFill>
                  <a:srgbClr val="CDCDCF"/>
                </a:solidFill>
                <a:cs typeface="Arial" panose="020B0604020202020204" pitchFamily="34" charset="0"/>
              </a:rPr>
              <a:t>Reproduced with permission.</a:t>
            </a:r>
            <a:endParaRPr lang="en-US" altLang="en-US" sz="1400" b="0" spc="-10" dirty="0">
              <a:solidFill>
                <a:srgbClr val="CDCDCF"/>
              </a:solidFill>
              <a:cs typeface="Arial" panose="020B0604020202020204" pitchFamily="34" charset="0"/>
            </a:endParaRPr>
          </a:p>
        </p:txBody>
      </p:sp>
      <p:grpSp>
        <p:nvGrpSpPr>
          <p:cNvPr id="12" name="Group 1">
            <a:extLst>
              <a:ext uri="{FF2B5EF4-FFF2-40B4-BE49-F238E27FC236}">
                <a16:creationId xmlns:a16="http://schemas.microsoft.com/office/drawing/2014/main" xmlns="" id="{24CA788A-DBAE-4306-ADE2-E51B098E4F2B}"/>
              </a:ext>
            </a:extLst>
          </p:cNvPr>
          <p:cNvGrpSpPr>
            <a:grpSpLocks/>
          </p:cNvGrpSpPr>
          <p:nvPr/>
        </p:nvGrpSpPr>
        <p:grpSpPr bwMode="auto">
          <a:xfrm>
            <a:off x="6897896" y="6210305"/>
            <a:ext cx="2674130" cy="453675"/>
            <a:chOff x="6294438" y="6212112"/>
            <a:chExt cx="3564578" cy="453451"/>
          </a:xfrm>
        </p:grpSpPr>
        <p:pic>
          <p:nvPicPr>
            <p:cNvPr id="13" name="Picture 10">
              <a:extLst>
                <a:ext uri="{FF2B5EF4-FFF2-40B4-BE49-F238E27FC236}">
                  <a16:creationId xmlns:a16="http://schemas.microsoft.com/office/drawing/2014/main" xmlns="" id="{FAA2FE9D-56A8-45EA-ADFC-52A691AD5C4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4" name="Rectangle 8">
              <a:extLst>
                <a:ext uri="{FF2B5EF4-FFF2-40B4-BE49-F238E27FC236}">
                  <a16:creationId xmlns:a16="http://schemas.microsoft.com/office/drawing/2014/main" xmlns="" id="{844DFBA5-63D9-4148-98CF-7CBE834CBAFC}"/>
                </a:ext>
              </a:extLst>
            </p:cNvPr>
            <p:cNvSpPr>
              <a:spLocks noChangeArrowheads="1"/>
            </p:cNvSpPr>
            <p:nvPr/>
          </p:nvSpPr>
          <p:spPr bwMode="auto">
            <a:xfrm>
              <a:off x="6294438" y="6357938"/>
              <a:ext cx="3564578" cy="30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400" dirty="0">
                  <a:solidFill>
                    <a:srgbClr val="CDCDCF"/>
                  </a:solidFill>
                  <a:cs typeface="Arial" panose="020B0604020202020204" pitchFamily="34" charset="0"/>
                </a:rPr>
                <a:t>Slide credit: </a:t>
              </a:r>
              <a:r>
                <a:rPr lang="en-US" altLang="en-US" sz="1400" dirty="0">
                  <a:solidFill>
                    <a:srgbClr val="CDCDCF"/>
                  </a:solidFill>
                  <a:cs typeface="Arial" panose="020B0604020202020204" pitchFamily="34" charset="0"/>
                  <a:hlinkClick r:id="rId4"/>
                </a:rPr>
                <a:t>clinicaloptions.com</a:t>
              </a:r>
              <a:endParaRPr lang="en-US" altLang="en-US" sz="1400" dirty="0">
                <a:solidFill>
                  <a:srgbClr val="CDCDCF"/>
                </a:solidFill>
                <a:cs typeface="Arial" panose="020B0604020202020204" pitchFamily="34" charset="0"/>
              </a:endParaRPr>
            </a:p>
          </p:txBody>
        </p:sp>
      </p:grpSp>
      <p:sp>
        <p:nvSpPr>
          <p:cNvPr id="48" name="Content Placeholder 26">
            <a:extLst>
              <a:ext uri="{FF2B5EF4-FFF2-40B4-BE49-F238E27FC236}">
                <a16:creationId xmlns:a16="http://schemas.microsoft.com/office/drawing/2014/main" xmlns="" id="{9D971DFE-AE08-42EB-B763-451E0A023C69}"/>
              </a:ext>
            </a:extLst>
          </p:cNvPr>
          <p:cNvSpPr txBox="1">
            <a:spLocks/>
          </p:cNvSpPr>
          <p:nvPr/>
        </p:nvSpPr>
        <p:spPr bwMode="auto">
          <a:xfrm>
            <a:off x="451365" y="5537676"/>
            <a:ext cx="8266556" cy="743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a:spcBef>
                <a:spcPts val="300"/>
              </a:spcBef>
              <a:spcAft>
                <a:spcPts val="300"/>
              </a:spcAft>
            </a:pPr>
            <a:r>
              <a:rPr lang="en-US" sz="2000" kern="0" dirty="0"/>
              <a:t>No emergent resistance in pts with VF</a:t>
            </a:r>
          </a:p>
          <a:p>
            <a:pPr>
              <a:spcBef>
                <a:spcPts val="300"/>
              </a:spcBef>
              <a:spcAft>
                <a:spcPts val="300"/>
              </a:spcAft>
            </a:pPr>
            <a:r>
              <a:rPr lang="en-US" sz="2000" kern="0" dirty="0"/>
              <a:t>No significant differences in grade 3/4 AEs, serious AEs, AE-related d/c</a:t>
            </a:r>
          </a:p>
        </p:txBody>
      </p:sp>
      <p:sp>
        <p:nvSpPr>
          <p:cNvPr id="49" name="TextBox 48">
            <a:extLst>
              <a:ext uri="{FF2B5EF4-FFF2-40B4-BE49-F238E27FC236}">
                <a16:creationId xmlns:a16="http://schemas.microsoft.com/office/drawing/2014/main" xmlns="" id="{9BA78B3F-78A8-42DE-8C9A-26C6E82209EA}"/>
              </a:ext>
            </a:extLst>
          </p:cNvPr>
          <p:cNvSpPr txBox="1"/>
          <p:nvPr/>
        </p:nvSpPr>
        <p:spPr>
          <a:xfrm>
            <a:off x="1205272" y="4520085"/>
            <a:ext cx="942419" cy="738664"/>
          </a:xfrm>
          <a:prstGeom prst="rect">
            <a:avLst/>
          </a:prstGeom>
          <a:noFill/>
        </p:spPr>
        <p:txBody>
          <a:bodyPr wrap="square" rtlCol="0">
            <a:spAutoFit/>
          </a:bodyPr>
          <a:lstStyle/>
          <a:p>
            <a:pPr algn="ctr" eaLnBrk="0" fontAlgn="base" hangingPunct="0">
              <a:spcBef>
                <a:spcPct val="0"/>
              </a:spcBef>
              <a:spcAft>
                <a:spcPct val="0"/>
              </a:spcAft>
            </a:pPr>
            <a:r>
              <a:rPr lang="en-US" sz="1400" b="1" dirty="0">
                <a:solidFill>
                  <a:srgbClr val="FFFFFF"/>
                </a:solidFill>
                <a:cs typeface="Arial" panose="020B0604020202020204" pitchFamily="34" charset="0"/>
              </a:rPr>
              <a:t>Virologic Success*</a:t>
            </a:r>
          </a:p>
        </p:txBody>
      </p:sp>
      <p:sp>
        <p:nvSpPr>
          <p:cNvPr id="52" name="TextBox 51">
            <a:extLst>
              <a:ext uri="{FF2B5EF4-FFF2-40B4-BE49-F238E27FC236}">
                <a16:creationId xmlns:a16="http://schemas.microsoft.com/office/drawing/2014/main" xmlns="" id="{8E382B61-675A-471D-AC0F-6272788D8A2E}"/>
              </a:ext>
            </a:extLst>
          </p:cNvPr>
          <p:cNvSpPr txBox="1"/>
          <p:nvPr/>
        </p:nvSpPr>
        <p:spPr>
          <a:xfrm>
            <a:off x="2147689" y="4520085"/>
            <a:ext cx="955243" cy="738664"/>
          </a:xfrm>
          <a:prstGeom prst="rect">
            <a:avLst/>
          </a:prstGeom>
          <a:noFill/>
        </p:spPr>
        <p:txBody>
          <a:bodyPr wrap="square" rtlCol="0">
            <a:spAutoFit/>
          </a:bodyPr>
          <a:lstStyle/>
          <a:p>
            <a:pPr algn="ctr" eaLnBrk="0" fontAlgn="base" hangingPunct="0">
              <a:spcBef>
                <a:spcPct val="0"/>
              </a:spcBef>
              <a:spcAft>
                <a:spcPct val="0"/>
              </a:spcAft>
            </a:pPr>
            <a:r>
              <a:rPr lang="en-US" sz="1400" b="1" dirty="0">
                <a:solidFill>
                  <a:srgbClr val="FFFFFF"/>
                </a:solidFill>
                <a:cs typeface="Arial" panose="020B0604020202020204" pitchFamily="34" charset="0"/>
              </a:rPr>
              <a:t>Virologic </a:t>
            </a:r>
            <a:r>
              <a:rPr lang="en-US" sz="1400" b="1" dirty="0" err="1">
                <a:solidFill>
                  <a:srgbClr val="FFFFFF"/>
                </a:solidFill>
                <a:cs typeface="Arial" panose="020B0604020202020204" pitchFamily="34" charset="0"/>
              </a:rPr>
              <a:t>Nonresonse</a:t>
            </a:r>
            <a:endParaRPr lang="en-US" sz="1400" b="1" dirty="0">
              <a:solidFill>
                <a:srgbClr val="FFFFFF"/>
              </a:solidFill>
              <a:cs typeface="Arial" panose="020B0604020202020204" pitchFamily="34" charset="0"/>
            </a:endParaRPr>
          </a:p>
        </p:txBody>
      </p:sp>
      <p:sp>
        <p:nvSpPr>
          <p:cNvPr id="53" name="TextBox 52">
            <a:extLst>
              <a:ext uri="{FF2B5EF4-FFF2-40B4-BE49-F238E27FC236}">
                <a16:creationId xmlns:a16="http://schemas.microsoft.com/office/drawing/2014/main" xmlns="" id="{3025C9E4-B15B-4270-B361-76EB64F6AFBA}"/>
              </a:ext>
            </a:extLst>
          </p:cNvPr>
          <p:cNvSpPr txBox="1"/>
          <p:nvPr/>
        </p:nvSpPr>
        <p:spPr>
          <a:xfrm>
            <a:off x="3101636" y="4520086"/>
            <a:ext cx="937305" cy="954107"/>
          </a:xfrm>
          <a:prstGeom prst="rect">
            <a:avLst/>
          </a:prstGeom>
          <a:noFill/>
        </p:spPr>
        <p:txBody>
          <a:bodyPr wrap="square" rtlCol="0">
            <a:spAutoFit/>
          </a:bodyPr>
          <a:lstStyle/>
          <a:p>
            <a:pPr algn="ctr" eaLnBrk="0" fontAlgn="base" hangingPunct="0">
              <a:spcBef>
                <a:spcPct val="0"/>
              </a:spcBef>
              <a:spcAft>
                <a:spcPct val="0"/>
              </a:spcAft>
            </a:pPr>
            <a:r>
              <a:rPr lang="en-US" sz="1400" b="1" dirty="0">
                <a:solidFill>
                  <a:srgbClr val="FFFFFF"/>
                </a:solidFill>
                <a:cs typeface="Arial" panose="020B0604020202020204" pitchFamily="34" charset="0"/>
              </a:rPr>
              <a:t>No </a:t>
            </a:r>
            <a:br>
              <a:rPr lang="en-US" sz="1400" b="1" dirty="0">
                <a:solidFill>
                  <a:srgbClr val="FFFFFF"/>
                </a:solidFill>
                <a:cs typeface="Arial" panose="020B0604020202020204" pitchFamily="34" charset="0"/>
              </a:rPr>
            </a:br>
            <a:r>
              <a:rPr lang="en-US" sz="1400" b="1" dirty="0">
                <a:solidFill>
                  <a:srgbClr val="FFFFFF"/>
                </a:solidFill>
                <a:cs typeface="Arial" panose="020B0604020202020204" pitchFamily="34" charset="0"/>
              </a:rPr>
              <a:t>Virologic </a:t>
            </a:r>
            <a:br>
              <a:rPr lang="en-US" sz="1400" b="1" dirty="0">
                <a:solidFill>
                  <a:srgbClr val="FFFFFF"/>
                </a:solidFill>
                <a:cs typeface="Arial" panose="020B0604020202020204" pitchFamily="34" charset="0"/>
              </a:rPr>
            </a:br>
            <a:r>
              <a:rPr lang="en-US" sz="1400" b="1" dirty="0">
                <a:solidFill>
                  <a:srgbClr val="FFFFFF"/>
                </a:solidFill>
                <a:cs typeface="Arial" panose="020B0604020202020204" pitchFamily="34" charset="0"/>
              </a:rPr>
              <a:t>Data</a:t>
            </a:r>
          </a:p>
        </p:txBody>
      </p:sp>
      <p:sp>
        <p:nvSpPr>
          <p:cNvPr id="54" name="TextBox 53">
            <a:extLst>
              <a:ext uri="{FF2B5EF4-FFF2-40B4-BE49-F238E27FC236}">
                <a16:creationId xmlns:a16="http://schemas.microsoft.com/office/drawing/2014/main" xmlns="" id="{94FBF59E-1CBA-4A65-AD60-457BF1F7C25A}"/>
              </a:ext>
            </a:extLst>
          </p:cNvPr>
          <p:cNvSpPr txBox="1"/>
          <p:nvPr/>
        </p:nvSpPr>
        <p:spPr>
          <a:xfrm rot="16200000">
            <a:off x="-304040" y="3279778"/>
            <a:ext cx="2079981" cy="307777"/>
          </a:xfrm>
          <a:prstGeom prst="rect">
            <a:avLst/>
          </a:prstGeom>
          <a:noFill/>
        </p:spPr>
        <p:txBody>
          <a:bodyPr wrap="square" rtlCol="0">
            <a:spAutoFit/>
          </a:bodyPr>
          <a:lstStyle/>
          <a:p>
            <a:pPr algn="ctr" eaLnBrk="0" fontAlgn="base" hangingPunct="0">
              <a:spcBef>
                <a:spcPct val="0"/>
              </a:spcBef>
              <a:spcAft>
                <a:spcPct val="0"/>
              </a:spcAft>
            </a:pPr>
            <a:r>
              <a:rPr lang="en-US" sz="1400" b="1" dirty="0">
                <a:solidFill>
                  <a:srgbClr val="FFFFFF"/>
                </a:solidFill>
                <a:cs typeface="Arial" panose="020B0604020202020204" pitchFamily="34" charset="0"/>
              </a:rPr>
              <a:t>ITT Population (%)</a:t>
            </a:r>
          </a:p>
        </p:txBody>
      </p:sp>
      <p:sp>
        <p:nvSpPr>
          <p:cNvPr id="55" name="TextBox 54">
            <a:extLst>
              <a:ext uri="{FF2B5EF4-FFF2-40B4-BE49-F238E27FC236}">
                <a16:creationId xmlns:a16="http://schemas.microsoft.com/office/drawing/2014/main" xmlns="" id="{0E19B486-2CFA-4B7B-BE1C-3D83B3A67A39}"/>
              </a:ext>
            </a:extLst>
          </p:cNvPr>
          <p:cNvSpPr txBox="1"/>
          <p:nvPr/>
        </p:nvSpPr>
        <p:spPr>
          <a:xfrm>
            <a:off x="1953469" y="3015206"/>
            <a:ext cx="2236966" cy="738664"/>
          </a:xfrm>
          <a:prstGeom prst="rect">
            <a:avLst/>
          </a:prstGeom>
          <a:noFill/>
        </p:spPr>
        <p:txBody>
          <a:bodyPr wrap="square" rtlCol="0">
            <a:spAutoFit/>
          </a:bodyPr>
          <a:lstStyle/>
          <a:p>
            <a:pPr algn="ctr" eaLnBrk="0" fontAlgn="base" hangingPunct="0">
              <a:spcBef>
                <a:spcPct val="0"/>
              </a:spcBef>
              <a:spcAft>
                <a:spcPct val="0"/>
              </a:spcAft>
            </a:pPr>
            <a:r>
              <a:rPr lang="en-US" sz="1400" dirty="0">
                <a:solidFill>
                  <a:srgbClr val="FFFFFF"/>
                </a:solidFill>
                <a:cs typeface="Arial" panose="020B0604020202020204" pitchFamily="34" charset="0"/>
              </a:rPr>
              <a:t>Treatment difference: -2.1% </a:t>
            </a:r>
            <a:br>
              <a:rPr lang="en-US" sz="1400" dirty="0">
                <a:solidFill>
                  <a:srgbClr val="FFFFFF"/>
                </a:solidFill>
                <a:cs typeface="Arial" panose="020B0604020202020204" pitchFamily="34" charset="0"/>
              </a:rPr>
            </a:br>
            <a:r>
              <a:rPr lang="en-US" sz="1400" dirty="0">
                <a:solidFill>
                  <a:srgbClr val="FFFFFF"/>
                </a:solidFill>
                <a:cs typeface="Arial" panose="020B0604020202020204" pitchFamily="34" charset="0"/>
              </a:rPr>
              <a:t>(95% CI: -6.6% to 2.4%)</a:t>
            </a:r>
          </a:p>
        </p:txBody>
      </p:sp>
      <p:sp>
        <p:nvSpPr>
          <p:cNvPr id="56" name="TextBox 55">
            <a:extLst>
              <a:ext uri="{FF2B5EF4-FFF2-40B4-BE49-F238E27FC236}">
                <a16:creationId xmlns:a16="http://schemas.microsoft.com/office/drawing/2014/main" xmlns="" id="{2F591CEC-03A2-4F26-8750-694675B60418}"/>
              </a:ext>
            </a:extLst>
          </p:cNvPr>
          <p:cNvSpPr txBox="1"/>
          <p:nvPr/>
        </p:nvSpPr>
        <p:spPr>
          <a:xfrm>
            <a:off x="3297382" y="4112823"/>
            <a:ext cx="433132" cy="307777"/>
          </a:xfrm>
          <a:prstGeom prst="rect">
            <a:avLst/>
          </a:prstGeom>
          <a:noFill/>
        </p:spPr>
        <p:txBody>
          <a:bodyPr wrap="none" rtlCol="0">
            <a:spAutoFit/>
          </a:bodyPr>
          <a:lstStyle/>
          <a:p>
            <a:pPr eaLnBrk="0" fontAlgn="base" hangingPunct="0">
              <a:spcBef>
                <a:spcPct val="0"/>
              </a:spcBef>
              <a:spcAft>
                <a:spcPct val="0"/>
              </a:spcAft>
            </a:pPr>
            <a:r>
              <a:rPr lang="en-US" sz="1400" b="1" dirty="0">
                <a:solidFill>
                  <a:srgbClr val="FFFFFF"/>
                </a:solidFill>
                <a:cs typeface="Arial" panose="020B0604020202020204" pitchFamily="34" charset="0"/>
              </a:rPr>
              <a:t>4.9</a:t>
            </a:r>
          </a:p>
        </p:txBody>
      </p:sp>
      <p:sp>
        <p:nvSpPr>
          <p:cNvPr id="57" name="TextBox 56">
            <a:extLst>
              <a:ext uri="{FF2B5EF4-FFF2-40B4-BE49-F238E27FC236}">
                <a16:creationId xmlns:a16="http://schemas.microsoft.com/office/drawing/2014/main" xmlns="" id="{7839E774-1689-4A5B-A237-2A608DD40C2E}"/>
              </a:ext>
            </a:extLst>
          </p:cNvPr>
          <p:cNvSpPr txBox="1"/>
          <p:nvPr/>
        </p:nvSpPr>
        <p:spPr>
          <a:xfrm>
            <a:off x="3534815" y="4117586"/>
            <a:ext cx="433132" cy="307777"/>
          </a:xfrm>
          <a:prstGeom prst="rect">
            <a:avLst/>
          </a:prstGeom>
          <a:noFill/>
        </p:spPr>
        <p:txBody>
          <a:bodyPr wrap="none" rtlCol="0">
            <a:spAutoFit/>
          </a:bodyPr>
          <a:lstStyle/>
          <a:p>
            <a:pPr eaLnBrk="0" fontAlgn="base" hangingPunct="0">
              <a:spcBef>
                <a:spcPct val="0"/>
              </a:spcBef>
              <a:spcAft>
                <a:spcPct val="0"/>
              </a:spcAft>
            </a:pPr>
            <a:r>
              <a:rPr lang="en-US" sz="1400" b="1" dirty="0">
                <a:solidFill>
                  <a:srgbClr val="FFFFFF"/>
                </a:solidFill>
                <a:cs typeface="Arial" panose="020B0604020202020204" pitchFamily="34" charset="0"/>
              </a:rPr>
              <a:t>4.4</a:t>
            </a:r>
          </a:p>
        </p:txBody>
      </p:sp>
      <p:cxnSp>
        <p:nvCxnSpPr>
          <p:cNvPr id="58" name="Straight Connector 57">
            <a:extLst>
              <a:ext uri="{FF2B5EF4-FFF2-40B4-BE49-F238E27FC236}">
                <a16:creationId xmlns:a16="http://schemas.microsoft.com/office/drawing/2014/main" xmlns="" id="{6A65F8C6-6FA6-44C6-BE98-046FAE5685FB}"/>
              </a:ext>
            </a:extLst>
          </p:cNvPr>
          <p:cNvCxnSpPr/>
          <p:nvPr/>
        </p:nvCxnSpPr>
        <p:spPr bwMode="auto">
          <a:xfrm>
            <a:off x="1149479" y="2500356"/>
            <a:ext cx="48019" cy="0"/>
          </a:xfrm>
          <a:prstGeom prst="line">
            <a:avLst/>
          </a:prstGeom>
          <a:noFill/>
          <a:ln w="28575"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xmlns="" id="{B0520FCC-AB50-42A8-9B61-DC8267F19E9C}"/>
              </a:ext>
            </a:extLst>
          </p:cNvPr>
          <p:cNvCxnSpPr/>
          <p:nvPr/>
        </p:nvCxnSpPr>
        <p:spPr bwMode="auto">
          <a:xfrm>
            <a:off x="1149479" y="2900522"/>
            <a:ext cx="48019" cy="0"/>
          </a:xfrm>
          <a:prstGeom prst="line">
            <a:avLst/>
          </a:prstGeom>
          <a:noFill/>
          <a:ln w="28575"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xmlns="" id="{A8C411A3-0983-40B8-88A6-5998C75C4A3F}"/>
              </a:ext>
            </a:extLst>
          </p:cNvPr>
          <p:cNvCxnSpPr/>
          <p:nvPr/>
        </p:nvCxnSpPr>
        <p:spPr bwMode="auto">
          <a:xfrm>
            <a:off x="1149479" y="3300688"/>
            <a:ext cx="48019" cy="0"/>
          </a:xfrm>
          <a:prstGeom prst="line">
            <a:avLst/>
          </a:prstGeom>
          <a:noFill/>
          <a:ln w="28575"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xmlns="" id="{6079CD9B-CC96-45DC-B939-DD0D4DDF8838}"/>
              </a:ext>
            </a:extLst>
          </p:cNvPr>
          <p:cNvCxnSpPr/>
          <p:nvPr/>
        </p:nvCxnSpPr>
        <p:spPr bwMode="auto">
          <a:xfrm>
            <a:off x="1149479" y="3700854"/>
            <a:ext cx="48019" cy="0"/>
          </a:xfrm>
          <a:prstGeom prst="line">
            <a:avLst/>
          </a:prstGeom>
          <a:noFill/>
          <a:ln w="2857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xmlns="" id="{8DBB8A6D-B060-4CCF-B98F-3081493F2403}"/>
              </a:ext>
            </a:extLst>
          </p:cNvPr>
          <p:cNvCxnSpPr/>
          <p:nvPr/>
        </p:nvCxnSpPr>
        <p:spPr bwMode="auto">
          <a:xfrm>
            <a:off x="1149479" y="4101020"/>
            <a:ext cx="48019" cy="0"/>
          </a:xfrm>
          <a:prstGeom prst="line">
            <a:avLst/>
          </a:prstGeom>
          <a:noFill/>
          <a:ln w="28575"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xmlns="" id="{B7E2258D-3C75-4603-B142-31F2F1F32AA6}"/>
              </a:ext>
            </a:extLst>
          </p:cNvPr>
          <p:cNvCxnSpPr/>
          <p:nvPr/>
        </p:nvCxnSpPr>
        <p:spPr bwMode="auto">
          <a:xfrm>
            <a:off x="1149479" y="4501190"/>
            <a:ext cx="48019" cy="0"/>
          </a:xfrm>
          <a:prstGeom prst="line">
            <a:avLst/>
          </a:prstGeom>
          <a:noFill/>
          <a:ln w="28575" cap="flat" cmpd="sng" algn="ctr">
            <a:solidFill>
              <a:schemeClr val="tx1"/>
            </a:solidFill>
            <a:prstDash val="solid"/>
            <a:round/>
            <a:headEnd type="none" w="med" len="med"/>
            <a:tailEnd type="none" w="med" len="med"/>
          </a:ln>
          <a:effectLst/>
        </p:spPr>
      </p:cxnSp>
      <p:sp>
        <p:nvSpPr>
          <p:cNvPr id="69" name="TextBox 68">
            <a:extLst>
              <a:ext uri="{FF2B5EF4-FFF2-40B4-BE49-F238E27FC236}">
                <a16:creationId xmlns:a16="http://schemas.microsoft.com/office/drawing/2014/main" xmlns="" id="{E69706E4-F16E-4287-9C51-AF67B0EBB817}"/>
              </a:ext>
            </a:extLst>
          </p:cNvPr>
          <p:cNvSpPr txBox="1"/>
          <p:nvPr/>
        </p:nvSpPr>
        <p:spPr>
          <a:xfrm>
            <a:off x="817045" y="2357703"/>
            <a:ext cx="482824" cy="307777"/>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FFFFFF"/>
                </a:solidFill>
                <a:cs typeface="Arial" panose="020B0604020202020204" pitchFamily="34" charset="0"/>
              </a:rPr>
              <a:t>100</a:t>
            </a:r>
          </a:p>
        </p:txBody>
      </p:sp>
      <p:sp>
        <p:nvSpPr>
          <p:cNvPr id="71" name="TextBox 70">
            <a:extLst>
              <a:ext uri="{FF2B5EF4-FFF2-40B4-BE49-F238E27FC236}">
                <a16:creationId xmlns:a16="http://schemas.microsoft.com/office/drawing/2014/main" xmlns="" id="{9E532FD9-EFEF-43D6-BFCD-9CF175298B3D}"/>
              </a:ext>
            </a:extLst>
          </p:cNvPr>
          <p:cNvSpPr txBox="1"/>
          <p:nvPr/>
        </p:nvSpPr>
        <p:spPr>
          <a:xfrm>
            <a:off x="891604" y="2759179"/>
            <a:ext cx="383438" cy="307777"/>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FFFFFF"/>
                </a:solidFill>
                <a:cs typeface="Arial" panose="020B0604020202020204" pitchFamily="34" charset="0"/>
              </a:rPr>
              <a:t>80</a:t>
            </a:r>
          </a:p>
        </p:txBody>
      </p:sp>
      <p:sp>
        <p:nvSpPr>
          <p:cNvPr id="73" name="TextBox 72">
            <a:extLst>
              <a:ext uri="{FF2B5EF4-FFF2-40B4-BE49-F238E27FC236}">
                <a16:creationId xmlns:a16="http://schemas.microsoft.com/office/drawing/2014/main" xmlns="" id="{D873C8E2-78DB-4609-B694-B12B6D73BB76}"/>
              </a:ext>
            </a:extLst>
          </p:cNvPr>
          <p:cNvSpPr txBox="1"/>
          <p:nvPr/>
        </p:nvSpPr>
        <p:spPr>
          <a:xfrm>
            <a:off x="891604" y="3160655"/>
            <a:ext cx="383438" cy="307777"/>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FFFFFF"/>
                </a:solidFill>
                <a:cs typeface="Arial" panose="020B0604020202020204" pitchFamily="34" charset="0"/>
              </a:rPr>
              <a:t>60</a:t>
            </a:r>
          </a:p>
        </p:txBody>
      </p:sp>
      <p:sp>
        <p:nvSpPr>
          <p:cNvPr id="75" name="TextBox 74">
            <a:extLst>
              <a:ext uri="{FF2B5EF4-FFF2-40B4-BE49-F238E27FC236}">
                <a16:creationId xmlns:a16="http://schemas.microsoft.com/office/drawing/2014/main" xmlns="" id="{EAAE8802-01AA-40BC-BDE8-864A70649393}"/>
              </a:ext>
            </a:extLst>
          </p:cNvPr>
          <p:cNvSpPr txBox="1"/>
          <p:nvPr/>
        </p:nvSpPr>
        <p:spPr>
          <a:xfrm>
            <a:off x="891604" y="3562131"/>
            <a:ext cx="383438" cy="307777"/>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FFFFFF"/>
                </a:solidFill>
                <a:cs typeface="Arial" panose="020B0604020202020204" pitchFamily="34" charset="0"/>
              </a:rPr>
              <a:t>40</a:t>
            </a:r>
          </a:p>
        </p:txBody>
      </p:sp>
      <p:sp>
        <p:nvSpPr>
          <p:cNvPr id="77" name="TextBox 76">
            <a:extLst>
              <a:ext uri="{FF2B5EF4-FFF2-40B4-BE49-F238E27FC236}">
                <a16:creationId xmlns:a16="http://schemas.microsoft.com/office/drawing/2014/main" xmlns="" id="{8A0FA114-8258-41A6-84FC-9E3C3DD584B9}"/>
              </a:ext>
            </a:extLst>
          </p:cNvPr>
          <p:cNvSpPr txBox="1"/>
          <p:nvPr/>
        </p:nvSpPr>
        <p:spPr>
          <a:xfrm>
            <a:off x="891604" y="3963607"/>
            <a:ext cx="383438" cy="307777"/>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FFFFFF"/>
                </a:solidFill>
                <a:cs typeface="Arial" panose="020B0604020202020204" pitchFamily="34" charset="0"/>
              </a:rPr>
              <a:t>20</a:t>
            </a:r>
          </a:p>
        </p:txBody>
      </p:sp>
      <p:sp>
        <p:nvSpPr>
          <p:cNvPr id="79" name="TextBox 78">
            <a:extLst>
              <a:ext uri="{FF2B5EF4-FFF2-40B4-BE49-F238E27FC236}">
                <a16:creationId xmlns:a16="http://schemas.microsoft.com/office/drawing/2014/main" xmlns="" id="{C22EDCE3-2A08-4913-B1A9-FFA959EC6B37}"/>
              </a:ext>
            </a:extLst>
          </p:cNvPr>
          <p:cNvSpPr txBox="1"/>
          <p:nvPr/>
        </p:nvSpPr>
        <p:spPr>
          <a:xfrm>
            <a:off x="966163" y="4365083"/>
            <a:ext cx="284052" cy="307777"/>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FFFFFF"/>
                </a:solidFill>
                <a:cs typeface="Arial" panose="020B0604020202020204" pitchFamily="34" charset="0"/>
              </a:rPr>
              <a:t>0</a:t>
            </a:r>
          </a:p>
        </p:txBody>
      </p:sp>
      <p:grpSp>
        <p:nvGrpSpPr>
          <p:cNvPr id="80" name="Group 79">
            <a:extLst>
              <a:ext uri="{FF2B5EF4-FFF2-40B4-BE49-F238E27FC236}">
                <a16:creationId xmlns:a16="http://schemas.microsoft.com/office/drawing/2014/main" xmlns="" id="{33788D7B-979D-443C-A9D6-220DDC2DF052}"/>
              </a:ext>
            </a:extLst>
          </p:cNvPr>
          <p:cNvGrpSpPr/>
          <p:nvPr/>
        </p:nvGrpSpPr>
        <p:grpSpPr>
          <a:xfrm rot="5400000">
            <a:off x="2585378" y="3132475"/>
            <a:ext cx="56317" cy="2819509"/>
            <a:chOff x="1676400" y="2482259"/>
            <a:chExt cx="64009" cy="598463"/>
          </a:xfrm>
        </p:grpSpPr>
        <p:cxnSp>
          <p:nvCxnSpPr>
            <p:cNvPr id="81" name="Straight Connector 80">
              <a:extLst>
                <a:ext uri="{FF2B5EF4-FFF2-40B4-BE49-F238E27FC236}">
                  <a16:creationId xmlns:a16="http://schemas.microsoft.com/office/drawing/2014/main" xmlns="" id="{A26FFC01-6EA4-4497-B32D-91DB172D81DB}"/>
                </a:ext>
              </a:extLst>
            </p:cNvPr>
            <p:cNvCxnSpPr/>
            <p:nvPr/>
          </p:nvCxnSpPr>
          <p:spPr bwMode="auto">
            <a:xfrm>
              <a:off x="1676401" y="2482259"/>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xmlns="" id="{1BC2ADAC-876A-45DC-9CE8-AA5643C75EF6}"/>
                </a:ext>
              </a:extLst>
            </p:cNvPr>
            <p:cNvCxnSpPr/>
            <p:nvPr/>
          </p:nvCxnSpPr>
          <p:spPr bwMode="auto">
            <a:xfrm>
              <a:off x="1676400" y="2680556"/>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xmlns="" id="{51D33EC3-458A-4D9A-B626-F78D933C00EE}"/>
                </a:ext>
              </a:extLst>
            </p:cNvPr>
            <p:cNvCxnSpPr/>
            <p:nvPr/>
          </p:nvCxnSpPr>
          <p:spPr bwMode="auto">
            <a:xfrm>
              <a:off x="1676400" y="2880639"/>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501A069F-3BFE-4740-84DB-3912A0AD4542}"/>
                </a:ext>
              </a:extLst>
            </p:cNvPr>
            <p:cNvCxnSpPr/>
            <p:nvPr/>
          </p:nvCxnSpPr>
          <p:spPr bwMode="auto">
            <a:xfrm>
              <a:off x="1676400" y="3080722"/>
              <a:ext cx="64008" cy="0"/>
            </a:xfrm>
            <a:prstGeom prst="line">
              <a:avLst/>
            </a:prstGeom>
            <a:noFill/>
            <a:ln w="28575" cap="flat" cmpd="sng" algn="ctr">
              <a:solidFill>
                <a:schemeClr val="tx1"/>
              </a:solidFill>
              <a:prstDash val="solid"/>
              <a:round/>
              <a:headEnd type="none" w="med" len="med"/>
              <a:tailEnd type="none" w="med" len="med"/>
            </a:ln>
            <a:effectLst/>
          </p:spPr>
        </p:cxnSp>
      </p:grpSp>
      <p:sp>
        <p:nvSpPr>
          <p:cNvPr id="85" name="TextBox 84">
            <a:extLst>
              <a:ext uri="{FF2B5EF4-FFF2-40B4-BE49-F238E27FC236}">
                <a16:creationId xmlns:a16="http://schemas.microsoft.com/office/drawing/2014/main" xmlns="" id="{8091266E-AF80-441E-BAF5-E7AE1CA2C416}"/>
              </a:ext>
            </a:extLst>
          </p:cNvPr>
          <p:cNvSpPr txBox="1"/>
          <p:nvPr/>
        </p:nvSpPr>
        <p:spPr>
          <a:xfrm>
            <a:off x="1344381" y="2338609"/>
            <a:ext cx="532518" cy="307777"/>
          </a:xfrm>
          <a:prstGeom prst="rect">
            <a:avLst/>
          </a:prstGeom>
          <a:noFill/>
        </p:spPr>
        <p:txBody>
          <a:bodyPr wrap="none" rtlCol="0">
            <a:spAutoFit/>
          </a:bodyPr>
          <a:lstStyle/>
          <a:p>
            <a:pPr eaLnBrk="0" fontAlgn="base" hangingPunct="0">
              <a:spcBef>
                <a:spcPct val="0"/>
              </a:spcBef>
              <a:spcAft>
                <a:spcPct val="0"/>
              </a:spcAft>
            </a:pPr>
            <a:r>
              <a:rPr lang="en-US" sz="1400" b="1" dirty="0">
                <a:solidFill>
                  <a:srgbClr val="FFFFFF"/>
                </a:solidFill>
                <a:cs typeface="Arial" panose="020B0604020202020204" pitchFamily="34" charset="0"/>
              </a:rPr>
              <a:t>93.1</a:t>
            </a:r>
          </a:p>
        </p:txBody>
      </p:sp>
      <p:sp>
        <p:nvSpPr>
          <p:cNvPr id="86" name="TextBox 85">
            <a:extLst>
              <a:ext uri="{FF2B5EF4-FFF2-40B4-BE49-F238E27FC236}">
                <a16:creationId xmlns:a16="http://schemas.microsoft.com/office/drawing/2014/main" xmlns="" id="{76B68198-9B2D-482D-B52B-01A38381549E}"/>
              </a:ext>
            </a:extLst>
          </p:cNvPr>
          <p:cNvSpPr txBox="1"/>
          <p:nvPr/>
        </p:nvSpPr>
        <p:spPr>
          <a:xfrm>
            <a:off x="1650292" y="2289055"/>
            <a:ext cx="532518" cy="307777"/>
          </a:xfrm>
          <a:prstGeom prst="rect">
            <a:avLst/>
          </a:prstGeom>
          <a:noFill/>
        </p:spPr>
        <p:txBody>
          <a:bodyPr wrap="none" rtlCol="0">
            <a:spAutoFit/>
          </a:bodyPr>
          <a:lstStyle/>
          <a:p>
            <a:pPr eaLnBrk="0" fontAlgn="base" hangingPunct="0">
              <a:spcBef>
                <a:spcPct val="0"/>
              </a:spcBef>
              <a:spcAft>
                <a:spcPct val="0"/>
              </a:spcAft>
            </a:pPr>
            <a:r>
              <a:rPr lang="en-US" sz="1400" b="1" dirty="0">
                <a:solidFill>
                  <a:srgbClr val="FFFFFF"/>
                </a:solidFill>
                <a:cs typeface="Arial" panose="020B0604020202020204" pitchFamily="34" charset="0"/>
              </a:rPr>
              <a:t>95.2</a:t>
            </a:r>
          </a:p>
        </p:txBody>
      </p:sp>
      <p:sp>
        <p:nvSpPr>
          <p:cNvPr id="87" name="TextBox 86">
            <a:extLst>
              <a:ext uri="{FF2B5EF4-FFF2-40B4-BE49-F238E27FC236}">
                <a16:creationId xmlns:a16="http://schemas.microsoft.com/office/drawing/2014/main" xmlns="" id="{D14CB9AA-F1D3-4511-B78E-BAB7523C7494}"/>
              </a:ext>
            </a:extLst>
          </p:cNvPr>
          <p:cNvSpPr txBox="1"/>
          <p:nvPr/>
        </p:nvSpPr>
        <p:spPr>
          <a:xfrm>
            <a:off x="2366358" y="4147812"/>
            <a:ext cx="433132" cy="307777"/>
          </a:xfrm>
          <a:prstGeom prst="rect">
            <a:avLst/>
          </a:prstGeom>
          <a:noFill/>
        </p:spPr>
        <p:txBody>
          <a:bodyPr wrap="none" rtlCol="0">
            <a:spAutoFit/>
          </a:bodyPr>
          <a:lstStyle/>
          <a:p>
            <a:pPr eaLnBrk="0" fontAlgn="base" hangingPunct="0">
              <a:spcBef>
                <a:spcPct val="0"/>
              </a:spcBef>
              <a:spcAft>
                <a:spcPct val="0"/>
              </a:spcAft>
            </a:pPr>
            <a:r>
              <a:rPr lang="en-US" sz="1400" b="1" dirty="0">
                <a:solidFill>
                  <a:srgbClr val="FFFFFF"/>
                </a:solidFill>
                <a:cs typeface="Arial" panose="020B0604020202020204" pitchFamily="34" charset="0"/>
              </a:rPr>
              <a:t>2.0</a:t>
            </a:r>
          </a:p>
        </p:txBody>
      </p:sp>
      <p:sp>
        <p:nvSpPr>
          <p:cNvPr id="88" name="TextBox 87">
            <a:extLst>
              <a:ext uri="{FF2B5EF4-FFF2-40B4-BE49-F238E27FC236}">
                <a16:creationId xmlns:a16="http://schemas.microsoft.com/office/drawing/2014/main" xmlns="" id="{86A3698B-0CFB-49A2-838D-964674C9FAB4}"/>
              </a:ext>
            </a:extLst>
          </p:cNvPr>
          <p:cNvSpPr txBox="1"/>
          <p:nvPr/>
        </p:nvSpPr>
        <p:spPr>
          <a:xfrm>
            <a:off x="2596322" y="4179019"/>
            <a:ext cx="433132" cy="307777"/>
          </a:xfrm>
          <a:prstGeom prst="rect">
            <a:avLst/>
          </a:prstGeom>
          <a:noFill/>
        </p:spPr>
        <p:txBody>
          <a:bodyPr wrap="none" rtlCol="0">
            <a:spAutoFit/>
          </a:bodyPr>
          <a:lstStyle/>
          <a:p>
            <a:pPr eaLnBrk="0" fontAlgn="base" hangingPunct="0">
              <a:spcBef>
                <a:spcPct val="0"/>
              </a:spcBef>
              <a:spcAft>
                <a:spcPct val="0"/>
              </a:spcAft>
            </a:pPr>
            <a:r>
              <a:rPr lang="en-US" sz="1400" b="1" dirty="0">
                <a:solidFill>
                  <a:srgbClr val="FFFFFF"/>
                </a:solidFill>
                <a:cs typeface="Arial" panose="020B0604020202020204" pitchFamily="34" charset="0"/>
              </a:rPr>
              <a:t>0.5</a:t>
            </a:r>
          </a:p>
        </p:txBody>
      </p:sp>
      <p:sp>
        <p:nvSpPr>
          <p:cNvPr id="89" name="Rectangle 88">
            <a:extLst>
              <a:ext uri="{FF2B5EF4-FFF2-40B4-BE49-F238E27FC236}">
                <a16:creationId xmlns:a16="http://schemas.microsoft.com/office/drawing/2014/main" xmlns="" id="{B4774087-FF61-49B7-9D31-BDD90654298E}"/>
              </a:ext>
            </a:extLst>
          </p:cNvPr>
          <p:cNvSpPr/>
          <p:nvPr/>
        </p:nvSpPr>
        <p:spPr bwMode="auto">
          <a:xfrm>
            <a:off x="2706044" y="2473966"/>
            <a:ext cx="102897" cy="137160"/>
          </a:xfrm>
          <a:prstGeom prst="rect">
            <a:avLst/>
          </a:prstGeom>
          <a:solidFill>
            <a:schemeClr val="accent2"/>
          </a:solidFill>
          <a:ln>
            <a:no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90" name="Rectangle 89">
            <a:extLst>
              <a:ext uri="{FF2B5EF4-FFF2-40B4-BE49-F238E27FC236}">
                <a16:creationId xmlns:a16="http://schemas.microsoft.com/office/drawing/2014/main" xmlns="" id="{132BC0D4-92CE-4B9E-BE43-EEC19A99164A}"/>
              </a:ext>
            </a:extLst>
          </p:cNvPr>
          <p:cNvSpPr/>
          <p:nvPr/>
        </p:nvSpPr>
        <p:spPr bwMode="auto">
          <a:xfrm>
            <a:off x="2710953" y="2682465"/>
            <a:ext cx="102897" cy="137160"/>
          </a:xfrm>
          <a:prstGeom prst="rect">
            <a:avLst/>
          </a:prstGeom>
          <a:solidFill>
            <a:schemeClr val="accent3"/>
          </a:solidFill>
          <a:ln>
            <a:no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91" name="TextBox 90">
            <a:extLst>
              <a:ext uri="{FF2B5EF4-FFF2-40B4-BE49-F238E27FC236}">
                <a16:creationId xmlns:a16="http://schemas.microsoft.com/office/drawing/2014/main" xmlns="" id="{234F1195-C7FA-4669-BF9B-73D3E35C1F41}"/>
              </a:ext>
            </a:extLst>
          </p:cNvPr>
          <p:cNvSpPr txBox="1"/>
          <p:nvPr/>
        </p:nvSpPr>
        <p:spPr>
          <a:xfrm>
            <a:off x="2784207" y="2381629"/>
            <a:ext cx="1617622" cy="523220"/>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FFFFFF"/>
                </a:solidFill>
                <a:cs typeface="Arial" panose="020B0604020202020204" pitchFamily="34" charset="0"/>
              </a:rPr>
              <a:t>DTG + 2 NRTIs</a:t>
            </a:r>
            <a:br>
              <a:rPr lang="en-US" sz="1400" dirty="0">
                <a:solidFill>
                  <a:srgbClr val="FFFFFF"/>
                </a:solidFill>
                <a:cs typeface="Arial" panose="020B0604020202020204" pitchFamily="34" charset="0"/>
              </a:rPr>
            </a:br>
            <a:r>
              <a:rPr lang="en-US" sz="1400" dirty="0">
                <a:solidFill>
                  <a:srgbClr val="FFFFFF"/>
                </a:solidFill>
                <a:cs typeface="Arial" panose="020B0604020202020204" pitchFamily="34" charset="0"/>
              </a:rPr>
              <a:t>PI/RTV + 2 NRTIs</a:t>
            </a:r>
          </a:p>
        </p:txBody>
      </p:sp>
      <p:sp>
        <p:nvSpPr>
          <p:cNvPr id="92" name="Rectangle 91">
            <a:extLst>
              <a:ext uri="{FF2B5EF4-FFF2-40B4-BE49-F238E27FC236}">
                <a16:creationId xmlns:a16="http://schemas.microsoft.com/office/drawing/2014/main" xmlns="" id="{3C6F03A8-D96B-444E-A610-2056FD305F3B}"/>
              </a:ext>
            </a:extLst>
          </p:cNvPr>
          <p:cNvSpPr/>
          <p:nvPr/>
        </p:nvSpPr>
        <p:spPr bwMode="auto">
          <a:xfrm>
            <a:off x="1469935" y="2634993"/>
            <a:ext cx="193589" cy="1873679"/>
          </a:xfrm>
          <a:prstGeom prst="rect">
            <a:avLst/>
          </a:prstGeom>
          <a:solidFill>
            <a:schemeClr val="accent2"/>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93" name="Rectangle 92">
            <a:extLst>
              <a:ext uri="{FF2B5EF4-FFF2-40B4-BE49-F238E27FC236}">
                <a16:creationId xmlns:a16="http://schemas.microsoft.com/office/drawing/2014/main" xmlns="" id="{E3652C6C-31B1-4E30-AFBA-884B3EDBAD3C}"/>
              </a:ext>
            </a:extLst>
          </p:cNvPr>
          <p:cNvSpPr/>
          <p:nvPr/>
        </p:nvSpPr>
        <p:spPr bwMode="auto">
          <a:xfrm>
            <a:off x="1710518" y="2591050"/>
            <a:ext cx="193589" cy="1912013"/>
          </a:xfrm>
          <a:prstGeom prst="rect">
            <a:avLst/>
          </a:prstGeom>
          <a:solidFill>
            <a:schemeClr val="accent3"/>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94" name="Rectangle 93">
            <a:extLst>
              <a:ext uri="{FF2B5EF4-FFF2-40B4-BE49-F238E27FC236}">
                <a16:creationId xmlns:a16="http://schemas.microsoft.com/office/drawing/2014/main" xmlns="" id="{9809B67E-FEF9-4896-AFEC-025BC7EFF373}"/>
              </a:ext>
            </a:extLst>
          </p:cNvPr>
          <p:cNvSpPr/>
          <p:nvPr/>
        </p:nvSpPr>
        <p:spPr bwMode="auto">
          <a:xfrm>
            <a:off x="2424577" y="4459587"/>
            <a:ext cx="193589" cy="45719"/>
          </a:xfrm>
          <a:prstGeom prst="rect">
            <a:avLst/>
          </a:prstGeom>
          <a:solidFill>
            <a:schemeClr val="accent2"/>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95" name="Rectangle 94">
            <a:extLst>
              <a:ext uri="{FF2B5EF4-FFF2-40B4-BE49-F238E27FC236}">
                <a16:creationId xmlns:a16="http://schemas.microsoft.com/office/drawing/2014/main" xmlns="" id="{68DA38DD-C8BD-4251-8592-2851F5BE558E}"/>
              </a:ext>
            </a:extLst>
          </p:cNvPr>
          <p:cNvSpPr/>
          <p:nvPr/>
        </p:nvSpPr>
        <p:spPr bwMode="auto">
          <a:xfrm>
            <a:off x="2665160" y="4482959"/>
            <a:ext cx="193589" cy="27432"/>
          </a:xfrm>
          <a:prstGeom prst="rect">
            <a:avLst/>
          </a:prstGeom>
          <a:solidFill>
            <a:schemeClr val="accent3"/>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96" name="Rectangle 95">
            <a:extLst>
              <a:ext uri="{FF2B5EF4-FFF2-40B4-BE49-F238E27FC236}">
                <a16:creationId xmlns:a16="http://schemas.microsoft.com/office/drawing/2014/main" xmlns="" id="{83C78464-A20A-4820-ABAA-A33E60903D33}"/>
              </a:ext>
            </a:extLst>
          </p:cNvPr>
          <p:cNvSpPr/>
          <p:nvPr/>
        </p:nvSpPr>
        <p:spPr bwMode="auto">
          <a:xfrm>
            <a:off x="3358462" y="4406908"/>
            <a:ext cx="193589" cy="101764"/>
          </a:xfrm>
          <a:prstGeom prst="rect">
            <a:avLst/>
          </a:prstGeom>
          <a:solidFill>
            <a:schemeClr val="accent2"/>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97" name="Rectangle 96">
            <a:extLst>
              <a:ext uri="{FF2B5EF4-FFF2-40B4-BE49-F238E27FC236}">
                <a16:creationId xmlns:a16="http://schemas.microsoft.com/office/drawing/2014/main" xmlns="" id="{277B6D11-88E5-49B1-A46A-4882B59A6BD6}"/>
              </a:ext>
            </a:extLst>
          </p:cNvPr>
          <p:cNvSpPr/>
          <p:nvPr/>
        </p:nvSpPr>
        <p:spPr bwMode="auto">
          <a:xfrm>
            <a:off x="3599045" y="4419062"/>
            <a:ext cx="193589" cy="89610"/>
          </a:xfrm>
          <a:prstGeom prst="rect">
            <a:avLst/>
          </a:prstGeom>
          <a:solidFill>
            <a:schemeClr val="accent3"/>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98" name="Freeform: Shape 97">
            <a:extLst>
              <a:ext uri="{FF2B5EF4-FFF2-40B4-BE49-F238E27FC236}">
                <a16:creationId xmlns:a16="http://schemas.microsoft.com/office/drawing/2014/main" xmlns="" id="{9B31860F-A915-4BBE-8904-DDA07D8B345E}"/>
              </a:ext>
            </a:extLst>
          </p:cNvPr>
          <p:cNvSpPr/>
          <p:nvPr/>
        </p:nvSpPr>
        <p:spPr bwMode="auto">
          <a:xfrm>
            <a:off x="1203619" y="2489137"/>
            <a:ext cx="2828084" cy="2013924"/>
          </a:xfrm>
          <a:custGeom>
            <a:avLst/>
            <a:gdLst>
              <a:gd name="connsiteX0" fmla="*/ 0 w 3769797"/>
              <a:gd name="connsiteY0" fmla="*/ 0 h 2013924"/>
              <a:gd name="connsiteX1" fmla="*/ 0 w 3769797"/>
              <a:gd name="connsiteY1" fmla="*/ 2013924 h 2013924"/>
              <a:gd name="connsiteX2" fmla="*/ 3769797 w 3769797"/>
              <a:gd name="connsiteY2" fmla="*/ 2013924 h 2013924"/>
            </a:gdLst>
            <a:ahLst/>
            <a:cxnLst>
              <a:cxn ang="0">
                <a:pos x="connsiteX0" y="connsiteY0"/>
              </a:cxn>
              <a:cxn ang="0">
                <a:pos x="connsiteX1" y="connsiteY1"/>
              </a:cxn>
              <a:cxn ang="0">
                <a:pos x="connsiteX2" y="connsiteY2"/>
              </a:cxn>
            </a:cxnLst>
            <a:rect l="l" t="t" r="r" b="b"/>
            <a:pathLst>
              <a:path w="3769797" h="2013924">
                <a:moveTo>
                  <a:pt x="0" y="0"/>
                </a:moveTo>
                <a:lnTo>
                  <a:pt x="0" y="2013924"/>
                </a:lnTo>
                <a:lnTo>
                  <a:pt x="3769797" y="2013924"/>
                </a:lnTo>
              </a:path>
            </a:pathLst>
          </a:cu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rtlCol="0" anchor="ctr"/>
          <a:lstStyle/>
          <a:p>
            <a:pPr algn="ctr" eaLnBrk="0" fontAlgn="base" hangingPunct="0">
              <a:spcBef>
                <a:spcPct val="0"/>
              </a:spcBef>
              <a:spcAft>
                <a:spcPct val="0"/>
              </a:spcAft>
            </a:pPr>
            <a:endParaRPr lang="en-US" sz="1400" b="1" dirty="0">
              <a:solidFill>
                <a:srgbClr val="FFFFFF"/>
              </a:solidFill>
              <a:cs typeface="Arial" panose="020B0604020202020204" pitchFamily="34" charset="0"/>
            </a:endParaRPr>
          </a:p>
        </p:txBody>
      </p:sp>
      <p:cxnSp>
        <p:nvCxnSpPr>
          <p:cNvPr id="99" name="Straight Connector 98">
            <a:extLst>
              <a:ext uri="{FF2B5EF4-FFF2-40B4-BE49-F238E27FC236}">
                <a16:creationId xmlns:a16="http://schemas.microsoft.com/office/drawing/2014/main" xmlns="" id="{E8DA5060-B13C-4699-A080-A4A2F0E64385}"/>
              </a:ext>
            </a:extLst>
          </p:cNvPr>
          <p:cNvCxnSpPr>
            <a:cxnSpLocks/>
          </p:cNvCxnSpPr>
          <p:nvPr/>
        </p:nvCxnSpPr>
        <p:spPr bwMode="auto">
          <a:xfrm>
            <a:off x="5401249" y="2610035"/>
            <a:ext cx="0" cy="2373947"/>
          </a:xfrm>
          <a:prstGeom prst="line">
            <a:avLst/>
          </a:prstGeom>
          <a:noFill/>
          <a:ln w="28575" cap="flat" cmpd="sng" algn="ctr">
            <a:solidFill>
              <a:schemeClr val="tx1"/>
            </a:solidFill>
            <a:prstDash val="solid"/>
            <a:round/>
            <a:headEnd type="none" w="med" len="med"/>
            <a:tailEnd type="none" w="med" len="med"/>
          </a:ln>
          <a:effectLst/>
        </p:spPr>
      </p:cxnSp>
      <p:grpSp>
        <p:nvGrpSpPr>
          <p:cNvPr id="100" name="Group 99">
            <a:extLst>
              <a:ext uri="{FF2B5EF4-FFF2-40B4-BE49-F238E27FC236}">
                <a16:creationId xmlns:a16="http://schemas.microsoft.com/office/drawing/2014/main" xmlns="" id="{71108126-347D-42AF-851E-329B6F5E9793}"/>
              </a:ext>
            </a:extLst>
          </p:cNvPr>
          <p:cNvGrpSpPr/>
          <p:nvPr/>
        </p:nvGrpSpPr>
        <p:grpSpPr>
          <a:xfrm>
            <a:off x="5337066" y="2622149"/>
            <a:ext cx="56711" cy="2345613"/>
            <a:chOff x="7125820" y="2622146"/>
            <a:chExt cx="64008" cy="1385741"/>
          </a:xfrm>
        </p:grpSpPr>
        <p:cxnSp>
          <p:nvCxnSpPr>
            <p:cNvPr id="101" name="Straight Connector 100">
              <a:extLst>
                <a:ext uri="{FF2B5EF4-FFF2-40B4-BE49-F238E27FC236}">
                  <a16:creationId xmlns:a16="http://schemas.microsoft.com/office/drawing/2014/main" xmlns="" id="{42EEF421-7A83-4A2E-B169-74D242E65DB2}"/>
                </a:ext>
              </a:extLst>
            </p:cNvPr>
            <p:cNvCxnSpPr/>
            <p:nvPr/>
          </p:nvCxnSpPr>
          <p:spPr bwMode="auto">
            <a:xfrm>
              <a:off x="7125820" y="2622146"/>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xmlns="" id="{662B9A74-F049-4B35-B50A-FDD9775EE0BD}"/>
                </a:ext>
              </a:extLst>
            </p:cNvPr>
            <p:cNvCxnSpPr/>
            <p:nvPr/>
          </p:nvCxnSpPr>
          <p:spPr bwMode="auto">
            <a:xfrm>
              <a:off x="7125820" y="2822229"/>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xmlns="" id="{7749C14A-DA2B-46F5-84A7-0BE30499D554}"/>
                </a:ext>
              </a:extLst>
            </p:cNvPr>
            <p:cNvCxnSpPr/>
            <p:nvPr/>
          </p:nvCxnSpPr>
          <p:spPr bwMode="auto">
            <a:xfrm>
              <a:off x="7125820" y="3022312"/>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xmlns="" id="{CCBCA24C-B431-4617-93B4-917DB596F25F}"/>
                </a:ext>
              </a:extLst>
            </p:cNvPr>
            <p:cNvCxnSpPr/>
            <p:nvPr/>
          </p:nvCxnSpPr>
          <p:spPr bwMode="auto">
            <a:xfrm>
              <a:off x="7125820" y="3222395"/>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xmlns="" id="{78F230BA-8E56-4B48-A3B3-8DCA8BE26464}"/>
                </a:ext>
              </a:extLst>
            </p:cNvPr>
            <p:cNvCxnSpPr/>
            <p:nvPr/>
          </p:nvCxnSpPr>
          <p:spPr bwMode="auto">
            <a:xfrm>
              <a:off x="7125820" y="3422478"/>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xmlns="" id="{14A6FF95-039F-43E7-8AD7-635C565D81C1}"/>
                </a:ext>
              </a:extLst>
            </p:cNvPr>
            <p:cNvCxnSpPr/>
            <p:nvPr/>
          </p:nvCxnSpPr>
          <p:spPr bwMode="auto">
            <a:xfrm>
              <a:off x="7125820" y="3622561"/>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xmlns="" id="{3A3B631F-52AC-4FA7-A810-13236683E3C0}"/>
                </a:ext>
              </a:extLst>
            </p:cNvPr>
            <p:cNvCxnSpPr/>
            <p:nvPr/>
          </p:nvCxnSpPr>
          <p:spPr bwMode="auto">
            <a:xfrm>
              <a:off x="7125820" y="3822644"/>
              <a:ext cx="64008" cy="0"/>
            </a:xfrm>
            <a:prstGeom prst="line">
              <a:avLst/>
            </a:prstGeom>
            <a:noFill/>
            <a:ln w="28575"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xmlns="" id="{EBE37691-FC53-4497-98AD-4491911ECBD1}"/>
                </a:ext>
              </a:extLst>
            </p:cNvPr>
            <p:cNvCxnSpPr/>
            <p:nvPr/>
          </p:nvCxnSpPr>
          <p:spPr bwMode="auto">
            <a:xfrm>
              <a:off x="7125820" y="4007887"/>
              <a:ext cx="64008" cy="0"/>
            </a:xfrm>
            <a:prstGeom prst="line">
              <a:avLst/>
            </a:prstGeom>
            <a:noFill/>
            <a:ln w="28575" cap="flat" cmpd="sng" algn="ctr">
              <a:solidFill>
                <a:schemeClr val="tx1"/>
              </a:solidFill>
              <a:prstDash val="solid"/>
              <a:round/>
              <a:headEnd type="none" w="med" len="med"/>
              <a:tailEnd type="none" w="med" len="med"/>
            </a:ln>
            <a:effectLst/>
          </p:spPr>
        </p:cxnSp>
      </p:grpSp>
      <p:sp>
        <p:nvSpPr>
          <p:cNvPr id="109" name="TextBox 108">
            <a:extLst>
              <a:ext uri="{FF2B5EF4-FFF2-40B4-BE49-F238E27FC236}">
                <a16:creationId xmlns:a16="http://schemas.microsoft.com/office/drawing/2014/main" xmlns="" id="{E3E9EC78-9D85-4A22-8061-F8E0ACF23BE2}"/>
              </a:ext>
            </a:extLst>
          </p:cNvPr>
          <p:cNvSpPr txBox="1"/>
          <p:nvPr/>
        </p:nvSpPr>
        <p:spPr>
          <a:xfrm>
            <a:off x="4982590" y="2465923"/>
            <a:ext cx="383438" cy="307777"/>
          </a:xfrm>
          <a:prstGeom prst="rect">
            <a:avLst/>
          </a:prstGeom>
          <a:noFill/>
        </p:spPr>
        <p:txBody>
          <a:bodyPr wrap="none" rtlCol="0">
            <a:spAutoFit/>
          </a:bodyPr>
          <a:lstStyle/>
          <a:p>
            <a:pPr algn="r" eaLnBrk="0" fontAlgn="base" hangingPunct="0">
              <a:spcBef>
                <a:spcPct val="0"/>
              </a:spcBef>
              <a:spcAft>
                <a:spcPct val="0"/>
              </a:spcAft>
            </a:pPr>
            <a:r>
              <a:rPr lang="en-US" sz="1400" dirty="0">
                <a:solidFill>
                  <a:srgbClr val="FFFFFF"/>
                </a:solidFill>
                <a:cs typeface="Arial" panose="020B0604020202020204" pitchFamily="34" charset="0"/>
              </a:rPr>
              <a:t>10</a:t>
            </a:r>
          </a:p>
        </p:txBody>
      </p:sp>
      <p:sp>
        <p:nvSpPr>
          <p:cNvPr id="110" name="TextBox 109">
            <a:extLst>
              <a:ext uri="{FF2B5EF4-FFF2-40B4-BE49-F238E27FC236}">
                <a16:creationId xmlns:a16="http://schemas.microsoft.com/office/drawing/2014/main" xmlns="" id="{53317EA9-9016-438C-A427-C43495CB7FBA}"/>
              </a:ext>
            </a:extLst>
          </p:cNvPr>
          <p:cNvSpPr txBox="1"/>
          <p:nvPr/>
        </p:nvSpPr>
        <p:spPr>
          <a:xfrm>
            <a:off x="5081976" y="2829656"/>
            <a:ext cx="284052" cy="307777"/>
          </a:xfrm>
          <a:prstGeom prst="rect">
            <a:avLst/>
          </a:prstGeom>
          <a:noFill/>
        </p:spPr>
        <p:txBody>
          <a:bodyPr wrap="none" rtlCol="0">
            <a:spAutoFit/>
          </a:bodyPr>
          <a:lstStyle/>
          <a:p>
            <a:pPr algn="r" eaLnBrk="0" fontAlgn="base" hangingPunct="0">
              <a:spcBef>
                <a:spcPct val="0"/>
              </a:spcBef>
              <a:spcAft>
                <a:spcPct val="0"/>
              </a:spcAft>
            </a:pPr>
            <a:r>
              <a:rPr lang="en-US" sz="1400" dirty="0">
                <a:solidFill>
                  <a:srgbClr val="FFFFFF"/>
                </a:solidFill>
                <a:cs typeface="Arial" panose="020B0604020202020204" pitchFamily="34" charset="0"/>
              </a:rPr>
              <a:t>5</a:t>
            </a:r>
          </a:p>
        </p:txBody>
      </p:sp>
      <p:sp>
        <p:nvSpPr>
          <p:cNvPr id="111" name="TextBox 110">
            <a:extLst>
              <a:ext uri="{FF2B5EF4-FFF2-40B4-BE49-F238E27FC236}">
                <a16:creationId xmlns:a16="http://schemas.microsoft.com/office/drawing/2014/main" xmlns="" id="{F48D925A-A3DD-456F-A5EF-FFA3E96E57AC}"/>
              </a:ext>
            </a:extLst>
          </p:cNvPr>
          <p:cNvSpPr txBox="1"/>
          <p:nvPr/>
        </p:nvSpPr>
        <p:spPr>
          <a:xfrm>
            <a:off x="5081976" y="3151692"/>
            <a:ext cx="284052" cy="307777"/>
          </a:xfrm>
          <a:prstGeom prst="rect">
            <a:avLst/>
          </a:prstGeom>
          <a:noFill/>
        </p:spPr>
        <p:txBody>
          <a:bodyPr wrap="none" rtlCol="0">
            <a:spAutoFit/>
          </a:bodyPr>
          <a:lstStyle/>
          <a:p>
            <a:pPr algn="r" eaLnBrk="0" fontAlgn="base" hangingPunct="0">
              <a:spcBef>
                <a:spcPct val="0"/>
              </a:spcBef>
              <a:spcAft>
                <a:spcPct val="0"/>
              </a:spcAft>
            </a:pPr>
            <a:r>
              <a:rPr lang="en-US" sz="1400" dirty="0">
                <a:solidFill>
                  <a:srgbClr val="FFFFFF"/>
                </a:solidFill>
                <a:cs typeface="Arial" panose="020B0604020202020204" pitchFamily="34" charset="0"/>
              </a:rPr>
              <a:t>0</a:t>
            </a:r>
          </a:p>
        </p:txBody>
      </p:sp>
      <p:sp>
        <p:nvSpPr>
          <p:cNvPr id="112" name="TextBox 111">
            <a:extLst>
              <a:ext uri="{FF2B5EF4-FFF2-40B4-BE49-F238E27FC236}">
                <a16:creationId xmlns:a16="http://schemas.microsoft.com/office/drawing/2014/main" xmlns="" id="{05483B51-FBDC-4DB1-B8CF-62EB2A52B2B4}"/>
              </a:ext>
            </a:extLst>
          </p:cNvPr>
          <p:cNvSpPr txBox="1"/>
          <p:nvPr/>
        </p:nvSpPr>
        <p:spPr>
          <a:xfrm>
            <a:off x="5022664" y="3488798"/>
            <a:ext cx="343364" cy="307777"/>
          </a:xfrm>
          <a:prstGeom prst="rect">
            <a:avLst/>
          </a:prstGeom>
          <a:noFill/>
        </p:spPr>
        <p:txBody>
          <a:bodyPr wrap="none" rtlCol="0">
            <a:spAutoFit/>
          </a:bodyPr>
          <a:lstStyle/>
          <a:p>
            <a:pPr algn="r" eaLnBrk="0" fontAlgn="base" hangingPunct="0">
              <a:spcBef>
                <a:spcPct val="0"/>
              </a:spcBef>
              <a:spcAft>
                <a:spcPct val="0"/>
              </a:spcAft>
            </a:pPr>
            <a:r>
              <a:rPr lang="en-US" sz="1400" dirty="0">
                <a:solidFill>
                  <a:srgbClr val="FFFFFF"/>
                </a:solidFill>
                <a:cs typeface="Arial" panose="020B0604020202020204" pitchFamily="34" charset="0"/>
              </a:rPr>
              <a:t>-5</a:t>
            </a:r>
          </a:p>
        </p:txBody>
      </p:sp>
      <p:sp>
        <p:nvSpPr>
          <p:cNvPr id="113" name="TextBox 112">
            <a:extLst>
              <a:ext uri="{FF2B5EF4-FFF2-40B4-BE49-F238E27FC236}">
                <a16:creationId xmlns:a16="http://schemas.microsoft.com/office/drawing/2014/main" xmlns="" id="{DD0E32FE-2CDE-4DD4-B3FB-69480688A651}"/>
              </a:ext>
            </a:extLst>
          </p:cNvPr>
          <p:cNvSpPr txBox="1"/>
          <p:nvPr/>
        </p:nvSpPr>
        <p:spPr>
          <a:xfrm>
            <a:off x="4923279" y="3825907"/>
            <a:ext cx="442750" cy="307777"/>
          </a:xfrm>
          <a:prstGeom prst="rect">
            <a:avLst/>
          </a:prstGeom>
          <a:noFill/>
        </p:spPr>
        <p:txBody>
          <a:bodyPr wrap="none" rtlCol="0">
            <a:spAutoFit/>
          </a:bodyPr>
          <a:lstStyle/>
          <a:p>
            <a:pPr algn="r" eaLnBrk="0" fontAlgn="base" hangingPunct="0">
              <a:spcBef>
                <a:spcPct val="0"/>
              </a:spcBef>
              <a:spcAft>
                <a:spcPct val="0"/>
              </a:spcAft>
            </a:pPr>
            <a:r>
              <a:rPr lang="en-US" sz="1400" dirty="0">
                <a:solidFill>
                  <a:srgbClr val="FFFFFF"/>
                </a:solidFill>
                <a:cs typeface="Arial" panose="020B0604020202020204" pitchFamily="34" charset="0"/>
              </a:rPr>
              <a:t>-10</a:t>
            </a:r>
          </a:p>
        </p:txBody>
      </p:sp>
      <p:sp>
        <p:nvSpPr>
          <p:cNvPr id="114" name="TextBox 113">
            <a:extLst>
              <a:ext uri="{FF2B5EF4-FFF2-40B4-BE49-F238E27FC236}">
                <a16:creationId xmlns:a16="http://schemas.microsoft.com/office/drawing/2014/main" xmlns="" id="{6CF0E230-4AA4-442E-8CD9-BA324CF2F03F}"/>
              </a:ext>
            </a:extLst>
          </p:cNvPr>
          <p:cNvSpPr txBox="1"/>
          <p:nvPr/>
        </p:nvSpPr>
        <p:spPr>
          <a:xfrm>
            <a:off x="4923278" y="4163019"/>
            <a:ext cx="442750" cy="307777"/>
          </a:xfrm>
          <a:prstGeom prst="rect">
            <a:avLst/>
          </a:prstGeom>
          <a:noFill/>
        </p:spPr>
        <p:txBody>
          <a:bodyPr wrap="none" rtlCol="0">
            <a:spAutoFit/>
          </a:bodyPr>
          <a:lstStyle/>
          <a:p>
            <a:pPr algn="r" eaLnBrk="0" fontAlgn="base" hangingPunct="0">
              <a:spcBef>
                <a:spcPct val="0"/>
              </a:spcBef>
              <a:spcAft>
                <a:spcPct val="0"/>
              </a:spcAft>
            </a:pPr>
            <a:r>
              <a:rPr lang="en-US" sz="1400" dirty="0">
                <a:solidFill>
                  <a:srgbClr val="FFFFFF"/>
                </a:solidFill>
                <a:cs typeface="Arial" panose="020B0604020202020204" pitchFamily="34" charset="0"/>
              </a:rPr>
              <a:t>-15</a:t>
            </a:r>
          </a:p>
        </p:txBody>
      </p:sp>
      <p:sp>
        <p:nvSpPr>
          <p:cNvPr id="115" name="TextBox 114">
            <a:extLst>
              <a:ext uri="{FF2B5EF4-FFF2-40B4-BE49-F238E27FC236}">
                <a16:creationId xmlns:a16="http://schemas.microsoft.com/office/drawing/2014/main" xmlns="" id="{64A3FE6A-681F-40F6-A67C-B4CA108EF2E6}"/>
              </a:ext>
            </a:extLst>
          </p:cNvPr>
          <p:cNvSpPr txBox="1"/>
          <p:nvPr/>
        </p:nvSpPr>
        <p:spPr>
          <a:xfrm>
            <a:off x="4923279" y="4500128"/>
            <a:ext cx="442750" cy="307777"/>
          </a:xfrm>
          <a:prstGeom prst="rect">
            <a:avLst/>
          </a:prstGeom>
          <a:noFill/>
        </p:spPr>
        <p:txBody>
          <a:bodyPr wrap="none" rtlCol="0">
            <a:spAutoFit/>
          </a:bodyPr>
          <a:lstStyle/>
          <a:p>
            <a:pPr algn="r" eaLnBrk="0" fontAlgn="base" hangingPunct="0">
              <a:spcBef>
                <a:spcPct val="0"/>
              </a:spcBef>
              <a:spcAft>
                <a:spcPct val="0"/>
              </a:spcAft>
            </a:pPr>
            <a:r>
              <a:rPr lang="en-US" sz="1400" dirty="0">
                <a:solidFill>
                  <a:srgbClr val="FFFFFF"/>
                </a:solidFill>
                <a:cs typeface="Arial" panose="020B0604020202020204" pitchFamily="34" charset="0"/>
              </a:rPr>
              <a:t>-20</a:t>
            </a:r>
          </a:p>
        </p:txBody>
      </p:sp>
      <p:sp>
        <p:nvSpPr>
          <p:cNvPr id="116" name="TextBox 115">
            <a:extLst>
              <a:ext uri="{FF2B5EF4-FFF2-40B4-BE49-F238E27FC236}">
                <a16:creationId xmlns:a16="http://schemas.microsoft.com/office/drawing/2014/main" xmlns="" id="{D426B3E4-076D-4478-A25A-19D43009C267}"/>
              </a:ext>
            </a:extLst>
          </p:cNvPr>
          <p:cNvSpPr txBox="1"/>
          <p:nvPr/>
        </p:nvSpPr>
        <p:spPr>
          <a:xfrm>
            <a:off x="4923279" y="4812067"/>
            <a:ext cx="442750" cy="307777"/>
          </a:xfrm>
          <a:prstGeom prst="rect">
            <a:avLst/>
          </a:prstGeom>
          <a:noFill/>
        </p:spPr>
        <p:txBody>
          <a:bodyPr wrap="none" rtlCol="0">
            <a:spAutoFit/>
          </a:bodyPr>
          <a:lstStyle/>
          <a:p>
            <a:pPr algn="r" eaLnBrk="0" fontAlgn="base" hangingPunct="0">
              <a:spcBef>
                <a:spcPct val="0"/>
              </a:spcBef>
              <a:spcAft>
                <a:spcPct val="0"/>
              </a:spcAft>
            </a:pPr>
            <a:r>
              <a:rPr lang="en-US" sz="1400" dirty="0">
                <a:solidFill>
                  <a:srgbClr val="FFFFFF"/>
                </a:solidFill>
                <a:cs typeface="Arial" panose="020B0604020202020204" pitchFamily="34" charset="0"/>
              </a:rPr>
              <a:t>-25</a:t>
            </a:r>
          </a:p>
        </p:txBody>
      </p:sp>
      <p:sp>
        <p:nvSpPr>
          <p:cNvPr id="117" name="Rectangle 116">
            <a:extLst>
              <a:ext uri="{FF2B5EF4-FFF2-40B4-BE49-F238E27FC236}">
                <a16:creationId xmlns:a16="http://schemas.microsoft.com/office/drawing/2014/main" xmlns="" id="{93EB1C56-7CB9-462C-9D60-9C9C1F3BB497}"/>
              </a:ext>
            </a:extLst>
          </p:cNvPr>
          <p:cNvSpPr/>
          <p:nvPr/>
        </p:nvSpPr>
        <p:spPr bwMode="auto">
          <a:xfrm>
            <a:off x="5571990" y="2538771"/>
            <a:ext cx="102897" cy="137160"/>
          </a:xfrm>
          <a:prstGeom prst="rect">
            <a:avLst/>
          </a:prstGeom>
          <a:solidFill>
            <a:schemeClr val="accent2"/>
          </a:solidFill>
          <a:ln>
            <a:no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18" name="Rectangle 117">
            <a:extLst>
              <a:ext uri="{FF2B5EF4-FFF2-40B4-BE49-F238E27FC236}">
                <a16:creationId xmlns:a16="http://schemas.microsoft.com/office/drawing/2014/main" xmlns="" id="{53A7F07F-A1A4-4170-B0E7-4BC20294C4C3}"/>
              </a:ext>
            </a:extLst>
          </p:cNvPr>
          <p:cNvSpPr/>
          <p:nvPr/>
        </p:nvSpPr>
        <p:spPr bwMode="auto">
          <a:xfrm>
            <a:off x="5576900" y="2747270"/>
            <a:ext cx="102897" cy="137160"/>
          </a:xfrm>
          <a:prstGeom prst="rect">
            <a:avLst/>
          </a:prstGeom>
          <a:solidFill>
            <a:schemeClr val="accent3"/>
          </a:solidFill>
          <a:ln>
            <a:no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19" name="TextBox 118">
            <a:extLst>
              <a:ext uri="{FF2B5EF4-FFF2-40B4-BE49-F238E27FC236}">
                <a16:creationId xmlns:a16="http://schemas.microsoft.com/office/drawing/2014/main" xmlns="" id="{17E49401-4A67-4889-BA16-C2FF9E637A25}"/>
              </a:ext>
            </a:extLst>
          </p:cNvPr>
          <p:cNvSpPr txBox="1"/>
          <p:nvPr/>
        </p:nvSpPr>
        <p:spPr>
          <a:xfrm>
            <a:off x="5650154" y="2446434"/>
            <a:ext cx="1617622" cy="523220"/>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FFFFFF"/>
                </a:solidFill>
                <a:cs typeface="Arial" panose="020B0604020202020204" pitchFamily="34" charset="0"/>
              </a:rPr>
              <a:t>DTG + 2 NRTIs</a:t>
            </a:r>
            <a:br>
              <a:rPr lang="en-US" sz="1400" dirty="0">
                <a:solidFill>
                  <a:srgbClr val="FFFFFF"/>
                </a:solidFill>
                <a:cs typeface="Arial" panose="020B0604020202020204" pitchFamily="34" charset="0"/>
              </a:rPr>
            </a:br>
            <a:r>
              <a:rPr lang="en-US" sz="1400" dirty="0">
                <a:solidFill>
                  <a:srgbClr val="FFFFFF"/>
                </a:solidFill>
                <a:cs typeface="Arial" panose="020B0604020202020204" pitchFamily="34" charset="0"/>
              </a:rPr>
              <a:t>PI/RTV + 2 NRTIs</a:t>
            </a:r>
          </a:p>
        </p:txBody>
      </p:sp>
      <p:sp>
        <p:nvSpPr>
          <p:cNvPr id="120" name="TextBox 119">
            <a:extLst>
              <a:ext uri="{FF2B5EF4-FFF2-40B4-BE49-F238E27FC236}">
                <a16:creationId xmlns:a16="http://schemas.microsoft.com/office/drawing/2014/main" xmlns="" id="{89624C15-B938-4DB8-87F3-F67054F1DFFE}"/>
              </a:ext>
            </a:extLst>
          </p:cNvPr>
          <p:cNvSpPr txBox="1"/>
          <p:nvPr/>
        </p:nvSpPr>
        <p:spPr>
          <a:xfrm>
            <a:off x="5566972" y="2976219"/>
            <a:ext cx="397866"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0.7</a:t>
            </a:r>
          </a:p>
        </p:txBody>
      </p:sp>
      <p:sp>
        <p:nvSpPr>
          <p:cNvPr id="121" name="TextBox 120">
            <a:extLst>
              <a:ext uri="{FF2B5EF4-FFF2-40B4-BE49-F238E27FC236}">
                <a16:creationId xmlns:a16="http://schemas.microsoft.com/office/drawing/2014/main" xmlns="" id="{770DCA7F-6E95-4457-968D-98813C75CA3F}"/>
              </a:ext>
            </a:extLst>
          </p:cNvPr>
          <p:cNvSpPr txBox="1"/>
          <p:nvPr/>
        </p:nvSpPr>
        <p:spPr>
          <a:xfrm>
            <a:off x="5400093" y="3857902"/>
            <a:ext cx="449162"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-8.7</a:t>
            </a:r>
          </a:p>
        </p:txBody>
      </p:sp>
      <p:sp>
        <p:nvSpPr>
          <p:cNvPr id="122" name="TextBox 121">
            <a:extLst>
              <a:ext uri="{FF2B5EF4-FFF2-40B4-BE49-F238E27FC236}">
                <a16:creationId xmlns:a16="http://schemas.microsoft.com/office/drawing/2014/main" xmlns="" id="{2477C693-F8D9-432C-938B-831D59430C66}"/>
              </a:ext>
            </a:extLst>
          </p:cNvPr>
          <p:cNvSpPr txBox="1"/>
          <p:nvPr/>
        </p:nvSpPr>
        <p:spPr>
          <a:xfrm>
            <a:off x="5935333" y="4049448"/>
            <a:ext cx="525657"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-11.3</a:t>
            </a:r>
          </a:p>
        </p:txBody>
      </p:sp>
      <p:sp>
        <p:nvSpPr>
          <p:cNvPr id="123" name="TextBox 122">
            <a:extLst>
              <a:ext uri="{FF2B5EF4-FFF2-40B4-BE49-F238E27FC236}">
                <a16:creationId xmlns:a16="http://schemas.microsoft.com/office/drawing/2014/main" xmlns="" id="{19A6A6EE-E17B-41AA-BD1F-274AAB79E5A4}"/>
              </a:ext>
            </a:extLst>
          </p:cNvPr>
          <p:cNvSpPr txBox="1"/>
          <p:nvPr/>
        </p:nvSpPr>
        <p:spPr>
          <a:xfrm>
            <a:off x="6140854" y="2988743"/>
            <a:ext cx="397866"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0.5</a:t>
            </a:r>
          </a:p>
        </p:txBody>
      </p:sp>
      <p:sp>
        <p:nvSpPr>
          <p:cNvPr id="124" name="TextBox 123">
            <a:extLst>
              <a:ext uri="{FF2B5EF4-FFF2-40B4-BE49-F238E27FC236}">
                <a16:creationId xmlns:a16="http://schemas.microsoft.com/office/drawing/2014/main" xmlns="" id="{354EBE52-91D4-405B-B35A-53800B20D0D7}"/>
              </a:ext>
            </a:extLst>
          </p:cNvPr>
          <p:cNvSpPr txBox="1"/>
          <p:nvPr/>
        </p:nvSpPr>
        <p:spPr>
          <a:xfrm>
            <a:off x="6688860" y="2752790"/>
            <a:ext cx="397866"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4.2</a:t>
            </a:r>
          </a:p>
        </p:txBody>
      </p:sp>
      <p:sp>
        <p:nvSpPr>
          <p:cNvPr id="125" name="TextBox 124">
            <a:extLst>
              <a:ext uri="{FF2B5EF4-FFF2-40B4-BE49-F238E27FC236}">
                <a16:creationId xmlns:a16="http://schemas.microsoft.com/office/drawing/2014/main" xmlns="" id="{2FF89948-779A-4131-816B-DEEBE54B9FA3}"/>
              </a:ext>
            </a:extLst>
          </p:cNvPr>
          <p:cNvSpPr txBox="1"/>
          <p:nvPr/>
        </p:nvSpPr>
        <p:spPr>
          <a:xfrm>
            <a:off x="7239384" y="2893676"/>
            <a:ext cx="397866"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2.0</a:t>
            </a:r>
          </a:p>
        </p:txBody>
      </p:sp>
      <p:sp>
        <p:nvSpPr>
          <p:cNvPr id="126" name="TextBox 125">
            <a:extLst>
              <a:ext uri="{FF2B5EF4-FFF2-40B4-BE49-F238E27FC236}">
                <a16:creationId xmlns:a16="http://schemas.microsoft.com/office/drawing/2014/main" xmlns="" id="{B5224B48-BFA4-4F1F-8131-B24C59E58E1B}"/>
              </a:ext>
            </a:extLst>
          </p:cNvPr>
          <p:cNvSpPr txBox="1"/>
          <p:nvPr/>
        </p:nvSpPr>
        <p:spPr>
          <a:xfrm>
            <a:off x="7666828" y="2950245"/>
            <a:ext cx="397866"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1.1</a:t>
            </a:r>
          </a:p>
        </p:txBody>
      </p:sp>
      <p:sp>
        <p:nvSpPr>
          <p:cNvPr id="127" name="TextBox 126">
            <a:extLst>
              <a:ext uri="{FF2B5EF4-FFF2-40B4-BE49-F238E27FC236}">
                <a16:creationId xmlns:a16="http://schemas.microsoft.com/office/drawing/2014/main" xmlns="" id="{66953529-755D-4AFB-8BCB-0DC25DE7F092}"/>
              </a:ext>
            </a:extLst>
          </p:cNvPr>
          <p:cNvSpPr txBox="1"/>
          <p:nvPr/>
        </p:nvSpPr>
        <p:spPr>
          <a:xfrm>
            <a:off x="7840090" y="2853328"/>
            <a:ext cx="397866"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2.5</a:t>
            </a:r>
          </a:p>
        </p:txBody>
      </p:sp>
      <p:sp>
        <p:nvSpPr>
          <p:cNvPr id="128" name="TextBox 127">
            <a:extLst>
              <a:ext uri="{FF2B5EF4-FFF2-40B4-BE49-F238E27FC236}">
                <a16:creationId xmlns:a16="http://schemas.microsoft.com/office/drawing/2014/main" xmlns="" id="{90BFCFBF-13B3-45C7-8C59-301C1EC1F6EA}"/>
              </a:ext>
            </a:extLst>
          </p:cNvPr>
          <p:cNvSpPr txBox="1"/>
          <p:nvPr/>
        </p:nvSpPr>
        <p:spPr>
          <a:xfrm>
            <a:off x="8393568" y="3005671"/>
            <a:ext cx="397866"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0.4</a:t>
            </a:r>
          </a:p>
        </p:txBody>
      </p:sp>
      <p:sp>
        <p:nvSpPr>
          <p:cNvPr id="129" name="TextBox 128">
            <a:extLst>
              <a:ext uri="{FF2B5EF4-FFF2-40B4-BE49-F238E27FC236}">
                <a16:creationId xmlns:a16="http://schemas.microsoft.com/office/drawing/2014/main" xmlns="" id="{4C858A14-03EB-4BDE-8664-ACF76D9DFF03}"/>
              </a:ext>
            </a:extLst>
          </p:cNvPr>
          <p:cNvSpPr txBox="1"/>
          <p:nvPr/>
        </p:nvSpPr>
        <p:spPr>
          <a:xfrm>
            <a:off x="6502865" y="4500649"/>
            <a:ext cx="534121"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-18.4</a:t>
            </a:r>
          </a:p>
        </p:txBody>
      </p:sp>
      <p:sp>
        <p:nvSpPr>
          <p:cNvPr id="130" name="TextBox 129">
            <a:extLst>
              <a:ext uri="{FF2B5EF4-FFF2-40B4-BE49-F238E27FC236}">
                <a16:creationId xmlns:a16="http://schemas.microsoft.com/office/drawing/2014/main" xmlns="" id="{452FD67B-AE2B-42C7-A020-4622952D9EEE}"/>
              </a:ext>
            </a:extLst>
          </p:cNvPr>
          <p:cNvSpPr txBox="1"/>
          <p:nvPr/>
        </p:nvSpPr>
        <p:spPr>
          <a:xfrm>
            <a:off x="7090172" y="3807939"/>
            <a:ext cx="449162"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-7.7</a:t>
            </a:r>
          </a:p>
        </p:txBody>
      </p:sp>
      <p:sp>
        <p:nvSpPr>
          <p:cNvPr id="131" name="TextBox 130">
            <a:extLst>
              <a:ext uri="{FF2B5EF4-FFF2-40B4-BE49-F238E27FC236}">
                <a16:creationId xmlns:a16="http://schemas.microsoft.com/office/drawing/2014/main" xmlns="" id="{DE0204E1-FE7E-4E7B-A3E0-D71A22A2366C}"/>
              </a:ext>
            </a:extLst>
          </p:cNvPr>
          <p:cNvSpPr txBox="1"/>
          <p:nvPr/>
        </p:nvSpPr>
        <p:spPr>
          <a:xfrm>
            <a:off x="8243961" y="3750369"/>
            <a:ext cx="449162"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-7.0</a:t>
            </a:r>
          </a:p>
        </p:txBody>
      </p:sp>
      <p:sp>
        <p:nvSpPr>
          <p:cNvPr id="132" name="Rectangle 131">
            <a:extLst>
              <a:ext uri="{FF2B5EF4-FFF2-40B4-BE49-F238E27FC236}">
                <a16:creationId xmlns:a16="http://schemas.microsoft.com/office/drawing/2014/main" xmlns="" id="{F386FBCC-95FA-4E19-B3D7-EFFB3440F795}"/>
              </a:ext>
            </a:extLst>
          </p:cNvPr>
          <p:cNvSpPr/>
          <p:nvPr/>
        </p:nvSpPr>
        <p:spPr bwMode="auto">
          <a:xfrm>
            <a:off x="5557662" y="3299278"/>
            <a:ext cx="135496" cy="570840"/>
          </a:xfrm>
          <a:prstGeom prst="rect">
            <a:avLst/>
          </a:prstGeom>
          <a:solidFill>
            <a:schemeClr val="accent2"/>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33" name="Rectangle 132">
            <a:extLst>
              <a:ext uri="{FF2B5EF4-FFF2-40B4-BE49-F238E27FC236}">
                <a16:creationId xmlns:a16="http://schemas.microsoft.com/office/drawing/2014/main" xmlns="" id="{4C8197A6-A232-405F-9737-777E5503EC32}"/>
              </a:ext>
            </a:extLst>
          </p:cNvPr>
          <p:cNvSpPr/>
          <p:nvPr/>
        </p:nvSpPr>
        <p:spPr bwMode="auto">
          <a:xfrm>
            <a:off x="6135565" y="3300884"/>
            <a:ext cx="135496" cy="750277"/>
          </a:xfrm>
          <a:prstGeom prst="rect">
            <a:avLst/>
          </a:prstGeom>
          <a:solidFill>
            <a:schemeClr val="accent2"/>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34" name="Rectangle 133">
            <a:extLst>
              <a:ext uri="{FF2B5EF4-FFF2-40B4-BE49-F238E27FC236}">
                <a16:creationId xmlns:a16="http://schemas.microsoft.com/office/drawing/2014/main" xmlns="" id="{1B5068D5-91BA-4194-9220-C51153F8DF13}"/>
              </a:ext>
            </a:extLst>
          </p:cNvPr>
          <p:cNvSpPr/>
          <p:nvPr/>
        </p:nvSpPr>
        <p:spPr bwMode="auto">
          <a:xfrm>
            <a:off x="6696740" y="3297363"/>
            <a:ext cx="135496" cy="1214176"/>
          </a:xfrm>
          <a:prstGeom prst="rect">
            <a:avLst/>
          </a:prstGeom>
          <a:solidFill>
            <a:schemeClr val="accent2"/>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35" name="Rectangle 134">
            <a:extLst>
              <a:ext uri="{FF2B5EF4-FFF2-40B4-BE49-F238E27FC236}">
                <a16:creationId xmlns:a16="http://schemas.microsoft.com/office/drawing/2014/main" xmlns="" id="{69769FAA-414C-481C-9BE0-5E919E4C6BDF}"/>
              </a:ext>
            </a:extLst>
          </p:cNvPr>
          <p:cNvSpPr/>
          <p:nvPr/>
        </p:nvSpPr>
        <p:spPr bwMode="auto">
          <a:xfrm>
            <a:off x="7249382" y="3300886"/>
            <a:ext cx="135496" cy="512467"/>
          </a:xfrm>
          <a:prstGeom prst="rect">
            <a:avLst/>
          </a:prstGeom>
          <a:solidFill>
            <a:schemeClr val="accent2"/>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36" name="Rectangle 135">
            <a:extLst>
              <a:ext uri="{FF2B5EF4-FFF2-40B4-BE49-F238E27FC236}">
                <a16:creationId xmlns:a16="http://schemas.microsoft.com/office/drawing/2014/main" xmlns="" id="{AA2F7C81-ED89-4A53-AAB3-893915EEF12E}"/>
              </a:ext>
            </a:extLst>
          </p:cNvPr>
          <p:cNvSpPr/>
          <p:nvPr/>
        </p:nvSpPr>
        <p:spPr bwMode="auto">
          <a:xfrm>
            <a:off x="8398408" y="3295859"/>
            <a:ext cx="135496" cy="463900"/>
          </a:xfrm>
          <a:prstGeom prst="rect">
            <a:avLst/>
          </a:prstGeom>
          <a:solidFill>
            <a:schemeClr val="accent2"/>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37" name="Rectangle 136">
            <a:extLst>
              <a:ext uri="{FF2B5EF4-FFF2-40B4-BE49-F238E27FC236}">
                <a16:creationId xmlns:a16="http://schemas.microsoft.com/office/drawing/2014/main" xmlns="" id="{1ECBD14D-D18D-4572-8BC6-210CD5C650B3}"/>
              </a:ext>
            </a:extLst>
          </p:cNvPr>
          <p:cNvSpPr/>
          <p:nvPr/>
        </p:nvSpPr>
        <p:spPr bwMode="auto">
          <a:xfrm>
            <a:off x="7832534" y="3220497"/>
            <a:ext cx="135496" cy="73688"/>
          </a:xfrm>
          <a:prstGeom prst="rect">
            <a:avLst/>
          </a:prstGeom>
          <a:solidFill>
            <a:schemeClr val="accent2"/>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38" name="Rectangle 137">
            <a:extLst>
              <a:ext uri="{FF2B5EF4-FFF2-40B4-BE49-F238E27FC236}">
                <a16:creationId xmlns:a16="http://schemas.microsoft.com/office/drawing/2014/main" xmlns="" id="{68D5BC09-33A8-4DBE-BE0C-C2B67ABA614B}"/>
              </a:ext>
            </a:extLst>
          </p:cNvPr>
          <p:cNvSpPr/>
          <p:nvPr/>
        </p:nvSpPr>
        <p:spPr bwMode="auto">
          <a:xfrm>
            <a:off x="5694607" y="3249212"/>
            <a:ext cx="135496" cy="51675"/>
          </a:xfrm>
          <a:prstGeom prst="rect">
            <a:avLst/>
          </a:prstGeom>
          <a:solidFill>
            <a:schemeClr val="accent3"/>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39" name="Rectangle 138">
            <a:extLst>
              <a:ext uri="{FF2B5EF4-FFF2-40B4-BE49-F238E27FC236}">
                <a16:creationId xmlns:a16="http://schemas.microsoft.com/office/drawing/2014/main" xmlns="" id="{9CFAAB38-809F-42CD-B3A3-66667A2EFBEA}"/>
              </a:ext>
            </a:extLst>
          </p:cNvPr>
          <p:cNvSpPr/>
          <p:nvPr/>
        </p:nvSpPr>
        <p:spPr bwMode="auto">
          <a:xfrm>
            <a:off x="6268740" y="3265956"/>
            <a:ext cx="135496" cy="36576"/>
          </a:xfrm>
          <a:prstGeom prst="rect">
            <a:avLst/>
          </a:prstGeom>
          <a:solidFill>
            <a:schemeClr val="accent3"/>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40" name="Rectangle 139">
            <a:extLst>
              <a:ext uri="{FF2B5EF4-FFF2-40B4-BE49-F238E27FC236}">
                <a16:creationId xmlns:a16="http://schemas.microsoft.com/office/drawing/2014/main" xmlns="" id="{1448DAD4-37DD-413D-A4D8-371D857E0D04}"/>
              </a:ext>
            </a:extLst>
          </p:cNvPr>
          <p:cNvSpPr/>
          <p:nvPr/>
        </p:nvSpPr>
        <p:spPr bwMode="auto">
          <a:xfrm>
            <a:off x="6828658" y="3020703"/>
            <a:ext cx="114330" cy="275156"/>
          </a:xfrm>
          <a:prstGeom prst="rect">
            <a:avLst/>
          </a:prstGeom>
          <a:solidFill>
            <a:schemeClr val="accent3"/>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41" name="Rectangle 140">
            <a:extLst>
              <a:ext uri="{FF2B5EF4-FFF2-40B4-BE49-F238E27FC236}">
                <a16:creationId xmlns:a16="http://schemas.microsoft.com/office/drawing/2014/main" xmlns="" id="{61F1FE5A-1DB6-453F-8A0F-EBAAE1CFB5AC}"/>
              </a:ext>
            </a:extLst>
          </p:cNvPr>
          <p:cNvSpPr/>
          <p:nvPr/>
        </p:nvSpPr>
        <p:spPr bwMode="auto">
          <a:xfrm>
            <a:off x="7388839" y="3163058"/>
            <a:ext cx="114330" cy="137829"/>
          </a:xfrm>
          <a:prstGeom prst="rect">
            <a:avLst/>
          </a:prstGeom>
          <a:solidFill>
            <a:schemeClr val="accent3"/>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42" name="Rectangle 141">
            <a:extLst>
              <a:ext uri="{FF2B5EF4-FFF2-40B4-BE49-F238E27FC236}">
                <a16:creationId xmlns:a16="http://schemas.microsoft.com/office/drawing/2014/main" xmlns="" id="{39216E3C-3C40-439D-BBEB-6070D9FC12D0}"/>
              </a:ext>
            </a:extLst>
          </p:cNvPr>
          <p:cNvSpPr/>
          <p:nvPr/>
        </p:nvSpPr>
        <p:spPr bwMode="auto">
          <a:xfrm>
            <a:off x="7970735" y="3124539"/>
            <a:ext cx="114330" cy="171323"/>
          </a:xfrm>
          <a:prstGeom prst="rect">
            <a:avLst/>
          </a:prstGeom>
          <a:solidFill>
            <a:schemeClr val="accent3"/>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sp>
        <p:nvSpPr>
          <p:cNvPr id="143" name="Rectangle 142">
            <a:extLst>
              <a:ext uri="{FF2B5EF4-FFF2-40B4-BE49-F238E27FC236}">
                <a16:creationId xmlns:a16="http://schemas.microsoft.com/office/drawing/2014/main" xmlns="" id="{386F51C9-797E-4661-9015-A7522B1757A7}"/>
              </a:ext>
            </a:extLst>
          </p:cNvPr>
          <p:cNvSpPr/>
          <p:nvPr/>
        </p:nvSpPr>
        <p:spPr bwMode="auto">
          <a:xfrm>
            <a:off x="8531583" y="3266888"/>
            <a:ext cx="114330" cy="36576"/>
          </a:xfrm>
          <a:prstGeom prst="rect">
            <a:avLst/>
          </a:prstGeom>
          <a:solidFill>
            <a:schemeClr val="accent3"/>
          </a:solidFill>
          <a:ln>
            <a:solidFill>
              <a:schemeClr val="bg2">
                <a:lumMod val="10000"/>
              </a:schemeClr>
            </a:solidFill>
          </a:ln>
          <a:extLst/>
        </p:spPr>
        <p:txBody>
          <a:bodyPr wrap="none" rtlCol="0" anchor="ctr">
            <a:noAutofit/>
          </a:bodyPr>
          <a:lstStyle/>
          <a:p>
            <a:pPr algn="ctr" fontAlgn="base">
              <a:spcBef>
                <a:spcPct val="0"/>
              </a:spcBef>
              <a:spcAft>
                <a:spcPct val="0"/>
              </a:spcAft>
            </a:pPr>
            <a:endParaRPr lang="en-US" sz="1400" dirty="0">
              <a:solidFill>
                <a:srgbClr val="CDCDCF"/>
              </a:solidFill>
              <a:cs typeface="Arial" panose="020B0604020202020204" pitchFamily="34" charset="0"/>
            </a:endParaRPr>
          </a:p>
        </p:txBody>
      </p:sp>
      <p:cxnSp>
        <p:nvCxnSpPr>
          <p:cNvPr id="144" name="Straight Connector 143">
            <a:extLst>
              <a:ext uri="{FF2B5EF4-FFF2-40B4-BE49-F238E27FC236}">
                <a16:creationId xmlns:a16="http://schemas.microsoft.com/office/drawing/2014/main" xmlns="" id="{7BC5FFEB-893C-4FD3-8C79-9719929D32AC}"/>
              </a:ext>
            </a:extLst>
          </p:cNvPr>
          <p:cNvCxnSpPr>
            <a:cxnSpLocks/>
          </p:cNvCxnSpPr>
          <p:nvPr/>
        </p:nvCxnSpPr>
        <p:spPr bwMode="auto">
          <a:xfrm>
            <a:off x="5401249" y="3293616"/>
            <a:ext cx="3417626" cy="0"/>
          </a:xfrm>
          <a:prstGeom prst="line">
            <a:avLst/>
          </a:prstGeom>
          <a:noFill/>
          <a:ln w="28575" cap="flat" cmpd="sng" algn="ctr">
            <a:solidFill>
              <a:schemeClr val="tx1"/>
            </a:solidFill>
            <a:prstDash val="solid"/>
            <a:round/>
            <a:headEnd type="none" w="med" len="med"/>
            <a:tailEnd type="none" w="med" len="med"/>
          </a:ln>
          <a:effectLst/>
        </p:spPr>
      </p:cxnSp>
      <p:sp>
        <p:nvSpPr>
          <p:cNvPr id="151" name="TextBox 150">
            <a:extLst>
              <a:ext uri="{FF2B5EF4-FFF2-40B4-BE49-F238E27FC236}">
                <a16:creationId xmlns:a16="http://schemas.microsoft.com/office/drawing/2014/main" xmlns="" id="{50353D14-FAA9-483F-988D-2663E130CE87}"/>
              </a:ext>
            </a:extLst>
          </p:cNvPr>
          <p:cNvSpPr txBox="1"/>
          <p:nvPr/>
        </p:nvSpPr>
        <p:spPr>
          <a:xfrm>
            <a:off x="5400892" y="5086206"/>
            <a:ext cx="604274" cy="276999"/>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TC</a:t>
            </a:r>
          </a:p>
        </p:txBody>
      </p:sp>
      <p:sp>
        <p:nvSpPr>
          <p:cNvPr id="152" name="TextBox 151">
            <a:extLst>
              <a:ext uri="{FF2B5EF4-FFF2-40B4-BE49-F238E27FC236}">
                <a16:creationId xmlns:a16="http://schemas.microsoft.com/office/drawing/2014/main" xmlns="" id="{E385BD44-FA7C-438D-9348-797226D7B2B3}"/>
              </a:ext>
            </a:extLst>
          </p:cNvPr>
          <p:cNvSpPr txBox="1"/>
          <p:nvPr/>
        </p:nvSpPr>
        <p:spPr>
          <a:xfrm>
            <a:off x="5916566" y="5086206"/>
            <a:ext cx="695506" cy="646331"/>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Non–HDL</a:t>
            </a:r>
            <a:br>
              <a:rPr lang="en-US" sz="1200" b="1" dirty="0">
                <a:solidFill>
                  <a:srgbClr val="FFFFFF"/>
                </a:solidFill>
                <a:cs typeface="Arial" panose="020B0604020202020204" pitchFamily="34" charset="0"/>
              </a:rPr>
            </a:br>
            <a:r>
              <a:rPr lang="en-US" sz="1200" b="1" dirty="0">
                <a:solidFill>
                  <a:srgbClr val="FFFFFF"/>
                </a:solidFill>
                <a:cs typeface="Arial" panose="020B0604020202020204" pitchFamily="34" charset="0"/>
              </a:rPr>
              <a:t>-C</a:t>
            </a:r>
          </a:p>
        </p:txBody>
      </p:sp>
      <p:sp>
        <p:nvSpPr>
          <p:cNvPr id="153" name="TextBox 152">
            <a:extLst>
              <a:ext uri="{FF2B5EF4-FFF2-40B4-BE49-F238E27FC236}">
                <a16:creationId xmlns:a16="http://schemas.microsoft.com/office/drawing/2014/main" xmlns="" id="{93EE64E5-8882-4037-85CC-8A1DE9475220}"/>
              </a:ext>
            </a:extLst>
          </p:cNvPr>
          <p:cNvSpPr txBox="1"/>
          <p:nvPr/>
        </p:nvSpPr>
        <p:spPr>
          <a:xfrm>
            <a:off x="6526325" y="5086206"/>
            <a:ext cx="581343" cy="276999"/>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TG</a:t>
            </a:r>
          </a:p>
        </p:txBody>
      </p:sp>
      <p:sp>
        <p:nvSpPr>
          <p:cNvPr id="154" name="TextBox 153">
            <a:extLst>
              <a:ext uri="{FF2B5EF4-FFF2-40B4-BE49-F238E27FC236}">
                <a16:creationId xmlns:a16="http://schemas.microsoft.com/office/drawing/2014/main" xmlns="" id="{101345E3-CD03-4BE2-B7DC-5F90B35CCD82}"/>
              </a:ext>
            </a:extLst>
          </p:cNvPr>
          <p:cNvSpPr txBox="1"/>
          <p:nvPr/>
        </p:nvSpPr>
        <p:spPr>
          <a:xfrm>
            <a:off x="7102737" y="5086206"/>
            <a:ext cx="566885" cy="461665"/>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LDL-C</a:t>
            </a:r>
          </a:p>
        </p:txBody>
      </p:sp>
      <p:sp>
        <p:nvSpPr>
          <p:cNvPr id="155" name="TextBox 154">
            <a:extLst>
              <a:ext uri="{FF2B5EF4-FFF2-40B4-BE49-F238E27FC236}">
                <a16:creationId xmlns:a16="http://schemas.microsoft.com/office/drawing/2014/main" xmlns="" id="{01EE9B15-48D7-4599-9162-19289373C943}"/>
              </a:ext>
            </a:extLst>
          </p:cNvPr>
          <p:cNvSpPr txBox="1"/>
          <p:nvPr/>
        </p:nvSpPr>
        <p:spPr>
          <a:xfrm>
            <a:off x="7669623" y="5086206"/>
            <a:ext cx="576413" cy="461665"/>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HDL-C</a:t>
            </a:r>
          </a:p>
        </p:txBody>
      </p:sp>
      <p:sp>
        <p:nvSpPr>
          <p:cNvPr id="156" name="TextBox 155">
            <a:extLst>
              <a:ext uri="{FF2B5EF4-FFF2-40B4-BE49-F238E27FC236}">
                <a16:creationId xmlns:a16="http://schemas.microsoft.com/office/drawing/2014/main" xmlns="" id="{C39CCDAD-05A7-468E-8BDC-6126BDFF0DF0}"/>
              </a:ext>
            </a:extLst>
          </p:cNvPr>
          <p:cNvSpPr txBox="1"/>
          <p:nvPr/>
        </p:nvSpPr>
        <p:spPr>
          <a:xfrm>
            <a:off x="8246036" y="5086206"/>
            <a:ext cx="572840" cy="646331"/>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FFFFFF"/>
                </a:solidFill>
                <a:cs typeface="Arial" panose="020B0604020202020204" pitchFamily="34" charset="0"/>
              </a:rPr>
              <a:t>TC/HDL </a:t>
            </a:r>
            <a:br>
              <a:rPr lang="en-US" sz="1200" b="1" dirty="0">
                <a:solidFill>
                  <a:srgbClr val="FFFFFF"/>
                </a:solidFill>
                <a:cs typeface="Arial" panose="020B0604020202020204" pitchFamily="34" charset="0"/>
              </a:rPr>
            </a:br>
            <a:r>
              <a:rPr lang="en-US" sz="1200" b="1" dirty="0">
                <a:solidFill>
                  <a:srgbClr val="FFFFFF"/>
                </a:solidFill>
                <a:cs typeface="Arial" panose="020B0604020202020204" pitchFamily="34" charset="0"/>
              </a:rPr>
              <a:t>Ratio</a:t>
            </a:r>
          </a:p>
        </p:txBody>
      </p:sp>
      <p:sp>
        <p:nvSpPr>
          <p:cNvPr id="157" name="TextBox 156">
            <a:extLst>
              <a:ext uri="{FF2B5EF4-FFF2-40B4-BE49-F238E27FC236}">
                <a16:creationId xmlns:a16="http://schemas.microsoft.com/office/drawing/2014/main" xmlns="" id="{87B2C5E8-2DF3-4952-91B8-B45DACCD0DD7}"/>
              </a:ext>
            </a:extLst>
          </p:cNvPr>
          <p:cNvSpPr txBox="1"/>
          <p:nvPr/>
        </p:nvSpPr>
        <p:spPr>
          <a:xfrm>
            <a:off x="5428029" y="4197866"/>
            <a:ext cx="761747" cy="276999"/>
          </a:xfrm>
          <a:prstGeom prst="rect">
            <a:avLst/>
          </a:prstGeom>
          <a:noFill/>
        </p:spPr>
        <p:txBody>
          <a:bodyPr wrap="none" rtlCol="0">
            <a:spAutoFit/>
          </a:bodyPr>
          <a:lstStyle/>
          <a:p>
            <a:pPr eaLnBrk="0" fontAlgn="base" hangingPunct="0">
              <a:spcBef>
                <a:spcPct val="0"/>
              </a:spcBef>
              <a:spcAft>
                <a:spcPct val="0"/>
              </a:spcAft>
            </a:pPr>
            <a:r>
              <a:rPr lang="en-US" sz="1200" i="1" dirty="0">
                <a:solidFill>
                  <a:srgbClr val="FFFFFF"/>
                </a:solidFill>
                <a:cs typeface="Arial" panose="020B0604020202020204" pitchFamily="34" charset="0"/>
              </a:rPr>
              <a:t>P</a:t>
            </a:r>
            <a:r>
              <a:rPr lang="en-US" sz="1200" dirty="0">
                <a:solidFill>
                  <a:srgbClr val="FFFFFF"/>
                </a:solidFill>
                <a:cs typeface="Arial" panose="020B0604020202020204" pitchFamily="34" charset="0"/>
              </a:rPr>
              <a:t> &lt; .001</a:t>
            </a:r>
          </a:p>
        </p:txBody>
      </p:sp>
      <p:sp>
        <p:nvSpPr>
          <p:cNvPr id="158" name="TextBox 157">
            <a:extLst>
              <a:ext uri="{FF2B5EF4-FFF2-40B4-BE49-F238E27FC236}">
                <a16:creationId xmlns:a16="http://schemas.microsoft.com/office/drawing/2014/main" xmlns="" id="{D4E13416-2BD0-4FA9-ABDE-D920A99AB8E7}"/>
              </a:ext>
            </a:extLst>
          </p:cNvPr>
          <p:cNvSpPr txBox="1"/>
          <p:nvPr/>
        </p:nvSpPr>
        <p:spPr>
          <a:xfrm>
            <a:off x="5977095" y="4357539"/>
            <a:ext cx="761747" cy="276999"/>
          </a:xfrm>
          <a:prstGeom prst="rect">
            <a:avLst/>
          </a:prstGeom>
          <a:noFill/>
        </p:spPr>
        <p:txBody>
          <a:bodyPr wrap="none" rtlCol="0">
            <a:spAutoFit/>
          </a:bodyPr>
          <a:lstStyle/>
          <a:p>
            <a:pPr eaLnBrk="0" fontAlgn="base" hangingPunct="0">
              <a:spcBef>
                <a:spcPct val="0"/>
              </a:spcBef>
              <a:spcAft>
                <a:spcPct val="0"/>
              </a:spcAft>
            </a:pPr>
            <a:r>
              <a:rPr lang="en-US" sz="1200" i="1" dirty="0">
                <a:solidFill>
                  <a:srgbClr val="FFFFFF"/>
                </a:solidFill>
                <a:cs typeface="Arial" panose="020B0604020202020204" pitchFamily="34" charset="0"/>
              </a:rPr>
              <a:t>P</a:t>
            </a:r>
            <a:r>
              <a:rPr lang="en-US" sz="1200" dirty="0">
                <a:solidFill>
                  <a:srgbClr val="FFFFFF"/>
                </a:solidFill>
                <a:cs typeface="Arial" panose="020B0604020202020204" pitchFamily="34" charset="0"/>
              </a:rPr>
              <a:t> &lt; .001</a:t>
            </a:r>
          </a:p>
        </p:txBody>
      </p:sp>
      <p:sp>
        <p:nvSpPr>
          <p:cNvPr id="159" name="TextBox 158">
            <a:extLst>
              <a:ext uri="{FF2B5EF4-FFF2-40B4-BE49-F238E27FC236}">
                <a16:creationId xmlns:a16="http://schemas.microsoft.com/office/drawing/2014/main" xmlns="" id="{684DDDE9-3FEA-4395-9065-1C0D00CE755C}"/>
              </a:ext>
            </a:extLst>
          </p:cNvPr>
          <p:cNvSpPr txBox="1"/>
          <p:nvPr/>
        </p:nvSpPr>
        <p:spPr>
          <a:xfrm>
            <a:off x="6535274" y="4806199"/>
            <a:ext cx="761747" cy="276999"/>
          </a:xfrm>
          <a:prstGeom prst="rect">
            <a:avLst/>
          </a:prstGeom>
          <a:noFill/>
        </p:spPr>
        <p:txBody>
          <a:bodyPr wrap="none" rtlCol="0">
            <a:spAutoFit/>
          </a:bodyPr>
          <a:lstStyle/>
          <a:p>
            <a:pPr eaLnBrk="0" fontAlgn="base" hangingPunct="0">
              <a:spcBef>
                <a:spcPct val="0"/>
              </a:spcBef>
              <a:spcAft>
                <a:spcPct val="0"/>
              </a:spcAft>
            </a:pPr>
            <a:r>
              <a:rPr lang="en-US" sz="1200" i="1" dirty="0">
                <a:solidFill>
                  <a:srgbClr val="FFFFFF"/>
                </a:solidFill>
                <a:cs typeface="Arial" panose="020B0604020202020204" pitchFamily="34" charset="0"/>
              </a:rPr>
              <a:t>P</a:t>
            </a:r>
            <a:r>
              <a:rPr lang="en-US" sz="1200" dirty="0">
                <a:solidFill>
                  <a:srgbClr val="FFFFFF"/>
                </a:solidFill>
                <a:cs typeface="Arial" panose="020B0604020202020204" pitchFamily="34" charset="0"/>
              </a:rPr>
              <a:t> &lt; .001</a:t>
            </a:r>
          </a:p>
        </p:txBody>
      </p:sp>
      <p:sp>
        <p:nvSpPr>
          <p:cNvPr id="160" name="TextBox 159">
            <a:extLst>
              <a:ext uri="{FF2B5EF4-FFF2-40B4-BE49-F238E27FC236}">
                <a16:creationId xmlns:a16="http://schemas.microsoft.com/office/drawing/2014/main" xmlns="" id="{50D8F593-B266-401D-87E3-D4227CE4FC23}"/>
              </a:ext>
            </a:extLst>
          </p:cNvPr>
          <p:cNvSpPr txBox="1"/>
          <p:nvPr/>
        </p:nvSpPr>
        <p:spPr>
          <a:xfrm>
            <a:off x="7109691" y="4127628"/>
            <a:ext cx="761747" cy="276999"/>
          </a:xfrm>
          <a:prstGeom prst="rect">
            <a:avLst/>
          </a:prstGeom>
          <a:noFill/>
        </p:spPr>
        <p:txBody>
          <a:bodyPr wrap="none" rtlCol="0">
            <a:spAutoFit/>
          </a:bodyPr>
          <a:lstStyle/>
          <a:p>
            <a:pPr eaLnBrk="0" fontAlgn="base" hangingPunct="0">
              <a:spcBef>
                <a:spcPct val="0"/>
              </a:spcBef>
              <a:spcAft>
                <a:spcPct val="0"/>
              </a:spcAft>
            </a:pPr>
            <a:r>
              <a:rPr lang="en-US" sz="1200" i="1" dirty="0">
                <a:solidFill>
                  <a:srgbClr val="FFFFFF"/>
                </a:solidFill>
                <a:cs typeface="Arial" panose="020B0604020202020204" pitchFamily="34" charset="0"/>
              </a:rPr>
              <a:t>P</a:t>
            </a:r>
            <a:r>
              <a:rPr lang="en-US" sz="1200" dirty="0">
                <a:solidFill>
                  <a:srgbClr val="FFFFFF"/>
                </a:solidFill>
                <a:cs typeface="Arial" panose="020B0604020202020204" pitchFamily="34" charset="0"/>
              </a:rPr>
              <a:t> &lt; .001</a:t>
            </a:r>
          </a:p>
        </p:txBody>
      </p:sp>
      <p:sp>
        <p:nvSpPr>
          <p:cNvPr id="161" name="TextBox 160">
            <a:extLst>
              <a:ext uri="{FF2B5EF4-FFF2-40B4-BE49-F238E27FC236}">
                <a16:creationId xmlns:a16="http://schemas.microsoft.com/office/drawing/2014/main" xmlns="" id="{D15AA918-74A3-405E-9AFC-625BF6789FFB}"/>
              </a:ext>
            </a:extLst>
          </p:cNvPr>
          <p:cNvSpPr txBox="1"/>
          <p:nvPr/>
        </p:nvSpPr>
        <p:spPr>
          <a:xfrm>
            <a:off x="8250300" y="4072086"/>
            <a:ext cx="761747" cy="276999"/>
          </a:xfrm>
          <a:prstGeom prst="rect">
            <a:avLst/>
          </a:prstGeom>
          <a:noFill/>
        </p:spPr>
        <p:txBody>
          <a:bodyPr wrap="none" rtlCol="0">
            <a:spAutoFit/>
          </a:bodyPr>
          <a:lstStyle/>
          <a:p>
            <a:pPr eaLnBrk="0" fontAlgn="base" hangingPunct="0">
              <a:spcBef>
                <a:spcPct val="0"/>
              </a:spcBef>
              <a:spcAft>
                <a:spcPct val="0"/>
              </a:spcAft>
            </a:pPr>
            <a:r>
              <a:rPr lang="en-US" sz="1200" i="1" dirty="0">
                <a:solidFill>
                  <a:srgbClr val="FFFFFF"/>
                </a:solidFill>
                <a:cs typeface="Arial" panose="020B0604020202020204" pitchFamily="34" charset="0"/>
              </a:rPr>
              <a:t>P</a:t>
            </a:r>
            <a:r>
              <a:rPr lang="en-US" sz="1200" dirty="0">
                <a:solidFill>
                  <a:srgbClr val="FFFFFF"/>
                </a:solidFill>
                <a:cs typeface="Arial" panose="020B0604020202020204" pitchFamily="34" charset="0"/>
              </a:rPr>
              <a:t> &lt; .001</a:t>
            </a:r>
          </a:p>
        </p:txBody>
      </p:sp>
      <p:sp>
        <p:nvSpPr>
          <p:cNvPr id="162" name="TextBox 161">
            <a:extLst>
              <a:ext uri="{FF2B5EF4-FFF2-40B4-BE49-F238E27FC236}">
                <a16:creationId xmlns:a16="http://schemas.microsoft.com/office/drawing/2014/main" xmlns="" id="{B7843440-7ACB-402C-88DE-04EAFBCE4F16}"/>
              </a:ext>
            </a:extLst>
          </p:cNvPr>
          <p:cNvSpPr txBox="1"/>
          <p:nvPr/>
        </p:nvSpPr>
        <p:spPr>
          <a:xfrm>
            <a:off x="7670940" y="2559311"/>
            <a:ext cx="761747" cy="276999"/>
          </a:xfrm>
          <a:prstGeom prst="rect">
            <a:avLst/>
          </a:prstGeom>
          <a:noFill/>
        </p:spPr>
        <p:txBody>
          <a:bodyPr wrap="none" rtlCol="0">
            <a:spAutoFit/>
          </a:bodyPr>
          <a:lstStyle/>
          <a:p>
            <a:pPr eaLnBrk="0" fontAlgn="base" hangingPunct="0">
              <a:spcBef>
                <a:spcPct val="0"/>
              </a:spcBef>
              <a:spcAft>
                <a:spcPct val="0"/>
              </a:spcAft>
            </a:pPr>
            <a:r>
              <a:rPr lang="en-US" sz="1200" i="1" dirty="0">
                <a:solidFill>
                  <a:srgbClr val="FFFFFF"/>
                </a:solidFill>
                <a:cs typeface="Arial" panose="020B0604020202020204" pitchFamily="34" charset="0"/>
              </a:rPr>
              <a:t>P</a:t>
            </a:r>
            <a:r>
              <a:rPr lang="en-US" sz="1200" dirty="0">
                <a:solidFill>
                  <a:srgbClr val="FFFFFF"/>
                </a:solidFill>
                <a:cs typeface="Arial" panose="020B0604020202020204" pitchFamily="34" charset="0"/>
              </a:rPr>
              <a:t> = .286</a:t>
            </a:r>
          </a:p>
        </p:txBody>
      </p:sp>
      <p:sp>
        <p:nvSpPr>
          <p:cNvPr id="163" name="TextBox 162">
            <a:extLst>
              <a:ext uri="{FF2B5EF4-FFF2-40B4-BE49-F238E27FC236}">
                <a16:creationId xmlns:a16="http://schemas.microsoft.com/office/drawing/2014/main" xmlns="" id="{1E715B77-7824-4B69-8BAA-43D0C5681C90}"/>
              </a:ext>
            </a:extLst>
          </p:cNvPr>
          <p:cNvSpPr txBox="1"/>
          <p:nvPr/>
        </p:nvSpPr>
        <p:spPr>
          <a:xfrm rot="16200000">
            <a:off x="3605670" y="3519724"/>
            <a:ext cx="2532087" cy="523220"/>
          </a:xfrm>
          <a:prstGeom prst="rect">
            <a:avLst/>
          </a:prstGeom>
          <a:noFill/>
        </p:spPr>
        <p:txBody>
          <a:bodyPr wrap="square" rtlCol="0">
            <a:spAutoFit/>
          </a:bodyPr>
          <a:lstStyle/>
          <a:p>
            <a:pPr algn="ctr" eaLnBrk="0" fontAlgn="base" hangingPunct="0">
              <a:spcBef>
                <a:spcPct val="0"/>
              </a:spcBef>
              <a:spcAft>
                <a:spcPct val="0"/>
              </a:spcAft>
            </a:pPr>
            <a:r>
              <a:rPr lang="en-US" sz="1400" b="1" dirty="0">
                <a:solidFill>
                  <a:srgbClr val="FFFFFF"/>
                </a:solidFill>
                <a:cs typeface="Arial" panose="020B0604020202020204" pitchFamily="34" charset="0"/>
              </a:rPr>
              <a:t>Mean Change </a:t>
            </a:r>
          </a:p>
          <a:p>
            <a:pPr algn="ctr" eaLnBrk="0" fontAlgn="base" hangingPunct="0">
              <a:spcBef>
                <a:spcPct val="0"/>
              </a:spcBef>
              <a:spcAft>
                <a:spcPct val="0"/>
              </a:spcAft>
            </a:pPr>
            <a:r>
              <a:rPr lang="en-US" sz="1400" b="1" dirty="0">
                <a:solidFill>
                  <a:srgbClr val="FFFFFF"/>
                </a:solidFill>
                <a:cs typeface="Arial" panose="020B0604020202020204" pitchFamily="34" charset="0"/>
              </a:rPr>
              <a:t>From BL to Wk 48 (%)</a:t>
            </a:r>
          </a:p>
        </p:txBody>
      </p:sp>
      <p:cxnSp>
        <p:nvCxnSpPr>
          <p:cNvPr id="164" name="Straight Connector 163">
            <a:extLst>
              <a:ext uri="{FF2B5EF4-FFF2-40B4-BE49-F238E27FC236}">
                <a16:creationId xmlns:a16="http://schemas.microsoft.com/office/drawing/2014/main" xmlns="" id="{7A389698-3CD9-4F1A-A9FE-CDF380A4B2C0}"/>
              </a:ext>
            </a:extLst>
          </p:cNvPr>
          <p:cNvCxnSpPr/>
          <p:nvPr/>
        </p:nvCxnSpPr>
        <p:spPr bwMode="auto">
          <a:xfrm rot="5400000">
            <a:off x="8764194" y="3343155"/>
            <a:ext cx="91994" cy="0"/>
          </a:xfrm>
          <a:prstGeom prst="line">
            <a:avLst/>
          </a:prstGeom>
          <a:noFill/>
          <a:ln w="28575" cap="flat" cmpd="sng" algn="ctr">
            <a:solidFill>
              <a:schemeClr val="tx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xmlns="" id="{898308F9-A35F-413A-BE13-5D8F7A1B3A5D}"/>
              </a:ext>
            </a:extLst>
          </p:cNvPr>
          <p:cNvCxnSpPr/>
          <p:nvPr/>
        </p:nvCxnSpPr>
        <p:spPr bwMode="auto">
          <a:xfrm rot="5400000">
            <a:off x="8194371" y="3343155"/>
            <a:ext cx="91994" cy="0"/>
          </a:xfrm>
          <a:prstGeom prst="line">
            <a:avLst/>
          </a:prstGeom>
          <a:noFill/>
          <a:ln w="2857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xmlns="" id="{E8D81DB4-EFA3-41DE-88DA-FC5E35C59D13}"/>
              </a:ext>
            </a:extLst>
          </p:cNvPr>
          <p:cNvCxnSpPr/>
          <p:nvPr/>
        </p:nvCxnSpPr>
        <p:spPr bwMode="auto">
          <a:xfrm rot="5400000">
            <a:off x="7624548" y="3343155"/>
            <a:ext cx="91994" cy="0"/>
          </a:xfrm>
          <a:prstGeom prst="line">
            <a:avLst/>
          </a:prstGeom>
          <a:noFill/>
          <a:ln w="28575" cap="flat" cmpd="sng" algn="ctr">
            <a:solidFill>
              <a:schemeClr val="tx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F5B00C7A-3CDA-481C-A1AF-79B2962CEC2E}"/>
              </a:ext>
            </a:extLst>
          </p:cNvPr>
          <p:cNvCxnSpPr/>
          <p:nvPr/>
        </p:nvCxnSpPr>
        <p:spPr bwMode="auto">
          <a:xfrm rot="5400000">
            <a:off x="7054725" y="3343155"/>
            <a:ext cx="91994" cy="0"/>
          </a:xfrm>
          <a:prstGeom prst="line">
            <a:avLst/>
          </a:prstGeom>
          <a:noFill/>
          <a:ln w="28575" cap="flat" cmpd="sng" algn="ctr">
            <a:solidFill>
              <a:schemeClr val="tx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xmlns="" id="{96AFD359-26B3-4C51-B0FB-08B3A2B77621}"/>
              </a:ext>
            </a:extLst>
          </p:cNvPr>
          <p:cNvCxnSpPr/>
          <p:nvPr/>
        </p:nvCxnSpPr>
        <p:spPr bwMode="auto">
          <a:xfrm rot="5400000">
            <a:off x="6484902" y="3343155"/>
            <a:ext cx="91994" cy="0"/>
          </a:xfrm>
          <a:prstGeom prst="line">
            <a:avLst/>
          </a:prstGeom>
          <a:noFill/>
          <a:ln w="28575" cap="flat" cmpd="sng" algn="ctr">
            <a:solidFill>
              <a:schemeClr val="tx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xmlns="" id="{FCABDCCC-49DA-4403-9748-A02B55B4DE62}"/>
              </a:ext>
            </a:extLst>
          </p:cNvPr>
          <p:cNvCxnSpPr/>
          <p:nvPr/>
        </p:nvCxnSpPr>
        <p:spPr bwMode="auto">
          <a:xfrm rot="5400000">
            <a:off x="5957343" y="3343155"/>
            <a:ext cx="91994" cy="0"/>
          </a:xfrm>
          <a:prstGeom prst="line">
            <a:avLst/>
          </a:prstGeom>
          <a:noFill/>
          <a:ln w="28575" cap="flat" cmpd="sng" algn="ctr">
            <a:solidFill>
              <a:schemeClr val="tx1"/>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xmlns="" id="{A84FAC73-3703-4530-A0DA-2754CC909061}"/>
              </a:ext>
            </a:extLst>
          </p:cNvPr>
          <p:cNvCxnSpPr/>
          <p:nvPr/>
        </p:nvCxnSpPr>
        <p:spPr bwMode="auto">
          <a:xfrm>
            <a:off x="5541014" y="4176351"/>
            <a:ext cx="304762" cy="0"/>
          </a:xfrm>
          <a:prstGeom prst="line">
            <a:avLst/>
          </a:prstGeom>
          <a:noFill/>
          <a:ln w="28575" cap="flat" cmpd="sng" algn="ctr">
            <a:solidFill>
              <a:schemeClr val="tx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xmlns="" id="{376AA765-A511-4051-946F-516EE68C4D3F}"/>
              </a:ext>
            </a:extLst>
          </p:cNvPr>
          <p:cNvCxnSpPr/>
          <p:nvPr/>
        </p:nvCxnSpPr>
        <p:spPr bwMode="auto">
          <a:xfrm>
            <a:off x="6094675" y="4328751"/>
            <a:ext cx="304762" cy="0"/>
          </a:xfrm>
          <a:prstGeom prst="line">
            <a:avLst/>
          </a:prstGeom>
          <a:noFill/>
          <a:ln w="28575" cap="flat" cmpd="sng" algn="ctr">
            <a:solidFill>
              <a:schemeClr val="tx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xmlns="" id="{1EC1C645-A456-48DD-BF79-D0C00F636DBD}"/>
              </a:ext>
            </a:extLst>
          </p:cNvPr>
          <p:cNvCxnSpPr/>
          <p:nvPr/>
        </p:nvCxnSpPr>
        <p:spPr bwMode="auto">
          <a:xfrm>
            <a:off x="6645397" y="4779097"/>
            <a:ext cx="304762" cy="0"/>
          </a:xfrm>
          <a:prstGeom prst="line">
            <a:avLst/>
          </a:prstGeom>
          <a:noFill/>
          <a:ln w="28575" cap="flat" cmpd="sng" algn="ctr">
            <a:solidFill>
              <a:schemeClr val="tx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xmlns="" id="{94A5AC90-C80F-45DB-8E73-6371810D9B72}"/>
              </a:ext>
            </a:extLst>
          </p:cNvPr>
          <p:cNvCxnSpPr/>
          <p:nvPr/>
        </p:nvCxnSpPr>
        <p:spPr bwMode="auto">
          <a:xfrm>
            <a:off x="7201999" y="4099298"/>
            <a:ext cx="304762" cy="0"/>
          </a:xfrm>
          <a:prstGeom prst="line">
            <a:avLst/>
          </a:prstGeom>
          <a:noFill/>
          <a:ln w="28575" cap="flat" cmpd="sng" algn="ctr">
            <a:solidFill>
              <a:schemeClr val="tx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xmlns="" id="{41179B3A-9DF0-49FA-B1B3-17DC634DBFB9}"/>
              </a:ext>
            </a:extLst>
          </p:cNvPr>
          <p:cNvCxnSpPr/>
          <p:nvPr/>
        </p:nvCxnSpPr>
        <p:spPr bwMode="auto">
          <a:xfrm>
            <a:off x="7800684" y="2815119"/>
            <a:ext cx="304762" cy="0"/>
          </a:xfrm>
          <a:prstGeom prst="line">
            <a:avLst/>
          </a:prstGeom>
          <a:noFill/>
          <a:ln w="28575" cap="flat" cmpd="sng" algn="ctr">
            <a:solidFill>
              <a:schemeClr val="tx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xmlns="" id="{8F40AA9B-2D58-4B70-AB06-092AC8AB9D6A}"/>
              </a:ext>
            </a:extLst>
          </p:cNvPr>
          <p:cNvCxnSpPr/>
          <p:nvPr/>
        </p:nvCxnSpPr>
        <p:spPr bwMode="auto">
          <a:xfrm>
            <a:off x="8346574" y="4042168"/>
            <a:ext cx="304762" cy="0"/>
          </a:xfrm>
          <a:prstGeom prst="line">
            <a:avLst/>
          </a:prstGeom>
          <a:noFill/>
          <a:ln w="28575" cap="flat" cmpd="sng" algn="ctr">
            <a:solidFill>
              <a:schemeClr val="tx1"/>
            </a:solidFill>
            <a:prstDash val="solid"/>
            <a:round/>
            <a:headEnd type="none" w="med" len="med"/>
            <a:tailEnd type="none" w="med" len="med"/>
          </a:ln>
          <a:effectLst/>
        </p:spPr>
      </p:cxnSp>
      <p:sp>
        <p:nvSpPr>
          <p:cNvPr id="145" name="Text Box 15">
            <a:extLst>
              <a:ext uri="{FF2B5EF4-FFF2-40B4-BE49-F238E27FC236}">
                <a16:creationId xmlns:a16="http://schemas.microsoft.com/office/drawing/2014/main" xmlns="" id="{3609A2BE-FA4B-476F-80AA-FB773699CB57}"/>
              </a:ext>
            </a:extLst>
          </p:cNvPr>
          <p:cNvSpPr txBox="1">
            <a:spLocks noChangeArrowheads="1"/>
          </p:cNvSpPr>
          <p:nvPr/>
        </p:nvSpPr>
        <p:spPr bwMode="auto">
          <a:xfrm>
            <a:off x="457320" y="4777249"/>
            <a:ext cx="2076529" cy="523220"/>
          </a:xfrm>
          <a:prstGeom prst="rect">
            <a:avLst/>
          </a:prstGeom>
          <a:noFill/>
          <a:ln>
            <a:noFill/>
          </a:ln>
          <a:extLst/>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fontAlgn="base">
              <a:spcBef>
                <a:spcPct val="0"/>
              </a:spcBef>
              <a:spcAft>
                <a:spcPct val="0"/>
              </a:spcAft>
              <a:defRPr/>
            </a:pPr>
            <a:r>
              <a:rPr lang="en-US" altLang="en-US" sz="1400" b="0" spc="-10" dirty="0">
                <a:solidFill>
                  <a:srgbClr val="FFFFFF"/>
                </a:solidFill>
                <a:cs typeface="Arial" panose="020B0604020202020204" pitchFamily="34" charset="0"/>
              </a:rPr>
              <a:t>*</a:t>
            </a:r>
            <a:r>
              <a:rPr lang="sv-SE" altLang="en-US" sz="1400" b="0" spc="-10" dirty="0">
                <a:solidFill>
                  <a:srgbClr val="FFFFFF"/>
                </a:solidFill>
                <a:cs typeface="Arial" panose="020B0604020202020204" pitchFamily="34" charset="0"/>
              </a:rPr>
              <a:t>HIV-1 RNA &lt; 50 copies/mL.</a:t>
            </a:r>
            <a:endParaRPr lang="en-US" altLang="en-US" sz="1400" b="0" spc="-10" dirty="0">
              <a:solidFill>
                <a:srgbClr val="FFFFFF"/>
              </a:solidFill>
              <a:cs typeface="Arial" panose="020B0604020202020204" pitchFamily="34" charset="0"/>
            </a:endParaRPr>
          </a:p>
        </p:txBody>
      </p:sp>
    </p:spTree>
    <p:extLst>
      <p:ext uri="{BB962C8B-B14F-4D97-AF65-F5344CB8AC3E}">
        <p14:creationId xmlns="" xmlns:p14="http://schemas.microsoft.com/office/powerpoint/2010/main" val="12978435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xmlns="" id="{0458E1B6-6D80-435A-96CB-C71FDF453618}"/>
              </a:ext>
            </a:extLst>
          </p:cNvPr>
          <p:cNvSpPr>
            <a:spLocks noGrp="1"/>
          </p:cNvSpPr>
          <p:nvPr>
            <p:ph idx="1"/>
          </p:nvPr>
        </p:nvSpPr>
        <p:spPr>
          <a:xfrm>
            <a:off x="454820" y="1513387"/>
            <a:ext cx="8155781" cy="4650164"/>
          </a:xfrm>
        </p:spPr>
        <p:txBody>
          <a:bodyPr/>
          <a:lstStyle/>
          <a:p>
            <a:pPr>
              <a:spcBef>
                <a:spcPts val="300"/>
              </a:spcBef>
              <a:spcAft>
                <a:spcPts val="300"/>
              </a:spcAft>
            </a:pPr>
            <a:r>
              <a:rPr lang="en-US" altLang="en-US" sz="2000" dirty="0"/>
              <a:t>Observational case-control study evaluating the risk of low-energy fracture associated with ART in HIV-infected pts 2000-2010</a:t>
            </a:r>
          </a:p>
          <a:p>
            <a:pPr lvl="1">
              <a:spcBef>
                <a:spcPts val="300"/>
              </a:spcBef>
              <a:spcAft>
                <a:spcPts val="300"/>
              </a:spcAft>
            </a:pPr>
            <a:r>
              <a:rPr lang="en-US" altLang="en-US" sz="1800" dirty="0"/>
              <a:t>Cases were pts experiencing low-energy osteoporotic fracture (n = 254); controls were randomly selected from database (n = 376)</a:t>
            </a:r>
          </a:p>
          <a:p>
            <a:pPr>
              <a:spcBef>
                <a:spcPts val="300"/>
              </a:spcBef>
              <a:spcAft>
                <a:spcPts val="300"/>
              </a:spcAft>
            </a:pPr>
            <a:r>
              <a:rPr lang="en-US" altLang="en-US" sz="2000" dirty="0"/>
              <a:t>No evidence of increased fracture risk with TDF or PIs</a:t>
            </a:r>
          </a:p>
        </p:txBody>
      </p:sp>
      <p:sp>
        <p:nvSpPr>
          <p:cNvPr id="15363" name="Rectangle 2">
            <a:extLst>
              <a:ext uri="{FF2B5EF4-FFF2-40B4-BE49-F238E27FC236}">
                <a16:creationId xmlns:a16="http://schemas.microsoft.com/office/drawing/2014/main" xmlns="" id="{D4C3BF95-6330-4071-A59C-78548F7F8D9A}"/>
              </a:ext>
            </a:extLst>
          </p:cNvPr>
          <p:cNvSpPr>
            <a:spLocks noGrp="1"/>
          </p:cNvSpPr>
          <p:nvPr>
            <p:ph type="title"/>
          </p:nvPr>
        </p:nvSpPr>
        <p:spPr>
          <a:xfrm>
            <a:off x="458392" y="238956"/>
            <a:ext cx="8152209" cy="1103026"/>
          </a:xfrm>
        </p:spPr>
        <p:txBody>
          <a:bodyPr/>
          <a:lstStyle/>
          <a:p>
            <a:r>
              <a:rPr lang="en-US" altLang="en-US" dirty="0"/>
              <a:t>ANRS CO4 Substudy: ART and Fracture Risk </a:t>
            </a:r>
          </a:p>
        </p:txBody>
      </p:sp>
      <p:grpSp>
        <p:nvGrpSpPr>
          <p:cNvPr id="7" name="Group 1">
            <a:extLst>
              <a:ext uri="{FF2B5EF4-FFF2-40B4-BE49-F238E27FC236}">
                <a16:creationId xmlns:a16="http://schemas.microsoft.com/office/drawing/2014/main" xmlns="" id="{8780EA11-B075-4F89-B6FC-2903E3456425}"/>
              </a:ext>
            </a:extLst>
          </p:cNvPr>
          <p:cNvGrpSpPr>
            <a:grpSpLocks/>
          </p:cNvGrpSpPr>
          <p:nvPr/>
        </p:nvGrpSpPr>
        <p:grpSpPr bwMode="auto">
          <a:xfrm>
            <a:off x="6897896" y="6302957"/>
            <a:ext cx="2674130" cy="453675"/>
            <a:chOff x="6294438" y="6212112"/>
            <a:chExt cx="3564578" cy="453451"/>
          </a:xfrm>
        </p:grpSpPr>
        <p:pic>
          <p:nvPicPr>
            <p:cNvPr id="8" name="Picture 10">
              <a:extLst>
                <a:ext uri="{FF2B5EF4-FFF2-40B4-BE49-F238E27FC236}">
                  <a16:creationId xmlns:a16="http://schemas.microsoft.com/office/drawing/2014/main" xmlns="" id="{583B5599-28D1-41C6-A350-64432148766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xmlns="" id="{D6318421-59BF-4CB5-93D4-2BF468927B10}"/>
                </a:ext>
              </a:extLst>
            </p:cNvPr>
            <p:cNvSpPr>
              <a:spLocks noChangeArrowheads="1"/>
            </p:cNvSpPr>
            <p:nvPr/>
          </p:nvSpPr>
          <p:spPr bwMode="auto">
            <a:xfrm>
              <a:off x="6294438" y="6357938"/>
              <a:ext cx="3564578" cy="30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400" dirty="0">
                  <a:solidFill>
                    <a:srgbClr val="CDCDCF"/>
                  </a:solidFill>
                  <a:cs typeface="Arial" panose="020B0604020202020204" pitchFamily="34" charset="0"/>
                </a:rPr>
                <a:t>Slide credit: </a:t>
              </a:r>
              <a:r>
                <a:rPr lang="en-US" altLang="en-US" sz="1400" dirty="0">
                  <a:solidFill>
                    <a:srgbClr val="CDCDCF"/>
                  </a:solidFill>
                  <a:cs typeface="Arial" panose="020B0604020202020204" pitchFamily="34" charset="0"/>
                  <a:hlinkClick r:id="rId4"/>
                </a:rPr>
                <a:t>clinicaloptions.com</a:t>
              </a:r>
              <a:endParaRPr lang="en-US" altLang="en-US" sz="1400" dirty="0">
                <a:solidFill>
                  <a:srgbClr val="CDCDCF"/>
                </a:solidFill>
                <a:cs typeface="Arial" panose="020B0604020202020204" pitchFamily="34" charset="0"/>
              </a:endParaRPr>
            </a:p>
          </p:txBody>
        </p:sp>
      </p:grpSp>
      <p:graphicFrame>
        <p:nvGraphicFramePr>
          <p:cNvPr id="10" name="Content Placeholder 1">
            <a:extLst>
              <a:ext uri="{FF2B5EF4-FFF2-40B4-BE49-F238E27FC236}">
                <a16:creationId xmlns:a16="http://schemas.microsoft.com/office/drawing/2014/main" xmlns="" id="{2B6E4813-FE18-49AE-9341-BB4F5114E1F9}"/>
              </a:ext>
            </a:extLst>
          </p:cNvPr>
          <p:cNvGraphicFramePr>
            <a:graphicFrameLocks noGrp="1"/>
          </p:cNvGraphicFramePr>
          <p:nvPr>
            <p:extLst>
              <p:ext uri="{D42A27DB-BD31-4B8C-83A1-F6EECF244321}">
                <p14:modId xmlns="" xmlns:p14="http://schemas.microsoft.com/office/powerpoint/2010/main" val="1679219425"/>
              </p:ext>
            </p:extLst>
          </p:nvPr>
        </p:nvGraphicFramePr>
        <p:xfrm>
          <a:off x="539552" y="3140968"/>
          <a:ext cx="8274617" cy="2437312"/>
        </p:xfrm>
        <a:graphic>
          <a:graphicData uri="http://schemas.openxmlformats.org/drawingml/2006/table">
            <a:tbl>
              <a:tblPr/>
              <a:tblGrid>
                <a:gridCol w="813488">
                  <a:extLst>
                    <a:ext uri="{9D8B030D-6E8A-4147-A177-3AD203B41FA5}">
                      <a16:colId xmlns:a16="http://schemas.microsoft.com/office/drawing/2014/main" xmlns="" val="366197840"/>
                    </a:ext>
                  </a:extLst>
                </a:gridCol>
                <a:gridCol w="2487043">
                  <a:extLst>
                    <a:ext uri="{9D8B030D-6E8A-4147-A177-3AD203B41FA5}">
                      <a16:colId xmlns:a16="http://schemas.microsoft.com/office/drawing/2014/main" xmlns="" val="4067316404"/>
                    </a:ext>
                  </a:extLst>
                </a:gridCol>
                <a:gridCol w="2487043">
                  <a:extLst>
                    <a:ext uri="{9D8B030D-6E8A-4147-A177-3AD203B41FA5}">
                      <a16:colId xmlns:a16="http://schemas.microsoft.com/office/drawing/2014/main" xmlns="" val="1809484810"/>
                    </a:ext>
                  </a:extLst>
                </a:gridCol>
                <a:gridCol w="2487043">
                  <a:extLst>
                    <a:ext uri="{9D8B030D-6E8A-4147-A177-3AD203B41FA5}">
                      <a16:colId xmlns:a16="http://schemas.microsoft.com/office/drawing/2014/main" xmlns="" val="2990348718"/>
                    </a:ext>
                  </a:extLst>
                </a:gridCol>
              </a:tblGrid>
              <a:tr h="247829">
                <a:tc rowSpan="2">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ARV</a:t>
                      </a:r>
                    </a:p>
                  </a:txBody>
                  <a:tcPr marL="68606" marR="68606" marT="45652" marB="45652" anchor="ctr" horzOverflow="overflow">
                    <a:lnL>
                      <a:noFill/>
                    </a:lnL>
                    <a:lnR>
                      <a:noFill/>
                    </a:lnR>
                    <a:lnT>
                      <a:noFill/>
                    </a:lnT>
                    <a:lnB>
                      <a:noFill/>
                    </a:lnB>
                    <a:lnTlToBr>
                      <a:noFill/>
                    </a:lnTlToBr>
                    <a:lnBlToTr>
                      <a:noFill/>
                    </a:lnBlToTr>
                    <a:solidFill>
                      <a:srgbClr val="2B85B8"/>
                    </a:solidFill>
                  </a:tcPr>
                </a:tc>
                <a:tc gridSpan="3">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Adjusted Fracture OR by Conditional Logistic Regression Models 1-3 (95% CI)</a:t>
                      </a:r>
                    </a:p>
                  </a:txBody>
                  <a:tcPr marL="68606" marR="68606" marT="45652" marB="45652" anchor="ctr" horzOverflow="overflow">
                    <a:lnL>
                      <a:noFill/>
                    </a:lnL>
                    <a:lnR>
                      <a:noFill/>
                    </a:lnR>
                    <a:lnT>
                      <a:noFill/>
                    </a:lnT>
                    <a:lnB>
                      <a:noFill/>
                    </a:lnB>
                    <a:lnTlToBr>
                      <a:noFill/>
                    </a:lnTlToBr>
                    <a:lnBlToTr>
                      <a:noFill/>
                    </a:lnBlToTr>
                    <a:solidFill>
                      <a:srgbClr val="2B85B8"/>
                    </a:solidFill>
                  </a:tcPr>
                </a:tc>
                <a:tc hMerge="1">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L="91451" marR="91451" marT="45652" marB="45652" anchor="ctr" horzOverflow="overflow">
                    <a:lnL>
                      <a:noFill/>
                    </a:lnL>
                    <a:lnR>
                      <a:noFill/>
                    </a:lnR>
                    <a:lnT>
                      <a:noFill/>
                    </a:lnT>
                    <a:lnB>
                      <a:noFill/>
                    </a:lnB>
                    <a:lnTlToBr>
                      <a:noFill/>
                    </a:lnTlToBr>
                    <a:lnBlToTr>
                      <a:noFill/>
                    </a:lnBlToTr>
                    <a:solidFill>
                      <a:srgbClr val="2B85B8"/>
                    </a:solidFill>
                  </a:tcPr>
                </a:tc>
                <a:tc hMerge="1">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L="91451" marR="91451" marT="45652" marB="45652" anchor="ctr" horzOverflow="overflow">
                    <a:lnL>
                      <a:noFill/>
                    </a:lnL>
                    <a:lnR>
                      <a:noFill/>
                    </a:lnR>
                    <a:lnT>
                      <a:noFill/>
                    </a:lnT>
                    <a:lnB>
                      <a:noFill/>
                    </a:lnB>
                    <a:lnTlToBr>
                      <a:noFill/>
                    </a:lnTlToBr>
                    <a:lnBlToTr>
                      <a:noFill/>
                    </a:lnBlToTr>
                    <a:solidFill>
                      <a:srgbClr val="2B85B8"/>
                    </a:solidFill>
                  </a:tcPr>
                </a:tc>
                <a:extLst>
                  <a:ext uri="{0D108BD9-81ED-4DB2-BD59-A6C34878D82A}">
                    <a16:rowId xmlns:a16="http://schemas.microsoft.com/office/drawing/2014/main" xmlns="" val="3545155824"/>
                  </a:ext>
                </a:extLst>
              </a:tr>
              <a:tr h="247829">
                <a:tc vMerge="1">
                  <a:txBody>
                    <a:bodyPr/>
                    <a:lstStyle>
                      <a:lvl1pPr defTabSz="912813">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L="91451" marR="91451" marT="45652" marB="45652" anchor="ctr" horzOverflow="overflow">
                    <a:lnL>
                      <a:noFill/>
                    </a:lnL>
                    <a:lnR>
                      <a:noFill/>
                    </a:lnR>
                    <a:lnT>
                      <a:noFill/>
                    </a:lnT>
                    <a:lnB>
                      <a:noFill/>
                    </a:lnB>
                    <a:lnTlToBr>
                      <a:noFill/>
                    </a:lnTlToBr>
                    <a:lnBlToTr>
                      <a:noFill/>
                    </a:lnBlToTr>
                    <a:solidFill>
                      <a:srgbClr val="2B85B8"/>
                    </a:solidFill>
                  </a:tcPr>
                </a:tc>
                <a:tc>
                  <a:txBody>
                    <a:bodyPr/>
                    <a:lstStyle>
                      <a:lvl1pPr defTabSz="912813">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1: By Cumulative Exposure</a:t>
                      </a:r>
                    </a:p>
                  </a:txBody>
                  <a:tcPr marL="68606" marR="68606" marT="45652" marB="45652" anchor="ctr" horzOverflow="overflow">
                    <a:lnL>
                      <a:noFill/>
                    </a:lnL>
                    <a:lnR>
                      <a:noFill/>
                    </a:lnR>
                    <a:lnT>
                      <a:noFill/>
                    </a:lnT>
                    <a:lnB>
                      <a:noFill/>
                    </a:lnB>
                    <a:lnTlToBr>
                      <a:noFill/>
                    </a:lnTlToBr>
                    <a:lnBlToTr>
                      <a:noFill/>
                    </a:lnBlToTr>
                    <a:solidFill>
                      <a:srgbClr val="2B85B8"/>
                    </a:solidFill>
                  </a:tcPr>
                </a:tc>
                <a:tc>
                  <a:txBody>
                    <a:bodyPr/>
                    <a:lstStyle>
                      <a:lvl1pPr defTabSz="912813">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2: By Any Exposure</a:t>
                      </a:r>
                    </a:p>
                  </a:txBody>
                  <a:tcPr marL="68606" marR="68606" marT="45652" marB="45652" anchor="ctr" horzOverflow="overflow">
                    <a:lnL>
                      <a:noFill/>
                    </a:lnL>
                    <a:lnR>
                      <a:noFill/>
                    </a:lnR>
                    <a:lnT>
                      <a:noFill/>
                    </a:lnT>
                    <a:lnB>
                      <a:noFill/>
                    </a:lnB>
                    <a:lnTlToBr>
                      <a:noFill/>
                    </a:lnTlToBr>
                    <a:lnBlToTr>
                      <a:noFill/>
                    </a:lnBlToTr>
                    <a:solidFill>
                      <a:srgbClr val="2B85B8"/>
                    </a:solidFill>
                  </a:tcPr>
                </a:tc>
                <a:tc>
                  <a:txBody>
                    <a:bodyPr/>
                    <a:lstStyle>
                      <a:lvl1pPr defTabSz="912813">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3: By Exposure Variable*</a:t>
                      </a:r>
                    </a:p>
                  </a:txBody>
                  <a:tcPr marL="68606" marR="68606" marT="45652" marB="45652" anchor="ctr" horzOverflow="overflow">
                    <a:lnL>
                      <a:noFill/>
                    </a:lnL>
                    <a:lnR>
                      <a:noFill/>
                    </a:lnR>
                    <a:lnT>
                      <a:noFill/>
                    </a:lnT>
                    <a:lnB>
                      <a:noFill/>
                    </a:lnB>
                    <a:lnTlToBr>
                      <a:noFill/>
                    </a:lnTlToBr>
                    <a:lnBlToTr>
                      <a:noFill/>
                    </a:lnBlToTr>
                    <a:solidFill>
                      <a:srgbClr val="2B85B8"/>
                    </a:solidFill>
                  </a:tcPr>
                </a:tc>
                <a:extLst>
                  <a:ext uri="{0D108BD9-81ED-4DB2-BD59-A6C34878D82A}">
                    <a16:rowId xmlns:a16="http://schemas.microsoft.com/office/drawing/2014/main" xmlns="" val="312129113"/>
                  </a:ext>
                </a:extLst>
              </a:tr>
              <a:tr h="247829">
                <a:tc>
                  <a:txBody>
                    <a:bodyPr/>
                    <a:lstStyle>
                      <a:lvl1pPr defTabSz="912813">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TDF</a:t>
                      </a:r>
                    </a:p>
                  </a:txBody>
                  <a:tcPr marL="68606" marR="68606" marT="45652" marB="45652" anchor="ctr" horzOverflow="overflow">
                    <a:lnL>
                      <a:noFill/>
                    </a:lnL>
                    <a:lnR>
                      <a:noFill/>
                    </a:lnR>
                    <a:lnT>
                      <a:noFill/>
                    </a:lnT>
                    <a:lnB>
                      <a:noFill/>
                    </a:lnB>
                    <a:lnTlToBr>
                      <a:noFill/>
                    </a:lnTlToBr>
                    <a:lnBlToTr>
                      <a:noFill/>
                    </a:lnBlToTr>
                    <a:solidFill>
                      <a:srgbClr val="D9D9D9"/>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1.03 (0.86-1.24)</a:t>
                      </a:r>
                    </a:p>
                  </a:txBody>
                  <a:tcPr marL="68606" marR="68606" marT="45652" marB="45652" anchor="ctr" horzOverflow="overflow">
                    <a:lnL>
                      <a:noFill/>
                    </a:lnL>
                    <a:lnR>
                      <a:noFill/>
                    </a:lnR>
                    <a:lnT>
                      <a:noFill/>
                    </a:lnT>
                    <a:lnB>
                      <a:noFill/>
                    </a:lnB>
                    <a:lnTlToBr>
                      <a:noFill/>
                    </a:lnTlToBr>
                    <a:lnBlToTr>
                      <a:noFill/>
                    </a:lnBlToTr>
                    <a:solidFill>
                      <a:srgbClr val="D9D9D9"/>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1.04 (0.54-2.02)</a:t>
                      </a:r>
                    </a:p>
                  </a:txBody>
                  <a:tcPr marL="68606" marR="68606" marT="45652" marB="45652" anchor="ctr" horzOverflow="overflow">
                    <a:lnL>
                      <a:noFill/>
                    </a:lnL>
                    <a:lnR>
                      <a:noFill/>
                    </a:lnR>
                    <a:lnT>
                      <a:noFill/>
                    </a:lnT>
                    <a:lnB>
                      <a:noFill/>
                    </a:lnB>
                    <a:lnTlToBr>
                      <a:noFill/>
                    </a:lnTlToBr>
                    <a:lnBlToTr>
                      <a:noFill/>
                    </a:lnBlToTr>
                    <a:solidFill>
                      <a:srgbClr val="D9D9D9"/>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GB"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1.24 (0.69-2.24)</a:t>
                      </a:r>
                    </a:p>
                  </a:txBody>
                  <a:tcPr marL="68606" marR="68606" marT="45652" marB="45652" anchor="ctr" horzOverflow="overflow">
                    <a:lnL>
                      <a:noFill/>
                    </a:lnL>
                    <a:lnR>
                      <a:noFill/>
                    </a:lnR>
                    <a:lnT>
                      <a:noFill/>
                    </a:lnT>
                    <a:lnB>
                      <a:noFill/>
                    </a:lnB>
                    <a:lnTlToBr>
                      <a:noFill/>
                    </a:lnTlToBr>
                    <a:lnBlToTr>
                      <a:noFill/>
                    </a:lnBlToTr>
                    <a:solidFill>
                      <a:srgbClr val="D9D9D9"/>
                    </a:solidFill>
                  </a:tcPr>
                </a:tc>
                <a:extLst>
                  <a:ext uri="{0D108BD9-81ED-4DB2-BD59-A6C34878D82A}">
                    <a16:rowId xmlns:a16="http://schemas.microsoft.com/office/drawing/2014/main" xmlns="" val="2582431664"/>
                  </a:ext>
                </a:extLst>
              </a:tr>
              <a:tr h="247829">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ATV</a:t>
                      </a:r>
                    </a:p>
                  </a:txBody>
                  <a:tcPr marL="68606" marR="68606" marT="45652" marB="45652" anchor="ctr" horzOverflow="overflow">
                    <a:lnL>
                      <a:noFill/>
                    </a:lnL>
                    <a:lnR>
                      <a:noFill/>
                    </a:lnR>
                    <a:lnT>
                      <a:noFill/>
                    </a:lnT>
                    <a:lnB>
                      <a:noFill/>
                    </a:lnB>
                    <a:lnTlToBr>
                      <a:noFill/>
                    </a:lnTlToBr>
                    <a:lnBlToTr>
                      <a:noFill/>
                    </a:lnBlToTr>
                    <a:solidFill>
                      <a:srgbClr val="F2F2F2"/>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1"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1.43 (1.01-2.02)</a:t>
                      </a:r>
                    </a:p>
                  </a:txBody>
                  <a:tcPr marL="68606" marR="68606" marT="45652" marB="45652" anchor="ctr" horzOverflow="overflow">
                    <a:lnL>
                      <a:noFill/>
                    </a:lnL>
                    <a:lnR>
                      <a:noFill/>
                    </a:lnR>
                    <a:lnT>
                      <a:noFill/>
                    </a:lnT>
                    <a:lnB>
                      <a:noFill/>
                    </a:lnB>
                    <a:lnTlToBr>
                      <a:noFill/>
                    </a:lnTlToBr>
                    <a:lnBlToTr>
                      <a:noFill/>
                    </a:lnBlToTr>
                    <a:solidFill>
                      <a:srgbClr val="F2F2F2"/>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C0504D"/>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1.62 (0.85-3.08)</a:t>
                      </a:r>
                    </a:p>
                  </a:txBody>
                  <a:tcPr marL="68606" marR="68606" marT="45652" marB="45652" anchor="ctr" horzOverflow="overflow">
                    <a:lnL>
                      <a:noFill/>
                    </a:lnL>
                    <a:lnR>
                      <a:noFill/>
                    </a:lnR>
                    <a:lnT>
                      <a:noFill/>
                    </a:lnT>
                    <a:lnB>
                      <a:noFill/>
                    </a:lnB>
                    <a:lnTlToBr>
                      <a:noFill/>
                    </a:lnTlToBr>
                    <a:lnBlToTr>
                      <a:noFill/>
                    </a:lnBlToTr>
                    <a:solidFill>
                      <a:srgbClr val="F2F2F2"/>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GB"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1.39 (0.99-1.94)</a:t>
                      </a:r>
                    </a:p>
                  </a:txBody>
                  <a:tcPr marL="68606" marR="68606" marT="45652" marB="45652" anchor="ctr" horzOverflow="overflow">
                    <a:lnL>
                      <a:noFill/>
                    </a:lnL>
                    <a:lnR>
                      <a:noFill/>
                    </a:lnR>
                    <a:lnT>
                      <a:noFill/>
                    </a:lnT>
                    <a:lnB>
                      <a:noFill/>
                    </a:lnB>
                    <a:lnTlToBr>
                      <a:noFill/>
                    </a:lnTlToBr>
                    <a:lnBlToTr>
                      <a:noFill/>
                    </a:lnBlToTr>
                    <a:solidFill>
                      <a:srgbClr val="F2F2F2"/>
                    </a:solidFill>
                  </a:tcPr>
                </a:tc>
                <a:extLst>
                  <a:ext uri="{0D108BD9-81ED-4DB2-BD59-A6C34878D82A}">
                    <a16:rowId xmlns:a16="http://schemas.microsoft.com/office/drawing/2014/main" xmlns="" val="3350519770"/>
                  </a:ext>
                </a:extLst>
              </a:tr>
              <a:tr h="267798">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Any PI</a:t>
                      </a:r>
                    </a:p>
                  </a:txBody>
                  <a:tcPr marL="68606" marR="68606" marT="45652" marB="45652"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1.01 (0.92-1.11)</a:t>
                      </a:r>
                    </a:p>
                  </a:txBody>
                  <a:tcPr marL="68606" marR="68606" marT="45652" marB="45652"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0.98 (0.73-1.31)</a:t>
                      </a:r>
                    </a:p>
                  </a:txBody>
                  <a:tcPr marL="68606" marR="68606" marT="45652" marB="45652"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1.10 (0.58-2.08)</a:t>
                      </a:r>
                    </a:p>
                  </a:txBody>
                  <a:tcPr marL="68606" marR="68606" marT="45652" marB="45652" anchor="ctr" horzOverflow="overflow">
                    <a:lnL>
                      <a:noFill/>
                    </a:lnL>
                    <a:lnR>
                      <a:noFill/>
                    </a:lnR>
                    <a:lnT>
                      <a:noFill/>
                    </a:lnT>
                    <a:lnB>
                      <a:noFill/>
                    </a:lnB>
                    <a:lnTlToBr>
                      <a:noFill/>
                    </a:lnTlToBr>
                    <a:lnBlToTr>
                      <a:noFill/>
                    </a:lnBlToTr>
                    <a:solidFill>
                      <a:srgbClr val="D9D9D9"/>
                    </a:solidFill>
                  </a:tcPr>
                </a:tc>
                <a:extLst>
                  <a:ext uri="{0D108BD9-81ED-4DB2-BD59-A6C34878D82A}">
                    <a16:rowId xmlns:a16="http://schemas.microsoft.com/office/drawing/2014/main" xmlns="" val="33939117"/>
                  </a:ext>
                </a:extLst>
              </a:tr>
              <a:tr h="247829">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3TC</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1"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0.83 (0.73-0.95)</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1.24 (0.53-2.92)</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1.24 (0.52-2.98)</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extLst>
                  <a:ext uri="{0D108BD9-81ED-4DB2-BD59-A6C34878D82A}">
                    <a16:rowId xmlns:a16="http://schemas.microsoft.com/office/drawing/2014/main" xmlns="" val="2527522995"/>
                  </a:ext>
                </a:extLst>
              </a:tr>
              <a:tr h="247829">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ABC</a:t>
                      </a:r>
                    </a:p>
                  </a:txBody>
                  <a:tcPr marL="68606" marR="68606" marT="45652" marB="45652"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0.99 (0.87-1.13)</a:t>
                      </a:r>
                    </a:p>
                  </a:txBody>
                  <a:tcPr marL="68606" marR="68606" marT="45652" marB="45652"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1.41 (0.81-2.45)</a:t>
                      </a:r>
                    </a:p>
                  </a:txBody>
                  <a:tcPr marL="68606" marR="68606" marT="45652" marB="45652" anchor="ctr" horzOverflow="overflow">
                    <a:lnL>
                      <a:noFill/>
                    </a:lnL>
                    <a:lnR>
                      <a:noFill/>
                    </a:lnR>
                    <a:lnT>
                      <a:noFill/>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1.40 (0.80-2.43)</a:t>
                      </a:r>
                    </a:p>
                  </a:txBody>
                  <a:tcPr marL="68606" marR="68606" marT="45652" marB="45652" anchor="ctr" horzOverflow="overflow">
                    <a:lnL>
                      <a:noFill/>
                    </a:lnL>
                    <a:lnR>
                      <a:noFill/>
                    </a:lnR>
                    <a:lnT>
                      <a:noFill/>
                    </a:lnT>
                    <a:lnB>
                      <a:noFill/>
                    </a:lnB>
                    <a:lnTlToBr>
                      <a:noFill/>
                    </a:lnTlToBr>
                    <a:lnBlToTr>
                      <a:noFill/>
                    </a:lnBlToTr>
                    <a:solidFill>
                      <a:srgbClr val="D9D9D9"/>
                    </a:solidFill>
                  </a:tcPr>
                </a:tc>
                <a:extLst>
                  <a:ext uri="{0D108BD9-81ED-4DB2-BD59-A6C34878D82A}">
                    <a16:rowId xmlns:a16="http://schemas.microsoft.com/office/drawing/2014/main" xmlns="" val="2484996084"/>
                  </a:ext>
                </a:extLst>
              </a:tr>
              <a:tr h="247829">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EFV</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1"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0.81 (0.69-0.95)</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0.84 (0.51-1.40)</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1"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0.82 (0.70-0.96)</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extLst>
                  <a:ext uri="{0D108BD9-81ED-4DB2-BD59-A6C34878D82A}">
                    <a16:rowId xmlns:a16="http://schemas.microsoft.com/office/drawing/2014/main" xmlns="" val="873357718"/>
                  </a:ext>
                </a:extLst>
              </a:tr>
            </a:tbl>
          </a:graphicData>
        </a:graphic>
      </p:graphicFrame>
      <p:sp>
        <p:nvSpPr>
          <p:cNvPr id="11" name="Text Box 15">
            <a:extLst>
              <a:ext uri="{FF2B5EF4-FFF2-40B4-BE49-F238E27FC236}">
                <a16:creationId xmlns:a16="http://schemas.microsoft.com/office/drawing/2014/main" xmlns="" id="{8079BC09-B07A-47B0-B439-5AC59BEE275F}"/>
              </a:ext>
            </a:extLst>
          </p:cNvPr>
          <p:cNvSpPr txBox="1">
            <a:spLocks noChangeArrowheads="1"/>
          </p:cNvSpPr>
          <p:nvPr/>
        </p:nvSpPr>
        <p:spPr bwMode="auto">
          <a:xfrm>
            <a:off x="395536" y="6581001"/>
            <a:ext cx="6364115" cy="276999"/>
          </a:xfrm>
          <a:prstGeom prst="rect">
            <a:avLst/>
          </a:prstGeom>
          <a:noFill/>
          <a:ln>
            <a:noFill/>
          </a:ln>
          <a:extLst/>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fontAlgn="base">
              <a:spcBef>
                <a:spcPct val="0"/>
              </a:spcBef>
              <a:spcAft>
                <a:spcPct val="0"/>
              </a:spcAft>
              <a:defRPr/>
            </a:pPr>
            <a:r>
              <a:rPr lang="en-US" altLang="en-US" sz="1200" b="0" spc="-10" dirty="0">
                <a:solidFill>
                  <a:srgbClr val="CDCDCF"/>
                </a:solidFill>
                <a:cs typeface="Arial" panose="020B0604020202020204" pitchFamily="34" charset="0"/>
              </a:rPr>
              <a:t>Costagliola D, et al. IAS 2017. Abstract WEAB0103. </a:t>
            </a:r>
            <a:endParaRPr lang="en-US" altLang="en-US" sz="1200" b="0" dirty="0">
              <a:solidFill>
                <a:srgbClr val="CDCDCF"/>
              </a:solidFill>
              <a:cs typeface="Arial" panose="020B0604020202020204" pitchFamily="34" charset="0"/>
            </a:endParaRPr>
          </a:p>
        </p:txBody>
      </p:sp>
      <p:sp>
        <p:nvSpPr>
          <p:cNvPr id="12" name="Text Box 15">
            <a:extLst>
              <a:ext uri="{FF2B5EF4-FFF2-40B4-BE49-F238E27FC236}">
                <a16:creationId xmlns:a16="http://schemas.microsoft.com/office/drawing/2014/main" xmlns="" id="{6A24BA5D-A71F-4B28-9881-FDE4D833CF41}"/>
              </a:ext>
            </a:extLst>
          </p:cNvPr>
          <p:cNvSpPr txBox="1">
            <a:spLocks noChangeArrowheads="1"/>
          </p:cNvSpPr>
          <p:nvPr/>
        </p:nvSpPr>
        <p:spPr bwMode="auto">
          <a:xfrm>
            <a:off x="539552" y="5517232"/>
            <a:ext cx="8504467" cy="1169551"/>
          </a:xfrm>
          <a:prstGeom prst="rect">
            <a:avLst/>
          </a:prstGeom>
          <a:noFill/>
          <a:ln>
            <a:noFill/>
          </a:ln>
          <a:extLst/>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fontAlgn="base">
              <a:spcBef>
                <a:spcPct val="0"/>
              </a:spcBef>
              <a:spcAft>
                <a:spcPct val="0"/>
              </a:spcAft>
              <a:defRPr/>
            </a:pPr>
            <a:r>
              <a:rPr lang="en-US" altLang="en-US" sz="1400" b="0" spc="-10" dirty="0">
                <a:solidFill>
                  <a:srgbClr val="FFFFFF"/>
                </a:solidFill>
                <a:cs typeface="Arial" panose="020B0604020202020204" pitchFamily="34" charset="0"/>
              </a:rPr>
              <a:t>Adjusted for transmission group, prior AIDS-defining event, location, BMI, smoker status, alcohol consumption, prior systemic glucocorticoid, period of enrolment. </a:t>
            </a:r>
            <a:br>
              <a:rPr lang="en-US" altLang="en-US" sz="1400" b="0" spc="-10" dirty="0">
                <a:solidFill>
                  <a:srgbClr val="FFFFFF"/>
                </a:solidFill>
                <a:cs typeface="Arial" panose="020B0604020202020204" pitchFamily="34" charset="0"/>
              </a:rPr>
            </a:br>
            <a:r>
              <a:rPr lang="en-US" altLang="en-US" sz="1400" b="0" spc="-10" dirty="0">
                <a:solidFill>
                  <a:srgbClr val="FFFFFF"/>
                </a:solidFill>
                <a:cs typeface="Arial" panose="020B0604020202020204" pitchFamily="34" charset="0"/>
              </a:rPr>
              <a:t>*Variable with lowest Akaike criterion value (best goodness of fit) for each ARV; exposure Y/N for all ARVs except EFV, ATV, DRV, </a:t>
            </a:r>
            <a:br>
              <a:rPr lang="en-US" altLang="en-US" sz="1400" b="0" spc="-10" dirty="0">
                <a:solidFill>
                  <a:srgbClr val="FFFFFF"/>
                </a:solidFill>
                <a:cs typeface="Arial" panose="020B0604020202020204" pitchFamily="34" charset="0"/>
              </a:rPr>
            </a:br>
            <a:r>
              <a:rPr lang="en-US" altLang="en-US" sz="1400" b="0" spc="-10" dirty="0">
                <a:solidFill>
                  <a:srgbClr val="FFFFFF"/>
                </a:solidFill>
                <a:cs typeface="Arial" panose="020B0604020202020204" pitchFamily="34" charset="0"/>
              </a:rPr>
              <a:t>FPV-APV, or FTC with cumulative duration of exposure. </a:t>
            </a:r>
            <a:endParaRPr lang="en-US" altLang="en-US" sz="1400" b="0" dirty="0">
              <a:solidFill>
                <a:srgbClr val="FFFFFF"/>
              </a:solidFill>
              <a:cs typeface="Arial" panose="020B0604020202020204" pitchFamily="34" charset="0"/>
            </a:endParaRPr>
          </a:p>
        </p:txBody>
      </p:sp>
    </p:spTree>
    <p:extLst>
      <p:ext uri="{BB962C8B-B14F-4D97-AF65-F5344CB8AC3E}">
        <p14:creationId xmlns="" xmlns:p14="http://schemas.microsoft.com/office/powerpoint/2010/main" val="314391865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xmlns="" id="{0458E1B6-6D80-435A-96CB-C71FDF453618}"/>
              </a:ext>
            </a:extLst>
          </p:cNvPr>
          <p:cNvSpPr>
            <a:spLocks noGrp="1"/>
          </p:cNvSpPr>
          <p:nvPr>
            <p:ph idx="1"/>
          </p:nvPr>
        </p:nvSpPr>
        <p:spPr>
          <a:xfrm>
            <a:off x="454820" y="1513387"/>
            <a:ext cx="8155781" cy="4650164"/>
          </a:xfrm>
        </p:spPr>
        <p:txBody>
          <a:bodyPr/>
          <a:lstStyle/>
          <a:p>
            <a:r>
              <a:rPr lang="en-US" altLang="en-US" sz="1600" dirty="0"/>
              <a:t>Randomized study comparing </a:t>
            </a:r>
            <a:r>
              <a:rPr lang="en-US" altLang="en-US" sz="1600" dirty="0">
                <a:solidFill>
                  <a:schemeClr val="accent3"/>
                </a:solidFill>
              </a:rPr>
              <a:t>switch to non–TDF-based ART </a:t>
            </a:r>
            <a:r>
              <a:rPr lang="en-US" altLang="en-US" sz="1600" dirty="0"/>
              <a:t>vs </a:t>
            </a:r>
            <a:r>
              <a:rPr lang="en-US" altLang="en-US" sz="1600" dirty="0">
                <a:solidFill>
                  <a:schemeClr val="accent2"/>
                </a:solidFill>
              </a:rPr>
              <a:t>continuing TDF-based ART + zoledronic acid</a:t>
            </a:r>
            <a:r>
              <a:rPr lang="en-US" altLang="en-US" sz="1600" dirty="0"/>
              <a:t>* (5 mg IV at Mos 0 and 12) in pts with low BMD</a:t>
            </a:r>
            <a:r>
              <a:rPr lang="en-US" altLang="en-US" sz="1600" spc="-10" baseline="30000" dirty="0"/>
              <a:t>†</a:t>
            </a:r>
            <a:r>
              <a:rPr lang="en-US" altLang="en-US" sz="1600" dirty="0"/>
              <a:t> and virologic suppression on TDF-based ART (N = 87)</a:t>
            </a:r>
          </a:p>
        </p:txBody>
      </p:sp>
      <p:sp>
        <p:nvSpPr>
          <p:cNvPr id="15363" name="Rectangle 2">
            <a:extLst>
              <a:ext uri="{FF2B5EF4-FFF2-40B4-BE49-F238E27FC236}">
                <a16:creationId xmlns:a16="http://schemas.microsoft.com/office/drawing/2014/main" xmlns="" id="{D4C3BF95-6330-4071-A59C-78548F7F8D9A}"/>
              </a:ext>
            </a:extLst>
          </p:cNvPr>
          <p:cNvSpPr>
            <a:spLocks noGrp="1"/>
          </p:cNvSpPr>
          <p:nvPr>
            <p:ph type="title"/>
          </p:nvPr>
        </p:nvSpPr>
        <p:spPr>
          <a:xfrm>
            <a:off x="458392" y="238956"/>
            <a:ext cx="8152209" cy="1103026"/>
          </a:xfrm>
        </p:spPr>
        <p:txBody>
          <a:bodyPr/>
          <a:lstStyle/>
          <a:p>
            <a:r>
              <a:rPr lang="en-US" altLang="en-US" dirty="0"/>
              <a:t>ZEST: Zoledronic Acid vs TDF Switching to Improve BMD in Pts Receiving TDF-Based ART</a:t>
            </a:r>
          </a:p>
        </p:txBody>
      </p:sp>
      <p:grpSp>
        <p:nvGrpSpPr>
          <p:cNvPr id="7" name="Group 1">
            <a:extLst>
              <a:ext uri="{FF2B5EF4-FFF2-40B4-BE49-F238E27FC236}">
                <a16:creationId xmlns:a16="http://schemas.microsoft.com/office/drawing/2014/main" xmlns="" id="{8780EA11-B075-4F89-B6FC-2903E3456425}"/>
              </a:ext>
            </a:extLst>
          </p:cNvPr>
          <p:cNvGrpSpPr>
            <a:grpSpLocks/>
          </p:cNvGrpSpPr>
          <p:nvPr/>
        </p:nvGrpSpPr>
        <p:grpSpPr bwMode="auto">
          <a:xfrm>
            <a:off x="6897896" y="6210305"/>
            <a:ext cx="2674130" cy="453675"/>
            <a:chOff x="6294438" y="6212112"/>
            <a:chExt cx="3564578" cy="453451"/>
          </a:xfrm>
        </p:grpSpPr>
        <p:pic>
          <p:nvPicPr>
            <p:cNvPr id="8" name="Picture 10">
              <a:extLst>
                <a:ext uri="{FF2B5EF4-FFF2-40B4-BE49-F238E27FC236}">
                  <a16:creationId xmlns:a16="http://schemas.microsoft.com/office/drawing/2014/main" xmlns="" id="{583B5599-28D1-41C6-A350-64432148766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xmlns="" id="{D6318421-59BF-4CB5-93D4-2BF468927B10}"/>
                </a:ext>
              </a:extLst>
            </p:cNvPr>
            <p:cNvSpPr>
              <a:spLocks noChangeArrowheads="1"/>
            </p:cNvSpPr>
            <p:nvPr/>
          </p:nvSpPr>
          <p:spPr bwMode="auto">
            <a:xfrm>
              <a:off x="6294438" y="6357938"/>
              <a:ext cx="3564578" cy="30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400" dirty="0">
                  <a:solidFill>
                    <a:srgbClr val="CDCDCF"/>
                  </a:solidFill>
                  <a:cs typeface="Arial" panose="020B0604020202020204" pitchFamily="34" charset="0"/>
                </a:rPr>
                <a:t>Slide credit: </a:t>
              </a:r>
              <a:r>
                <a:rPr lang="en-US" altLang="en-US" sz="1400" dirty="0">
                  <a:solidFill>
                    <a:srgbClr val="CDCDCF"/>
                  </a:solidFill>
                  <a:cs typeface="Arial" panose="020B0604020202020204" pitchFamily="34" charset="0"/>
                  <a:hlinkClick r:id="rId4"/>
                </a:rPr>
                <a:t>clinicaloptions.com</a:t>
              </a:r>
              <a:endParaRPr lang="en-US" altLang="en-US" sz="1400" dirty="0">
                <a:solidFill>
                  <a:srgbClr val="CDCDCF"/>
                </a:solidFill>
                <a:cs typeface="Arial" panose="020B0604020202020204" pitchFamily="34" charset="0"/>
              </a:endParaRPr>
            </a:p>
          </p:txBody>
        </p:sp>
      </p:grpSp>
      <p:sp>
        <p:nvSpPr>
          <p:cNvPr id="10" name="Text Box 15">
            <a:extLst>
              <a:ext uri="{FF2B5EF4-FFF2-40B4-BE49-F238E27FC236}">
                <a16:creationId xmlns:a16="http://schemas.microsoft.com/office/drawing/2014/main" xmlns="" id="{00B5C82A-4907-4FCE-A49F-AE4FE8724359}"/>
              </a:ext>
            </a:extLst>
          </p:cNvPr>
          <p:cNvSpPr txBox="1">
            <a:spLocks noChangeArrowheads="1"/>
          </p:cNvSpPr>
          <p:nvPr/>
        </p:nvSpPr>
        <p:spPr bwMode="auto">
          <a:xfrm>
            <a:off x="308452" y="6388917"/>
            <a:ext cx="5891556" cy="276999"/>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fontAlgn="base">
              <a:spcBef>
                <a:spcPct val="0"/>
              </a:spcBef>
              <a:spcAft>
                <a:spcPct val="0"/>
              </a:spcAft>
              <a:defRPr/>
            </a:pPr>
            <a:r>
              <a:rPr lang="en-US" altLang="en-US" sz="1200" b="0" spc="-10" dirty="0">
                <a:solidFill>
                  <a:srgbClr val="CDCDCF"/>
                </a:solidFill>
                <a:cs typeface="Arial" panose="020B0604020202020204" pitchFamily="34" charset="0"/>
              </a:rPr>
              <a:t>Hoy J, et al. IAS 2017. Abstract WEAB0106LB. </a:t>
            </a:r>
            <a:r>
              <a:rPr lang="en-US" altLang="en-US" sz="1200" b="0" dirty="0">
                <a:solidFill>
                  <a:srgbClr val="CDCDCF"/>
                </a:solidFill>
                <a:cs typeface="Arial" panose="020B0604020202020204" pitchFamily="34" charset="0"/>
              </a:rPr>
              <a:t>Reproduced with permission.</a:t>
            </a:r>
            <a:endParaRPr lang="en-US" altLang="en-US" sz="1200" b="0" spc="-10" dirty="0">
              <a:solidFill>
                <a:srgbClr val="CDCDCF"/>
              </a:solidFill>
              <a:cs typeface="Arial" panose="020B0604020202020204" pitchFamily="34" charset="0"/>
            </a:endParaRPr>
          </a:p>
        </p:txBody>
      </p:sp>
      <p:graphicFrame>
        <p:nvGraphicFramePr>
          <p:cNvPr id="15" name="Content Placeholder 1">
            <a:extLst>
              <a:ext uri="{FF2B5EF4-FFF2-40B4-BE49-F238E27FC236}">
                <a16:creationId xmlns:a16="http://schemas.microsoft.com/office/drawing/2014/main" xmlns="" id="{D1D0D429-932E-480B-85E8-EAA509CAAF07}"/>
              </a:ext>
            </a:extLst>
          </p:cNvPr>
          <p:cNvGraphicFramePr>
            <a:graphicFrameLocks noGrp="1"/>
          </p:cNvGraphicFramePr>
          <p:nvPr>
            <p:extLst/>
          </p:nvPr>
        </p:nvGraphicFramePr>
        <p:xfrm>
          <a:off x="4394915" y="2497945"/>
          <a:ext cx="4508517" cy="2946966"/>
        </p:xfrm>
        <a:graphic>
          <a:graphicData uri="http://schemas.openxmlformats.org/drawingml/2006/table">
            <a:tbl>
              <a:tblPr/>
              <a:tblGrid>
                <a:gridCol w="1662627">
                  <a:extLst>
                    <a:ext uri="{9D8B030D-6E8A-4147-A177-3AD203B41FA5}">
                      <a16:colId xmlns:a16="http://schemas.microsoft.com/office/drawing/2014/main" xmlns="" val="366197840"/>
                    </a:ext>
                  </a:extLst>
                </a:gridCol>
                <a:gridCol w="1110355">
                  <a:extLst>
                    <a:ext uri="{9D8B030D-6E8A-4147-A177-3AD203B41FA5}">
                      <a16:colId xmlns:a16="http://schemas.microsoft.com/office/drawing/2014/main" xmlns="" val="4067316404"/>
                    </a:ext>
                  </a:extLst>
                </a:gridCol>
                <a:gridCol w="1110355">
                  <a:extLst>
                    <a:ext uri="{9D8B030D-6E8A-4147-A177-3AD203B41FA5}">
                      <a16:colId xmlns:a16="http://schemas.microsoft.com/office/drawing/2014/main" xmlns="" val="1809484810"/>
                    </a:ext>
                  </a:extLst>
                </a:gridCol>
                <a:gridCol w="625180">
                  <a:extLst>
                    <a:ext uri="{9D8B030D-6E8A-4147-A177-3AD203B41FA5}">
                      <a16:colId xmlns:a16="http://schemas.microsoft.com/office/drawing/2014/main" xmlns="" val="1428278993"/>
                    </a:ext>
                  </a:extLst>
                </a:gridCol>
              </a:tblGrid>
              <a:tr h="330755">
                <a:tc>
                  <a:txBody>
                    <a:bodyPr/>
                    <a:lstStyle>
                      <a:lvl1pPr defTabSz="912813">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Outcome, 24 Mos</a:t>
                      </a:r>
                    </a:p>
                  </a:txBody>
                  <a:tcPr marL="68606" marR="68606" marT="45652" marB="45652" anchor="ctr" horzOverflow="overflow">
                    <a:lnL>
                      <a:noFill/>
                    </a:lnL>
                    <a:lnR>
                      <a:noFill/>
                    </a:lnR>
                    <a:lnT>
                      <a:noFill/>
                    </a:lnT>
                    <a:lnB>
                      <a:noFill/>
                    </a:lnB>
                    <a:lnTlToBr>
                      <a:noFill/>
                    </a:lnTlToBr>
                    <a:lnBlToTr>
                      <a:noFill/>
                    </a:lnBlToTr>
                    <a:solidFill>
                      <a:schemeClr val="bg2">
                        <a:lumMod val="50000"/>
                      </a:schemeClr>
                    </a:solidFill>
                  </a:tcPr>
                </a:tc>
                <a:tc>
                  <a:txBody>
                    <a:bodyPr/>
                    <a:lstStyle>
                      <a:lvl1pPr defTabSz="912813">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chemeClr val="bg2">
                              <a:lumMod val="10000"/>
                            </a:schemeClr>
                          </a:solidFill>
                          <a:effectLst/>
                          <a:latin typeface="Arial" panose="020B0604020202020204" pitchFamily="34" charset="0"/>
                          <a:ea typeface="MS PGothic" panose="020B0600070205080204" pitchFamily="34" charset="-128"/>
                        </a:rPr>
                        <a:t>Continue </a:t>
                      </a:r>
                      <a:br>
                        <a:rPr kumimoji="0" lang="en-US" altLang="en-US" sz="1400" b="1" i="0" u="none" strike="noStrike" cap="none" normalizeH="0" baseline="0" dirty="0">
                          <a:ln>
                            <a:noFill/>
                          </a:ln>
                          <a:solidFill>
                            <a:schemeClr val="bg2">
                              <a:lumMod val="10000"/>
                            </a:schemeClr>
                          </a:solidFill>
                          <a:effectLst/>
                          <a:latin typeface="Arial" panose="020B0604020202020204" pitchFamily="34" charset="0"/>
                          <a:ea typeface="MS PGothic" panose="020B0600070205080204" pitchFamily="34" charset="-128"/>
                        </a:rPr>
                      </a:br>
                      <a:r>
                        <a:rPr kumimoji="0" lang="en-US" altLang="en-US" sz="1400" b="1" i="0" u="none" strike="noStrike" cap="none" normalizeH="0" baseline="0" dirty="0">
                          <a:ln>
                            <a:noFill/>
                          </a:ln>
                          <a:solidFill>
                            <a:schemeClr val="bg2">
                              <a:lumMod val="10000"/>
                            </a:schemeClr>
                          </a:solidFill>
                          <a:effectLst/>
                          <a:latin typeface="Arial" panose="020B0604020202020204" pitchFamily="34" charset="0"/>
                          <a:ea typeface="MS PGothic" panose="020B0600070205080204" pitchFamily="34" charset="-128"/>
                        </a:rPr>
                        <a:t>TDF + ZOL</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chemeClr val="bg2">
                              <a:lumMod val="10000"/>
                            </a:schemeClr>
                          </a:solidFill>
                          <a:effectLst/>
                          <a:latin typeface="Arial" panose="020B0604020202020204" pitchFamily="34" charset="0"/>
                          <a:ea typeface="MS PGothic" panose="020B0600070205080204" pitchFamily="34" charset="-128"/>
                        </a:rPr>
                        <a:t>(n = 43)</a:t>
                      </a:r>
                    </a:p>
                  </a:txBody>
                  <a:tcPr marL="68606" marR="68606" marT="45652" marB="45652" anchor="ctr" horzOverflow="overflow">
                    <a:lnL>
                      <a:noFill/>
                    </a:lnL>
                    <a:lnR>
                      <a:noFill/>
                    </a:lnR>
                    <a:lnT>
                      <a:noFill/>
                    </a:lnT>
                    <a:lnB>
                      <a:noFill/>
                    </a:lnB>
                    <a:lnTlToBr>
                      <a:noFill/>
                    </a:lnTlToBr>
                    <a:lnBlToTr>
                      <a:noFill/>
                    </a:lnBlToTr>
                    <a:solidFill>
                      <a:schemeClr val="accent2"/>
                    </a:solidFill>
                  </a:tcPr>
                </a:tc>
                <a:tc>
                  <a:txBody>
                    <a:bodyPr/>
                    <a:lstStyle>
                      <a:lvl1pPr defTabSz="912813">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2">
                              <a:lumMod val="10000"/>
                            </a:schemeClr>
                          </a:solidFill>
                          <a:effectLst/>
                          <a:latin typeface="Arial" panose="020B0604020202020204" pitchFamily="34" charset="0"/>
                          <a:ea typeface="MS PGothic" panose="020B0600070205080204" pitchFamily="34" charset="-128"/>
                        </a:rPr>
                        <a:t>TDF Switch</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2">
                              <a:lumMod val="10000"/>
                            </a:schemeClr>
                          </a:solidFill>
                          <a:effectLst/>
                          <a:latin typeface="Arial" panose="020B0604020202020204" pitchFamily="34" charset="0"/>
                          <a:ea typeface="MS PGothic" panose="020B0600070205080204" pitchFamily="34" charset="-128"/>
                        </a:rPr>
                        <a:t>(n = 42)</a:t>
                      </a:r>
                    </a:p>
                  </a:txBody>
                  <a:tcPr marL="68606" marR="68606" marT="45652" marB="45652"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P</a:t>
                      </a:r>
                      <a:r>
                        <a:rPr kumimoji="0" lang="en-US" altLang="en-US" sz="14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 Value</a:t>
                      </a:r>
                    </a:p>
                  </a:txBody>
                  <a:tcPr marL="68606" marR="68606" marT="45652" marB="45652" anchor="ctr" horzOverflow="overflow">
                    <a:lnL>
                      <a:noFill/>
                    </a:lnL>
                    <a:lnR>
                      <a:noFill/>
                    </a:lnR>
                    <a:lnT>
                      <a:noFill/>
                    </a:lnT>
                    <a:lnB>
                      <a:noFill/>
                    </a:lnB>
                    <a:lnTlToBr>
                      <a:noFill/>
                    </a:lnTlToBr>
                    <a:lnBlToTr>
                      <a:noFill/>
                    </a:lnBlToTr>
                    <a:solidFill>
                      <a:schemeClr val="bg2">
                        <a:lumMod val="50000"/>
                      </a:schemeClr>
                    </a:solidFill>
                  </a:tcPr>
                </a:tc>
                <a:extLst>
                  <a:ext uri="{0D108BD9-81ED-4DB2-BD59-A6C34878D82A}">
                    <a16:rowId xmlns:a16="http://schemas.microsoft.com/office/drawing/2014/main" xmlns="" val="312129113"/>
                  </a:ext>
                </a:extLst>
              </a:tr>
              <a:tr h="330755">
                <a:tc>
                  <a:txBody>
                    <a:bodyPr/>
                    <a:lstStyle>
                      <a:lvl1pPr defTabSz="912813">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Femoral neck BMD </a:t>
                      </a:r>
                      <a:r>
                        <a:rPr kumimoji="0" lang="en-US" sz="1400" b="0" i="0" u="none" strike="noStrike" cap="none" normalizeH="0" baseline="0" dirty="0">
                          <a:ln>
                            <a:noFill/>
                          </a:ln>
                          <a:solidFill>
                            <a:schemeClr val="bg2">
                              <a:lumMod val="10000"/>
                            </a:schemeClr>
                          </a:solidFill>
                          <a:effectLst/>
                          <a:latin typeface="Arial" charset="0"/>
                        </a:rPr>
                        <a:t>∆ from BL, %</a:t>
                      </a:r>
                      <a:endPar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endParaRPr>
                    </a:p>
                  </a:txBody>
                  <a:tcPr marL="68606" marR="68606" marT="45652" marB="45652" anchor="ctr" horzOverflow="overflow">
                    <a:lnL>
                      <a:noFill/>
                    </a:lnL>
                    <a:lnR>
                      <a:noFill/>
                    </a:lnR>
                    <a:lnT>
                      <a:noFill/>
                    </a:lnT>
                    <a:lnB>
                      <a:noFill/>
                    </a:lnB>
                    <a:lnTlToBr>
                      <a:noFill/>
                    </a:lnTlToBr>
                    <a:lnBlToTr>
                      <a:noFill/>
                    </a:lnBlToTr>
                    <a:solidFill>
                      <a:schemeClr val="bg2"/>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4.1</a:t>
                      </a:r>
                      <a:endParaRPr kumimoji="0" lang="en-US" altLang="en-US" sz="1400" b="0" i="0" u="none" strike="noStrike" cap="none" normalizeH="0" baseline="3000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endParaRPr>
                    </a:p>
                  </a:txBody>
                  <a:tcPr marL="68606" marR="68606" marT="45652" marB="45652" anchor="ctr" horzOverflow="overflow">
                    <a:lnL>
                      <a:noFill/>
                    </a:lnL>
                    <a:lnR>
                      <a:noFill/>
                    </a:lnR>
                    <a:lnT>
                      <a:noFill/>
                    </a:lnT>
                    <a:lnB>
                      <a:noFill/>
                    </a:lnB>
                    <a:lnTlToBr>
                      <a:noFill/>
                    </a:lnTlToBr>
                    <a:lnBlToTr>
                      <a:noFill/>
                    </a:lnBlToTr>
                    <a:solidFill>
                      <a:schemeClr val="bg2"/>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2.1</a:t>
                      </a:r>
                    </a:p>
                  </a:txBody>
                  <a:tcPr marL="68606" marR="68606" marT="45652" marB="45652"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.03</a:t>
                      </a:r>
                    </a:p>
                  </a:txBody>
                  <a:tcPr marL="68606" marR="68606" marT="45652" marB="45652" anchor="ctr"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xmlns="" val="2582431664"/>
                  </a:ext>
                </a:extLst>
              </a:tr>
              <a:tr h="330755">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chemeClr val="accent2"/>
                        </a:buClr>
                        <a:buSzPct val="80000"/>
                        <a:buFontTx/>
                        <a:buNone/>
                        <a:tabLst/>
                        <a:defRPr/>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Total hip BMD </a:t>
                      </a:r>
                      <a:r>
                        <a:rPr kumimoji="0" lang="en-US" sz="1400" b="0" i="0" u="none" strike="noStrike" cap="none" normalizeH="0" baseline="0" dirty="0">
                          <a:ln>
                            <a:noFill/>
                          </a:ln>
                          <a:solidFill>
                            <a:schemeClr val="bg2">
                              <a:lumMod val="10000"/>
                            </a:schemeClr>
                          </a:solidFill>
                          <a:effectLst/>
                          <a:latin typeface="Arial" charset="0"/>
                        </a:rPr>
                        <a:t>∆ from BL, %</a:t>
                      </a:r>
                      <a:endPar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endParaRP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4.6</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C0504D"/>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2.6</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C0504D"/>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.009</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extLst>
                  <a:ext uri="{0D108BD9-81ED-4DB2-BD59-A6C34878D82A}">
                    <a16:rowId xmlns:a16="http://schemas.microsoft.com/office/drawing/2014/main" xmlns="" val="3350519770"/>
                  </a:ext>
                </a:extLst>
              </a:tr>
              <a:tr h="362148">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Fractures (events), % </a:t>
                      </a:r>
                    </a:p>
                  </a:txBody>
                  <a:tcPr marL="68606" marR="68606" marT="45652" marB="45652"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2</a:t>
                      </a:r>
                    </a:p>
                  </a:txBody>
                  <a:tcPr marL="68606" marR="68606" marT="45652" marB="45652"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17</a:t>
                      </a:r>
                    </a:p>
                  </a:txBody>
                  <a:tcPr marL="68606" marR="68606" marT="45652" marB="45652"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.03</a:t>
                      </a:r>
                    </a:p>
                  </a:txBody>
                  <a:tcPr marL="68606" marR="68606" marT="45652" marB="45652" anchor="ctr"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xmlns="" val="33939117"/>
                  </a:ext>
                </a:extLst>
              </a:tr>
              <a:tr h="330755">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chemeClr val="accent2"/>
                        </a:buClr>
                        <a:buSzPct val="80000"/>
                        <a:buFontTx/>
                        <a:buNone/>
                        <a:tabLst/>
                        <a:defRPr/>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Fractures (pts), % </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2</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10</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.20</a:t>
                      </a:r>
                    </a:p>
                  </a:txBody>
                  <a:tcPr marL="68606" marR="68606" marT="45652" marB="45652" anchor="ctr" horzOverflow="overflow">
                    <a:lnL>
                      <a:noFill/>
                    </a:lnL>
                    <a:lnR>
                      <a:noFill/>
                    </a:lnR>
                    <a:lnT>
                      <a:noFill/>
                    </a:lnT>
                    <a:lnB>
                      <a:noFill/>
                    </a:lnB>
                    <a:lnTlToBr>
                      <a:noFill/>
                    </a:lnTlToBr>
                    <a:lnBlToTr>
                      <a:noFill/>
                    </a:lnBlToTr>
                    <a:solidFill>
                      <a:schemeClr val="tx1">
                        <a:lumMod val="95000"/>
                      </a:schemeClr>
                    </a:solidFill>
                  </a:tcPr>
                </a:tc>
                <a:extLst>
                  <a:ext uri="{0D108BD9-81ED-4DB2-BD59-A6C34878D82A}">
                    <a16:rowId xmlns:a16="http://schemas.microsoft.com/office/drawing/2014/main" xmlns="" val="2527522995"/>
                  </a:ext>
                </a:extLst>
              </a:tr>
              <a:tr h="330755">
                <a:tc>
                  <a:txBody>
                    <a:bodyPr/>
                    <a:lstStyle/>
                    <a:p>
                      <a:pPr marL="0" marR="0" lvl="0" indent="0" algn="l"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Mean eGFR </a:t>
                      </a:r>
                      <a:r>
                        <a:rPr kumimoji="0" lang="en-US" sz="1400" b="0" i="0" u="none" strike="noStrike" cap="none" normalizeH="0" baseline="0" dirty="0">
                          <a:ln>
                            <a:noFill/>
                          </a:ln>
                          <a:solidFill>
                            <a:schemeClr val="bg2">
                              <a:lumMod val="10000"/>
                            </a:schemeClr>
                          </a:solidFill>
                          <a:effectLst/>
                          <a:latin typeface="Arial" charset="0"/>
                        </a:rPr>
                        <a:t>∆</a:t>
                      </a:r>
                      <a:endPar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endParaRPr>
                    </a:p>
                  </a:txBody>
                  <a:tcPr marL="68606" marR="68606" marT="45652" marB="45652"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-6.0</a:t>
                      </a:r>
                    </a:p>
                  </a:txBody>
                  <a:tcPr marL="68606" marR="68606" marT="45652" marB="45652"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3.3</a:t>
                      </a:r>
                    </a:p>
                  </a:txBody>
                  <a:tcPr marL="68606" marR="68606" marT="45652" marB="45652"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
                          <a:schemeClr val="accent2"/>
                        </a:buClr>
                        <a:buSzPct val="80000"/>
                        <a:buFontTx/>
                        <a:buNone/>
                        <a:tabLst/>
                      </a:pPr>
                      <a:r>
                        <a:rPr kumimoji="0" lang="en-US" altLang="en-US" sz="14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cs typeface="Arial" panose="020B0604020202020204" pitchFamily="34" charset="0"/>
                        </a:rPr>
                        <a:t>.003</a:t>
                      </a:r>
                    </a:p>
                  </a:txBody>
                  <a:tcPr marL="68606" marR="68606" marT="45652" marB="45652" anchor="ctr"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xmlns="" val="2484996084"/>
                  </a:ext>
                </a:extLst>
              </a:tr>
            </a:tbl>
          </a:graphicData>
        </a:graphic>
      </p:graphicFrame>
      <p:sp>
        <p:nvSpPr>
          <p:cNvPr id="16" name="Text Box 15">
            <a:extLst>
              <a:ext uri="{FF2B5EF4-FFF2-40B4-BE49-F238E27FC236}">
                <a16:creationId xmlns:a16="http://schemas.microsoft.com/office/drawing/2014/main" xmlns="" id="{0D364153-6135-47D6-88DF-F5C8FFCAB390}"/>
              </a:ext>
            </a:extLst>
          </p:cNvPr>
          <p:cNvSpPr txBox="1">
            <a:spLocks noChangeArrowheads="1"/>
          </p:cNvSpPr>
          <p:nvPr/>
        </p:nvSpPr>
        <p:spPr bwMode="auto">
          <a:xfrm>
            <a:off x="682994" y="5408028"/>
            <a:ext cx="8359173" cy="523220"/>
          </a:xfrm>
          <a:prstGeom prst="rect">
            <a:avLst/>
          </a:prstGeom>
          <a:noFill/>
          <a:ln>
            <a:noFill/>
          </a:ln>
          <a:extLst/>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fontAlgn="base">
              <a:spcBef>
                <a:spcPct val="0"/>
              </a:spcBef>
              <a:spcAft>
                <a:spcPct val="0"/>
              </a:spcAft>
              <a:defRPr/>
            </a:pPr>
            <a:r>
              <a:rPr lang="en-US" altLang="en-US" sz="1400" b="0" spc="-10" dirty="0">
                <a:solidFill>
                  <a:srgbClr val="FFFFFF"/>
                </a:solidFill>
                <a:cs typeface="Arial" panose="020B0604020202020204" pitchFamily="34" charset="0"/>
              </a:rPr>
              <a:t>*Calcium and vitamin D supplementation (as indicated) were also provided. </a:t>
            </a:r>
            <a:r>
              <a:rPr lang="en-US" altLang="en-US" sz="1400" spc="-10" baseline="30000" dirty="0">
                <a:solidFill>
                  <a:srgbClr val="FFFFFF"/>
                </a:solidFill>
                <a:cs typeface="Arial" panose="020B0604020202020204" pitchFamily="34" charset="0"/>
              </a:rPr>
              <a:t>†</a:t>
            </a:r>
            <a:r>
              <a:rPr lang="en-US" altLang="en-US" sz="1400" b="0" spc="-10" dirty="0">
                <a:solidFill>
                  <a:srgbClr val="FFFFFF"/>
                </a:solidFill>
                <a:cs typeface="Arial" panose="020B0604020202020204" pitchFamily="34" charset="0"/>
              </a:rPr>
              <a:t>T-score ≤ -1.0 at spine (L1-L4) or left femoral neck by DXA. </a:t>
            </a:r>
            <a:r>
              <a:rPr lang="en-US" altLang="en-US" sz="1400" spc="-10" baseline="30000" dirty="0">
                <a:solidFill>
                  <a:srgbClr val="FFFFFF"/>
                </a:solidFill>
                <a:cs typeface="Arial" panose="020B0604020202020204" pitchFamily="34" charset="0"/>
              </a:rPr>
              <a:t>‡</a:t>
            </a:r>
            <a:r>
              <a:rPr lang="en-US" altLang="en-US" sz="1400" b="0" spc="-10" dirty="0">
                <a:solidFill>
                  <a:srgbClr val="FFFFFF"/>
                </a:solidFill>
                <a:cs typeface="Arial" panose="020B0604020202020204" pitchFamily="34" charset="0"/>
              </a:rPr>
              <a:t>Primary endpoint, ITT population.</a:t>
            </a:r>
          </a:p>
        </p:txBody>
      </p:sp>
      <p:grpSp>
        <p:nvGrpSpPr>
          <p:cNvPr id="2" name="Group 1">
            <a:extLst>
              <a:ext uri="{FF2B5EF4-FFF2-40B4-BE49-F238E27FC236}">
                <a16:creationId xmlns:a16="http://schemas.microsoft.com/office/drawing/2014/main" xmlns="" id="{C72034A8-912B-4ABE-A21A-5D5287E48D16}"/>
              </a:ext>
            </a:extLst>
          </p:cNvPr>
          <p:cNvGrpSpPr/>
          <p:nvPr/>
        </p:nvGrpSpPr>
        <p:grpSpPr>
          <a:xfrm>
            <a:off x="648416" y="2079779"/>
            <a:ext cx="3769303" cy="3412778"/>
            <a:chOff x="669121" y="2151609"/>
            <a:chExt cx="5024428" cy="3800321"/>
          </a:xfrm>
        </p:grpSpPr>
        <p:sp>
          <p:nvSpPr>
            <p:cNvPr id="17" name="Text Box 15">
              <a:extLst>
                <a:ext uri="{FF2B5EF4-FFF2-40B4-BE49-F238E27FC236}">
                  <a16:creationId xmlns:a16="http://schemas.microsoft.com/office/drawing/2014/main" xmlns="" id="{55506F22-FD15-4F7A-8D65-25AEA356952B}"/>
                </a:ext>
              </a:extLst>
            </p:cNvPr>
            <p:cNvSpPr txBox="1">
              <a:spLocks noChangeArrowheads="1"/>
            </p:cNvSpPr>
            <p:nvPr/>
          </p:nvSpPr>
          <p:spPr bwMode="auto">
            <a:xfrm>
              <a:off x="1247020" y="2151609"/>
              <a:ext cx="3911866" cy="651180"/>
            </a:xfrm>
            <a:prstGeom prst="rect">
              <a:avLst/>
            </a:prstGeom>
            <a:noFill/>
            <a:ln>
              <a:noFill/>
            </a:ln>
            <a:extLst/>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fontAlgn="base">
                <a:spcBef>
                  <a:spcPct val="0"/>
                </a:spcBef>
                <a:spcAft>
                  <a:spcPct val="0"/>
                </a:spcAft>
                <a:defRPr/>
              </a:pPr>
              <a:r>
                <a:rPr lang="en-US" altLang="en-US" sz="1600" spc="-10" dirty="0">
                  <a:solidFill>
                    <a:srgbClr val="FFFFFF"/>
                  </a:solidFill>
                  <a:cs typeface="Arial" panose="020B0604020202020204" pitchFamily="34" charset="0"/>
                </a:rPr>
                <a:t>Lumbar Spine BMD Change at 24 Mos</a:t>
              </a:r>
              <a:r>
                <a:rPr lang="en-US" altLang="en-US" sz="1600" spc="-10" baseline="30000" dirty="0">
                  <a:solidFill>
                    <a:srgbClr val="FFFFFF"/>
                  </a:solidFill>
                  <a:cs typeface="Arial" panose="020B0604020202020204" pitchFamily="34" charset="0"/>
                </a:rPr>
                <a:t>‡</a:t>
              </a:r>
            </a:p>
          </p:txBody>
        </p:sp>
        <p:sp>
          <p:nvSpPr>
            <p:cNvPr id="18" name="TextBox 17">
              <a:extLst>
                <a:ext uri="{FF2B5EF4-FFF2-40B4-BE49-F238E27FC236}">
                  <a16:creationId xmlns:a16="http://schemas.microsoft.com/office/drawing/2014/main" xmlns="" id="{D51CA9D9-5BC7-41BB-A00E-F7D0924849D4}"/>
                </a:ext>
              </a:extLst>
            </p:cNvPr>
            <p:cNvSpPr txBox="1"/>
            <p:nvPr/>
          </p:nvSpPr>
          <p:spPr>
            <a:xfrm rot="16200000">
              <a:off x="-761640" y="3997550"/>
              <a:ext cx="3312810" cy="451288"/>
            </a:xfrm>
            <a:prstGeom prst="rect">
              <a:avLst/>
            </a:prstGeom>
            <a:noFill/>
          </p:spPr>
          <p:txBody>
            <a:bodyPr wrap="none" rtlCol="0">
              <a:spAutoFit/>
            </a:bodyPr>
            <a:lstStyle/>
            <a:p>
              <a:pPr algn="ctr" eaLnBrk="0" fontAlgn="base" hangingPunct="0">
                <a:spcBef>
                  <a:spcPct val="0"/>
                </a:spcBef>
                <a:spcAft>
                  <a:spcPct val="0"/>
                </a:spcAft>
              </a:pPr>
              <a:r>
                <a:rPr lang="en-US" sz="1600" b="1" dirty="0">
                  <a:solidFill>
                    <a:srgbClr val="FFFFFF"/>
                  </a:solidFill>
                  <a:cs typeface="Arial" panose="020B0604020202020204" pitchFamily="34" charset="0"/>
                </a:rPr>
                <a:t>Change in BMD From BL (%)</a:t>
              </a:r>
            </a:p>
          </p:txBody>
        </p:sp>
        <p:cxnSp>
          <p:nvCxnSpPr>
            <p:cNvPr id="19" name="Straight Connector 18">
              <a:extLst>
                <a:ext uri="{FF2B5EF4-FFF2-40B4-BE49-F238E27FC236}">
                  <a16:creationId xmlns:a16="http://schemas.microsoft.com/office/drawing/2014/main" xmlns="" id="{6DED2B1A-8727-448B-A644-711C5AA54E45}"/>
                </a:ext>
              </a:extLst>
            </p:cNvPr>
            <p:cNvCxnSpPr/>
            <p:nvPr/>
          </p:nvCxnSpPr>
          <p:spPr bwMode="auto">
            <a:xfrm>
              <a:off x="1433065" y="3238804"/>
              <a:ext cx="72019" cy="0"/>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9AFEC1E0-F4BF-4FA3-909A-46B3D75EE8D3}"/>
                </a:ext>
              </a:extLst>
            </p:cNvPr>
            <p:cNvCxnSpPr/>
            <p:nvPr/>
          </p:nvCxnSpPr>
          <p:spPr bwMode="auto">
            <a:xfrm>
              <a:off x="1433065" y="3732344"/>
              <a:ext cx="72019" cy="0"/>
            </a:xfrm>
            <a:prstGeom prst="line">
              <a:avLst/>
            </a:prstGeom>
            <a:noFill/>
            <a:ln w="2857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xmlns="" id="{370A9507-C6C2-4E9F-A614-E0189C978EED}"/>
                </a:ext>
              </a:extLst>
            </p:cNvPr>
            <p:cNvCxnSpPr/>
            <p:nvPr/>
          </p:nvCxnSpPr>
          <p:spPr bwMode="auto">
            <a:xfrm>
              <a:off x="1433065" y="4225884"/>
              <a:ext cx="72019" cy="0"/>
            </a:xfrm>
            <a:prstGeom prst="line">
              <a:avLst/>
            </a:prstGeom>
            <a:noFill/>
            <a:ln w="2857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xmlns="" id="{D9EF267B-EAE8-4D7F-8D27-4240C4E15783}"/>
                </a:ext>
              </a:extLst>
            </p:cNvPr>
            <p:cNvCxnSpPr/>
            <p:nvPr/>
          </p:nvCxnSpPr>
          <p:spPr bwMode="auto">
            <a:xfrm>
              <a:off x="1433065" y="4719424"/>
              <a:ext cx="72019" cy="0"/>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CD343EF1-6937-4B52-BEC9-BDAE9A5ED0DD}"/>
                </a:ext>
              </a:extLst>
            </p:cNvPr>
            <p:cNvCxnSpPr/>
            <p:nvPr/>
          </p:nvCxnSpPr>
          <p:spPr bwMode="auto">
            <a:xfrm>
              <a:off x="1433065" y="5212965"/>
              <a:ext cx="72019" cy="0"/>
            </a:xfrm>
            <a:prstGeom prst="line">
              <a:avLst/>
            </a:prstGeom>
            <a:noFill/>
            <a:ln w="28575" cap="flat" cmpd="sng" algn="ctr">
              <a:solidFill>
                <a:schemeClr val="tx1"/>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xmlns="" id="{45BF4C10-8758-4E11-803C-2FD279CE8C5B}"/>
                </a:ext>
              </a:extLst>
            </p:cNvPr>
            <p:cNvSpPr txBox="1"/>
            <p:nvPr/>
          </p:nvSpPr>
          <p:spPr>
            <a:xfrm>
              <a:off x="1133520" y="3069142"/>
              <a:ext cx="397870" cy="376999"/>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FF"/>
                  </a:solidFill>
                  <a:cs typeface="Arial" panose="020B0604020202020204" pitchFamily="34" charset="0"/>
                </a:rPr>
                <a:t>8</a:t>
              </a:r>
            </a:p>
          </p:txBody>
        </p:sp>
        <p:sp>
          <p:nvSpPr>
            <p:cNvPr id="25" name="TextBox 24">
              <a:extLst>
                <a:ext uri="{FF2B5EF4-FFF2-40B4-BE49-F238E27FC236}">
                  <a16:creationId xmlns:a16="http://schemas.microsoft.com/office/drawing/2014/main" xmlns="" id="{60A283F8-838A-4238-9553-75B830B7ABF3}"/>
                </a:ext>
              </a:extLst>
            </p:cNvPr>
            <p:cNvSpPr txBox="1"/>
            <p:nvPr/>
          </p:nvSpPr>
          <p:spPr>
            <a:xfrm>
              <a:off x="1133520" y="3565383"/>
              <a:ext cx="397870" cy="376999"/>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FF"/>
                  </a:solidFill>
                  <a:cs typeface="Arial" panose="020B0604020202020204" pitchFamily="34" charset="0"/>
                </a:rPr>
                <a:t>6</a:t>
              </a:r>
            </a:p>
          </p:txBody>
        </p:sp>
        <p:sp>
          <p:nvSpPr>
            <p:cNvPr id="26" name="TextBox 25">
              <a:extLst>
                <a:ext uri="{FF2B5EF4-FFF2-40B4-BE49-F238E27FC236}">
                  <a16:creationId xmlns:a16="http://schemas.microsoft.com/office/drawing/2014/main" xmlns="" id="{F527A9F5-0208-428D-A31A-32AE720A5FD2}"/>
                </a:ext>
              </a:extLst>
            </p:cNvPr>
            <p:cNvSpPr txBox="1"/>
            <p:nvPr/>
          </p:nvSpPr>
          <p:spPr>
            <a:xfrm>
              <a:off x="1133520" y="4061624"/>
              <a:ext cx="397870" cy="376999"/>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FF"/>
                  </a:solidFill>
                  <a:cs typeface="Arial" panose="020B0604020202020204" pitchFamily="34" charset="0"/>
                </a:rPr>
                <a:t>4</a:t>
              </a:r>
            </a:p>
          </p:txBody>
        </p:sp>
        <p:sp>
          <p:nvSpPr>
            <p:cNvPr id="27" name="TextBox 26">
              <a:extLst>
                <a:ext uri="{FF2B5EF4-FFF2-40B4-BE49-F238E27FC236}">
                  <a16:creationId xmlns:a16="http://schemas.microsoft.com/office/drawing/2014/main" xmlns="" id="{0D66A786-A575-408B-A1FC-6D40B4139934}"/>
                </a:ext>
              </a:extLst>
            </p:cNvPr>
            <p:cNvSpPr txBox="1"/>
            <p:nvPr/>
          </p:nvSpPr>
          <p:spPr>
            <a:xfrm>
              <a:off x="1133520" y="4557865"/>
              <a:ext cx="397870" cy="376999"/>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FF"/>
                  </a:solidFill>
                  <a:cs typeface="Arial" panose="020B0604020202020204" pitchFamily="34" charset="0"/>
                </a:rPr>
                <a:t>2</a:t>
              </a:r>
            </a:p>
          </p:txBody>
        </p:sp>
        <p:sp>
          <p:nvSpPr>
            <p:cNvPr id="28" name="TextBox 27">
              <a:extLst>
                <a:ext uri="{FF2B5EF4-FFF2-40B4-BE49-F238E27FC236}">
                  <a16:creationId xmlns:a16="http://schemas.microsoft.com/office/drawing/2014/main" xmlns="" id="{4EC862EF-7C88-4354-8CEA-4F0E6AC82D66}"/>
                </a:ext>
              </a:extLst>
            </p:cNvPr>
            <p:cNvSpPr txBox="1"/>
            <p:nvPr/>
          </p:nvSpPr>
          <p:spPr>
            <a:xfrm>
              <a:off x="1133520" y="5054107"/>
              <a:ext cx="397870" cy="376999"/>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FF"/>
                  </a:solidFill>
                  <a:cs typeface="Arial" panose="020B0604020202020204" pitchFamily="34" charset="0"/>
                </a:rPr>
                <a:t>0</a:t>
              </a:r>
            </a:p>
          </p:txBody>
        </p:sp>
        <p:sp>
          <p:nvSpPr>
            <p:cNvPr id="29" name="Freeform: Shape 28">
              <a:extLst>
                <a:ext uri="{FF2B5EF4-FFF2-40B4-BE49-F238E27FC236}">
                  <a16:creationId xmlns:a16="http://schemas.microsoft.com/office/drawing/2014/main" xmlns="" id="{0B67B118-381C-4504-846E-8884CD168E8D}"/>
                </a:ext>
              </a:extLst>
            </p:cNvPr>
            <p:cNvSpPr/>
            <p:nvPr/>
          </p:nvSpPr>
          <p:spPr bwMode="auto">
            <a:xfrm>
              <a:off x="1518082" y="3229366"/>
              <a:ext cx="3630967" cy="1979721"/>
            </a:xfrm>
            <a:custGeom>
              <a:avLst/>
              <a:gdLst>
                <a:gd name="connsiteX0" fmla="*/ 0 w 3630967"/>
                <a:gd name="connsiteY0" fmla="*/ 0 h 1979721"/>
                <a:gd name="connsiteX1" fmla="*/ 0 w 3630967"/>
                <a:gd name="connsiteY1" fmla="*/ 1979721 h 1979721"/>
                <a:gd name="connsiteX2" fmla="*/ 3630967 w 3630967"/>
                <a:gd name="connsiteY2" fmla="*/ 1979721 h 1979721"/>
              </a:gdLst>
              <a:ahLst/>
              <a:cxnLst>
                <a:cxn ang="0">
                  <a:pos x="connsiteX0" y="connsiteY0"/>
                </a:cxn>
                <a:cxn ang="0">
                  <a:pos x="connsiteX1" y="connsiteY1"/>
                </a:cxn>
                <a:cxn ang="0">
                  <a:pos x="connsiteX2" y="connsiteY2"/>
                </a:cxn>
              </a:cxnLst>
              <a:rect l="l" t="t" r="r" b="b"/>
              <a:pathLst>
                <a:path w="3630967" h="1979721">
                  <a:moveTo>
                    <a:pt x="0" y="0"/>
                  </a:moveTo>
                  <a:lnTo>
                    <a:pt x="0" y="1979721"/>
                  </a:lnTo>
                  <a:lnTo>
                    <a:pt x="3630967" y="1979721"/>
                  </a:lnTo>
                </a:path>
              </a:pathLst>
            </a:cu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rtlCol="0" anchor="ctr"/>
            <a:lstStyle/>
            <a:p>
              <a:pPr algn="ctr" eaLnBrk="0" fontAlgn="base" hangingPunct="0">
                <a:spcBef>
                  <a:spcPct val="0"/>
                </a:spcBef>
                <a:spcAft>
                  <a:spcPct val="0"/>
                </a:spcAft>
              </a:pPr>
              <a:endParaRPr lang="en-US" b="1" dirty="0">
                <a:solidFill>
                  <a:srgbClr val="FFFFFF"/>
                </a:solidFill>
                <a:cs typeface="Arial" panose="020B0604020202020204" pitchFamily="34" charset="0"/>
              </a:endParaRPr>
            </a:p>
          </p:txBody>
        </p:sp>
        <p:grpSp>
          <p:nvGrpSpPr>
            <p:cNvPr id="30" name="Group 29">
              <a:extLst>
                <a:ext uri="{FF2B5EF4-FFF2-40B4-BE49-F238E27FC236}">
                  <a16:creationId xmlns:a16="http://schemas.microsoft.com/office/drawing/2014/main" xmlns="" id="{CD44C613-7574-4193-94C3-E2425A17CF75}"/>
                </a:ext>
              </a:extLst>
            </p:cNvPr>
            <p:cNvGrpSpPr/>
            <p:nvPr/>
          </p:nvGrpSpPr>
          <p:grpSpPr>
            <a:xfrm rot="5400000">
              <a:off x="3292817" y="3441632"/>
              <a:ext cx="81969" cy="3630500"/>
              <a:chOff x="1585465" y="3437698"/>
              <a:chExt cx="72019" cy="987080"/>
            </a:xfrm>
          </p:grpSpPr>
          <p:cxnSp>
            <p:nvCxnSpPr>
              <p:cNvPr id="31" name="Straight Connector 30">
                <a:extLst>
                  <a:ext uri="{FF2B5EF4-FFF2-40B4-BE49-F238E27FC236}">
                    <a16:creationId xmlns:a16="http://schemas.microsoft.com/office/drawing/2014/main" xmlns="" id="{BD28A23B-E75A-45FF-A0F5-5A7D95165284}"/>
                  </a:ext>
                </a:extLst>
              </p:cNvPr>
              <p:cNvCxnSpPr/>
              <p:nvPr/>
            </p:nvCxnSpPr>
            <p:spPr bwMode="auto">
              <a:xfrm>
                <a:off x="1585465" y="3437698"/>
                <a:ext cx="72019" cy="0"/>
              </a:xfrm>
              <a:prstGeom prst="line">
                <a:avLst/>
              </a:prstGeom>
              <a:noFill/>
              <a:ln w="2857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A7C3859B-6601-4D64-87CC-E8140DAD02B2}"/>
                  </a:ext>
                </a:extLst>
              </p:cNvPr>
              <p:cNvCxnSpPr/>
              <p:nvPr/>
            </p:nvCxnSpPr>
            <p:spPr bwMode="auto">
              <a:xfrm>
                <a:off x="1585465" y="3931238"/>
                <a:ext cx="72019" cy="0"/>
              </a:xfrm>
              <a:prstGeom prst="line">
                <a:avLst/>
              </a:prstGeom>
              <a:noFill/>
              <a:ln w="2857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ECC5E7E5-1B25-4891-86EF-D557720D3B3C}"/>
                  </a:ext>
                </a:extLst>
              </p:cNvPr>
              <p:cNvCxnSpPr/>
              <p:nvPr/>
            </p:nvCxnSpPr>
            <p:spPr bwMode="auto">
              <a:xfrm>
                <a:off x="1585465" y="4424778"/>
                <a:ext cx="72019" cy="0"/>
              </a:xfrm>
              <a:prstGeom prst="line">
                <a:avLst/>
              </a:prstGeom>
              <a:noFill/>
              <a:ln w="28575" cap="flat" cmpd="sng" algn="ctr">
                <a:solidFill>
                  <a:schemeClr val="tx1"/>
                </a:solidFill>
                <a:prstDash val="solid"/>
                <a:round/>
                <a:headEnd type="none" w="med" len="med"/>
                <a:tailEnd type="none" w="med" len="med"/>
              </a:ln>
              <a:effectLst/>
            </p:spPr>
          </p:cxnSp>
        </p:grpSp>
        <p:sp>
          <p:nvSpPr>
            <p:cNvPr id="34" name="TextBox 33">
              <a:extLst>
                <a:ext uri="{FF2B5EF4-FFF2-40B4-BE49-F238E27FC236}">
                  <a16:creationId xmlns:a16="http://schemas.microsoft.com/office/drawing/2014/main" xmlns="" id="{E49995F9-B644-454B-B5A3-624E6865DD98}"/>
                </a:ext>
              </a:extLst>
            </p:cNvPr>
            <p:cNvSpPr txBox="1"/>
            <p:nvPr/>
          </p:nvSpPr>
          <p:spPr>
            <a:xfrm>
              <a:off x="1307246" y="5268650"/>
              <a:ext cx="397870" cy="376999"/>
            </a:xfrm>
            <a:prstGeom prst="rect">
              <a:avLst/>
            </a:prstGeom>
            <a:noFill/>
          </p:spPr>
          <p:txBody>
            <a:bodyPr wrap="none" rtlCol="0">
              <a:spAutoFit/>
            </a:bodyPr>
            <a:lstStyle/>
            <a:p>
              <a:pPr algn="ctr" eaLnBrk="0" fontAlgn="base" hangingPunct="0">
                <a:spcBef>
                  <a:spcPct val="0"/>
                </a:spcBef>
                <a:spcAft>
                  <a:spcPct val="0"/>
                </a:spcAft>
              </a:pPr>
              <a:r>
                <a:rPr lang="en-US" sz="1600" dirty="0">
                  <a:solidFill>
                    <a:srgbClr val="FFFFFF"/>
                  </a:solidFill>
                  <a:cs typeface="Arial" panose="020B0604020202020204" pitchFamily="34" charset="0"/>
                </a:rPr>
                <a:t>0</a:t>
              </a:r>
            </a:p>
          </p:txBody>
        </p:sp>
        <p:sp>
          <p:nvSpPr>
            <p:cNvPr id="35" name="TextBox 34">
              <a:extLst>
                <a:ext uri="{FF2B5EF4-FFF2-40B4-BE49-F238E27FC236}">
                  <a16:creationId xmlns:a16="http://schemas.microsoft.com/office/drawing/2014/main" xmlns="" id="{B7BAD854-1BC8-4CE7-865B-BCFE854CB3BF}"/>
                </a:ext>
              </a:extLst>
            </p:cNvPr>
            <p:cNvSpPr txBox="1"/>
            <p:nvPr/>
          </p:nvSpPr>
          <p:spPr>
            <a:xfrm>
              <a:off x="3056432" y="5270129"/>
              <a:ext cx="549581" cy="376999"/>
            </a:xfrm>
            <a:prstGeom prst="rect">
              <a:avLst/>
            </a:prstGeom>
            <a:noFill/>
          </p:spPr>
          <p:txBody>
            <a:bodyPr wrap="none" rtlCol="0">
              <a:spAutoFit/>
            </a:bodyPr>
            <a:lstStyle/>
            <a:p>
              <a:pPr algn="ctr" eaLnBrk="0" fontAlgn="base" hangingPunct="0">
                <a:spcBef>
                  <a:spcPct val="0"/>
                </a:spcBef>
                <a:spcAft>
                  <a:spcPct val="0"/>
                </a:spcAft>
              </a:pPr>
              <a:r>
                <a:rPr lang="en-US" sz="1600" dirty="0">
                  <a:solidFill>
                    <a:srgbClr val="FFFFFF"/>
                  </a:solidFill>
                  <a:cs typeface="Arial" panose="020B0604020202020204" pitchFamily="34" charset="0"/>
                </a:rPr>
                <a:t>12</a:t>
              </a:r>
            </a:p>
          </p:txBody>
        </p:sp>
        <p:sp>
          <p:nvSpPr>
            <p:cNvPr id="36" name="TextBox 35">
              <a:extLst>
                <a:ext uri="{FF2B5EF4-FFF2-40B4-BE49-F238E27FC236}">
                  <a16:creationId xmlns:a16="http://schemas.microsoft.com/office/drawing/2014/main" xmlns="" id="{9A4B2989-73CC-4472-9EC8-1A0D58E500B8}"/>
                </a:ext>
              </a:extLst>
            </p:cNvPr>
            <p:cNvSpPr txBox="1"/>
            <p:nvPr/>
          </p:nvSpPr>
          <p:spPr>
            <a:xfrm>
              <a:off x="4868957" y="5253855"/>
              <a:ext cx="549581" cy="376999"/>
            </a:xfrm>
            <a:prstGeom prst="rect">
              <a:avLst/>
            </a:prstGeom>
            <a:noFill/>
          </p:spPr>
          <p:txBody>
            <a:bodyPr wrap="none" rtlCol="0">
              <a:spAutoFit/>
            </a:bodyPr>
            <a:lstStyle/>
            <a:p>
              <a:pPr algn="ctr" eaLnBrk="0" fontAlgn="base" hangingPunct="0">
                <a:spcBef>
                  <a:spcPct val="0"/>
                </a:spcBef>
                <a:spcAft>
                  <a:spcPct val="0"/>
                </a:spcAft>
              </a:pPr>
              <a:r>
                <a:rPr lang="en-US" sz="1600" dirty="0">
                  <a:solidFill>
                    <a:srgbClr val="FFFFFF"/>
                  </a:solidFill>
                  <a:cs typeface="Arial" panose="020B0604020202020204" pitchFamily="34" charset="0"/>
                </a:rPr>
                <a:t>24</a:t>
              </a:r>
            </a:p>
          </p:txBody>
        </p:sp>
        <p:sp>
          <p:nvSpPr>
            <p:cNvPr id="37" name="TextBox 36">
              <a:extLst>
                <a:ext uri="{FF2B5EF4-FFF2-40B4-BE49-F238E27FC236}">
                  <a16:creationId xmlns:a16="http://schemas.microsoft.com/office/drawing/2014/main" xmlns="" id="{9CF1ADC3-ACBB-4157-ADAD-B9CF35877630}"/>
                </a:ext>
              </a:extLst>
            </p:cNvPr>
            <p:cNvSpPr txBox="1"/>
            <p:nvPr/>
          </p:nvSpPr>
          <p:spPr>
            <a:xfrm>
              <a:off x="2981984" y="5574931"/>
              <a:ext cx="793175" cy="376999"/>
            </a:xfrm>
            <a:prstGeom prst="rect">
              <a:avLst/>
            </a:prstGeom>
            <a:noFill/>
          </p:spPr>
          <p:txBody>
            <a:bodyPr wrap="none" rtlCol="0">
              <a:spAutoFit/>
            </a:bodyPr>
            <a:lstStyle/>
            <a:p>
              <a:pPr algn="ctr" eaLnBrk="0" fontAlgn="base" hangingPunct="0">
                <a:spcBef>
                  <a:spcPct val="0"/>
                </a:spcBef>
                <a:spcAft>
                  <a:spcPct val="0"/>
                </a:spcAft>
              </a:pPr>
              <a:r>
                <a:rPr lang="en-US" sz="1600" b="1" dirty="0">
                  <a:solidFill>
                    <a:srgbClr val="FFFFFF"/>
                  </a:solidFill>
                  <a:cs typeface="Arial" panose="020B0604020202020204" pitchFamily="34" charset="0"/>
                </a:rPr>
                <a:t>Mos</a:t>
              </a:r>
            </a:p>
          </p:txBody>
        </p:sp>
        <p:sp>
          <p:nvSpPr>
            <p:cNvPr id="38" name="TextBox 37">
              <a:extLst>
                <a:ext uri="{FF2B5EF4-FFF2-40B4-BE49-F238E27FC236}">
                  <a16:creationId xmlns:a16="http://schemas.microsoft.com/office/drawing/2014/main" xmlns="" id="{755BCFE9-3F6F-4167-AC9A-2633AB55C92B}"/>
                </a:ext>
              </a:extLst>
            </p:cNvPr>
            <p:cNvSpPr txBox="1"/>
            <p:nvPr/>
          </p:nvSpPr>
          <p:spPr>
            <a:xfrm>
              <a:off x="3075708" y="3330551"/>
              <a:ext cx="626504" cy="376999"/>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5AAACE"/>
                  </a:solidFill>
                  <a:cs typeface="Arial" panose="020B0604020202020204" pitchFamily="34" charset="0"/>
                </a:rPr>
                <a:t>6.1</a:t>
              </a:r>
            </a:p>
          </p:txBody>
        </p:sp>
        <p:sp>
          <p:nvSpPr>
            <p:cNvPr id="39" name="TextBox 38">
              <a:extLst>
                <a:ext uri="{FF2B5EF4-FFF2-40B4-BE49-F238E27FC236}">
                  <a16:creationId xmlns:a16="http://schemas.microsoft.com/office/drawing/2014/main" xmlns="" id="{A4A6C7DB-5649-4AB1-8A32-9BEBDAF7B5F3}"/>
                </a:ext>
              </a:extLst>
            </p:cNvPr>
            <p:cNvSpPr txBox="1"/>
            <p:nvPr/>
          </p:nvSpPr>
          <p:spPr>
            <a:xfrm>
              <a:off x="4859480" y="2994578"/>
              <a:ext cx="626504" cy="376999"/>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5AAACE"/>
                  </a:solidFill>
                  <a:cs typeface="Arial" panose="020B0604020202020204" pitchFamily="34" charset="0"/>
                </a:rPr>
                <a:t>7.4</a:t>
              </a:r>
            </a:p>
          </p:txBody>
        </p:sp>
        <p:sp>
          <p:nvSpPr>
            <p:cNvPr id="40" name="TextBox 39">
              <a:extLst>
                <a:ext uri="{FF2B5EF4-FFF2-40B4-BE49-F238E27FC236}">
                  <a16:creationId xmlns:a16="http://schemas.microsoft.com/office/drawing/2014/main" xmlns="" id="{16FC4E07-32B1-4064-906D-FADF5191786F}"/>
                </a:ext>
              </a:extLst>
            </p:cNvPr>
            <p:cNvSpPr txBox="1"/>
            <p:nvPr/>
          </p:nvSpPr>
          <p:spPr>
            <a:xfrm>
              <a:off x="3079172" y="4477014"/>
              <a:ext cx="626504" cy="376999"/>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6A108"/>
                  </a:solidFill>
                  <a:cs typeface="Arial" panose="020B0604020202020204" pitchFamily="34" charset="0"/>
                </a:rPr>
                <a:t>2.9</a:t>
              </a:r>
            </a:p>
          </p:txBody>
        </p:sp>
        <p:sp>
          <p:nvSpPr>
            <p:cNvPr id="41" name="TextBox 40">
              <a:extLst>
                <a:ext uri="{FF2B5EF4-FFF2-40B4-BE49-F238E27FC236}">
                  <a16:creationId xmlns:a16="http://schemas.microsoft.com/office/drawing/2014/main" xmlns="" id="{128252A8-C1B6-475E-82BF-B4EF00C295C7}"/>
                </a:ext>
              </a:extLst>
            </p:cNvPr>
            <p:cNvSpPr txBox="1"/>
            <p:nvPr/>
          </p:nvSpPr>
          <p:spPr>
            <a:xfrm>
              <a:off x="4894117" y="4483941"/>
              <a:ext cx="626504" cy="376999"/>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6A108"/>
                  </a:solidFill>
                  <a:cs typeface="Arial" panose="020B0604020202020204" pitchFamily="34" charset="0"/>
                </a:rPr>
                <a:t>2.9</a:t>
              </a:r>
            </a:p>
          </p:txBody>
        </p:sp>
        <p:sp>
          <p:nvSpPr>
            <p:cNvPr id="42" name="TextBox 41">
              <a:extLst>
                <a:ext uri="{FF2B5EF4-FFF2-40B4-BE49-F238E27FC236}">
                  <a16:creationId xmlns:a16="http://schemas.microsoft.com/office/drawing/2014/main" xmlns="" id="{4D713586-A9C7-4F3E-B8A4-2851B9841B37}"/>
                </a:ext>
              </a:extLst>
            </p:cNvPr>
            <p:cNvSpPr txBox="1"/>
            <p:nvPr/>
          </p:nvSpPr>
          <p:spPr>
            <a:xfrm>
              <a:off x="3009900" y="3836241"/>
              <a:ext cx="1273949" cy="376999"/>
            </a:xfrm>
            <a:prstGeom prst="rect">
              <a:avLst/>
            </a:prstGeom>
            <a:noFill/>
          </p:spPr>
          <p:txBody>
            <a:bodyPr wrap="none" rtlCol="0">
              <a:spAutoFit/>
            </a:bodyPr>
            <a:lstStyle/>
            <a:p>
              <a:pPr eaLnBrk="0" fontAlgn="base" hangingPunct="0">
                <a:spcBef>
                  <a:spcPct val="0"/>
                </a:spcBef>
                <a:spcAft>
                  <a:spcPct val="0"/>
                </a:spcAft>
              </a:pPr>
              <a:r>
                <a:rPr lang="en-US" sz="1600" i="1" dirty="0">
                  <a:solidFill>
                    <a:srgbClr val="FFFFFF"/>
                  </a:solidFill>
                  <a:cs typeface="Arial" panose="020B0604020202020204" pitchFamily="34" charset="0"/>
                </a:rPr>
                <a:t>P</a:t>
              </a:r>
              <a:r>
                <a:rPr lang="en-US" sz="1600" dirty="0">
                  <a:solidFill>
                    <a:srgbClr val="FFFFFF"/>
                  </a:solidFill>
                  <a:cs typeface="Arial" panose="020B0604020202020204" pitchFamily="34" charset="0"/>
                </a:rPr>
                <a:t> &lt; .001</a:t>
              </a:r>
            </a:p>
          </p:txBody>
        </p:sp>
        <p:sp>
          <p:nvSpPr>
            <p:cNvPr id="43" name="TextBox 42">
              <a:extLst>
                <a:ext uri="{FF2B5EF4-FFF2-40B4-BE49-F238E27FC236}">
                  <a16:creationId xmlns:a16="http://schemas.microsoft.com/office/drawing/2014/main" xmlns="" id="{52D6D96D-E7FA-4A1D-A622-9B436675FEB2}"/>
                </a:ext>
              </a:extLst>
            </p:cNvPr>
            <p:cNvSpPr txBox="1"/>
            <p:nvPr/>
          </p:nvSpPr>
          <p:spPr>
            <a:xfrm>
              <a:off x="4419600" y="3531441"/>
              <a:ext cx="1273949" cy="376999"/>
            </a:xfrm>
            <a:prstGeom prst="rect">
              <a:avLst/>
            </a:prstGeom>
            <a:noFill/>
          </p:spPr>
          <p:txBody>
            <a:bodyPr wrap="none" rtlCol="0">
              <a:spAutoFit/>
            </a:bodyPr>
            <a:lstStyle/>
            <a:p>
              <a:pPr eaLnBrk="0" fontAlgn="base" hangingPunct="0">
                <a:spcBef>
                  <a:spcPct val="0"/>
                </a:spcBef>
                <a:spcAft>
                  <a:spcPct val="0"/>
                </a:spcAft>
              </a:pPr>
              <a:r>
                <a:rPr lang="en-US" sz="1600" i="1" dirty="0">
                  <a:solidFill>
                    <a:srgbClr val="FFFFFF"/>
                  </a:solidFill>
                  <a:cs typeface="Arial" panose="020B0604020202020204" pitchFamily="34" charset="0"/>
                </a:rPr>
                <a:t>P</a:t>
              </a:r>
              <a:r>
                <a:rPr lang="en-US" sz="1600" dirty="0">
                  <a:solidFill>
                    <a:srgbClr val="FFFFFF"/>
                  </a:solidFill>
                  <a:cs typeface="Arial" panose="020B0604020202020204" pitchFamily="34" charset="0"/>
                </a:rPr>
                <a:t> &lt; .001</a:t>
              </a:r>
            </a:p>
          </p:txBody>
        </p:sp>
        <p:sp>
          <p:nvSpPr>
            <p:cNvPr id="44" name="Freeform: Shape 43">
              <a:extLst>
                <a:ext uri="{FF2B5EF4-FFF2-40B4-BE49-F238E27FC236}">
                  <a16:creationId xmlns:a16="http://schemas.microsoft.com/office/drawing/2014/main" xmlns="" id="{86EF1C88-D0F4-4746-B9C5-B32C7AB64053}"/>
                </a:ext>
              </a:extLst>
            </p:cNvPr>
            <p:cNvSpPr/>
            <p:nvPr/>
          </p:nvSpPr>
          <p:spPr bwMode="auto">
            <a:xfrm>
              <a:off x="1527464" y="3340942"/>
              <a:ext cx="3626427" cy="1849582"/>
            </a:xfrm>
            <a:custGeom>
              <a:avLst/>
              <a:gdLst>
                <a:gd name="connsiteX0" fmla="*/ 0 w 3626427"/>
                <a:gd name="connsiteY0" fmla="*/ 1849582 h 1849582"/>
                <a:gd name="connsiteX1" fmla="*/ 1766454 w 3626427"/>
                <a:gd name="connsiteY1" fmla="*/ 342900 h 1849582"/>
                <a:gd name="connsiteX2" fmla="*/ 3626427 w 3626427"/>
                <a:gd name="connsiteY2" fmla="*/ 0 h 1849582"/>
              </a:gdLst>
              <a:ahLst/>
              <a:cxnLst>
                <a:cxn ang="0">
                  <a:pos x="connsiteX0" y="connsiteY0"/>
                </a:cxn>
                <a:cxn ang="0">
                  <a:pos x="connsiteX1" y="connsiteY1"/>
                </a:cxn>
                <a:cxn ang="0">
                  <a:pos x="connsiteX2" y="connsiteY2"/>
                </a:cxn>
              </a:cxnLst>
              <a:rect l="l" t="t" r="r" b="b"/>
              <a:pathLst>
                <a:path w="3626427" h="1849582">
                  <a:moveTo>
                    <a:pt x="0" y="1849582"/>
                  </a:moveTo>
                  <a:lnTo>
                    <a:pt x="1766454" y="342900"/>
                  </a:lnTo>
                  <a:lnTo>
                    <a:pt x="3626427" y="0"/>
                  </a:lnTo>
                </a:path>
              </a:pathLst>
            </a:custGeom>
            <a:noFill/>
            <a:ln w="2857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rtlCol="0" anchor="ctr"/>
            <a:lstStyle/>
            <a:p>
              <a:pPr algn="ctr"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45" name="Freeform: Shape 44">
              <a:extLst>
                <a:ext uri="{FF2B5EF4-FFF2-40B4-BE49-F238E27FC236}">
                  <a16:creationId xmlns:a16="http://schemas.microsoft.com/office/drawing/2014/main" xmlns="" id="{A974DF08-DDC0-44E6-8DFA-585EBEAE447E}"/>
                </a:ext>
              </a:extLst>
            </p:cNvPr>
            <p:cNvSpPr/>
            <p:nvPr/>
          </p:nvSpPr>
          <p:spPr bwMode="auto">
            <a:xfrm>
              <a:off x="1517073" y="4473551"/>
              <a:ext cx="3605645" cy="716973"/>
            </a:xfrm>
            <a:custGeom>
              <a:avLst/>
              <a:gdLst>
                <a:gd name="connsiteX0" fmla="*/ 0 w 3605645"/>
                <a:gd name="connsiteY0" fmla="*/ 716973 h 716973"/>
                <a:gd name="connsiteX1" fmla="*/ 1787236 w 3605645"/>
                <a:gd name="connsiteY1" fmla="*/ 0 h 716973"/>
                <a:gd name="connsiteX2" fmla="*/ 3605645 w 3605645"/>
                <a:gd name="connsiteY2" fmla="*/ 0 h 716973"/>
              </a:gdLst>
              <a:ahLst/>
              <a:cxnLst>
                <a:cxn ang="0">
                  <a:pos x="connsiteX0" y="connsiteY0"/>
                </a:cxn>
                <a:cxn ang="0">
                  <a:pos x="connsiteX1" y="connsiteY1"/>
                </a:cxn>
                <a:cxn ang="0">
                  <a:pos x="connsiteX2" y="connsiteY2"/>
                </a:cxn>
              </a:cxnLst>
              <a:rect l="l" t="t" r="r" b="b"/>
              <a:pathLst>
                <a:path w="3605645" h="716973">
                  <a:moveTo>
                    <a:pt x="0" y="716973"/>
                  </a:moveTo>
                  <a:lnTo>
                    <a:pt x="1787236" y="0"/>
                  </a:lnTo>
                  <a:lnTo>
                    <a:pt x="3605645" y="0"/>
                  </a:lnTo>
                </a:path>
              </a:pathLst>
            </a:custGeom>
            <a:noFill/>
            <a:ln w="28575">
              <a:solidFill>
                <a:schemeClr val="accent3"/>
              </a:solidFill>
              <a:miter lim="800000"/>
              <a:headEnd/>
              <a:tailEnd/>
            </a:ln>
            <a:extLst>
              <a:ext uri="{909E8E84-426E-40DD-AFC4-6F175D3DCCD1}">
                <a14:hiddenFill xmlns="" xmlns:a14="http://schemas.microsoft.com/office/drawing/2010/main">
                  <a:solidFill>
                    <a:srgbClr val="FFFFFF"/>
                  </a:solidFill>
                </a14:hiddenFill>
              </a:ext>
            </a:extLst>
          </p:spPr>
          <p:txBody>
            <a:bodyPr rtlCol="0" anchor="ctr"/>
            <a:lstStyle/>
            <a:p>
              <a:pPr algn="ctr" eaLnBrk="0" fontAlgn="base" hangingPunct="0">
                <a:spcBef>
                  <a:spcPct val="0"/>
                </a:spcBef>
                <a:spcAft>
                  <a:spcPct val="0"/>
                </a:spcAft>
              </a:pPr>
              <a:endParaRPr lang="en-US" b="1" dirty="0">
                <a:solidFill>
                  <a:srgbClr val="FFFFFF"/>
                </a:solidFill>
                <a:cs typeface="Arial" panose="020B0604020202020204" pitchFamily="34" charset="0"/>
              </a:endParaRPr>
            </a:p>
          </p:txBody>
        </p:sp>
        <p:cxnSp>
          <p:nvCxnSpPr>
            <p:cNvPr id="46" name="Straight Connector 45">
              <a:extLst>
                <a:ext uri="{FF2B5EF4-FFF2-40B4-BE49-F238E27FC236}">
                  <a16:creationId xmlns:a16="http://schemas.microsoft.com/office/drawing/2014/main" xmlns="" id="{2220AE2E-36E6-41DF-857C-F35CC17B0B46}"/>
                </a:ext>
              </a:extLst>
            </p:cNvPr>
            <p:cNvCxnSpPr/>
            <p:nvPr/>
          </p:nvCxnSpPr>
          <p:spPr bwMode="auto">
            <a:xfrm>
              <a:off x="1871932" y="2972754"/>
              <a:ext cx="215660" cy="0"/>
            </a:xfrm>
            <a:prstGeom prst="line">
              <a:avLst/>
            </a:prstGeom>
            <a:noFill/>
            <a:ln w="28575" cap="flat" cmpd="sng" algn="ctr">
              <a:solidFill>
                <a:schemeClr val="accent2"/>
              </a:solidFill>
              <a:prstDash val="solid"/>
              <a:round/>
              <a:headEnd type="none" w="med" len="med"/>
              <a:tailEnd type="none" w="med" len="med"/>
            </a:ln>
            <a:effectLst/>
          </p:spPr>
        </p:cxnSp>
        <p:sp>
          <p:nvSpPr>
            <p:cNvPr id="47" name="TextBox 46">
              <a:extLst>
                <a:ext uri="{FF2B5EF4-FFF2-40B4-BE49-F238E27FC236}">
                  <a16:creationId xmlns:a16="http://schemas.microsoft.com/office/drawing/2014/main" xmlns="" id="{D47AA32A-CE17-4F58-8F5A-6D6F5E1B7FAB}"/>
                </a:ext>
              </a:extLst>
            </p:cNvPr>
            <p:cNvSpPr txBox="1"/>
            <p:nvPr/>
          </p:nvSpPr>
          <p:spPr>
            <a:xfrm>
              <a:off x="2083999" y="2806825"/>
              <a:ext cx="2461913" cy="582635"/>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FFFFFF"/>
                  </a:solidFill>
                  <a:cs typeface="Arial" panose="020B0604020202020204" pitchFamily="34" charset="0"/>
                </a:rPr>
                <a:t>Continue TDF + ZOL</a:t>
              </a:r>
              <a:br>
                <a:rPr lang="en-US" sz="1400" dirty="0">
                  <a:solidFill>
                    <a:srgbClr val="FFFFFF"/>
                  </a:solidFill>
                  <a:cs typeface="Arial" panose="020B0604020202020204" pitchFamily="34" charset="0"/>
                </a:rPr>
              </a:br>
              <a:r>
                <a:rPr lang="en-US" sz="1400" dirty="0">
                  <a:solidFill>
                    <a:srgbClr val="FFFFFF"/>
                  </a:solidFill>
                  <a:cs typeface="Arial" panose="020B0604020202020204" pitchFamily="34" charset="0"/>
                </a:rPr>
                <a:t>TDF switch</a:t>
              </a:r>
            </a:p>
          </p:txBody>
        </p:sp>
        <p:cxnSp>
          <p:nvCxnSpPr>
            <p:cNvPr id="48" name="Straight Connector 47">
              <a:extLst>
                <a:ext uri="{FF2B5EF4-FFF2-40B4-BE49-F238E27FC236}">
                  <a16:creationId xmlns:a16="http://schemas.microsoft.com/office/drawing/2014/main" xmlns="" id="{3485ADAC-837B-4309-978D-AC05F42633B4}"/>
                </a:ext>
              </a:extLst>
            </p:cNvPr>
            <p:cNvCxnSpPr/>
            <p:nvPr/>
          </p:nvCxnSpPr>
          <p:spPr bwMode="auto">
            <a:xfrm>
              <a:off x="1869057" y="3211418"/>
              <a:ext cx="215660" cy="0"/>
            </a:xfrm>
            <a:prstGeom prst="line">
              <a:avLst/>
            </a:prstGeom>
            <a:noFill/>
            <a:ln w="28575" cap="flat" cmpd="sng" algn="ctr">
              <a:solidFill>
                <a:schemeClr val="accent3"/>
              </a:solidFill>
              <a:prstDash val="solid"/>
              <a:round/>
              <a:headEnd type="none" w="med" len="med"/>
              <a:tailEnd type="none" w="med" len="med"/>
            </a:ln>
            <a:effectLst/>
          </p:spPr>
        </p:cxnSp>
      </p:grpSp>
      <p:sp>
        <p:nvSpPr>
          <p:cNvPr id="49" name="Rectangle 3">
            <a:extLst>
              <a:ext uri="{FF2B5EF4-FFF2-40B4-BE49-F238E27FC236}">
                <a16:creationId xmlns:a16="http://schemas.microsoft.com/office/drawing/2014/main" xmlns="" id="{2E490C25-BE19-4914-B70E-B2C9CF27C4EB}"/>
              </a:ext>
            </a:extLst>
          </p:cNvPr>
          <p:cNvSpPr txBox="1">
            <a:spLocks/>
          </p:cNvSpPr>
          <p:nvPr/>
        </p:nvSpPr>
        <p:spPr bwMode="auto">
          <a:xfrm>
            <a:off x="454820" y="5890477"/>
            <a:ext cx="8358101" cy="477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altLang="en-US" sz="1800" kern="0" dirty="0"/>
              <a:t>Potential limitations: study conducted before TAF available; possible AE concerns with long-term use of bisphosphonates</a:t>
            </a:r>
            <a:endParaRPr lang="en-US" altLang="en-US" sz="1600" kern="0" dirty="0"/>
          </a:p>
        </p:txBody>
      </p:sp>
    </p:spTree>
    <p:extLst>
      <p:ext uri="{BB962C8B-B14F-4D97-AF65-F5344CB8AC3E}">
        <p14:creationId xmlns="" xmlns:p14="http://schemas.microsoft.com/office/powerpoint/2010/main" val="381069475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77825" y="230188"/>
            <a:ext cx="8499475" cy="1103312"/>
          </a:xfrm>
        </p:spPr>
        <p:txBody>
          <a:bodyPr/>
          <a:lstStyle/>
          <a:p>
            <a:r>
              <a:rPr lang="en-US" altLang="en-US" smtClean="0"/>
              <a:t>NA-ACCORD: Smoking, HTN, Cholesterol Primary Drivers to MI Risk in HIV Infection</a:t>
            </a:r>
          </a:p>
        </p:txBody>
      </p:sp>
      <p:sp>
        <p:nvSpPr>
          <p:cNvPr id="103427" name="Content Placeholder 2"/>
          <p:cNvSpPr>
            <a:spLocks noGrp="1"/>
          </p:cNvSpPr>
          <p:nvPr>
            <p:ph sz="half" idx="1"/>
          </p:nvPr>
        </p:nvSpPr>
        <p:spPr>
          <a:xfrm>
            <a:off x="374650" y="1511300"/>
            <a:ext cx="4151313" cy="4678363"/>
          </a:xfrm>
        </p:spPr>
        <p:txBody>
          <a:bodyPr/>
          <a:lstStyle/>
          <a:p>
            <a:pPr eaLnBrk="1" hangingPunct="1"/>
            <a:r>
              <a:rPr lang="en-US" altLang="en-US" sz="1600" smtClean="0"/>
              <a:t>Retrospective meta-analysis of pts with validated MI events from 7 clinical cohorts within NA-ACCORD from 1/2000 to 12/2013 (N = 29,515)</a:t>
            </a:r>
            <a:r>
              <a:rPr lang="en-US" altLang="en-US" sz="1600" baseline="30000" smtClean="0"/>
              <a:t>[1]</a:t>
            </a:r>
          </a:p>
          <a:p>
            <a:pPr lvl="1" eaLnBrk="1" hangingPunct="1"/>
            <a:r>
              <a:rPr lang="en-US" altLang="en-US" sz="1400" smtClean="0"/>
              <a:t>Population attributable fraction: proportion of MIs avoidable by prevention of modifiable HIV-related and traditional MI risk factors</a:t>
            </a:r>
          </a:p>
          <a:p>
            <a:pPr lvl="1" eaLnBrk="1" hangingPunct="1"/>
            <a:r>
              <a:rPr lang="en-US" altLang="en-US" sz="1400" smtClean="0"/>
              <a:t>347 pts (1.2%) had type 1 MI due to plaque rupture</a:t>
            </a:r>
          </a:p>
          <a:p>
            <a:pPr lvl="1" eaLnBrk="1" hangingPunct="1"/>
            <a:r>
              <a:rPr lang="en-US" altLang="en-US" sz="1400" smtClean="0"/>
              <a:t>Sensitivity analysis added for 16,687 pts (57%) with BMI data, 227 had type 1 MI</a:t>
            </a:r>
          </a:p>
          <a:p>
            <a:pPr eaLnBrk="1" hangingPunct="1"/>
            <a:r>
              <a:rPr lang="en-US" altLang="en-US" sz="1600" smtClean="0"/>
              <a:t>~ 40% MI reduction achievable through prevention of smoking, elevated TC, or HTN, regardless of BMI</a:t>
            </a:r>
          </a:p>
        </p:txBody>
      </p:sp>
      <p:sp>
        <p:nvSpPr>
          <p:cNvPr id="103428" name="Content Placeholder 3"/>
          <p:cNvSpPr>
            <a:spLocks noGrp="1"/>
          </p:cNvSpPr>
          <p:nvPr>
            <p:ph sz="half" idx="2"/>
          </p:nvPr>
        </p:nvSpPr>
        <p:spPr>
          <a:xfrm>
            <a:off x="4689475" y="5230813"/>
            <a:ext cx="4151313" cy="1057275"/>
          </a:xfrm>
        </p:spPr>
        <p:txBody>
          <a:bodyPr/>
          <a:lstStyle/>
          <a:p>
            <a:r>
              <a:rPr lang="en-US" altLang="en-US" sz="1600" smtClean="0"/>
              <a:t>In separate study (D:A:D), smoking cessation reduced overall cancer rate after 1 yr, except lung cancer (rate high even after &gt; 5 yrs)</a:t>
            </a:r>
            <a:r>
              <a:rPr lang="en-US" altLang="en-US" sz="1600" baseline="30000" smtClean="0"/>
              <a:t>[2]</a:t>
            </a:r>
          </a:p>
        </p:txBody>
      </p:sp>
      <p:sp>
        <p:nvSpPr>
          <p:cNvPr id="103429" name="Text Box 11"/>
          <p:cNvSpPr txBox="1">
            <a:spLocks noChangeArrowheads="1"/>
          </p:cNvSpPr>
          <p:nvPr/>
        </p:nvSpPr>
        <p:spPr bwMode="auto">
          <a:xfrm>
            <a:off x="292100" y="6138863"/>
            <a:ext cx="58039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defRPr sz="2600">
                <a:solidFill>
                  <a:srgbClr val="FEFDDE"/>
                </a:solidFill>
                <a:latin typeface="Arial" charset="0"/>
              </a:defRPr>
            </a:lvl1pPr>
            <a:lvl2pPr>
              <a:defRPr sz="2400">
                <a:solidFill>
                  <a:srgbClr val="FEFDDE"/>
                </a:solidFill>
                <a:latin typeface="Arial" charset="0"/>
              </a:defRPr>
            </a:lvl2pPr>
            <a:lvl3pPr>
              <a:defRPr sz="2200">
                <a:solidFill>
                  <a:srgbClr val="FEFDDE"/>
                </a:solidFill>
                <a:latin typeface="Arial" charset="0"/>
              </a:defRPr>
            </a:lvl3pPr>
            <a:lvl4pPr>
              <a:defRPr sz="2000">
                <a:solidFill>
                  <a:srgbClr val="FEFDDE"/>
                </a:solidFill>
                <a:latin typeface="Arial" charset="0"/>
              </a:defRPr>
            </a:lvl4pPr>
            <a:lvl5pPr>
              <a:defRPr>
                <a:solidFill>
                  <a:srgbClr val="FEFDDE"/>
                </a:solidFill>
                <a:latin typeface="Arial" charset="0"/>
              </a:defRPr>
            </a:lvl5pPr>
            <a:lvl6pPr eaLnBrk="0" hangingPunct="0">
              <a:spcBef>
                <a:spcPts val="1000"/>
              </a:spcBef>
              <a:spcAft>
                <a:spcPts val="700"/>
              </a:spcAft>
              <a:buClr>
                <a:srgbClr val="FEFDDE"/>
              </a:buClr>
              <a:defRPr>
                <a:solidFill>
                  <a:srgbClr val="FEFDDE"/>
                </a:solidFill>
                <a:latin typeface="Arial" charset="0"/>
              </a:defRPr>
            </a:lvl6pPr>
            <a:lvl7pPr eaLnBrk="0" hangingPunct="0">
              <a:spcBef>
                <a:spcPts val="1000"/>
              </a:spcBef>
              <a:spcAft>
                <a:spcPts val="700"/>
              </a:spcAft>
              <a:buClr>
                <a:srgbClr val="FEFDDE"/>
              </a:buClr>
              <a:defRPr>
                <a:solidFill>
                  <a:srgbClr val="FEFDDE"/>
                </a:solidFill>
                <a:latin typeface="Arial" charset="0"/>
              </a:defRPr>
            </a:lvl7pPr>
            <a:lvl8pPr eaLnBrk="0" hangingPunct="0">
              <a:spcBef>
                <a:spcPts val="1000"/>
              </a:spcBef>
              <a:spcAft>
                <a:spcPts val="700"/>
              </a:spcAft>
              <a:buClr>
                <a:srgbClr val="FEFDDE"/>
              </a:buClr>
              <a:defRPr>
                <a:solidFill>
                  <a:srgbClr val="FEFDDE"/>
                </a:solidFill>
                <a:latin typeface="Arial" charset="0"/>
              </a:defRPr>
            </a:lvl8pPr>
            <a:lvl9pPr eaLnBrk="0" hangingPunct="0">
              <a:spcBef>
                <a:spcPts val="1000"/>
              </a:spcBef>
              <a:spcAft>
                <a:spcPts val="700"/>
              </a:spcAft>
              <a:buClr>
                <a:srgbClr val="FEFDDE"/>
              </a:buClr>
              <a:defRPr>
                <a:solidFill>
                  <a:srgbClr val="FEFDDE"/>
                </a:solidFill>
                <a:latin typeface="Arial" charset="0"/>
              </a:defRPr>
            </a:lvl9pPr>
          </a:lstStyle>
          <a:p>
            <a:pPr eaLnBrk="1" hangingPunct="1">
              <a:spcBef>
                <a:spcPct val="35000"/>
              </a:spcBef>
              <a:spcAft>
                <a:spcPct val="25000"/>
              </a:spcAft>
              <a:buClr>
                <a:schemeClr val="folHlink"/>
              </a:buClr>
              <a:buFont typeface="Wingdings" pitchFamily="2" charset="2"/>
              <a:buNone/>
            </a:pPr>
            <a:r>
              <a:rPr lang="en-US" altLang="en-US" sz="1400" b="0">
                <a:solidFill>
                  <a:schemeClr val="bg2"/>
                </a:solidFill>
              </a:rPr>
              <a:t>1. Althoff KN, et al. CROI 2017. Abstract 130. 2. Shepherd L, et al. CROI 2017. Abstract 131. </a:t>
            </a:r>
            <a:endParaRPr lang="da-DK" altLang="en-US" sz="1400" b="0">
              <a:solidFill>
                <a:schemeClr val="bg2"/>
              </a:solidFill>
            </a:endParaRPr>
          </a:p>
        </p:txBody>
      </p:sp>
      <p:sp>
        <p:nvSpPr>
          <p:cNvPr id="103430" name="TextBox 7"/>
          <p:cNvSpPr txBox="1">
            <a:spLocks noChangeArrowheads="1"/>
          </p:cNvSpPr>
          <p:nvPr/>
        </p:nvSpPr>
        <p:spPr bwMode="auto">
          <a:xfrm>
            <a:off x="4746625" y="4748213"/>
            <a:ext cx="39830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600">
                <a:solidFill>
                  <a:srgbClr val="FEFDDE"/>
                </a:solidFill>
                <a:latin typeface="Arial" charset="0"/>
              </a:defRPr>
            </a:lvl1pPr>
            <a:lvl2pPr>
              <a:defRPr sz="2400">
                <a:solidFill>
                  <a:srgbClr val="FEFDDE"/>
                </a:solidFill>
                <a:latin typeface="Arial" charset="0"/>
              </a:defRPr>
            </a:lvl2pPr>
            <a:lvl3pPr>
              <a:defRPr sz="2200">
                <a:solidFill>
                  <a:srgbClr val="FEFDDE"/>
                </a:solidFill>
                <a:latin typeface="Arial" charset="0"/>
              </a:defRPr>
            </a:lvl3pPr>
            <a:lvl4pPr>
              <a:defRPr sz="2000">
                <a:solidFill>
                  <a:srgbClr val="FEFDDE"/>
                </a:solidFill>
                <a:latin typeface="Arial" charset="0"/>
              </a:defRPr>
            </a:lvl4pPr>
            <a:lvl5pPr>
              <a:defRPr>
                <a:solidFill>
                  <a:srgbClr val="FEFDDE"/>
                </a:solidFill>
                <a:latin typeface="Arial" charset="0"/>
              </a:defRPr>
            </a:lvl5pPr>
            <a:lvl6pPr eaLnBrk="0" hangingPunct="0">
              <a:spcBef>
                <a:spcPts val="1000"/>
              </a:spcBef>
              <a:spcAft>
                <a:spcPts val="700"/>
              </a:spcAft>
              <a:buClr>
                <a:srgbClr val="FEFDDE"/>
              </a:buClr>
              <a:defRPr>
                <a:solidFill>
                  <a:srgbClr val="FEFDDE"/>
                </a:solidFill>
                <a:latin typeface="Arial" charset="0"/>
              </a:defRPr>
            </a:lvl6pPr>
            <a:lvl7pPr eaLnBrk="0" hangingPunct="0">
              <a:spcBef>
                <a:spcPts val="1000"/>
              </a:spcBef>
              <a:spcAft>
                <a:spcPts val="700"/>
              </a:spcAft>
              <a:buClr>
                <a:srgbClr val="FEFDDE"/>
              </a:buClr>
              <a:defRPr>
                <a:solidFill>
                  <a:srgbClr val="FEFDDE"/>
                </a:solidFill>
                <a:latin typeface="Arial" charset="0"/>
              </a:defRPr>
            </a:lvl7pPr>
            <a:lvl8pPr eaLnBrk="0" hangingPunct="0">
              <a:spcBef>
                <a:spcPts val="1000"/>
              </a:spcBef>
              <a:spcAft>
                <a:spcPts val="700"/>
              </a:spcAft>
              <a:buClr>
                <a:srgbClr val="FEFDDE"/>
              </a:buClr>
              <a:defRPr>
                <a:solidFill>
                  <a:srgbClr val="FEFDDE"/>
                </a:solidFill>
                <a:latin typeface="Arial" charset="0"/>
              </a:defRPr>
            </a:lvl8pPr>
            <a:lvl9pPr eaLnBrk="0" hangingPunct="0">
              <a:spcBef>
                <a:spcPts val="1000"/>
              </a:spcBef>
              <a:spcAft>
                <a:spcPts val="700"/>
              </a:spcAft>
              <a:buClr>
                <a:srgbClr val="FEFDDE"/>
              </a:buClr>
              <a:defRPr>
                <a:solidFill>
                  <a:srgbClr val="FEFDDE"/>
                </a:solidFill>
                <a:latin typeface="Arial" charset="0"/>
              </a:defRPr>
            </a:lvl9pPr>
          </a:lstStyle>
          <a:p>
            <a:r>
              <a:rPr lang="en-US" altLang="en-US" sz="1400" b="0">
                <a:solidFill>
                  <a:schemeClr val="tx1"/>
                </a:solidFill>
              </a:rPr>
              <a:t>*Adjusted for age, sex, race, and all listed risk factors. </a:t>
            </a:r>
            <a:r>
              <a:rPr lang="en-US" altLang="en-US" sz="1400" b="0" baseline="30000">
                <a:solidFill>
                  <a:schemeClr val="tx1"/>
                </a:solidFill>
              </a:rPr>
              <a:t>†</a:t>
            </a:r>
            <a:r>
              <a:rPr lang="en-US" altLang="en-US" sz="1400" b="0" i="1">
                <a:solidFill>
                  <a:schemeClr val="tx1"/>
                </a:solidFill>
              </a:rPr>
              <a:t>P </a:t>
            </a:r>
            <a:r>
              <a:rPr lang="en-US" altLang="en-US" sz="1400" b="0">
                <a:solidFill>
                  <a:schemeClr val="tx1"/>
                </a:solidFill>
              </a:rPr>
              <a:t>&lt; .05</a:t>
            </a:r>
          </a:p>
        </p:txBody>
      </p:sp>
      <p:graphicFrame>
        <p:nvGraphicFramePr>
          <p:cNvPr id="88" name="Group 32"/>
          <p:cNvGraphicFramePr>
            <a:graphicFrameLocks noGrp="1"/>
          </p:cNvGraphicFramePr>
          <p:nvPr/>
        </p:nvGraphicFramePr>
        <p:xfrm>
          <a:off x="4746625" y="1609725"/>
          <a:ext cx="4111626" cy="3132135"/>
        </p:xfrm>
        <a:graphic>
          <a:graphicData uri="http://schemas.openxmlformats.org/drawingml/2006/table">
            <a:tbl>
              <a:tblPr/>
              <a:tblGrid>
                <a:gridCol w="914203">
                  <a:extLst>
                    <a:ext uri="{9D8B030D-6E8A-4147-A177-3AD203B41FA5}">
                      <a16:colId xmlns:a16="http://schemas.microsoft.com/office/drawing/2014/main" xmlns="" val="20000"/>
                    </a:ext>
                  </a:extLst>
                </a:gridCol>
                <a:gridCol w="1828406">
                  <a:extLst>
                    <a:ext uri="{9D8B030D-6E8A-4147-A177-3AD203B41FA5}">
                      <a16:colId xmlns:a16="http://schemas.microsoft.com/office/drawing/2014/main" xmlns="" val="20001"/>
                    </a:ext>
                  </a:extLst>
                </a:gridCol>
                <a:gridCol w="454814">
                  <a:extLst>
                    <a:ext uri="{9D8B030D-6E8A-4147-A177-3AD203B41FA5}">
                      <a16:colId xmlns:a16="http://schemas.microsoft.com/office/drawing/2014/main" xmlns="" val="20002"/>
                    </a:ext>
                  </a:extLst>
                </a:gridCol>
                <a:gridCol w="914203">
                  <a:extLst>
                    <a:ext uri="{9D8B030D-6E8A-4147-A177-3AD203B41FA5}">
                      <a16:colId xmlns:a16="http://schemas.microsoft.com/office/drawing/2014/main" xmlns="" val="20003"/>
                    </a:ext>
                  </a:extLst>
                </a:gridCol>
              </a:tblGrid>
              <a:tr h="434376">
                <a:tc grid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mn-lt"/>
                        </a:rPr>
                        <a:t>Adjusted Population Attributable Fractions for MI,*</a:t>
                      </a:r>
                      <a:r>
                        <a:rPr kumimoji="0" lang="en-US" sz="1200" b="1" i="0" u="none" strike="noStrike" cap="none" normalizeH="0" baseline="30000" dirty="0">
                          <a:ln>
                            <a:noFill/>
                          </a:ln>
                          <a:solidFill>
                            <a:schemeClr val="tx1"/>
                          </a:solidFill>
                          <a:effectLst/>
                          <a:latin typeface="+mn-lt"/>
                        </a:rPr>
                        <a:t>[1]</a:t>
                      </a:r>
                      <a:r>
                        <a:rPr kumimoji="0" lang="en-US" sz="1200" b="1" i="0" u="none" strike="noStrike" cap="none" normalizeH="0" baseline="0" dirty="0">
                          <a:ln>
                            <a:noFill/>
                          </a:ln>
                          <a:solidFill>
                            <a:schemeClr val="tx1"/>
                          </a:solidFill>
                          <a:effectLst/>
                          <a:latin typeface="+mn-lt"/>
                        </a:rPr>
                        <a:t> %</a:t>
                      </a:r>
                    </a:p>
                  </a:txBody>
                  <a:tcPr marL="68539" marR="68539"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85B8"/>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mn-lt"/>
                        </a:rPr>
                        <a:t>MI</a:t>
                      </a:r>
                    </a:p>
                  </a:txBody>
                  <a:tcPr marL="68539" marR="68539"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mn-lt"/>
                        </a:rPr>
                        <a:t>BMI Subgroup</a:t>
                      </a:r>
                    </a:p>
                  </a:txBody>
                  <a:tcPr marL="68539" marR="68539"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85B8"/>
                    </a:solidFill>
                  </a:tcPr>
                </a:tc>
                <a:extLst>
                  <a:ext uri="{0D108BD9-81ED-4DB2-BD59-A6C34878D82A}">
                    <a16:rowId xmlns:a16="http://schemas.microsoft.com/office/drawing/2014/main" xmlns="" val="10000"/>
                  </a:ext>
                </a:extLst>
              </a:tr>
              <a:tr h="251487">
                <a:tc rowSpan="4">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200" b="0" i="0" u="none" strike="noStrike" cap="none" normalizeH="0" baseline="0" dirty="0">
                          <a:ln>
                            <a:noFill/>
                          </a:ln>
                          <a:solidFill>
                            <a:schemeClr val="bg2">
                              <a:lumMod val="10000"/>
                            </a:schemeClr>
                          </a:solidFill>
                          <a:effectLst/>
                          <a:latin typeface="+mn-lt"/>
                        </a:rPr>
                        <a:t>Traditional MI risk factors</a:t>
                      </a:r>
                    </a:p>
                  </a:txBody>
                  <a:tcPr marL="68539" marR="68539"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0" i="0" u="none" strike="noStrike" cap="none" normalizeH="0" baseline="0" dirty="0">
                          <a:ln>
                            <a:noFill/>
                          </a:ln>
                          <a:solidFill>
                            <a:schemeClr val="bg2">
                              <a:lumMod val="10000"/>
                            </a:schemeClr>
                          </a:solidFill>
                          <a:effectLst/>
                          <a:latin typeface="+mn-lt"/>
                        </a:rPr>
                        <a:t>Smoking</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algn="ctr"/>
                      <a:r>
                        <a:rPr lang="en-US" sz="1200" b="0" dirty="0">
                          <a:solidFill>
                            <a:schemeClr val="bg2">
                              <a:lumMod val="10000"/>
                            </a:schemeClr>
                          </a:solidFill>
                          <a:latin typeface="+mn-lt"/>
                        </a:rPr>
                        <a:t>38</a:t>
                      </a:r>
                      <a:r>
                        <a:rPr lang="en-US" sz="1200" b="0" baseline="30000" dirty="0">
                          <a:solidFill>
                            <a:schemeClr val="bg2">
                              <a:lumMod val="10000"/>
                            </a:schemeClr>
                          </a:solidFill>
                          <a:latin typeface="+mn-lt"/>
                        </a:rPr>
                        <a:t>†</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algn="ctr"/>
                      <a:r>
                        <a:rPr lang="en-US" sz="1200" b="0" dirty="0">
                          <a:solidFill>
                            <a:schemeClr val="bg2">
                              <a:lumMod val="10000"/>
                            </a:schemeClr>
                          </a:solidFill>
                          <a:latin typeface="+mn-lt"/>
                        </a:rPr>
                        <a:t>36</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10001"/>
                  </a:ext>
                </a:extLst>
              </a:tr>
              <a:tr h="251487">
                <a:tc vMerge="1">
                  <a:txBody>
                    <a:bodyPr/>
                    <a:lstStyle/>
                    <a:p>
                      <a:pPr marL="285750" marR="0" lvl="0" indent="-285750" algn="l" defTabSz="914400" rtl="0" eaLnBrk="1" fontAlgn="base" latinLnBrk="0" hangingPunct="1">
                        <a:lnSpc>
                          <a:spcPct val="100000"/>
                        </a:lnSpc>
                        <a:spcBef>
                          <a:spcPct val="0"/>
                        </a:spcBef>
                        <a:spcAft>
                          <a:spcPts val="0"/>
                        </a:spcAft>
                        <a:buClrTx/>
                        <a:buSzTx/>
                        <a:buFont typeface="Arial" panose="020B0604020202020204" pitchFamily="34" charset="0"/>
                        <a:buChar char="•"/>
                        <a:tabLst/>
                      </a:pPr>
                      <a:endParaRPr kumimoji="0" lang="en-US" sz="1400" b="0" i="0" u="none" strike="noStrike" cap="none" normalizeH="0" baseline="0" dirty="0">
                        <a:ln>
                          <a:noFill/>
                        </a:ln>
                        <a:solidFill>
                          <a:schemeClr val="bg2">
                            <a:lumMod val="10000"/>
                          </a:schemeClr>
                        </a:solidFill>
                        <a:effectLst/>
                        <a:latin typeface="+mn-lt"/>
                      </a:endParaRPr>
                    </a:p>
                  </a:txBody>
                  <a:tcPr marL="91392" marR="91392"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0" i="0" u="none" strike="noStrike" cap="none" normalizeH="0" baseline="0" dirty="0">
                          <a:ln>
                            <a:noFill/>
                          </a:ln>
                          <a:solidFill>
                            <a:schemeClr val="bg2">
                              <a:lumMod val="10000"/>
                            </a:schemeClr>
                          </a:solidFill>
                          <a:effectLst/>
                          <a:latin typeface="+mn-lt"/>
                        </a:rPr>
                        <a:t>Elevated TC</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43</a:t>
                      </a:r>
                      <a:r>
                        <a:rPr lang="en-US" sz="1200" b="0" baseline="30000" dirty="0">
                          <a:solidFill>
                            <a:schemeClr val="bg2">
                              <a:lumMod val="10000"/>
                            </a:schemeClr>
                          </a:solidFill>
                          <a:latin typeface="+mn-lt"/>
                        </a:rPr>
                        <a:t>†</a:t>
                      </a:r>
                      <a:endParaRPr lang="en-US" sz="1200" b="0" kern="1200" dirty="0">
                        <a:solidFill>
                          <a:schemeClr val="bg2">
                            <a:lumMod val="10000"/>
                          </a:schemeClr>
                        </a:solidFill>
                        <a:latin typeface="+mn-lt"/>
                        <a:ea typeface="+mn-ea"/>
                        <a:cs typeface="+mn-cs"/>
                      </a:endParaRP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39</a:t>
                      </a:r>
                      <a:r>
                        <a:rPr lang="en-US" sz="1200" b="0" baseline="30000" dirty="0">
                          <a:solidFill>
                            <a:schemeClr val="bg2">
                              <a:lumMod val="10000"/>
                            </a:schemeClr>
                          </a:solidFill>
                          <a:latin typeface="+mn-lt"/>
                        </a:rPr>
                        <a:t>†</a:t>
                      </a:r>
                      <a:endParaRPr lang="en-US" sz="1200" b="0" kern="1200" dirty="0">
                        <a:solidFill>
                          <a:schemeClr val="bg2">
                            <a:lumMod val="10000"/>
                          </a:schemeClr>
                        </a:solidFill>
                        <a:latin typeface="+mn-lt"/>
                        <a:ea typeface="+mn-ea"/>
                        <a:cs typeface="+mn-cs"/>
                      </a:endParaRP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2"/>
                  </a:ext>
                </a:extLst>
              </a:tr>
              <a:tr h="251487">
                <a:tc vMerge="1">
                  <a:txBody>
                    <a:bodyPr/>
                    <a:lstStyle/>
                    <a:p>
                      <a:pPr marL="0" marR="0" lvl="0" indent="0" algn="l" defTabSz="914400" rtl="0" eaLnBrk="1" fontAlgn="base" latinLnBrk="0" hangingPunct="1">
                        <a:lnSpc>
                          <a:spcPct val="100000"/>
                        </a:lnSpc>
                        <a:spcBef>
                          <a:spcPct val="0"/>
                        </a:spcBef>
                        <a:spcAft>
                          <a:spcPts val="0"/>
                        </a:spcAft>
                        <a:buClrTx/>
                        <a:buSzTx/>
                        <a:buFontTx/>
                        <a:buNone/>
                        <a:tabLst/>
                      </a:pPr>
                      <a:endParaRPr kumimoji="0" lang="en-US" sz="1400" b="0" i="0" u="none" strike="noStrike" cap="none" normalizeH="0" baseline="0" dirty="0">
                        <a:ln>
                          <a:noFill/>
                        </a:ln>
                        <a:solidFill>
                          <a:schemeClr val="bg2">
                            <a:lumMod val="10000"/>
                          </a:schemeClr>
                        </a:solidFill>
                        <a:effectLst/>
                        <a:latin typeface="+mn-lt"/>
                      </a:endParaRPr>
                    </a:p>
                  </a:txBody>
                  <a:tcPr marL="91392" marR="91392"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0" i="0" u="none" strike="noStrike" cap="none" normalizeH="0" baseline="0" dirty="0">
                          <a:ln>
                            <a:noFill/>
                          </a:ln>
                          <a:solidFill>
                            <a:schemeClr val="bg2">
                              <a:lumMod val="10000"/>
                            </a:schemeClr>
                          </a:solidFill>
                          <a:effectLst/>
                          <a:latin typeface="+mn-lt"/>
                        </a:rPr>
                        <a:t>HTN</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41</a:t>
                      </a:r>
                      <a:r>
                        <a:rPr lang="en-US" sz="1200" b="0" baseline="30000" dirty="0">
                          <a:solidFill>
                            <a:schemeClr val="bg2">
                              <a:lumMod val="10000"/>
                            </a:schemeClr>
                          </a:solidFill>
                          <a:latin typeface="+mn-lt"/>
                        </a:rPr>
                        <a:t>†</a:t>
                      </a:r>
                      <a:endParaRPr lang="en-US" sz="1200" b="0" kern="1200" dirty="0">
                        <a:solidFill>
                          <a:schemeClr val="bg2">
                            <a:lumMod val="10000"/>
                          </a:schemeClr>
                        </a:solidFill>
                        <a:latin typeface="+mn-lt"/>
                        <a:ea typeface="+mn-ea"/>
                        <a:cs typeface="+mn-cs"/>
                      </a:endParaRP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39</a:t>
                      </a:r>
                      <a:r>
                        <a:rPr lang="en-US" sz="1200" b="0" baseline="30000" dirty="0">
                          <a:solidFill>
                            <a:schemeClr val="bg2">
                              <a:lumMod val="10000"/>
                            </a:schemeClr>
                          </a:solidFill>
                          <a:latin typeface="+mn-lt"/>
                        </a:rPr>
                        <a:t>†</a:t>
                      </a:r>
                      <a:endParaRPr lang="en-US" sz="1200" b="0" kern="1200" dirty="0">
                        <a:solidFill>
                          <a:schemeClr val="bg2">
                            <a:lumMod val="10000"/>
                          </a:schemeClr>
                        </a:solidFill>
                        <a:latin typeface="+mn-lt"/>
                        <a:ea typeface="+mn-ea"/>
                        <a:cs typeface="+mn-cs"/>
                      </a:endParaRP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3"/>
                  </a:ext>
                </a:extLst>
              </a:tr>
              <a:tr h="434376">
                <a:tc vMerge="1">
                  <a:txBody>
                    <a:bodyPr/>
                    <a:lstStyle/>
                    <a:p>
                      <a:pPr marL="0" marR="0" lvl="0" indent="0" algn="l" defTabSz="914400" rtl="0" eaLnBrk="1" fontAlgn="base" latinLnBrk="0" hangingPunct="1">
                        <a:lnSpc>
                          <a:spcPct val="100000"/>
                        </a:lnSpc>
                        <a:spcBef>
                          <a:spcPct val="0"/>
                        </a:spcBef>
                        <a:spcAft>
                          <a:spcPts val="0"/>
                        </a:spcAft>
                        <a:buClrTx/>
                        <a:buSzTx/>
                        <a:buFontTx/>
                        <a:buNone/>
                        <a:tabLst/>
                      </a:pPr>
                      <a:endParaRPr kumimoji="0" lang="en-US" sz="1400" b="0" i="0" u="none" strike="noStrike" cap="none" normalizeH="0" baseline="0" dirty="0">
                        <a:ln>
                          <a:noFill/>
                        </a:ln>
                        <a:solidFill>
                          <a:schemeClr val="bg2">
                            <a:lumMod val="10000"/>
                          </a:schemeClr>
                        </a:solidFill>
                        <a:effectLst/>
                        <a:latin typeface="+mn-lt"/>
                      </a:endParaRPr>
                    </a:p>
                  </a:txBody>
                  <a:tcPr marL="91392" marR="91392" marT="45706" marB="457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1" i="0" u="none" strike="noStrike" cap="none" normalizeH="0" baseline="0" dirty="0">
                          <a:ln>
                            <a:noFill/>
                          </a:ln>
                          <a:solidFill>
                            <a:schemeClr val="bg2">
                              <a:lumMod val="10000"/>
                            </a:schemeClr>
                          </a:solidFill>
                          <a:effectLst/>
                          <a:latin typeface="+mn-lt"/>
                        </a:rPr>
                        <a:t>All 3 (smoking, TC, HTN)</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algn="ctr" defTabSz="914400" rtl="0" eaLnBrk="1" latinLnBrk="0" hangingPunct="1"/>
                      <a:r>
                        <a:rPr lang="en-US" sz="1200" b="1" kern="1200" dirty="0">
                          <a:solidFill>
                            <a:schemeClr val="bg2">
                              <a:lumMod val="10000"/>
                            </a:schemeClr>
                          </a:solidFill>
                          <a:latin typeface="+mn-lt"/>
                          <a:ea typeface="+mn-ea"/>
                          <a:cs typeface="+mn-cs"/>
                        </a:rPr>
                        <a:t>86</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algn="ctr" defTabSz="914400" rtl="0" eaLnBrk="1" latinLnBrk="0" hangingPunct="1"/>
                      <a:endParaRPr lang="en-US" sz="1200" b="1" kern="1200" dirty="0">
                        <a:solidFill>
                          <a:schemeClr val="bg2">
                            <a:lumMod val="10000"/>
                          </a:schemeClr>
                        </a:solidFill>
                        <a:latin typeface="+mn-lt"/>
                        <a:ea typeface="+mn-ea"/>
                        <a:cs typeface="+mn-cs"/>
                      </a:endParaRP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4"/>
                  </a:ext>
                </a:extLst>
              </a:tr>
              <a:tr h="251487">
                <a:tc rowSpan="6">
                  <a:txBody>
                    <a:bodyPr/>
                    <a:lstStyle/>
                    <a:p>
                      <a:pPr marL="0" marR="0" lvl="0" indent="0" algn="l" defTabSz="914400" rtl="0" eaLnBrk="1" fontAlgn="base" latinLnBrk="0" hangingPunct="1">
                        <a:lnSpc>
                          <a:spcPct val="100000"/>
                        </a:lnSpc>
                        <a:spcBef>
                          <a:spcPct val="0"/>
                        </a:spcBef>
                        <a:spcAft>
                          <a:spcPts val="0"/>
                        </a:spcAft>
                        <a:buClrTx/>
                        <a:buSzTx/>
                        <a:buFont typeface="Wingdings" panose="05000000000000000000" pitchFamily="2" charset="2"/>
                        <a:buNone/>
                        <a:tabLst/>
                      </a:pPr>
                      <a:r>
                        <a:rPr kumimoji="0" lang="en-US" sz="1200" b="0" i="0" u="none" strike="noStrike" cap="none" normalizeH="0" baseline="0" dirty="0">
                          <a:ln>
                            <a:noFill/>
                          </a:ln>
                          <a:solidFill>
                            <a:schemeClr val="bg2">
                              <a:lumMod val="10000"/>
                            </a:schemeClr>
                          </a:solidFill>
                          <a:effectLst/>
                          <a:latin typeface="+mn-lt"/>
                        </a:rPr>
                        <a:t>HIV-related MI risk factors</a:t>
                      </a:r>
                    </a:p>
                  </a:txBody>
                  <a:tcPr marL="68539" marR="68539"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0" i="0" u="none" strike="noStrike" cap="none" normalizeH="0" baseline="0" dirty="0">
                          <a:ln>
                            <a:noFill/>
                          </a:ln>
                          <a:solidFill>
                            <a:schemeClr val="bg2">
                              <a:lumMod val="10000"/>
                            </a:schemeClr>
                          </a:solidFill>
                          <a:effectLst/>
                          <a:latin typeface="+mn-lt"/>
                        </a:rPr>
                        <a:t>DM</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2</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4</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r h="251487">
                <a:tc vMerge="1">
                  <a:txBody>
                    <a:bodyPr/>
                    <a:lstStyle/>
                    <a:p>
                      <a:pPr marL="0" marR="0" lvl="0" indent="0" algn="l" defTabSz="914400" rtl="0" eaLnBrk="1" fontAlgn="base" latinLnBrk="0" hangingPunct="1">
                        <a:lnSpc>
                          <a:spcPct val="100000"/>
                        </a:lnSpc>
                        <a:spcBef>
                          <a:spcPct val="0"/>
                        </a:spcBef>
                        <a:spcAft>
                          <a:spcPts val="0"/>
                        </a:spcAft>
                        <a:buClrTx/>
                        <a:buSzTx/>
                        <a:buFont typeface="Wingdings" panose="05000000000000000000" pitchFamily="2" charset="2"/>
                        <a:buNone/>
                        <a:tabLst/>
                      </a:pPr>
                      <a:endParaRPr kumimoji="0" lang="en-US" sz="1400" b="0" i="0" u="none" strike="noStrike" cap="none" normalizeH="0" baseline="0" dirty="0">
                        <a:ln>
                          <a:noFill/>
                        </a:ln>
                        <a:solidFill>
                          <a:schemeClr val="bg2">
                            <a:lumMod val="10000"/>
                          </a:schemeClr>
                        </a:solidFill>
                        <a:effectLst/>
                        <a:latin typeface="+mn-lt"/>
                      </a:endParaRPr>
                    </a:p>
                  </a:txBody>
                  <a:tcPr marL="91392" marR="91392"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0" i="0" u="none" strike="noStrike" cap="none" normalizeH="0" baseline="0" dirty="0">
                          <a:ln>
                            <a:noFill/>
                          </a:ln>
                          <a:solidFill>
                            <a:schemeClr val="bg2">
                              <a:lumMod val="10000"/>
                            </a:schemeClr>
                          </a:solidFill>
                          <a:effectLst/>
                          <a:latin typeface="+mn-lt"/>
                        </a:rPr>
                        <a:t>CKD</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3</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3</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r h="251487">
                <a:tc vMerge="1">
                  <a:txBody>
                    <a:bodyPr/>
                    <a:lstStyle/>
                    <a:p>
                      <a:pPr marL="285750" marR="0" lvl="0" indent="-285750" algn="l" defTabSz="914400" rtl="0" eaLnBrk="1" fontAlgn="base" latinLnBrk="0" hangingPunct="1">
                        <a:lnSpc>
                          <a:spcPct val="100000"/>
                        </a:lnSpc>
                        <a:spcBef>
                          <a:spcPct val="0"/>
                        </a:spcBef>
                        <a:spcAft>
                          <a:spcPts val="0"/>
                        </a:spcAft>
                        <a:buClrTx/>
                        <a:buSzTx/>
                        <a:buFont typeface="Arial" panose="020B0604020202020204" pitchFamily="34" charset="0"/>
                        <a:buChar char="•"/>
                        <a:tabLst/>
                      </a:pPr>
                      <a:endParaRPr kumimoji="0" lang="en-US" sz="1400" b="0" i="0" u="none" strike="noStrike" cap="none" normalizeH="0" baseline="0" dirty="0">
                        <a:ln>
                          <a:noFill/>
                        </a:ln>
                        <a:solidFill>
                          <a:schemeClr val="bg2">
                            <a:lumMod val="10000"/>
                          </a:schemeClr>
                        </a:solidFill>
                        <a:effectLst/>
                        <a:latin typeface="+mn-lt"/>
                      </a:endParaRPr>
                    </a:p>
                  </a:txBody>
                  <a:tcPr marL="91392" marR="91392"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0" i="0" u="none" strike="noStrike" cap="none" normalizeH="0" baseline="0" dirty="0">
                          <a:ln>
                            <a:noFill/>
                          </a:ln>
                          <a:solidFill>
                            <a:schemeClr val="bg2">
                              <a:lumMod val="10000"/>
                            </a:schemeClr>
                          </a:solidFill>
                          <a:effectLst/>
                          <a:latin typeface="+mn-lt"/>
                        </a:rPr>
                        <a:t>CD4+ cell count</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10</a:t>
                      </a:r>
                      <a:r>
                        <a:rPr lang="en-US" sz="1200" b="0" baseline="30000" dirty="0">
                          <a:solidFill>
                            <a:schemeClr val="bg2">
                              <a:lumMod val="10000"/>
                            </a:schemeClr>
                          </a:solidFill>
                          <a:latin typeface="+mn-lt"/>
                        </a:rPr>
                        <a:t>†</a:t>
                      </a:r>
                      <a:endParaRPr lang="en-US" sz="1200" b="0" kern="1200" dirty="0">
                        <a:solidFill>
                          <a:schemeClr val="bg2">
                            <a:lumMod val="10000"/>
                          </a:schemeClr>
                        </a:solidFill>
                        <a:latin typeface="+mn-lt"/>
                        <a:ea typeface="+mn-ea"/>
                        <a:cs typeface="+mn-cs"/>
                      </a:endParaRP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14</a:t>
                      </a:r>
                      <a:r>
                        <a:rPr lang="en-US" sz="1200" b="0" baseline="30000" dirty="0">
                          <a:solidFill>
                            <a:schemeClr val="bg2">
                              <a:lumMod val="10000"/>
                            </a:schemeClr>
                          </a:solidFill>
                          <a:latin typeface="+mn-lt"/>
                        </a:rPr>
                        <a:t>†</a:t>
                      </a:r>
                      <a:endParaRPr lang="en-US" sz="1200" b="0" kern="1200" dirty="0">
                        <a:solidFill>
                          <a:schemeClr val="bg2">
                            <a:lumMod val="10000"/>
                          </a:schemeClr>
                        </a:solidFill>
                        <a:latin typeface="+mn-lt"/>
                        <a:ea typeface="+mn-ea"/>
                        <a:cs typeface="+mn-cs"/>
                      </a:endParaRP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7"/>
                  </a:ext>
                </a:extLst>
              </a:tr>
              <a:tr h="251487">
                <a:tc vMerge="1">
                  <a:txBody>
                    <a:bodyPr/>
                    <a:lstStyle/>
                    <a:p>
                      <a:pPr marL="285750" marR="0" lvl="0" indent="-285750" algn="l" defTabSz="914400" rtl="0" eaLnBrk="1" fontAlgn="base" latinLnBrk="0" hangingPunct="1">
                        <a:lnSpc>
                          <a:spcPct val="100000"/>
                        </a:lnSpc>
                        <a:spcBef>
                          <a:spcPct val="0"/>
                        </a:spcBef>
                        <a:spcAft>
                          <a:spcPts val="0"/>
                        </a:spcAft>
                        <a:buClrTx/>
                        <a:buSzTx/>
                        <a:buFont typeface="Arial" panose="020B0604020202020204" pitchFamily="34" charset="0"/>
                        <a:buChar char="•"/>
                        <a:tabLst/>
                      </a:pPr>
                      <a:endParaRPr kumimoji="0" lang="en-US" sz="1400" b="0" i="0" u="none" strike="noStrike" cap="none" normalizeH="0" baseline="0" dirty="0">
                        <a:ln>
                          <a:noFill/>
                        </a:ln>
                        <a:solidFill>
                          <a:schemeClr val="bg2">
                            <a:lumMod val="10000"/>
                          </a:schemeClr>
                        </a:solidFill>
                        <a:effectLst/>
                        <a:latin typeface="+mn-lt"/>
                      </a:endParaRPr>
                    </a:p>
                  </a:txBody>
                  <a:tcPr marL="91392" marR="91392"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0" i="0" u="none" strike="noStrike" cap="none" normalizeH="0" baseline="0" dirty="0">
                          <a:ln>
                            <a:noFill/>
                          </a:ln>
                          <a:solidFill>
                            <a:schemeClr val="bg2">
                              <a:lumMod val="10000"/>
                            </a:schemeClr>
                          </a:solidFill>
                          <a:effectLst/>
                          <a:latin typeface="+mn-lt"/>
                        </a:rPr>
                        <a:t>VL</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6</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8</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8"/>
                  </a:ext>
                </a:extLst>
              </a:tr>
              <a:tr h="251487">
                <a:tc vMerge="1">
                  <a:txBody>
                    <a:bodyPr/>
                    <a:lstStyle/>
                    <a:p>
                      <a:pPr marL="285750" marR="0" lvl="0" indent="-285750" algn="l" defTabSz="914400" rtl="0" eaLnBrk="1" fontAlgn="base" latinLnBrk="0" hangingPunct="1">
                        <a:lnSpc>
                          <a:spcPct val="100000"/>
                        </a:lnSpc>
                        <a:spcBef>
                          <a:spcPct val="0"/>
                        </a:spcBef>
                        <a:spcAft>
                          <a:spcPts val="0"/>
                        </a:spcAft>
                        <a:buClrTx/>
                        <a:buSzTx/>
                        <a:buFont typeface="Arial" panose="020B0604020202020204" pitchFamily="34" charset="0"/>
                        <a:buChar char="•"/>
                        <a:tabLst/>
                      </a:pPr>
                      <a:endParaRPr kumimoji="0" lang="en-US" sz="1400" b="0" i="0" u="none" strike="noStrike" cap="none" normalizeH="0" baseline="0" dirty="0">
                        <a:ln>
                          <a:noFill/>
                        </a:ln>
                        <a:solidFill>
                          <a:schemeClr val="bg2">
                            <a:lumMod val="10000"/>
                          </a:schemeClr>
                        </a:solidFill>
                        <a:effectLst/>
                        <a:latin typeface="+mn-lt"/>
                      </a:endParaRPr>
                    </a:p>
                  </a:txBody>
                  <a:tcPr marL="91392" marR="91392"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0" i="0" u="none" strike="noStrike" cap="none" normalizeH="0" baseline="0" dirty="0">
                          <a:ln>
                            <a:noFill/>
                          </a:ln>
                          <a:solidFill>
                            <a:schemeClr val="bg2">
                              <a:lumMod val="10000"/>
                            </a:schemeClr>
                          </a:solidFill>
                          <a:effectLst/>
                          <a:latin typeface="+mn-lt"/>
                        </a:rPr>
                        <a:t>AIDS</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2</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-1</a:t>
                      </a: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9"/>
                  </a:ext>
                </a:extLst>
              </a:tr>
              <a:tr h="251487">
                <a:tc vMerge="1">
                  <a:txBody>
                    <a:bodyPr/>
                    <a:lstStyle/>
                    <a:p>
                      <a:pPr marL="285750" marR="0" lvl="0" indent="-285750" algn="l" defTabSz="914400" rtl="0" eaLnBrk="1" fontAlgn="base" latinLnBrk="0" hangingPunct="1">
                        <a:lnSpc>
                          <a:spcPct val="100000"/>
                        </a:lnSpc>
                        <a:spcBef>
                          <a:spcPct val="0"/>
                        </a:spcBef>
                        <a:spcAft>
                          <a:spcPts val="0"/>
                        </a:spcAft>
                        <a:buClrTx/>
                        <a:buSzTx/>
                        <a:buFont typeface="Arial" panose="020B0604020202020204" pitchFamily="34" charset="0"/>
                        <a:buChar char="•"/>
                        <a:tabLst/>
                      </a:pPr>
                      <a:endParaRPr kumimoji="0" lang="en-US" sz="1400" b="0" i="0" u="none" strike="noStrike" cap="none" normalizeH="0" baseline="0" dirty="0">
                        <a:ln>
                          <a:noFill/>
                        </a:ln>
                        <a:solidFill>
                          <a:schemeClr val="bg2">
                            <a:lumMod val="10000"/>
                          </a:schemeClr>
                        </a:solidFill>
                        <a:effectLst/>
                        <a:latin typeface="+mn-lt"/>
                      </a:endParaRPr>
                    </a:p>
                  </a:txBody>
                  <a:tcPr marL="91392" marR="91392"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169863"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200" b="0" i="0" u="none" strike="noStrike" cap="none" normalizeH="0" baseline="0" dirty="0">
                          <a:ln>
                            <a:noFill/>
                          </a:ln>
                          <a:solidFill>
                            <a:schemeClr val="bg2">
                              <a:lumMod val="10000"/>
                            </a:schemeClr>
                          </a:solidFill>
                          <a:effectLst/>
                          <a:latin typeface="+mn-lt"/>
                        </a:rPr>
                        <a:t>HCV coinfection</a:t>
                      </a:r>
                    </a:p>
                  </a:txBody>
                  <a:tcPr marL="68539" marR="68539"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8</a:t>
                      </a:r>
                      <a:r>
                        <a:rPr lang="en-US" sz="1200" b="0" baseline="30000" dirty="0">
                          <a:solidFill>
                            <a:schemeClr val="bg2">
                              <a:lumMod val="10000"/>
                            </a:schemeClr>
                          </a:solidFill>
                          <a:latin typeface="+mn-lt"/>
                        </a:rPr>
                        <a:t>†</a:t>
                      </a:r>
                      <a:endParaRPr lang="en-US" sz="1200" b="0" kern="1200" dirty="0">
                        <a:solidFill>
                          <a:schemeClr val="bg2">
                            <a:lumMod val="10000"/>
                          </a:schemeClr>
                        </a:solidFill>
                        <a:latin typeface="+mn-lt"/>
                        <a:ea typeface="+mn-ea"/>
                        <a:cs typeface="+mn-cs"/>
                      </a:endParaRP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algn="ctr" defTabSz="914400" rtl="0" eaLnBrk="1" latinLnBrk="0" hangingPunct="1"/>
                      <a:r>
                        <a:rPr lang="en-US" sz="1200" b="0" kern="1200" dirty="0">
                          <a:solidFill>
                            <a:schemeClr val="bg2">
                              <a:lumMod val="10000"/>
                            </a:schemeClr>
                          </a:solidFill>
                          <a:latin typeface="+mn-lt"/>
                          <a:ea typeface="+mn-ea"/>
                          <a:cs typeface="+mn-cs"/>
                        </a:rPr>
                        <a:t>14</a:t>
                      </a:r>
                      <a:r>
                        <a:rPr lang="en-US" sz="1200" b="0" baseline="30000" dirty="0">
                          <a:solidFill>
                            <a:schemeClr val="bg2">
                              <a:lumMod val="10000"/>
                            </a:schemeClr>
                          </a:solidFill>
                          <a:latin typeface="+mn-lt"/>
                        </a:rPr>
                        <a:t>†</a:t>
                      </a:r>
                      <a:endParaRPr lang="en-US" sz="1200" b="0" kern="1200" dirty="0">
                        <a:solidFill>
                          <a:schemeClr val="bg2">
                            <a:lumMod val="10000"/>
                          </a:schemeClr>
                        </a:solidFill>
                        <a:latin typeface="+mn-lt"/>
                        <a:ea typeface="+mn-ea"/>
                        <a:cs typeface="+mn-cs"/>
                      </a:endParaRPr>
                    </a:p>
                  </a:txBody>
                  <a:tcPr marL="68539" marR="68539" marT="34300" marB="343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10"/>
                  </a:ext>
                </a:extLst>
              </a:tr>
            </a:tbl>
          </a:graphicData>
        </a:graphic>
      </p:graphicFrame>
      <p:sp>
        <p:nvSpPr>
          <p:cNvPr id="2" name="Rectangle 1"/>
          <p:cNvSpPr/>
          <p:nvPr/>
        </p:nvSpPr>
        <p:spPr bwMode="auto">
          <a:xfrm>
            <a:off x="5665788" y="2784475"/>
            <a:ext cx="3200400" cy="444500"/>
          </a:xfrm>
          <a:prstGeom prst="rect">
            <a:avLst/>
          </a:prstGeom>
          <a:noFill/>
          <a:ln w="28575">
            <a:solidFill>
              <a:schemeClr val="accent3"/>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eaLnBrk="1" hangingPunct="1">
              <a:defRPr/>
            </a:pPr>
            <a:endParaRPr lang="en-US" sz="1050" b="0" dirty="0">
              <a:solidFill>
                <a:schemeClr val="bg2"/>
              </a:solidFill>
              <a:latin typeface="Arial" panose="020B0604020202020204" pitchFamily="34" charset="0"/>
            </a:endParaRPr>
          </a:p>
        </p:txBody>
      </p:sp>
      <p:grpSp>
        <p:nvGrpSpPr>
          <p:cNvPr id="103468" name="Group 1"/>
          <p:cNvGrpSpPr>
            <a:grpSpLocks/>
          </p:cNvGrpSpPr>
          <p:nvPr/>
        </p:nvGrpSpPr>
        <p:grpSpPr bwMode="auto">
          <a:xfrm>
            <a:off x="6294438" y="6211888"/>
            <a:ext cx="2673350" cy="454025"/>
            <a:chOff x="6294438" y="6212112"/>
            <a:chExt cx="2673350" cy="453801"/>
          </a:xfrm>
        </p:grpSpPr>
        <p:pic>
          <p:nvPicPr>
            <p:cNvPr id="103469"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03470"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400" b="0">
                  <a:solidFill>
                    <a:schemeClr val="bg2"/>
                  </a:solidFill>
                </a:rPr>
                <a:t>Slide credit: </a:t>
              </a:r>
              <a:r>
                <a:rPr lang="en-US" altLang="en-US" sz="1400" b="0">
                  <a:solidFill>
                    <a:schemeClr val="bg2"/>
                  </a:solidFill>
                  <a:hlinkClick r:id="rId4"/>
                </a:rPr>
                <a:t>clinicaloptions.com</a:t>
              </a:r>
              <a:endParaRPr lang="en-US" altLang="en-US" sz="1400" b="0">
                <a:solidFill>
                  <a:schemeClr val="bg2"/>
                </a:solidFill>
              </a:endParaRPr>
            </a:p>
          </p:txBody>
        </p:sp>
      </p:grpSp>
    </p:spTree>
    <p:extLst>
      <p:ext uri="{BB962C8B-B14F-4D97-AF65-F5344CB8AC3E}">
        <p14:creationId xmlns="" xmlns:p14="http://schemas.microsoft.com/office/powerpoint/2010/main" val="141315859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73181"/>
            <a:ext cx="7804800" cy="1144921"/>
          </a:xfrm>
          <a:prstGeom prst="rect">
            <a:avLst/>
          </a:prstGeom>
          <a:noFill/>
          <a:ln w="9525">
            <a:noFill/>
            <a:miter lim="800000"/>
            <a:headEnd/>
            <a:tailEnd/>
          </a:ln>
        </p:spPr>
        <p:txBody>
          <a:bodyPr lIns="0" tIns="0" rIns="0" bIns="0"/>
          <a:lstStyle/>
          <a:p>
            <a:pPr algn="ct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Lst>
            </a:pPr>
            <a:r>
              <a:rPr lang="en-GB" b="1" dirty="0">
                <a:solidFill>
                  <a:srgbClr val="FF0000"/>
                </a:solidFill>
                <a:latin typeface="Arial" charset="0"/>
              </a:rPr>
              <a:t>Original Article</a:t>
            </a:r>
            <a:r>
              <a:rPr lang="en-GB" sz="2500" b="1" dirty="0">
                <a:solidFill>
                  <a:srgbClr val="FFFFFF"/>
                </a:solidFill>
                <a:latin typeface="Arial" charset="0"/>
              </a:rPr>
              <a:t> </a:t>
            </a:r>
            <a:br>
              <a:rPr lang="en-GB" sz="2500" b="1" dirty="0">
                <a:solidFill>
                  <a:srgbClr val="FFFFFF"/>
                </a:solidFill>
                <a:latin typeface="Arial" charset="0"/>
              </a:rPr>
            </a:br>
            <a:r>
              <a:rPr lang="en-GB" sz="2500" b="1" dirty="0">
                <a:solidFill>
                  <a:srgbClr val="FFFFFF"/>
                </a:solidFill>
                <a:latin typeface="Arial" charset="0"/>
              </a:rPr>
              <a:t>Enhanced Prophylaxis plus Antiretroviral Therapy for Advanced HIV Infection in Africa</a:t>
            </a:r>
          </a:p>
        </p:txBody>
      </p:sp>
      <p:sp>
        <p:nvSpPr>
          <p:cNvPr id="3074" name="Text Box 2"/>
          <p:cNvSpPr txBox="1">
            <a:spLocks noChangeArrowheads="1"/>
          </p:cNvSpPr>
          <p:nvPr/>
        </p:nvSpPr>
        <p:spPr bwMode="auto">
          <a:xfrm>
            <a:off x="671040" y="2049337"/>
            <a:ext cx="7804800" cy="2740607"/>
          </a:xfrm>
          <a:prstGeom prst="rect">
            <a:avLst/>
          </a:prstGeom>
          <a:noFill/>
          <a:ln w="9525">
            <a:noFill/>
            <a:miter lim="800000"/>
            <a:headEnd/>
            <a:tailEnd/>
          </a:ln>
        </p:spPr>
        <p:txBody>
          <a:bodyPr lIns="0" tIns="0" rIns="0" bIns="0"/>
          <a:lstStyle/>
          <a:p>
            <a:pPr algn="ct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Lst>
            </a:pPr>
            <a:r>
              <a:rPr lang="en-GB" dirty="0" err="1">
                <a:solidFill>
                  <a:srgbClr val="FFFFFF"/>
                </a:solidFill>
                <a:latin typeface="Arial" charset="0"/>
              </a:rPr>
              <a:t>James Hakim, F.R.C.P., Victor Musiime, Ph.D., Alex J. Szubert, M.Sc., Jane Mallewa, M.D., Abraham Siika, M.Med., Clara Agutu, M.B., Ch.B., M.P.H., Simon Walker, M.Sc., Sarah L. Pett, Ph.D., Mutsa Bwakura-Dangarembizi, M.Med., Abbas Lugemwa, M.D., Symon Kaunda, M.B., Ch.B., Mercy Karoney, M.Sc., Godfrey Musoro, M.Sc., Sheila Kabahenda, M.B., Ch.B., Kusum Nathoo, M.B., Ch.B., Kathryn Maitland, Ph.D., Anna Griffiths, Ph.D., Margaret J. Thomason, Ph.D., Cissy Kityo, M.Sc., Peter Mugyenyi, Ph.D., Andrew J. Prendergast, D.Phil., A. Sarah Walker, Ph.D., Diana M. Gibb, M.D., for the REALITY Trial Team</a:t>
            </a:r>
            <a:endParaRPr lang="en-GB" dirty="0">
              <a:solidFill>
                <a:srgbClr val="FFFFFF"/>
              </a:solidFill>
              <a:latin typeface="Arial" charset="0"/>
            </a:endParaRPr>
          </a:p>
        </p:txBody>
      </p:sp>
      <p:sp>
        <p:nvSpPr>
          <p:cNvPr id="3075" name="Text Box 3"/>
          <p:cNvSpPr txBox="1">
            <a:spLocks noChangeArrowheads="1"/>
          </p:cNvSpPr>
          <p:nvPr/>
        </p:nvSpPr>
        <p:spPr bwMode="auto">
          <a:xfrm>
            <a:off x="669600" y="5118298"/>
            <a:ext cx="7804800" cy="805990"/>
          </a:xfrm>
          <a:prstGeom prst="rect">
            <a:avLst/>
          </a:prstGeom>
          <a:noFill/>
          <a:ln w="9525">
            <a:noFill/>
            <a:miter lim="800000"/>
            <a:headEnd/>
            <a:tailEnd/>
          </a:ln>
        </p:spPr>
        <p:txBody>
          <a:bodyPr lIns="0" tIns="0" rIns="0" bIns="0">
            <a:spAutoFit/>
          </a:bodyPr>
          <a:lstStyle/>
          <a:p>
            <a:pPr algn="ct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Lst>
            </a:pPr>
            <a:r>
              <a:rPr lang="en-GB" dirty="0">
                <a:solidFill>
                  <a:srgbClr val="FFFFFF"/>
                </a:solidFill>
                <a:latin typeface="Arial" charset="0"/>
              </a:rPr>
              <a:t>N Engl J Med</a:t>
            </a:r>
          </a:p>
          <a:p>
            <a:pPr algn="ct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Lst>
            </a:pPr>
            <a:r>
              <a:rPr lang="en-GB" dirty="0">
                <a:solidFill>
                  <a:srgbClr val="FFFFFF"/>
                </a:solidFill>
                <a:latin typeface="Arial" charset="0"/>
              </a:rPr>
              <a:t>Volume 377(3):233-245</a:t>
            </a:r>
          </a:p>
          <a:p>
            <a:pPr algn="ct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Lst>
            </a:pPr>
            <a:r>
              <a:rPr lang="en-GB" dirty="0">
                <a:solidFill>
                  <a:srgbClr val="FFFFFF"/>
                </a:solidFill>
                <a:latin typeface="Arial" charset="0"/>
              </a:rPr>
              <a:t>July 20, 2017</a:t>
            </a:r>
          </a:p>
        </p:txBody>
      </p:sp>
      <p:pic>
        <p:nvPicPr>
          <p:cNvPr id="3076" name="Picture 4"/>
          <p:cNvPicPr>
            <a:picLocks noChangeAspect="1" noChangeArrowheads="1"/>
          </p:cNvPicPr>
          <p:nvPr/>
        </p:nvPicPr>
        <p:blipFill>
          <a:blip r:embed="rId3" cstate="print"/>
          <a:srcRect/>
          <a:stretch>
            <a:fillRect/>
          </a:stretch>
        </p:blipFill>
        <p:spPr bwMode="auto">
          <a:xfrm>
            <a:off x="6311522" y="6270418"/>
            <a:ext cx="2566080" cy="432045"/>
          </a:xfrm>
          <a:prstGeom prst="rect">
            <a:avLst/>
          </a:prstGeom>
          <a:noFill/>
        </p:spPr>
      </p:pic>
    </p:spTree>
    <p:extLst>
      <p:ext uri="{BB962C8B-B14F-4D97-AF65-F5344CB8AC3E}">
        <p14:creationId xmlns="" xmlns:p14="http://schemas.microsoft.com/office/powerpoint/2010/main" val="24766251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374650" y="1512888"/>
            <a:ext cx="8455025" cy="1093787"/>
          </a:xfrm>
        </p:spPr>
        <p:txBody>
          <a:bodyPr/>
          <a:lstStyle/>
          <a:p>
            <a:r>
              <a:rPr lang="en-US" altLang="en-US" sz="1800" smtClean="0"/>
              <a:t>Prospective, randomized trial conducted in Zimbabwe, Malawi, Uganda, and Kenya</a:t>
            </a:r>
          </a:p>
          <a:p>
            <a:pPr lvl="1"/>
            <a:r>
              <a:rPr lang="en-US" altLang="en-US" sz="1600" smtClean="0"/>
              <a:t>Primary endpoint: mortality at 24 wks</a:t>
            </a:r>
          </a:p>
        </p:txBody>
      </p:sp>
      <p:grpSp>
        <p:nvGrpSpPr>
          <p:cNvPr id="2" name="Group 1"/>
          <p:cNvGrpSpPr>
            <a:grpSpLocks/>
          </p:cNvGrpSpPr>
          <p:nvPr/>
        </p:nvGrpSpPr>
        <p:grpSpPr bwMode="auto">
          <a:xfrm>
            <a:off x="6294438" y="6211888"/>
            <a:ext cx="2673350" cy="454025"/>
            <a:chOff x="6294438" y="6212112"/>
            <a:chExt cx="2673350" cy="453801"/>
          </a:xfrm>
        </p:grpSpPr>
        <p:pic>
          <p:nvPicPr>
            <p:cNvPr id="73742"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3743"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en-US" sz="1400">
                  <a:solidFill>
                    <a:srgbClr val="EEECE1"/>
                  </a:solidFill>
                </a:rPr>
                <a:t>Slide credit: </a:t>
              </a:r>
              <a:r>
                <a:rPr lang="en-US" altLang="en-US" sz="1400">
                  <a:solidFill>
                    <a:srgbClr val="EEECE1"/>
                  </a:solidFill>
                  <a:hlinkClick r:id="rId4"/>
                </a:rPr>
                <a:t>clinicaloptions.com</a:t>
              </a:r>
              <a:endParaRPr lang="en-US" altLang="en-US" sz="1400">
                <a:solidFill>
                  <a:srgbClr val="EEECE1"/>
                </a:solidFill>
              </a:endParaRPr>
            </a:p>
          </p:txBody>
        </p:sp>
      </p:grpSp>
      <p:sp>
        <p:nvSpPr>
          <p:cNvPr id="73732" name="Rectangle 2"/>
          <p:cNvSpPr>
            <a:spLocks noGrp="1" noChangeArrowheads="1"/>
          </p:cNvSpPr>
          <p:nvPr>
            <p:ph type="title"/>
          </p:nvPr>
        </p:nvSpPr>
        <p:spPr>
          <a:xfrm>
            <a:off x="377825" y="238125"/>
            <a:ext cx="8442325" cy="1103313"/>
          </a:xfrm>
        </p:spPr>
        <p:txBody>
          <a:bodyPr>
            <a:normAutofit fontScale="90000"/>
          </a:bodyPr>
          <a:lstStyle/>
          <a:p>
            <a:r>
              <a:rPr lang="en-US" altLang="en-US" smtClean="0"/>
              <a:t>REALITY: Enhanced OI Prophylaxis at ART Initiation in Immunocompromised Pts</a:t>
            </a:r>
          </a:p>
        </p:txBody>
      </p:sp>
      <p:sp>
        <p:nvSpPr>
          <p:cNvPr id="73733" name="Text Box 11"/>
          <p:cNvSpPr txBox="1">
            <a:spLocks noChangeArrowheads="1"/>
          </p:cNvSpPr>
          <p:nvPr/>
        </p:nvSpPr>
        <p:spPr bwMode="auto">
          <a:xfrm>
            <a:off x="285750" y="6357938"/>
            <a:ext cx="60086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defRPr sz="2600">
                <a:solidFill>
                  <a:srgbClr val="FEFDDE"/>
                </a:solidFill>
                <a:latin typeface="Arial" pitchFamily="34" charset="0"/>
              </a:defRPr>
            </a:lvl1pPr>
            <a:lvl2pPr>
              <a:defRPr sz="2400">
                <a:solidFill>
                  <a:srgbClr val="FEFDDE"/>
                </a:solidFill>
                <a:latin typeface="Arial" pitchFamily="34" charset="0"/>
              </a:defRPr>
            </a:lvl2pPr>
            <a:lvl3pPr>
              <a:defRPr sz="2200">
                <a:solidFill>
                  <a:srgbClr val="FEFDDE"/>
                </a:solidFill>
                <a:latin typeface="Arial" pitchFamily="34" charset="0"/>
              </a:defRPr>
            </a:lvl3pPr>
            <a:lvl4pPr>
              <a:defRPr sz="2000">
                <a:solidFill>
                  <a:srgbClr val="FEFDDE"/>
                </a:solidFill>
                <a:latin typeface="Arial" pitchFamily="34" charset="0"/>
              </a:defRPr>
            </a:lvl4pPr>
            <a:lvl5pPr>
              <a:defRPr>
                <a:solidFill>
                  <a:srgbClr val="FEFDDE"/>
                </a:solidFill>
                <a:latin typeface="Arial" pitchFamily="34" charset="0"/>
              </a:defRPr>
            </a:lvl5pPr>
            <a:lvl6pPr eaLnBrk="0" hangingPunct="0">
              <a:spcBef>
                <a:spcPts val="1000"/>
              </a:spcBef>
              <a:spcAft>
                <a:spcPts val="700"/>
              </a:spcAft>
              <a:buClr>
                <a:srgbClr val="FEFDDE"/>
              </a:buClr>
              <a:buFont typeface="Arial" pitchFamily="34" charset="0"/>
              <a:defRPr>
                <a:solidFill>
                  <a:srgbClr val="FEFDDE"/>
                </a:solidFill>
                <a:latin typeface="Arial" pitchFamily="34" charset="0"/>
              </a:defRPr>
            </a:lvl6pPr>
            <a:lvl7pPr eaLnBrk="0" hangingPunct="0">
              <a:spcBef>
                <a:spcPts val="1000"/>
              </a:spcBef>
              <a:spcAft>
                <a:spcPts val="700"/>
              </a:spcAft>
              <a:buClr>
                <a:srgbClr val="FEFDDE"/>
              </a:buClr>
              <a:buFont typeface="Arial" pitchFamily="34" charset="0"/>
              <a:defRPr>
                <a:solidFill>
                  <a:srgbClr val="FEFDDE"/>
                </a:solidFill>
                <a:latin typeface="Arial" pitchFamily="34" charset="0"/>
              </a:defRPr>
            </a:lvl7pPr>
            <a:lvl8pPr eaLnBrk="0" hangingPunct="0">
              <a:spcBef>
                <a:spcPts val="1000"/>
              </a:spcBef>
              <a:spcAft>
                <a:spcPts val="700"/>
              </a:spcAft>
              <a:buClr>
                <a:srgbClr val="FEFDDE"/>
              </a:buClr>
              <a:buFont typeface="Arial" pitchFamily="34" charset="0"/>
              <a:defRPr>
                <a:solidFill>
                  <a:srgbClr val="FEFDDE"/>
                </a:solidFill>
                <a:latin typeface="Arial" pitchFamily="34" charset="0"/>
              </a:defRPr>
            </a:lvl8pPr>
            <a:lvl9pPr eaLnBrk="0" hangingPunct="0">
              <a:spcBef>
                <a:spcPts val="1000"/>
              </a:spcBef>
              <a:spcAft>
                <a:spcPts val="700"/>
              </a:spcAft>
              <a:buClr>
                <a:srgbClr val="FEFDDE"/>
              </a:buClr>
              <a:buFont typeface="Arial" pitchFamily="34" charset="0"/>
              <a:defRPr>
                <a:solidFill>
                  <a:srgbClr val="FEFDDE"/>
                </a:solidFill>
                <a:latin typeface="Arial" pitchFamily="34" charset="0"/>
              </a:defRPr>
            </a:lvl9pPr>
          </a:lstStyle>
          <a:p>
            <a:r>
              <a:rPr lang="en-US" altLang="en-US" sz="1400">
                <a:solidFill>
                  <a:srgbClr val="EEECE1"/>
                </a:solidFill>
              </a:rPr>
              <a:t>Hakim J, et al. AIDS 2016. Abstract FRAB0101LB.</a:t>
            </a:r>
          </a:p>
        </p:txBody>
      </p:sp>
      <p:sp>
        <p:nvSpPr>
          <p:cNvPr id="8" name="Rectangle 6"/>
          <p:cNvSpPr>
            <a:spLocks noChangeArrowheads="1"/>
          </p:cNvSpPr>
          <p:nvPr/>
        </p:nvSpPr>
        <p:spPr bwMode="auto">
          <a:xfrm>
            <a:off x="4232275" y="3065463"/>
            <a:ext cx="3163888" cy="879475"/>
          </a:xfrm>
          <a:prstGeom prst="rect">
            <a:avLst/>
          </a:prstGeom>
          <a:solidFill>
            <a:srgbClr val="5AAACE"/>
          </a:solidFill>
          <a:ln w="9525">
            <a:noFill/>
            <a:miter lim="800000"/>
            <a:headEnd/>
            <a:tailEnd/>
          </a:ln>
        </p:spPr>
        <p:txBody>
          <a:bodyPr anchor="ctr"/>
          <a:lstStyle/>
          <a:p>
            <a:pPr algn="ctr">
              <a:defRPr/>
            </a:pPr>
            <a:r>
              <a:rPr lang="en-US" altLang="en-US" sz="1600" dirty="0">
                <a:solidFill>
                  <a:srgbClr val="EEECE1">
                    <a:lumMod val="10000"/>
                  </a:srgbClr>
                </a:solidFill>
                <a:latin typeface="Arial" charset="0"/>
                <a:cs typeface="Arial" charset="0"/>
              </a:rPr>
              <a:t>Enhanced Prophylaxis </a:t>
            </a:r>
            <a:br>
              <a:rPr lang="en-US" altLang="en-US" sz="1600" dirty="0">
                <a:solidFill>
                  <a:srgbClr val="EEECE1">
                    <a:lumMod val="10000"/>
                  </a:srgbClr>
                </a:solidFill>
                <a:latin typeface="Arial" charset="0"/>
                <a:cs typeface="Arial" charset="0"/>
              </a:rPr>
            </a:br>
            <a:r>
              <a:rPr lang="en-US" altLang="en-US" sz="1600" dirty="0">
                <a:solidFill>
                  <a:srgbClr val="EEECE1">
                    <a:lumMod val="10000"/>
                  </a:srgbClr>
                </a:solidFill>
                <a:latin typeface="Arial" charset="0"/>
                <a:cs typeface="Arial" charset="0"/>
              </a:rPr>
              <a:t>initiated at time of ART</a:t>
            </a:r>
            <a:r>
              <a:rPr lang="en-US" altLang="en-US" sz="1600" baseline="30000" dirty="0">
                <a:solidFill>
                  <a:srgbClr val="EEECE1">
                    <a:lumMod val="10000"/>
                  </a:srgbClr>
                </a:solidFill>
                <a:latin typeface="Arial" charset="0"/>
                <a:cs typeface="Arial" charset="0"/>
              </a:rPr>
              <a:t>†</a:t>
            </a:r>
            <a:r>
              <a:rPr lang="en-US" altLang="en-US" sz="1600" dirty="0">
                <a:solidFill>
                  <a:srgbClr val="EEECE1">
                    <a:lumMod val="10000"/>
                  </a:srgbClr>
                </a:solidFill>
                <a:latin typeface="Arial" charset="0"/>
                <a:cs typeface="Arial" charset="0"/>
              </a:rPr>
              <a:t> </a:t>
            </a:r>
          </a:p>
          <a:p>
            <a:pPr algn="ctr">
              <a:defRPr/>
            </a:pPr>
            <a:r>
              <a:rPr lang="en-US" altLang="en-US" sz="1600" dirty="0">
                <a:solidFill>
                  <a:srgbClr val="EEECE1">
                    <a:lumMod val="10000"/>
                  </a:srgbClr>
                </a:solidFill>
                <a:latin typeface="Arial" charset="0"/>
                <a:cs typeface="Arial" charset="0"/>
              </a:rPr>
              <a:t>(n = 906)</a:t>
            </a:r>
          </a:p>
        </p:txBody>
      </p:sp>
      <p:sp>
        <p:nvSpPr>
          <p:cNvPr id="73735" name="Rectangle 7"/>
          <p:cNvSpPr>
            <a:spLocks noChangeArrowheads="1"/>
          </p:cNvSpPr>
          <p:nvPr/>
        </p:nvSpPr>
        <p:spPr bwMode="auto">
          <a:xfrm>
            <a:off x="4232275" y="3992563"/>
            <a:ext cx="3163888" cy="900112"/>
          </a:xfrm>
          <a:prstGeom prst="rect">
            <a:avLst/>
          </a:prstGeom>
          <a:solidFill>
            <a:srgbClr val="F6A10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en-US" sz="1600">
                <a:solidFill>
                  <a:srgbClr val="141415"/>
                </a:solidFill>
                <a:ea typeface="MS PGothic" pitchFamily="34" charset="-128"/>
              </a:rPr>
              <a:t>Standard Prophylaxis </a:t>
            </a:r>
          </a:p>
          <a:p>
            <a:pPr algn="ctr"/>
            <a:r>
              <a:rPr lang="en-US" altLang="en-US" sz="1600">
                <a:solidFill>
                  <a:srgbClr val="141415"/>
                </a:solidFill>
                <a:ea typeface="MS PGothic" pitchFamily="34" charset="-128"/>
              </a:rPr>
              <a:t>initiated at time of ART</a:t>
            </a:r>
            <a:r>
              <a:rPr lang="en-US" altLang="en-US" sz="1600" baseline="30000">
                <a:solidFill>
                  <a:srgbClr val="141415"/>
                </a:solidFill>
                <a:ea typeface="MS PGothic" pitchFamily="34" charset="-128"/>
              </a:rPr>
              <a:t>‡</a:t>
            </a:r>
          </a:p>
          <a:p>
            <a:pPr algn="ctr"/>
            <a:r>
              <a:rPr lang="en-US" altLang="en-US" sz="1600">
                <a:solidFill>
                  <a:srgbClr val="141415"/>
                </a:solidFill>
                <a:ea typeface="MS PGothic" pitchFamily="34" charset="-128"/>
              </a:rPr>
              <a:t>(n = 899)</a:t>
            </a:r>
          </a:p>
        </p:txBody>
      </p:sp>
      <p:sp>
        <p:nvSpPr>
          <p:cNvPr id="73736" name="Rectangle 11"/>
          <p:cNvSpPr>
            <a:spLocks noChangeArrowheads="1"/>
          </p:cNvSpPr>
          <p:nvPr/>
        </p:nvSpPr>
        <p:spPr bwMode="auto">
          <a:xfrm>
            <a:off x="566738" y="3113088"/>
            <a:ext cx="3433762" cy="157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7500" tIns="35100" rIns="67500" bIns="35100" anchor="ctr"/>
          <a:lstStyle/>
          <a:p>
            <a:pPr algn="ctr"/>
            <a:r>
              <a:rPr lang="en-US" altLang="en-US" sz="1600" dirty="0">
                <a:solidFill>
                  <a:prstClr val="black"/>
                </a:solidFill>
                <a:ea typeface="MS PGothic" pitchFamily="34" charset="-128"/>
              </a:rPr>
              <a:t>ART-naive HIV-infected adults </a:t>
            </a:r>
          </a:p>
          <a:p>
            <a:pPr algn="ctr"/>
            <a:r>
              <a:rPr lang="en-US" altLang="en-US" sz="1600" dirty="0">
                <a:solidFill>
                  <a:prstClr val="black"/>
                </a:solidFill>
                <a:ea typeface="MS PGothic" pitchFamily="34" charset="-128"/>
              </a:rPr>
              <a:t>and children older than 5 </a:t>
            </a:r>
            <a:r>
              <a:rPr lang="en-US" altLang="en-US" sz="1600" dirty="0" err="1">
                <a:solidFill>
                  <a:prstClr val="black"/>
                </a:solidFill>
                <a:ea typeface="MS PGothic" pitchFamily="34" charset="-128"/>
              </a:rPr>
              <a:t>yrs</a:t>
            </a:r>
            <a:r>
              <a:rPr lang="en-US" altLang="en-US" sz="1600" dirty="0">
                <a:solidFill>
                  <a:prstClr val="black"/>
                </a:solidFill>
                <a:ea typeface="MS PGothic" pitchFamily="34" charset="-128"/>
              </a:rPr>
              <a:t> </a:t>
            </a:r>
            <a:br>
              <a:rPr lang="en-US" altLang="en-US" sz="1600" dirty="0">
                <a:solidFill>
                  <a:prstClr val="black"/>
                </a:solidFill>
                <a:ea typeface="MS PGothic" pitchFamily="34" charset="-128"/>
              </a:rPr>
            </a:br>
            <a:r>
              <a:rPr lang="en-US" altLang="en-US" sz="1600" dirty="0">
                <a:solidFill>
                  <a:prstClr val="black"/>
                </a:solidFill>
                <a:ea typeface="MS PGothic" pitchFamily="34" charset="-128"/>
              </a:rPr>
              <a:t>of age with CD4+ cell counts </a:t>
            </a:r>
            <a:br>
              <a:rPr lang="en-US" altLang="en-US" sz="1600" dirty="0">
                <a:solidFill>
                  <a:prstClr val="black"/>
                </a:solidFill>
                <a:ea typeface="MS PGothic" pitchFamily="34" charset="-128"/>
              </a:rPr>
            </a:br>
            <a:r>
              <a:rPr lang="en-US" altLang="en-US" sz="1600" dirty="0">
                <a:solidFill>
                  <a:prstClr val="black"/>
                </a:solidFill>
                <a:ea typeface="MS PGothic" pitchFamily="34" charset="-128"/>
              </a:rPr>
              <a:t>&lt; 100 cells/mm</a:t>
            </a:r>
            <a:r>
              <a:rPr lang="en-US" altLang="en-US" sz="1600" baseline="30000" dirty="0">
                <a:solidFill>
                  <a:prstClr val="black"/>
                </a:solidFill>
                <a:ea typeface="MS PGothic" pitchFamily="34" charset="-128"/>
              </a:rPr>
              <a:t>3</a:t>
            </a:r>
          </a:p>
          <a:p>
            <a:pPr algn="ctr"/>
            <a:r>
              <a:rPr lang="en-US" altLang="en-US" sz="1600" dirty="0">
                <a:solidFill>
                  <a:prstClr val="black"/>
                </a:solidFill>
                <a:ea typeface="MS PGothic" pitchFamily="34" charset="-128"/>
              </a:rPr>
              <a:t>(N = 1805)</a:t>
            </a:r>
          </a:p>
        </p:txBody>
      </p:sp>
      <p:sp>
        <p:nvSpPr>
          <p:cNvPr id="73737" name="Line 13"/>
          <p:cNvSpPr>
            <a:spLocks noChangeShapeType="1"/>
          </p:cNvSpPr>
          <p:nvPr/>
        </p:nvSpPr>
        <p:spPr bwMode="auto">
          <a:xfrm>
            <a:off x="3717925" y="4130675"/>
            <a:ext cx="433388" cy="3175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67500" tIns="35100" rIns="67500" bIns="35100" anchor="ctr"/>
          <a:lstStyle/>
          <a:p>
            <a:endParaRPr lang="fr-FR">
              <a:solidFill>
                <a:prstClr val="black"/>
              </a:solidFill>
            </a:endParaRPr>
          </a:p>
        </p:txBody>
      </p:sp>
      <p:sp>
        <p:nvSpPr>
          <p:cNvPr id="73738" name="Line 13"/>
          <p:cNvSpPr>
            <a:spLocks noChangeShapeType="1"/>
          </p:cNvSpPr>
          <p:nvPr/>
        </p:nvSpPr>
        <p:spPr bwMode="auto">
          <a:xfrm flipV="1">
            <a:off x="3717925" y="3440113"/>
            <a:ext cx="433388" cy="27463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67500" tIns="35100" rIns="67500" bIns="35100" anchor="ctr"/>
          <a:lstStyle/>
          <a:p>
            <a:endParaRPr lang="fr-FR">
              <a:solidFill>
                <a:prstClr val="black"/>
              </a:solidFill>
            </a:endParaRPr>
          </a:p>
        </p:txBody>
      </p:sp>
      <p:sp>
        <p:nvSpPr>
          <p:cNvPr id="73739" name="Rectangle 6"/>
          <p:cNvSpPr>
            <a:spLocks noChangeArrowheads="1"/>
          </p:cNvSpPr>
          <p:nvPr/>
        </p:nvSpPr>
        <p:spPr bwMode="auto">
          <a:xfrm>
            <a:off x="2241550" y="2511425"/>
            <a:ext cx="33242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en-US" altLang="en-US" sz="1400" i="1">
                <a:solidFill>
                  <a:prstClr val="black"/>
                </a:solidFill>
              </a:rPr>
              <a:t>Additional randomizations </a:t>
            </a:r>
          </a:p>
          <a:p>
            <a:pPr algn="ctr"/>
            <a:r>
              <a:rPr lang="en-US" altLang="en-US" sz="1400" i="1">
                <a:solidFill>
                  <a:prstClr val="black"/>
                </a:solidFill>
              </a:rPr>
              <a:t>conducted in factorial fashion*</a:t>
            </a:r>
          </a:p>
        </p:txBody>
      </p:sp>
      <p:sp>
        <p:nvSpPr>
          <p:cNvPr id="73740" name="Line 7"/>
          <p:cNvSpPr>
            <a:spLocks noChangeShapeType="1"/>
          </p:cNvSpPr>
          <p:nvPr/>
        </p:nvSpPr>
        <p:spPr bwMode="auto">
          <a:xfrm>
            <a:off x="3903663" y="2998788"/>
            <a:ext cx="0" cy="28892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solidFill>
                <a:prstClr val="black"/>
              </a:solidFill>
            </a:endParaRPr>
          </a:p>
        </p:txBody>
      </p:sp>
      <p:sp>
        <p:nvSpPr>
          <p:cNvPr id="15" name="Rectangle 6"/>
          <p:cNvSpPr>
            <a:spLocks noChangeArrowheads="1"/>
          </p:cNvSpPr>
          <p:nvPr/>
        </p:nvSpPr>
        <p:spPr bwMode="auto">
          <a:xfrm>
            <a:off x="382588" y="4953000"/>
            <a:ext cx="8432800" cy="1168400"/>
          </a:xfrm>
          <a:prstGeom prst="rect">
            <a:avLst/>
          </a:prstGeom>
          <a:noFill/>
          <a:ln>
            <a:noFill/>
          </a:ln>
          <a:effectLst/>
          <a:extLst/>
        </p:spPr>
        <p:txBody>
          <a:bodyPr anchor="ctr">
            <a:spAutoFit/>
          </a:bodyPr>
          <a:lstStyle/>
          <a:p>
            <a:pPr defTabSz="457200">
              <a:buClr>
                <a:srgbClr val="600030"/>
              </a:buClr>
              <a:buFont typeface="Wingdings" charset="0"/>
              <a:buNone/>
              <a:tabLst>
                <a:tab pos="228600" algn="l"/>
              </a:tabLst>
              <a:defRPr/>
            </a:pPr>
            <a:r>
              <a:rPr lang="en-US" sz="1400" dirty="0">
                <a:solidFill>
                  <a:prstClr val="black"/>
                </a:solidFill>
              </a:rPr>
              <a:t>*Raltegravir added to ART for 12 wks; food supplementation for 12 wks.</a:t>
            </a:r>
          </a:p>
          <a:p>
            <a:pPr defTabSz="457200">
              <a:buClr>
                <a:srgbClr val="600030"/>
              </a:buClr>
              <a:buFont typeface="Wingdings" charset="0"/>
              <a:buNone/>
              <a:tabLst>
                <a:tab pos="228600" algn="l"/>
              </a:tabLst>
              <a:defRPr/>
            </a:pPr>
            <a:r>
              <a:rPr lang="en-US" sz="1400" baseline="30000" dirty="0">
                <a:solidFill>
                  <a:prstClr val="black"/>
                </a:solidFill>
              </a:rPr>
              <a:t>†</a:t>
            </a:r>
            <a:r>
              <a:rPr lang="en-US" sz="1400" dirty="0">
                <a:solidFill>
                  <a:prstClr val="black"/>
                </a:solidFill>
              </a:rPr>
              <a:t>Cotrimoxazole, isoniazid/vitamin B6 300/25 mg/day for 12 wks (IPT), fluconazole 100 mg/day for </a:t>
            </a:r>
            <a:br>
              <a:rPr lang="en-US" sz="1400" dirty="0">
                <a:solidFill>
                  <a:prstClr val="black"/>
                </a:solidFill>
              </a:rPr>
            </a:br>
            <a:r>
              <a:rPr lang="en-US" sz="1400" dirty="0">
                <a:solidFill>
                  <a:prstClr val="black"/>
                </a:solidFill>
              </a:rPr>
              <a:t>12 wks, azithromycin 500 mg/day for 5 days, albendazole 400 mg (single dose).</a:t>
            </a:r>
          </a:p>
          <a:p>
            <a:pPr defTabSz="457200">
              <a:buClr>
                <a:srgbClr val="600030"/>
              </a:buClr>
              <a:buFont typeface="Wingdings" charset="0"/>
              <a:buNone/>
              <a:tabLst>
                <a:tab pos="228600" algn="l"/>
              </a:tabLst>
              <a:defRPr/>
            </a:pPr>
            <a:r>
              <a:rPr lang="en-US" sz="1400" baseline="30000" dirty="0">
                <a:solidFill>
                  <a:prstClr val="black"/>
                </a:solidFill>
              </a:rPr>
              <a:t>‡</a:t>
            </a:r>
            <a:r>
              <a:rPr lang="en-US" sz="1400" dirty="0">
                <a:solidFill>
                  <a:prstClr val="black"/>
                </a:solidFill>
              </a:rPr>
              <a:t>Cotrimoxazole, IPT added after 12 wks (except in Malawi). </a:t>
            </a:r>
          </a:p>
          <a:p>
            <a:pPr defTabSz="457200">
              <a:buClr>
                <a:srgbClr val="600030"/>
              </a:buClr>
              <a:buFont typeface="Wingdings" charset="0"/>
              <a:buNone/>
              <a:tabLst>
                <a:tab pos="228600" algn="l"/>
              </a:tabLst>
              <a:defRPr/>
            </a:pPr>
            <a:r>
              <a:rPr lang="en-US" sz="1400" dirty="0">
                <a:solidFill>
                  <a:prstClr val="black"/>
                </a:solidFill>
              </a:rPr>
              <a:t>In both prophylaxis regimens, cotrimoxazole and IPT given at half doses if younger than 12 yrs of age.</a:t>
            </a:r>
          </a:p>
        </p:txBody>
      </p:sp>
    </p:spTree>
    <p:extLst>
      <p:ext uri="{BB962C8B-B14F-4D97-AF65-F5344CB8AC3E}">
        <p14:creationId xmlns="" xmlns:p14="http://schemas.microsoft.com/office/powerpoint/2010/main" val="4112266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2" y="381641"/>
            <a:ext cx="8494560" cy="230231"/>
          </a:xfrm>
          <a:prstGeom prst="rect">
            <a:avLst/>
          </a:prstGeom>
          <a:noFill/>
          <a:ln w="9525">
            <a:noFill/>
            <a:miter lim="800000"/>
            <a:headEnd/>
            <a:tailEnd/>
          </a:ln>
        </p:spPr>
        <p:txBody>
          <a:bodyPr lIns="0" tIns="0" rIns="0" bIns="0">
            <a:spAutoFit/>
          </a:bodyPr>
          <a:lstStyle/>
          <a:p>
            <a:pPr algn="ct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pPr>
            <a:r>
              <a:rPr lang="en-GB" sz="1500" b="1" dirty="0" err="1">
                <a:solidFill>
                  <a:srgbClr val="FFFFFF"/>
                </a:solidFill>
                <a:latin typeface="Arial" charset="0"/>
              </a:rPr>
              <a:t>Characteristics of the Patients at Randomization.</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2" y="6270418"/>
            <a:ext cx="2566080" cy="432045"/>
          </a:xfrm>
          <a:prstGeom prst="rect">
            <a:avLst/>
          </a:prstGeom>
          <a:noFill/>
        </p:spPr>
      </p:pic>
      <p:sp>
        <p:nvSpPr>
          <p:cNvPr id="5124" name="Text Box 4"/>
          <p:cNvSpPr txBox="1">
            <a:spLocks noChangeArrowheads="1"/>
          </p:cNvSpPr>
          <p:nvPr/>
        </p:nvSpPr>
        <p:spPr bwMode="auto">
          <a:xfrm>
            <a:off x="2960865" y="5972309"/>
            <a:ext cx="3202113" cy="164212"/>
          </a:xfrm>
          <a:prstGeom prst="rect">
            <a:avLst/>
          </a:prstGeom>
          <a:noFill/>
          <a:ln w="9525">
            <a:noFill/>
            <a:miter lim="800000"/>
            <a:headEnd/>
            <a:tailEnd/>
          </a:ln>
        </p:spPr>
        <p:txBody>
          <a:bodyPr lIns="0" tIns="0" rIns="0" bIns="0">
            <a:spAutoFit/>
          </a:bodyPr>
          <a:lstStyle/>
          <a:p>
            <a:pPr fontAlgn="base" hangingPunct="0">
              <a:lnSpc>
                <a:spcPct val="97000"/>
              </a:lnSpc>
              <a:spcBef>
                <a:spcPct val="0"/>
              </a:spcBef>
              <a:spcAft>
                <a:spcPct val="0"/>
              </a:spcAft>
              <a:buClr>
                <a:srgbClr val="FFFFFF"/>
              </a:buClr>
              <a:buSzPct val="45000"/>
              <a:tabLst>
                <a:tab pos="656582" algn="l"/>
                <a:tab pos="1313162" algn="l"/>
                <a:tab pos="1969745" algn="l"/>
                <a:tab pos="2626327" algn="l"/>
                <a:tab pos="3282907" algn="l"/>
              </a:tabLst>
            </a:pPr>
            <a:r>
              <a:rPr lang="en-GB" sz="1100" b="1">
                <a:solidFill>
                  <a:srgbClr val="FFFFFF"/>
                </a:solidFill>
                <a:latin typeface="Arial" charset="0"/>
              </a:rPr>
              <a:t>Hakim J et al. N Engl J Med 2017;377:233-245</a:t>
            </a:r>
            <a:endParaRPr lang="en-GB" sz="11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123729" y="933219"/>
            <a:ext cx="4824536" cy="4977163"/>
          </a:xfrm>
          <a:prstGeom prst="rect">
            <a:avLst/>
          </a:prstGeom>
        </p:spPr>
      </p:pic>
    </p:spTree>
    <p:extLst>
      <p:ext uri="{BB962C8B-B14F-4D97-AF65-F5344CB8AC3E}">
        <p14:creationId xmlns="" xmlns:p14="http://schemas.microsoft.com/office/powerpoint/2010/main" val="2564565206"/>
      </p:ext>
    </p:extLst>
  </p:cSld>
  <p:clrMapOvr>
    <a:masterClrMapping/>
  </p:clrMapOvr>
  <p:transition spd="med"/>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2771</Words>
  <Application>Microsoft Office PowerPoint</Application>
  <PresentationFormat>Affichage à l'écran (4:3)</PresentationFormat>
  <Paragraphs>481</Paragraphs>
  <Slides>23</Slides>
  <Notes>16</Notes>
  <HiddenSlides>0</HiddenSlides>
  <MMClips>0</MMClips>
  <ScaleCrop>false</ScaleCrop>
  <HeadingPairs>
    <vt:vector size="4" baseType="variant">
      <vt:variant>
        <vt:lpstr>Thème</vt:lpstr>
      </vt:variant>
      <vt:variant>
        <vt:i4>5</vt:i4>
      </vt:variant>
      <vt:variant>
        <vt:lpstr>Titres des diapositives</vt:lpstr>
      </vt:variant>
      <vt:variant>
        <vt:i4>23</vt:i4>
      </vt:variant>
    </vt:vector>
  </HeadingPairs>
  <TitlesOfParts>
    <vt:vector size="28" baseType="lpstr">
      <vt:lpstr>Thème Office</vt:lpstr>
      <vt:lpstr>Custom Design</vt:lpstr>
      <vt:lpstr>Office Theme</vt:lpstr>
      <vt:lpstr>1_Thème Office</vt:lpstr>
      <vt:lpstr>2_Thème Office</vt:lpstr>
      <vt:lpstr>complications</vt:lpstr>
      <vt:lpstr>NEAT 022: Switch From Boosted PI to DTG in Suppressed Pts With High CV Risk</vt:lpstr>
      <vt:lpstr>NEAT 022: Key Findings</vt:lpstr>
      <vt:lpstr>ANRS CO4 Substudy: ART and Fracture Risk </vt:lpstr>
      <vt:lpstr>ZEST: Zoledronic Acid vs TDF Switching to Improve BMD in Pts Receiving TDF-Based ART</vt:lpstr>
      <vt:lpstr>NA-ACCORD: Smoking, HTN, Cholesterol Primary Drivers to MI Risk in HIV Infection</vt:lpstr>
      <vt:lpstr>Diapositive 7</vt:lpstr>
      <vt:lpstr>REALITY: Enhanced OI Prophylaxis at ART Initiation in Immunocompromised Pts</vt:lpstr>
      <vt:lpstr>Diapositive 9</vt:lpstr>
      <vt:lpstr>Diapositive 10</vt:lpstr>
      <vt:lpstr>Diapositive 11</vt:lpstr>
      <vt:lpstr>Diapositive 12</vt:lpstr>
      <vt:lpstr>Incidental lung cancers and positive computed tomography images in people living with HIV</vt:lpstr>
      <vt:lpstr>Incidental lung cancers and positive computed tomography images in people living with HIV</vt:lpstr>
      <vt:lpstr>Metabolic syndrome and obesity are the cornerstones of liver fibrosis in HIV-monoinfected patients: results of the METAFIB study  </vt:lpstr>
      <vt:lpstr>Diapositive 16</vt:lpstr>
      <vt:lpstr>Diapositive 17</vt:lpstr>
      <vt:lpstr>Diapositive 18</vt:lpstr>
      <vt:lpstr>Diapositive 19</vt:lpstr>
      <vt:lpstr>Diapositive 20</vt:lpstr>
      <vt:lpstr>Diapositive 21</vt:lpstr>
      <vt:lpstr>Diapositive 22</vt:lpstr>
      <vt:lpstr>Diapositive 23</vt:lpstr>
    </vt:vector>
  </TitlesOfParts>
  <Company>APHP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dc:title>
  <dc:creator>MEYNARD Jean luc</dc:creator>
  <cp:lastModifiedBy>User</cp:lastModifiedBy>
  <cp:revision>14</cp:revision>
  <dcterms:created xsi:type="dcterms:W3CDTF">2017-09-12T11:41:26Z</dcterms:created>
  <dcterms:modified xsi:type="dcterms:W3CDTF">2017-09-22T23:42:04Z</dcterms:modified>
</cp:coreProperties>
</file>