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4" r:id="rId3"/>
    <p:sldMasterId id="2147483673" r:id="rId4"/>
  </p:sldMasterIdLst>
  <p:notesMasterIdLst>
    <p:notesMasterId r:id="rId30"/>
  </p:notesMasterIdLst>
  <p:sldIdLst>
    <p:sldId id="256" r:id="rId5"/>
    <p:sldId id="257" r:id="rId6"/>
    <p:sldId id="276" r:id="rId7"/>
    <p:sldId id="277" r:id="rId8"/>
    <p:sldId id="258" r:id="rId9"/>
    <p:sldId id="259" r:id="rId10"/>
    <p:sldId id="260" r:id="rId11"/>
    <p:sldId id="261" r:id="rId12"/>
    <p:sldId id="262" r:id="rId13"/>
    <p:sldId id="279" r:id="rId14"/>
    <p:sldId id="263" r:id="rId15"/>
    <p:sldId id="264" r:id="rId16"/>
    <p:sldId id="265" r:id="rId17"/>
    <p:sldId id="266" r:id="rId18"/>
    <p:sldId id="267" r:id="rId19"/>
    <p:sldId id="275" r:id="rId20"/>
    <p:sldId id="268" r:id="rId21"/>
    <p:sldId id="272" r:id="rId22"/>
    <p:sldId id="287" r:id="rId23"/>
    <p:sldId id="281" r:id="rId24"/>
    <p:sldId id="282" r:id="rId25"/>
    <p:sldId id="283" r:id="rId26"/>
    <p:sldId id="284" r:id="rId27"/>
    <p:sldId id="285" r:id="rId28"/>
    <p:sldId id="278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4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Feuill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Feuill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Feuill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C:\Users\Jonathan\Documents\analyse%20final%20graphique%204D%20201601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19602071625"/>
          <c:y val="0.0928613920158109"/>
          <c:w val="0.810871653032314"/>
          <c:h val="0.534601815579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DTG + RPV (n = 252)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fr-FR"/>
                      <a:t>&lt;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CA-44F1-A904-004B635EC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Succès _x000d_virologique</c:v>
                </c:pt>
                <c:pt idx="1">
                  <c:v>Absence _x000d_de réponse</c:v>
                </c:pt>
                <c:pt idx="2">
                  <c:v>Pas de _x000d_données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95.0</c:v>
                </c:pt>
                <c:pt idx="1">
                  <c:v>1.0</c:v>
                </c:pt>
                <c:pt idx="2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CA-44F1-A904-004B635EC34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CAR (n = 256)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fr-FR"/>
                      <a:t>&lt;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A-44F1-A904-004B635EC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Succès _x000d_virologique</c:v>
                </c:pt>
                <c:pt idx="1">
                  <c:v>Absence _x000d_de réponse</c:v>
                </c:pt>
                <c:pt idx="2">
                  <c:v>Pas de _x000d_données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96.0</c:v>
                </c:pt>
                <c:pt idx="1">
                  <c:v>1.0</c:v>
                </c:pt>
                <c:pt idx="2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CA-44F1-A904-004B635EC34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DTG + RPV (n = 261)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fr-FR"/>
                      <a:t>&lt; 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CA-44F1-A904-004B635EC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Succès _x000d_virologique</c:v>
                </c:pt>
                <c:pt idx="1">
                  <c:v>Absence _x000d_de réponse</c:v>
                </c:pt>
                <c:pt idx="2">
                  <c:v>Pas de _x000d_données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94.0</c:v>
                </c:pt>
                <c:pt idx="1">
                  <c:v>1.0</c:v>
                </c:pt>
                <c:pt idx="2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CA-44F1-A904-004B635EC34B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CAR (n = 255)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Succès _x000d_virologique</c:v>
                </c:pt>
                <c:pt idx="1">
                  <c:v>Absence _x000d_de réponse</c:v>
                </c:pt>
                <c:pt idx="2">
                  <c:v>Pas de _x000d_données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94.0</c:v>
                </c:pt>
                <c:pt idx="1">
                  <c:v>2.0</c:v>
                </c:pt>
                <c:pt idx="2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0CA-44F1-A904-004B635EC3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4676328"/>
        <c:axId val="2074662568"/>
      </c:barChart>
      <c:catAx>
        <c:axId val="2074676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 anchor="ctr" anchorCtr="1"/>
          <a:lstStyle/>
          <a:p>
            <a:pPr algn="ctr">
              <a:defRPr sz="1200" b="1" i="0"/>
            </a:pPr>
            <a:endParaRPr lang="fr-FR"/>
          </a:p>
        </c:txPr>
        <c:crossAx val="2074662568"/>
        <c:crosses val="autoZero"/>
        <c:auto val="1"/>
        <c:lblAlgn val="ctr"/>
        <c:lblOffset val="100"/>
        <c:noMultiLvlLbl val="0"/>
      </c:catAx>
      <c:valAx>
        <c:axId val="207466256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r-FR" sz="1200" dirty="0"/>
                  <a:t>CV &lt; 50 copies/ml (%)</a:t>
                </a:r>
              </a:p>
            </c:rich>
          </c:tx>
          <c:layout>
            <c:manualLayout>
              <c:xMode val="edge"/>
              <c:yMode val="edge"/>
              <c:x val="0.064077318099445"/>
              <c:y val="0.1283754531505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074676328"/>
        <c:crosses val="autoZero"/>
        <c:crossBetween val="between"/>
        <c:majorUnit val="20.0"/>
        <c:minorUnit val="4.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3505563303994"/>
          <c:y val="0.174544482387138"/>
          <c:w val="0.363114692694686"/>
          <c:h val="0.246297945374946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19602071625"/>
          <c:y val="0.192047565651787"/>
          <c:w val="0.810871653032314"/>
          <c:h val="0.556035449066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Inclusion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"/>
                  <c:y val="0.0402065810970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AF-4CEE-A8E4-8CE37BEC5B32}"/>
                </c:ext>
              </c:extLst>
            </c:dLbl>
            <c:dLbl>
              <c:idx val="1"/>
              <c:layout>
                <c:manualLayout>
                  <c:x val="0.0"/>
                  <c:y val="0.0552840490084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AF-4CEE-A8E4-8CE37BEC5B32}"/>
                </c:ext>
              </c:extLst>
            </c:dLbl>
            <c:dLbl>
              <c:idx val="2"/>
              <c:layout>
                <c:manualLayout>
                  <c:x val="-8.06907311457902E-17"/>
                  <c:y val="0.05277113768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AF-4CEE-A8E4-8CE37BEC5B32}"/>
                </c:ext>
              </c:extLst>
            </c:dLbl>
            <c:dLbl>
              <c:idx val="3"/>
              <c:layout>
                <c:manualLayout>
                  <c:x val="0.0"/>
                  <c:y val="0.0653356942827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AF-4CEE-A8E4-8CE37BEC5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CT</c:v>
                </c:pt>
                <c:pt idx="1">
                  <c:v>HDL-c</c:v>
                </c:pt>
                <c:pt idx="2">
                  <c:v>LDL-c calculé</c:v>
                </c:pt>
                <c:pt idx="3">
                  <c:v>Triglycérides</c:v>
                </c:pt>
              </c:strCache>
            </c:strRef>
          </c:cat>
          <c:val>
            <c:numRef>
              <c:f>Feuil1!$B$2:$B$5</c:f>
              <c:numCache>
                <c:formatCode>0.0</c:formatCode>
                <c:ptCount val="4"/>
                <c:pt idx="0">
                  <c:v>185.9</c:v>
                </c:pt>
                <c:pt idx="1">
                  <c:v>52.7</c:v>
                </c:pt>
                <c:pt idx="2">
                  <c:v>107.1</c:v>
                </c:pt>
                <c:pt idx="3">
                  <c:v>133.1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AF-4CEE-A8E4-8CE37BEC5B3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S48</c:v>
                </c:pt>
              </c:strCache>
            </c:strRef>
          </c:tx>
          <c:spPr>
            <a:solidFill>
              <a:srgbClr val="F4792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CT</c:v>
                </c:pt>
                <c:pt idx="1">
                  <c:v>HDL-c</c:v>
                </c:pt>
                <c:pt idx="2">
                  <c:v>LDL-c calculé</c:v>
                </c:pt>
                <c:pt idx="3">
                  <c:v>Triglycérides</c:v>
                </c:pt>
              </c:strCache>
            </c:strRef>
          </c:cat>
          <c:val>
            <c:numRef>
              <c:f>Feuil1!$C$2:$C$5</c:f>
              <c:numCache>
                <c:formatCode>0.0</c:formatCode>
                <c:ptCount val="4"/>
                <c:pt idx="0">
                  <c:v>186.0</c:v>
                </c:pt>
                <c:pt idx="1">
                  <c:v>54.2</c:v>
                </c:pt>
                <c:pt idx="2">
                  <c:v>108.1</c:v>
                </c:pt>
                <c:pt idx="3">
                  <c:v>121.3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AF-4CEE-A8E4-8CE37BEC5B3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Inclusion</c:v>
                </c:pt>
              </c:strCache>
            </c:strRef>
          </c:tx>
          <c:spPr>
            <a:solidFill>
              <a:srgbClr val="0072BC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452322058671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AF-4CEE-A8E4-8CE37BEC5B32}"/>
                </c:ext>
              </c:extLst>
            </c:dLbl>
            <c:dLbl>
              <c:idx val="1"/>
              <c:layout>
                <c:manualLayout>
                  <c:x val="0.0"/>
                  <c:y val="0.0577969603270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AF-4CEE-A8E4-8CE37BEC5B32}"/>
                </c:ext>
              </c:extLst>
            </c:dLbl>
            <c:dLbl>
              <c:idx val="2"/>
              <c:layout>
                <c:manualLayout>
                  <c:x val="-8.06907311457902E-17"/>
                  <c:y val="0.0552840490084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AF-4CEE-A8E4-8CE37BEC5B32}"/>
                </c:ext>
              </c:extLst>
            </c:dLbl>
            <c:dLbl>
              <c:idx val="3"/>
              <c:layout>
                <c:manualLayout>
                  <c:x val="0.0"/>
                  <c:y val="0.0829260735127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AF-4CEE-A8E4-8CE37BEC5B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CT</c:v>
                </c:pt>
                <c:pt idx="1">
                  <c:v>HDL-c</c:v>
                </c:pt>
                <c:pt idx="2">
                  <c:v>LDL-c calculé</c:v>
                </c:pt>
                <c:pt idx="3">
                  <c:v>Triglycérides</c:v>
                </c:pt>
              </c:strCache>
            </c:strRef>
          </c:cat>
          <c:val>
            <c:numRef>
              <c:f>Feuil1!$D$2:$D$5</c:f>
              <c:numCache>
                <c:formatCode>0.0</c:formatCode>
                <c:ptCount val="4"/>
                <c:pt idx="0">
                  <c:v>187.6</c:v>
                </c:pt>
                <c:pt idx="1">
                  <c:v>53.6</c:v>
                </c:pt>
                <c:pt idx="2">
                  <c:v>108.3</c:v>
                </c:pt>
                <c:pt idx="3">
                  <c:v>132.0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EAF-4CEE-A8E4-8CE37BEC5B32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S48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CT</c:v>
                </c:pt>
                <c:pt idx="1">
                  <c:v>HDL-c</c:v>
                </c:pt>
                <c:pt idx="2">
                  <c:v>LDL-c calculé</c:v>
                </c:pt>
                <c:pt idx="3">
                  <c:v>Triglycérides</c:v>
                </c:pt>
              </c:strCache>
            </c:strRef>
          </c:cat>
          <c:val>
            <c:numRef>
              <c:f>Feuil1!$E$2:$E$5</c:f>
              <c:numCache>
                <c:formatCode>0.0</c:formatCode>
                <c:ptCount val="4"/>
                <c:pt idx="0">
                  <c:v>188.1</c:v>
                </c:pt>
                <c:pt idx="1">
                  <c:v>54.9</c:v>
                </c:pt>
                <c:pt idx="2">
                  <c:v>107.3</c:v>
                </c:pt>
                <c:pt idx="3">
                  <c:v>133.1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EAF-4CEE-A8E4-8CE37BEC5B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4417752"/>
        <c:axId val="2144414184"/>
      </c:barChart>
      <c:catAx>
        <c:axId val="2144417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 anchor="ctr" anchorCtr="1"/>
          <a:lstStyle/>
          <a:p>
            <a:pPr algn="ctr">
              <a:defRPr sz="1200" b="1" i="0"/>
            </a:pPr>
            <a:endParaRPr lang="fr-FR"/>
          </a:p>
        </c:txPr>
        <c:crossAx val="2144414184"/>
        <c:crosses val="autoZero"/>
        <c:auto val="1"/>
        <c:lblAlgn val="ctr"/>
        <c:lblOffset val="100"/>
        <c:noMultiLvlLbl val="0"/>
      </c:catAx>
      <c:valAx>
        <c:axId val="2144414184"/>
        <c:scaling>
          <c:orientation val="minMax"/>
          <c:max val="2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r-FR" sz="1400" b="1" dirty="0">
                    <a:effectLst/>
                    <a:latin typeface="+mn-lt"/>
                  </a:rPr>
                  <a:t>Valeurs moyennes, mg/dl</a:t>
                </a:r>
              </a:p>
            </c:rich>
          </c:tx>
          <c:layout>
            <c:manualLayout>
              <c:xMode val="edge"/>
              <c:yMode val="edge"/>
              <c:x val="0.0354684047084885"/>
              <c:y val="0.22889199012485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144417752"/>
        <c:crosses val="autoZero"/>
        <c:crossBetween val="between"/>
        <c:majorUnit val="50.0"/>
        <c:minorUnit val="4.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17450123801343"/>
          <c:y val="0.104182928863438"/>
          <c:w val="0.363114692694686"/>
          <c:h val="0.130704036625979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19602071625"/>
          <c:y val="0.192047565651787"/>
          <c:w val="0.810871653032314"/>
          <c:h val="0.556035449066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Inclusion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"/>
                  <c:y val="0.0402065810970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1-4988-8339-7D0ED241AA1E}"/>
                </c:ext>
              </c:extLst>
            </c:dLbl>
            <c:dLbl>
              <c:idx val="1"/>
              <c:layout>
                <c:manualLayout>
                  <c:x val="0.0"/>
                  <c:y val="0.0552840490084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1-4988-8339-7D0ED241AA1E}"/>
                </c:ext>
              </c:extLst>
            </c:dLbl>
            <c:dLbl>
              <c:idx val="2"/>
              <c:layout>
                <c:manualLayout>
                  <c:x val="-8.06907311457903E-17"/>
                  <c:y val="0.05277113768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1-4988-8339-7D0ED241AA1E}"/>
                </c:ext>
              </c:extLst>
            </c:dLbl>
            <c:dLbl>
              <c:idx val="3"/>
              <c:layout>
                <c:manualLayout>
                  <c:x val="0.0"/>
                  <c:y val="0.0653356942827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11-4988-8339-7D0ED241A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Ratio CT/HDL-c</c:v>
                </c:pt>
              </c:strCache>
            </c:strRef>
          </c:cat>
          <c:val>
            <c:numRef>
              <c:f>Feuil1!$B$2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11-4988-8339-7D0ED241AA1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S48</c:v>
                </c:pt>
              </c:strCache>
            </c:strRef>
          </c:tx>
          <c:spPr>
            <a:solidFill>
              <a:srgbClr val="F47920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Ratio CT/HDL-c</c:v>
                </c:pt>
              </c:strCache>
            </c:strRef>
          </c:cat>
          <c:val>
            <c:numRef>
              <c:f>Feuil1!$C$2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A11-4988-8339-7D0ED241AA1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Inclusion</c:v>
                </c:pt>
              </c:strCache>
            </c:strRef>
          </c:tx>
          <c:spPr>
            <a:solidFill>
              <a:srgbClr val="0072BC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452322058671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11-4988-8339-7D0ED241AA1E}"/>
                </c:ext>
              </c:extLst>
            </c:dLbl>
            <c:dLbl>
              <c:idx val="1"/>
              <c:layout>
                <c:manualLayout>
                  <c:x val="0.0"/>
                  <c:y val="0.0577969603270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11-4988-8339-7D0ED241AA1E}"/>
                </c:ext>
              </c:extLst>
            </c:dLbl>
            <c:dLbl>
              <c:idx val="2"/>
              <c:layout>
                <c:manualLayout>
                  <c:x val="-8.06907311457903E-17"/>
                  <c:y val="0.0552840490084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11-4988-8339-7D0ED241AA1E}"/>
                </c:ext>
              </c:extLst>
            </c:dLbl>
            <c:dLbl>
              <c:idx val="3"/>
              <c:layout>
                <c:manualLayout>
                  <c:x val="0.0"/>
                  <c:y val="0.0829260735127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11-4988-8339-7D0ED241A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Ratio CT/HDL-c</c:v>
                </c:pt>
              </c:strCache>
            </c:strRef>
          </c:cat>
          <c:val>
            <c:numRef>
              <c:f>Feuil1!$D$2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A11-4988-8339-7D0ED241AA1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S48</c:v>
                </c:pt>
              </c:strCache>
            </c:strRef>
          </c:tx>
          <c:spPr>
            <a:solidFill>
              <a:srgbClr val="8EB4E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</c:f>
              <c:strCache>
                <c:ptCount val="1"/>
                <c:pt idx="0">
                  <c:v>Ratio CT/HDL-c</c:v>
                </c:pt>
              </c:strCache>
            </c:strRef>
          </c:cat>
          <c:val>
            <c:numRef>
              <c:f>Feuil1!$E$2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A11-4988-8339-7D0ED241AA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4204616"/>
        <c:axId val="2074208040"/>
      </c:barChart>
      <c:catAx>
        <c:axId val="207420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 anchor="ctr" anchorCtr="1"/>
          <a:lstStyle/>
          <a:p>
            <a:pPr algn="ctr">
              <a:defRPr sz="1200" b="1" i="0"/>
            </a:pPr>
            <a:endParaRPr lang="fr-FR"/>
          </a:p>
        </c:txPr>
        <c:crossAx val="2074208040"/>
        <c:crosses val="autoZero"/>
        <c:auto val="1"/>
        <c:lblAlgn val="ctr"/>
        <c:lblOffset val="100"/>
        <c:noMultiLvlLbl val="0"/>
      </c:catAx>
      <c:valAx>
        <c:axId val="2074208040"/>
        <c:scaling>
          <c:orientation val="minMax"/>
          <c:max val="5.0"/>
          <c:min val="0.0"/>
        </c:scaling>
        <c:delete val="0"/>
        <c:axPos val="l"/>
        <c:numFmt formatCode="0.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074204616"/>
        <c:crosses val="autoZero"/>
        <c:crossBetween val="between"/>
        <c:majorUnit val="1.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919602071625"/>
          <c:y val="0.192047565651787"/>
          <c:w val="0.810871653032314"/>
          <c:h val="0.556035449066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Inclusion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"/>
                  <c:y val="0.0131083030632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32-4CCA-B08B-6C9C0B76AF87}"/>
                </c:ext>
              </c:extLst>
            </c:dLbl>
            <c:dLbl>
              <c:idx val="1"/>
              <c:layout>
                <c:manualLayout>
                  <c:x val="6.19962105953183E-17"/>
                  <c:y val="0.0146363204040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32-4CCA-B08B-6C9C0B76AF87}"/>
                </c:ext>
              </c:extLst>
            </c:dLbl>
            <c:dLbl>
              <c:idx val="2"/>
              <c:layout>
                <c:manualLayout>
                  <c:x val="0.0"/>
                  <c:y val="0.0188979124920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32-4CCA-B08B-6C9C0B76AF87}"/>
                </c:ext>
              </c:extLst>
            </c:dLbl>
            <c:dLbl>
              <c:idx val="3"/>
              <c:layout>
                <c:manualLayout>
                  <c:x val="0.0"/>
                  <c:y val="0.0653356942827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32-4CCA-B08B-6C9C0B76A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Phosphatase alcaline _x000d_osseuse spécifique_x000d_p &lt; 0,001*</c:v>
                </c:pt>
                <c:pt idx="1">
                  <c:v>Ostéocalcine _x000d_p &lt; 0,001*</c:v>
                </c:pt>
                <c:pt idx="2">
                  <c:v>Propeptide N-Terminal _x000d_du procollagène de type 1_x000d_p &lt; 0,001*</c:v>
                </c:pt>
              </c:strCache>
            </c:strRef>
          </c:cat>
          <c:val>
            <c:numRef>
              <c:f>Feuil1!$B$2:$B$4</c:f>
              <c:numCache>
                <c:formatCode>0.0</c:formatCode>
                <c:ptCount val="3"/>
                <c:pt idx="0">
                  <c:v>15.9</c:v>
                </c:pt>
                <c:pt idx="1">
                  <c:v>23.8</c:v>
                </c:pt>
                <c:pt idx="2">
                  <c:v>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32-4CCA-B08B-6C9C0B76AF8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S48</c:v>
                </c:pt>
              </c:strCache>
            </c:strRef>
          </c:tx>
          <c:spPr>
            <a:solidFill>
              <a:srgbClr val="F8AF7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Phosphatase alcaline _x000d_osseuse spécifique_x000d_p &lt; 0,001*</c:v>
                </c:pt>
                <c:pt idx="1">
                  <c:v>Ostéocalcine _x000d_p &lt; 0,001*</c:v>
                </c:pt>
                <c:pt idx="2">
                  <c:v>Propeptide N-Terminal _x000d_du procollagène de type 1_x000d_p &lt; 0,001*</c:v>
                </c:pt>
              </c:strCache>
            </c:strRef>
          </c:cat>
          <c:val>
            <c:numRef>
              <c:f>Feuil1!$C$2:$C$4</c:f>
              <c:numCache>
                <c:formatCode>0.0</c:formatCode>
                <c:ptCount val="3"/>
                <c:pt idx="0">
                  <c:v>12.9</c:v>
                </c:pt>
                <c:pt idx="1">
                  <c:v>19.0</c:v>
                </c:pt>
                <c:pt idx="2">
                  <c:v>45.6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032-4CCA-B08B-6C9C0B76AF8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Inclusion</c:v>
                </c:pt>
              </c:strCache>
            </c:strRef>
          </c:tx>
          <c:spPr>
            <a:solidFill>
              <a:srgbClr val="0072BC"/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0797188170707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32-4CCA-B08B-6C9C0B76AF87}"/>
                </c:ext>
              </c:extLst>
            </c:dLbl>
            <c:dLbl>
              <c:idx val="1"/>
              <c:layout>
                <c:manualLayout>
                  <c:x val="-1.33135848491404E-7"/>
                  <c:y val="0.0137620245682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32-4CCA-B08B-6C9C0B76AF87}"/>
                </c:ext>
              </c:extLst>
            </c:dLbl>
            <c:dLbl>
              <c:idx val="2"/>
              <c:layout>
                <c:manualLayout>
                  <c:x val="0.0"/>
                  <c:y val="0.00786199461606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32-4CCA-B08B-6C9C0B76AF87}"/>
                </c:ext>
              </c:extLst>
            </c:dLbl>
            <c:dLbl>
              <c:idx val="3"/>
              <c:layout>
                <c:manualLayout>
                  <c:x val="0.0"/>
                  <c:y val="0.0829260735127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32-4CCA-B08B-6C9C0B76A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Phosphatase alcaline _x000d_osseuse spécifique_x000d_p &lt; 0,001*</c:v>
                </c:pt>
                <c:pt idx="1">
                  <c:v>Ostéocalcine _x000d_p &lt; 0,001*</c:v>
                </c:pt>
                <c:pt idx="2">
                  <c:v>Propeptide N-Terminal _x000d_du procollagène de type 1_x000d_p &lt; 0,001*</c:v>
                </c:pt>
              </c:strCache>
            </c:strRef>
          </c:cat>
          <c:val>
            <c:numRef>
              <c:f>Feuil1!$D$2:$D$4</c:f>
              <c:numCache>
                <c:formatCode>0.0</c:formatCode>
                <c:ptCount val="3"/>
                <c:pt idx="0">
                  <c:v>16.2</c:v>
                </c:pt>
                <c:pt idx="1">
                  <c:v>24.0</c:v>
                </c:pt>
                <c:pt idx="2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32-4CCA-B08B-6C9C0B76AF8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S48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Phosphatase alcaline _x000d_osseuse spécifique_x000d_p &lt; 0,001*</c:v>
                </c:pt>
                <c:pt idx="1">
                  <c:v>Ostéocalcine _x000d_p &lt; 0,001*</c:v>
                </c:pt>
                <c:pt idx="2">
                  <c:v>Propeptide N-Terminal _x000d_du procollagène de type 1_x000d_p &lt; 0,001*</c:v>
                </c:pt>
              </c:strCache>
            </c:strRef>
          </c:cat>
          <c:val>
            <c:numRef>
              <c:f>Feuil1!$E$2:$E$4</c:f>
              <c:numCache>
                <c:formatCode>0.0</c:formatCode>
                <c:ptCount val="3"/>
                <c:pt idx="0">
                  <c:v>17.1</c:v>
                </c:pt>
                <c:pt idx="1">
                  <c:v>23.1</c:v>
                </c:pt>
                <c:pt idx="2">
                  <c:v>54.7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032-4CCA-B08B-6C9C0B76AF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2355208"/>
        <c:axId val="2143194824"/>
      </c:barChart>
      <c:catAx>
        <c:axId val="214235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 vert="horz" anchor="ctr" anchorCtr="1"/>
          <a:lstStyle/>
          <a:p>
            <a:pPr algn="ctr">
              <a:defRPr sz="1200" b="1" i="0"/>
            </a:pPr>
            <a:endParaRPr lang="fr-FR"/>
          </a:p>
        </c:txPr>
        <c:crossAx val="2143194824"/>
        <c:crosses val="autoZero"/>
        <c:auto val="1"/>
        <c:lblAlgn val="ctr"/>
        <c:lblOffset val="100"/>
        <c:noMultiLvlLbl val="0"/>
      </c:catAx>
      <c:valAx>
        <c:axId val="2143194824"/>
        <c:scaling>
          <c:orientation val="minMax"/>
          <c:max val="6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fr-FR" sz="1400" b="1" dirty="0">
                    <a:effectLst/>
                    <a:latin typeface="+mn-lt"/>
                  </a:rPr>
                  <a:t>Valeurs moyennes, µg/dl</a:t>
                </a:r>
              </a:p>
            </c:rich>
          </c:tx>
          <c:layout>
            <c:manualLayout>
              <c:xMode val="edge"/>
              <c:yMode val="edge"/>
              <c:x val="0.0692849606417148"/>
              <c:y val="0.20179350668644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142355208"/>
        <c:crosses val="autoZero"/>
        <c:crossBetween val="between"/>
        <c:majorUnit val="10.0"/>
        <c:minorUnit val="4.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12860257285027"/>
          <c:y val="0.0906336457736278"/>
          <c:w val="0.258283546073325"/>
          <c:h val="0.174738878132816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Feuil1!$A$2:$A$9</c:f>
              <c:strCache>
                <c:ptCount val="8"/>
                <c:pt idx="0">
                  <c:v>S0</c:v>
                </c:pt>
                <c:pt idx="1">
                  <c:v>S8</c:v>
                </c:pt>
                <c:pt idx="2">
                  <c:v>S12</c:v>
                </c:pt>
                <c:pt idx="3">
                  <c:v>S16</c:v>
                </c:pt>
                <c:pt idx="4">
                  <c:v>S24</c:v>
                </c:pt>
                <c:pt idx="5">
                  <c:v>S32</c:v>
                </c:pt>
                <c:pt idx="6">
                  <c:v>S40</c:v>
                </c:pt>
                <c:pt idx="7">
                  <c:v>S48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110.0</c:v>
                </c:pt>
                <c:pt idx="1">
                  <c:v>104.0</c:v>
                </c:pt>
                <c:pt idx="2">
                  <c:v>104.0</c:v>
                </c:pt>
                <c:pt idx="3">
                  <c:v>103.0</c:v>
                </c:pt>
                <c:pt idx="4">
                  <c:v>103.0</c:v>
                </c:pt>
                <c:pt idx="5">
                  <c:v>103.0</c:v>
                </c:pt>
                <c:pt idx="6">
                  <c:v>102.0</c:v>
                </c:pt>
                <c:pt idx="7">
                  <c:v>101.0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468632"/>
        <c:axId val="2107358840"/>
      </c:barChart>
      <c:catAx>
        <c:axId val="2107468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107358840"/>
        <c:crosses val="autoZero"/>
        <c:auto val="1"/>
        <c:lblAlgn val="ctr"/>
        <c:lblOffset val="100"/>
        <c:noMultiLvlLbl val="0"/>
      </c:catAx>
      <c:valAx>
        <c:axId val="2107358840"/>
        <c:scaling>
          <c:orientation val="minMax"/>
          <c:max val="12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2107468632"/>
        <c:crosses val="autoZero"/>
        <c:crossBetween val="between"/>
        <c:majorUnit val="20.0"/>
        <c:minorUnit val="4.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'Proportion  echec '!$N$1</c:f>
              <c:strCache>
                <c:ptCount val="1"/>
                <c:pt idx="0">
                  <c:v>Per protocole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"/>
                  <c:y val="0.0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1800" dirty="0"/>
                      <a:t>96 [90 - 98 ]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71-4A19-8507-30BD509162F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/>
                      <a:t>3 [1</a:t>
                    </a:r>
                    <a:r>
                      <a:rPr lang="en-US" sz="1800" baseline="0"/>
                      <a:t> - 9</a:t>
                    </a:r>
                    <a:r>
                      <a:rPr lang="en-US" sz="1800"/>
                      <a:t>]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71-4A19-8507-30BD509162F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/>
                      <a:t>1 [0 - 7]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71-4A19-8507-30BD50916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'Proportion  echec '!$M$2:$M$4</c:f>
              <c:strCache>
                <c:ptCount val="3"/>
                <c:pt idx="0">
                  <c:v>succès thérapeutiques</c:v>
                </c:pt>
                <c:pt idx="1">
                  <c:v>échecs virologiques</c:v>
                </c:pt>
                <c:pt idx="2">
                  <c:v>échecs de la stratégie</c:v>
                </c:pt>
              </c:strCache>
            </c:strRef>
          </c:cat>
          <c:val>
            <c:numRef>
              <c:f>'Proportion  echec '!$N$2:$N$4</c:f>
              <c:numCache>
                <c:formatCode>General</c:formatCode>
                <c:ptCount val="3"/>
                <c:pt idx="0">
                  <c:v>96.0</c:v>
                </c:pt>
                <c:pt idx="1">
                  <c:v>3.0</c:v>
                </c:pt>
                <c:pt idx="2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71-4A19-8507-30BD50916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316216"/>
        <c:axId val="-2123313272"/>
      </c:barChart>
      <c:catAx>
        <c:axId val="-2123316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-2123313272"/>
        <c:crosses val="autoZero"/>
        <c:auto val="1"/>
        <c:lblAlgn val="ctr"/>
        <c:lblOffset val="100"/>
        <c:noMultiLvlLbl val="0"/>
      </c:catAx>
      <c:valAx>
        <c:axId val="-2123313272"/>
        <c:scaling>
          <c:orientation val="minMax"/>
          <c:max val="10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fr-FR" sz="1600" b="1" i="0" baseline="0" dirty="0">
                    <a:effectLst/>
                  </a:rPr>
                  <a:t>% d'individus [IC95%]</a:t>
                </a:r>
                <a:endParaRPr lang="fr-FR" sz="9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3316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5A5A4-3CE7-B94D-B978-E8B8E3E8606A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ACCB-CAB8-734E-BC6F-A7156F812B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62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CV, cardiovascular; </a:t>
            </a:r>
            <a:r>
              <a:rPr lang="en-US" sz="1100" i="1" dirty="0">
                <a:latin typeface="Arial" charset="0"/>
              </a:rPr>
              <a:t>DTG, dolutegravir; ITT, intent to treat; ITT-E, intent-to-treat exposed; </a:t>
            </a:r>
            <a:r>
              <a:rPr lang="en-US" i="1" dirty="0"/>
              <a:t>MI, myocardial infarction; PDVF, protocol-defined virologic failure; RTV, ritonavir; VF, virologic failure.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225B-C2A0-4F2C-B858-CD072D7B250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92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i="1" dirty="0"/>
              <a:t>BL, baseline; BMD, bone mineral density; </a:t>
            </a:r>
            <a:r>
              <a:rPr lang="en-US" sz="1100" i="1" dirty="0">
                <a:latin typeface="Arial" charset="0"/>
              </a:rPr>
              <a:t>DTG, dolutegravir; RPV, rilpivirine; TDF, tenofovir disoproxil fumarate.</a:t>
            </a:r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225B-C2A0-4F2C-B858-CD072D7B250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3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3TC, lamivudine; ABC, abacavir; AE, adverse event; CAB, cabotegravir; ISR, injection-site reaction; </a:t>
            </a:r>
            <a:r>
              <a:rPr lang="en-US" sz="1100" i="1" dirty="0">
                <a:latin typeface="Arial" charset="0"/>
              </a:rPr>
              <a:t>RPV, rilpivirine.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225B-C2A0-4F2C-B858-CD072D7B250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78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Arial" charset="0"/>
              <a:ea typeface="MS PGothic" charset="0"/>
            </a:endParaRPr>
          </a:p>
        </p:txBody>
      </p:sp>
      <p:sp>
        <p:nvSpPr>
          <p:cNvPr id="583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FEF4CAD-D2BD-714B-9EEC-7A9100323705}" type="slidenum">
              <a:rPr lang="fr-FR" sz="1200">
                <a:latin typeface="Arial" charset="0"/>
              </a:rPr>
              <a:pPr eaLnBrk="1" hangingPunct="1"/>
              <a:t>22</a:t>
            </a:fld>
            <a:endParaRPr lang="fr-F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i="1" dirty="0">
                <a:latin typeface="Arial" charset="0"/>
              </a:rPr>
              <a:t>AE, adverse event; DTG, dolutegravir; ITT-E, intent to treat-exposed; LPV, lopinavir; NR, not reported; </a:t>
            </a:r>
            <a:r>
              <a:rPr lang="en-US" i="1" dirty="0"/>
              <a:t>RAM, resistance associated mutation; RTV, ritonavir.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F225B-C2A0-4F2C-B858-CD072D7B250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03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C407EC3-F1EE-7F4C-9617-D71F70362939}" type="slidenum">
              <a:rPr lang="fr-FR">
                <a:latin typeface="Calibri" charset="0"/>
              </a:rPr>
              <a:pPr/>
              <a:t>5</a:t>
            </a:fld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B5A5A77-D9D8-324B-A08B-24215B7B8214}" type="slidenum">
              <a:rPr lang="fr-FR">
                <a:latin typeface="Calibri" charset="0"/>
              </a:rPr>
              <a:pPr/>
              <a:t>6</a:t>
            </a:fld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MS PGothic" charset="0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1D8855D-9FD0-2247-A93C-4182B7161085}" type="slidenum">
              <a:rPr lang="fr-FR">
                <a:latin typeface="Calibri" charset="0"/>
              </a:rPr>
              <a:pPr/>
              <a:t>9</a:t>
            </a:fld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1B38A-2332-AE40-B2DB-3C7A34EA6EDE}" type="slidenum">
              <a:rPr lang="fr-FR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99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10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2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61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3277" y="2167467"/>
            <a:ext cx="7623522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63277" y="1075277"/>
            <a:ext cx="7623522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1">
                <a:solidFill>
                  <a:srgbClr val="0072BC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1063277" y="5588010"/>
            <a:ext cx="7623523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3278" y="120469"/>
            <a:ext cx="7394923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72BC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1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2017 - D’après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Xxxxxx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X et al., 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abstr</a:t>
            </a: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57151" y="122465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2BC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22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2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937160" y="127001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1">
                <a:solidFill>
                  <a:srgbClr val="0072BC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0" y="558801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6" y="120469"/>
            <a:ext cx="7521039" cy="6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200"/>
              </a:lnSpc>
              <a:defRPr sz="2000">
                <a:solidFill>
                  <a:srgbClr val="0072BC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6"/>
          </p:nvPr>
        </p:nvSpPr>
        <p:spPr>
          <a:xfrm>
            <a:off x="2770263" y="6400810"/>
            <a:ext cx="5916536" cy="47033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CROI 2017 - D’après Xxxxxx X et al., abstr. XXXX, actualisé</a:t>
            </a:r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2167467"/>
            <a:ext cx="3958174" cy="301413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083057" y="1270010"/>
            <a:ext cx="3958175" cy="6352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1">
                <a:solidFill>
                  <a:srgbClr val="0072BC"/>
                </a:solidFill>
              </a:defRPr>
            </a:lvl1pPr>
          </a:lstStyle>
          <a:p>
            <a:pPr lvl="0"/>
            <a:r>
              <a:rPr lang="fr-FR" dirty="0" smtClean="0"/>
              <a:t>Sous-titre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7" y="5588010"/>
            <a:ext cx="3958175" cy="5318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57151" y="130932"/>
            <a:ext cx="381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2BC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97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D9F9E9-EE4F-4C53-A1D6-6A727206A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5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CO_HIV_RGB.jpg">
            <a:extLst>
              <a:ext uri="{FF2B5EF4-FFF2-40B4-BE49-F238E27FC236}">
                <a16:creationId xmlns:a16="http://schemas.microsoft.com/office/drawing/2014/main" xmlns="" id="{26B0799B-D642-4C87-BE54-D02651B3DD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064243" y="5889636"/>
            <a:ext cx="275463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E423A6-F7E5-444C-8472-02A36115DC8B}"/>
              </a:ext>
            </a:extLst>
          </p:cNvPr>
          <p:cNvCxnSpPr/>
          <p:nvPr userDrawn="1"/>
        </p:nvCxnSpPr>
        <p:spPr bwMode="auto">
          <a:xfrm>
            <a:off x="-10718" y="4513263"/>
            <a:ext cx="9160674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44259" y="409577"/>
            <a:ext cx="8274617" cy="3248025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489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5" y="238137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11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154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FBF3342-BF0C-44F2-985A-F3AF63CAF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997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37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81" y="1510730"/>
            <a:ext cx="3922177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41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81" y="1510730"/>
            <a:ext cx="3922177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25" y="238137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65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105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4" y="238137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399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860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807E86E-ABF6-4875-8D64-797B38291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5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CO_HIV_RGB.jpg">
            <a:extLst>
              <a:ext uri="{FF2B5EF4-FFF2-40B4-BE49-F238E27FC236}">
                <a16:creationId xmlns:a16="http://schemas.microsoft.com/office/drawing/2014/main" xmlns="" id="{625CD8A4-1B41-4EDA-A02D-F444ADD235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113071" y="5891213"/>
            <a:ext cx="275463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C29D764-2FC5-4765-B9B0-88BB3EE3BA1B}"/>
              </a:ext>
            </a:extLst>
          </p:cNvPr>
          <p:cNvCxnSpPr/>
          <p:nvPr userDrawn="1"/>
        </p:nvCxnSpPr>
        <p:spPr bwMode="auto">
          <a:xfrm>
            <a:off x="-10714" y="4511675"/>
            <a:ext cx="9154719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4856684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449DC7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25" y="1895487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25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94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2D9F9E9-EE4F-4C53-A1D6-6A727206A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6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CO_HIV_RGB.jpg">
            <a:extLst>
              <a:ext uri="{FF2B5EF4-FFF2-40B4-BE49-F238E27FC236}">
                <a16:creationId xmlns:a16="http://schemas.microsoft.com/office/drawing/2014/main" xmlns="" id="{26B0799B-D642-4C87-BE54-D02651B3DD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064243" y="5889628"/>
            <a:ext cx="275463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E423A6-F7E5-444C-8472-02A36115DC8B}"/>
              </a:ext>
            </a:extLst>
          </p:cNvPr>
          <p:cNvCxnSpPr/>
          <p:nvPr userDrawn="1"/>
        </p:nvCxnSpPr>
        <p:spPr bwMode="auto">
          <a:xfrm>
            <a:off x="-10718" y="4513263"/>
            <a:ext cx="9160674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544259" y="409577"/>
            <a:ext cx="8274617" cy="3248025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878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1" y="238129"/>
            <a:ext cx="8154333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07" y="1513047"/>
            <a:ext cx="8158147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466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FBF3342-BF0C-44F2-985A-F3AF63CAF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819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129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7" y="1510730"/>
            <a:ext cx="3922177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26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89477" y="1510730"/>
            <a:ext cx="3922177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321" y="238129"/>
            <a:ext cx="8154333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586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38129"/>
            <a:ext cx="8355791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6264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92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202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807E86E-ABF6-4875-8D64-797B38291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6" y="-1588"/>
            <a:ext cx="9152337" cy="45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CO_HIV_RGB.jpg">
            <a:extLst>
              <a:ext uri="{FF2B5EF4-FFF2-40B4-BE49-F238E27FC236}">
                <a16:creationId xmlns:a16="http://schemas.microsoft.com/office/drawing/2014/main" xmlns="" id="{625CD8A4-1B41-4EDA-A02D-F444ADD235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4"/>
          <a:stretch>
            <a:fillRect/>
          </a:stretch>
        </p:blipFill>
        <p:spPr bwMode="auto">
          <a:xfrm>
            <a:off x="6113071" y="5891213"/>
            <a:ext cx="275463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C29D764-2FC5-4765-B9B0-88BB3EE3BA1B}"/>
              </a:ext>
            </a:extLst>
          </p:cNvPr>
          <p:cNvCxnSpPr/>
          <p:nvPr userDrawn="1"/>
        </p:nvCxnSpPr>
        <p:spPr bwMode="auto">
          <a:xfrm>
            <a:off x="-10718" y="4511675"/>
            <a:ext cx="9154719" cy="0"/>
          </a:xfrm>
          <a:prstGeom prst="line">
            <a:avLst/>
          </a:prstGeom>
          <a:ln w="28575">
            <a:solidFill>
              <a:srgbClr val="00539B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4" y="4856676"/>
            <a:ext cx="8462962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449DC7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321" y="1895479"/>
            <a:ext cx="8154333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63" y="239717"/>
            <a:ext cx="8433012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5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10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07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76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5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61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9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122E-293C-D641-9714-260562F34E2B}" type="datetimeFigureOut">
              <a:rPr lang="fr-FR" smtClean="0"/>
              <a:t>23/09/17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2DBF-66E1-DB42-A6EC-C8AE6700971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8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-7515"/>
            <a:ext cx="9159029" cy="686927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" y="6402398"/>
            <a:ext cx="9159031" cy="4593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7" name="Connecteur droit 16"/>
          <p:cNvCxnSpPr/>
          <p:nvPr userDrawn="1"/>
        </p:nvCxnSpPr>
        <p:spPr bwMode="auto">
          <a:xfrm>
            <a:off x="5" y="6400800"/>
            <a:ext cx="9159031" cy="1588"/>
          </a:xfrm>
          <a:prstGeom prst="line">
            <a:avLst/>
          </a:prstGeom>
          <a:solidFill>
            <a:schemeClr val="accent1"/>
          </a:solidFill>
          <a:ln w="3175" cap="sq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" name="Rectangle 29"/>
          <p:cNvSpPr txBox="1">
            <a:spLocks noChangeArrowheads="1"/>
          </p:cNvSpPr>
          <p:nvPr userDrawn="1"/>
        </p:nvSpPr>
        <p:spPr bwMode="auto">
          <a:xfrm>
            <a:off x="262468" y="6400800"/>
            <a:ext cx="25061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i="1">
                <a:solidFill>
                  <a:schemeClr val="bg2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La Lettre de l’</a:t>
            </a:r>
            <a:r>
              <a:rPr lang="fr-FR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ＭＳ Ｐゴシック" pitchFamily="-84" charset="-128"/>
                <a:cs typeface="ＭＳ Ｐゴシック" pitchFamily="-84" charset="-128"/>
              </a:rPr>
              <a:t>Infectiologue</a:t>
            </a:r>
            <a:endParaRPr lang="fr-FR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57151" y="128996"/>
            <a:ext cx="3810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2BC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66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 baseline="0">
          <a:solidFill>
            <a:srgbClr val="1C294E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76225" indent="-276225" algn="l" defTabSz="457200" rtl="0" eaLnBrk="0" fontAlgn="base" hangingPunct="0">
        <a:spcBef>
          <a:spcPts val="800"/>
        </a:spcBef>
        <a:spcAft>
          <a:spcPct val="0"/>
        </a:spcAft>
        <a:buClr>
          <a:srgbClr val="DC5A20"/>
        </a:buClr>
        <a:buSzPct val="100000"/>
        <a:buFont typeface="Lucida Grande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552450" indent="-268288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Lucida Grande" pitchFamily="-8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800100" indent="-231775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–"/>
        <a:defRPr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C5A20"/>
        </a:buClr>
        <a:buFont typeface="Arial" pitchFamily="-84" charset="0"/>
        <a:buChar char="»"/>
        <a:defRPr sz="16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B026DBC5-8CC7-4599-823D-4AB8A9D1E3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25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004B389A-458B-46FF-A13A-3A5F90BBA9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1421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anose="05000000000000000000" pitchFamily="2" charset="2"/>
        <a:buChar char="§"/>
        <a:defRPr sz="28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6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4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B026DBC5-8CC7-4599-823D-4AB8A9D1E3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21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004B389A-458B-46FF-A13A-3A5F90BBA9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56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anose="05000000000000000000" pitchFamily="2" charset="2"/>
        <a:buChar char="§"/>
        <a:defRPr sz="28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6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4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jpeg"/><Relationship Id="rId5" Type="http://schemas.microsoft.com/office/2007/relationships/hdphoto" Target="../media/hdphoto2.wdp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clinicaloptions.com/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clinicaloptions.com/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clinicaloptions.com/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clinicaloptions.com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4F81BD"/>
                </a:solidFill>
              </a:rPr>
              <a:t>Traitements de 2è/3è lignes et </a:t>
            </a:r>
            <a:r>
              <a:rPr lang="fr-FR" dirty="0" err="1" smtClean="0">
                <a:solidFill>
                  <a:srgbClr val="4F81BD"/>
                </a:solidFill>
              </a:rPr>
              <a:t>switches</a:t>
            </a:r>
            <a:r>
              <a:rPr lang="fr-FR" dirty="0" smtClean="0">
                <a:solidFill>
                  <a:srgbClr val="4F81BD"/>
                </a:solidFill>
              </a:rPr>
              <a:t>: données 2017</a:t>
            </a:r>
            <a:endParaRPr lang="fr-FR" dirty="0">
              <a:solidFill>
                <a:srgbClr val="4F81BD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702635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 de Truchis, Garches 92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371605" y="326571"/>
            <a:ext cx="682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VIROTEAM 2017 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61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93208"/>
            <a:ext cx="914400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Tt 2è ligne en Afrique: </a:t>
            </a:r>
            <a:r>
              <a:rPr lang="fr-FR" sz="3200" dirty="0" smtClean="0"/>
              <a:t>monothérapie IP vs 3TC+r/IP chez des patients avec CV&lt;200 (+ 6 mois)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3085" y="2962831"/>
            <a:ext cx="4640915" cy="29663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962831"/>
            <a:ext cx="4568474" cy="29789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631" y="1220370"/>
            <a:ext cx="6304539" cy="174246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254712" y="6186714"/>
            <a:ext cx="253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L. </a:t>
            </a:r>
            <a:r>
              <a:rPr lang="fr-FR" dirty="0" err="1" smtClean="0"/>
              <a:t>Ciaffi</a:t>
            </a:r>
            <a:r>
              <a:rPr lang="fr-FR" dirty="0" smtClean="0"/>
              <a:t>, IAS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97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cap="none" dirty="0" smtClean="0">
                <a:solidFill>
                  <a:srgbClr val="4F81BD"/>
                </a:solidFill>
              </a:rPr>
              <a:t>Traitements de maintenance:</a:t>
            </a:r>
            <a:br>
              <a:rPr lang="fr-FR" cap="none" dirty="0" smtClean="0">
                <a:solidFill>
                  <a:srgbClr val="4F81BD"/>
                </a:solidFill>
              </a:rPr>
            </a:br>
            <a:r>
              <a:rPr lang="fr-FR" sz="3600" cap="none" dirty="0" smtClean="0">
                <a:solidFill>
                  <a:srgbClr val="4F81BD"/>
                </a:solidFill>
              </a:rPr>
              <a:t>bithérapies</a:t>
            </a:r>
            <a:br>
              <a:rPr lang="fr-FR" sz="3600" cap="none" dirty="0" smtClean="0">
                <a:solidFill>
                  <a:srgbClr val="4F81BD"/>
                </a:solidFill>
              </a:rPr>
            </a:br>
            <a:r>
              <a:rPr lang="fr-FR" sz="3600" cap="none" dirty="0" smtClean="0">
                <a:solidFill>
                  <a:srgbClr val="4F81BD"/>
                </a:solidFill>
              </a:rPr>
              <a:t>                </a:t>
            </a:r>
            <a:r>
              <a:rPr lang="fr-FR" sz="3600" cap="none" dirty="0" smtClean="0">
                <a:solidFill>
                  <a:schemeClr val="bg1">
                    <a:lumMod val="50000"/>
                  </a:schemeClr>
                </a:solidFill>
              </a:rPr>
              <a:t>réduction des prises</a:t>
            </a:r>
            <a:endParaRPr lang="fr-FR" sz="3600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57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36913" y="4254501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</a:t>
            </a:r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>
          <a:xfrm>
            <a:off x="1039090" y="150823"/>
            <a:ext cx="8104910" cy="847725"/>
          </a:xfrm>
        </p:spPr>
        <p:txBody>
          <a:bodyPr/>
          <a:lstStyle/>
          <a:p>
            <a:r>
              <a:rPr lang="fr-FR" dirty="0"/>
              <a:t>Études de phase III SWORD 1 et 2 : </a:t>
            </a:r>
            <a:r>
              <a:rPr lang="fr-FR" dirty="0" err="1"/>
              <a:t>switch</a:t>
            </a:r>
            <a:r>
              <a:rPr lang="fr-FR" dirty="0"/>
              <a:t> pour DTG + RPV </a:t>
            </a:r>
            <a:r>
              <a:rPr lang="fr-FR" i="1" dirty="0"/>
              <a:t>(1)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3"/>
          </p:nvPr>
        </p:nvSpPr>
        <p:spPr>
          <a:xfrm>
            <a:off x="1039090" y="680895"/>
            <a:ext cx="7647709" cy="635289"/>
          </a:xfrm>
        </p:spPr>
        <p:txBody>
          <a:bodyPr/>
          <a:lstStyle/>
          <a:p>
            <a:r>
              <a:rPr lang="fr-FR" dirty="0"/>
              <a:t>Deux études randomisées, multicentriques, de </a:t>
            </a:r>
            <a:r>
              <a:rPr lang="fr-FR" dirty="0" err="1" smtClean="0"/>
              <a:t>non-infériorité</a:t>
            </a:r>
            <a:r>
              <a:rPr lang="fr-FR" dirty="0"/>
              <a:t>, menées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en </a:t>
            </a:r>
            <a:r>
              <a:rPr lang="fr-FR" dirty="0"/>
              <a:t>ouvert et groupes parallèles – schémas identiques</a:t>
            </a:r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CROI 2017 - D’après </a:t>
            </a:r>
            <a:r>
              <a:rPr lang="fr-FR" dirty="0" err="1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Llibre</a:t>
            </a: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 JM et al., </a:t>
            </a:r>
            <a:r>
              <a:rPr lang="fr-FR" dirty="0" err="1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. 44LB actualisé </a:t>
            </a:r>
            <a:endParaRPr lang="fr-FR" dirty="0">
              <a:solidFill>
                <a:srgbClr val="262626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0305" y="1477506"/>
            <a:ext cx="893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Inclusion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0820" y="1477506"/>
            <a:ext cx="1402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Switch précoce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9058" y="1477506"/>
            <a:ext cx="1162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Switch tardif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18664" y="1477506"/>
            <a:ext cx="573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Suivi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77924" y="1667932"/>
            <a:ext cx="4342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1:1</a:t>
            </a:r>
          </a:p>
        </p:txBody>
      </p:sp>
      <p:sp>
        <p:nvSpPr>
          <p:cNvPr id="4" name="Flèche vers la droite 3"/>
          <p:cNvSpPr/>
          <p:nvPr/>
        </p:nvSpPr>
        <p:spPr>
          <a:xfrm>
            <a:off x="878270" y="1686201"/>
            <a:ext cx="2170681" cy="133391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0687" y="1984695"/>
            <a:ext cx="18838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CV &lt; 50 copies/ml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Traités par INI, INNTI </a:t>
            </a:r>
            <a:br>
              <a:rPr lang="fr-FR" sz="14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fr-FR" sz="14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ou IP + 2 INTI</a:t>
            </a:r>
          </a:p>
        </p:txBody>
      </p:sp>
      <p:sp>
        <p:nvSpPr>
          <p:cNvPr id="5" name="Signalisation droite 4"/>
          <p:cNvSpPr/>
          <p:nvPr/>
        </p:nvSpPr>
        <p:spPr>
          <a:xfrm>
            <a:off x="3153624" y="1975569"/>
            <a:ext cx="1995495" cy="356319"/>
          </a:xfrm>
          <a:prstGeom prst="homePlat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31976" y="1999840"/>
            <a:ext cx="1910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DTG + RPV (n = 513)</a:t>
            </a:r>
          </a:p>
        </p:txBody>
      </p:sp>
      <p:sp>
        <p:nvSpPr>
          <p:cNvPr id="19" name="Signalisation droite 18"/>
          <p:cNvSpPr/>
          <p:nvPr/>
        </p:nvSpPr>
        <p:spPr>
          <a:xfrm>
            <a:off x="3153624" y="2478070"/>
            <a:ext cx="1995495" cy="356319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1981" y="2502341"/>
            <a:ext cx="1323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CAR (n = 511)</a:t>
            </a:r>
          </a:p>
        </p:txBody>
      </p:sp>
      <p:sp>
        <p:nvSpPr>
          <p:cNvPr id="22" name="Signalisation droite 21"/>
          <p:cNvSpPr/>
          <p:nvPr/>
        </p:nvSpPr>
        <p:spPr>
          <a:xfrm>
            <a:off x="5288036" y="1964344"/>
            <a:ext cx="1995495" cy="870045"/>
          </a:xfrm>
          <a:prstGeom prst="homePlat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72664" y="2245478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DTG + RPV</a:t>
            </a:r>
          </a:p>
        </p:txBody>
      </p:sp>
      <p:sp>
        <p:nvSpPr>
          <p:cNvPr id="24" name="Signalisation droite 23"/>
          <p:cNvSpPr/>
          <p:nvPr/>
        </p:nvSpPr>
        <p:spPr>
          <a:xfrm>
            <a:off x="7374901" y="1964344"/>
            <a:ext cx="1616055" cy="870045"/>
          </a:xfrm>
          <a:prstGeom prst="homePlate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2981" y="2245478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DTG + RPV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942228" y="3106379"/>
            <a:ext cx="804872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116101" y="3113156"/>
            <a:ext cx="0" cy="1189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014751" y="3113156"/>
            <a:ext cx="0" cy="1189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319801" y="3113156"/>
            <a:ext cx="0" cy="1189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928959" y="3232160"/>
            <a:ext cx="37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J1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62694" y="3232160"/>
            <a:ext cx="504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S52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7819" y="3232160"/>
            <a:ext cx="60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S148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17243" y="3539931"/>
            <a:ext cx="2587970" cy="193899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Critères d’inclusion :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Sous traitement ARV stable</a:t>
            </a:r>
            <a:b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fr-FR" sz="1200" u="sng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&gt;</a:t>
            </a:r>
            <a: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6 mois avant la sélection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fr-FR" sz="1200" baseline="300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re</a:t>
            </a:r>
            <a: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ou 2</a:t>
            </a:r>
            <a:r>
              <a:rPr lang="fr-FR" sz="1200" baseline="300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ligne d’ARV sans modification du traitement antérieur pour échec virologique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CV &lt; 50 copies/ml confirmée durant les 12 mois </a:t>
            </a:r>
            <a:b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précédant la sélection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2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VHB négatifs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31162" y="3650519"/>
            <a:ext cx="1441502" cy="1015663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Critère principal </a:t>
            </a:r>
            <a:br>
              <a:rPr lang="fr-FR" sz="12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fr-FR" sz="12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à S48 : </a:t>
            </a:r>
            <a:br>
              <a:rPr lang="fr-FR" sz="12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fr-FR" sz="12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patients avec CV &lt; 50 copies/ml (ITT-E </a:t>
            </a:r>
            <a:r>
              <a:rPr lang="fr-FR" sz="1200" dirty="0" err="1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snapshot</a:t>
            </a:r>
            <a:r>
              <a:rPr lang="fr-FR" sz="1200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cxnSp>
        <p:nvCxnSpPr>
          <p:cNvPr id="31" name="Connecteur droit avec flèche 30"/>
          <p:cNvCxnSpPr>
            <a:stCxn id="40" idx="0"/>
          </p:cNvCxnSpPr>
          <p:nvPr/>
        </p:nvCxnSpPr>
        <p:spPr>
          <a:xfrm flipH="1" flipV="1">
            <a:off x="4650813" y="3106379"/>
            <a:ext cx="1105" cy="544138"/>
          </a:xfrm>
          <a:prstGeom prst="straightConnector1">
            <a:avLst/>
          </a:prstGeom>
          <a:ln w="1270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741933" y="3539933"/>
            <a:ext cx="3328972" cy="938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2313" algn="l"/>
                <a:tab pos="1525588" algn="l"/>
                <a:tab pos="2155825" algn="l"/>
              </a:tabLst>
            </a:pPr>
            <a:r>
              <a:rPr lang="fr-FR" sz="11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Pays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2313" algn="l"/>
                <a:tab pos="1525588" algn="l"/>
                <a:tab pos="2155825" algn="l"/>
              </a:tabLst>
            </a:pPr>
            <a:r>
              <a:rPr lang="fr-FR" sz="11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Argentine	Australie	Belgique	Canada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2313" algn="l"/>
                <a:tab pos="1525588" algn="l"/>
                <a:tab pos="2155825" algn="l"/>
              </a:tabLst>
            </a:pPr>
            <a:r>
              <a:rPr lang="fr-FR" sz="11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France	Allemagne	Italie	Pays-Bas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2313" algn="l"/>
                <a:tab pos="1525588" algn="l"/>
                <a:tab pos="2155825" algn="l"/>
              </a:tabLst>
            </a:pPr>
            <a:r>
              <a:rPr lang="fr-FR" sz="11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Russie	Espagne	Taïwan	Royaume-Uni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2313" algn="l"/>
                <a:tab pos="1525588" algn="l"/>
                <a:tab pos="2155825" algn="l"/>
              </a:tabLst>
            </a:pPr>
            <a:r>
              <a:rPr lang="fr-FR" sz="1100" dirty="0">
                <a:solidFill>
                  <a:prstClr val="white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États-Unis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3911605" y="5308610"/>
            <a:ext cx="2476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i="1" dirty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CAR : poursuite du traitement antérieur.</a:t>
            </a:r>
          </a:p>
        </p:txBody>
      </p:sp>
    </p:spTree>
    <p:extLst>
      <p:ext uri="{BB962C8B-B14F-4D97-AF65-F5344CB8AC3E}">
        <p14:creationId xmlns:p14="http://schemas.microsoft.com/office/powerpoint/2010/main" val="422199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Graphique 68"/>
          <p:cNvGraphicFramePr/>
          <p:nvPr>
            <p:extLst>
              <p:ext uri="{D42A27DB-BD31-4B8C-83A1-F6EECF244321}">
                <p14:modId xmlns:p14="http://schemas.microsoft.com/office/powerpoint/2010/main" val="2759985930"/>
              </p:ext>
            </p:extLst>
          </p:nvPr>
        </p:nvGraphicFramePr>
        <p:xfrm>
          <a:off x="815545" y="1068387"/>
          <a:ext cx="4752212" cy="466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itre 32"/>
          <p:cNvSpPr>
            <a:spLocks noGrp="1"/>
          </p:cNvSpPr>
          <p:nvPr>
            <p:ph type="title"/>
          </p:nvPr>
        </p:nvSpPr>
        <p:spPr>
          <a:xfrm>
            <a:off x="1039090" y="150814"/>
            <a:ext cx="8104910" cy="397370"/>
          </a:xfrm>
        </p:spPr>
        <p:txBody>
          <a:bodyPr/>
          <a:lstStyle/>
          <a:p>
            <a:r>
              <a:rPr lang="fr-FR" dirty="0"/>
              <a:t>Études de phase III SWORD 1 et 2 : </a:t>
            </a:r>
            <a:r>
              <a:rPr lang="fr-FR" dirty="0" err="1"/>
              <a:t>switch</a:t>
            </a:r>
            <a:r>
              <a:rPr lang="fr-FR" dirty="0"/>
              <a:t> pour DTG + RPV </a:t>
            </a:r>
            <a:r>
              <a:rPr lang="fr-FR" i="1" dirty="0"/>
              <a:t>(3)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3"/>
          </p:nvPr>
        </p:nvSpPr>
        <p:spPr>
          <a:xfrm>
            <a:off x="1039090" y="626078"/>
            <a:ext cx="7647709" cy="388064"/>
          </a:xfrm>
        </p:spPr>
        <p:txBody>
          <a:bodyPr/>
          <a:lstStyle/>
          <a:p>
            <a:r>
              <a:rPr lang="fr-FR" dirty="0"/>
              <a:t>Efficacité virologique à S48 (SWORD 1 et 2)</a:t>
            </a:r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CROI 2017 - D’après </a:t>
            </a:r>
            <a:r>
              <a:rPr lang="fr-FR" dirty="0" err="1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Llibre</a:t>
            </a: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 JM et al., </a:t>
            </a:r>
            <a:r>
              <a:rPr lang="fr-FR" dirty="0" err="1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. 44LB actualisé </a:t>
            </a:r>
            <a:endParaRPr lang="fr-FR" dirty="0">
              <a:solidFill>
                <a:srgbClr val="262626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7171" y="998548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/>
              <a:t>Efficacité virologique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3067356" y="2054376"/>
            <a:ext cx="2463857" cy="833604"/>
            <a:chOff x="3067351" y="2054376"/>
            <a:chExt cx="2463857" cy="833604"/>
          </a:xfrm>
        </p:grpSpPr>
        <p:sp>
          <p:nvSpPr>
            <p:cNvPr id="70" name="Rectangle 69"/>
            <p:cNvSpPr/>
            <p:nvPr/>
          </p:nvSpPr>
          <p:spPr>
            <a:xfrm>
              <a:off x="3067351" y="2054376"/>
              <a:ext cx="8430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smtClean="0"/>
                <a:t>SWORD 1</a:t>
              </a:r>
              <a:endParaRPr lang="fr-FR" sz="11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67351" y="2626370"/>
              <a:ext cx="8430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 smtClean="0"/>
                <a:t>SWORD 2</a:t>
              </a:r>
              <a:endParaRPr lang="fr-FR" sz="1100" dirty="0"/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3636585" y="2449116"/>
              <a:ext cx="1894623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/>
        </p:nvGrpSpPr>
        <p:grpSpPr>
          <a:xfrm>
            <a:off x="5809530" y="1010392"/>
            <a:ext cx="3295951" cy="3848471"/>
            <a:chOff x="5599379" y="1010382"/>
            <a:chExt cx="3295952" cy="3848471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5835400" y="3346667"/>
              <a:ext cx="2638232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5835400" y="1828554"/>
              <a:ext cx="0" cy="1563622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7149423" y="1896533"/>
              <a:ext cx="5290" cy="149564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8466604" y="3346667"/>
              <a:ext cx="0" cy="455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599379" y="3353792"/>
              <a:ext cx="47204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– 10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17863" y="3353792"/>
              <a:ext cx="2631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95818" y="3353792"/>
              <a:ext cx="3415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10</a:t>
              </a:r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6583835" y="2287312"/>
              <a:ext cx="962414" cy="90000"/>
              <a:chOff x="6583835" y="2287312"/>
              <a:chExt cx="962414" cy="90000"/>
            </a:xfrm>
          </p:grpSpPr>
          <p:grpSp>
            <p:nvGrpSpPr>
              <p:cNvPr id="64" name="Grouper 63"/>
              <p:cNvGrpSpPr/>
              <p:nvPr/>
            </p:nvGrpSpPr>
            <p:grpSpPr>
              <a:xfrm>
                <a:off x="6583835" y="2300562"/>
                <a:ext cx="962414" cy="63500"/>
                <a:chOff x="6950075" y="5254625"/>
                <a:chExt cx="583812" cy="63500"/>
              </a:xfrm>
            </p:grpSpPr>
            <p:cxnSp>
              <p:nvCxnSpPr>
                <p:cNvPr id="66" name="Connecteur droit avec flèche 65"/>
                <p:cNvCxnSpPr/>
                <p:nvPr/>
              </p:nvCxnSpPr>
              <p:spPr>
                <a:xfrm>
                  <a:off x="6950075" y="5286375"/>
                  <a:ext cx="580637" cy="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avec flèche 66"/>
                <p:cNvCxnSpPr/>
                <p:nvPr/>
              </p:nvCxnSpPr>
              <p:spPr>
                <a:xfrm flipV="1">
                  <a:off x="6950075" y="5254625"/>
                  <a:ext cx="0" cy="6350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avec flèche 67"/>
                <p:cNvCxnSpPr/>
                <p:nvPr/>
              </p:nvCxnSpPr>
              <p:spPr>
                <a:xfrm flipV="1">
                  <a:off x="7533887" y="5254625"/>
                  <a:ext cx="0" cy="6350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Losange 64"/>
              <p:cNvSpPr/>
              <p:nvPr/>
            </p:nvSpPr>
            <p:spPr>
              <a:xfrm>
                <a:off x="7010088" y="2287312"/>
                <a:ext cx="90000" cy="900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r 14"/>
            <p:cNvGrpSpPr/>
            <p:nvPr/>
          </p:nvGrpSpPr>
          <p:grpSpPr>
            <a:xfrm>
              <a:off x="6680680" y="2865874"/>
              <a:ext cx="1094108" cy="90000"/>
              <a:chOff x="6680680" y="2865874"/>
              <a:chExt cx="1094108" cy="90000"/>
            </a:xfrm>
          </p:grpSpPr>
          <p:grpSp>
            <p:nvGrpSpPr>
              <p:cNvPr id="59" name="Grouper 58"/>
              <p:cNvGrpSpPr/>
              <p:nvPr/>
            </p:nvGrpSpPr>
            <p:grpSpPr>
              <a:xfrm>
                <a:off x="6680680" y="2865874"/>
                <a:ext cx="1094108" cy="90000"/>
                <a:chOff x="6950075" y="5254625"/>
                <a:chExt cx="583812" cy="63500"/>
              </a:xfrm>
            </p:grpSpPr>
            <p:cxnSp>
              <p:nvCxnSpPr>
                <p:cNvPr id="61" name="Connecteur droit avec flèche 60"/>
                <p:cNvCxnSpPr/>
                <p:nvPr/>
              </p:nvCxnSpPr>
              <p:spPr>
                <a:xfrm>
                  <a:off x="6950075" y="5286375"/>
                  <a:ext cx="580637" cy="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necteur droit avec flèche 61"/>
                <p:cNvCxnSpPr/>
                <p:nvPr/>
              </p:nvCxnSpPr>
              <p:spPr>
                <a:xfrm flipV="1">
                  <a:off x="6950075" y="5254625"/>
                  <a:ext cx="0" cy="6350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necteur droit avec flèche 62"/>
                <p:cNvCxnSpPr/>
                <p:nvPr/>
              </p:nvCxnSpPr>
              <p:spPr>
                <a:xfrm flipV="1">
                  <a:off x="7533887" y="5254625"/>
                  <a:ext cx="0" cy="63500"/>
                </a:xfrm>
                <a:prstGeom prst="straightConnector1">
                  <a:avLst/>
                </a:prstGeom>
                <a:ln w="12700">
                  <a:solidFill>
                    <a:schemeClr val="accent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Losange 59"/>
              <p:cNvSpPr/>
              <p:nvPr/>
            </p:nvSpPr>
            <p:spPr>
              <a:xfrm>
                <a:off x="7123396" y="2865874"/>
                <a:ext cx="90000" cy="900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5681168" y="1010382"/>
              <a:ext cx="29290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dirty="0"/>
                <a:t>Différence ajustée entre les traitements*</a:t>
              </a:r>
              <a:br>
                <a:rPr lang="fr-FR" sz="1200" dirty="0"/>
              </a:br>
              <a:r>
                <a:rPr lang="fr-FR" sz="1200" dirty="0"/>
                <a:t>IC</a:t>
              </a:r>
              <a:r>
                <a:rPr lang="fr-FR" sz="1200" baseline="-25000" dirty="0"/>
                <a:t>95</a:t>
              </a:r>
            </a:p>
          </p:txBody>
        </p:sp>
        <p:sp>
          <p:nvSpPr>
            <p:cNvPr id="47" name="Flèche vers la droite 46"/>
            <p:cNvSpPr/>
            <p:nvPr/>
          </p:nvSpPr>
          <p:spPr>
            <a:xfrm>
              <a:off x="7136724" y="1489701"/>
              <a:ext cx="1193800" cy="453187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99089" y="1579686"/>
              <a:ext cx="94128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dirty="0">
                  <a:solidFill>
                    <a:srgbClr val="FFFFFF"/>
                  </a:solidFill>
                </a:rPr>
                <a:t>DTG + RPV</a:t>
              </a:r>
            </a:p>
          </p:txBody>
        </p:sp>
        <p:sp>
          <p:nvSpPr>
            <p:cNvPr id="49" name="Flèche vers la droite 48"/>
            <p:cNvSpPr/>
            <p:nvPr/>
          </p:nvSpPr>
          <p:spPr>
            <a:xfrm rot="10800000">
              <a:off x="5964050" y="1489700"/>
              <a:ext cx="1153757" cy="45318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72215" y="1579686"/>
              <a:ext cx="48249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fr-FR" sz="1100" dirty="0">
                  <a:solidFill>
                    <a:srgbClr val="FFFFFF"/>
                  </a:solidFill>
                </a:rPr>
                <a:t>CAR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567473" y="2913544"/>
              <a:ext cx="3807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4,2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29052" y="2897452"/>
              <a:ext cx="51123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– 3,9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797135" y="2048803"/>
              <a:ext cx="7831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000" dirty="0" smtClean="0"/>
                <a:t>SWORD 1</a:t>
              </a:r>
              <a:endParaRPr lang="fr-FR" sz="10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361029" y="2325786"/>
              <a:ext cx="3807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3,0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291342" y="2304621"/>
              <a:ext cx="51123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– 4,3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707712" y="2062842"/>
              <a:ext cx="51123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– 0,6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095850" y="2644131"/>
              <a:ext cx="3807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0,2</a:t>
              </a:r>
            </a:p>
          </p:txBody>
        </p:sp>
        <p:cxnSp>
          <p:nvCxnSpPr>
            <p:cNvPr id="74" name="Connecteur droit 73"/>
            <p:cNvCxnSpPr/>
            <p:nvPr/>
          </p:nvCxnSpPr>
          <p:spPr>
            <a:xfrm>
              <a:off x="8194226" y="3346667"/>
              <a:ext cx="0" cy="455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8062666" y="3353792"/>
              <a:ext cx="2631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8</a:t>
              </a:r>
            </a:p>
          </p:txBody>
        </p:sp>
        <p:cxnSp>
          <p:nvCxnSpPr>
            <p:cNvPr id="76" name="Connecteur droit 75"/>
            <p:cNvCxnSpPr/>
            <p:nvPr/>
          </p:nvCxnSpPr>
          <p:spPr>
            <a:xfrm>
              <a:off x="7930505" y="3346667"/>
              <a:ext cx="0" cy="455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7798945" y="3353792"/>
              <a:ext cx="2631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6</a:t>
              </a:r>
            </a:p>
          </p:txBody>
        </p:sp>
        <p:cxnSp>
          <p:nvCxnSpPr>
            <p:cNvPr id="78" name="Connecteur droit 77"/>
            <p:cNvCxnSpPr/>
            <p:nvPr/>
          </p:nvCxnSpPr>
          <p:spPr>
            <a:xfrm>
              <a:off x="7675681" y="3346667"/>
              <a:ext cx="0" cy="455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7544121" y="3353792"/>
              <a:ext cx="2631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4</a:t>
              </a:r>
            </a:p>
          </p:txBody>
        </p:sp>
        <p:cxnSp>
          <p:nvCxnSpPr>
            <p:cNvPr id="80" name="Connecteur droit 79"/>
            <p:cNvCxnSpPr/>
            <p:nvPr/>
          </p:nvCxnSpPr>
          <p:spPr>
            <a:xfrm>
              <a:off x="7411825" y="3346667"/>
              <a:ext cx="0" cy="455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7280265" y="3353792"/>
              <a:ext cx="26311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2</a:t>
              </a:r>
            </a:p>
          </p:txBody>
        </p:sp>
        <p:cxnSp>
          <p:nvCxnSpPr>
            <p:cNvPr id="82" name="Connecteur droit 81"/>
            <p:cNvCxnSpPr/>
            <p:nvPr/>
          </p:nvCxnSpPr>
          <p:spPr>
            <a:xfrm>
              <a:off x="6893646" y="3346667"/>
              <a:ext cx="0" cy="455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6696851" y="3353792"/>
              <a:ext cx="3935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– 2</a:t>
              </a:r>
            </a:p>
          </p:txBody>
        </p:sp>
        <p:cxnSp>
          <p:nvCxnSpPr>
            <p:cNvPr id="84" name="Connecteur droit 83"/>
            <p:cNvCxnSpPr/>
            <p:nvPr/>
          </p:nvCxnSpPr>
          <p:spPr>
            <a:xfrm>
              <a:off x="6626947" y="3346667"/>
              <a:ext cx="0" cy="455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6430152" y="3353792"/>
              <a:ext cx="3935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– 4</a:t>
              </a:r>
            </a:p>
          </p:txBody>
        </p:sp>
        <p:cxnSp>
          <p:nvCxnSpPr>
            <p:cNvPr id="86" name="Connecteur droit 85"/>
            <p:cNvCxnSpPr/>
            <p:nvPr/>
          </p:nvCxnSpPr>
          <p:spPr>
            <a:xfrm>
              <a:off x="6366591" y="3346667"/>
              <a:ext cx="0" cy="455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6169795" y="3353792"/>
              <a:ext cx="3935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– 6</a:t>
              </a:r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6109765" y="3346667"/>
              <a:ext cx="0" cy="45509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5912970" y="3353792"/>
              <a:ext cx="3935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– 8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225805" y="3603978"/>
              <a:ext cx="183686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100" dirty="0"/>
                <a:t>Pourcentage de différence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7135" y="2662924"/>
              <a:ext cx="7831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000" dirty="0" smtClean="0"/>
                <a:t>SWORD 2</a:t>
              </a:r>
              <a:endParaRPr lang="fr-FR" sz="10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54225" y="4458743"/>
              <a:ext cx="2445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i="1" dirty="0"/>
                <a:t>CAR :</a:t>
              </a:r>
              <a:r>
                <a:rPr lang="fr-FR" sz="1000" i="1" dirty="0" smtClean="0"/>
                <a:t> poursuite du traitement antérieur</a:t>
              </a:r>
            </a:p>
            <a:p>
              <a:r>
                <a:rPr lang="fr-FR" sz="1000" i="1" dirty="0"/>
                <a:t>* Ajusté sur l’âge et le 3</a:t>
              </a:r>
              <a:r>
                <a:rPr lang="fr-FR" sz="1000" i="1" baseline="30000" dirty="0"/>
                <a:t>e</a:t>
              </a:r>
              <a:r>
                <a:rPr lang="fr-FR" sz="1000" i="1" dirty="0"/>
                <a:t> agent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31208" y="3895223"/>
              <a:ext cx="316412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/>
                <a:t>DTG + RPV est non inférieur par rapport </a:t>
              </a:r>
              <a:br>
                <a:rPr lang="fr-FR" sz="1000" dirty="0"/>
              </a:br>
              <a:r>
                <a:rPr lang="fr-FR" sz="1000" dirty="0"/>
                <a:t>au maintien du traitement antérieur (ITT-E </a:t>
              </a:r>
              <a:r>
                <a:rPr lang="fr-FR" sz="1000" i="1" dirty="0" err="1"/>
                <a:t>snapshot</a:t>
              </a:r>
              <a:r>
                <a:rPr lang="fr-FR" sz="1000" dirty="0"/>
                <a:t>)</a:t>
              </a:r>
            </a:p>
            <a:p>
              <a:r>
                <a:rPr lang="fr-FR" sz="1000" dirty="0"/>
                <a:t> à S48 et ce, dans les deux études</a:t>
              </a: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graphicFrame>
        <p:nvGraphicFramePr>
          <p:cNvPr id="73" name="Tableau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12132"/>
              </p:ext>
            </p:extLst>
          </p:nvPr>
        </p:nvGraphicFramePr>
        <p:xfrm>
          <a:off x="1039090" y="5275739"/>
          <a:ext cx="764770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83652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082028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  <a:gridCol w="2082028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</a:tblGrid>
              <a:tr h="14881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DTG + </a:t>
                      </a:r>
                      <a:r>
                        <a:rPr lang="fr-FR" sz="1200" dirty="0" smtClean="0"/>
                        <a:t>RPV</a:t>
                      </a:r>
                      <a:r>
                        <a:rPr lang="fr-FR" sz="1200" baseline="0" dirty="0"/>
                        <a:t> </a:t>
                      </a:r>
                      <a:r>
                        <a:rPr lang="fr-FR" sz="1200" dirty="0" smtClean="0"/>
                        <a:t>(n </a:t>
                      </a:r>
                      <a:r>
                        <a:rPr lang="fr-FR" sz="1200" dirty="0"/>
                        <a:t>= 513)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n (%)</a:t>
                      </a:r>
                    </a:p>
                  </a:txBody>
                  <a:tcPr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CAR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dirty="0" smtClean="0"/>
                        <a:t>(</a:t>
                      </a:r>
                      <a:r>
                        <a:rPr lang="fr-FR" sz="1200" dirty="0"/>
                        <a:t>n = 511)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n (%)</a:t>
                      </a:r>
                    </a:p>
                  </a:txBody>
                  <a:tcPr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 baseline="0" dirty="0"/>
                        <a:t>Arrêt de traitement pour échec virologique</a:t>
                      </a:r>
                      <a:endParaRPr lang="fr-FR" sz="1200" baseline="30000" dirty="0"/>
                    </a:p>
                  </a:txBody>
                  <a:tcPr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</a:t>
                      </a:r>
                      <a:r>
                        <a:rPr lang="fr-FR" sz="1200" baseline="0" dirty="0"/>
                        <a:t> (&lt; 1)</a:t>
                      </a:r>
                      <a:endParaRPr lang="fr-FR" sz="1200" dirty="0"/>
                    </a:p>
                  </a:txBody>
                  <a:tcPr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 (&lt; 1)</a:t>
                      </a:r>
                    </a:p>
                  </a:txBody>
                  <a:tcPr anchor="ctr">
                    <a:lnL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" name="Rectangle 93"/>
          <p:cNvSpPr/>
          <p:nvPr/>
        </p:nvSpPr>
        <p:spPr>
          <a:xfrm>
            <a:off x="5564239" y="4959230"/>
            <a:ext cx="2082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/>
              <a:t>Phase précoce du </a:t>
            </a:r>
            <a:r>
              <a:rPr lang="fr-FR" sz="1200" b="1" dirty="0" err="1" smtClean="0"/>
              <a:t>switch</a:t>
            </a:r>
            <a:r>
              <a:rPr lang="fr-FR" sz="1200" b="1" baseline="30000" dirty="0" err="1" smtClean="0"/>
              <a:t>a</a:t>
            </a:r>
            <a:r>
              <a:rPr lang="fr-FR" sz="1200" b="1" baseline="30000" dirty="0" smtClean="0"/>
              <a:t> </a:t>
            </a:r>
            <a:endParaRPr lang="fr-FR" sz="1200" b="1" dirty="0"/>
          </a:p>
        </p:txBody>
      </p:sp>
      <p:sp>
        <p:nvSpPr>
          <p:cNvPr id="95" name="Rectangle 94"/>
          <p:cNvSpPr/>
          <p:nvPr/>
        </p:nvSpPr>
        <p:spPr>
          <a:xfrm>
            <a:off x="1018296" y="6001858"/>
            <a:ext cx="24692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baseline="30000" dirty="0" smtClean="0"/>
              <a:t>a</a:t>
            </a:r>
            <a:r>
              <a:rPr lang="fr-FR" sz="1000" i="1" dirty="0" smtClean="0"/>
              <a:t> Données </a:t>
            </a:r>
            <a:r>
              <a:rPr lang="fr-FR" sz="1000" i="1" dirty="0" err="1"/>
              <a:t>poolées</a:t>
            </a:r>
            <a:r>
              <a:rPr lang="fr-FR" sz="1000" i="1" dirty="0"/>
              <a:t> pour SWORD 1 et 2</a:t>
            </a:r>
          </a:p>
        </p:txBody>
      </p:sp>
    </p:spTree>
    <p:extLst>
      <p:ext uri="{BB962C8B-B14F-4D97-AF65-F5344CB8AC3E}">
        <p14:creationId xmlns:p14="http://schemas.microsoft.com/office/powerpoint/2010/main" val="285785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36913" y="4254501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fr-FR" sz="20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</a:t>
            </a:r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>
          <a:xfrm>
            <a:off x="1039090" y="150823"/>
            <a:ext cx="8104910" cy="847725"/>
          </a:xfrm>
        </p:spPr>
        <p:txBody>
          <a:bodyPr/>
          <a:lstStyle/>
          <a:p>
            <a:r>
              <a:rPr lang="fr-FR" dirty="0"/>
              <a:t>Études de phase III SWORD 1 et 2 : </a:t>
            </a:r>
            <a:r>
              <a:rPr lang="fr-FR" dirty="0" err="1"/>
              <a:t>switch</a:t>
            </a:r>
            <a:r>
              <a:rPr lang="fr-FR" dirty="0"/>
              <a:t> pour DTG + RPV </a:t>
            </a:r>
            <a:r>
              <a:rPr lang="fr-FR" i="1" dirty="0"/>
              <a:t>(5)</a:t>
            </a:r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CROI 2017 - D’après </a:t>
            </a:r>
            <a:r>
              <a:rPr lang="fr-FR" dirty="0" err="1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Llibre</a:t>
            </a: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 JM et al., </a:t>
            </a:r>
            <a:r>
              <a:rPr lang="fr-FR" dirty="0" err="1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. 44LB actualisé </a:t>
            </a:r>
            <a:endParaRPr lang="fr-FR" dirty="0">
              <a:solidFill>
                <a:srgbClr val="262626"/>
              </a:solidFill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108781316"/>
              </p:ext>
            </p:extLst>
          </p:nvPr>
        </p:nvGraphicFramePr>
        <p:xfrm>
          <a:off x="719744" y="1068379"/>
          <a:ext cx="5770939" cy="505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605218" y="1626995"/>
            <a:ext cx="8258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DTG/RPV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5215" y="1959822"/>
            <a:ext cx="4824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CAR</a:t>
            </a: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421380900"/>
              </p:ext>
            </p:extLst>
          </p:nvPr>
        </p:nvGraphicFramePr>
        <p:xfrm>
          <a:off x="6672140" y="1068379"/>
          <a:ext cx="2182831" cy="505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Espace réservé du texte 33"/>
          <p:cNvSpPr>
            <a:spLocks noGrp="1"/>
          </p:cNvSpPr>
          <p:nvPr>
            <p:ph type="body" sz="quarter" idx="13"/>
          </p:nvPr>
        </p:nvSpPr>
        <p:spPr>
          <a:xfrm>
            <a:off x="1039090" y="628343"/>
            <a:ext cx="7647709" cy="635289"/>
          </a:xfrm>
        </p:spPr>
        <p:txBody>
          <a:bodyPr/>
          <a:lstStyle/>
          <a:p>
            <a:r>
              <a:rPr lang="fr-FR" dirty="0"/>
              <a:t>Évolution du profil lipidique entre l’inclusion et S48</a:t>
            </a:r>
          </a:p>
          <a:p>
            <a:r>
              <a:rPr lang="fr-FR" sz="1400" dirty="0"/>
              <a:t>Données </a:t>
            </a:r>
            <a:r>
              <a:rPr lang="fr-FR" sz="1400" dirty="0" err="1"/>
              <a:t>poolées</a:t>
            </a:r>
            <a:r>
              <a:rPr lang="fr-FR" sz="1400" dirty="0"/>
              <a:t> de la phase précoce du </a:t>
            </a:r>
            <a:r>
              <a:rPr lang="fr-FR" sz="1400" dirty="0" err="1"/>
              <a:t>switch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854205" y="5308610"/>
            <a:ext cx="2476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CAR : poursuite du traitement antérieur.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34590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32"/>
          <p:cNvSpPr>
            <a:spLocks noGrp="1"/>
          </p:cNvSpPr>
          <p:nvPr>
            <p:ph type="title"/>
          </p:nvPr>
        </p:nvSpPr>
        <p:spPr>
          <a:xfrm>
            <a:off x="1039090" y="150814"/>
            <a:ext cx="8104910" cy="530080"/>
          </a:xfrm>
        </p:spPr>
        <p:txBody>
          <a:bodyPr/>
          <a:lstStyle/>
          <a:p>
            <a:r>
              <a:rPr lang="fr-FR" dirty="0"/>
              <a:t>Études de phase III SWORD 1 et 2 : </a:t>
            </a:r>
            <a:r>
              <a:rPr lang="fr-FR" dirty="0" err="1"/>
              <a:t>switch</a:t>
            </a:r>
            <a:r>
              <a:rPr lang="fr-FR" dirty="0"/>
              <a:t> pour DTG + RPV </a:t>
            </a:r>
            <a:r>
              <a:rPr lang="fr-FR" i="1" dirty="0"/>
              <a:t>(6)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13"/>
          </p:nvPr>
        </p:nvSpPr>
        <p:spPr>
          <a:xfrm>
            <a:off x="1039090" y="680895"/>
            <a:ext cx="7647709" cy="635289"/>
          </a:xfrm>
        </p:spPr>
        <p:txBody>
          <a:bodyPr/>
          <a:lstStyle/>
          <a:p>
            <a:r>
              <a:rPr lang="fr-FR" dirty="0"/>
              <a:t>Variation des marqueurs osseux entre l’inclusion et S48</a:t>
            </a:r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4"/>
          </p:nvPr>
        </p:nvSpPr>
        <p:spPr>
          <a:xfrm>
            <a:off x="1039090" y="5263931"/>
            <a:ext cx="7647709" cy="904640"/>
          </a:xfrm>
        </p:spPr>
        <p:txBody>
          <a:bodyPr/>
          <a:lstStyle/>
          <a:p>
            <a:r>
              <a:rPr lang="fr-FR" sz="1600" dirty="0" err="1" smtClean="0"/>
              <a:t>Non-infériorité</a:t>
            </a:r>
            <a:r>
              <a:rPr lang="fr-FR" sz="1600" dirty="0" smtClean="0"/>
              <a:t> </a:t>
            </a:r>
            <a:r>
              <a:rPr lang="fr-FR" sz="1600" dirty="0"/>
              <a:t>confirmée de cette nouvelle bithérapie en une prise par jour versus poursuite </a:t>
            </a:r>
            <a:r>
              <a:rPr lang="fr-FR" sz="1600" dirty="0" err="1" smtClean="0"/>
              <a:t>tri-</a:t>
            </a:r>
            <a:r>
              <a:rPr lang="fr-FR" sz="1600" dirty="0" smtClean="0"/>
              <a:t> </a:t>
            </a:r>
            <a:r>
              <a:rPr lang="fr-FR" sz="1600" dirty="0"/>
              <a:t>ou quadrithérapie</a:t>
            </a:r>
          </a:p>
          <a:p>
            <a:r>
              <a:rPr lang="fr-FR" sz="1600" dirty="0"/>
              <a:t>Effet neutre sur les lipides et amélioration des marqueurs osseux</a:t>
            </a:r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CROI 2017 - D’après </a:t>
            </a:r>
            <a:r>
              <a:rPr lang="fr-FR" dirty="0" err="1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Llibre</a:t>
            </a: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 JM et al., </a:t>
            </a:r>
            <a:r>
              <a:rPr lang="fr-FR" dirty="0" err="1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abstr</a:t>
            </a:r>
            <a:r>
              <a:rPr lang="fr-FR" dirty="0" smtClean="0">
                <a:solidFill>
                  <a:srgbClr val="262626"/>
                </a:solidFill>
                <a:ea typeface="Arial" pitchFamily="-84" charset="0"/>
                <a:cs typeface="Arial" pitchFamily="-84" charset="0"/>
              </a:rPr>
              <a:t>. 44LB actualisé </a:t>
            </a:r>
            <a:endParaRPr lang="fr-FR" dirty="0">
              <a:solidFill>
                <a:srgbClr val="262626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31788" y="4721631"/>
            <a:ext cx="6622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 Ajusté sur le 3</a:t>
            </a:r>
            <a:r>
              <a:rPr lang="fr-FR" sz="1200" baseline="30000" dirty="0"/>
              <a:t>e</a:t>
            </a:r>
            <a:r>
              <a:rPr lang="fr-FR" sz="1200" dirty="0"/>
              <a:t> agent, l’âge, le sexe, l’IMC, le tabagisme et les taux initiaux de </a:t>
            </a:r>
            <a:r>
              <a:rPr lang="fr-FR" sz="1200" dirty="0" err="1" smtClean="0"/>
              <a:t>biomarqueurs</a:t>
            </a:r>
            <a:r>
              <a:rPr lang="fr-FR" sz="1200" dirty="0" smtClean="0"/>
              <a:t>. </a:t>
            </a:r>
            <a:endParaRPr lang="fr-FR" sz="1200" dirty="0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787947886"/>
              </p:ext>
            </p:extLst>
          </p:nvPr>
        </p:nvGraphicFramePr>
        <p:xfrm>
          <a:off x="1030536" y="972328"/>
          <a:ext cx="7511125" cy="374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3412522" y="1353305"/>
            <a:ext cx="8258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DTG/RPV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2522" y="1691636"/>
            <a:ext cx="4824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/>
              <a:t>CAR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293095" y="4486999"/>
            <a:ext cx="2476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/>
              <a:t>CAR : poursuite du traitement antérieur.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277382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0458E1B6-6D80-435A-96CB-C71FDF45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21" y="1513387"/>
            <a:ext cx="8155781" cy="4650164"/>
          </a:xfrm>
        </p:spPr>
        <p:txBody>
          <a:bodyPr/>
          <a:lstStyle/>
          <a:p>
            <a:r>
              <a:rPr lang="en-US" altLang="en-US" sz="1800" dirty="0"/>
              <a:t>Randomized, open-label, multicenter phase III trials demonstrated that switch to DTG + RPV noninferior to remaining on baseline ART at Wk 48 in virologically suppressed pts</a:t>
            </a:r>
            <a:r>
              <a:rPr lang="en-US" altLang="en-US" sz="1800" baseline="30000" dirty="0"/>
              <a:t>[1]</a:t>
            </a:r>
          </a:p>
          <a:p>
            <a:r>
              <a:rPr lang="en-US" altLang="en-US" sz="1800" dirty="0"/>
              <a:t>Current analysis assessed BMD in pts who </a:t>
            </a:r>
            <a:r>
              <a:rPr lang="en-US" altLang="en-US" sz="1800" dirty="0">
                <a:solidFill>
                  <a:schemeClr val="accent3"/>
                </a:solidFill>
              </a:rPr>
              <a:t>continued on TDF-containing triple ART regimen </a:t>
            </a:r>
            <a:r>
              <a:rPr lang="en-US" altLang="en-US" sz="1800" dirty="0"/>
              <a:t>or </a:t>
            </a:r>
            <a:r>
              <a:rPr lang="en-US" altLang="en-US" sz="1800" dirty="0">
                <a:solidFill>
                  <a:schemeClr val="accent2"/>
                </a:solidFill>
              </a:rPr>
              <a:t>switched from TDF-containing triple ART to DTG + RPV </a:t>
            </a:r>
            <a:r>
              <a:rPr lang="en-US" altLang="en-US" sz="1800" dirty="0"/>
              <a:t>(N = 102)</a:t>
            </a:r>
            <a:r>
              <a:rPr lang="en-US" altLang="en-US" sz="1800" baseline="30000" dirty="0"/>
              <a:t>[2]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D4C3BF95-6330-4071-A59C-78548F7F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6" y="238956"/>
            <a:ext cx="8781143" cy="1274431"/>
          </a:xfrm>
        </p:spPr>
        <p:txBody>
          <a:bodyPr/>
          <a:lstStyle/>
          <a:p>
            <a:r>
              <a:rPr lang="en-US" altLang="en-US" sz="3200" dirty="0"/>
              <a:t>SWORD 1 &amp; 2 Substudy: BMD Impact of Switch From TDF-Based ART to DTG + RPV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xmlns="" id="{8780EA11-B075-4F89-B6FC-2903E3456425}"/>
              </a:ext>
            </a:extLst>
          </p:cNvPr>
          <p:cNvGrpSpPr>
            <a:grpSpLocks/>
          </p:cNvGrpSpPr>
          <p:nvPr/>
        </p:nvGrpSpPr>
        <p:grpSpPr bwMode="auto">
          <a:xfrm>
            <a:off x="6462468" y="6210307"/>
            <a:ext cx="2679327" cy="453675"/>
            <a:chOff x="6294438" y="6212112"/>
            <a:chExt cx="3571502" cy="453451"/>
          </a:xfrm>
        </p:grpSpPr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xmlns="" id="{583B5599-28D1-41C6-A350-644321487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225" y="6212112"/>
              <a:ext cx="569913" cy="185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6318421-59BF-4CB5-93D4-2BF468927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38" y="6357938"/>
              <a:ext cx="3571502" cy="30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dirty="0">
                  <a:solidFill>
                    <a:srgbClr val="CDCDCF"/>
                  </a:solidFill>
                  <a:cs typeface="Arial" panose="020B0604020202020204" pitchFamily="34" charset="0"/>
                </a:rPr>
                <a:t>Slide credit: </a:t>
              </a:r>
              <a:r>
                <a:rPr lang="en-US" altLang="en-US" sz="1400" dirty="0">
                  <a:solidFill>
                    <a:srgbClr val="CDCDCF"/>
                  </a:solidFill>
                  <a:cs typeface="Arial" panose="020B0604020202020204" pitchFamily="34" charset="0"/>
                  <a:hlinkClick r:id="rId4"/>
                </a:rPr>
                <a:t>clinicaloptions.com</a:t>
              </a:r>
              <a:endParaRPr lang="en-US" altLang="en-US" sz="1400" dirty="0">
                <a:solidFill>
                  <a:srgbClr val="CDCDC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952C13FF-EC5C-48BF-98D1-65AB5125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2" y="6142696"/>
            <a:ext cx="634757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0" spc="-10" dirty="0">
                <a:solidFill>
                  <a:srgbClr val="CDCDCF"/>
                </a:solidFill>
                <a:cs typeface="Arial" panose="020B0604020202020204" pitchFamily="34" charset="0"/>
              </a:rPr>
              <a:t>1. </a:t>
            </a:r>
            <a:r>
              <a:rPr lang="en-US" altLang="en-US" sz="1400" b="0" dirty="0">
                <a:solidFill>
                  <a:srgbClr val="CDCDCF"/>
                </a:solidFill>
                <a:cs typeface="Arial" panose="020B0604020202020204" pitchFamily="34" charset="0"/>
              </a:rPr>
              <a:t>Llibre JM, et al. CROI 2017. Abstract 44LB. </a:t>
            </a:r>
            <a:r>
              <a:rPr lang="en-US" altLang="en-US" sz="1400" b="0" spc="-10" dirty="0">
                <a:solidFill>
                  <a:srgbClr val="CDCDCF"/>
                </a:solidFill>
                <a:cs typeface="Arial" panose="020B0604020202020204" pitchFamily="34" charset="0"/>
              </a:rPr>
              <a:t>2. McComsey G, et al. IAS 2017. Abstract TUPDB0205LB. 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xmlns="" id="{8462068B-6B90-4B3D-8935-EBAEC5629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323" y="3006171"/>
            <a:ext cx="5376499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spc="-10" dirty="0">
                <a:solidFill>
                  <a:srgbClr val="FFFFFF"/>
                </a:solidFill>
                <a:cs typeface="Arial" panose="020B0604020202020204" pitchFamily="34" charset="0"/>
              </a:rPr>
              <a:t>Change From BL in BMD at Wk 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44B38BD-16DF-4D30-BED8-0B5FEE9AAB00}"/>
              </a:ext>
            </a:extLst>
          </p:cNvPr>
          <p:cNvSpPr txBox="1"/>
          <p:nvPr/>
        </p:nvSpPr>
        <p:spPr>
          <a:xfrm>
            <a:off x="3408033" y="5704598"/>
            <a:ext cx="112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Hip*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E52B42-4235-417B-87FF-CC6D530F98A2}"/>
              </a:ext>
            </a:extLst>
          </p:cNvPr>
          <p:cNvSpPr txBox="1"/>
          <p:nvPr/>
        </p:nvSpPr>
        <p:spPr>
          <a:xfrm>
            <a:off x="5373369" y="5704598"/>
            <a:ext cx="1552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Lumbar Spine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B49493-7DCE-4551-91D1-A72F4ED02A86}"/>
              </a:ext>
            </a:extLst>
          </p:cNvPr>
          <p:cNvSpPr txBox="1"/>
          <p:nvPr/>
        </p:nvSpPr>
        <p:spPr>
          <a:xfrm rot="16200000">
            <a:off x="1045235" y="4136010"/>
            <a:ext cx="23725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Adjusted Change in</a:t>
            </a: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BMD From BL (%)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5BCDCB3D-1E9C-4550-B327-892E3E3151FB}"/>
              </a:ext>
            </a:extLst>
          </p:cNvPr>
          <p:cNvSpPr/>
          <p:nvPr/>
        </p:nvSpPr>
        <p:spPr bwMode="auto">
          <a:xfrm>
            <a:off x="2855154" y="3491960"/>
            <a:ext cx="0" cy="2001794"/>
          </a:xfrm>
          <a:custGeom>
            <a:avLst/>
            <a:gdLst>
              <a:gd name="connsiteX0" fmla="*/ 0 w 0"/>
              <a:gd name="connsiteY0" fmla="*/ 0 h 2001794"/>
              <a:gd name="connsiteX1" fmla="*/ 0 w 0"/>
              <a:gd name="connsiteY1" fmla="*/ 2001794 h 200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01794">
                <a:moveTo>
                  <a:pt x="0" y="0"/>
                </a:moveTo>
                <a:lnTo>
                  <a:pt x="0" y="2001794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49BB9D5-A3E0-492B-9186-7A90D46C5DBC}"/>
              </a:ext>
            </a:extLst>
          </p:cNvPr>
          <p:cNvGrpSpPr/>
          <p:nvPr/>
        </p:nvGrpSpPr>
        <p:grpSpPr>
          <a:xfrm>
            <a:off x="2800015" y="3506598"/>
            <a:ext cx="54028" cy="1974161"/>
            <a:chOff x="1532238" y="2369263"/>
            <a:chExt cx="64008" cy="100041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1FF8B5A-5B41-4F1F-9221-B9A86006BE8C}"/>
                </a:ext>
              </a:extLst>
            </p:cNvPr>
            <p:cNvCxnSpPr/>
            <p:nvPr/>
          </p:nvCxnSpPr>
          <p:spPr bwMode="auto">
            <a:xfrm>
              <a:off x="1532238" y="2369263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18E1C8C-82E6-48D3-9193-BC8B0B79B90C}"/>
                </a:ext>
              </a:extLst>
            </p:cNvPr>
            <p:cNvCxnSpPr/>
            <p:nvPr/>
          </p:nvCxnSpPr>
          <p:spPr bwMode="auto">
            <a:xfrm>
              <a:off x="1532238" y="2569346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3A0FE69-BFAB-4C45-8770-73E59D7FDF38}"/>
                </a:ext>
              </a:extLst>
            </p:cNvPr>
            <p:cNvCxnSpPr/>
            <p:nvPr/>
          </p:nvCxnSpPr>
          <p:spPr bwMode="auto">
            <a:xfrm>
              <a:off x="1532238" y="276942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7D8FB3C-5584-42BB-ABA8-9EC4E010B642}"/>
                </a:ext>
              </a:extLst>
            </p:cNvPr>
            <p:cNvCxnSpPr/>
            <p:nvPr/>
          </p:nvCxnSpPr>
          <p:spPr bwMode="auto">
            <a:xfrm>
              <a:off x="1532238" y="2969512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090CA84-7D62-4C03-8013-E5691FE97FAF}"/>
                </a:ext>
              </a:extLst>
            </p:cNvPr>
            <p:cNvCxnSpPr/>
            <p:nvPr/>
          </p:nvCxnSpPr>
          <p:spPr bwMode="auto">
            <a:xfrm>
              <a:off x="1532238" y="3169595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1A5610A-113D-46D1-86E8-3FDCF23DE1DD}"/>
                </a:ext>
              </a:extLst>
            </p:cNvPr>
            <p:cNvCxnSpPr/>
            <p:nvPr/>
          </p:nvCxnSpPr>
          <p:spPr bwMode="auto">
            <a:xfrm>
              <a:off x="1532238" y="3369678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760C23D-F81C-497D-ABE4-9A90A71EFCBC}"/>
              </a:ext>
            </a:extLst>
          </p:cNvPr>
          <p:cNvSpPr txBox="1"/>
          <p:nvPr/>
        </p:nvSpPr>
        <p:spPr>
          <a:xfrm>
            <a:off x="2482056" y="3336489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4295D48-895C-4A7C-A175-1F838DFA7E25}"/>
              </a:ext>
            </a:extLst>
          </p:cNvPr>
          <p:cNvSpPr txBox="1"/>
          <p:nvPr/>
        </p:nvSpPr>
        <p:spPr>
          <a:xfrm>
            <a:off x="2482056" y="3736777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77B577E-0B46-4B8C-98C0-9BD5EE62FD3F}"/>
              </a:ext>
            </a:extLst>
          </p:cNvPr>
          <p:cNvSpPr txBox="1"/>
          <p:nvPr/>
        </p:nvSpPr>
        <p:spPr>
          <a:xfrm>
            <a:off x="2482056" y="4128827"/>
            <a:ext cx="469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5048348-E06F-45A6-81DE-460141EE33B2}"/>
              </a:ext>
            </a:extLst>
          </p:cNvPr>
          <p:cNvSpPr txBox="1"/>
          <p:nvPr/>
        </p:nvSpPr>
        <p:spPr>
          <a:xfrm>
            <a:off x="2430345" y="4520877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5C94E9-19D5-405B-87D8-F13DF353B51B}"/>
              </a:ext>
            </a:extLst>
          </p:cNvPr>
          <p:cNvSpPr txBox="1"/>
          <p:nvPr/>
        </p:nvSpPr>
        <p:spPr>
          <a:xfrm>
            <a:off x="2430345" y="4929403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6003873-2B9D-4335-8681-194C5E60D548}"/>
              </a:ext>
            </a:extLst>
          </p:cNvPr>
          <p:cNvSpPr txBox="1"/>
          <p:nvPr/>
        </p:nvSpPr>
        <p:spPr>
          <a:xfrm>
            <a:off x="2430345" y="5321454"/>
            <a:ext cx="53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EEC25E9-8BDD-4353-9297-FBCA3ADAAC4C}"/>
              </a:ext>
            </a:extLst>
          </p:cNvPr>
          <p:cNvCxnSpPr/>
          <p:nvPr/>
        </p:nvCxnSpPr>
        <p:spPr bwMode="auto">
          <a:xfrm>
            <a:off x="2842795" y="4500451"/>
            <a:ext cx="173277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DF55020-0CB4-4EFD-885A-D5CD65FCF333}"/>
              </a:ext>
            </a:extLst>
          </p:cNvPr>
          <p:cNvSpPr txBox="1"/>
          <p:nvPr/>
        </p:nvSpPr>
        <p:spPr>
          <a:xfrm>
            <a:off x="3059676" y="5407897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54E353F-6BE8-4D3F-BF48-CDFF784380C5}"/>
              </a:ext>
            </a:extLst>
          </p:cNvPr>
          <p:cNvSpPr txBox="1"/>
          <p:nvPr/>
        </p:nvSpPr>
        <p:spPr>
          <a:xfrm>
            <a:off x="3695160" y="5407897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Wks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F52A21C-33D5-4DD9-ADC5-929FB2D2B4B2}"/>
              </a:ext>
            </a:extLst>
          </p:cNvPr>
          <p:cNvSpPr txBox="1"/>
          <p:nvPr/>
        </p:nvSpPr>
        <p:spPr>
          <a:xfrm>
            <a:off x="2885824" y="3587336"/>
            <a:ext cx="96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.014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4CCACCE-07F5-4CD4-8F7C-F03754665648}"/>
              </a:ext>
            </a:extLst>
          </p:cNvPr>
          <p:cNvSpPr txBox="1"/>
          <p:nvPr/>
        </p:nvSpPr>
        <p:spPr>
          <a:xfrm>
            <a:off x="4137597" y="3838590"/>
            <a:ext cx="58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6442C41-F630-4ADF-AEE7-7301EBB06197}"/>
              </a:ext>
            </a:extLst>
          </p:cNvPr>
          <p:cNvSpPr txBox="1"/>
          <p:nvPr/>
        </p:nvSpPr>
        <p:spPr>
          <a:xfrm>
            <a:off x="4214848" y="4213411"/>
            <a:ext cx="58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D0115AB-9583-496D-8C29-2C21E3DC2DBD}"/>
              </a:ext>
            </a:extLst>
          </p:cNvPr>
          <p:cNvSpPr txBox="1"/>
          <p:nvPr/>
        </p:nvSpPr>
        <p:spPr>
          <a:xfrm>
            <a:off x="7221413" y="3533864"/>
            <a:ext cx="1819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DTG + RPV (n = 46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FAD130B-2EDB-4418-8294-7A44979C2E49}"/>
              </a:ext>
            </a:extLst>
          </p:cNvPr>
          <p:cNvSpPr txBox="1"/>
          <p:nvPr/>
        </p:nvSpPr>
        <p:spPr>
          <a:xfrm>
            <a:off x="7221414" y="3854914"/>
            <a:ext cx="1947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TDF-based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(n = 35)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E5C809C-2ECB-4556-8B3A-B1F2A3CF976A}"/>
              </a:ext>
            </a:extLst>
          </p:cNvPr>
          <p:cNvSpPr/>
          <p:nvPr/>
        </p:nvSpPr>
        <p:spPr bwMode="auto">
          <a:xfrm>
            <a:off x="7092725" y="3553028"/>
            <a:ext cx="184666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EF4A222-FB09-4DB3-8D56-92DAEA46B5D3}"/>
              </a:ext>
            </a:extLst>
          </p:cNvPr>
          <p:cNvSpPr/>
          <p:nvPr/>
        </p:nvSpPr>
        <p:spPr bwMode="auto">
          <a:xfrm>
            <a:off x="7092725" y="3874303"/>
            <a:ext cx="184666" cy="30777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E5A0D3A2-0F48-4C3B-A0EC-6164EF9444D6}"/>
              </a:ext>
            </a:extLst>
          </p:cNvPr>
          <p:cNvSpPr/>
          <p:nvPr/>
        </p:nvSpPr>
        <p:spPr bwMode="auto">
          <a:xfrm>
            <a:off x="3270106" y="3950703"/>
            <a:ext cx="865050" cy="543499"/>
          </a:xfrm>
          <a:custGeom>
            <a:avLst/>
            <a:gdLst>
              <a:gd name="connsiteX0" fmla="*/ 0 w 1153099"/>
              <a:gd name="connsiteY0" fmla="*/ 543499 h 543499"/>
              <a:gd name="connsiteX1" fmla="*/ 1153099 w 1153099"/>
              <a:gd name="connsiteY1" fmla="*/ 0 h 5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099" h="543499">
                <a:moveTo>
                  <a:pt x="0" y="543499"/>
                </a:moveTo>
                <a:lnTo>
                  <a:pt x="1153099" y="0"/>
                </a:lnTo>
              </a:path>
            </a:pathLst>
          </a:cu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F5E2BCD8-E189-484D-886F-80B3691EE66A}"/>
              </a:ext>
            </a:extLst>
          </p:cNvPr>
          <p:cNvSpPr/>
          <p:nvPr/>
        </p:nvSpPr>
        <p:spPr bwMode="auto">
          <a:xfrm>
            <a:off x="4027672" y="3787630"/>
            <a:ext cx="184666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21CF865-4125-4102-9746-D1FF69ADE82B}"/>
              </a:ext>
            </a:extLst>
          </p:cNvPr>
          <p:cNvSpPr/>
          <p:nvPr/>
        </p:nvSpPr>
        <p:spPr bwMode="auto">
          <a:xfrm>
            <a:off x="3169510" y="4325625"/>
            <a:ext cx="184666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2D9D792-2292-443E-B99F-1BA9F0C4F7C9}"/>
              </a:ext>
            </a:extLst>
          </p:cNvPr>
          <p:cNvCxnSpPr/>
          <p:nvPr/>
        </p:nvCxnSpPr>
        <p:spPr bwMode="auto">
          <a:xfrm>
            <a:off x="4085568" y="3686294"/>
            <a:ext cx="68874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CA80D185-0DEF-49D4-B910-3A933C22CE79}"/>
              </a:ext>
            </a:extLst>
          </p:cNvPr>
          <p:cNvCxnSpPr/>
          <p:nvPr/>
        </p:nvCxnSpPr>
        <p:spPr bwMode="auto">
          <a:xfrm>
            <a:off x="4085568" y="4227956"/>
            <a:ext cx="68874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F338CCBE-72E6-40E6-9209-130DD6C392C4}"/>
              </a:ext>
            </a:extLst>
          </p:cNvPr>
          <p:cNvCxnSpPr/>
          <p:nvPr/>
        </p:nvCxnSpPr>
        <p:spPr bwMode="auto">
          <a:xfrm>
            <a:off x="4121383" y="3686294"/>
            <a:ext cx="0" cy="52881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6E46A4FE-6354-40B5-9729-2B750B6E7E88}"/>
              </a:ext>
            </a:extLst>
          </p:cNvPr>
          <p:cNvSpPr/>
          <p:nvPr/>
        </p:nvSpPr>
        <p:spPr bwMode="auto">
          <a:xfrm>
            <a:off x="3259474" y="4441139"/>
            <a:ext cx="955575" cy="45719"/>
          </a:xfrm>
          <a:custGeom>
            <a:avLst/>
            <a:gdLst>
              <a:gd name="connsiteX0" fmla="*/ 0 w 1153098"/>
              <a:gd name="connsiteY0" fmla="*/ 22033 h 22033"/>
              <a:gd name="connsiteX1" fmla="*/ 1153098 w 1153098"/>
              <a:gd name="connsiteY1" fmla="*/ 0 h 2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098" h="22033">
                <a:moveTo>
                  <a:pt x="0" y="22033"/>
                </a:moveTo>
                <a:lnTo>
                  <a:pt x="1153098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C3ACD29-B4C1-4873-8BC5-DA337649B2E3}"/>
              </a:ext>
            </a:extLst>
          </p:cNvPr>
          <p:cNvSpPr/>
          <p:nvPr/>
        </p:nvSpPr>
        <p:spPr bwMode="auto">
          <a:xfrm>
            <a:off x="3164531" y="4321034"/>
            <a:ext cx="184666" cy="30777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EB511AF-E21F-4CFE-A3EF-733792D36966}"/>
              </a:ext>
            </a:extLst>
          </p:cNvPr>
          <p:cNvSpPr/>
          <p:nvPr/>
        </p:nvSpPr>
        <p:spPr bwMode="auto">
          <a:xfrm>
            <a:off x="4114453" y="4292575"/>
            <a:ext cx="184666" cy="30777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D3650023-AB9F-4DEA-9A6F-777BD75CD6DE}"/>
              </a:ext>
            </a:extLst>
          </p:cNvPr>
          <p:cNvCxnSpPr/>
          <p:nvPr/>
        </p:nvCxnSpPr>
        <p:spPr bwMode="auto">
          <a:xfrm>
            <a:off x="4177858" y="4180217"/>
            <a:ext cx="68874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C5B49DDC-8486-4984-A9F7-084B77C7C799}"/>
              </a:ext>
            </a:extLst>
          </p:cNvPr>
          <p:cNvCxnSpPr/>
          <p:nvPr/>
        </p:nvCxnSpPr>
        <p:spPr bwMode="auto">
          <a:xfrm>
            <a:off x="4177858" y="4773290"/>
            <a:ext cx="68874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94FC01E-47DB-4ED0-AEBA-21399D0947BC}"/>
              </a:ext>
            </a:extLst>
          </p:cNvPr>
          <p:cNvCxnSpPr>
            <a:cxnSpLocks/>
          </p:cNvCxnSpPr>
          <p:nvPr/>
        </p:nvCxnSpPr>
        <p:spPr bwMode="auto">
          <a:xfrm>
            <a:off x="4213673" y="4180222"/>
            <a:ext cx="0" cy="589403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31B51056-23F1-42F9-BB88-2179124D026F}"/>
              </a:ext>
            </a:extLst>
          </p:cNvPr>
          <p:cNvSpPr/>
          <p:nvPr/>
        </p:nvSpPr>
        <p:spPr bwMode="auto">
          <a:xfrm>
            <a:off x="4995264" y="3491960"/>
            <a:ext cx="0" cy="2001794"/>
          </a:xfrm>
          <a:custGeom>
            <a:avLst/>
            <a:gdLst>
              <a:gd name="connsiteX0" fmla="*/ 0 w 0"/>
              <a:gd name="connsiteY0" fmla="*/ 0 h 2001794"/>
              <a:gd name="connsiteX1" fmla="*/ 0 w 0"/>
              <a:gd name="connsiteY1" fmla="*/ 2001794 h 200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01794">
                <a:moveTo>
                  <a:pt x="0" y="0"/>
                </a:moveTo>
                <a:lnTo>
                  <a:pt x="0" y="2001794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65A1B89E-B42C-45A2-B39D-CB8F55C0C1E6}"/>
              </a:ext>
            </a:extLst>
          </p:cNvPr>
          <p:cNvGrpSpPr/>
          <p:nvPr/>
        </p:nvGrpSpPr>
        <p:grpSpPr>
          <a:xfrm>
            <a:off x="4933465" y="3506598"/>
            <a:ext cx="54028" cy="1974161"/>
            <a:chOff x="1532238" y="2369263"/>
            <a:chExt cx="64008" cy="100041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29846CA9-3FC4-4877-A92E-B931EE90CE1B}"/>
                </a:ext>
              </a:extLst>
            </p:cNvPr>
            <p:cNvCxnSpPr/>
            <p:nvPr/>
          </p:nvCxnSpPr>
          <p:spPr bwMode="auto">
            <a:xfrm>
              <a:off x="1532238" y="2369263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155F264-3A09-435F-B72F-EDDF53DA1A4A}"/>
                </a:ext>
              </a:extLst>
            </p:cNvPr>
            <p:cNvCxnSpPr/>
            <p:nvPr/>
          </p:nvCxnSpPr>
          <p:spPr bwMode="auto">
            <a:xfrm>
              <a:off x="1532238" y="2569346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2B9207E7-E260-471B-9C01-A31A67279CCC}"/>
                </a:ext>
              </a:extLst>
            </p:cNvPr>
            <p:cNvCxnSpPr/>
            <p:nvPr/>
          </p:nvCxnSpPr>
          <p:spPr bwMode="auto">
            <a:xfrm>
              <a:off x="1532238" y="2769429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84410C6-6203-4383-A5B9-DCF9569BEABB}"/>
                </a:ext>
              </a:extLst>
            </p:cNvPr>
            <p:cNvCxnSpPr/>
            <p:nvPr/>
          </p:nvCxnSpPr>
          <p:spPr bwMode="auto">
            <a:xfrm>
              <a:off x="1532238" y="2969512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866CEC9F-3BE9-4FC9-9E9A-FA1B22813028}"/>
                </a:ext>
              </a:extLst>
            </p:cNvPr>
            <p:cNvCxnSpPr/>
            <p:nvPr/>
          </p:nvCxnSpPr>
          <p:spPr bwMode="auto">
            <a:xfrm>
              <a:off x="1532238" y="3169595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94C04C09-A02A-41DF-9F5E-8025A63A21D3}"/>
                </a:ext>
              </a:extLst>
            </p:cNvPr>
            <p:cNvCxnSpPr/>
            <p:nvPr/>
          </p:nvCxnSpPr>
          <p:spPr bwMode="auto">
            <a:xfrm>
              <a:off x="1532238" y="3369678"/>
              <a:ext cx="6400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B9093AE1-5EB6-4C62-BD90-589CD53B692B}"/>
              </a:ext>
            </a:extLst>
          </p:cNvPr>
          <p:cNvCxnSpPr/>
          <p:nvPr/>
        </p:nvCxnSpPr>
        <p:spPr bwMode="auto">
          <a:xfrm>
            <a:off x="4982906" y="4500451"/>
            <a:ext cx="173277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A409E49-D9A3-487B-A3F4-A4C82610BE60}"/>
              </a:ext>
            </a:extLst>
          </p:cNvPr>
          <p:cNvSpPr txBox="1"/>
          <p:nvPr/>
        </p:nvSpPr>
        <p:spPr>
          <a:xfrm>
            <a:off x="5199786" y="5407897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60A430F-4592-427C-A081-175DD8249528}"/>
              </a:ext>
            </a:extLst>
          </p:cNvPr>
          <p:cNvSpPr txBox="1"/>
          <p:nvPr/>
        </p:nvSpPr>
        <p:spPr>
          <a:xfrm>
            <a:off x="5835270" y="5407897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Wks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00DC92F-79F7-4822-9A0B-A8283368D372}"/>
              </a:ext>
            </a:extLst>
          </p:cNvPr>
          <p:cNvSpPr txBox="1"/>
          <p:nvPr/>
        </p:nvSpPr>
        <p:spPr>
          <a:xfrm>
            <a:off x="5093818" y="3582574"/>
            <a:ext cx="965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.039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B383D11D-A111-497C-9856-32072F5C125D}"/>
              </a:ext>
            </a:extLst>
          </p:cNvPr>
          <p:cNvSpPr txBox="1"/>
          <p:nvPr/>
        </p:nvSpPr>
        <p:spPr>
          <a:xfrm>
            <a:off x="6406328" y="3679456"/>
            <a:ext cx="58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CB7482AA-E55E-4386-A9A8-72219D604CA9}"/>
              </a:ext>
            </a:extLst>
          </p:cNvPr>
          <p:cNvSpPr txBox="1"/>
          <p:nvPr/>
        </p:nvSpPr>
        <p:spPr>
          <a:xfrm>
            <a:off x="6469288" y="4208648"/>
            <a:ext cx="584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B16C3047-8CF8-430E-9095-3C666E2E5B8A}"/>
              </a:ext>
            </a:extLst>
          </p:cNvPr>
          <p:cNvSpPr/>
          <p:nvPr/>
        </p:nvSpPr>
        <p:spPr bwMode="auto">
          <a:xfrm>
            <a:off x="6271395" y="3749532"/>
            <a:ext cx="184666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16ABD69A-065D-4FC6-9123-B8695C1153B5}"/>
              </a:ext>
            </a:extLst>
          </p:cNvPr>
          <p:cNvSpPr/>
          <p:nvPr/>
        </p:nvSpPr>
        <p:spPr bwMode="auto">
          <a:xfrm>
            <a:off x="5356066" y="4311338"/>
            <a:ext cx="184666" cy="30777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E42A867-A0E4-4D68-9645-D0F163B07C67}"/>
              </a:ext>
            </a:extLst>
          </p:cNvPr>
          <p:cNvCxnSpPr/>
          <p:nvPr/>
        </p:nvCxnSpPr>
        <p:spPr bwMode="auto">
          <a:xfrm>
            <a:off x="6325716" y="3591044"/>
            <a:ext cx="68874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96B7C83F-A8E5-4C2D-97FB-05DB02E42E3A}"/>
              </a:ext>
            </a:extLst>
          </p:cNvPr>
          <p:cNvCxnSpPr/>
          <p:nvPr/>
        </p:nvCxnSpPr>
        <p:spPr bwMode="auto">
          <a:xfrm>
            <a:off x="6325716" y="4227956"/>
            <a:ext cx="68874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DA01D9A6-3D4C-4012-8701-A33DA493662E}"/>
              </a:ext>
            </a:extLst>
          </p:cNvPr>
          <p:cNvCxnSpPr>
            <a:cxnSpLocks/>
          </p:cNvCxnSpPr>
          <p:nvPr/>
        </p:nvCxnSpPr>
        <p:spPr bwMode="auto">
          <a:xfrm>
            <a:off x="6365105" y="3591044"/>
            <a:ext cx="0" cy="642192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D6F195F-DF13-4BA9-B166-EC405CEA963B}"/>
              </a:ext>
            </a:extLst>
          </p:cNvPr>
          <p:cNvSpPr/>
          <p:nvPr/>
        </p:nvSpPr>
        <p:spPr bwMode="auto">
          <a:xfrm>
            <a:off x="6358175" y="4259237"/>
            <a:ext cx="184666" cy="30777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3FB9ADCC-3A70-4CEC-A014-8807530357D1}"/>
              </a:ext>
            </a:extLst>
          </p:cNvPr>
          <p:cNvCxnSpPr/>
          <p:nvPr/>
        </p:nvCxnSpPr>
        <p:spPr bwMode="auto">
          <a:xfrm>
            <a:off x="6414432" y="4061154"/>
            <a:ext cx="68874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363833B3-C59D-48D3-973F-A06C49DAC537}"/>
              </a:ext>
            </a:extLst>
          </p:cNvPr>
          <p:cNvCxnSpPr/>
          <p:nvPr/>
        </p:nvCxnSpPr>
        <p:spPr bwMode="auto">
          <a:xfrm>
            <a:off x="6410860" y="4806627"/>
            <a:ext cx="68874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746FD469-6B74-4B55-9239-14FADE2F5C85}"/>
              </a:ext>
            </a:extLst>
          </p:cNvPr>
          <p:cNvCxnSpPr>
            <a:cxnSpLocks/>
          </p:cNvCxnSpPr>
          <p:nvPr/>
        </p:nvCxnSpPr>
        <p:spPr bwMode="auto">
          <a:xfrm>
            <a:off x="6453820" y="4051630"/>
            <a:ext cx="0" cy="748344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C3602CD5-AB94-4EC7-AD90-1F0A8B10880A}"/>
              </a:ext>
            </a:extLst>
          </p:cNvPr>
          <p:cNvSpPr/>
          <p:nvPr/>
        </p:nvSpPr>
        <p:spPr bwMode="auto">
          <a:xfrm>
            <a:off x="5448530" y="3918916"/>
            <a:ext cx="896774" cy="557213"/>
          </a:xfrm>
          <a:custGeom>
            <a:avLst/>
            <a:gdLst>
              <a:gd name="connsiteX0" fmla="*/ 0 w 1195387"/>
              <a:gd name="connsiteY0" fmla="*/ 557213 h 557213"/>
              <a:gd name="connsiteX1" fmla="*/ 381000 w 1195387"/>
              <a:gd name="connsiteY1" fmla="*/ 390525 h 557213"/>
              <a:gd name="connsiteX2" fmla="*/ 1195387 w 1195387"/>
              <a:gd name="connsiteY2" fmla="*/ 0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5387" h="557213">
                <a:moveTo>
                  <a:pt x="0" y="557213"/>
                </a:moveTo>
                <a:lnTo>
                  <a:pt x="381000" y="390525"/>
                </a:lnTo>
                <a:lnTo>
                  <a:pt x="1195387" y="0"/>
                </a:lnTo>
              </a:path>
            </a:pathLst>
          </a:cu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4A173F87-C175-4ACE-9204-93E2DE702EFA}"/>
              </a:ext>
            </a:extLst>
          </p:cNvPr>
          <p:cNvSpPr/>
          <p:nvPr/>
        </p:nvSpPr>
        <p:spPr bwMode="auto">
          <a:xfrm>
            <a:off x="5352321" y="4310109"/>
            <a:ext cx="184666" cy="307777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CDCD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16B2AD68-C33A-40AC-936B-AB28B24C6B50}"/>
              </a:ext>
            </a:extLst>
          </p:cNvPr>
          <p:cNvSpPr/>
          <p:nvPr/>
        </p:nvSpPr>
        <p:spPr bwMode="auto">
          <a:xfrm>
            <a:off x="5444654" y="4428504"/>
            <a:ext cx="997115" cy="45719"/>
          </a:xfrm>
          <a:custGeom>
            <a:avLst/>
            <a:gdLst>
              <a:gd name="connsiteX0" fmla="*/ 0 w 1195388"/>
              <a:gd name="connsiteY0" fmla="*/ 61912 h 61912"/>
              <a:gd name="connsiteX1" fmla="*/ 1195388 w 1195388"/>
              <a:gd name="connsiteY1" fmla="*/ 0 h 6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388" h="61912">
                <a:moveTo>
                  <a:pt x="0" y="61912"/>
                </a:moveTo>
                <a:lnTo>
                  <a:pt x="1195388" y="0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 Box 15">
            <a:extLst>
              <a:ext uri="{FF2B5EF4-FFF2-40B4-BE49-F238E27FC236}">
                <a16:creationId xmlns:a16="http://schemas.microsoft.com/office/drawing/2014/main" xmlns="" id="{0BE95C29-68B8-4A4D-B512-08A14B04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323" y="5563140"/>
            <a:ext cx="127931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0" spc="-10" dirty="0">
                <a:solidFill>
                  <a:srgbClr val="FFFFFF"/>
                </a:solidFill>
                <a:cs typeface="Arial" panose="020B0604020202020204" pitchFamily="34" charset="0"/>
              </a:rPr>
              <a:t>*Primary endpoint.</a:t>
            </a:r>
          </a:p>
        </p:txBody>
      </p:sp>
    </p:spTree>
    <p:extLst>
      <p:ext uri="{BB962C8B-B14F-4D97-AF65-F5344CB8AC3E}">
        <p14:creationId xmlns:p14="http://schemas.microsoft.com/office/powerpoint/2010/main" val="1047883075"/>
      </p:ext>
    </p:extLst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36913" y="4254501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fr-FR" sz="2000" b="1">
                <a:solidFill>
                  <a:srgbClr val="FFFFFF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R</a:t>
            </a:r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tude LAMIDOL-ANRS 167 : DTG + 3TC en maintenance </a:t>
            </a:r>
            <a:r>
              <a:rPr lang="fr-FR" i="1" dirty="0" smtClean="0"/>
              <a:t>(3)</a:t>
            </a:r>
            <a:endParaRPr lang="fr-FR" i="1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>
          <a:xfrm>
            <a:off x="1039096" y="1361761"/>
            <a:ext cx="3223743" cy="44984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600" b="1" dirty="0"/>
              <a:t>Échec thérapeutique : </a:t>
            </a: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dirty="0" smtClean="0"/>
              <a:t>CV </a:t>
            </a:r>
            <a:r>
              <a:rPr lang="fr-FR" sz="1600" dirty="0"/>
              <a:t>&gt; 50 copies/ml </a:t>
            </a:r>
            <a:r>
              <a:rPr lang="fr-FR" sz="1600" dirty="0" smtClean="0"/>
              <a:t>confirmée dans les 2 à 4 semaines, </a:t>
            </a:r>
            <a:r>
              <a:rPr lang="fr-FR" sz="1600" dirty="0"/>
              <a:t>interruption du traitement, 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perdu </a:t>
            </a:r>
            <a:r>
              <a:rPr lang="fr-FR" sz="1600" dirty="0"/>
              <a:t>de vue, </a:t>
            </a:r>
            <a:r>
              <a:rPr lang="fr-FR" sz="1600" dirty="0" smtClean="0"/>
              <a:t>décès</a:t>
            </a:r>
          </a:p>
          <a:p>
            <a:r>
              <a:rPr lang="fr-FR" sz="1600" dirty="0" smtClean="0"/>
              <a:t>Tous les patients ont atteint S48 (40 semaines de bithérapie)</a:t>
            </a:r>
          </a:p>
          <a:p>
            <a:pPr lvl="1"/>
            <a:r>
              <a:rPr lang="fr-FR" sz="1400" dirty="0" smtClean="0"/>
              <a:t>97 % (101/104) sont en succès thérapeutique – </a:t>
            </a:r>
            <a:r>
              <a:rPr lang="fr-FR" sz="1400" b="1" dirty="0" smtClean="0"/>
              <a:t>dernière visite (S56) prévue le 27 mars 2017 pour évaluation du critère principal</a:t>
            </a:r>
          </a:p>
          <a:p>
            <a:pPr lvl="1"/>
            <a:r>
              <a:rPr lang="fr-FR" sz="1400" dirty="0" smtClean="0"/>
              <a:t>Bonne tolérance de la bithérapie</a:t>
            </a:r>
          </a:p>
          <a:p>
            <a:pPr lvl="1"/>
            <a:r>
              <a:rPr lang="fr-FR" sz="1400" dirty="0" smtClean="0"/>
              <a:t>À S48, </a:t>
            </a:r>
            <a:r>
              <a:rPr lang="fr-FR" sz="1400" dirty="0" smtClean="0">
                <a:solidFill>
                  <a:srgbClr val="FF0000"/>
                </a:solidFill>
              </a:rPr>
              <a:t>3 échecs </a:t>
            </a:r>
          </a:p>
          <a:p>
            <a:pPr lvl="2"/>
            <a:r>
              <a:rPr lang="fr-FR" sz="1200" dirty="0" smtClean="0"/>
              <a:t>1 échec virologique à S12 </a:t>
            </a:r>
            <a:br>
              <a:rPr lang="fr-FR" sz="1200" dirty="0" smtClean="0"/>
            </a:br>
            <a:r>
              <a:rPr lang="fr-FR" sz="1200" dirty="0" smtClean="0"/>
              <a:t>(4 semaines de bithérapie)</a:t>
            </a:r>
          </a:p>
          <a:p>
            <a:pPr lvl="2"/>
            <a:r>
              <a:rPr lang="fr-FR" sz="1200" dirty="0" smtClean="0"/>
              <a:t>1 perdu de vue à S40</a:t>
            </a:r>
          </a:p>
          <a:p>
            <a:pPr lvl="2"/>
            <a:r>
              <a:rPr lang="fr-FR" sz="1200" dirty="0" smtClean="0"/>
              <a:t>1 modification de traitement à S48 par l’investigateur de l’étude</a:t>
            </a:r>
            <a:endParaRPr lang="fr-FR" sz="120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1039092" y="674925"/>
            <a:ext cx="7647708" cy="612757"/>
          </a:xfrm>
        </p:spPr>
        <p:txBody>
          <a:bodyPr/>
          <a:lstStyle/>
          <a:p>
            <a:r>
              <a:rPr lang="fr-FR" sz="1600" dirty="0"/>
              <a:t>Résultats : critère principal – </a:t>
            </a:r>
            <a:r>
              <a:rPr lang="fr-FR" sz="1600" dirty="0" smtClean="0"/>
              <a:t>pourcentage </a:t>
            </a:r>
            <a:r>
              <a:rPr lang="fr-FR" sz="1600" dirty="0"/>
              <a:t>de patients en succès thérapeutique à S56 (après 48 semaines de DTG + 3TC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36" name="Espace réservé du pied de page 3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62626"/>
                </a:solidFill>
              </a:rPr>
              <a:t>CROI 2017 - D’après Joly V et al., </a:t>
            </a:r>
            <a:r>
              <a:rPr lang="fr-FR" dirty="0" err="1" smtClean="0">
                <a:solidFill>
                  <a:srgbClr val="262626"/>
                </a:solidFill>
              </a:rPr>
              <a:t>abstr</a:t>
            </a:r>
            <a:r>
              <a:rPr lang="fr-FR" dirty="0" smtClean="0">
                <a:solidFill>
                  <a:srgbClr val="262626"/>
                </a:solidFill>
              </a:rPr>
              <a:t>. 458 actualisé </a:t>
            </a:r>
            <a:endParaRPr lang="fr-FR" dirty="0">
              <a:solidFill>
                <a:srgbClr val="262626"/>
              </a:solidFill>
            </a:endParaRPr>
          </a:p>
        </p:txBody>
      </p:sp>
      <p:sp>
        <p:nvSpPr>
          <p:cNvPr id="13" name="Espace réservé du texte 1"/>
          <p:cNvSpPr txBox="1">
            <a:spLocks/>
          </p:cNvSpPr>
          <p:nvPr/>
        </p:nvSpPr>
        <p:spPr>
          <a:xfrm>
            <a:off x="-840123" y="3186414"/>
            <a:ext cx="7647709" cy="635289"/>
          </a:xfrm>
          <a:prstGeom prst="rect">
            <a:avLst/>
          </a:prstGeom>
        </p:spPr>
        <p:txBody>
          <a:bodyPr lIns="0" tIns="0" rIns="0" bIns="0"/>
          <a:lstStyle>
            <a:lvl1pPr marL="276225" indent="-276225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F47920"/>
              </a:buClr>
              <a:buSzPct val="100000"/>
              <a:buFont typeface="Lucida Grande"/>
              <a:buChar char="➜"/>
              <a:defRPr sz="1800" b="1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52450" indent="-2682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B500"/>
              </a:buClr>
              <a:buFont typeface="Lucida Grande" pitchFamily="-84" charset="0"/>
              <a:buChar char="–"/>
              <a:defRPr sz="2000" kern="1200">
                <a:solidFill>
                  <a:srgbClr val="505050"/>
                </a:solidFill>
                <a:latin typeface="Arial"/>
                <a:ea typeface="ＭＳ Ｐゴシック" charset="-128"/>
                <a:cs typeface="Arial"/>
              </a:defRPr>
            </a:lvl2pPr>
            <a:lvl3pPr marL="800100" indent="-231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B500"/>
              </a:buClr>
              <a:buSzPct val="100000"/>
              <a:buFont typeface="Arial"/>
              <a:buChar char="•"/>
              <a:defRPr sz="1800" kern="1200">
                <a:solidFill>
                  <a:srgbClr val="505050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B500"/>
              </a:buClr>
              <a:buFont typeface="Arial" pitchFamily="-84" charset="0"/>
              <a:buChar char="–"/>
              <a:defRPr kern="1200">
                <a:solidFill>
                  <a:srgbClr val="505050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AB500"/>
              </a:buClr>
              <a:buFont typeface="Arial" pitchFamily="-84" charset="0"/>
              <a:buChar char="»"/>
              <a:defRPr sz="1600" kern="1200">
                <a:solidFill>
                  <a:srgbClr val="505050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40" name="Grouper 39"/>
          <p:cNvGrpSpPr/>
          <p:nvPr/>
        </p:nvGrpSpPr>
        <p:grpSpPr>
          <a:xfrm>
            <a:off x="4773469" y="1745533"/>
            <a:ext cx="4105866" cy="3715473"/>
            <a:chOff x="4773469" y="1745527"/>
            <a:chExt cx="4105866" cy="3715473"/>
          </a:xfrm>
        </p:grpSpPr>
        <p:sp>
          <p:nvSpPr>
            <p:cNvPr id="4" name="ZoneTexte 3"/>
            <p:cNvSpPr txBox="1"/>
            <p:nvPr/>
          </p:nvSpPr>
          <p:spPr>
            <a:xfrm>
              <a:off x="4860962" y="1745527"/>
              <a:ext cx="3901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Patients en succès thérapeutique</a:t>
              </a:r>
              <a:endParaRPr lang="fr-FR" sz="1400" b="1" dirty="0"/>
            </a:p>
          </p:txBody>
        </p:sp>
        <p:graphicFrame>
          <p:nvGraphicFramePr>
            <p:cNvPr id="26" name="Graphique 25"/>
            <p:cNvGraphicFramePr/>
            <p:nvPr>
              <p:extLst>
                <p:ext uri="{D42A27DB-BD31-4B8C-83A1-F6EECF244321}">
                  <p14:modId xmlns:p14="http://schemas.microsoft.com/office/powerpoint/2010/main" val="775308002"/>
                </p:ext>
              </p:extLst>
            </p:nvPr>
          </p:nvGraphicFramePr>
          <p:xfrm>
            <a:off x="4773469" y="2366170"/>
            <a:ext cx="4068233" cy="3094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ZoneTexte 29"/>
            <p:cNvSpPr txBox="1"/>
            <p:nvPr/>
          </p:nvSpPr>
          <p:spPr>
            <a:xfrm>
              <a:off x="5417117" y="2172107"/>
              <a:ext cx="967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/>
                <a:t>Phase II</a:t>
              </a:r>
              <a:endParaRPr lang="fr-FR" sz="1200" dirty="0"/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5893460" y="2503370"/>
              <a:ext cx="0" cy="4933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/>
            <p:cNvSpPr txBox="1"/>
            <p:nvPr/>
          </p:nvSpPr>
          <p:spPr>
            <a:xfrm>
              <a:off x="5965250" y="2558846"/>
              <a:ext cx="695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FF0000"/>
                  </a:solidFill>
                </a:rPr>
                <a:t>Patient60-010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600800" y="2610720"/>
              <a:ext cx="695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FF0000"/>
                  </a:solidFill>
                </a:rPr>
                <a:t>Patient79-001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8183605" y="2610720"/>
              <a:ext cx="695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FF0000"/>
                  </a:solidFill>
                </a:rPr>
                <a:t>Patient78-005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1265A62-3229-2D4B-8DAA-B1F424831F0E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68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xmlns="" id="{0458E1B6-6D80-435A-96CB-C71FDF45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22" y="1513387"/>
            <a:ext cx="8155781" cy="4650164"/>
          </a:xfrm>
        </p:spPr>
        <p:txBody>
          <a:bodyPr/>
          <a:lstStyle/>
          <a:p>
            <a:r>
              <a:rPr lang="en-US" altLang="en-US" sz="1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Cabotegravir</a:t>
            </a:r>
            <a:r>
              <a:rPr lang="en-US" alt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I</a:t>
            </a:r>
            <a:r>
              <a:rPr lang="en-US" altLang="en-US" sz="1600" dirty="0"/>
              <a:t>NSTI formulated as PO tablet and for long-acting IM injection</a:t>
            </a:r>
          </a:p>
          <a:p>
            <a:r>
              <a:rPr lang="en-US" altLang="en-US" sz="1600" dirty="0"/>
              <a:t>LATTE-2: phase IIb study in which pts randomized to </a:t>
            </a:r>
            <a:r>
              <a:rPr lang="en-US" altLang="en-US" sz="1600" dirty="0">
                <a:solidFill>
                  <a:schemeClr val="accent3"/>
                </a:solidFill>
              </a:rPr>
              <a:t>CAB 400 mg + RPV 600 mg IM Q4W,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chemeClr val="accent1"/>
                </a:solidFill>
              </a:rPr>
              <a:t>CAB 600 mg + RPV 900 mg IM Q8W</a:t>
            </a:r>
            <a:r>
              <a:rPr lang="en-US" altLang="en-US" sz="1600" dirty="0"/>
              <a:t>, or </a:t>
            </a:r>
            <a:r>
              <a:rPr lang="en-US" altLang="en-US" sz="1600" dirty="0">
                <a:solidFill>
                  <a:schemeClr val="accent2"/>
                </a:solidFill>
              </a:rPr>
              <a:t>CAB 30 mg + ABC/3TC 600/300 mg PO QD</a:t>
            </a:r>
            <a:r>
              <a:rPr lang="en-US" altLang="en-US" sz="1600" dirty="0">
                <a:solidFill>
                  <a:schemeClr val="accent1"/>
                </a:solidFill>
              </a:rPr>
              <a:t> </a:t>
            </a:r>
            <a:r>
              <a:rPr lang="en-US" altLang="en-US" sz="1600" dirty="0"/>
              <a:t>after induction/virologic suppression with oral CAB + ABC/3TC (N = 309)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D4C3BF95-6330-4071-A59C-78548F7F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9" y="238956"/>
            <a:ext cx="8781142" cy="1103026"/>
          </a:xfrm>
        </p:spPr>
        <p:txBody>
          <a:bodyPr/>
          <a:lstStyle/>
          <a:p>
            <a:r>
              <a:rPr lang="en-US" altLang="en-US" dirty="0"/>
              <a:t>LATTE-2: </a:t>
            </a:r>
            <a:r>
              <a:rPr lang="en-US" altLang="en-US" sz="2800" dirty="0"/>
              <a:t>96-Wk Results for Cabotegravir IM + Rilpivirine IM as Long-Acting Maintenance ART 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xmlns="" id="{8780EA11-B075-4F89-B6FC-2903E3456425}"/>
              </a:ext>
            </a:extLst>
          </p:cNvPr>
          <p:cNvGrpSpPr>
            <a:grpSpLocks/>
          </p:cNvGrpSpPr>
          <p:nvPr/>
        </p:nvGrpSpPr>
        <p:grpSpPr bwMode="auto">
          <a:xfrm>
            <a:off x="6462467" y="6210309"/>
            <a:ext cx="2679327" cy="453675"/>
            <a:chOff x="6294438" y="6212112"/>
            <a:chExt cx="3571501" cy="453451"/>
          </a:xfrm>
        </p:grpSpPr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xmlns="" id="{583B5599-28D1-41C6-A350-644321487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225" y="6212112"/>
              <a:ext cx="569913" cy="185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6318421-59BF-4CB5-93D4-2BF468927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38" y="6357938"/>
              <a:ext cx="3571501" cy="30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73215F5B-DCA0-43B3-BB57-990A894B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47" y="6251555"/>
            <a:ext cx="636411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0" spc="-10" dirty="0">
                <a:solidFill>
                  <a:schemeClr val="bg2"/>
                </a:solidFill>
                <a:cs typeface="+mn-cs"/>
              </a:rPr>
              <a:t>Eron J, </a:t>
            </a:r>
            <a:r>
              <a:rPr lang="en-US" altLang="en-US" sz="1400" b="0" spc="-10" dirty="0">
                <a:solidFill>
                  <a:schemeClr val="bg2"/>
                </a:solidFill>
              </a:rPr>
              <a:t>et al. IAS 2017. Abstract MOAX0205LB. Margolis DA, et al. Lancet. 2017;[Epub ahead of print]. </a:t>
            </a:r>
            <a:endParaRPr lang="en-US" altLang="en-US" sz="1400" b="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xmlns="" id="{73723ED2-47C0-47F8-A36C-65E9E790C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43" y="6039585"/>
            <a:ext cx="450769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  <a:ea typeface="MS PGothic" panose="020B0600070205080204" pitchFamily="34" charset="-128"/>
              </a:rPr>
              <a:t>*HIV-1 RNA &lt; 50 copies/mL. </a:t>
            </a:r>
          </a:p>
        </p:txBody>
      </p:sp>
      <p:sp>
        <p:nvSpPr>
          <p:cNvPr id="61" name="Content Placeholder 1">
            <a:extLst>
              <a:ext uri="{FF2B5EF4-FFF2-40B4-BE49-F238E27FC236}">
                <a16:creationId xmlns:a16="http://schemas.microsoft.com/office/drawing/2014/main" xmlns="" id="{59CC3125-D1CB-4F96-A95E-07B9BBBAF8EB}"/>
              </a:ext>
            </a:extLst>
          </p:cNvPr>
          <p:cNvSpPr txBox="1">
            <a:spLocks/>
          </p:cNvSpPr>
          <p:nvPr/>
        </p:nvSpPr>
        <p:spPr>
          <a:xfrm>
            <a:off x="4689478" y="2850061"/>
            <a:ext cx="4141309" cy="30605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US" altLang="en-US" sz="1600" b="0" kern="0" dirty="0"/>
              <a:t>Few drug-related AEs</a:t>
            </a:r>
          </a:p>
          <a:p>
            <a:pPr>
              <a:spcAft>
                <a:spcPts val="0"/>
              </a:spcAft>
            </a:pPr>
            <a:r>
              <a:rPr lang="en-US" altLang="en-US" sz="1600" b="0" kern="0" dirty="0"/>
              <a:t>At 96 wks, ~ 30% pts receiving IM injection experienced ISR</a:t>
            </a:r>
          </a:p>
          <a:p>
            <a:pPr lvl="1">
              <a:spcAft>
                <a:spcPts val="0"/>
              </a:spcAft>
            </a:pPr>
            <a:r>
              <a:rPr lang="en-US" altLang="en-US" sz="1400" b="0" kern="0" dirty="0"/>
              <a:t>99% of ISRs mild/moderate </a:t>
            </a:r>
          </a:p>
          <a:p>
            <a:pPr>
              <a:spcAft>
                <a:spcPts val="0"/>
              </a:spcAft>
            </a:pPr>
            <a:r>
              <a:rPr lang="en-US" altLang="en-US" sz="1600" b="0" kern="0" dirty="0"/>
              <a:t>AEs leading to withdrawal</a:t>
            </a:r>
          </a:p>
          <a:p>
            <a:pPr lvl="1">
              <a:spcAft>
                <a:spcPts val="0"/>
              </a:spcAft>
            </a:pPr>
            <a:r>
              <a:rPr lang="en-US" altLang="en-US" sz="1400" b="0" kern="0" dirty="0"/>
              <a:t>Pooled Q4W/Q8W IM arms, 4%</a:t>
            </a:r>
          </a:p>
          <a:p>
            <a:pPr lvl="1">
              <a:spcAft>
                <a:spcPts val="0"/>
              </a:spcAft>
            </a:pPr>
            <a:r>
              <a:rPr lang="en-US" altLang="en-US" sz="1400" b="0" kern="0" dirty="0"/>
              <a:t>PO arm, 2%</a:t>
            </a:r>
          </a:p>
          <a:p>
            <a:pPr>
              <a:spcAft>
                <a:spcPts val="0"/>
              </a:spcAft>
            </a:pPr>
            <a:r>
              <a:rPr lang="en-US" altLang="en-US" sz="1600" b="0" kern="0" dirty="0"/>
              <a:t>~ 88% of pts receiving IM CAB very satisfied to continue present treatment vs 43% receiving PO CAB </a:t>
            </a:r>
          </a:p>
        </p:txBody>
      </p:sp>
      <p:sp>
        <p:nvSpPr>
          <p:cNvPr id="55" name="TextBox 47">
            <a:extLst>
              <a:ext uri="{FF2B5EF4-FFF2-40B4-BE49-F238E27FC236}">
                <a16:creationId xmlns:a16="http://schemas.microsoft.com/office/drawing/2014/main" xmlns="" id="{06584BF7-2D41-47A1-9BFC-1A8633576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788" y="5485539"/>
            <a:ext cx="946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Virologic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Success*</a:t>
            </a:r>
          </a:p>
        </p:txBody>
      </p:sp>
      <p:cxnSp>
        <p:nvCxnSpPr>
          <p:cNvPr id="56" name="Straight Connector 14">
            <a:extLst>
              <a:ext uri="{FF2B5EF4-FFF2-40B4-BE49-F238E27FC236}">
                <a16:creationId xmlns:a16="http://schemas.microsoft.com/office/drawing/2014/main" xmlns="" id="{3E49ED1E-B960-491C-8756-937CABF2BAA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09878" y="3116989"/>
            <a:ext cx="0" cy="23558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18">
            <a:extLst>
              <a:ext uri="{FF2B5EF4-FFF2-40B4-BE49-F238E27FC236}">
                <a16:creationId xmlns:a16="http://schemas.microsoft.com/office/drawing/2014/main" xmlns="" id="{40AA6A4F-CD06-4012-A516-1E5BDE8160C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55098" y="3129689"/>
            <a:ext cx="476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19">
            <a:extLst>
              <a:ext uri="{FF2B5EF4-FFF2-40B4-BE49-F238E27FC236}">
                <a16:creationId xmlns:a16="http://schemas.microsoft.com/office/drawing/2014/main" xmlns="" id="{F3474E22-0B12-4D90-B91B-BBF8F2FF0AC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55098" y="3594826"/>
            <a:ext cx="476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20">
            <a:extLst>
              <a:ext uri="{FF2B5EF4-FFF2-40B4-BE49-F238E27FC236}">
                <a16:creationId xmlns:a16="http://schemas.microsoft.com/office/drawing/2014/main" xmlns="" id="{B8609D7F-0043-4980-AC9F-C53249EFA5C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55098" y="4061551"/>
            <a:ext cx="476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21">
            <a:extLst>
              <a:ext uri="{FF2B5EF4-FFF2-40B4-BE49-F238E27FC236}">
                <a16:creationId xmlns:a16="http://schemas.microsoft.com/office/drawing/2014/main" xmlns="" id="{A0AA17EC-09BD-4A5B-A9DB-72E2F2F4A9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55098" y="4529864"/>
            <a:ext cx="476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22">
            <a:extLst>
              <a:ext uri="{FF2B5EF4-FFF2-40B4-BE49-F238E27FC236}">
                <a16:creationId xmlns:a16="http://schemas.microsoft.com/office/drawing/2014/main" xmlns="" id="{CF61C713-5BDB-4B82-ABF2-578D701912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55098" y="4996589"/>
            <a:ext cx="476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23">
            <a:extLst>
              <a:ext uri="{FF2B5EF4-FFF2-40B4-BE49-F238E27FC236}">
                <a16:creationId xmlns:a16="http://schemas.microsoft.com/office/drawing/2014/main" xmlns="" id="{828D16FB-9FBE-4CCB-9A42-B5A961761C7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55098" y="5464901"/>
            <a:ext cx="476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Connector 25">
            <a:extLst>
              <a:ext uri="{FF2B5EF4-FFF2-40B4-BE49-F238E27FC236}">
                <a16:creationId xmlns:a16="http://schemas.microsoft.com/office/drawing/2014/main" xmlns="" id="{0DDA3CFC-67A5-4703-959C-47A4737BE3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9878" y="5469664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Connector 26">
            <a:extLst>
              <a:ext uri="{FF2B5EF4-FFF2-40B4-BE49-F238E27FC236}">
                <a16:creationId xmlns:a16="http://schemas.microsoft.com/office/drawing/2014/main" xmlns="" id="{4A1F6B20-4438-4222-A892-EA221D1A3D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9299" y="5469664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Connector 27">
            <a:extLst>
              <a:ext uri="{FF2B5EF4-FFF2-40B4-BE49-F238E27FC236}">
                <a16:creationId xmlns:a16="http://schemas.microsoft.com/office/drawing/2014/main" xmlns="" id="{1ABE69DE-62A5-4266-A3E6-5F1759C76A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7283" y="5469664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Connector 28">
            <a:extLst>
              <a:ext uri="{FF2B5EF4-FFF2-40B4-BE49-F238E27FC236}">
                <a16:creationId xmlns:a16="http://schemas.microsoft.com/office/drawing/2014/main" xmlns="" id="{A62686AE-D475-4332-9CE5-6F57D83872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46685" y="5460139"/>
            <a:ext cx="0" cy="63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2AB8367-CA93-4856-B664-CA9916F17234}"/>
              </a:ext>
            </a:extLst>
          </p:cNvPr>
          <p:cNvSpPr/>
          <p:nvPr/>
        </p:nvSpPr>
        <p:spPr bwMode="auto">
          <a:xfrm>
            <a:off x="1549070" y="3263436"/>
            <a:ext cx="283443" cy="2202182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b="0" dirty="0"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5A0B484-A813-47AD-98FD-C4A466AE2C0A}"/>
              </a:ext>
            </a:extLst>
          </p:cNvPr>
          <p:cNvSpPr/>
          <p:nvPr/>
        </p:nvSpPr>
        <p:spPr bwMode="auto">
          <a:xfrm>
            <a:off x="1263697" y="3416531"/>
            <a:ext cx="283443" cy="2049958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b="0" dirty="0"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4E1DCC5-7146-4E43-842B-4EFA0FBEF3A3}"/>
              </a:ext>
            </a:extLst>
          </p:cNvPr>
          <p:cNvSpPr/>
          <p:nvPr/>
        </p:nvSpPr>
        <p:spPr bwMode="auto">
          <a:xfrm>
            <a:off x="1839433" y="3487195"/>
            <a:ext cx="283443" cy="1974537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b="0" dirty="0">
              <a:latin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E4FD8DE-ABCA-416B-ABBC-E5BA5496B13F}"/>
              </a:ext>
            </a:extLst>
          </p:cNvPr>
          <p:cNvSpPr/>
          <p:nvPr/>
        </p:nvSpPr>
        <p:spPr bwMode="auto">
          <a:xfrm>
            <a:off x="2503237" y="5350623"/>
            <a:ext cx="282251" cy="119152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b="0" dirty="0">
              <a:latin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4477C98-CE88-4439-A141-C97BFA55591E}"/>
              </a:ext>
            </a:extLst>
          </p:cNvPr>
          <p:cNvSpPr/>
          <p:nvPr/>
        </p:nvSpPr>
        <p:spPr bwMode="auto">
          <a:xfrm>
            <a:off x="2790249" y="5407435"/>
            <a:ext cx="281061" cy="54297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b="0" dirty="0">
              <a:latin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F8910FEB-A211-44D8-889B-78A46F7DAB6A}"/>
              </a:ext>
            </a:extLst>
          </p:cNvPr>
          <p:cNvSpPr/>
          <p:nvPr/>
        </p:nvSpPr>
        <p:spPr bwMode="auto">
          <a:xfrm>
            <a:off x="3448837" y="5415697"/>
            <a:ext cx="283443" cy="46037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b="0" dirty="0">
              <a:latin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4D98DC8F-CEC3-4CF4-80D1-A79D8583B292}"/>
              </a:ext>
            </a:extLst>
          </p:cNvPr>
          <p:cNvSpPr/>
          <p:nvPr/>
        </p:nvSpPr>
        <p:spPr bwMode="auto">
          <a:xfrm>
            <a:off x="3172540" y="5165672"/>
            <a:ext cx="283443" cy="29994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b="0" dirty="0"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C0B89007-7068-4CE3-8B2A-66675FB082BD}"/>
              </a:ext>
            </a:extLst>
          </p:cNvPr>
          <p:cNvSpPr/>
          <p:nvPr/>
        </p:nvSpPr>
        <p:spPr bwMode="auto">
          <a:xfrm>
            <a:off x="3732281" y="5124804"/>
            <a:ext cx="283443" cy="340821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b="0" dirty="0">
              <a:latin typeface="Arial" charset="0"/>
            </a:endParaRPr>
          </a:p>
        </p:txBody>
      </p:sp>
      <p:cxnSp>
        <p:nvCxnSpPr>
          <p:cNvPr id="77" name="Straight Connector 12">
            <a:extLst>
              <a:ext uri="{FF2B5EF4-FFF2-40B4-BE49-F238E27FC236}">
                <a16:creationId xmlns:a16="http://schemas.microsoft.com/office/drawing/2014/main" xmlns="" id="{D0C534D2-8429-4003-9434-E362265F5B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4641" y="5464901"/>
            <a:ext cx="283918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xmlns="" id="{F691C69B-6A7E-481D-8C2A-7EF07ADC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965" y="2930049"/>
            <a:ext cx="41444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79" name="TextBox 39">
            <a:extLst>
              <a:ext uri="{FF2B5EF4-FFF2-40B4-BE49-F238E27FC236}">
                <a16:creationId xmlns:a16="http://schemas.microsoft.com/office/drawing/2014/main" xmlns="" id="{0E604030-8AAF-413D-978A-F85889C2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802" y="3079027"/>
            <a:ext cx="412064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80" name="TextBox 40">
            <a:extLst>
              <a:ext uri="{FF2B5EF4-FFF2-40B4-BE49-F238E27FC236}">
                <a16:creationId xmlns:a16="http://schemas.microsoft.com/office/drawing/2014/main" xmlns="" id="{8B78DDB2-B43A-4872-969B-340829681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901" y="3143128"/>
            <a:ext cx="41325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81" name="TextBox 41">
            <a:extLst>
              <a:ext uri="{FF2B5EF4-FFF2-40B4-BE49-F238E27FC236}">
                <a16:creationId xmlns:a16="http://schemas.microsoft.com/office/drawing/2014/main" xmlns="" id="{FEB8DFBF-884D-41FC-9828-494A16780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162" y="5014523"/>
            <a:ext cx="41444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2" name="TextBox 42">
            <a:extLst>
              <a:ext uri="{FF2B5EF4-FFF2-40B4-BE49-F238E27FC236}">
                <a16:creationId xmlns:a16="http://schemas.microsoft.com/office/drawing/2014/main" xmlns="" id="{C629FAC0-60A3-4BED-B88B-7DB9E33F3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300" y="5116484"/>
            <a:ext cx="412064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Char char="§"/>
              <a:defRPr sz="2600">
                <a:solidFill>
                  <a:srgbClr val="FEFDDE"/>
                </a:solidFill>
                <a:latin typeface="Arial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Arial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3" name="TextBox 43">
            <a:extLst>
              <a:ext uri="{FF2B5EF4-FFF2-40B4-BE49-F238E27FC236}">
                <a16:creationId xmlns:a16="http://schemas.microsoft.com/office/drawing/2014/main" xmlns="" id="{9653C036-9A81-43FA-8AFE-A951B954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37" y="5070969"/>
            <a:ext cx="41206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4" name="TextBox 44">
            <a:extLst>
              <a:ext uri="{FF2B5EF4-FFF2-40B4-BE49-F238E27FC236}">
                <a16:creationId xmlns:a16="http://schemas.microsoft.com/office/drawing/2014/main" xmlns="" id="{32AE264F-FFBD-4E9E-805A-8BF41AB34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290" y="5075972"/>
            <a:ext cx="412064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5" name="TextBox 45">
            <a:extLst>
              <a:ext uri="{FF2B5EF4-FFF2-40B4-BE49-F238E27FC236}">
                <a16:creationId xmlns:a16="http://schemas.microsoft.com/office/drawing/2014/main" xmlns="" id="{744C1F2A-3490-4335-B541-99453FABD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320" y="4830343"/>
            <a:ext cx="412064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86" name="TextBox 46">
            <a:extLst>
              <a:ext uri="{FF2B5EF4-FFF2-40B4-BE49-F238E27FC236}">
                <a16:creationId xmlns:a16="http://schemas.microsoft.com/office/drawing/2014/main" xmlns="" id="{463C2EB8-951C-4FDA-9A10-14582876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935" y="4822031"/>
            <a:ext cx="41444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87" name="TextBox 48">
            <a:extLst>
              <a:ext uri="{FF2B5EF4-FFF2-40B4-BE49-F238E27FC236}">
                <a16:creationId xmlns:a16="http://schemas.microsoft.com/office/drawing/2014/main" xmlns="" id="{54064B7D-04D1-4376-90E7-DEB5CAE5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019" y="5485543"/>
            <a:ext cx="946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Virologic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Non-response</a:t>
            </a:r>
          </a:p>
        </p:txBody>
      </p:sp>
      <p:sp>
        <p:nvSpPr>
          <p:cNvPr id="88" name="TextBox 49">
            <a:extLst>
              <a:ext uri="{FF2B5EF4-FFF2-40B4-BE49-F238E27FC236}">
                <a16:creationId xmlns:a16="http://schemas.microsoft.com/office/drawing/2014/main" xmlns="" id="{CB0A4220-2941-4B04-847E-1DE26B4D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935" y="5485541"/>
            <a:ext cx="9456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No Virologic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9" name="TextBox 50">
            <a:extLst>
              <a:ext uri="{FF2B5EF4-FFF2-40B4-BE49-F238E27FC236}">
                <a16:creationId xmlns:a16="http://schemas.microsoft.com/office/drawing/2014/main" xmlns="" id="{627E16DE-1D40-4C4D-8778-6A8253B7A0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19462" y="4135957"/>
            <a:ext cx="3122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Pts, Wk 96 (%)</a:t>
            </a:r>
          </a:p>
        </p:txBody>
      </p:sp>
      <p:sp>
        <p:nvSpPr>
          <p:cNvPr id="90" name="TextBox 51">
            <a:extLst>
              <a:ext uri="{FF2B5EF4-FFF2-40B4-BE49-F238E27FC236}">
                <a16:creationId xmlns:a16="http://schemas.microsoft.com/office/drawing/2014/main" xmlns="" id="{58AC65FD-6D26-4093-B14E-DC5CB074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6" y="2955066"/>
            <a:ext cx="45970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91" name="TextBox 52">
            <a:extLst>
              <a:ext uri="{FF2B5EF4-FFF2-40B4-BE49-F238E27FC236}">
                <a16:creationId xmlns:a16="http://schemas.microsoft.com/office/drawing/2014/main" xmlns="" id="{C04B04DB-CA58-4D6F-950E-92295238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6" y="3423376"/>
            <a:ext cx="45970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92" name="TextBox 53">
            <a:extLst>
              <a:ext uri="{FF2B5EF4-FFF2-40B4-BE49-F238E27FC236}">
                <a16:creationId xmlns:a16="http://schemas.microsoft.com/office/drawing/2014/main" xmlns="" id="{0BB4FD21-3926-4156-804D-AEFFD6BA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6" y="3891694"/>
            <a:ext cx="4597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93" name="TextBox 54">
            <a:extLst>
              <a:ext uri="{FF2B5EF4-FFF2-40B4-BE49-F238E27FC236}">
                <a16:creationId xmlns:a16="http://schemas.microsoft.com/office/drawing/2014/main" xmlns="" id="{76351FF3-5976-4A98-B9FC-1EF898B67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6" y="4358422"/>
            <a:ext cx="45970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94" name="TextBox 55">
            <a:extLst>
              <a:ext uri="{FF2B5EF4-FFF2-40B4-BE49-F238E27FC236}">
                <a16:creationId xmlns:a16="http://schemas.microsoft.com/office/drawing/2014/main" xmlns="" id="{340BE31D-3C88-453F-AFD8-3DEED677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6" y="4826734"/>
            <a:ext cx="45970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5" name="TextBox 56">
            <a:extLst>
              <a:ext uri="{FF2B5EF4-FFF2-40B4-BE49-F238E27FC236}">
                <a16:creationId xmlns:a16="http://schemas.microsoft.com/office/drawing/2014/main" xmlns="" id="{0A5269BD-76FE-4DC8-BBBD-EC7E27FC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26" y="5295047"/>
            <a:ext cx="4597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6" name="TextBox 57">
            <a:extLst>
              <a:ext uri="{FF2B5EF4-FFF2-40B4-BE49-F238E27FC236}">
                <a16:creationId xmlns:a16="http://schemas.microsoft.com/office/drawing/2014/main" xmlns="" id="{ED408AAB-18C5-4FB1-90BB-2F60673F6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85" y="3378929"/>
            <a:ext cx="26297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</a:rPr>
              <a:t>IM CAB + RPV Q4W (n = 115)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</a:rPr>
              <a:t>IM CAB + RPV Q8W (n = 115)</a:t>
            </a:r>
            <a:br>
              <a:rPr lang="en-US" altLang="en-US" sz="1200" b="0" dirty="0">
                <a:solidFill>
                  <a:schemeClr val="tx1"/>
                </a:solidFill>
              </a:rPr>
            </a:br>
            <a:r>
              <a:rPr lang="en-US" altLang="en-US" sz="1200" b="0" dirty="0">
                <a:solidFill>
                  <a:schemeClr val="tx1"/>
                </a:solidFill>
              </a:rPr>
              <a:t>PO CAB + ABC/3TC (n = 56)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E6D483E0-7E0C-44B4-B0B7-21E463FA47BE}"/>
              </a:ext>
            </a:extLst>
          </p:cNvPr>
          <p:cNvSpPr/>
          <p:nvPr/>
        </p:nvSpPr>
        <p:spPr bwMode="auto">
          <a:xfrm>
            <a:off x="2264929" y="3373015"/>
            <a:ext cx="184666" cy="307777"/>
          </a:xfrm>
          <a:prstGeom prst="rect">
            <a:avLst/>
          </a:prstGeom>
          <a:solidFill>
            <a:srgbClr val="F6A108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 sz="14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07B00C88-3A11-45E1-84E0-9C149B2812C7}"/>
              </a:ext>
            </a:extLst>
          </p:cNvPr>
          <p:cNvSpPr/>
          <p:nvPr/>
        </p:nvSpPr>
        <p:spPr bwMode="auto">
          <a:xfrm>
            <a:off x="2264929" y="3586424"/>
            <a:ext cx="184666" cy="307777"/>
          </a:xfrm>
          <a:prstGeom prst="rect">
            <a:avLst/>
          </a:prstGeom>
          <a:solidFill>
            <a:srgbClr val="12AD2B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 sz="14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CFA55456-1C35-4275-B769-39E233317794}"/>
              </a:ext>
            </a:extLst>
          </p:cNvPr>
          <p:cNvSpPr/>
          <p:nvPr/>
        </p:nvSpPr>
        <p:spPr bwMode="auto">
          <a:xfrm>
            <a:off x="2264929" y="3800048"/>
            <a:ext cx="184666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10000"/>
              </a:schemeClr>
            </a:solidFill>
          </a:ln>
          <a:ex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 sz="1400" b="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27729"/>
      </p:ext>
    </p:extLst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cap="none" dirty="0" smtClean="0">
                <a:solidFill>
                  <a:srgbClr val="4F81BD"/>
                </a:solidFill>
              </a:rPr>
              <a:t>Traitements de maintenance:</a:t>
            </a:r>
            <a:br>
              <a:rPr lang="fr-FR" cap="none" dirty="0" smtClean="0">
                <a:solidFill>
                  <a:srgbClr val="4F81BD"/>
                </a:solidFill>
              </a:rPr>
            </a:br>
            <a:r>
              <a:rPr lang="fr-FR" sz="3600" cap="none" dirty="0" smtClean="0">
                <a:solidFill>
                  <a:schemeClr val="bg1">
                    <a:lumMod val="50000"/>
                  </a:schemeClr>
                </a:solidFill>
              </a:rPr>
              <a:t>bithérapies</a:t>
            </a:r>
            <a:br>
              <a:rPr lang="fr-FR" sz="3600" cap="non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600" cap="none" dirty="0" smtClean="0">
                <a:solidFill>
                  <a:srgbClr val="4F81BD"/>
                </a:solidFill>
              </a:rPr>
              <a:t>                </a:t>
            </a:r>
            <a:r>
              <a:rPr lang="fr-FR" sz="3600" cap="none" dirty="0" smtClean="0">
                <a:solidFill>
                  <a:schemeClr val="accent1">
                    <a:lumMod val="75000"/>
                  </a:schemeClr>
                </a:solidFill>
              </a:rPr>
              <a:t>réduction des prises</a:t>
            </a:r>
            <a:endParaRPr lang="fr-FR" sz="36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77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8429" y="4406910"/>
            <a:ext cx="8472714" cy="1362075"/>
          </a:xfrm>
        </p:spPr>
        <p:txBody>
          <a:bodyPr/>
          <a:lstStyle/>
          <a:p>
            <a:pPr algn="ctr"/>
            <a:r>
              <a:rPr lang="fr-FR" cap="none" dirty="0" smtClean="0">
                <a:solidFill>
                  <a:schemeClr val="accent1"/>
                </a:solidFill>
              </a:rPr>
              <a:t>Stratégies de 2è et 3è lignes d’ARV</a:t>
            </a:r>
            <a:endParaRPr lang="fr-FR" cap="none" dirty="0">
              <a:solidFill>
                <a:schemeClr val="accent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77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/>
          <a:lstStyle/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52227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7" r="2475" b="3403"/>
          <a:stretch>
            <a:fillRect/>
          </a:stretch>
        </p:blipFill>
        <p:spPr bwMode="auto">
          <a:xfrm>
            <a:off x="684213" y="179388"/>
            <a:ext cx="766127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448425"/>
            <a:ext cx="6796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54225"/>
            <a:ext cx="62928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119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22225"/>
            <a:ext cx="7620000" cy="598488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BREATHER: </a:t>
            </a:r>
            <a:r>
              <a:rPr lang="fr-FR" sz="2800" dirty="0" err="1"/>
              <a:t>Results</a:t>
            </a:r>
            <a:endParaRPr lang="fr-FR" sz="2800" dirty="0"/>
          </a:p>
        </p:txBody>
      </p:sp>
      <p:pic>
        <p:nvPicPr>
          <p:cNvPr id="53250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642938"/>
            <a:ext cx="4646612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314450"/>
            <a:ext cx="38004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179388" y="981075"/>
            <a:ext cx="4176712" cy="503238"/>
          </a:xfrm>
          <a:prstGeom prst="round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798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46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200" b="1" dirty="0" smtClean="0"/>
              <a:t>ANRS162-4D</a:t>
            </a:r>
            <a:r>
              <a:rPr lang="fr-FR" sz="3200" dirty="0" smtClean="0"/>
              <a:t>: schéma de l’essai</a:t>
            </a:r>
            <a:endParaRPr lang="fr-FR" sz="3200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434975" y="836613"/>
          <a:ext cx="762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584176"/>
                <a:gridCol w="4811688"/>
              </a:tblGrid>
              <a:tr h="914400"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Période de réflexion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 jours)</a:t>
                      </a:r>
                      <a:endParaRPr lang="fr-FR" sz="18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Période de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pré-inclusion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(≤ 4 semaines)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35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xfrm rot="16200000">
            <a:off x="7551738" y="1646237"/>
            <a:ext cx="2438400" cy="3651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l" eaLnBrk="1" hangingPunct="1"/>
            <a:endParaRPr lang="fr-FR" sz="1200">
              <a:solidFill>
                <a:srgbClr val="DBF5F9"/>
              </a:solidFill>
              <a:latin typeface="Calibri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7208838" y="852488"/>
            <a:ext cx="0" cy="84772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8" name="ZoneTexte 21"/>
          <p:cNvSpPr txBox="1">
            <a:spLocks noChangeArrowheads="1"/>
          </p:cNvSpPr>
          <p:nvPr/>
        </p:nvSpPr>
        <p:spPr bwMode="auto">
          <a:xfrm>
            <a:off x="212725" y="1762125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400"/>
              <a:t>S-5</a:t>
            </a:r>
          </a:p>
        </p:txBody>
      </p:sp>
      <p:sp>
        <p:nvSpPr>
          <p:cNvPr id="57359" name="ZoneTexte 22"/>
          <p:cNvSpPr txBox="1">
            <a:spLocks noChangeArrowheads="1"/>
          </p:cNvSpPr>
          <p:nvPr/>
        </p:nvSpPr>
        <p:spPr bwMode="auto">
          <a:xfrm>
            <a:off x="1419225" y="1789113"/>
            <a:ext cx="43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400"/>
              <a:t>S-4</a:t>
            </a:r>
          </a:p>
        </p:txBody>
      </p:sp>
      <p:sp>
        <p:nvSpPr>
          <p:cNvPr id="57360" name="ZoneTexte 23"/>
          <p:cNvSpPr txBox="1">
            <a:spLocks noChangeArrowheads="1"/>
          </p:cNvSpPr>
          <p:nvPr/>
        </p:nvSpPr>
        <p:spPr bwMode="auto">
          <a:xfrm>
            <a:off x="3059113" y="1795463"/>
            <a:ext cx="404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400"/>
              <a:t>J0</a:t>
            </a:r>
          </a:p>
        </p:txBody>
      </p:sp>
      <p:sp>
        <p:nvSpPr>
          <p:cNvPr id="57361" name="ZoneTexte 24"/>
          <p:cNvSpPr txBox="1">
            <a:spLocks noChangeArrowheads="1"/>
          </p:cNvSpPr>
          <p:nvPr/>
        </p:nvSpPr>
        <p:spPr bwMode="auto">
          <a:xfrm>
            <a:off x="6956425" y="1795463"/>
            <a:ext cx="639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400"/>
              <a:t>S48</a:t>
            </a:r>
          </a:p>
        </p:txBody>
      </p:sp>
      <p:sp>
        <p:nvSpPr>
          <p:cNvPr id="57362" name="ZoneTexte 25"/>
          <p:cNvSpPr txBox="1">
            <a:spLocks noChangeArrowheads="1"/>
          </p:cNvSpPr>
          <p:nvPr/>
        </p:nvSpPr>
        <p:spPr bwMode="auto">
          <a:xfrm>
            <a:off x="7596188" y="1789113"/>
            <a:ext cx="80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400"/>
              <a:t>S51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660525" y="2066925"/>
            <a:ext cx="0" cy="649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208838" y="2070100"/>
            <a:ext cx="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5" name="ZoneTexte 29"/>
          <p:cNvSpPr txBox="1">
            <a:spLocks noChangeArrowheads="1"/>
          </p:cNvSpPr>
          <p:nvPr/>
        </p:nvSpPr>
        <p:spPr bwMode="auto">
          <a:xfrm>
            <a:off x="644525" y="2844800"/>
            <a:ext cx="1944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200"/>
              <a:t>Visite de pré-inclusion</a:t>
            </a:r>
          </a:p>
          <a:p>
            <a:pPr eaLnBrk="1" hangingPunct="1"/>
            <a:r>
              <a:rPr lang="fr-FR" sz="1200"/>
              <a:t>Signature du consentement</a:t>
            </a:r>
          </a:p>
        </p:txBody>
      </p:sp>
      <p:sp>
        <p:nvSpPr>
          <p:cNvPr id="57366" name="ZoneTexte 30"/>
          <p:cNvSpPr txBox="1">
            <a:spLocks noChangeArrowheads="1"/>
          </p:cNvSpPr>
          <p:nvPr/>
        </p:nvSpPr>
        <p:spPr bwMode="auto">
          <a:xfrm>
            <a:off x="6542088" y="2844800"/>
            <a:ext cx="1331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200"/>
              <a:t>Analyse principale</a:t>
            </a:r>
          </a:p>
        </p:txBody>
      </p:sp>
      <p:sp>
        <p:nvSpPr>
          <p:cNvPr id="57367" name="Rectangle 31"/>
          <p:cNvSpPr>
            <a:spLocks noChangeArrowheads="1"/>
          </p:cNvSpPr>
          <p:nvPr/>
        </p:nvSpPr>
        <p:spPr bwMode="auto">
          <a:xfrm>
            <a:off x="2046288" y="2197100"/>
            <a:ext cx="2376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200"/>
              <a:t>Inclusion</a:t>
            </a:r>
          </a:p>
          <a:p>
            <a:pPr algn="ctr"/>
            <a:r>
              <a:rPr lang="fr-FR" sz="1200"/>
              <a:t>Vérification des critères d'éligibilité</a:t>
            </a:r>
          </a:p>
          <a:p>
            <a:pPr algn="ctr"/>
            <a:r>
              <a:rPr lang="fr-FR" sz="1200"/>
              <a:t>Choix du calendrier thérapeutique</a:t>
            </a:r>
          </a:p>
        </p:txBody>
      </p:sp>
      <p:sp>
        <p:nvSpPr>
          <p:cNvPr id="57368" name="Rectangle 32"/>
          <p:cNvSpPr>
            <a:spLocks noChangeArrowheads="1"/>
          </p:cNvSpPr>
          <p:nvPr/>
        </p:nvSpPr>
        <p:spPr bwMode="auto">
          <a:xfrm>
            <a:off x="0" y="2070100"/>
            <a:ext cx="120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200"/>
              <a:t>Visite de proposition</a:t>
            </a:r>
          </a:p>
          <a:p>
            <a:r>
              <a:rPr lang="fr-FR" sz="1200"/>
              <a:t>Information</a:t>
            </a:r>
          </a:p>
        </p:txBody>
      </p:sp>
      <p:sp>
        <p:nvSpPr>
          <p:cNvPr id="57369" name="Rectangle 26"/>
          <p:cNvSpPr>
            <a:spLocks noChangeArrowheads="1"/>
          </p:cNvSpPr>
          <p:nvPr/>
        </p:nvSpPr>
        <p:spPr bwMode="auto">
          <a:xfrm>
            <a:off x="323850" y="3500438"/>
            <a:ext cx="589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/>
              <a:t>2 Schémas hebdomadaires de la prise des traitements ARV </a:t>
            </a:r>
            <a:r>
              <a:rPr lang="fr-FR"/>
              <a:t>:</a:t>
            </a: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/>
        </p:nvGraphicFramePr>
        <p:xfrm>
          <a:off x="0" y="3905250"/>
          <a:ext cx="8399463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9141"/>
                <a:gridCol w="1199141"/>
                <a:gridCol w="1200054"/>
                <a:gridCol w="1200054"/>
                <a:gridCol w="1200054"/>
                <a:gridCol w="1200054"/>
                <a:gridCol w="1200965"/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Lundi</a:t>
                      </a:r>
                      <a:endParaRPr lang="fr-F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Mardi</a:t>
                      </a:r>
                      <a:endParaRPr lang="fr-F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Mercredi</a:t>
                      </a:r>
                      <a:endParaRPr lang="fr-F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Jeudi</a:t>
                      </a:r>
                      <a:endParaRPr lang="fr-F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Vendredi</a:t>
                      </a:r>
                      <a:endParaRPr lang="fr-F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Samedi</a:t>
                      </a:r>
                      <a:endParaRPr lang="fr-F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>
                          <a:effectLst/>
                        </a:rPr>
                        <a:t>Dimanche</a:t>
                      </a:r>
                      <a:endParaRPr lang="fr-F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+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+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+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+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+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+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+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+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4447" marR="44447" marT="0" marB="0" anchor="ctr"/>
                </a:tc>
              </a:tr>
            </a:tbl>
          </a:graphicData>
        </a:graphic>
      </p:graphicFrame>
      <p:sp>
        <p:nvSpPr>
          <p:cNvPr id="57404" name="Rectangle 5"/>
          <p:cNvSpPr>
            <a:spLocks noChangeArrowheads="1"/>
          </p:cNvSpPr>
          <p:nvPr/>
        </p:nvSpPr>
        <p:spPr bwMode="auto">
          <a:xfrm>
            <a:off x="428625" y="4941888"/>
            <a:ext cx="65992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r-FR" sz="1600" i="1">
                <a:ea typeface="Calibri" charset="0"/>
              </a:rPr>
              <a:t>+ : jours avec prise des médicaments antirétroviraux</a:t>
            </a:r>
            <a:endParaRPr lang="fr-FR" sz="800">
              <a:ea typeface="Arial" charset="0"/>
              <a:cs typeface="Arial" charset="0"/>
            </a:endParaRPr>
          </a:p>
          <a:p>
            <a:pPr algn="just" eaLnBrk="0" hangingPunct="0"/>
            <a:r>
              <a:rPr lang="fr-FR" sz="1600" i="1">
                <a:ea typeface="Times New Roman" charset="0"/>
                <a:cs typeface="Times New Roman" charset="0"/>
              </a:rPr>
              <a:t>0 : jours sans prise des médicaments antirétroviraux</a:t>
            </a:r>
            <a:endParaRPr lang="fr-FR" sz="2400">
              <a:ea typeface="Arial" charset="0"/>
              <a:cs typeface="Arial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5661248"/>
          <a:ext cx="7920876" cy="4907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5568"/>
                <a:gridCol w="544157"/>
                <a:gridCol w="691239"/>
                <a:gridCol w="691239"/>
                <a:gridCol w="691239"/>
                <a:gridCol w="691239"/>
                <a:gridCol w="691239"/>
                <a:gridCol w="691239"/>
                <a:gridCol w="691239"/>
                <a:gridCol w="691239"/>
                <a:gridCol w="691239"/>
              </a:tblGrid>
              <a:tr h="24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Visite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J0</a:t>
                      </a:r>
                      <a:endParaRPr lang="fr-FR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S4</a:t>
                      </a:r>
                      <a:endParaRPr lang="fr-FR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S8</a:t>
                      </a:r>
                      <a:endParaRPr lang="fr-FR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S12</a:t>
                      </a:r>
                      <a:endParaRPr lang="fr-FR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S16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S24</a:t>
                      </a:r>
                      <a:endParaRPr lang="fr-FR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S32</a:t>
                      </a:r>
                      <a:endParaRPr lang="fr-FR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S40</a:t>
                      </a:r>
                      <a:endParaRPr lang="fr-FR" sz="2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S48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S51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</a:tr>
              <a:tr h="24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Prélèvements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on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off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off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off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on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off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off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C0C0C0"/>
                          </a:highlight>
                        </a:rPr>
                        <a:t>on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off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</a:rPr>
                        <a:t>off</a:t>
                      </a:r>
                      <a:endParaRPr lang="fr-FR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349" marR="41349" marT="0" marB="0" anchor="ctr"/>
                </a:tc>
              </a:tr>
            </a:tbl>
          </a:graphicData>
        </a:graphic>
      </p:graphicFrame>
      <p:sp>
        <p:nvSpPr>
          <p:cNvPr id="57406" name="Espace réservé du pied de page 1"/>
          <p:cNvSpPr>
            <a:spLocks noGrp="1"/>
          </p:cNvSpPr>
          <p:nvPr/>
        </p:nvSpPr>
        <p:spPr bwMode="auto">
          <a:xfrm>
            <a:off x="107950" y="6453188"/>
            <a:ext cx="83153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fr-FR" sz="1400" dirty="0">
                <a:solidFill>
                  <a:srgbClr val="1F497D"/>
                </a:solidFill>
                <a:latin typeface="Arial" charset="0"/>
                <a:cs typeface="Times New Roman" charset="0"/>
              </a:rPr>
              <a:t>Protocole ANRS162 - 4D				 	</a:t>
            </a: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0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013" y="115888"/>
            <a:ext cx="7835900" cy="8651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000" b="1" dirty="0" smtClean="0">
                <a:solidFill>
                  <a:srgbClr val="335A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ANRS162-4D</a:t>
            </a:r>
            <a:r>
              <a:rPr lang="fr-FR" sz="4000" dirty="0">
                <a:solidFill>
                  <a:srgbClr val="335A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fr-FR" sz="4000" dirty="0" smtClean="0"/>
              <a:t>Taux </a:t>
            </a:r>
            <a:r>
              <a:rPr lang="fr-FR" sz="4000" dirty="0"/>
              <a:t>de succès  à S48</a:t>
            </a:r>
            <a:br>
              <a:rPr lang="fr-FR" sz="4000" dirty="0"/>
            </a:br>
            <a:r>
              <a:rPr lang="fr-FR" sz="2000" i="1" dirty="0"/>
              <a:t>(Estimation de Kaplan-Meier) </a:t>
            </a:r>
            <a:endParaRPr lang="fr-FR" sz="4000" i="1" dirty="0"/>
          </a:p>
        </p:txBody>
      </p:sp>
      <p:sp>
        <p:nvSpPr>
          <p:cNvPr id="61442" name="Espace réservé du pied de page 1"/>
          <p:cNvSpPr>
            <a:spLocks noGrp="1"/>
          </p:cNvSpPr>
          <p:nvPr/>
        </p:nvSpPr>
        <p:spPr bwMode="auto">
          <a:xfrm>
            <a:off x="107950" y="6453188"/>
            <a:ext cx="83153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fr-FR" sz="1400">
                <a:solidFill>
                  <a:srgbClr val="1F497D"/>
                </a:solidFill>
                <a:latin typeface="Arial" charset="0"/>
                <a:cs typeface="Times New Roman" charset="0"/>
              </a:rPr>
              <a:t>Protocole ANRS162 - 4D				 	</a:t>
            </a:r>
            <a:endParaRPr lang="fr-FR">
              <a:latin typeface="Arial" charset="0"/>
              <a:cs typeface="Arial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683568" y="2445726"/>
          <a:ext cx="7416824" cy="402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44" name="ZoneTexte 2"/>
          <p:cNvSpPr txBox="1">
            <a:spLocks noChangeArrowheads="1"/>
          </p:cNvSpPr>
          <p:nvPr/>
        </p:nvSpPr>
        <p:spPr bwMode="auto">
          <a:xfrm>
            <a:off x="5942013" y="6315075"/>
            <a:ext cx="187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fr-FR" sz="1200"/>
              <a:t>(Abandon S4)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79513"/>
            <a:ext cx="4510088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35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5508625" y="2133600"/>
            <a:ext cx="3697289" cy="33845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1750" y="2133600"/>
            <a:ext cx="5616575" cy="33845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-26988"/>
            <a:ext cx="8893175" cy="12160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800" b="1" dirty="0" smtClean="0">
                <a:solidFill>
                  <a:srgbClr val="335A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4D</a:t>
            </a:r>
            <a:r>
              <a:rPr lang="fr-FR" sz="4800" dirty="0" smtClean="0">
                <a:solidFill>
                  <a:srgbClr val="335A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: </a:t>
            </a:r>
            <a:r>
              <a:rPr lang="fr-FR" sz="3200" dirty="0" smtClean="0">
                <a:solidFill>
                  <a:srgbClr val="335A90"/>
                </a:solidFill>
                <a:latin typeface="Comic Sans MS"/>
                <a:cs typeface="Comic Sans MS"/>
              </a:rPr>
              <a:t>réservoir/activation/marqueurs      	inflammatoires</a:t>
            </a:r>
            <a:endParaRPr lang="fr-FR" sz="3200" dirty="0"/>
          </a:p>
        </p:txBody>
      </p:sp>
      <p:pic>
        <p:nvPicPr>
          <p:cNvPr id="65539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5" b="30864"/>
          <a:stretch>
            <a:fillRect/>
          </a:stretch>
        </p:blipFill>
        <p:spPr bwMode="auto">
          <a:xfrm>
            <a:off x="323850" y="3860800"/>
            <a:ext cx="5053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69"/>
          <a:stretch>
            <a:fillRect/>
          </a:stretch>
        </p:blipFill>
        <p:spPr bwMode="auto">
          <a:xfrm>
            <a:off x="323850" y="2349500"/>
            <a:ext cx="5054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7450" y="4941888"/>
            <a:ext cx="4321175" cy="28892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58888" y="2708275"/>
            <a:ext cx="4249737" cy="50482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5543" name="Espace réservé du contenu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708275"/>
            <a:ext cx="3697288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259286" y="1766106"/>
            <a:ext cx="246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HIV-1 DNA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62000" y="1720334"/>
            <a:ext cx="424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CD4/ Marqueurs d’inflammation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50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Traitements réduits de maintenance: </a:t>
            </a:r>
            <a:r>
              <a:rPr lang="fr-FR" sz="4000" dirty="0" smtClean="0">
                <a:solidFill>
                  <a:schemeClr val="bg1">
                    <a:lumMod val="50000"/>
                  </a:schemeClr>
                </a:solidFill>
              </a:rPr>
              <a:t>données d’efficacité 2017</a:t>
            </a:r>
            <a:endParaRPr lang="fr-FR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Bithérapies:</a:t>
            </a:r>
          </a:p>
          <a:p>
            <a:pPr lvl="1"/>
            <a:r>
              <a:rPr lang="fr-FR" dirty="0" smtClean="0"/>
              <a:t>PI boostée +3TC </a:t>
            </a:r>
            <a:r>
              <a:rPr lang="fr-FR" dirty="0" smtClean="0">
                <a:solidFill>
                  <a:srgbClr val="7F7F7F"/>
                </a:solidFill>
              </a:rPr>
              <a:t>(SALT, Atlas, OLE, DUAL)</a:t>
            </a:r>
          </a:p>
          <a:p>
            <a:pPr lvl="1"/>
            <a:r>
              <a:rPr lang="fr-FR" dirty="0" smtClean="0"/>
              <a:t>DTG + RPV </a:t>
            </a:r>
            <a:r>
              <a:rPr lang="fr-FR" dirty="0" smtClean="0">
                <a:solidFill>
                  <a:srgbClr val="7F7F7F"/>
                </a:solidFill>
              </a:rPr>
              <a:t>(</a:t>
            </a:r>
            <a:r>
              <a:rPr lang="fr-FR" dirty="0" err="1" smtClean="0">
                <a:solidFill>
                  <a:srgbClr val="7F7F7F"/>
                </a:solidFill>
              </a:rPr>
              <a:t>Sword</a:t>
            </a:r>
            <a:r>
              <a:rPr lang="fr-FR" dirty="0" smtClean="0">
                <a:solidFill>
                  <a:srgbClr val="7F7F7F"/>
                </a:solidFill>
              </a:rPr>
              <a:t>)</a:t>
            </a:r>
          </a:p>
          <a:p>
            <a:pPr lvl="1"/>
            <a:r>
              <a:rPr lang="fr-FR" dirty="0" smtClean="0"/>
              <a:t>En attente de confirmation</a:t>
            </a:r>
          </a:p>
          <a:p>
            <a:pPr lvl="2"/>
            <a:r>
              <a:rPr lang="fr-FR" dirty="0" smtClean="0"/>
              <a:t>CAB-LA +RPV-LA </a:t>
            </a:r>
            <a:r>
              <a:rPr lang="fr-FR" dirty="0" smtClean="0">
                <a:solidFill>
                  <a:srgbClr val="7F7F7F"/>
                </a:solidFill>
              </a:rPr>
              <a:t>(LATTE 2)</a:t>
            </a:r>
          </a:p>
          <a:p>
            <a:pPr lvl="2"/>
            <a:r>
              <a:rPr lang="fr-FR" dirty="0" smtClean="0"/>
              <a:t>DTG + 3TC </a:t>
            </a:r>
            <a:r>
              <a:rPr lang="fr-FR" dirty="0" smtClean="0">
                <a:solidFill>
                  <a:srgbClr val="7F7F7F"/>
                </a:solidFill>
              </a:rPr>
              <a:t>(</a:t>
            </a:r>
            <a:r>
              <a:rPr lang="fr-FR" dirty="0" err="1" smtClean="0">
                <a:solidFill>
                  <a:srgbClr val="7F7F7F"/>
                </a:solidFill>
              </a:rPr>
              <a:t>Lamidol</a:t>
            </a:r>
            <a:r>
              <a:rPr lang="fr-FR" dirty="0" smtClean="0">
                <a:solidFill>
                  <a:srgbClr val="7F7F7F"/>
                </a:solidFill>
              </a:rPr>
              <a:t>)</a:t>
            </a:r>
          </a:p>
          <a:p>
            <a:pPr lvl="2"/>
            <a:r>
              <a:rPr lang="fr-FR" dirty="0" smtClean="0"/>
              <a:t>ETV+RAL </a:t>
            </a:r>
            <a:r>
              <a:rPr lang="fr-FR" dirty="0" smtClean="0">
                <a:solidFill>
                  <a:srgbClr val="7F7F7F"/>
                </a:solidFill>
              </a:rPr>
              <a:t>(ETRAL)</a:t>
            </a:r>
          </a:p>
          <a:p>
            <a:r>
              <a:rPr lang="fr-FR" dirty="0" smtClean="0"/>
              <a:t>Réduction des prises 4 et 5jrs/7:</a:t>
            </a:r>
          </a:p>
          <a:p>
            <a:pPr lvl="1"/>
            <a:r>
              <a:rPr lang="fr-FR" sz="2600" dirty="0" smtClean="0"/>
              <a:t>2NA + EFV 5j/7 </a:t>
            </a:r>
            <a:r>
              <a:rPr lang="fr-FR" sz="2600" dirty="0" smtClean="0">
                <a:solidFill>
                  <a:srgbClr val="7F7F7F"/>
                </a:solidFill>
              </a:rPr>
              <a:t>(</a:t>
            </a:r>
            <a:r>
              <a:rPr lang="fr-FR" sz="2600" dirty="0" err="1" smtClean="0">
                <a:solidFill>
                  <a:srgbClr val="7F7F7F"/>
                </a:solidFill>
              </a:rPr>
              <a:t>Breather</a:t>
            </a:r>
            <a:r>
              <a:rPr lang="fr-FR" sz="2600" dirty="0" smtClean="0">
                <a:solidFill>
                  <a:srgbClr val="7F7F7F"/>
                </a:solidFill>
              </a:rPr>
              <a:t>)</a:t>
            </a:r>
          </a:p>
          <a:p>
            <a:pPr lvl="1"/>
            <a:r>
              <a:rPr lang="fr-FR" sz="2600" dirty="0" smtClean="0"/>
              <a:t>En attente de confirmation</a:t>
            </a:r>
          </a:p>
          <a:p>
            <a:pPr lvl="2"/>
            <a:r>
              <a:rPr lang="fr-FR" dirty="0" smtClean="0"/>
              <a:t>Trithérapies 4j/7 </a:t>
            </a:r>
            <a:r>
              <a:rPr lang="fr-FR" dirty="0" smtClean="0">
                <a:solidFill>
                  <a:srgbClr val="7F7F7F"/>
                </a:solidFill>
              </a:rPr>
              <a:t>(ANRS 162-4D, QUATUOR)</a:t>
            </a:r>
            <a:endParaRPr lang="fr-FR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2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D4C3BF95-6330-4071-A59C-78548F7F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52" y="238956"/>
            <a:ext cx="8635977" cy="1103026"/>
          </a:xfrm>
        </p:spPr>
        <p:txBody>
          <a:bodyPr/>
          <a:lstStyle/>
          <a:p>
            <a:r>
              <a:rPr lang="en-US" altLang="en-US" dirty="0"/>
              <a:t>DAWNING: </a:t>
            </a:r>
            <a:r>
              <a:rPr lang="en-US" altLang="en-US" sz="3200" dirty="0"/>
              <a:t>Second-line DTG vs LPV/RTV + </a:t>
            </a:r>
            <a:r>
              <a:rPr lang="en-US" altLang="en-US" sz="3200" dirty="0" smtClean="0"/>
              <a:t>2 </a:t>
            </a:r>
            <a:r>
              <a:rPr lang="en-US" altLang="en-US" sz="3200" dirty="0"/>
              <a:t>NRTIs in Pts With Virologic Failure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78540C34-6E7D-4B0B-95B7-7A33D51288BC}"/>
              </a:ext>
            </a:extLst>
          </p:cNvPr>
          <p:cNvSpPr txBox="1">
            <a:spLocks/>
          </p:cNvSpPr>
          <p:nvPr/>
        </p:nvSpPr>
        <p:spPr bwMode="auto">
          <a:xfrm>
            <a:off x="454819" y="1513388"/>
            <a:ext cx="8155781" cy="11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1800" b="0" kern="0" dirty="0"/>
              <a:t>Interim results of an international, randomized, open-label phase IIIb study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sz="1600" b="0" kern="0" dirty="0"/>
              <a:t>Most frequent enrolment sites: South Africa (27%), Peru, Ukraine, Brazil, Thailand, China (8% to 10% each)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3D6722FA-DCE9-4727-981A-78B6A7E16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2" y="6142694"/>
            <a:ext cx="5891556" cy="52322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1400" b="0" spc="-10" dirty="0">
                <a:solidFill>
                  <a:schemeClr val="bg2"/>
                </a:solidFill>
                <a:cs typeface="+mn-cs"/>
              </a:rPr>
              <a:t>Aboud M, </a:t>
            </a:r>
            <a:r>
              <a:rPr lang="en-US" altLang="en-US" sz="1400" b="0" spc="-10" dirty="0">
                <a:solidFill>
                  <a:schemeClr val="bg2"/>
                </a:solidFill>
                <a:cs typeface="+mn-cs"/>
              </a:rPr>
              <a:t>et al. IAS 2017. </a:t>
            </a:r>
            <a:r>
              <a:rPr lang="en-US" altLang="en-US" sz="1400" b="0" spc="-10" dirty="0">
                <a:solidFill>
                  <a:schemeClr val="bg2"/>
                </a:solidFill>
              </a:rPr>
              <a:t>Abstract TUAB0105LB. </a:t>
            </a:r>
            <a:r>
              <a:rPr lang="en-US" altLang="en-US" sz="1400" b="0" spc="-10" dirty="0">
                <a:solidFill>
                  <a:schemeClr val="bg2"/>
                </a:solidFill>
                <a:cs typeface="+mn-cs"/>
              </a:rPr>
              <a:t>ClinicalTrials.gov. NCT02227238.</a:t>
            </a:r>
          </a:p>
        </p:txBody>
      </p:sp>
      <p:grpSp>
        <p:nvGrpSpPr>
          <p:cNvPr id="12" name="Group 1">
            <a:extLst>
              <a:ext uri="{FF2B5EF4-FFF2-40B4-BE49-F238E27FC236}">
                <a16:creationId xmlns:a16="http://schemas.microsoft.com/office/drawing/2014/main" xmlns="" id="{24CA788A-DBAE-4306-ADE2-E51B098E4F2B}"/>
              </a:ext>
            </a:extLst>
          </p:cNvPr>
          <p:cNvGrpSpPr>
            <a:grpSpLocks/>
          </p:cNvGrpSpPr>
          <p:nvPr/>
        </p:nvGrpSpPr>
        <p:grpSpPr bwMode="auto">
          <a:xfrm>
            <a:off x="6462464" y="6210303"/>
            <a:ext cx="2679327" cy="453675"/>
            <a:chOff x="6294438" y="6212112"/>
            <a:chExt cx="3571505" cy="453451"/>
          </a:xfrm>
        </p:grpSpPr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xmlns="" id="{FAA2FE9D-56A8-45EA-ADFC-52A691AD5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225" y="6212112"/>
              <a:ext cx="569913" cy="185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xmlns="" id="{844DFBA5-63D9-4148-98CF-7CBE834CB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38" y="6357938"/>
              <a:ext cx="3571505" cy="30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</a:endParaRPr>
            </a:p>
          </p:txBody>
        </p:sp>
      </p:grp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371BB5B-9599-4046-B391-02C05454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951" y="3175262"/>
            <a:ext cx="3762008" cy="62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bg2">
                    <a:lumMod val="10000"/>
                  </a:schemeClr>
                </a:solidFill>
              </a:rPr>
              <a:t>DTG + 2 NRTIs</a:t>
            </a:r>
            <a:r>
              <a:rPr lang="en-US" altLang="en-US" sz="1600" b="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altLang="en-US" sz="1600" b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altLang="en-US" sz="1600" b="0" dirty="0">
                <a:solidFill>
                  <a:schemeClr val="bg2">
                    <a:lumMod val="10000"/>
                  </a:schemeClr>
                </a:solidFill>
              </a:rPr>
              <a:t>(n = 312)</a:t>
            </a:r>
            <a:endParaRPr lang="en-US" alt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55AEE9D7-F184-46FA-9D04-8ED0E854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951" y="3867436"/>
            <a:ext cx="3762008" cy="6302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chemeClr val="bg2">
                    <a:lumMod val="10000"/>
                  </a:schemeClr>
                </a:solidFill>
              </a:rPr>
              <a:t>LPV/RTV + 2 NRTIs</a:t>
            </a:r>
            <a:r>
              <a:rPr lang="en-US" altLang="en-US" sz="1600" b="0" baseline="30000" dirty="0">
                <a:solidFill>
                  <a:schemeClr val="bg2">
                    <a:lumMod val="10000"/>
                  </a:schemeClr>
                </a:solidFill>
                <a:ea typeface="MS PGothic" panose="020B0600070205080204" pitchFamily="34" charset="-128"/>
              </a:rPr>
              <a:t>† </a:t>
            </a:r>
            <a:r>
              <a:rPr lang="en-US" altLang="en-US" sz="1600" b="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altLang="en-US" sz="1600" b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altLang="en-US" sz="1600" b="0" dirty="0">
                <a:solidFill>
                  <a:schemeClr val="bg2">
                    <a:lumMod val="10000"/>
                  </a:schemeClr>
                </a:solidFill>
              </a:rPr>
              <a:t>(n = 312)</a:t>
            </a:r>
            <a:endParaRPr lang="en-US" alt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xmlns="" id="{2367E360-80E1-4C28-B2D7-7113BEC574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7449" y="3472454"/>
            <a:ext cx="180655" cy="28774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sz="1400" dirty="0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xmlns="" id="{5F51CC96-276B-4F1B-8FE7-2A5340DDF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6238" y="4030559"/>
            <a:ext cx="180655" cy="28021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12A2F8-D35A-4DFB-85A4-44CFB4895372}"/>
              </a:ext>
            </a:extLst>
          </p:cNvPr>
          <p:cNvSpPr txBox="1"/>
          <p:nvPr/>
        </p:nvSpPr>
        <p:spPr>
          <a:xfrm>
            <a:off x="6055405" y="2367361"/>
            <a:ext cx="176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Primary analysis</a:t>
            </a:r>
          </a:p>
          <a:p>
            <a:pPr algn="ctr"/>
            <a:r>
              <a:rPr lang="en-US" sz="1400" i="1" dirty="0"/>
              <a:t>Wk 48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37DA352F-C447-4980-AD59-B596CD7FD42F}"/>
              </a:ext>
            </a:extLst>
          </p:cNvPr>
          <p:cNvCxnSpPr/>
          <p:nvPr/>
        </p:nvCxnSpPr>
        <p:spPr>
          <a:xfrm>
            <a:off x="6953003" y="2888015"/>
            <a:ext cx="0" cy="200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0">
            <a:extLst>
              <a:ext uri="{FF2B5EF4-FFF2-40B4-BE49-F238E27FC236}">
                <a16:creationId xmlns:a16="http://schemas.microsoft.com/office/drawing/2014/main" xmlns="" id="{CDA22812-EBA9-4DCA-957D-0DC9AE73F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204" y="2765260"/>
            <a:ext cx="2053396" cy="225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/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Pts on first-line NNRTI + </a:t>
            </a:r>
            <a:br>
              <a:rPr lang="en-US" altLang="en-US" sz="1400" b="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</a:rPr>
              <a:t>2 NRTIs </a:t>
            </a:r>
            <a:r>
              <a:rPr lang="es-ES" altLang="en-US" sz="1400" b="0" dirty="0">
                <a:solidFill>
                  <a:schemeClr val="tx1"/>
                </a:solidFill>
              </a:rPr>
              <a:t>≥ 6 mos with VF,*</a:t>
            </a:r>
            <a:r>
              <a:rPr lang="en-US" altLang="en-US" sz="1400" b="0" dirty="0">
                <a:solidFill>
                  <a:schemeClr val="tx1"/>
                </a:solidFill>
              </a:rPr>
              <a:t> </a:t>
            </a:r>
            <a:br>
              <a:rPr lang="en-US" altLang="en-US" sz="1400" b="0" dirty="0">
                <a:solidFill>
                  <a:schemeClr val="tx1"/>
                </a:solidFill>
              </a:rPr>
            </a:br>
            <a:r>
              <a:rPr lang="en-US" altLang="en-US" sz="1400" b="0" dirty="0">
                <a:solidFill>
                  <a:schemeClr val="tx1"/>
                </a:solidFill>
              </a:rPr>
              <a:t>no primary resistance to INSTIs or PIs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0" dirty="0">
                <a:solidFill>
                  <a:schemeClr val="tx1"/>
                </a:solidFill>
              </a:rPr>
              <a:t>(N = 627)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7E943F8-C2B7-41AA-B17C-B1C6718125BF}"/>
              </a:ext>
            </a:extLst>
          </p:cNvPr>
          <p:cNvCxnSpPr/>
          <p:nvPr/>
        </p:nvCxnSpPr>
        <p:spPr>
          <a:xfrm>
            <a:off x="5217477" y="2888015"/>
            <a:ext cx="0" cy="200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7AA4B87-8AB7-4BF3-8D9F-A4F7EA84CE98}"/>
              </a:ext>
            </a:extLst>
          </p:cNvPr>
          <p:cNvSpPr txBox="1"/>
          <p:nvPr/>
        </p:nvSpPr>
        <p:spPr>
          <a:xfrm>
            <a:off x="4331603" y="2367361"/>
            <a:ext cx="176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Interim analysis</a:t>
            </a:r>
          </a:p>
          <a:p>
            <a:pPr algn="ctr"/>
            <a:r>
              <a:rPr lang="en-US" sz="1400" i="1" dirty="0"/>
              <a:t>Wk 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A5C9E510-3649-4E2D-AE1E-0E3A3D154975}"/>
              </a:ext>
            </a:extLst>
          </p:cNvPr>
          <p:cNvCxnSpPr/>
          <p:nvPr/>
        </p:nvCxnSpPr>
        <p:spPr>
          <a:xfrm>
            <a:off x="7243959" y="2888015"/>
            <a:ext cx="0" cy="200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0">
            <a:extLst>
              <a:ext uri="{FF2B5EF4-FFF2-40B4-BE49-F238E27FC236}">
                <a16:creationId xmlns:a16="http://schemas.microsoft.com/office/drawing/2014/main" xmlns="" id="{7F0529E5-382B-4208-B967-89671C74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69" y="4732414"/>
            <a:ext cx="792611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None/>
            </a:pPr>
            <a:r>
              <a:rPr lang="en-US" altLang="en-US" sz="1200" b="0" dirty="0">
                <a:solidFill>
                  <a:schemeClr val="tx1"/>
                </a:solidFill>
              </a:rPr>
              <a:t>*</a:t>
            </a:r>
            <a:r>
              <a:rPr lang="es-ES" altLang="en-US" sz="1200" b="0" dirty="0">
                <a:solidFill>
                  <a:schemeClr val="tx1"/>
                </a:solidFill>
              </a:rPr>
              <a:t>HIV-1 RNA ≥ 400 copies/mL on 2 occasions.</a:t>
            </a:r>
            <a:r>
              <a:rPr lang="en-US" altLang="en-US" sz="1200" b="0" baseline="300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br>
              <a:rPr lang="en-US" altLang="en-US" sz="1200" b="0" baseline="30000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en-US" sz="1200" b="0" baseline="30000" dirty="0">
                <a:solidFill>
                  <a:schemeClr val="tx1"/>
                </a:solidFill>
                <a:ea typeface="MS PGothic" panose="020B0600070205080204" pitchFamily="34" charset="-128"/>
              </a:rPr>
              <a:t>†</a:t>
            </a:r>
            <a:r>
              <a:rPr lang="en-US" altLang="en-US" sz="1200" b="0" dirty="0">
                <a:solidFill>
                  <a:schemeClr val="tx1"/>
                </a:solidFill>
              </a:rPr>
              <a:t>After preplanned analysis (all Wk 24 and subsets of Wks 36/48 data), it was recommended that LPV/RTV be discontinued due to differences in virologic nonresponse and PDVF favoring DTG arm. Protocol amendment allowed pts on LPV/RTV to switch to DTG.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626A58A-00C1-4396-BA77-6BBCEB9657AD}"/>
              </a:ext>
            </a:extLst>
          </p:cNvPr>
          <p:cNvSpPr txBox="1"/>
          <p:nvPr/>
        </p:nvSpPr>
        <p:spPr>
          <a:xfrm>
            <a:off x="6621429" y="2801122"/>
            <a:ext cx="176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Wk 52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xmlns="" id="{43299EC3-5069-452C-9C37-56A731A30408}"/>
              </a:ext>
            </a:extLst>
          </p:cNvPr>
          <p:cNvSpPr txBox="1">
            <a:spLocks/>
          </p:cNvSpPr>
          <p:nvPr/>
        </p:nvSpPr>
        <p:spPr bwMode="auto">
          <a:xfrm>
            <a:off x="454819" y="5557084"/>
            <a:ext cx="8155781" cy="65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1800" b="0" kern="0" dirty="0"/>
              <a:t>Baseline characteristics (DTG vs LPV/RTV): female, 37% vs 33%; African heritage, 42% vs 36%; HIV-1 RNA &gt; 100,000 copies/mL, 22% vs 20% </a:t>
            </a:r>
            <a:endParaRPr lang="en-US" altLang="en-US" sz="1600" b="0" kern="0" dirty="0"/>
          </a:p>
        </p:txBody>
      </p:sp>
    </p:spTree>
    <p:extLst>
      <p:ext uri="{BB962C8B-B14F-4D97-AF65-F5344CB8AC3E}">
        <p14:creationId xmlns:p14="http://schemas.microsoft.com/office/powerpoint/2010/main" val="2759465675"/>
      </p:ext>
    </p:extLst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7612243-DC63-4D4A-8EB8-280CF2D8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DAWNING: Key Findings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69A61E-601B-4464-B3DB-D9AF9EC98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166" y="1510730"/>
            <a:ext cx="3922177" cy="412978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Virologic withdrawal</a:t>
            </a:r>
            <a:r>
              <a:rPr lang="en-US" sz="1600" baseline="30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†</a:t>
            </a: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accent2"/>
                </a:solidFill>
              </a:rPr>
              <a:t>DTG</a:t>
            </a: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arm, n = 10 (3%); </a:t>
            </a:r>
            <a:r>
              <a:rPr lang="en-US" sz="1600" dirty="0">
                <a:solidFill>
                  <a:schemeClr val="accent3"/>
                </a:solidFill>
              </a:rPr>
              <a:t>LPV/RTV </a:t>
            </a: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arm, n = 28 (9%)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 pts with virologic withdrawal: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No pts in </a:t>
            </a:r>
            <a:r>
              <a:rPr lang="en-US" sz="1400" dirty="0">
                <a:solidFill>
                  <a:schemeClr val="accent2"/>
                </a:solidFill>
              </a:rPr>
              <a:t>DTG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arm developed INSTI or NRTI RAMs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 = 3 in </a:t>
            </a:r>
            <a:r>
              <a:rPr lang="en-US" sz="1400" dirty="0">
                <a:solidFill>
                  <a:schemeClr val="accent3"/>
                </a:solidFill>
              </a:rPr>
              <a:t>LPV/RTV 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arm developed NRTI RAMs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AEs, </a:t>
            </a:r>
            <a:r>
              <a:rPr lang="en-US" sz="1600" dirty="0">
                <a:solidFill>
                  <a:schemeClr val="accent2"/>
                </a:solidFill>
              </a:rPr>
              <a:t>DTG</a:t>
            </a: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vs </a:t>
            </a:r>
            <a:r>
              <a:rPr lang="en-US" sz="1600" dirty="0">
                <a:solidFill>
                  <a:schemeClr val="accent3"/>
                </a:solidFill>
              </a:rPr>
              <a:t>LPV/RTV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Drug related, </a:t>
            </a:r>
            <a:r>
              <a:rPr lang="en-US" sz="1400" dirty="0">
                <a:solidFill>
                  <a:schemeClr val="accent2"/>
                </a:solidFill>
              </a:rPr>
              <a:t>15%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vs </a:t>
            </a:r>
            <a:r>
              <a:rPr lang="en-US" sz="1400" dirty="0">
                <a:solidFill>
                  <a:schemeClr val="accent3"/>
                </a:solidFill>
              </a:rPr>
              <a:t>36%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Serious/death, </a:t>
            </a:r>
            <a:r>
              <a:rPr lang="en-US" sz="1400" dirty="0">
                <a:solidFill>
                  <a:schemeClr val="accent2"/>
                </a:solidFill>
              </a:rPr>
              <a:t>5%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vs </a:t>
            </a:r>
            <a:r>
              <a:rPr lang="en-US" sz="1400" dirty="0">
                <a:solidFill>
                  <a:schemeClr val="accent3"/>
                </a:solidFill>
              </a:rPr>
              <a:t>6%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Leading to withdrawal, </a:t>
            </a:r>
            <a:r>
              <a:rPr lang="en-US" sz="1400" dirty="0">
                <a:solidFill>
                  <a:schemeClr val="accent2"/>
                </a:solidFill>
              </a:rPr>
              <a:t>2%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vs </a:t>
            </a:r>
            <a:r>
              <a:rPr lang="en-US" sz="1400" dirty="0">
                <a:solidFill>
                  <a:schemeClr val="accent3"/>
                </a:solidFill>
              </a:rPr>
              <a:t>5%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xmlns="" id="{BCD1D381-28E7-43C0-A1BA-A605D34A7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2" y="6358137"/>
            <a:ext cx="5891556" cy="307777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en-US" sz="1400" b="0" spc="-10" dirty="0">
                <a:solidFill>
                  <a:schemeClr val="bg2"/>
                </a:solidFill>
                <a:cs typeface="+mn-cs"/>
              </a:rPr>
              <a:t>Aboud M, </a:t>
            </a:r>
            <a:r>
              <a:rPr lang="en-US" altLang="en-US" sz="1400" b="0" spc="-10" dirty="0">
                <a:solidFill>
                  <a:schemeClr val="bg2"/>
                </a:solidFill>
                <a:cs typeface="+mn-cs"/>
              </a:rPr>
              <a:t>et al. IAS 2017. </a:t>
            </a:r>
            <a:r>
              <a:rPr lang="en-US" altLang="en-US" sz="1400" b="0" spc="-10" dirty="0">
                <a:solidFill>
                  <a:schemeClr val="bg2"/>
                </a:solidFill>
              </a:rPr>
              <a:t>Abstract TUAB0105LB. 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xmlns="" id="{9D538BA0-82E4-496C-A135-97C9201A9E54}"/>
              </a:ext>
            </a:extLst>
          </p:cNvPr>
          <p:cNvGrpSpPr>
            <a:grpSpLocks/>
          </p:cNvGrpSpPr>
          <p:nvPr/>
        </p:nvGrpSpPr>
        <p:grpSpPr bwMode="auto">
          <a:xfrm>
            <a:off x="6481130" y="6210303"/>
            <a:ext cx="2679327" cy="453675"/>
            <a:chOff x="6294438" y="6212112"/>
            <a:chExt cx="3571505" cy="453451"/>
          </a:xfrm>
        </p:grpSpPr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xmlns="" id="{53B3A29F-F755-4B22-9421-4674EF675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225" y="6212112"/>
              <a:ext cx="569913" cy="185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xmlns="" id="{3F3F3065-14A6-4FBA-A110-72D82BA45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4438" y="6357938"/>
              <a:ext cx="3571505" cy="30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0" dirty="0">
                  <a:solidFill>
                    <a:schemeClr val="bg2"/>
                  </a:solidFill>
                </a:rPr>
                <a:t>Slide credit: </a:t>
              </a:r>
              <a:r>
                <a:rPr lang="en-US" altLang="en-US" sz="1400" b="0" dirty="0">
                  <a:solidFill>
                    <a:schemeClr val="bg2"/>
                  </a:solidFill>
                  <a:hlinkClick r:id="rId4"/>
                </a:rPr>
                <a:t>clinicaloptions.com</a:t>
              </a:r>
              <a:endParaRPr lang="en-US" altLang="en-US" sz="1400" b="0" dirty="0">
                <a:solidFill>
                  <a:schemeClr val="bg2"/>
                </a:solidFill>
              </a:endParaRPr>
            </a:p>
          </p:txBody>
        </p:sp>
      </p:grpSp>
      <p:sp>
        <p:nvSpPr>
          <p:cNvPr id="19" name="Text Box 30">
            <a:extLst>
              <a:ext uri="{FF2B5EF4-FFF2-40B4-BE49-F238E27FC236}">
                <a16:creationId xmlns:a16="http://schemas.microsoft.com/office/drawing/2014/main" xmlns="" id="{2C72684B-81E4-47E6-BC48-0B72B1413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295" y="5549720"/>
            <a:ext cx="4743625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None/>
            </a:pPr>
            <a:r>
              <a:rPr lang="en-US" altLang="en-US" sz="1400" b="0" baseline="30000" dirty="0">
                <a:solidFill>
                  <a:schemeClr val="tx1"/>
                </a:solidFill>
              </a:rPr>
              <a:t>†</a:t>
            </a:r>
            <a:r>
              <a:rPr lang="en-US" altLang="en-US" sz="1400" b="0" dirty="0">
                <a:solidFill>
                  <a:schemeClr val="tx1"/>
                </a:solidFill>
              </a:rPr>
              <a:t>HIV-1 RNA decrease of &lt; 1 log</a:t>
            </a:r>
            <a:r>
              <a:rPr lang="en-US" altLang="en-US" sz="1400" b="0" baseline="-25000" dirty="0">
                <a:solidFill>
                  <a:schemeClr val="tx1"/>
                </a:solidFill>
              </a:rPr>
              <a:t>10</a:t>
            </a:r>
            <a:r>
              <a:rPr lang="en-US" altLang="en-US" sz="1400" b="0" dirty="0">
                <a:solidFill>
                  <a:schemeClr val="tx1"/>
                </a:solidFill>
              </a:rPr>
              <a:t> c/mL by Wk 16, increase to </a:t>
            </a:r>
            <a:r>
              <a:rPr lang="en-US" altLang="en-US" sz="1400" b="0" dirty="0" smtClean="0">
                <a:solidFill>
                  <a:schemeClr val="tx1"/>
                </a:solidFill>
              </a:rPr>
              <a:t>≥ </a:t>
            </a:r>
            <a:r>
              <a:rPr lang="en-US" altLang="en-US" sz="1400" b="0" dirty="0">
                <a:solidFill>
                  <a:schemeClr val="tx1"/>
                </a:solidFill>
              </a:rPr>
              <a:t>400 c/mL after suppression, ≥ 400 c/mL at or after Wk 24.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9CF898C9-544E-4C26-81C6-AAE6EBE87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050" y="1478561"/>
            <a:ext cx="397600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pc="-10" dirty="0"/>
              <a:t>Wk 24 </a:t>
            </a:r>
            <a:r>
              <a:rPr lang="es-ES" altLang="en-US" spc="-10" dirty="0"/>
              <a:t>Virologic Outcomes</a:t>
            </a:r>
            <a:endParaRPr lang="en-US" altLang="en-US" dirty="0"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E28D88-A609-4435-9B96-02B467A465C6}"/>
              </a:ext>
            </a:extLst>
          </p:cNvPr>
          <p:cNvSpPr/>
          <p:nvPr/>
        </p:nvSpPr>
        <p:spPr bwMode="auto">
          <a:xfrm>
            <a:off x="3949546" y="4661226"/>
            <a:ext cx="257782" cy="165139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63C4C0-9CF0-44F1-89E2-1E445C8C0C50}"/>
              </a:ext>
            </a:extLst>
          </p:cNvPr>
          <p:cNvSpPr txBox="1"/>
          <p:nvPr/>
        </p:nvSpPr>
        <p:spPr>
          <a:xfrm rot="16200000">
            <a:off x="-896983" y="3311004"/>
            <a:ext cx="272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Pts (%)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9B2ACEB-F407-4115-AC8F-5436E32501A3}"/>
              </a:ext>
            </a:extLst>
          </p:cNvPr>
          <p:cNvCxnSpPr/>
          <p:nvPr/>
        </p:nvCxnSpPr>
        <p:spPr bwMode="auto">
          <a:xfrm>
            <a:off x="876683" y="2136577"/>
            <a:ext cx="4801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337BE4C-BF68-4F23-A573-20CA62C18D89}"/>
              </a:ext>
            </a:extLst>
          </p:cNvPr>
          <p:cNvCxnSpPr/>
          <p:nvPr/>
        </p:nvCxnSpPr>
        <p:spPr bwMode="auto">
          <a:xfrm>
            <a:off x="876683" y="2676804"/>
            <a:ext cx="4801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EEA1C80-3DF1-4009-97E5-54390973C8E4}"/>
              </a:ext>
            </a:extLst>
          </p:cNvPr>
          <p:cNvCxnSpPr/>
          <p:nvPr/>
        </p:nvCxnSpPr>
        <p:spPr bwMode="auto">
          <a:xfrm>
            <a:off x="876683" y="3217031"/>
            <a:ext cx="4801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F96093-0376-429E-9A21-D669014558DE}"/>
              </a:ext>
            </a:extLst>
          </p:cNvPr>
          <p:cNvCxnSpPr/>
          <p:nvPr/>
        </p:nvCxnSpPr>
        <p:spPr bwMode="auto">
          <a:xfrm>
            <a:off x="876683" y="3757258"/>
            <a:ext cx="4801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10DFE06-91EE-4363-B773-27FCDD01BBB7}"/>
              </a:ext>
            </a:extLst>
          </p:cNvPr>
          <p:cNvCxnSpPr/>
          <p:nvPr/>
        </p:nvCxnSpPr>
        <p:spPr bwMode="auto">
          <a:xfrm>
            <a:off x="876683" y="4297485"/>
            <a:ext cx="4801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7F23B14-7FDC-4FED-98AA-43FB94153386}"/>
              </a:ext>
            </a:extLst>
          </p:cNvPr>
          <p:cNvCxnSpPr/>
          <p:nvPr/>
        </p:nvCxnSpPr>
        <p:spPr bwMode="auto">
          <a:xfrm>
            <a:off x="876683" y="4837713"/>
            <a:ext cx="4801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D79DE58-630B-4B13-8250-162951E85CCE}"/>
              </a:ext>
            </a:extLst>
          </p:cNvPr>
          <p:cNvSpPr txBox="1"/>
          <p:nvPr/>
        </p:nvSpPr>
        <p:spPr>
          <a:xfrm>
            <a:off x="517556" y="1954851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/>
              <a:t>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64E5DC1-39B8-42CB-9F06-843CF035C1EB}"/>
              </a:ext>
            </a:extLst>
          </p:cNvPr>
          <p:cNvSpPr txBox="1"/>
          <p:nvPr/>
        </p:nvSpPr>
        <p:spPr>
          <a:xfrm>
            <a:off x="499346" y="2494351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600" b="0" dirty="0"/>
              <a:t>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ED24474-05CC-43D2-BD95-26C27C0728FB}"/>
              </a:ext>
            </a:extLst>
          </p:cNvPr>
          <p:cNvSpPr txBox="1"/>
          <p:nvPr/>
        </p:nvSpPr>
        <p:spPr>
          <a:xfrm>
            <a:off x="499346" y="3033851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600" b="0" dirty="0"/>
              <a:t>60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7FC7670-DCEE-4E7D-AB6E-E9871558516B}"/>
              </a:ext>
            </a:extLst>
          </p:cNvPr>
          <p:cNvSpPr txBox="1"/>
          <p:nvPr/>
        </p:nvSpPr>
        <p:spPr>
          <a:xfrm>
            <a:off x="499346" y="3573351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600" b="0" dirty="0"/>
              <a:t>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959C011-14AA-4498-9413-E09FBE326B42}"/>
              </a:ext>
            </a:extLst>
          </p:cNvPr>
          <p:cNvSpPr txBox="1"/>
          <p:nvPr/>
        </p:nvSpPr>
        <p:spPr>
          <a:xfrm>
            <a:off x="499346" y="4112851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600" b="0" dirty="0"/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AAA0AF5-8F27-4148-BDED-76783EB76DDC}"/>
              </a:ext>
            </a:extLst>
          </p:cNvPr>
          <p:cNvSpPr txBox="1"/>
          <p:nvPr/>
        </p:nvSpPr>
        <p:spPr>
          <a:xfrm>
            <a:off x="613459" y="4652351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600" b="0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273FC88-96A2-4832-844E-2723CF235C05}"/>
              </a:ext>
            </a:extLst>
          </p:cNvPr>
          <p:cNvSpPr txBox="1"/>
          <p:nvPr/>
        </p:nvSpPr>
        <p:spPr>
          <a:xfrm>
            <a:off x="926801" y="4885905"/>
            <a:ext cx="1196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/>
              <a:t>Virologic </a:t>
            </a:r>
            <a:br>
              <a:rPr lang="en-US" sz="1400" dirty="0"/>
            </a:br>
            <a:r>
              <a:rPr lang="en-US" sz="1400" dirty="0"/>
              <a:t>Success</a:t>
            </a:r>
            <a:r>
              <a:rPr lang="en-US" sz="16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B317E2E-9383-427A-AFA3-95EE21E0EC44}"/>
              </a:ext>
            </a:extLst>
          </p:cNvPr>
          <p:cNvSpPr txBox="1"/>
          <p:nvPr/>
        </p:nvSpPr>
        <p:spPr>
          <a:xfrm>
            <a:off x="2084219" y="4876649"/>
            <a:ext cx="1252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dirty="0"/>
              <a:t>Virologic </a:t>
            </a:r>
            <a:br>
              <a:rPr lang="en-US" sz="1400" dirty="0"/>
            </a:br>
            <a:r>
              <a:rPr lang="en-US" sz="1400" dirty="0"/>
              <a:t>Nonresponse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5031095-C7EE-4475-9FBE-154E0537E3FB}"/>
              </a:ext>
            </a:extLst>
          </p:cNvPr>
          <p:cNvSpPr txBox="1"/>
          <p:nvPr/>
        </p:nvSpPr>
        <p:spPr>
          <a:xfrm>
            <a:off x="3320429" y="4872947"/>
            <a:ext cx="115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/>
              <a:t>No Virologic </a:t>
            </a:r>
            <a:br>
              <a:rPr lang="en-US" sz="1400" dirty="0"/>
            </a:br>
            <a:r>
              <a:rPr lang="en-US" sz="1400" dirty="0"/>
              <a:t>Data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7A56B78-1C73-433C-A33A-760F3B405811}"/>
              </a:ext>
            </a:extLst>
          </p:cNvPr>
          <p:cNvCxnSpPr/>
          <p:nvPr/>
        </p:nvCxnSpPr>
        <p:spPr bwMode="auto">
          <a:xfrm rot="5400000">
            <a:off x="4450154" y="486840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D37832B-6E55-4AC4-83E0-F3D7286DE6C9}"/>
              </a:ext>
            </a:extLst>
          </p:cNvPr>
          <p:cNvCxnSpPr/>
          <p:nvPr/>
        </p:nvCxnSpPr>
        <p:spPr bwMode="auto">
          <a:xfrm rot="5400000">
            <a:off x="3269117" y="486840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212A126-E5F8-4DB9-A70F-6C2A375A7C6C}"/>
              </a:ext>
            </a:extLst>
          </p:cNvPr>
          <p:cNvCxnSpPr/>
          <p:nvPr/>
        </p:nvCxnSpPr>
        <p:spPr bwMode="auto">
          <a:xfrm rot="5400000">
            <a:off x="2088082" y="486840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35A4781-26E8-429C-A15A-10D521A73B79}"/>
              </a:ext>
            </a:extLst>
          </p:cNvPr>
          <p:cNvCxnSpPr/>
          <p:nvPr/>
        </p:nvCxnSpPr>
        <p:spPr bwMode="auto">
          <a:xfrm rot="5400000">
            <a:off x="899748" y="4868404"/>
            <a:ext cx="640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B325A99-400D-4720-87DF-20304FC43DA1}"/>
              </a:ext>
            </a:extLst>
          </p:cNvPr>
          <p:cNvSpPr txBox="1"/>
          <p:nvPr/>
        </p:nvSpPr>
        <p:spPr>
          <a:xfrm>
            <a:off x="2040075" y="2508562"/>
            <a:ext cx="179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b="0" dirty="0"/>
              <a:t>DTG + 2 NRTIs</a:t>
            </a:r>
          </a:p>
          <a:p>
            <a:pPr algn="r">
              <a:buNone/>
            </a:pPr>
            <a:r>
              <a:rPr lang="en-US" sz="1400" b="0" dirty="0"/>
              <a:t>LPV/RTV + 2 NRTIs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700E550-120F-44C1-BCA2-EEAF840E90BF}"/>
              </a:ext>
            </a:extLst>
          </p:cNvPr>
          <p:cNvSpPr/>
          <p:nvPr/>
        </p:nvSpPr>
        <p:spPr bwMode="auto">
          <a:xfrm>
            <a:off x="3861492" y="2591076"/>
            <a:ext cx="109757" cy="14630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013EF3C-21CA-40D2-8E31-84F8A2D09F19}"/>
              </a:ext>
            </a:extLst>
          </p:cNvPr>
          <p:cNvSpPr/>
          <p:nvPr/>
        </p:nvSpPr>
        <p:spPr bwMode="auto">
          <a:xfrm>
            <a:off x="3861492" y="2854921"/>
            <a:ext cx="109757" cy="14630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D94A78D-5284-40FA-AD6E-84D2B9DD784C}"/>
              </a:ext>
            </a:extLst>
          </p:cNvPr>
          <p:cNvSpPr txBox="1"/>
          <p:nvPr/>
        </p:nvSpPr>
        <p:spPr>
          <a:xfrm>
            <a:off x="923227" y="229583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/>
              <a:t>82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083EEE2-2C09-41D1-9B2C-D0C9BAA20CC9}"/>
              </a:ext>
            </a:extLst>
          </p:cNvPr>
          <p:cNvSpPr txBox="1"/>
          <p:nvPr/>
        </p:nvSpPr>
        <p:spPr>
          <a:xfrm>
            <a:off x="1189243" y="2683920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/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5EFFF2F-86E4-4B13-B2F1-19788C04119C}"/>
              </a:ext>
            </a:extLst>
          </p:cNvPr>
          <p:cNvSpPr txBox="1"/>
          <p:nvPr/>
        </p:nvSpPr>
        <p:spPr>
          <a:xfrm>
            <a:off x="2358462" y="4173395"/>
            <a:ext cx="57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698048A-C5D6-4E05-AA85-4D6C9643574A}"/>
              </a:ext>
            </a:extLst>
          </p:cNvPr>
          <p:cNvSpPr txBox="1"/>
          <p:nvPr/>
        </p:nvSpPr>
        <p:spPr>
          <a:xfrm flipH="1">
            <a:off x="2642957" y="3839365"/>
            <a:ext cx="594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dirty="0"/>
              <a:t>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58DD060-0661-4940-AF9F-A3BC2ED4EA30}"/>
              </a:ext>
            </a:extLst>
          </p:cNvPr>
          <p:cNvSpPr txBox="1"/>
          <p:nvPr/>
        </p:nvSpPr>
        <p:spPr>
          <a:xfrm>
            <a:off x="3661890" y="4368572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/>
              <a:t>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26FF08B-988C-4AE5-988F-8F7B0E916591}"/>
              </a:ext>
            </a:extLst>
          </p:cNvPr>
          <p:cNvSpPr/>
          <p:nvPr/>
        </p:nvSpPr>
        <p:spPr bwMode="auto">
          <a:xfrm>
            <a:off x="1006153" y="2617969"/>
            <a:ext cx="260469" cy="220839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6BB9D24B-F083-4487-A17E-7DA42298E2AC}"/>
              </a:ext>
            </a:extLst>
          </p:cNvPr>
          <p:cNvSpPr/>
          <p:nvPr/>
        </p:nvSpPr>
        <p:spPr bwMode="auto">
          <a:xfrm>
            <a:off x="1273017" y="2983964"/>
            <a:ext cx="257782" cy="1842399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737C6EB-FCF9-4535-9CEF-84B0FAA991F6}"/>
              </a:ext>
            </a:extLst>
          </p:cNvPr>
          <p:cNvSpPr txBox="1"/>
          <p:nvPr/>
        </p:nvSpPr>
        <p:spPr>
          <a:xfrm>
            <a:off x="1444448" y="2181008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/>
              <a:t>86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2609B00-37E9-44EA-835A-EC0EC36AD13F}"/>
              </a:ext>
            </a:extLst>
          </p:cNvPr>
          <p:cNvSpPr txBox="1"/>
          <p:nvPr/>
        </p:nvSpPr>
        <p:spPr>
          <a:xfrm>
            <a:off x="1728538" y="2528421"/>
            <a:ext cx="41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/>
              <a:t>72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3CCDEF3-CF99-413D-AD0A-D31C46627FCE}"/>
              </a:ext>
            </a:extLst>
          </p:cNvPr>
          <p:cNvSpPr txBox="1"/>
          <p:nvPr/>
        </p:nvSpPr>
        <p:spPr>
          <a:xfrm>
            <a:off x="3921974" y="4368572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dirty="0"/>
              <a:t>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1BE0582-2B67-4A82-8FE7-6B646B604E1C}"/>
              </a:ext>
            </a:extLst>
          </p:cNvPr>
          <p:cNvSpPr/>
          <p:nvPr/>
        </p:nvSpPr>
        <p:spPr bwMode="auto">
          <a:xfrm>
            <a:off x="4244350" y="2854921"/>
            <a:ext cx="109757" cy="146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FE2943D-FD97-4BAF-8976-457A4388364E}"/>
              </a:ext>
            </a:extLst>
          </p:cNvPr>
          <p:cNvSpPr txBox="1"/>
          <p:nvPr/>
        </p:nvSpPr>
        <p:spPr>
          <a:xfrm>
            <a:off x="4069295" y="2198834"/>
            <a:ext cx="454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dirty="0"/>
              <a:t>PP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FF330E7-3D1E-4B05-9684-ECE96FD8B984}"/>
              </a:ext>
            </a:extLst>
          </p:cNvPr>
          <p:cNvSpPr txBox="1"/>
          <p:nvPr/>
        </p:nvSpPr>
        <p:spPr>
          <a:xfrm>
            <a:off x="3576862" y="2198834"/>
            <a:ext cx="686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dirty="0"/>
              <a:t>ITT-E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F733BB88-AC07-44E6-B602-36BAED08955D}"/>
              </a:ext>
            </a:extLst>
          </p:cNvPr>
          <p:cNvSpPr/>
          <p:nvPr/>
        </p:nvSpPr>
        <p:spPr bwMode="auto">
          <a:xfrm>
            <a:off x="1537193" y="2519954"/>
            <a:ext cx="260469" cy="23064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00C5374-883A-4B3A-8D85-AD0FF77AF081}"/>
              </a:ext>
            </a:extLst>
          </p:cNvPr>
          <p:cNvSpPr/>
          <p:nvPr/>
        </p:nvSpPr>
        <p:spPr bwMode="auto">
          <a:xfrm>
            <a:off x="1804057" y="2854922"/>
            <a:ext cx="257782" cy="1971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9549542-E4ED-43B0-ADED-01AC74AB3B12}"/>
              </a:ext>
            </a:extLst>
          </p:cNvPr>
          <p:cNvSpPr/>
          <p:nvPr/>
        </p:nvSpPr>
        <p:spPr bwMode="auto">
          <a:xfrm>
            <a:off x="2529273" y="4483963"/>
            <a:ext cx="260469" cy="342402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E6FBD24-124B-43D8-9AD6-55F1A3720479}"/>
              </a:ext>
            </a:extLst>
          </p:cNvPr>
          <p:cNvSpPr/>
          <p:nvPr/>
        </p:nvSpPr>
        <p:spPr bwMode="auto">
          <a:xfrm>
            <a:off x="3681009" y="4661225"/>
            <a:ext cx="260469" cy="158534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D3BDFAA-0573-47BE-BE58-E32810BC1AFB}"/>
              </a:ext>
            </a:extLst>
          </p:cNvPr>
          <p:cNvSpPr/>
          <p:nvPr/>
        </p:nvSpPr>
        <p:spPr bwMode="auto">
          <a:xfrm>
            <a:off x="2798491" y="4153216"/>
            <a:ext cx="257782" cy="67314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F1F50970-8580-4D9F-9BE3-0A3CD8F8D886}"/>
              </a:ext>
            </a:extLst>
          </p:cNvPr>
          <p:cNvSpPr/>
          <p:nvPr/>
        </p:nvSpPr>
        <p:spPr bwMode="auto">
          <a:xfrm>
            <a:off x="937071" y="2122292"/>
            <a:ext cx="3557626" cy="2715420"/>
          </a:xfrm>
          <a:custGeom>
            <a:avLst/>
            <a:gdLst>
              <a:gd name="connsiteX0" fmla="*/ 0 w 4290646"/>
              <a:gd name="connsiteY0" fmla="*/ 0 h 2456822"/>
              <a:gd name="connsiteX1" fmla="*/ 0 w 4290646"/>
              <a:gd name="connsiteY1" fmla="*/ 2456822 h 2456822"/>
              <a:gd name="connsiteX2" fmla="*/ 4290646 w 4290646"/>
              <a:gd name="connsiteY2" fmla="*/ 2456822 h 245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0646" h="2456822">
                <a:moveTo>
                  <a:pt x="0" y="0"/>
                </a:moveTo>
                <a:lnTo>
                  <a:pt x="0" y="2456822"/>
                </a:lnTo>
                <a:lnTo>
                  <a:pt x="4290646" y="2456822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74FDE33B-922E-40D9-8C79-B99AE6910F73}"/>
              </a:ext>
            </a:extLst>
          </p:cNvPr>
          <p:cNvSpPr/>
          <p:nvPr/>
        </p:nvSpPr>
        <p:spPr bwMode="auto">
          <a:xfrm>
            <a:off x="4244350" y="2591076"/>
            <a:ext cx="109757" cy="146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rtlCol="0" anchor="ctr"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F6A5528-99E0-49D6-A0B3-40339F38C0FC}"/>
              </a:ext>
            </a:extLst>
          </p:cNvPr>
          <p:cNvSpPr txBox="1"/>
          <p:nvPr/>
        </p:nvSpPr>
        <p:spPr>
          <a:xfrm>
            <a:off x="2039479" y="3144089"/>
            <a:ext cx="313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/>
              <a:t>Treatment difference (ITT-E): 13.8% </a:t>
            </a:r>
            <a:br>
              <a:rPr lang="en-US" sz="1400" b="0" dirty="0"/>
            </a:br>
            <a:r>
              <a:rPr lang="en-US" sz="1400" b="0" dirty="0"/>
              <a:t>(95% CI: 7.3% to 20.3%; </a:t>
            </a:r>
            <a:r>
              <a:rPr lang="en-US" sz="1400" b="0" i="1" dirty="0"/>
              <a:t>P</a:t>
            </a:r>
            <a:r>
              <a:rPr lang="en-US" sz="1400" b="0" dirty="0"/>
              <a:t> &lt; .001)</a:t>
            </a: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xmlns="" id="{9515EF65-599E-4E1D-88C3-A2F4CB406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38" y="5397738"/>
            <a:ext cx="2295098" cy="5847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0" spc="-10" dirty="0">
                <a:cs typeface="+mn-cs"/>
              </a:rPr>
              <a:t>*</a:t>
            </a:r>
            <a:r>
              <a:rPr lang="sv-SE" altLang="en-US" sz="1600" b="0" spc="-10" dirty="0">
                <a:cs typeface="+mn-cs"/>
              </a:rPr>
              <a:t>HIV-1 RNA &lt; 50 copies/mL.</a:t>
            </a:r>
            <a:endParaRPr lang="en-US" altLang="en-US" sz="1600" b="0" spc="-1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40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 noChangeArrowheads="1"/>
          </p:cNvSpPr>
          <p:nvPr>
            <p:ph type="title"/>
          </p:nvPr>
        </p:nvSpPr>
        <p:spPr>
          <a:xfrm>
            <a:off x="5" y="420464"/>
            <a:ext cx="9032875" cy="1157967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fr-FR" sz="3200" b="1" dirty="0" err="1" smtClean="0">
                <a:solidFill>
                  <a:srgbClr val="0070C0"/>
                </a:solidFill>
                <a:latin typeface="Calibri" charset="0"/>
                <a:ea typeface="MS PGothic" charset="0"/>
              </a:rPr>
              <a:t>Thilao</a:t>
            </a:r>
            <a:r>
              <a:rPr lang="fr-FR" sz="32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  <a:latin typeface="Calibri" charset="0"/>
                <a:ea typeface="MS PGothic" charset="0"/>
              </a:rPr>
              <a:t>study</a:t>
            </a:r>
            <a:r>
              <a:rPr lang="fr-FR" sz="32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 </a:t>
            </a:r>
            <a:r>
              <a:rPr lang="fr-FR" sz="27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(ANRS 12269)</a:t>
            </a:r>
            <a:r>
              <a:rPr lang="fr-FR" sz="32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: </a:t>
            </a:r>
            <a:r>
              <a:rPr lang="en-GB" sz="27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Reinforcement of adherence and switch to third-line in HIV-infected adults who fail second-line ART</a:t>
            </a:r>
            <a:r>
              <a:rPr lang="fr-FR" sz="31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/>
            </a:r>
            <a:br>
              <a:rPr lang="fr-FR" sz="31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</a:br>
            <a:r>
              <a:rPr lang="fr-FR" sz="27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West </a:t>
            </a:r>
            <a:r>
              <a:rPr lang="fr-FR" sz="2700" b="1" dirty="0" err="1" smtClean="0">
                <a:solidFill>
                  <a:srgbClr val="0070C0"/>
                </a:solidFill>
                <a:latin typeface="Calibri" charset="0"/>
                <a:ea typeface="MS PGothic" charset="0"/>
              </a:rPr>
              <a:t>Africa</a:t>
            </a:r>
            <a:r>
              <a:rPr lang="fr-FR" sz="27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 </a:t>
            </a:r>
            <a:r>
              <a:rPr lang="fr-FR" sz="22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>(Sénégal Mali, Burkina F, C. Ivoire)</a:t>
            </a:r>
            <a:r>
              <a:rPr lang="fr-FR" sz="27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  <a:t/>
            </a:r>
            <a:br>
              <a:rPr lang="fr-FR" sz="2700" b="1" dirty="0" smtClean="0">
                <a:solidFill>
                  <a:srgbClr val="0070C0"/>
                </a:solidFill>
                <a:latin typeface="Calibri" charset="0"/>
                <a:ea typeface="MS PGothic" charset="0"/>
              </a:rPr>
            </a:br>
            <a:endParaRPr lang="fr-FR" sz="2700" b="1" dirty="0">
              <a:solidFill>
                <a:srgbClr val="0070C0"/>
              </a:solidFill>
              <a:latin typeface="Gill Sans Std Light" charset="0"/>
              <a:ea typeface="MS PGothic" charset="0"/>
              <a:cs typeface="Arial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887788" y="2765425"/>
            <a:ext cx="39957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ZoneTexte 9"/>
          <p:cNvSpPr txBox="1">
            <a:spLocks noChangeArrowheads="1"/>
          </p:cNvSpPr>
          <p:nvPr/>
        </p:nvSpPr>
        <p:spPr bwMode="auto">
          <a:xfrm>
            <a:off x="452438" y="1558926"/>
            <a:ext cx="10957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sz="1800">
                <a:latin typeface="Arial" charset="0"/>
              </a:rPr>
              <a:t>Day-0</a:t>
            </a:r>
          </a:p>
          <a:p>
            <a:pPr>
              <a:buFont typeface="Arial" charset="0"/>
              <a:buNone/>
            </a:pPr>
            <a:r>
              <a:rPr lang="fr-FR" sz="1800">
                <a:latin typeface="Arial" charset="0"/>
              </a:rPr>
              <a:t>Inclusion</a:t>
            </a:r>
          </a:p>
        </p:txBody>
      </p:sp>
      <p:sp>
        <p:nvSpPr>
          <p:cNvPr id="31749" name="ZoneTexte 14"/>
          <p:cNvSpPr txBox="1">
            <a:spLocks noChangeArrowheads="1"/>
          </p:cNvSpPr>
          <p:nvPr/>
        </p:nvSpPr>
        <p:spPr bwMode="auto">
          <a:xfrm>
            <a:off x="3286130" y="1414464"/>
            <a:ext cx="1069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sz="1800">
                <a:latin typeface="Arial" charset="0"/>
              </a:rPr>
              <a:t>Month-4</a:t>
            </a:r>
          </a:p>
          <a:p>
            <a:pPr>
              <a:buFont typeface="Arial" charset="0"/>
              <a:buNone/>
            </a:pPr>
            <a:r>
              <a:rPr lang="fr-FR" sz="1800">
                <a:latin typeface="Arial" charset="0"/>
              </a:rPr>
              <a:t>Decision</a:t>
            </a:r>
          </a:p>
        </p:txBody>
      </p:sp>
      <p:sp>
        <p:nvSpPr>
          <p:cNvPr id="31750" name="ZoneTexte 15"/>
          <p:cNvSpPr txBox="1">
            <a:spLocks noChangeArrowheads="1"/>
          </p:cNvSpPr>
          <p:nvPr/>
        </p:nvSpPr>
        <p:spPr bwMode="auto">
          <a:xfrm>
            <a:off x="954093" y="2420938"/>
            <a:ext cx="284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sz="1800">
                <a:solidFill>
                  <a:srgbClr val="0070C0"/>
                </a:solidFill>
                <a:latin typeface="Arial" charset="0"/>
              </a:rPr>
              <a:t>Continue 2</a:t>
            </a:r>
            <a:r>
              <a:rPr lang="fr-FR" sz="1800" baseline="30000">
                <a:solidFill>
                  <a:srgbClr val="0070C0"/>
                </a:solidFill>
                <a:latin typeface="Arial" charset="0"/>
              </a:rPr>
              <a:t>nd</a:t>
            </a:r>
            <a:r>
              <a:rPr lang="fr-FR" sz="1800">
                <a:solidFill>
                  <a:srgbClr val="0070C0"/>
                </a:solidFill>
                <a:latin typeface="Arial" charset="0"/>
              </a:rPr>
              <a:t>-line </a:t>
            </a:r>
          </a:p>
          <a:p>
            <a:pPr>
              <a:buFont typeface="Arial" charset="0"/>
              <a:buNone/>
            </a:pPr>
            <a:r>
              <a:rPr lang="fr-FR" sz="1800">
                <a:solidFill>
                  <a:srgbClr val="0070C0"/>
                </a:solidFill>
                <a:latin typeface="Arial" charset="0"/>
              </a:rPr>
              <a:t>Adherence reinforcement</a:t>
            </a:r>
          </a:p>
        </p:txBody>
      </p:sp>
      <p:sp>
        <p:nvSpPr>
          <p:cNvPr id="31751" name="ZoneTexte 18"/>
          <p:cNvSpPr txBox="1">
            <a:spLocks noChangeArrowheads="1"/>
          </p:cNvSpPr>
          <p:nvPr/>
        </p:nvSpPr>
        <p:spPr bwMode="auto">
          <a:xfrm>
            <a:off x="3829051" y="2270125"/>
            <a:ext cx="1908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sz="1800">
                <a:solidFill>
                  <a:srgbClr val="0070C0"/>
                </a:solidFill>
                <a:latin typeface="Arial" charset="0"/>
              </a:rPr>
              <a:t>Continue 2</a:t>
            </a:r>
            <a:r>
              <a:rPr lang="fr-FR" sz="1800" baseline="30000">
                <a:solidFill>
                  <a:srgbClr val="0070C0"/>
                </a:solidFill>
                <a:latin typeface="Arial" charset="0"/>
              </a:rPr>
              <a:t>nd</a:t>
            </a:r>
            <a:r>
              <a:rPr lang="fr-FR" sz="1800">
                <a:solidFill>
                  <a:srgbClr val="0070C0"/>
                </a:solidFill>
                <a:latin typeface="Arial" charset="0"/>
              </a:rPr>
              <a:t>-line</a:t>
            </a:r>
          </a:p>
        </p:txBody>
      </p:sp>
      <p:sp>
        <p:nvSpPr>
          <p:cNvPr id="31752" name="ZoneTexte 21"/>
          <p:cNvSpPr txBox="1">
            <a:spLocks noChangeArrowheads="1"/>
          </p:cNvSpPr>
          <p:nvPr/>
        </p:nvSpPr>
        <p:spPr bwMode="auto">
          <a:xfrm>
            <a:off x="7308850" y="1425575"/>
            <a:ext cx="1582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sz="1800">
                <a:latin typeface="Arial" charset="0"/>
              </a:rPr>
              <a:t>Month-16</a:t>
            </a:r>
          </a:p>
          <a:p>
            <a:pPr>
              <a:buFont typeface="Arial" charset="0"/>
              <a:buNone/>
            </a:pPr>
            <a:r>
              <a:rPr lang="fr-FR" sz="1800">
                <a:latin typeface="Arial" charset="0"/>
              </a:rPr>
              <a:t>Outcomes </a:t>
            </a:r>
          </a:p>
          <a:p>
            <a:pPr>
              <a:buFont typeface="Arial" charset="0"/>
              <a:buNone/>
            </a:pPr>
            <a:endParaRPr lang="fr-FR" sz="1800">
              <a:latin typeface="Arial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971550" y="2276485"/>
            <a:ext cx="0" cy="93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00475" y="2068513"/>
            <a:ext cx="0" cy="42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885113" y="2141538"/>
            <a:ext cx="0" cy="42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883025" y="3413125"/>
            <a:ext cx="0" cy="808038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7" name="ZoneTexte 32"/>
          <p:cNvSpPr txBox="1">
            <a:spLocks noChangeArrowheads="1"/>
          </p:cNvSpPr>
          <p:nvPr/>
        </p:nvSpPr>
        <p:spPr bwMode="auto">
          <a:xfrm>
            <a:off x="207965" y="4725998"/>
            <a:ext cx="25622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sz="1800" b="1" u="sng">
                <a:latin typeface="Arial" charset="0"/>
              </a:rPr>
              <a:t>Inclusion criteria</a:t>
            </a:r>
            <a:r>
              <a:rPr lang="fr-FR" sz="1800" b="1">
                <a:latin typeface="Arial" charset="0"/>
              </a:rPr>
              <a:t>:</a:t>
            </a:r>
          </a:p>
          <a:p>
            <a:pPr>
              <a:buFont typeface="Arial" charset="0"/>
              <a:buNone/>
            </a:pPr>
            <a:endParaRPr lang="fr-FR" sz="1800" b="1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fr-FR" sz="1800" b="1">
                <a:latin typeface="Arial" charset="0"/>
              </a:rPr>
              <a:t>VL &gt;1000 copies/ml</a:t>
            </a:r>
          </a:p>
          <a:p>
            <a:pPr>
              <a:buFont typeface="Arial" charset="0"/>
              <a:buNone/>
            </a:pPr>
            <a:endParaRPr lang="fr-FR" sz="1800" b="1">
              <a:latin typeface="Arial" charset="0"/>
            </a:endParaRPr>
          </a:p>
          <a:p>
            <a:pPr>
              <a:buFont typeface="Arial" charset="0"/>
              <a:buNone/>
            </a:pPr>
            <a:endParaRPr lang="fr-FR" sz="1800" b="1">
              <a:latin typeface="Arial" charset="0"/>
            </a:endParaRPr>
          </a:p>
        </p:txBody>
      </p:sp>
      <p:sp>
        <p:nvSpPr>
          <p:cNvPr id="31758" name="ZoneTexte 37"/>
          <p:cNvSpPr txBox="1">
            <a:spLocks noChangeArrowheads="1"/>
          </p:cNvSpPr>
          <p:nvPr/>
        </p:nvSpPr>
        <p:spPr bwMode="auto">
          <a:xfrm>
            <a:off x="2933705" y="4725997"/>
            <a:ext cx="3147015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sz="1800" b="1" u="sng">
                <a:latin typeface="Arial" charset="0"/>
              </a:rPr>
              <a:t>Month-4 Decision criteria:</a:t>
            </a:r>
          </a:p>
          <a:p>
            <a:pPr>
              <a:buFont typeface="Arial" charset="0"/>
              <a:buNone/>
            </a:pPr>
            <a:endParaRPr lang="fr-FR" sz="1800" b="1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fr-FR" sz="1800" b="1">
                <a:latin typeface="Arial" charset="0"/>
              </a:rPr>
              <a:t>VL &lt;400 copies/ml or</a:t>
            </a:r>
          </a:p>
          <a:p>
            <a:pPr>
              <a:buFont typeface="Arial" charset="0"/>
              <a:buNone/>
            </a:pPr>
            <a:r>
              <a:rPr lang="fr-FR" sz="1800" b="1" u="sng">
                <a:latin typeface="Arial" charset="0"/>
              </a:rPr>
              <a:t>&gt;</a:t>
            </a:r>
            <a:r>
              <a:rPr lang="fr-FR" sz="1800" b="1">
                <a:latin typeface="Arial" charset="0"/>
              </a:rPr>
              <a:t>2 log decrease : </a:t>
            </a:r>
            <a:r>
              <a:rPr lang="fr-FR" sz="1800" b="1">
                <a:solidFill>
                  <a:srgbClr val="0070C0"/>
                </a:solidFill>
                <a:latin typeface="Arial" charset="0"/>
              </a:rPr>
              <a:t>Continue</a:t>
            </a:r>
          </a:p>
          <a:p>
            <a:pPr>
              <a:buFont typeface="Arial" charset="0"/>
              <a:buNone/>
            </a:pPr>
            <a:r>
              <a:rPr lang="fr-FR" sz="1800" b="1">
                <a:latin typeface="Arial" charset="0"/>
              </a:rPr>
              <a:t>VL ≥ 400 copies/ml or </a:t>
            </a:r>
          </a:p>
          <a:p>
            <a:pPr>
              <a:buFont typeface="Arial" charset="0"/>
              <a:buNone/>
            </a:pPr>
            <a:r>
              <a:rPr lang="fr-FR" sz="1800" b="1">
                <a:latin typeface="Arial" charset="0"/>
              </a:rPr>
              <a:t>&lt; 2 log decrease : </a:t>
            </a:r>
            <a:r>
              <a:rPr lang="fr-FR" sz="1800" b="1">
                <a:solidFill>
                  <a:srgbClr val="FF0000"/>
                </a:solidFill>
                <a:latin typeface="Arial" charset="0"/>
              </a:rPr>
              <a:t>Switch</a:t>
            </a:r>
            <a:endParaRPr lang="fr-FR" sz="1800" b="1">
              <a:latin typeface="Arial" charset="0"/>
            </a:endParaRPr>
          </a:p>
          <a:p>
            <a:pPr>
              <a:buFont typeface="Arial" charset="0"/>
              <a:buNone/>
            </a:pPr>
            <a:endParaRPr lang="fr-FR" sz="1800" b="1">
              <a:latin typeface="Arial" charset="0"/>
            </a:endParaRPr>
          </a:p>
        </p:txBody>
      </p:sp>
      <p:sp>
        <p:nvSpPr>
          <p:cNvPr id="18" name="ZoneTexte 38"/>
          <p:cNvSpPr txBox="1">
            <a:spLocks noChangeArrowheads="1"/>
          </p:cNvSpPr>
          <p:nvPr/>
        </p:nvSpPr>
        <p:spPr bwMode="auto">
          <a:xfrm>
            <a:off x="6224589" y="4735513"/>
            <a:ext cx="2808287" cy="2032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en-US" sz="1800" b="1" u="sng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Month-16 </a:t>
            </a:r>
            <a:r>
              <a:rPr lang="fr-FR" altLang="en-US" sz="1800" b="1" u="sng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</a:t>
            </a:r>
            <a:r>
              <a:rPr lang="fr-FR" altLang="en-US" sz="1800" b="1" u="sng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fr-FR" altLang="en-US" sz="18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en-US" sz="1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fr-FR" altLang="en-US" sz="1800" b="1" baseline="30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ary</a:t>
            </a:r>
            <a:r>
              <a:rPr lang="fr-FR" altLang="en-US" sz="1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fr-FR" altLang="en-US" sz="1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fr-FR" altLang="en-US" sz="18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irol</a:t>
            </a:r>
            <a:r>
              <a:rPr lang="fr-FR" altLang="en-US" sz="1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fr-FR" altLang="en-US" sz="1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fr-FR" altLang="en-US" sz="18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uccess</a:t>
            </a:r>
            <a:r>
              <a:rPr lang="fr-FR" altLang="en-US" sz="1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&lt;50 copies/ml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en-US" sz="1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fr-FR" altLang="en-US" sz="1800" b="1" baseline="30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ary</a:t>
            </a:r>
            <a:r>
              <a:rPr lang="fr-FR" altLang="en-US" sz="1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- </a:t>
            </a:r>
            <a:r>
              <a:rPr lang="fr-FR" altLang="en-US" sz="18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Mortality</a:t>
            </a:r>
            <a:endParaRPr lang="fr-FR" altLang="en-US" sz="18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0850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fr-FR" altLang="en-US" sz="1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altLang="en-US" sz="18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Resistance</a:t>
            </a:r>
            <a:endParaRPr lang="fr-FR" altLang="en-US" sz="18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0850">
              <a:spcBef>
                <a:spcPct val="0"/>
              </a:spcBef>
              <a:buFont typeface="Arial" panose="020B0604020202020204" pitchFamily="34" charset="0"/>
              <a:buChar char="-"/>
              <a:defRPr/>
            </a:pPr>
            <a:r>
              <a:rPr lang="fr-FR" altLang="en-US" sz="18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altLang="en-US" sz="18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Tolerance</a:t>
            </a:r>
            <a:endParaRPr lang="fr-FR" altLang="en-US" sz="18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054100" y="3413125"/>
            <a:ext cx="27749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1" name="ZoneTexte 19"/>
          <p:cNvSpPr txBox="1">
            <a:spLocks noChangeArrowheads="1"/>
          </p:cNvSpPr>
          <p:nvPr/>
        </p:nvSpPr>
        <p:spPr bwMode="auto">
          <a:xfrm>
            <a:off x="3832226" y="4186238"/>
            <a:ext cx="57086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fr-FR" sz="1600">
                <a:solidFill>
                  <a:srgbClr val="FF5050"/>
                </a:solidFill>
                <a:latin typeface="Arial" charset="0"/>
              </a:rPr>
              <a:t>Switch to 3rd-line (2NRTI+darunavir 600 BID/r+raltegravir 400 BID) 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3883030" y="2733675"/>
            <a:ext cx="4763" cy="6794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883026" y="4202113"/>
            <a:ext cx="3995738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ZoneTexte 19"/>
          <p:cNvSpPr txBox="1">
            <a:spLocks noChangeArrowheads="1"/>
          </p:cNvSpPr>
          <p:nvPr/>
        </p:nvSpPr>
        <p:spPr bwMode="auto">
          <a:xfrm>
            <a:off x="8748714" y="6524635"/>
            <a:ext cx="287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1200">
                <a:latin typeface="Arial" charset="0"/>
              </a:rPr>
              <a:t>5</a:t>
            </a:r>
          </a:p>
        </p:txBody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8" y="6194443"/>
            <a:ext cx="1768475" cy="60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BBE0E3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63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 txBox="1">
            <a:spLocks noChangeArrowheads="1"/>
          </p:cNvSpPr>
          <p:nvPr/>
        </p:nvSpPr>
        <p:spPr bwMode="auto">
          <a:xfrm>
            <a:off x="136530" y="692160"/>
            <a:ext cx="87487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sz="4000" b="1" dirty="0" err="1" smtClean="0">
                <a:solidFill>
                  <a:srgbClr val="0070C0"/>
                </a:solidFill>
                <a:latin typeface="Calibri" charset="0"/>
              </a:rPr>
              <a:t>Thilao</a:t>
            </a:r>
            <a:r>
              <a:rPr lang="fr-FR" sz="4000" b="1" dirty="0" smtClean="0">
                <a:solidFill>
                  <a:srgbClr val="0070C0"/>
                </a:solidFill>
                <a:latin typeface="Calibri" charset="0"/>
              </a:rPr>
              <a:t>: </a:t>
            </a:r>
            <a:r>
              <a:rPr lang="fr-FR" b="1" dirty="0" smtClean="0">
                <a:solidFill>
                  <a:srgbClr val="0070C0"/>
                </a:solidFill>
                <a:latin typeface="Calibri" charset="0"/>
              </a:rPr>
              <a:t>Baseline </a:t>
            </a:r>
            <a:r>
              <a:rPr lang="fr-FR" b="1" dirty="0" err="1">
                <a:solidFill>
                  <a:srgbClr val="0070C0"/>
                </a:solidFill>
                <a:latin typeface="Calibri" charset="0"/>
              </a:rPr>
              <a:t>characteristics</a:t>
            </a:r>
            <a:r>
              <a:rPr lang="fr-FR" b="1" dirty="0">
                <a:solidFill>
                  <a:srgbClr val="0070C0"/>
                </a:solidFill>
                <a:latin typeface="Calibri" charset="0"/>
              </a:rPr>
              <a:t>, N=198</a:t>
            </a:r>
            <a:endParaRPr lang="fr-FR" b="1" dirty="0">
              <a:solidFill>
                <a:srgbClr val="1F497D"/>
              </a:solidFill>
              <a:latin typeface="Calibri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82565" y="1389063"/>
          <a:ext cx="8689975" cy="5064124"/>
        </p:xfrm>
        <a:graphic>
          <a:graphicData uri="http://schemas.openxmlformats.org/drawingml/2006/table">
            <a:tbl>
              <a:tblPr firstRow="1" bandRow="1"/>
              <a:tblGrid>
                <a:gridCol w="6305243">
                  <a:extLst>
                    <a:ext uri="{9D8B030D-6E8A-4147-A177-3AD203B41FA5}"/>
                  </a:extLst>
                </a:gridCol>
                <a:gridCol w="794910">
                  <a:extLst>
                    <a:ext uri="{9D8B030D-6E8A-4147-A177-3AD203B41FA5}"/>
                  </a:extLst>
                </a:gridCol>
                <a:gridCol w="1589822">
                  <a:extLst>
                    <a:ext uri="{9D8B030D-6E8A-4147-A177-3AD203B41FA5}"/>
                  </a:extLst>
                </a:gridCol>
              </a:tblGrid>
              <a:tr h="4728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(IQR)</a:t>
                      </a: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(36-48)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(69)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Stage 3 or 4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(79)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CD4 count, /mm</a:t>
                      </a:r>
                      <a:r>
                        <a:rPr kumimoji="0" lang="fr-F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(IQR)</a:t>
                      </a: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(134-372)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 </a:t>
                      </a:r>
                      <a:r>
                        <a:rPr kumimoji="0" lang="fr-F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nadir, /mm</a:t>
                      </a:r>
                      <a:r>
                        <a:rPr kumimoji="0" lang="fr-F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(IQR)</a:t>
                      </a: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(66-277)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ART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regimen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915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14375" indent="-7143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	2 NRTI* + </a:t>
                      </a:r>
                      <a:r>
                        <a:rPr lang="fr-FR" sz="20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lopinavir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20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ritonavir</a:t>
                      </a:r>
                      <a:endParaRPr lang="fr-FR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(86)</a:t>
                      </a:r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14375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NRTI* +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atazanavir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ritonavir</a:t>
                      </a:r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(14)</a:t>
                      </a:r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375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 time on ART, years,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(IQR)</a:t>
                      </a: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2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(6-10)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14375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on 1</a:t>
                      </a:r>
                      <a:r>
                        <a:rPr lang="en-GB" sz="20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-line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2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(2-5)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6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714375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on</a:t>
                      </a:r>
                      <a:r>
                        <a:rPr lang="en-GB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GB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2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(2-6)</a:t>
                      </a:r>
                      <a:endParaRPr lang="fr-F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28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2057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 HIV-1 RNA, log</a:t>
                      </a:r>
                      <a:r>
                        <a:rPr kumimoji="0" lang="fr-F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copies/ml</a:t>
                      </a:r>
                    </a:p>
                  </a:txBody>
                  <a:tcPr marL="91426" marR="91426" marT="46927" marB="469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</a:t>
                      </a:r>
                      <a:endParaRPr lang="fr-FR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(3.6-5.1)</a:t>
                      </a:r>
                      <a:endParaRPr lang="fr-FR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6" marR="91426" marT="46927" marB="469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5882" name="ZoneTexte 1"/>
          <p:cNvSpPr txBox="1">
            <a:spLocks noChangeArrowheads="1"/>
          </p:cNvSpPr>
          <p:nvPr/>
        </p:nvSpPr>
        <p:spPr bwMode="auto">
          <a:xfrm>
            <a:off x="136526" y="6488123"/>
            <a:ext cx="659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 eaLnBrk="1" fontAlgn="ctr" hangingPunct="1"/>
            <a:r>
              <a:rPr lang="fr-FR" sz="1800">
                <a:solidFill>
                  <a:srgbClr val="000000"/>
                </a:solidFill>
                <a:latin typeface="Arial" charset="0"/>
              </a:rPr>
              <a:t>* The NRTIs were  TDF-XTC in 52% of patients</a:t>
            </a:r>
          </a:p>
        </p:txBody>
      </p:sp>
      <p:sp>
        <p:nvSpPr>
          <p:cNvPr id="35883" name="ZoneTexte 4"/>
          <p:cNvSpPr txBox="1">
            <a:spLocks noChangeArrowheads="1"/>
          </p:cNvSpPr>
          <p:nvPr/>
        </p:nvSpPr>
        <p:spPr bwMode="auto">
          <a:xfrm>
            <a:off x="8748714" y="6524635"/>
            <a:ext cx="287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1200">
                <a:latin typeface="Arial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0694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 txBox="1">
            <a:spLocks/>
          </p:cNvSpPr>
          <p:nvPr/>
        </p:nvSpPr>
        <p:spPr bwMode="auto">
          <a:xfrm>
            <a:off x="46043" y="293014"/>
            <a:ext cx="9121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 marL="342900" indent="-342900" algn="ctr" eaLnBrk="1" hangingPunct="1"/>
            <a:r>
              <a:rPr lang="fr-FR" sz="4000" b="1" dirty="0" err="1" smtClean="0">
                <a:solidFill>
                  <a:srgbClr val="0070C0"/>
                </a:solidFill>
                <a:latin typeface="Calibri" charset="0"/>
              </a:rPr>
              <a:t>Thilao</a:t>
            </a:r>
            <a:r>
              <a:rPr lang="fr-FR" b="1" dirty="0" smtClean="0">
                <a:solidFill>
                  <a:srgbClr val="0070C0"/>
                </a:solidFill>
                <a:latin typeface="Calibri" charset="0"/>
              </a:rPr>
              <a:t>: Month</a:t>
            </a:r>
            <a:r>
              <a:rPr lang="fr-FR" b="1" dirty="0">
                <a:solidFill>
                  <a:srgbClr val="0070C0"/>
                </a:solidFill>
                <a:latin typeface="Calibri" charset="0"/>
              </a:rPr>
              <a:t>-16 </a:t>
            </a:r>
            <a:r>
              <a:rPr lang="fr-FR" b="1" dirty="0" err="1">
                <a:solidFill>
                  <a:srgbClr val="0070C0"/>
                </a:solidFill>
                <a:latin typeface="Calibri" charset="0"/>
              </a:rPr>
              <a:t>outcomes</a:t>
            </a:r>
            <a:r>
              <a:rPr lang="fr-FR" b="1" dirty="0">
                <a:solidFill>
                  <a:srgbClr val="0070C0"/>
                </a:solidFill>
                <a:latin typeface="Calibri" charset="0"/>
              </a:rPr>
              <a:t>, by Month-4 </a:t>
            </a:r>
            <a:r>
              <a:rPr lang="fr-FR" b="1" dirty="0" err="1">
                <a:solidFill>
                  <a:srgbClr val="0070C0"/>
                </a:solidFill>
                <a:latin typeface="Calibri" charset="0"/>
              </a:rPr>
              <a:t>decision</a:t>
            </a:r>
            <a:endParaRPr lang="fr-FR" b="1" dirty="0">
              <a:solidFill>
                <a:srgbClr val="0070C0"/>
              </a:solidFill>
              <a:latin typeface="Calibri" charset="0"/>
            </a:endParaRPr>
          </a:p>
        </p:txBody>
      </p:sp>
      <p:cxnSp>
        <p:nvCxnSpPr>
          <p:cNvPr id="38915" name="Connecteur droit 6"/>
          <p:cNvCxnSpPr>
            <a:cxnSpLocks noChangeShapeType="1"/>
          </p:cNvCxnSpPr>
          <p:nvPr/>
        </p:nvCxnSpPr>
        <p:spPr bwMode="auto">
          <a:xfrm>
            <a:off x="238125" y="4205298"/>
            <a:ext cx="1890713" cy="7937"/>
          </a:xfrm>
          <a:prstGeom prst="lin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6" name="Connecteur droit 7"/>
          <p:cNvCxnSpPr>
            <a:cxnSpLocks noChangeShapeType="1"/>
          </p:cNvCxnSpPr>
          <p:nvPr/>
        </p:nvCxnSpPr>
        <p:spPr bwMode="auto">
          <a:xfrm>
            <a:off x="2195513" y="2897198"/>
            <a:ext cx="2724150" cy="7937"/>
          </a:xfrm>
          <a:prstGeom prst="lin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Connecteur droit 8"/>
          <p:cNvCxnSpPr>
            <a:cxnSpLocks noChangeShapeType="1"/>
          </p:cNvCxnSpPr>
          <p:nvPr/>
        </p:nvCxnSpPr>
        <p:spPr bwMode="auto">
          <a:xfrm>
            <a:off x="2206625" y="5568960"/>
            <a:ext cx="2713038" cy="11113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8" name="ZoneTexte 9"/>
          <p:cNvSpPr txBox="1">
            <a:spLocks noChangeArrowheads="1"/>
          </p:cNvSpPr>
          <p:nvPr/>
        </p:nvSpPr>
        <p:spPr bwMode="auto">
          <a:xfrm>
            <a:off x="22230" y="1382722"/>
            <a:ext cx="1535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2400" b="1">
                <a:solidFill>
                  <a:srgbClr val="000000"/>
                </a:solidFill>
                <a:latin typeface="Arial" charset="0"/>
              </a:rPr>
              <a:t>Inclusion</a:t>
            </a:r>
          </a:p>
        </p:txBody>
      </p:sp>
      <p:sp>
        <p:nvSpPr>
          <p:cNvPr id="38919" name="ZoneTexte 14"/>
          <p:cNvSpPr txBox="1">
            <a:spLocks noChangeArrowheads="1"/>
          </p:cNvSpPr>
          <p:nvPr/>
        </p:nvSpPr>
        <p:spPr bwMode="auto">
          <a:xfrm>
            <a:off x="1779588" y="1382713"/>
            <a:ext cx="367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2400" b="1">
                <a:solidFill>
                  <a:srgbClr val="000000"/>
                </a:solidFill>
                <a:latin typeface="Arial" charset="0"/>
              </a:rPr>
              <a:t>Month-4 decision</a:t>
            </a:r>
          </a:p>
        </p:txBody>
      </p:sp>
      <p:sp>
        <p:nvSpPr>
          <p:cNvPr id="38920" name="ZoneTexte 15"/>
          <p:cNvSpPr txBox="1">
            <a:spLocks noChangeArrowheads="1"/>
          </p:cNvSpPr>
          <p:nvPr/>
        </p:nvSpPr>
        <p:spPr bwMode="auto">
          <a:xfrm>
            <a:off x="184155" y="3622681"/>
            <a:ext cx="185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2400">
                <a:solidFill>
                  <a:srgbClr val="0070C0"/>
                </a:solidFill>
                <a:latin typeface="Arial" charset="0"/>
              </a:rPr>
              <a:t>2</a:t>
            </a:r>
            <a:r>
              <a:rPr lang="fr-FR" sz="2400" baseline="30000">
                <a:solidFill>
                  <a:srgbClr val="0070C0"/>
                </a:solidFill>
                <a:latin typeface="Arial" charset="0"/>
              </a:rPr>
              <a:t>nd</a:t>
            </a:r>
            <a:r>
              <a:rPr lang="fr-FR" sz="2400">
                <a:solidFill>
                  <a:srgbClr val="0070C0"/>
                </a:solidFill>
                <a:latin typeface="Arial" charset="0"/>
              </a:rPr>
              <a:t>-line </a:t>
            </a:r>
          </a:p>
        </p:txBody>
      </p:sp>
      <p:sp>
        <p:nvSpPr>
          <p:cNvPr id="38921" name="ZoneTexte 18"/>
          <p:cNvSpPr txBox="1">
            <a:spLocks noChangeArrowheads="1"/>
          </p:cNvSpPr>
          <p:nvPr/>
        </p:nvSpPr>
        <p:spPr bwMode="auto">
          <a:xfrm>
            <a:off x="1851025" y="2020897"/>
            <a:ext cx="25686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2400">
                <a:solidFill>
                  <a:srgbClr val="0070C0"/>
                </a:solidFill>
                <a:latin typeface="Arial" charset="0"/>
              </a:rPr>
              <a:t>Continue 2</a:t>
            </a:r>
            <a:r>
              <a:rPr lang="fr-FR" sz="2400" baseline="30000">
                <a:solidFill>
                  <a:srgbClr val="0070C0"/>
                </a:solidFill>
                <a:latin typeface="Arial" charset="0"/>
              </a:rPr>
              <a:t>nd</a:t>
            </a:r>
            <a:r>
              <a:rPr lang="fr-FR" sz="2400">
                <a:solidFill>
                  <a:srgbClr val="0070C0"/>
                </a:solidFill>
                <a:latin typeface="Arial" charset="0"/>
              </a:rPr>
              <a:t>-line: </a:t>
            </a:r>
          </a:p>
          <a:p>
            <a:pPr>
              <a:spcAft>
                <a:spcPts val="1200"/>
              </a:spcAft>
            </a:pPr>
            <a:r>
              <a:rPr lang="fr-FR" sz="2400" b="1">
                <a:solidFill>
                  <a:srgbClr val="0070C0"/>
                </a:solidFill>
                <a:latin typeface="Arial" charset="0"/>
              </a:rPr>
              <a:t>N=130 </a:t>
            </a:r>
          </a:p>
        </p:txBody>
      </p:sp>
      <p:cxnSp>
        <p:nvCxnSpPr>
          <p:cNvPr id="38922" name="Connecteur droit avec flèche 13"/>
          <p:cNvCxnSpPr>
            <a:cxnSpLocks noChangeShapeType="1"/>
          </p:cNvCxnSpPr>
          <p:nvPr/>
        </p:nvCxnSpPr>
        <p:spPr bwMode="auto">
          <a:xfrm>
            <a:off x="179388" y="1952635"/>
            <a:ext cx="0" cy="154781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Connecteur droit 14"/>
          <p:cNvCxnSpPr>
            <a:cxnSpLocks noChangeShapeType="1"/>
          </p:cNvCxnSpPr>
          <p:nvPr/>
        </p:nvCxnSpPr>
        <p:spPr bwMode="auto">
          <a:xfrm flipH="1">
            <a:off x="2198693" y="2905125"/>
            <a:ext cx="15875" cy="1296988"/>
          </a:xfrm>
          <a:prstGeom prst="lin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Connecteur droit 15"/>
          <p:cNvCxnSpPr>
            <a:cxnSpLocks noChangeShapeType="1"/>
          </p:cNvCxnSpPr>
          <p:nvPr/>
        </p:nvCxnSpPr>
        <p:spPr bwMode="auto">
          <a:xfrm>
            <a:off x="2195518" y="4213225"/>
            <a:ext cx="15875" cy="1366838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5" name="ZoneTexte 41"/>
          <p:cNvSpPr txBox="1">
            <a:spLocks noChangeArrowheads="1"/>
          </p:cNvSpPr>
          <p:nvPr/>
        </p:nvSpPr>
        <p:spPr bwMode="auto">
          <a:xfrm>
            <a:off x="1851025" y="5643572"/>
            <a:ext cx="2647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2400">
                <a:solidFill>
                  <a:srgbClr val="FF0000"/>
                </a:solidFill>
                <a:latin typeface="Arial" charset="0"/>
              </a:rPr>
              <a:t>Switch to 3rd-line</a:t>
            </a:r>
            <a:r>
              <a:rPr lang="fr-FR" sz="2400" b="1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r>
              <a:rPr lang="fr-FR" sz="2400" b="1">
                <a:solidFill>
                  <a:srgbClr val="FF0000"/>
                </a:solidFill>
                <a:latin typeface="Arial" charset="0"/>
              </a:rPr>
              <a:t>N=63 </a:t>
            </a:r>
          </a:p>
        </p:txBody>
      </p:sp>
      <p:cxnSp>
        <p:nvCxnSpPr>
          <p:cNvPr id="38926" name="Connecteur droit avec flèche 17"/>
          <p:cNvCxnSpPr>
            <a:cxnSpLocks noChangeShapeType="1"/>
          </p:cNvCxnSpPr>
          <p:nvPr/>
        </p:nvCxnSpPr>
        <p:spPr bwMode="auto">
          <a:xfrm>
            <a:off x="2041525" y="1844676"/>
            <a:ext cx="0" cy="252413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7" name="ZoneTexte 14"/>
          <p:cNvSpPr txBox="1">
            <a:spLocks noChangeArrowheads="1"/>
          </p:cNvSpPr>
          <p:nvPr/>
        </p:nvSpPr>
        <p:spPr bwMode="auto">
          <a:xfrm>
            <a:off x="5219700" y="1382713"/>
            <a:ext cx="3675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2400" b="1">
                <a:solidFill>
                  <a:srgbClr val="000000"/>
                </a:solidFill>
                <a:latin typeface="Arial" charset="0"/>
              </a:rPr>
              <a:t>Month-16 outcomes</a:t>
            </a:r>
          </a:p>
        </p:txBody>
      </p:sp>
      <p:cxnSp>
        <p:nvCxnSpPr>
          <p:cNvPr id="38928" name="Connecteur droit avec flèche 19"/>
          <p:cNvCxnSpPr>
            <a:cxnSpLocks noChangeShapeType="1"/>
          </p:cNvCxnSpPr>
          <p:nvPr/>
        </p:nvCxnSpPr>
        <p:spPr bwMode="auto">
          <a:xfrm>
            <a:off x="5508625" y="1808164"/>
            <a:ext cx="0" cy="325437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ZoneTexte 23"/>
          <p:cNvSpPr txBox="1">
            <a:spLocks noChangeArrowheads="1"/>
          </p:cNvSpPr>
          <p:nvPr/>
        </p:nvSpPr>
        <p:spPr bwMode="auto">
          <a:xfrm>
            <a:off x="4989513" y="2166948"/>
            <a:ext cx="4049712" cy="193833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2416175" algn="l"/>
              </a:tabLst>
              <a:defRPr/>
            </a:pPr>
            <a:r>
              <a:rPr lang="fr-FR" altLang="fr-FR" sz="2400" kern="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Death</a:t>
            </a:r>
            <a:r>
              <a:rPr lang="fr-FR" altLang="fr-FR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fr-FR" altLang="fr-FR" sz="2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6 (5%)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2416175" algn="l"/>
              </a:tabLst>
              <a:defRPr/>
            </a:pPr>
            <a:r>
              <a:rPr lang="fr-FR" altLang="fr-FR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LTFU:</a:t>
            </a:r>
            <a:r>
              <a:rPr lang="fr-FR" altLang="fr-FR" sz="2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4  (3%)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2328863" algn="l"/>
              </a:tabLst>
              <a:defRPr/>
            </a:pPr>
            <a:r>
              <a:rPr lang="fr-FR" sz="2400" kern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 &lt;50 </a:t>
            </a:r>
            <a:r>
              <a:rPr lang="fr-FR" sz="1200" kern="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</a:t>
            </a:r>
            <a:r>
              <a:rPr lang="fr-FR" sz="1200" kern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/ml:</a:t>
            </a:r>
            <a:r>
              <a:rPr lang="fr-FR" sz="2400" b="1" kern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lang="fr-FR" sz="24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 (49%)</a:t>
            </a:r>
            <a:endParaRPr lang="fr-FR" sz="2400" b="1" kern="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719138" algn="l"/>
                <a:tab pos="2243138" algn="l"/>
              </a:tabLst>
              <a:defRPr/>
            </a:pPr>
            <a:r>
              <a:rPr lang="fr-FR" sz="2400" b="1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fr-FR" sz="2400" kern="0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50-400 </a:t>
            </a:r>
            <a:r>
              <a:rPr lang="fr-FR" sz="1200" kern="0" dirty="0" err="1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</a:t>
            </a:r>
            <a:r>
              <a:rPr lang="fr-FR" sz="1200" kern="0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/ml: </a:t>
            </a:r>
            <a:r>
              <a:rPr lang="fr-FR" sz="2400" kern="0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</a:t>
            </a:r>
            <a:r>
              <a:rPr lang="fr-FR" sz="2400" b="1" kern="0" dirty="0" smtClean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 (30%)</a:t>
            </a:r>
            <a:endParaRPr lang="fr-FR" sz="2400" b="1" kern="0" dirty="0">
              <a:solidFill>
                <a:srgbClr val="92D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719138" algn="l"/>
                <a:tab pos="2328863" algn="l"/>
              </a:tabLst>
              <a:defRPr/>
            </a:pPr>
            <a:r>
              <a:rPr lang="fr-FR" sz="2400" b="1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fr-FR" sz="2400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&gt;400 </a:t>
            </a:r>
            <a:r>
              <a:rPr lang="fr-FR" sz="1200" kern="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</a:t>
            </a:r>
            <a:r>
              <a:rPr lang="fr-FR" sz="1200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/ml:</a:t>
            </a:r>
            <a:r>
              <a:rPr lang="fr-FR" sz="2400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lang="fr-FR" sz="2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lang="fr-FR" sz="2400" b="1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fr-FR" sz="2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13%)</a:t>
            </a:r>
            <a:endParaRPr lang="fr-FR" sz="2400" b="1" kern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ZoneTexte 24"/>
          <p:cNvSpPr txBox="1">
            <a:spLocks noChangeArrowheads="1"/>
          </p:cNvSpPr>
          <p:nvPr/>
        </p:nvSpPr>
        <p:spPr bwMode="auto">
          <a:xfrm>
            <a:off x="5032380" y="4711700"/>
            <a:ext cx="4049713" cy="193833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2328863" algn="l"/>
              </a:tabLst>
              <a:defRPr/>
            </a:pPr>
            <a:r>
              <a:rPr lang="fr-FR" altLang="fr-FR" sz="2400" kern="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Death</a:t>
            </a:r>
            <a:r>
              <a:rPr lang="fr-FR" altLang="fr-FR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fr-FR" altLang="fr-FR" sz="2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4 (6%)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2416175" algn="l"/>
              </a:tabLst>
              <a:defRPr/>
            </a:pPr>
            <a:r>
              <a:rPr lang="fr-FR" altLang="fr-FR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LTFU: 	</a:t>
            </a:r>
            <a:r>
              <a:rPr lang="fr-FR" altLang="fr-FR" sz="2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(0%)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tabLst>
                <a:tab pos="2243138" algn="l"/>
              </a:tabLst>
              <a:defRPr/>
            </a:pPr>
            <a:r>
              <a:rPr lang="fr-FR" sz="2400" kern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 &lt;50 </a:t>
            </a:r>
            <a:r>
              <a:rPr lang="fr-FR" sz="1200" kern="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</a:t>
            </a:r>
            <a:r>
              <a:rPr lang="fr-FR" sz="1200" kern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/ml:</a:t>
            </a:r>
            <a:r>
              <a:rPr lang="fr-FR" sz="2400" b="1" kern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lang="fr-FR" sz="24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 </a:t>
            </a:r>
            <a:r>
              <a:rPr lang="fr-FR" sz="2400" b="1" kern="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fr-FR" sz="2400" b="1" kern="0" dirty="0" smtClean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59%)</a:t>
            </a:r>
            <a:endParaRPr lang="fr-FR" sz="2400" b="1" kern="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719138" algn="l"/>
                <a:tab pos="2243138" algn="l"/>
              </a:tabLst>
              <a:defRPr/>
            </a:pPr>
            <a:r>
              <a:rPr lang="fr-FR" sz="2400" b="1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fr-FR" sz="2400" kern="0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50-400 </a:t>
            </a:r>
            <a:r>
              <a:rPr lang="fr-FR" sz="1200" kern="0" dirty="0" err="1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</a:t>
            </a:r>
            <a:r>
              <a:rPr lang="fr-FR" sz="1200" kern="0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/ml: </a:t>
            </a:r>
            <a:r>
              <a:rPr lang="fr-FR" sz="2400" kern="0" dirty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</a:t>
            </a:r>
            <a:r>
              <a:rPr lang="fr-FR" sz="2400" kern="0" dirty="0" smtClean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2400" b="1" kern="0" dirty="0" smtClean="0">
                <a:solidFill>
                  <a:srgbClr val="92D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(11%)</a:t>
            </a:r>
            <a:endParaRPr lang="fr-FR" sz="2400" b="1" kern="0" dirty="0">
              <a:solidFill>
                <a:srgbClr val="92D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719138" algn="l"/>
                <a:tab pos="2328863" algn="l"/>
              </a:tabLst>
              <a:defRPr/>
            </a:pPr>
            <a:r>
              <a:rPr lang="fr-FR" sz="2400" b="1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fr-FR" sz="2400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&gt;400 </a:t>
            </a:r>
            <a:r>
              <a:rPr lang="fr-FR" sz="1200" kern="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cp</a:t>
            </a:r>
            <a:r>
              <a:rPr lang="fr-FR" sz="1200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/ml:</a:t>
            </a:r>
            <a:r>
              <a:rPr lang="fr-FR" sz="2400" kern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2400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fr-FR" sz="2400" b="1" kern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(22%)</a:t>
            </a:r>
            <a:endParaRPr lang="fr-FR" sz="2400" b="1" kern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ZoneTexte 19"/>
          <p:cNvSpPr txBox="1">
            <a:spLocks noChangeArrowheads="1"/>
          </p:cNvSpPr>
          <p:nvPr/>
        </p:nvSpPr>
        <p:spPr bwMode="auto">
          <a:xfrm>
            <a:off x="184150" y="4346575"/>
            <a:ext cx="2030413" cy="3698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180975" indent="-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fr-FR" altLang="fr-FR" sz="1800" kern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Death</a:t>
            </a:r>
            <a:r>
              <a:rPr lang="fr-FR" altLang="fr-FR" sz="1800" b="1" kern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5 (2.5%)</a:t>
            </a:r>
          </a:p>
        </p:txBody>
      </p:sp>
      <p:sp>
        <p:nvSpPr>
          <p:cNvPr id="38932" name="ZoneTexte 19"/>
          <p:cNvSpPr txBox="1">
            <a:spLocks noChangeArrowheads="1"/>
          </p:cNvSpPr>
          <p:nvPr/>
        </p:nvSpPr>
        <p:spPr bwMode="auto">
          <a:xfrm>
            <a:off x="8721730" y="6594485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1200">
                <a:latin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5510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 txBox="1">
            <a:spLocks/>
          </p:cNvSpPr>
          <p:nvPr/>
        </p:nvSpPr>
        <p:spPr bwMode="auto">
          <a:xfrm>
            <a:off x="-15870" y="425460"/>
            <a:ext cx="9121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 marL="342900" indent="-342900" algn="ctr"/>
            <a:r>
              <a:rPr lang="fr-FR" b="1" dirty="0" err="1" smtClean="0">
                <a:solidFill>
                  <a:srgbClr val="0070C0"/>
                </a:solidFill>
                <a:latin typeface="Calibri" charset="0"/>
              </a:rPr>
              <a:t>Thilao</a:t>
            </a:r>
            <a:r>
              <a:rPr lang="fr-FR" b="1" dirty="0" smtClean="0">
                <a:solidFill>
                  <a:srgbClr val="0070C0"/>
                </a:solidFill>
                <a:latin typeface="Calibri" charset="0"/>
              </a:rPr>
              <a:t>: </a:t>
            </a:r>
            <a:r>
              <a:rPr lang="fr-FR" sz="2800" b="1" dirty="0" err="1" smtClean="0">
                <a:solidFill>
                  <a:srgbClr val="0070C0"/>
                </a:solidFill>
                <a:latin typeface="Calibri" charset="0"/>
              </a:rPr>
              <a:t>Probability</a:t>
            </a:r>
            <a:r>
              <a:rPr lang="fr-FR" sz="2800" b="1" dirty="0" smtClean="0">
                <a:solidFill>
                  <a:srgbClr val="0070C0"/>
                </a:solidFill>
                <a:latin typeface="Calibri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latin typeface="Calibri" charset="0"/>
              </a:rPr>
              <a:t>of first VL&lt;50 over time, </a:t>
            </a:r>
            <a:br>
              <a:rPr lang="fr-FR" sz="2800" b="1" dirty="0">
                <a:solidFill>
                  <a:srgbClr val="0070C0"/>
                </a:solidFill>
                <a:latin typeface="Calibri" charset="0"/>
              </a:rPr>
            </a:br>
            <a:r>
              <a:rPr lang="fr-FR" sz="2800" b="1" dirty="0">
                <a:solidFill>
                  <a:srgbClr val="0070C0"/>
                </a:solidFill>
                <a:latin typeface="Calibri" charset="0"/>
              </a:rPr>
              <a:t>by Month-4 </a:t>
            </a:r>
            <a:r>
              <a:rPr lang="fr-FR" sz="2800" b="1" dirty="0" err="1">
                <a:solidFill>
                  <a:srgbClr val="0070C0"/>
                </a:solidFill>
                <a:latin typeface="Calibri" charset="0"/>
              </a:rPr>
              <a:t>decision</a:t>
            </a:r>
            <a:endParaRPr lang="fr-FR" sz="2800" b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39939" name="ZoneTexte 5"/>
          <p:cNvSpPr txBox="1">
            <a:spLocks noChangeArrowheads="1"/>
          </p:cNvSpPr>
          <p:nvPr/>
        </p:nvSpPr>
        <p:spPr bwMode="auto">
          <a:xfrm>
            <a:off x="7956555" y="2433638"/>
            <a:ext cx="646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1800" b="1">
                <a:solidFill>
                  <a:srgbClr val="FF0000"/>
                </a:solidFill>
                <a:latin typeface="Arial" charset="0"/>
              </a:rPr>
              <a:t>82%</a:t>
            </a:r>
          </a:p>
        </p:txBody>
      </p:sp>
      <p:sp>
        <p:nvSpPr>
          <p:cNvPr id="39940" name="ZoneTexte 5"/>
          <p:cNvSpPr txBox="1">
            <a:spLocks noChangeArrowheads="1"/>
          </p:cNvSpPr>
          <p:nvPr/>
        </p:nvSpPr>
        <p:spPr bwMode="auto">
          <a:xfrm>
            <a:off x="7939092" y="2771775"/>
            <a:ext cx="646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1800" b="1">
                <a:solidFill>
                  <a:srgbClr val="4F81BD"/>
                </a:solidFill>
                <a:latin typeface="Arial" charset="0"/>
              </a:rPr>
              <a:t>77%</a:t>
            </a:r>
          </a:p>
        </p:txBody>
      </p:sp>
      <p:pic>
        <p:nvPicPr>
          <p:cNvPr id="3994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8" y="1844675"/>
            <a:ext cx="713422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ZoneTexte 5"/>
          <p:cNvSpPr txBox="1">
            <a:spLocks noChangeArrowheads="1"/>
          </p:cNvSpPr>
          <p:nvPr/>
        </p:nvSpPr>
        <p:spPr bwMode="auto">
          <a:xfrm>
            <a:off x="8721730" y="6594485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1200">
                <a:latin typeface="Arial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16208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 txBox="1">
            <a:spLocks/>
          </p:cNvSpPr>
          <p:nvPr/>
        </p:nvSpPr>
        <p:spPr bwMode="auto">
          <a:xfrm>
            <a:off x="-1" y="53975"/>
            <a:ext cx="91440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sz="2800" b="1" dirty="0" err="1" smtClean="0">
                <a:solidFill>
                  <a:srgbClr val="0070C0"/>
                </a:solidFill>
                <a:latin typeface="Calibri" charset="0"/>
              </a:rPr>
              <a:t>Thilao</a:t>
            </a:r>
            <a:r>
              <a:rPr lang="fr-FR" sz="2800" b="1" dirty="0" smtClean="0">
                <a:solidFill>
                  <a:srgbClr val="0070C0"/>
                </a:solidFill>
                <a:latin typeface="Calibri" charset="0"/>
              </a:rPr>
              <a:t>: </a:t>
            </a:r>
            <a:r>
              <a:rPr lang="fr-CI" sz="2800" b="1" dirty="0" smtClean="0">
                <a:solidFill>
                  <a:srgbClr val="0070C0"/>
                </a:solidFill>
                <a:latin typeface="Calibri" charset="0"/>
              </a:rPr>
              <a:t>Other </a:t>
            </a:r>
            <a:r>
              <a:rPr lang="fr-CI" sz="2800" b="1" dirty="0">
                <a:solidFill>
                  <a:srgbClr val="0070C0"/>
                </a:solidFill>
                <a:latin typeface="Calibri" charset="0"/>
              </a:rPr>
              <a:t>secondary endpoints, by Month-4 decision</a:t>
            </a:r>
            <a:endParaRPr lang="fr-FR" sz="2800" b="1" dirty="0">
              <a:solidFill>
                <a:srgbClr val="0070C0"/>
              </a:solidFill>
              <a:latin typeface="Calibri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7338" y="1196975"/>
          <a:ext cx="8642350" cy="5329238"/>
        </p:xfrm>
        <a:graphic>
          <a:graphicData uri="http://schemas.openxmlformats.org/drawingml/2006/table">
            <a:tbl>
              <a:tblPr firstRow="1" bandRow="1"/>
              <a:tblGrid>
                <a:gridCol w="2725065">
                  <a:extLst>
                    <a:ext uri="{9D8B030D-6E8A-4147-A177-3AD203B41FA5}"/>
                  </a:extLst>
                </a:gridCol>
                <a:gridCol w="3036502">
                  <a:extLst>
                    <a:ext uri="{9D8B030D-6E8A-4147-A177-3AD203B41FA5}"/>
                  </a:extLst>
                </a:gridCol>
                <a:gridCol w="2880783">
                  <a:extLst>
                    <a:ext uri="{9D8B030D-6E8A-4147-A177-3AD203B41FA5}"/>
                  </a:extLst>
                </a:gridCol>
              </a:tblGrid>
              <a:tr h="5865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 2</a:t>
                      </a:r>
                      <a:r>
                        <a:rPr lang="fr-FR" sz="1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fr-F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</a:t>
                      </a: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 to 3</a:t>
                      </a:r>
                      <a:r>
                        <a:rPr lang="fr-FR" sz="16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fr-F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</a:t>
                      </a: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/>
                </a:extLst>
              </a:tr>
              <a:tr h="6400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Severe</a:t>
                      </a: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adverse </a:t>
                      </a:r>
                      <a:r>
                        <a:rPr kumimoji="0" lang="fr-FR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events</a:t>
                      </a: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(Grade 4)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kumimoji="0" lang="fr-FR" sz="1600" b="1" i="0" u="none" strike="noStrike" kern="1200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914400" rtl="0" eaLnBrk="1" fontAlgn="b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(8%)</a:t>
                      </a:r>
                      <a:endParaRPr kumimoji="0" lang="fr-F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1887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fr-F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fr-FR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  <a:r>
                        <a:rPr lang="fr-F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 </a:t>
                      </a:r>
                      <a:r>
                        <a:rPr lang="fr-F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FR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fr-F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least 1 ART in</a:t>
                      </a:r>
                      <a:r>
                        <a:rPr lang="fr-F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patients </a:t>
                      </a:r>
                      <a:r>
                        <a:rPr lang="fr-FR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VL &gt;400 copies/ml at Month-16</a:t>
                      </a:r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14/17 (82</a:t>
                      </a: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fr-FR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fr-FR" sz="16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6923" marB="469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10/14 (71</a:t>
                      </a:r>
                      <a:r>
                        <a:rPr kumimoji="0" lang="fr-F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r>
                        <a:rPr lang="fr-F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fr-FR" sz="1600" b="1" baseline="30000" dirty="0" smtClean="0"/>
                        <a:t> </a:t>
                      </a:r>
                      <a:r>
                        <a:rPr lang="fr-FR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91442" marR="91442" marT="46923" marB="469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/>
                </a:extLst>
              </a:tr>
              <a:tr h="16154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Appropriateness</a:t>
                      </a:r>
                      <a:r>
                        <a:rPr lang="fr-FR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month-4 </a:t>
                      </a:r>
                      <a:r>
                        <a:rPr lang="fr-FR" sz="16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</a:t>
                      </a:r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</a:t>
                      </a:r>
                      <a:r>
                        <a:rPr lang="fr-F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maintenance of 2</a:t>
                      </a:r>
                      <a:r>
                        <a:rPr lang="fr-FR" sz="1600" b="1" i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fr-F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line: N=105 (81%)</a:t>
                      </a:r>
                    </a:p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Inappropriate</a:t>
                      </a:r>
                      <a:r>
                        <a:rPr lang="fr-F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maintenance of 2</a:t>
                      </a:r>
                      <a:r>
                        <a:rPr lang="fr-FR" sz="1600" b="1" i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fr-F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line:  N=25 (19%)</a:t>
                      </a: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Appropriate</a:t>
                      </a:r>
                      <a:r>
                        <a:rPr lang="fr-F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switch to 3</a:t>
                      </a:r>
                      <a:r>
                        <a:rPr lang="fr-FR" sz="1600" b="1" i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fr-F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line: N=46 (73%)</a:t>
                      </a:r>
                    </a:p>
                    <a:p>
                      <a:pPr marL="0" marR="0" lvl="3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Inappropriate</a:t>
                      </a:r>
                      <a:r>
                        <a:rPr lang="fr-F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switch to 3</a:t>
                      </a:r>
                      <a:r>
                        <a:rPr lang="fr-FR" sz="1600" b="1" i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fr-FR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line: N=17 (27%)</a:t>
                      </a: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2984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2057400" rtl="0" eaLnBrk="1" fontAlgn="base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mutations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inclusion and Month-16</a:t>
                      </a: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(5%)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(3%)</a:t>
                      </a:r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0981" name="ZoneTexte 2"/>
          <p:cNvSpPr txBox="1">
            <a:spLocks noChangeArrowheads="1"/>
          </p:cNvSpPr>
          <p:nvPr/>
        </p:nvSpPr>
        <p:spPr bwMode="auto">
          <a:xfrm>
            <a:off x="395288" y="6546850"/>
            <a:ext cx="2881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1600" b="1">
                <a:solidFill>
                  <a:srgbClr val="0070C0"/>
                </a:solidFill>
                <a:latin typeface="Arial" charset="0"/>
              </a:rPr>
              <a:t>* </a:t>
            </a:r>
            <a:r>
              <a:rPr lang="fr-FR" sz="1600" b="1">
                <a:solidFill>
                  <a:srgbClr val="000000"/>
                </a:solidFill>
                <a:latin typeface="Arial" charset="0"/>
              </a:rPr>
              <a:t>11 NRTI, 12 NNRTI, 8 PI</a:t>
            </a:r>
          </a:p>
        </p:txBody>
      </p:sp>
      <p:sp>
        <p:nvSpPr>
          <p:cNvPr id="40982" name="ZoneTexte 6"/>
          <p:cNvSpPr txBox="1">
            <a:spLocks noChangeArrowheads="1"/>
          </p:cNvSpPr>
          <p:nvPr/>
        </p:nvSpPr>
        <p:spPr bwMode="auto">
          <a:xfrm>
            <a:off x="5145088" y="6546850"/>
            <a:ext cx="3314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fr-FR" sz="1600" b="1">
                <a:solidFill>
                  <a:srgbClr val="0070C0"/>
                </a:solidFill>
                <a:latin typeface="Arial" charset="0"/>
              </a:rPr>
              <a:t>**</a:t>
            </a:r>
            <a:r>
              <a:rPr lang="fr-FR" sz="1600" b="1">
                <a:solidFill>
                  <a:srgbClr val="000000"/>
                </a:solidFill>
                <a:latin typeface="Arial" charset="0"/>
              </a:rPr>
              <a:t> 3 NRTI, 8 NNRTI, 5 PI, 0 RAL</a:t>
            </a:r>
          </a:p>
        </p:txBody>
      </p:sp>
      <p:sp>
        <p:nvSpPr>
          <p:cNvPr id="40983" name="ZoneTexte 5"/>
          <p:cNvSpPr txBox="1">
            <a:spLocks noChangeArrowheads="1"/>
          </p:cNvSpPr>
          <p:nvPr/>
        </p:nvSpPr>
        <p:spPr bwMode="auto">
          <a:xfrm>
            <a:off x="8721730" y="6594485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Std Light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ill Sans Std Light" charset="0"/>
                <a:ea typeface="Arial" charset="0"/>
                <a:cs typeface="Arial" charset="0"/>
              </a:defRPr>
            </a:lvl9pPr>
          </a:lstStyle>
          <a:p>
            <a:r>
              <a:rPr lang="fr-FR" sz="1200">
                <a:latin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749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CROI 20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47920"/>
      </a:accent1>
      <a:accent2>
        <a:srgbClr val="0072BC"/>
      </a:accent2>
      <a:accent3>
        <a:srgbClr val="9BBB59"/>
      </a:accent3>
      <a:accent4>
        <a:srgbClr val="8064A2"/>
      </a:accent4>
      <a:accent5>
        <a:srgbClr val="FFCC00"/>
      </a:accent5>
      <a:accent6>
        <a:srgbClr val="D3447C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7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ROI 201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47920"/>
    </a:accent1>
    <a:accent2>
      <a:srgbClr val="0072BC"/>
    </a:accent2>
    <a:accent3>
      <a:srgbClr val="9BBB59"/>
    </a:accent3>
    <a:accent4>
      <a:srgbClr val="8064A2"/>
    </a:accent4>
    <a:accent5>
      <a:srgbClr val="FFCC00"/>
    </a:accent5>
    <a:accent6>
      <a:srgbClr val="D3447C"/>
    </a:accent6>
    <a:hlink>
      <a:srgbClr val="0000FF"/>
    </a:hlink>
    <a:folHlink>
      <a:srgbClr val="80008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ROI 201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47920"/>
    </a:accent1>
    <a:accent2>
      <a:srgbClr val="0072BC"/>
    </a:accent2>
    <a:accent3>
      <a:srgbClr val="9BBB59"/>
    </a:accent3>
    <a:accent4>
      <a:srgbClr val="8064A2"/>
    </a:accent4>
    <a:accent5>
      <a:srgbClr val="FFCC00"/>
    </a:accent5>
    <a:accent6>
      <a:srgbClr val="D3447C"/>
    </a:accent6>
    <a:hlink>
      <a:srgbClr val="0000FF"/>
    </a:hlink>
    <a:folHlink>
      <a:srgbClr val="80008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ROI 201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47920"/>
    </a:accent1>
    <a:accent2>
      <a:srgbClr val="0072BC"/>
    </a:accent2>
    <a:accent3>
      <a:srgbClr val="9BBB59"/>
    </a:accent3>
    <a:accent4>
      <a:srgbClr val="8064A2"/>
    </a:accent4>
    <a:accent5>
      <a:srgbClr val="FFCC00"/>
    </a:accent5>
    <a:accent6>
      <a:srgbClr val="D3447C"/>
    </a:accent6>
    <a:hlink>
      <a:srgbClr val="0000FF"/>
    </a:hlink>
    <a:folHlink>
      <a:srgbClr val="80008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ROI 201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47920"/>
    </a:accent1>
    <a:accent2>
      <a:srgbClr val="0072BC"/>
    </a:accent2>
    <a:accent3>
      <a:srgbClr val="9BBB59"/>
    </a:accent3>
    <a:accent4>
      <a:srgbClr val="8064A2"/>
    </a:accent4>
    <a:accent5>
      <a:srgbClr val="FFCC00"/>
    </a:accent5>
    <a:accent6>
      <a:srgbClr val="D3447C"/>
    </a:accent6>
    <a:hlink>
      <a:srgbClr val="0000FF"/>
    </a:hlink>
    <a:folHlink>
      <a:srgbClr val="80008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ROI 2017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47920"/>
    </a:accent1>
    <a:accent2>
      <a:srgbClr val="0072BC"/>
    </a:accent2>
    <a:accent3>
      <a:srgbClr val="9BBB59"/>
    </a:accent3>
    <a:accent4>
      <a:srgbClr val="8064A2"/>
    </a:accent4>
    <a:accent5>
      <a:srgbClr val="FFCC00"/>
    </a:accent5>
    <a:accent6>
      <a:srgbClr val="D3447C"/>
    </a:accent6>
    <a:hlink>
      <a:srgbClr val="0000FF"/>
    </a:hlink>
    <a:folHlink>
      <a:srgbClr val="800080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Contiguïté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2380</Words>
  <Application>Microsoft Macintosh PowerPoint</Application>
  <PresentationFormat>Présentation à l'écran (4:3)</PresentationFormat>
  <Paragraphs>475</Paragraphs>
  <Slides>25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Thème Office</vt:lpstr>
      <vt:lpstr>1_Thème Office</vt:lpstr>
      <vt:lpstr>Custom Design</vt:lpstr>
      <vt:lpstr>1_Custom Design</vt:lpstr>
      <vt:lpstr>Traitements de 2è/3è lignes et switches: données 2017</vt:lpstr>
      <vt:lpstr>Stratégies de 2è et 3è lignes d’ARV</vt:lpstr>
      <vt:lpstr>DAWNING: Second-line DTG vs LPV/RTV + 2 NRTIs in Pts With Virologic Failure</vt:lpstr>
      <vt:lpstr>DAWNING: Key Findings</vt:lpstr>
      <vt:lpstr>Thilao study (ANRS 12269): Reinforcement of adherence and switch to third-line in HIV-infected adults who fail second-line ART West Africa (Sénégal Mali, Burkina F, C. Ivoire) </vt:lpstr>
      <vt:lpstr>Présentation PowerPoint</vt:lpstr>
      <vt:lpstr>Présentation PowerPoint</vt:lpstr>
      <vt:lpstr>Présentation PowerPoint</vt:lpstr>
      <vt:lpstr>Présentation PowerPoint</vt:lpstr>
      <vt:lpstr>Tt 2è ligne en Afrique: monothérapie IP vs 3TC+r/IP chez des patients avec CV&lt;200 (+ 6 mois)</vt:lpstr>
      <vt:lpstr>Traitements de maintenance: bithérapies                 réduction des prises</vt:lpstr>
      <vt:lpstr>Études de phase III SWORD 1 et 2 : switch pour DTG + RPV (1)</vt:lpstr>
      <vt:lpstr>Études de phase III SWORD 1 et 2 : switch pour DTG + RPV (3)</vt:lpstr>
      <vt:lpstr>Études de phase III SWORD 1 et 2 : switch pour DTG + RPV (5)</vt:lpstr>
      <vt:lpstr>Études de phase III SWORD 1 et 2 : switch pour DTG + RPV (6)</vt:lpstr>
      <vt:lpstr>SWORD 1 &amp; 2 Substudy: BMD Impact of Switch From TDF-Based ART to DTG + RPV</vt:lpstr>
      <vt:lpstr>Étude LAMIDOL-ANRS 167 : DTG + 3TC en maintenance (3)</vt:lpstr>
      <vt:lpstr>LATTE-2: 96-Wk Results for Cabotegravir IM + Rilpivirine IM as Long-Acting Maintenance ART </vt:lpstr>
      <vt:lpstr>Traitements de maintenance: bithérapies                 réduction des prises</vt:lpstr>
      <vt:lpstr> </vt:lpstr>
      <vt:lpstr>BREATHER: Results</vt:lpstr>
      <vt:lpstr>ANRS162-4D: schéma de l’essai</vt:lpstr>
      <vt:lpstr>ANRS162-4D: Taux de succès  à S48 (Estimation de Kaplan-Meier) </vt:lpstr>
      <vt:lpstr>4D: réservoir/activation/marqueurs       inflammatoires</vt:lpstr>
      <vt:lpstr>Traitements réduits de maintenance: données d’efficacité 2017</vt:lpstr>
    </vt:vector>
  </TitlesOfParts>
  <Company>perso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Traitements de 2è/3è lignes et switches</dc:title>
  <dc:creator>Pierre de truchis</dc:creator>
  <cp:lastModifiedBy>Pierre de truchis</cp:lastModifiedBy>
  <cp:revision>16</cp:revision>
  <dcterms:created xsi:type="dcterms:W3CDTF">2017-09-20T13:52:04Z</dcterms:created>
  <dcterms:modified xsi:type="dcterms:W3CDTF">2017-09-23T08:20:03Z</dcterms:modified>
</cp:coreProperties>
</file>