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wdp" ContentType="image/vnd.ms-photo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3"/>
  </p:notesMasterIdLst>
  <p:sldIdLst>
    <p:sldId id="298" r:id="rId2"/>
    <p:sldId id="320" r:id="rId3"/>
    <p:sldId id="321" r:id="rId4"/>
    <p:sldId id="322" r:id="rId5"/>
    <p:sldId id="324" r:id="rId6"/>
    <p:sldId id="314" r:id="rId7"/>
    <p:sldId id="315" r:id="rId8"/>
    <p:sldId id="316" r:id="rId9"/>
    <p:sldId id="317" r:id="rId10"/>
    <p:sldId id="318" r:id="rId11"/>
    <p:sldId id="319" r:id="rId12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ROTEAM 2017" id="{5C984255-D128-B847-B47A-F1D89C46DB0F}">
          <p14:sldIdLst>
            <p14:sldId id="298"/>
            <p14:sldId id="320"/>
            <p14:sldId id="321"/>
            <p14:sldId id="322"/>
            <p14:sldId id="324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Recommandations Morlat 2015" id="{A1EE1AB6-D238-4B48-954B-75176D80102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8"/>
    <p:restoredTop sz="94742"/>
  </p:normalViewPr>
  <p:slideViewPr>
    <p:cSldViewPr>
      <p:cViewPr varScale="1">
        <p:scale>
          <a:sx n="75" d="100"/>
          <a:sy n="75" d="100"/>
        </p:scale>
        <p:origin x="91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B9B8D-399D-8742-BD90-0C752C1B0352}" type="datetimeFigureOut">
              <a:rPr lang="fr-FR" smtClean="0"/>
              <a:t>23/09/2017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26588-2240-1345-AED1-BCDCA6737C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93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ACCEPTATION DE</a:t>
            </a:r>
            <a:r>
              <a:rPr lang="fr-FR" baseline="0" dirty="0" smtClean="0"/>
              <a:t> PARTICIPATION /: 80% à Lille, 50% Montpellier, 48% </a:t>
            </a:r>
            <a:r>
              <a:rPr lang="fr-FR" baseline="0" dirty="0" err="1" smtClean="0"/>
              <a:t>lyon</a:t>
            </a:r>
            <a:r>
              <a:rPr lang="fr-FR" baseline="0" dirty="0" smtClean="0"/>
              <a:t>, 46% Paris et 42% Nice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6588-2240-1345-AED1-BCDCA6737CE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49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ACCEPTATION DE</a:t>
            </a:r>
            <a:r>
              <a:rPr lang="fr-FR" baseline="0" dirty="0" smtClean="0"/>
              <a:t> PARTICIPATION /: 80% à Lille, 50% Montpellier, 48% </a:t>
            </a:r>
            <a:r>
              <a:rPr lang="fr-FR" baseline="0" dirty="0" err="1" smtClean="0"/>
              <a:t>lyon</a:t>
            </a:r>
            <a:r>
              <a:rPr lang="fr-FR" baseline="0" smtClean="0"/>
              <a:t>, 46% Paris et 42% Nice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6588-2240-1345-AED1-BCDCA6737CE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29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2733"/>
            <a:ext cx="10690616" cy="503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79478"/>
            <a:ext cx="10690616" cy="7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406" y="836253"/>
            <a:ext cx="8822055" cy="39293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5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36" y="4909434"/>
            <a:ext cx="8822055" cy="1259417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5" cap="all" spc="220" baseline="0">
                <a:solidFill>
                  <a:schemeClr val="tx2"/>
                </a:solidFill>
                <a:latin typeface="+mj-lt"/>
              </a:defRPr>
            </a:lvl1pPr>
            <a:lvl2pPr marL="503789" indent="0" algn="ctr">
              <a:buNone/>
              <a:defRPr sz="2645"/>
            </a:lvl2pPr>
            <a:lvl3pPr marL="1007577" indent="0" algn="ctr">
              <a:buNone/>
              <a:defRPr sz="2645"/>
            </a:lvl3pPr>
            <a:lvl4pPr marL="1511366" indent="0" algn="ctr">
              <a:buNone/>
              <a:defRPr sz="2204"/>
            </a:lvl4pPr>
            <a:lvl5pPr marL="2015155" indent="0" algn="ctr">
              <a:buNone/>
              <a:defRPr sz="2204"/>
            </a:lvl5pPr>
            <a:lvl6pPr marL="2518943" indent="0" algn="ctr">
              <a:buNone/>
              <a:defRPr sz="2204"/>
            </a:lvl6pPr>
            <a:lvl7pPr marL="3022732" indent="0" algn="ctr">
              <a:buNone/>
              <a:defRPr sz="2204"/>
            </a:lvl7pPr>
            <a:lvl8pPr marL="3526521" indent="0" algn="ctr">
              <a:buNone/>
              <a:defRPr sz="2204"/>
            </a:lvl8pPr>
            <a:lvl9pPr marL="4030309" indent="0" algn="ctr">
              <a:buNone/>
              <a:defRPr sz="2204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5783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2733"/>
            <a:ext cx="10690616" cy="503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79478"/>
            <a:ext cx="10690616" cy="7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57026"/>
            <a:ext cx="2305764" cy="63438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57025"/>
            <a:ext cx="6783626" cy="6343824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2733"/>
            <a:ext cx="10690616" cy="503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979478"/>
            <a:ext cx="10690616" cy="7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836253"/>
            <a:ext cx="8822055" cy="39293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5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4906687"/>
            <a:ext cx="8822055" cy="1259417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5" cap="all" spc="220" baseline="0">
                <a:solidFill>
                  <a:schemeClr val="tx2"/>
                </a:solidFill>
                <a:latin typeface="+mj-lt"/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059217" y="4785783"/>
            <a:ext cx="866165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2406" y="315796"/>
            <a:ext cx="8822055" cy="1598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406" y="2033725"/>
            <a:ext cx="4330827" cy="443314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634" y="2033728"/>
            <a:ext cx="4330827" cy="443314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2406" y="315796"/>
            <a:ext cx="8822055" cy="1598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2034076"/>
            <a:ext cx="4330827" cy="81127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4" b="0" cap="all" baseline="0">
                <a:solidFill>
                  <a:schemeClr val="tx2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406" y="2845349"/>
            <a:ext cx="4330827" cy="362152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3634" y="2034076"/>
            <a:ext cx="4330827" cy="81127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4" b="0" cap="all" baseline="0">
                <a:solidFill>
                  <a:schemeClr val="tx2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3634" y="2845349"/>
            <a:ext cx="4330827" cy="362152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" y="7052733"/>
            <a:ext cx="10690616" cy="503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979478"/>
            <a:ext cx="10690616" cy="7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552881" cy="755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543479" y="0"/>
            <a:ext cx="56140" cy="755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02" y="654896"/>
            <a:ext cx="2807018" cy="2518833"/>
          </a:xfrm>
        </p:spPr>
        <p:txBody>
          <a:bodyPr anchor="b">
            <a:normAutofit/>
          </a:bodyPr>
          <a:lstStyle>
            <a:lvl1pPr>
              <a:defRPr sz="3967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555" y="806027"/>
            <a:ext cx="5858207" cy="579331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1002" y="3224107"/>
            <a:ext cx="2807018" cy="372329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8293" y="7117728"/>
            <a:ext cx="2296652" cy="402314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9/23/17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10526" y="7117728"/>
            <a:ext cx="4076859" cy="40231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57472"/>
            <a:ext cx="10690616" cy="2099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415686"/>
            <a:ext cx="10690616" cy="70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6" y="5591810"/>
            <a:ext cx="8875522" cy="906780"/>
          </a:xfrm>
        </p:spPr>
        <p:txBody>
          <a:bodyPr tIns="0" bIns="0" anchor="b">
            <a:noAutofit/>
          </a:bodyPr>
          <a:lstStyle>
            <a:lvl1pPr>
              <a:defRPr sz="3967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0693387" cy="541568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526">
                <a:solidFill>
                  <a:schemeClr val="bg1"/>
                </a:solidFill>
              </a:defRPr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405" y="6508665"/>
            <a:ext cx="8875522" cy="65489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2733"/>
            <a:ext cx="10693401" cy="503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79477"/>
            <a:ext cx="10693401" cy="7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406" y="315796"/>
            <a:ext cx="8822055" cy="15985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5" y="2033725"/>
            <a:ext cx="8822056" cy="44331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408" y="7117728"/>
            <a:ext cx="2168387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3092" y="7117728"/>
            <a:ext cx="4230001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3528" y="7117728"/>
            <a:ext cx="1150756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046827" y="1914848"/>
            <a:ext cx="8741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4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007577" rtl="0" eaLnBrk="1" latinLnBrk="0" hangingPunct="1">
        <a:lnSpc>
          <a:spcPct val="85000"/>
        </a:lnSpc>
        <a:spcBef>
          <a:spcPct val="0"/>
        </a:spcBef>
        <a:buNone/>
        <a:defRPr sz="5289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58" indent="-100758" algn="l" defTabSz="1007577" rtl="0" eaLnBrk="1" latinLnBrk="0" hangingPunct="1">
        <a:lnSpc>
          <a:spcPct val="90000"/>
        </a:lnSpc>
        <a:spcBef>
          <a:spcPts val="1322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182" indent="-201515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698" indent="-201515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213" indent="-201515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7729" indent="-201515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090" indent="-251894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470" indent="-251894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2850" indent="-251894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230" indent="-251894" algn="l" defTabSz="1007577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Table ronde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962406" y="4921250"/>
            <a:ext cx="8822055" cy="125941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Epidémiologie</a:t>
            </a:r>
          </a:p>
          <a:p>
            <a:endParaRPr lang="fr-FR" sz="2800" b="1" dirty="0"/>
          </a:p>
          <a:p>
            <a:r>
              <a:rPr lang="fr-FR" sz="2800" dirty="0"/>
              <a:t/>
            </a:r>
            <a:br>
              <a:rPr lang="fr-FR" sz="2800" dirty="0"/>
            </a:br>
            <a:endParaRPr lang="fr-FR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5100" y="5988050"/>
            <a:ext cx="53467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i="1" dirty="0" smtClean="0">
                <a:solidFill>
                  <a:schemeClr val="bg1">
                    <a:lumMod val="50000"/>
                  </a:schemeClr>
                </a:solidFill>
              </a:rPr>
              <a:t>Cédric Arvieux</a:t>
            </a:r>
            <a:endParaRPr lang="fr-FR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0" y="382539"/>
            <a:ext cx="1569720" cy="119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89796" l="93" r="95826">
                        <a14:foregroundMark x1="30983" y1="53061" x2="30983" y2="53061"/>
                        <a14:foregroundMark x1="36549" y1="31633" x2="36549" y2="63265"/>
                        <a14:foregroundMark x1="49351" y1="23980" x2="49351" y2="23980"/>
                        <a14:foregroundMark x1="28015" y1="27551" x2="28757" y2="76020"/>
                        <a14:foregroundMark x1="39239" y1="26531" x2="39239" y2="77041"/>
                        <a14:foregroundMark x1="59184" y1="26531" x2="59647" y2="76020"/>
                        <a14:foregroundMark x1="64935" y1="26531" x2="65121" y2="74490"/>
                        <a14:foregroundMark x1="71521" y1="71939" x2="77922" y2="23980"/>
                        <a14:foregroundMark x1="80427" y1="66837" x2="85529" y2="26531"/>
                        <a14:foregroundMark x1="86642" y1="70918" x2="91929" y2="29082"/>
                        <a14:foregroundMark x1="55288" y1="63265" x2="55288" y2="63265"/>
                        <a14:foregroundMark x1="47495" y1="65816" x2="47495" y2="65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2994"/>
            <a:ext cx="4791710" cy="86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5493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406" y="315796"/>
            <a:ext cx="8822055" cy="1328853"/>
          </a:xfrm>
        </p:spPr>
        <p:txBody>
          <a:bodyPr/>
          <a:lstStyle/>
          <a:p>
            <a:r>
              <a:rPr lang="fr-FR" dirty="0" err="1" smtClean="0"/>
              <a:t>Prévagay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HSH fréquentant lieux de sociabilité gay</a:t>
            </a:r>
          </a:p>
          <a:p>
            <a:pPr lvl="1"/>
            <a:r>
              <a:rPr lang="fr-FR" dirty="0" smtClean="0"/>
              <a:t>26 Bars/clubs, 19 Saunas, 15 </a:t>
            </a:r>
            <a:r>
              <a:rPr lang="fr-FR" dirty="0" err="1" smtClean="0"/>
              <a:t>Backrooms</a:t>
            </a:r>
            <a:r>
              <a:rPr lang="fr-FR" dirty="0"/>
              <a:t>/</a:t>
            </a:r>
            <a:r>
              <a:rPr lang="fr-FR" dirty="0" err="1" smtClean="0"/>
              <a:t>sexclubs</a:t>
            </a:r>
            <a:endParaRPr lang="fr-FR" dirty="0" smtClean="0"/>
          </a:p>
          <a:p>
            <a:pPr lvl="1"/>
            <a:r>
              <a:rPr lang="fr-FR" dirty="0" smtClean="0"/>
              <a:t>Cinq grandes villes en France (Lille, Paris, Lyon, Montpellier, Nice)</a:t>
            </a:r>
          </a:p>
          <a:p>
            <a:pPr lvl="1"/>
            <a:r>
              <a:rPr lang="fr-FR" dirty="0" smtClean="0"/>
              <a:t>Questionnaire comportemental ( 60 questions) et prélèvement sanguin (buvard + </a:t>
            </a:r>
            <a:r>
              <a:rPr lang="fr-FR" dirty="0" err="1" smtClean="0"/>
              <a:t>autoprélèvement</a:t>
            </a:r>
            <a:r>
              <a:rPr lang="fr-FR" dirty="0" smtClean="0"/>
              <a:t> capillaire)</a:t>
            </a:r>
          </a:p>
          <a:p>
            <a:pPr lvl="2"/>
            <a:r>
              <a:rPr lang="fr-FR" dirty="0" smtClean="0"/>
              <a:t>Dépistage + confirmation + dosage des ARV</a:t>
            </a:r>
          </a:p>
          <a:p>
            <a:r>
              <a:rPr lang="fr-FR" dirty="0" smtClean="0"/>
              <a:t>Résultats</a:t>
            </a:r>
          </a:p>
          <a:p>
            <a:pPr lvl="1"/>
            <a:r>
              <a:rPr lang="fr-FR" dirty="0" smtClean="0"/>
              <a:t>2 646 (sur 5 324) acceptations de participation</a:t>
            </a:r>
          </a:p>
          <a:p>
            <a:pPr lvl="1"/>
            <a:r>
              <a:rPr lang="fr-FR" dirty="0" smtClean="0"/>
              <a:t>58 % des recrutement en établissements « avec sexe »</a:t>
            </a:r>
          </a:p>
          <a:p>
            <a:pPr lvl="1"/>
            <a:r>
              <a:rPr lang="fr-FR" dirty="0" smtClean="0"/>
              <a:t>Prévalence : 14,3%</a:t>
            </a:r>
          </a:p>
          <a:p>
            <a:pPr lvl="2"/>
            <a:r>
              <a:rPr lang="fr-FR" dirty="0" smtClean="0"/>
              <a:t>De 7,6% à Lille à 17,1% à Nice (Lyon : 11,4%; Pris 16%; Montpellier 16,9%)</a:t>
            </a:r>
          </a:p>
          <a:p>
            <a:pPr lvl="2"/>
            <a:r>
              <a:rPr lang="fr-FR" dirty="0" smtClean="0"/>
              <a:t>4,4% chez les &lt; 25 ans, 18,6% chez les &gt; 45 ans</a:t>
            </a:r>
          </a:p>
          <a:p>
            <a:pPr lvl="1"/>
            <a:r>
              <a:rPr lang="fr-FR" dirty="0" smtClean="0"/>
              <a:t>Chez les séropositifs</a:t>
            </a:r>
          </a:p>
          <a:p>
            <a:pPr lvl="2"/>
            <a:r>
              <a:rPr lang="fr-FR" dirty="0" smtClean="0"/>
              <a:t>92 % connaissaient leur sérologie +</a:t>
            </a:r>
          </a:p>
          <a:p>
            <a:pPr lvl="3"/>
            <a:r>
              <a:rPr lang="fr-FR" dirty="0" smtClean="0"/>
              <a:t>95% étaient sous traitement</a:t>
            </a:r>
          </a:p>
          <a:p>
            <a:pPr lvl="3"/>
            <a:endParaRPr lang="fr-FR" dirty="0" smtClean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700" y="7131050"/>
            <a:ext cx="8602989" cy="3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872" tIns="53434" rIns="106872" bIns="5343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403" b="1" i="1" dirty="0">
                <a:solidFill>
                  <a:schemeClr val="bg1"/>
                </a:solidFill>
                <a:latin typeface="Arial Narrow" charset="0"/>
              </a:rPr>
              <a:t>Source </a:t>
            </a:r>
            <a:r>
              <a:rPr lang="fr-FR" altLang="x-none" sz="1403" b="1" i="1">
                <a:solidFill>
                  <a:schemeClr val="bg1"/>
                </a:solidFill>
                <a:latin typeface="Arial Narrow" charset="0"/>
              </a:rPr>
              <a:t>: </a:t>
            </a:r>
            <a:r>
              <a:rPr lang="fr-FR" altLang="x-none" sz="1403" i="1" smtClean="0">
                <a:solidFill>
                  <a:schemeClr val="bg1"/>
                </a:solidFill>
                <a:latin typeface="Arial Narrow" charset="0"/>
              </a:rPr>
              <a:t>BEH </a:t>
            </a:r>
            <a:r>
              <a:rPr lang="fr-FR" altLang="x-none" sz="1403" i="1" dirty="0" smtClean="0">
                <a:solidFill>
                  <a:schemeClr val="bg1"/>
                </a:solidFill>
                <a:latin typeface="Arial Narrow" charset="0"/>
              </a:rPr>
              <a:t>n°18 </a:t>
            </a:r>
            <a:r>
              <a:rPr lang="mr-IN" altLang="x-none" sz="1403" i="1" dirty="0" smtClean="0">
                <a:solidFill>
                  <a:schemeClr val="bg1"/>
                </a:solidFill>
                <a:latin typeface="Arial Narrow" charset="0"/>
              </a:rPr>
              <a:t>–</a:t>
            </a:r>
            <a:r>
              <a:rPr lang="fr-FR" altLang="x-none" sz="1403" i="1" dirty="0" smtClean="0">
                <a:solidFill>
                  <a:schemeClr val="bg1"/>
                </a:solidFill>
                <a:latin typeface="Arial Narrow" charset="0"/>
              </a:rPr>
              <a:t> 18 juillet 2017</a:t>
            </a:r>
            <a:endParaRPr lang="fr-FR" altLang="x-none" sz="1403" i="1" dirty="0">
              <a:solidFill>
                <a:schemeClr val="bg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406" y="315796"/>
            <a:ext cx="8822055" cy="1328853"/>
          </a:xfrm>
        </p:spPr>
        <p:txBody>
          <a:bodyPr/>
          <a:lstStyle/>
          <a:p>
            <a:r>
              <a:rPr lang="fr-FR" dirty="0" err="1" smtClean="0"/>
              <a:t>Prévagay</a:t>
            </a:r>
            <a:r>
              <a:rPr lang="fr-FR" dirty="0" smtClean="0"/>
              <a:t> 2017 (2)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787790"/>
              </p:ext>
            </p:extLst>
          </p:nvPr>
        </p:nvGraphicFramePr>
        <p:xfrm>
          <a:off x="241300" y="2101850"/>
          <a:ext cx="10134600" cy="383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/>
                <a:gridCol w="1219200"/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10075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Facteurs de risque de séropositivité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OR</a:t>
                      </a:r>
                      <a:endParaRPr lang="fr-FR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Avoir &gt; 35 ans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6,5*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Ne pas avoir suivi d’études supérieures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Etre né en France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Se définir homosexuel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Fréquentation de backroom dans les 12 derniers mois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Relation anale non protégée avec des partenaires de statut VIH inconnu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3,2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Consommation de produits </a:t>
                      </a:r>
                      <a:r>
                        <a:rPr lang="fr-FR" dirty="0" err="1" smtClean="0"/>
                        <a:t>psycho-actifs</a:t>
                      </a:r>
                      <a:r>
                        <a:rPr lang="fr-FR" dirty="0" smtClean="0"/>
                        <a:t> au cours des rapports sexuels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10075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Avoir des ATCD d’IST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605462" y="5951379"/>
            <a:ext cx="27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 Par rapport aux </a:t>
            </a:r>
            <a:r>
              <a:rPr lang="fr-FR" smtClean="0"/>
              <a:t>18-24 ans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d’</a:t>
            </a:r>
            <a:r>
              <a:rPr lang="fr-FR" dirty="0" err="1" smtClean="0"/>
              <a:t>épidémio</a:t>
            </a:r>
            <a:r>
              <a:rPr lang="fr-FR" dirty="0" smtClean="0"/>
              <a:t> mondiale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1" b="89796" l="93" r="95826">
                        <a14:foregroundMark x1="30983" y1="53061" x2="30983" y2="53061"/>
                        <a14:foregroundMark x1="36549" y1="31633" x2="36549" y2="63265"/>
                        <a14:foregroundMark x1="49351" y1="23980" x2="49351" y2="23980"/>
                        <a14:foregroundMark x1="28015" y1="27551" x2="28757" y2="76020"/>
                        <a14:foregroundMark x1="39239" y1="26531" x2="39239" y2="77041"/>
                        <a14:foregroundMark x1="59184" y1="26531" x2="59647" y2="76020"/>
                        <a14:foregroundMark x1="64935" y1="26531" x2="65121" y2="74490"/>
                        <a14:foregroundMark x1="71521" y1="71939" x2="77922" y2="23980"/>
                        <a14:foregroundMark x1="80427" y1="66837" x2="85529" y2="26531"/>
                        <a14:foregroundMark x1="86642" y1="70918" x2="91929" y2="29082"/>
                        <a14:foregroundMark x1="55288" y1="63265" x2="55288" y2="63265"/>
                        <a14:foregroundMark x1="47495" y1="65816" x2="47495" y2="65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2994"/>
            <a:ext cx="2895600" cy="52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7785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62406" y="335120"/>
            <a:ext cx="8822055" cy="795454"/>
          </a:xfrm>
        </p:spPr>
        <p:txBody>
          <a:bodyPr>
            <a:noAutofit/>
          </a:bodyPr>
          <a:lstStyle/>
          <a:p>
            <a:r>
              <a:rPr lang="fr-FR" sz="3600" dirty="0" smtClean="0"/>
              <a:t>Des inégalités</a:t>
            </a:r>
            <a:r>
              <a:rPr lang="mr-IN" sz="3600" dirty="0" smtClean="0"/>
              <a:t>…</a:t>
            </a:r>
            <a:r>
              <a:rPr lang="fr-FR" sz="3600" dirty="0" smtClean="0"/>
              <a:t>pas forcement là où on les attend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431624"/>
            <a:ext cx="7543800" cy="490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1873250"/>
            <a:ext cx="8842569" cy="539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65100" y="7117639"/>
            <a:ext cx="190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smtClean="0">
                <a:solidFill>
                  <a:schemeClr val="bg1"/>
                </a:solidFill>
              </a:rPr>
              <a:t>Rapport ONUSIDA 2017</a:t>
            </a:r>
            <a:endParaRPr lang="fr-FR" sz="14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 va avoir du mal à atteindre l’objectif 2020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44" y="2033725"/>
            <a:ext cx="8535556" cy="4762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65100" y="7117639"/>
            <a:ext cx="190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smtClean="0">
                <a:solidFill>
                  <a:schemeClr val="bg1"/>
                </a:solidFill>
              </a:rPr>
              <a:t>Rapport ONUSIDA 2017</a:t>
            </a:r>
            <a:endParaRPr lang="fr-FR" sz="14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Plus près de nous</a:t>
            </a:r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33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>
          <a:xfrm>
            <a:off x="534670" y="529387"/>
            <a:ext cx="9624060" cy="891117"/>
          </a:xfrm>
        </p:spPr>
        <p:txBody>
          <a:bodyPr>
            <a:normAutofit fontScale="90000"/>
          </a:bodyPr>
          <a:lstStyle/>
          <a:p>
            <a:r>
              <a:rPr lang="fr-FR" altLang="x-none" sz="3274" b="1" dirty="0" smtClean="0">
                <a:latin typeface="Arial Narrow" charset="0"/>
              </a:rPr>
              <a:t>Non, avant la PrEP, il n’y a pas une « explosion » de l’incidence du VIH en France</a:t>
            </a:r>
            <a:r>
              <a:rPr lang="mr-IN" altLang="x-none" sz="3274" b="1" dirty="0" smtClean="0">
                <a:latin typeface="Arial Narrow" charset="0"/>
              </a:rPr>
              <a:t>…</a:t>
            </a:r>
            <a:endParaRPr lang="fr-FR" altLang="x-none" dirty="0"/>
          </a:p>
        </p:txBody>
      </p:sp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393700" y="7131050"/>
            <a:ext cx="8602989" cy="3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872" tIns="53434" rIns="106872" bIns="5343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403" b="1" i="1" dirty="0">
                <a:solidFill>
                  <a:schemeClr val="bg1"/>
                </a:solidFill>
                <a:latin typeface="Arial Narrow" charset="0"/>
              </a:rPr>
              <a:t>Source : </a:t>
            </a:r>
            <a:r>
              <a:rPr lang="fr-FR" altLang="x-none" sz="1403" i="1" dirty="0">
                <a:solidFill>
                  <a:schemeClr val="bg1"/>
                </a:solidFill>
                <a:latin typeface="Arial Narrow" charset="0"/>
              </a:rPr>
              <a:t>InVS, données DO VIH au </a:t>
            </a:r>
            <a:r>
              <a:rPr lang="fr-FR" altLang="x-none" sz="1403" i="1" dirty="0" smtClean="0">
                <a:solidFill>
                  <a:schemeClr val="bg1"/>
                </a:solidFill>
                <a:latin typeface="Arial Narrow" charset="0"/>
              </a:rPr>
              <a:t>31/12/2015 corrigées </a:t>
            </a:r>
            <a:r>
              <a:rPr lang="mr-IN" altLang="x-none" sz="1403" i="1" dirty="0" smtClean="0">
                <a:solidFill>
                  <a:schemeClr val="bg1"/>
                </a:solidFill>
                <a:latin typeface="Arial Narrow" charset="0"/>
              </a:rPr>
              <a:t>–</a:t>
            </a:r>
            <a:r>
              <a:rPr lang="fr-FR" altLang="x-none" sz="1403" i="1" dirty="0" smtClean="0">
                <a:solidFill>
                  <a:schemeClr val="bg1"/>
                </a:solidFill>
                <a:latin typeface="Arial Narrow" charset="0"/>
              </a:rPr>
              <a:t> Publiées le 3011/2016</a:t>
            </a:r>
            <a:endParaRPr lang="fr-FR" altLang="x-none" sz="1403" i="1" dirty="0">
              <a:solidFill>
                <a:schemeClr val="bg1"/>
              </a:solidFill>
              <a:latin typeface="Arial Narrow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233" y="1672987"/>
            <a:ext cx="8926019" cy="4967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8379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534670" y="703898"/>
            <a:ext cx="9624060" cy="499397"/>
          </a:xfrm>
        </p:spPr>
        <p:txBody>
          <a:bodyPr>
            <a:normAutofit fontScale="90000"/>
          </a:bodyPr>
          <a:lstStyle/>
          <a:p>
            <a:r>
              <a:rPr lang="fr-FR" altLang="x-none"/>
              <a:t>Syphilis 2000-2015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880" y="1589445"/>
            <a:ext cx="7559640" cy="53893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3700" y="7131050"/>
            <a:ext cx="8602989" cy="3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872" tIns="53434" rIns="106872" bIns="5343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403" b="1" i="1" dirty="0">
                <a:solidFill>
                  <a:schemeClr val="bg1"/>
                </a:solidFill>
                <a:latin typeface="Arial Narrow" charset="0"/>
              </a:rPr>
              <a:t>Source : </a:t>
            </a:r>
            <a:r>
              <a:rPr lang="fr-FR" altLang="x-none" sz="1403" i="1" dirty="0">
                <a:solidFill>
                  <a:schemeClr val="bg1"/>
                </a:solidFill>
                <a:latin typeface="Arial Narrow" charset="0"/>
              </a:rPr>
              <a:t>InVS, données DO VIH au </a:t>
            </a:r>
            <a:r>
              <a:rPr lang="fr-FR" altLang="x-none" sz="1403" i="1" dirty="0" smtClean="0">
                <a:solidFill>
                  <a:schemeClr val="bg1"/>
                </a:solidFill>
                <a:latin typeface="Arial Narrow" charset="0"/>
              </a:rPr>
              <a:t>31/12/2015 corrigées </a:t>
            </a:r>
            <a:r>
              <a:rPr lang="mr-IN" altLang="x-none" sz="1403" i="1" dirty="0" smtClean="0">
                <a:solidFill>
                  <a:schemeClr val="bg1"/>
                </a:solidFill>
                <a:latin typeface="Arial Narrow" charset="0"/>
              </a:rPr>
              <a:t>–</a:t>
            </a:r>
            <a:r>
              <a:rPr lang="fr-FR" altLang="x-none" sz="1403" i="1" dirty="0" smtClean="0">
                <a:solidFill>
                  <a:schemeClr val="bg1"/>
                </a:solidFill>
                <a:latin typeface="Arial Narrow" charset="0"/>
              </a:rPr>
              <a:t> Publiées le 3011/2016</a:t>
            </a:r>
            <a:endParaRPr lang="fr-FR" altLang="x-none" sz="1403" i="1" dirty="0">
              <a:solidFill>
                <a:schemeClr val="bg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>
          <a:xfrm>
            <a:off x="891117" y="195523"/>
            <a:ext cx="9000278" cy="5732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altLang="fr-FR" sz="3411" b="1" dirty="0"/>
              <a:t>Cascade de la prise en charge en France en 2013*</a:t>
            </a:r>
          </a:p>
        </p:txBody>
      </p:sp>
      <p:sp>
        <p:nvSpPr>
          <p:cNvPr id="34818" name="ZoneTexte 3"/>
          <p:cNvSpPr txBox="1">
            <a:spLocks noChangeArrowheads="1"/>
          </p:cNvSpPr>
          <p:nvPr/>
        </p:nvSpPr>
        <p:spPr bwMode="auto">
          <a:xfrm>
            <a:off x="126241" y="7078987"/>
            <a:ext cx="18197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altLang="x-none" sz="1400">
                <a:solidFill>
                  <a:schemeClr val="bg1"/>
                </a:solidFill>
              </a:rPr>
              <a:t>* Résultats provisoires</a:t>
            </a:r>
          </a:p>
        </p:txBody>
      </p:sp>
      <p:grpSp>
        <p:nvGrpSpPr>
          <p:cNvPr id="34819" name="Grouper 6"/>
          <p:cNvGrpSpPr>
            <a:grpSpLocks/>
          </p:cNvGrpSpPr>
          <p:nvPr/>
        </p:nvGrpSpPr>
        <p:grpSpPr bwMode="auto">
          <a:xfrm>
            <a:off x="891117" y="1799229"/>
            <a:ext cx="8911167" cy="4489000"/>
            <a:chOff x="0" y="1398953"/>
            <a:chExt cx="9144000" cy="4605673"/>
          </a:xfrm>
        </p:grpSpPr>
        <p:pic>
          <p:nvPicPr>
            <p:cNvPr id="34827" name="Imag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8953"/>
              <a:ext cx="9144000" cy="460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8" name="ZoneTexte 4"/>
            <p:cNvSpPr txBox="1">
              <a:spLocks noChangeArrowheads="1"/>
            </p:cNvSpPr>
            <p:nvPr/>
          </p:nvSpPr>
          <p:spPr bwMode="auto">
            <a:xfrm>
              <a:off x="3587261" y="1899137"/>
              <a:ext cx="722434" cy="464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altLang="x-none" sz="2339"/>
                <a:t>84%</a:t>
              </a:r>
            </a:p>
          </p:txBody>
        </p:sp>
        <p:sp>
          <p:nvSpPr>
            <p:cNvPr id="34829" name="ZoneTexte 8"/>
            <p:cNvSpPr txBox="1">
              <a:spLocks noChangeArrowheads="1"/>
            </p:cNvSpPr>
            <p:nvPr/>
          </p:nvSpPr>
          <p:spPr bwMode="auto">
            <a:xfrm>
              <a:off x="5512191" y="2217934"/>
              <a:ext cx="722434" cy="464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altLang="x-none" sz="2339"/>
                <a:t>75%</a:t>
              </a:r>
            </a:p>
          </p:txBody>
        </p:sp>
        <p:sp>
          <p:nvSpPr>
            <p:cNvPr id="34830" name="ZoneTexte 9"/>
            <p:cNvSpPr txBox="1">
              <a:spLocks noChangeArrowheads="1"/>
            </p:cNvSpPr>
            <p:nvPr/>
          </p:nvSpPr>
          <p:spPr bwMode="auto">
            <a:xfrm>
              <a:off x="7477129" y="2448766"/>
              <a:ext cx="722434" cy="464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altLang="x-none" sz="2339"/>
                <a:t>68%</a:t>
              </a:r>
            </a:p>
          </p:txBody>
        </p:sp>
      </p:grp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26241" y="1268272"/>
            <a:ext cx="2199945" cy="45230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76201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339" b="1">
                <a:solidFill>
                  <a:schemeClr val="bg1"/>
                </a:solidFill>
              </a:rPr>
              <a:t>153 000</a:t>
            </a:r>
          </a:p>
        </p:txBody>
      </p:sp>
      <p:sp>
        <p:nvSpPr>
          <p:cNvPr id="3" name="Virage 2"/>
          <p:cNvSpPr/>
          <p:nvPr/>
        </p:nvSpPr>
        <p:spPr>
          <a:xfrm rot="5400000">
            <a:off x="2273277" y="1456707"/>
            <a:ext cx="803861" cy="6980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2339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7903092" y="3549903"/>
            <a:ext cx="1262415" cy="6922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76201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949" b="1" dirty="0">
                <a:solidFill>
                  <a:schemeClr val="bg1"/>
                </a:solidFill>
              </a:rPr>
              <a:t>+ 12 % en 3 ans</a:t>
            </a:r>
          </a:p>
        </p:txBody>
      </p:sp>
      <p:sp>
        <p:nvSpPr>
          <p:cNvPr id="16" name="Flèche vers la droite 4"/>
          <p:cNvSpPr>
            <a:spLocks noChangeArrowheads="1"/>
          </p:cNvSpPr>
          <p:nvPr/>
        </p:nvSpPr>
        <p:spPr bwMode="auto">
          <a:xfrm>
            <a:off x="5213783" y="3894123"/>
            <a:ext cx="969893" cy="821497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fr-FR" sz="1871" b="1" spc="49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90%</a:t>
            </a:r>
          </a:p>
        </p:txBody>
      </p:sp>
      <p:sp>
        <p:nvSpPr>
          <p:cNvPr id="18" name="Flèche vers la droite 4"/>
          <p:cNvSpPr>
            <a:spLocks noChangeArrowheads="1"/>
          </p:cNvSpPr>
          <p:nvPr/>
        </p:nvSpPr>
        <p:spPr bwMode="auto">
          <a:xfrm>
            <a:off x="3272422" y="2737252"/>
            <a:ext cx="969893" cy="821497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fr-FR" sz="1871" b="1" spc="49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84%</a:t>
            </a:r>
          </a:p>
        </p:txBody>
      </p:sp>
      <p:sp>
        <p:nvSpPr>
          <p:cNvPr id="19" name="Flèche vers la droite 4"/>
          <p:cNvSpPr>
            <a:spLocks noChangeArrowheads="1"/>
          </p:cNvSpPr>
          <p:nvPr/>
        </p:nvSpPr>
        <p:spPr bwMode="auto">
          <a:xfrm>
            <a:off x="7123319" y="4710980"/>
            <a:ext cx="969893" cy="821497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fr-FR" sz="1871" b="1" spc="49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90%</a:t>
            </a:r>
          </a:p>
        </p:txBody>
      </p:sp>
      <p:sp>
        <p:nvSpPr>
          <p:cNvPr id="34826" name="ZoneTexte 19"/>
          <p:cNvSpPr txBox="1">
            <a:spLocks noChangeArrowheads="1"/>
          </p:cNvSpPr>
          <p:nvPr/>
        </p:nvSpPr>
        <p:spPr bwMode="auto">
          <a:xfrm>
            <a:off x="126241" y="7284246"/>
            <a:ext cx="8877750" cy="2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x-none" sz="1169" i="1">
                <a:solidFill>
                  <a:schemeClr val="bg1"/>
                </a:solidFill>
              </a:rPr>
              <a:t>Virginie Supervie - UMR S 1136, Inserm, UPMC, Paris  - SFLS </a:t>
            </a:r>
            <a:r>
              <a:rPr lang="mr-IN" altLang="x-none" sz="1169" i="1">
                <a:solidFill>
                  <a:schemeClr val="bg1"/>
                </a:solidFill>
                <a:ea typeface="Mangal" charset="0"/>
              </a:rPr>
              <a:t>–</a:t>
            </a:r>
            <a:r>
              <a:rPr lang="fr-FR" altLang="x-none" sz="1169" i="1">
                <a:solidFill>
                  <a:schemeClr val="bg1"/>
                </a:solidFill>
              </a:rPr>
              <a:t> Montpellier, 7 octobre 2016</a:t>
            </a:r>
          </a:p>
        </p:txBody>
      </p:sp>
    </p:spTree>
    <p:extLst>
      <p:ext uri="{BB962C8B-B14F-4D97-AF65-F5344CB8AC3E}">
        <p14:creationId xmlns:p14="http://schemas.microsoft.com/office/powerpoint/2010/main" val="481669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117" y="1136461"/>
            <a:ext cx="8911167" cy="55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891117" y="338168"/>
            <a:ext cx="9016987" cy="1115753"/>
          </a:xfrm>
        </p:spPr>
        <p:txBody>
          <a:bodyPr/>
          <a:lstStyle/>
          <a:p>
            <a:r>
              <a:rPr lang="fr-FR" altLang="fr-FR" sz="2339" b="1">
                <a:ea typeface="ＭＳ Ｐゴシック" charset="-128"/>
              </a:rPr>
              <a:t>Temps médian en années entre les étapes de la prise en charge du VIH en France en 2013*</a:t>
            </a:r>
          </a:p>
        </p:txBody>
      </p:sp>
      <p:sp>
        <p:nvSpPr>
          <p:cNvPr id="58371" name="ZoneTexte 2"/>
          <p:cNvSpPr txBox="1">
            <a:spLocks noChangeArrowheads="1"/>
          </p:cNvSpPr>
          <p:nvPr/>
        </p:nvSpPr>
        <p:spPr bwMode="auto">
          <a:xfrm>
            <a:off x="3661004" y="1461347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3,7</a:t>
            </a:r>
          </a:p>
        </p:txBody>
      </p:sp>
      <p:sp>
        <p:nvSpPr>
          <p:cNvPr id="58372" name="ZoneTexte 36"/>
          <p:cNvSpPr txBox="1">
            <a:spLocks noChangeArrowheads="1"/>
          </p:cNvSpPr>
          <p:nvPr/>
        </p:nvSpPr>
        <p:spPr bwMode="auto">
          <a:xfrm>
            <a:off x="3661004" y="2073990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4,3</a:t>
            </a:r>
          </a:p>
        </p:txBody>
      </p:sp>
      <p:sp>
        <p:nvSpPr>
          <p:cNvPr id="58373" name="ZoneTexte 37"/>
          <p:cNvSpPr txBox="1">
            <a:spLocks noChangeArrowheads="1"/>
          </p:cNvSpPr>
          <p:nvPr/>
        </p:nvSpPr>
        <p:spPr bwMode="auto">
          <a:xfrm>
            <a:off x="3661004" y="2666212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4,4</a:t>
            </a:r>
          </a:p>
        </p:txBody>
      </p:sp>
      <p:sp>
        <p:nvSpPr>
          <p:cNvPr id="58374" name="ZoneTexte 38"/>
          <p:cNvSpPr txBox="1">
            <a:spLocks noChangeArrowheads="1"/>
          </p:cNvSpPr>
          <p:nvPr/>
        </p:nvSpPr>
        <p:spPr bwMode="auto">
          <a:xfrm>
            <a:off x="3661004" y="3251007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5" name="ZoneTexte 39"/>
          <p:cNvSpPr txBox="1">
            <a:spLocks noChangeArrowheads="1"/>
          </p:cNvSpPr>
          <p:nvPr/>
        </p:nvSpPr>
        <p:spPr bwMode="auto">
          <a:xfrm>
            <a:off x="3661004" y="3837658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6" name="ZoneTexte 40"/>
          <p:cNvSpPr txBox="1">
            <a:spLocks noChangeArrowheads="1"/>
          </p:cNvSpPr>
          <p:nvPr/>
        </p:nvSpPr>
        <p:spPr bwMode="auto">
          <a:xfrm>
            <a:off x="3661004" y="4429880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2,8</a:t>
            </a:r>
          </a:p>
        </p:txBody>
      </p:sp>
      <p:sp>
        <p:nvSpPr>
          <p:cNvPr id="58377" name="ZoneTexte 41"/>
          <p:cNvSpPr txBox="1">
            <a:spLocks noChangeArrowheads="1"/>
          </p:cNvSpPr>
          <p:nvPr/>
        </p:nvSpPr>
        <p:spPr bwMode="auto">
          <a:xfrm>
            <a:off x="3661004" y="5005393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3,2</a:t>
            </a:r>
          </a:p>
        </p:txBody>
      </p:sp>
      <p:sp>
        <p:nvSpPr>
          <p:cNvPr id="58378" name="ZoneTexte 49"/>
          <p:cNvSpPr txBox="1">
            <a:spLocks noChangeArrowheads="1"/>
          </p:cNvSpPr>
          <p:nvPr/>
        </p:nvSpPr>
        <p:spPr bwMode="auto">
          <a:xfrm>
            <a:off x="6874594" y="1234855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79" name="ZoneTexte 50"/>
          <p:cNvSpPr txBox="1">
            <a:spLocks noChangeArrowheads="1"/>
          </p:cNvSpPr>
          <p:nvPr/>
        </p:nvSpPr>
        <p:spPr bwMode="auto">
          <a:xfrm>
            <a:off x="7420403" y="1828933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1" name="ZoneTexte 52"/>
          <p:cNvSpPr txBox="1">
            <a:spLocks noChangeArrowheads="1"/>
          </p:cNvSpPr>
          <p:nvPr/>
        </p:nvSpPr>
        <p:spPr bwMode="auto">
          <a:xfrm>
            <a:off x="5994616" y="2965107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2" name="ZoneTexte 53"/>
          <p:cNvSpPr txBox="1">
            <a:spLocks noChangeArrowheads="1"/>
          </p:cNvSpPr>
          <p:nvPr/>
        </p:nvSpPr>
        <p:spPr bwMode="auto">
          <a:xfrm>
            <a:off x="6024320" y="3581462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5" name="ZoneTexte 56"/>
          <p:cNvSpPr txBox="1">
            <a:spLocks noChangeArrowheads="1"/>
          </p:cNvSpPr>
          <p:nvPr/>
        </p:nvSpPr>
        <p:spPr bwMode="auto">
          <a:xfrm>
            <a:off x="7227329" y="1244137"/>
            <a:ext cx="501253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7" name="ZoneTexte 58"/>
          <p:cNvSpPr txBox="1">
            <a:spLocks noChangeArrowheads="1"/>
          </p:cNvSpPr>
          <p:nvPr/>
        </p:nvSpPr>
        <p:spPr bwMode="auto">
          <a:xfrm>
            <a:off x="7535506" y="2421155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0" name="ZoneTexte 61"/>
          <p:cNvSpPr txBox="1">
            <a:spLocks noChangeArrowheads="1"/>
          </p:cNvSpPr>
          <p:nvPr/>
        </p:nvSpPr>
        <p:spPr bwMode="auto">
          <a:xfrm>
            <a:off x="5792258" y="4153262"/>
            <a:ext cx="466794" cy="63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0,1</a:t>
            </a:r>
          </a:p>
          <a:p>
            <a:pPr eaLnBrk="1" hangingPunct="1">
              <a:defRPr/>
            </a:pPr>
            <a:endParaRPr lang="fr-FR" altLang="fr-FR" sz="1754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1" name="ZoneTexte 62"/>
          <p:cNvSpPr txBox="1">
            <a:spLocks noChangeArrowheads="1"/>
          </p:cNvSpPr>
          <p:nvPr/>
        </p:nvSpPr>
        <p:spPr bwMode="auto">
          <a:xfrm>
            <a:off x="6224822" y="4769618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2" name="ZoneTexte 63"/>
          <p:cNvSpPr txBox="1">
            <a:spLocks noChangeArrowheads="1"/>
          </p:cNvSpPr>
          <p:nvPr/>
        </p:nvSpPr>
        <p:spPr bwMode="auto">
          <a:xfrm>
            <a:off x="7511371" y="1474343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3" name="ZoneTexte 64"/>
          <p:cNvSpPr txBox="1">
            <a:spLocks noChangeArrowheads="1"/>
          </p:cNvSpPr>
          <p:nvPr/>
        </p:nvSpPr>
        <p:spPr bwMode="auto">
          <a:xfrm>
            <a:off x="7741576" y="2059138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4" name="ZoneTexte 65"/>
          <p:cNvSpPr txBox="1">
            <a:spLocks noChangeArrowheads="1"/>
          </p:cNvSpPr>
          <p:nvPr/>
        </p:nvSpPr>
        <p:spPr bwMode="auto">
          <a:xfrm>
            <a:off x="7877100" y="2649503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5" name="ZoneTexte 66"/>
          <p:cNvSpPr txBox="1">
            <a:spLocks noChangeArrowheads="1"/>
          </p:cNvSpPr>
          <p:nvPr/>
        </p:nvSpPr>
        <p:spPr bwMode="auto">
          <a:xfrm>
            <a:off x="6183979" y="3239868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6" name="ZoneTexte 67"/>
          <p:cNvSpPr txBox="1">
            <a:spLocks noChangeArrowheads="1"/>
          </p:cNvSpPr>
          <p:nvPr/>
        </p:nvSpPr>
        <p:spPr bwMode="auto">
          <a:xfrm>
            <a:off x="6287942" y="3852510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7" name="ZoneTexte 68"/>
          <p:cNvSpPr txBox="1">
            <a:spLocks noChangeArrowheads="1"/>
          </p:cNvSpPr>
          <p:nvPr/>
        </p:nvSpPr>
        <p:spPr bwMode="auto">
          <a:xfrm>
            <a:off x="6076302" y="4416884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8" name="ZoneTexte 69"/>
          <p:cNvSpPr txBox="1">
            <a:spLocks noChangeArrowheads="1"/>
          </p:cNvSpPr>
          <p:nvPr/>
        </p:nvSpPr>
        <p:spPr bwMode="auto">
          <a:xfrm>
            <a:off x="6473592" y="5007249"/>
            <a:ext cx="466794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754" b="1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35865" name="ZoneTexte 26"/>
          <p:cNvSpPr txBox="1">
            <a:spLocks noChangeArrowheads="1"/>
          </p:cNvSpPr>
          <p:nvPr/>
        </p:nvSpPr>
        <p:spPr bwMode="auto">
          <a:xfrm>
            <a:off x="7124" y="7054850"/>
            <a:ext cx="1819794" cy="3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altLang="x-none" sz="1403">
                <a:solidFill>
                  <a:schemeClr val="bg1"/>
                </a:solidFill>
              </a:rPr>
              <a:t>* Résultats provisoires</a:t>
            </a:r>
          </a:p>
        </p:txBody>
      </p:sp>
      <p:sp>
        <p:nvSpPr>
          <p:cNvPr id="35866" name="ZoneTexte 27"/>
          <p:cNvSpPr txBox="1">
            <a:spLocks noChangeArrowheads="1"/>
          </p:cNvSpPr>
          <p:nvPr/>
        </p:nvSpPr>
        <p:spPr bwMode="auto">
          <a:xfrm>
            <a:off x="64701" y="7267943"/>
            <a:ext cx="8877750" cy="2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x-none" sz="1169" i="1" dirty="0">
                <a:solidFill>
                  <a:schemeClr val="bg1"/>
                </a:solidFill>
              </a:rPr>
              <a:t>Virginie </a:t>
            </a:r>
            <a:r>
              <a:rPr lang="fr-FR" altLang="x-none" sz="1169" i="1" dirty="0" err="1">
                <a:solidFill>
                  <a:schemeClr val="bg1"/>
                </a:solidFill>
              </a:rPr>
              <a:t>Supervie</a:t>
            </a:r>
            <a:r>
              <a:rPr lang="fr-FR" altLang="x-none" sz="1169" i="1" dirty="0">
                <a:solidFill>
                  <a:schemeClr val="bg1"/>
                </a:solidFill>
              </a:rPr>
              <a:t> - UMR S 1136, Inserm, UPMC, Paris  - SFLS </a:t>
            </a:r>
            <a:r>
              <a:rPr lang="mr-IN" altLang="x-none" sz="1169" i="1" dirty="0">
                <a:solidFill>
                  <a:schemeClr val="bg1"/>
                </a:solidFill>
                <a:ea typeface="Mangal" charset="0"/>
              </a:rPr>
              <a:t>–</a:t>
            </a:r>
            <a:r>
              <a:rPr lang="fr-FR" altLang="x-none" sz="1169" i="1" dirty="0">
                <a:solidFill>
                  <a:schemeClr val="bg1"/>
                </a:solidFill>
              </a:rPr>
              <a:t> Montpellier, 7 octobre 2016</a:t>
            </a:r>
          </a:p>
        </p:txBody>
      </p:sp>
      <p:sp>
        <p:nvSpPr>
          <p:cNvPr id="2" name="Cadre 1"/>
          <p:cNvSpPr/>
          <p:nvPr/>
        </p:nvSpPr>
        <p:spPr>
          <a:xfrm>
            <a:off x="3365500" y="1244137"/>
            <a:ext cx="1066800" cy="42867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04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étrospection">
  <a:themeElements>
    <a:clrScheme name="Rétrospectio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o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o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629</TotalTime>
  <Words>389</Words>
  <Application>Microsoft Macintosh PowerPoint</Application>
  <PresentationFormat>Personnalisé</PresentationFormat>
  <Paragraphs>91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 Narrow</vt:lpstr>
      <vt:lpstr>Calibri</vt:lpstr>
      <vt:lpstr>Calibri Light</vt:lpstr>
      <vt:lpstr>Mangal</vt:lpstr>
      <vt:lpstr>ＭＳ Ｐゴシック</vt:lpstr>
      <vt:lpstr>Rétrospection</vt:lpstr>
      <vt:lpstr>Table ronde</vt:lpstr>
      <vt:lpstr>Un peu d’épidémio mondiale…</vt:lpstr>
      <vt:lpstr>Des inégalités…pas forcement là où on les attend</vt:lpstr>
      <vt:lpstr>On va avoir du mal à atteindre l’objectif 2020</vt:lpstr>
      <vt:lpstr>Plus près de nous…</vt:lpstr>
      <vt:lpstr>Non, avant la PrEP, il n’y a pas une « explosion » de l’incidence du VIH en France…</vt:lpstr>
      <vt:lpstr>Syphilis 2000-2015</vt:lpstr>
      <vt:lpstr>Cascade de la prise en charge en France en 2013*</vt:lpstr>
      <vt:lpstr>Temps médian en années entre les étapes de la prise en charge du VIH en France en 2013*</vt:lpstr>
      <vt:lpstr>Prévagay 2017</vt:lpstr>
      <vt:lpstr>Prévagay 2017 (2)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dias_experts-vih_2015.pptx</dc:title>
  <dc:creator>JBRESSY</dc:creator>
  <cp:lastModifiedBy>Cedric Arvieux</cp:lastModifiedBy>
  <cp:revision>29</cp:revision>
  <dcterms:created xsi:type="dcterms:W3CDTF">2017-09-17T19:31:30Z</dcterms:created>
  <dcterms:modified xsi:type="dcterms:W3CDTF">2017-09-22T22:44:32Z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2015-11-30T00:00:00Z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2017-09-17T00:00:00Z</vt:filetime>
  </property>
</Properties>
</file>