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7" r:id="rId4"/>
    <p:sldId id="258" r:id="rId5"/>
    <p:sldId id="262" r:id="rId6"/>
    <p:sldId id="264" r:id="rId7"/>
    <p:sldId id="259" r:id="rId8"/>
    <p:sldId id="263" r:id="rId9"/>
    <p:sldId id="260" r:id="rId10"/>
    <p:sldId id="261" r:id="rId11"/>
    <p:sldId id="265" r:id="rId12"/>
    <p:sldId id="270" r:id="rId13"/>
    <p:sldId id="266" r:id="rId14"/>
    <p:sldId id="267" r:id="rId15"/>
    <p:sldId id="269" r:id="rId16"/>
    <p:sldId id="268" r:id="rId17"/>
    <p:sldId id="273" r:id="rId18"/>
    <p:sldId id="274" r:id="rId19"/>
    <p:sldId id="276" r:id="rId20"/>
    <p:sldId id="277" r:id="rId21"/>
    <p:sldId id="271" r:id="rId22"/>
    <p:sldId id="278" r:id="rId23"/>
    <p:sldId id="272" r:id="rId24"/>
    <p:sldId id="275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S\Dropbox\EPF_malfo_ralte\Ralte%20et%20malformation\figu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S\Dropbox\EPF_malfo_ralte\Ralte%20et%20malformation\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exposed to raltegravir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Feuil1!$A$20:$A$26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Feuil1!$B$20:$B$26</c:f>
              <c:numCache>
                <c:formatCode>General</c:formatCode>
                <c:ptCount val="7"/>
                <c:pt idx="0">
                  <c:v>5</c:v>
                </c:pt>
                <c:pt idx="1">
                  <c:v>15</c:v>
                </c:pt>
                <c:pt idx="2">
                  <c:v>50</c:v>
                </c:pt>
                <c:pt idx="3">
                  <c:v>93</c:v>
                </c:pt>
                <c:pt idx="4">
                  <c:v>92</c:v>
                </c:pt>
                <c:pt idx="5">
                  <c:v>104</c:v>
                </c:pt>
                <c:pt idx="6">
                  <c:v>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68-4DB1-A6B2-8C8D81841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233415040"/>
        <c:axId val="233416576"/>
      </c:barChart>
      <c:catAx>
        <c:axId val="23341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3416576"/>
        <c:crosses val="autoZero"/>
        <c:auto val="1"/>
        <c:lblAlgn val="ctr"/>
        <c:lblOffset val="100"/>
        <c:noMultiLvlLbl val="0"/>
      </c:catAx>
      <c:valAx>
        <c:axId val="23341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3341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dirty="0"/>
              <a:t>Proportion of </a:t>
            </a:r>
            <a:r>
              <a:rPr lang="fr-FR" sz="1800" dirty="0" err="1"/>
              <a:t>birth</a:t>
            </a:r>
            <a:r>
              <a:rPr lang="fr-FR" sz="1800" dirty="0"/>
              <a:t> </a:t>
            </a:r>
            <a:r>
              <a:rPr lang="fr-FR" sz="1800" dirty="0" err="1"/>
              <a:t>defects</a:t>
            </a:r>
            <a:r>
              <a:rPr lang="fr-FR" sz="1800" dirty="0"/>
              <a:t> </a:t>
            </a:r>
            <a:r>
              <a:rPr lang="fr-FR" sz="1800" dirty="0" err="1"/>
              <a:t>according</a:t>
            </a:r>
            <a:r>
              <a:rPr lang="fr-FR" sz="1800" dirty="0"/>
              <a:t> to</a:t>
            </a:r>
            <a:r>
              <a:rPr lang="fr-FR" sz="1800" baseline="0" dirty="0"/>
              <a:t> </a:t>
            </a:r>
            <a:r>
              <a:rPr lang="fr-FR" sz="1800" baseline="0" dirty="0" err="1"/>
              <a:t>trimester</a:t>
            </a:r>
            <a:r>
              <a:rPr lang="fr-FR" sz="1800" baseline="0" dirty="0"/>
              <a:t> of </a:t>
            </a:r>
            <a:r>
              <a:rPr lang="fr-FR" sz="1800" baseline="0" dirty="0" err="1"/>
              <a:t>earliest</a:t>
            </a:r>
            <a:r>
              <a:rPr lang="fr-FR" sz="1800" baseline="0" dirty="0"/>
              <a:t> </a:t>
            </a:r>
            <a:r>
              <a:rPr lang="fr-FR" sz="1800" baseline="0" dirty="0" err="1"/>
              <a:t>exposure</a:t>
            </a:r>
            <a:endParaRPr lang="fr-FR" sz="1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1st Trimester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Feuil1!$B$1:$C$1</c:f>
              <c:strCache>
                <c:ptCount val="2"/>
                <c:pt idx="0">
                  <c:v>Birth defects</c:v>
                </c:pt>
                <c:pt idx="1">
                  <c:v>Congenital Heart Defects</c:v>
                </c:pt>
              </c:strCache>
            </c:strRef>
          </c:cat>
          <c:val>
            <c:numRef>
              <c:f>Feuil1!$B$2:$C$2</c:f>
              <c:numCache>
                <c:formatCode>General</c:formatCode>
                <c:ptCount val="2"/>
                <c:pt idx="0">
                  <c:v>5.7</c:v>
                </c:pt>
                <c:pt idx="1">
                  <c:v>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B9-446C-AA01-32588791CF26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2nd or 3rd Trimester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Feuil1!$B$1:$C$1</c:f>
              <c:strCache>
                <c:ptCount val="2"/>
                <c:pt idx="0">
                  <c:v>Birth defects</c:v>
                </c:pt>
                <c:pt idx="1">
                  <c:v>Congenital Heart Defects</c:v>
                </c:pt>
              </c:strCache>
            </c:strRef>
          </c:cat>
          <c:val>
            <c:numRef>
              <c:f>Feuil1!$B$3:$C$3</c:f>
              <c:numCache>
                <c:formatCode>General</c:formatCode>
                <c:ptCount val="2"/>
                <c:pt idx="0">
                  <c:v>3.5</c:v>
                </c:pt>
                <c:pt idx="1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B9-446C-AA01-32588791CF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9336960"/>
        <c:axId val="249338496"/>
      </c:barChart>
      <c:catAx>
        <c:axId val="24933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9338496"/>
        <c:crosses val="autoZero"/>
        <c:auto val="1"/>
        <c:lblAlgn val="ctr"/>
        <c:lblOffset val="100"/>
        <c:noMultiLvlLbl val="0"/>
      </c:catAx>
      <c:valAx>
        <c:axId val="24933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933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75F59-F3C7-4F92-A158-C44117B9D44E}" type="datetimeFigureOut">
              <a:rPr lang="fr-FR" smtClean="0"/>
              <a:t>20/09/2017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9E4CD-0E97-4697-8D54-E18A1AABFF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02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6574EF2-AA04-4C97-8F09-DAC9DF9C32D2}" type="slidenum">
              <a:rPr lang="fr-FR" sz="1200"/>
              <a:pPr eaLnBrk="1" hangingPunct="1"/>
              <a:t>1</a:t>
            </a:fld>
            <a:endParaRPr lang="fr-FR" sz="120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803275"/>
            <a:ext cx="4257675" cy="319405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606"/>
            <a:ext cx="5029200" cy="385911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6148-76B5-4F01-AEE1-BCF195558CDD}" type="slidenum">
              <a:rPr lang="fr-FR" smtClean="0">
                <a:solidFill>
                  <a:prstClr val="black"/>
                </a:solidFill>
              </a:rPr>
              <a:pPr/>
              <a:t>16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53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6148-76B5-4F01-AEE1-BCF195558CD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696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20/09/2017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20/09/2017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20/09/2017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5" y="1835748"/>
            <a:ext cx="8048510" cy="2678596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209675" y="5953125"/>
            <a:ext cx="726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CH" sz="3200" dirty="0">
                <a:solidFill>
                  <a:srgbClr val="ED1C24"/>
                </a:solidFill>
                <a:latin typeface="Gill Sans Std Light" panose="020B0302020104020203" pitchFamily="34" charset="0"/>
              </a:rPr>
              <a:t>#IAS2017 | @IAS_conference</a:t>
            </a:r>
            <a:endParaRPr lang="en-US" sz="3200" dirty="0">
              <a:solidFill>
                <a:srgbClr val="ED1C24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5" y="6070728"/>
            <a:ext cx="460417" cy="3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85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ED1C24"/>
                </a:solidFill>
                <a:latin typeface="Gill Sans Std Light" panose="020B0302020104020203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 Std Light" panose="020B03020201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59" y="347848"/>
            <a:ext cx="3720682" cy="123826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1761" y="6447071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CH" sz="1400" dirty="0">
                <a:solidFill>
                  <a:srgbClr val="ED1C24"/>
                </a:solidFill>
              </a:rPr>
              <a:t>#IAS2017 | @</a:t>
            </a:r>
            <a:r>
              <a:rPr lang="fr-CH" sz="1400" dirty="0" err="1">
                <a:solidFill>
                  <a:srgbClr val="ED1C24"/>
                </a:solidFill>
              </a:rPr>
              <a:t>IAS_Conference</a:t>
            </a:r>
            <a:endParaRPr lang="en-US" sz="1400" dirty="0">
              <a:solidFill>
                <a:srgbClr val="ED1C24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37" y="6473158"/>
            <a:ext cx="337665" cy="28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59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87" y="950142"/>
            <a:ext cx="8018280" cy="1143000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87" y="2275704"/>
            <a:ext cx="8018280" cy="4525963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  <a:lvl2pPr>
              <a:defRPr>
                <a:latin typeface="Gill Sans Std Light" panose="020B0302020104020203" pitchFamily="34" charset="0"/>
              </a:defRPr>
            </a:lvl2pPr>
            <a:lvl3pPr>
              <a:defRPr>
                <a:latin typeface="Gill Sans Std Light" panose="020B0302020104020203" pitchFamily="34" charset="0"/>
              </a:defRPr>
            </a:lvl3pPr>
            <a:lvl4pPr>
              <a:defRPr>
                <a:latin typeface="Gill Sans Std Light" panose="020B0302020104020203" pitchFamily="34" charset="0"/>
              </a:defRPr>
            </a:lvl4pPr>
            <a:lvl5pPr>
              <a:defRPr>
                <a:latin typeface="Gill Sans Std Light" panose="020B03020201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CH" sz="1400" dirty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14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85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Gill Sans Std Light" panose="020B03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85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ill Sans Std Light" panose="020B03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CH" sz="1400" dirty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5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86" y="884236"/>
            <a:ext cx="8018313" cy="1143000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86" y="2209798"/>
            <a:ext cx="3836708" cy="4525963"/>
          </a:xfrm>
        </p:spPr>
        <p:txBody>
          <a:bodyPr/>
          <a:lstStyle>
            <a:lvl1pPr>
              <a:defRPr sz="2800">
                <a:latin typeface="Gill Sans Std Light" panose="020B0302020104020203" pitchFamily="34" charset="0"/>
              </a:defRPr>
            </a:lvl1pPr>
            <a:lvl2pPr>
              <a:defRPr sz="2400">
                <a:latin typeface="Gill Sans Std Light" panose="020B0302020104020203" pitchFamily="34" charset="0"/>
              </a:defRPr>
            </a:lvl2pPr>
            <a:lvl3pPr>
              <a:defRPr sz="2000">
                <a:latin typeface="Gill Sans Std Light" panose="020B0302020104020203" pitchFamily="34" charset="0"/>
              </a:defRPr>
            </a:lvl3pPr>
            <a:lvl4pPr>
              <a:defRPr sz="1800">
                <a:latin typeface="Gill Sans Std Light" panose="020B0302020104020203" pitchFamily="34" charset="0"/>
              </a:defRPr>
            </a:lvl4pPr>
            <a:lvl5pPr>
              <a:defRPr sz="1800">
                <a:latin typeface="Gill Sans Std Light" panose="020B03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5594" y="2209798"/>
            <a:ext cx="4038600" cy="4525963"/>
          </a:xfrm>
        </p:spPr>
        <p:txBody>
          <a:bodyPr/>
          <a:lstStyle>
            <a:lvl1pPr>
              <a:defRPr sz="2800">
                <a:latin typeface="Gill Sans Std Light" panose="020B0302020104020203" pitchFamily="34" charset="0"/>
              </a:defRPr>
            </a:lvl1pPr>
            <a:lvl2pPr>
              <a:defRPr sz="2400">
                <a:latin typeface="Gill Sans Std Light" panose="020B0302020104020203" pitchFamily="34" charset="0"/>
              </a:defRPr>
            </a:lvl2pPr>
            <a:lvl3pPr>
              <a:defRPr sz="2000">
                <a:latin typeface="Gill Sans Std Light" panose="020B0302020104020203" pitchFamily="34" charset="0"/>
              </a:defRPr>
            </a:lvl3pPr>
            <a:lvl4pPr>
              <a:defRPr sz="1800">
                <a:latin typeface="Gill Sans Std Light" panose="020B0302020104020203" pitchFamily="34" charset="0"/>
              </a:defRPr>
            </a:lvl4pPr>
            <a:lvl5pPr>
              <a:defRPr sz="1800">
                <a:latin typeface="Gill Sans Std Light" panose="020B03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CH" sz="1400" dirty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65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86" y="884239"/>
            <a:ext cx="8018313" cy="1143000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86" y="2144713"/>
            <a:ext cx="3838296" cy="639763"/>
          </a:xfrm>
        </p:spPr>
        <p:txBody>
          <a:bodyPr anchor="b"/>
          <a:lstStyle>
            <a:lvl1pPr marL="0" indent="0">
              <a:buNone/>
              <a:defRPr sz="2400" b="1">
                <a:latin typeface="Gill Sans Std Light" panose="020B03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86" y="2784475"/>
            <a:ext cx="3838296" cy="3951288"/>
          </a:xfrm>
        </p:spPr>
        <p:txBody>
          <a:bodyPr/>
          <a:lstStyle>
            <a:lvl1pPr>
              <a:defRPr sz="2400">
                <a:latin typeface="Gill Sans Std Light" panose="020B0302020104020203" pitchFamily="34" charset="0"/>
              </a:defRPr>
            </a:lvl1pPr>
            <a:lvl2pPr>
              <a:defRPr sz="2000">
                <a:latin typeface="Gill Sans Std Light" panose="020B0302020104020203" pitchFamily="34" charset="0"/>
              </a:defRPr>
            </a:lvl2pPr>
            <a:lvl3pPr>
              <a:defRPr sz="1800">
                <a:latin typeface="Gill Sans Std Light" panose="020B0302020104020203" pitchFamily="34" charset="0"/>
              </a:defRPr>
            </a:lvl3pPr>
            <a:lvl4pPr>
              <a:defRPr sz="1600">
                <a:latin typeface="Gill Sans Std Light" panose="020B0302020104020203" pitchFamily="34" charset="0"/>
              </a:defRPr>
            </a:lvl4pPr>
            <a:lvl5pPr>
              <a:defRPr sz="1600">
                <a:latin typeface="Gill Sans Std Light" panose="020B03020201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2421" y="2144713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latin typeface="Gill Sans Std Light" panose="020B03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2421" y="2784475"/>
            <a:ext cx="4041775" cy="3951288"/>
          </a:xfrm>
        </p:spPr>
        <p:txBody>
          <a:bodyPr/>
          <a:lstStyle>
            <a:lvl1pPr>
              <a:defRPr sz="2400">
                <a:latin typeface="Gill Sans Std Light" panose="020B0302020104020203" pitchFamily="34" charset="0"/>
              </a:defRPr>
            </a:lvl1pPr>
            <a:lvl2pPr>
              <a:defRPr sz="2000">
                <a:latin typeface="Gill Sans Std Light" panose="020B0302020104020203" pitchFamily="34" charset="0"/>
              </a:defRPr>
            </a:lvl2pPr>
            <a:lvl3pPr>
              <a:defRPr sz="1800">
                <a:latin typeface="Gill Sans Std Light" panose="020B0302020104020203" pitchFamily="34" charset="0"/>
              </a:defRPr>
            </a:lvl3pPr>
            <a:lvl4pPr>
              <a:defRPr sz="1600">
                <a:latin typeface="Gill Sans Std Light" panose="020B0302020104020203" pitchFamily="34" charset="0"/>
              </a:defRPr>
            </a:lvl4pPr>
            <a:lvl5pPr>
              <a:defRPr sz="1600">
                <a:latin typeface="Gill Sans Std Light" panose="020B03020201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CH" sz="1400" dirty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50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86" y="950142"/>
            <a:ext cx="8018313" cy="1143000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CH" sz="1400" dirty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72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87" y="907362"/>
            <a:ext cx="2797026" cy="1162051"/>
          </a:xfrm>
        </p:spPr>
        <p:txBody>
          <a:bodyPr anchor="b"/>
          <a:lstStyle>
            <a:lvl1pPr algn="l">
              <a:defRPr sz="2000" b="1">
                <a:latin typeface="Gill Sans Std Light" panose="020B03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3017" y="907365"/>
            <a:ext cx="5111750" cy="5853113"/>
          </a:xfrm>
        </p:spPr>
        <p:txBody>
          <a:bodyPr/>
          <a:lstStyle>
            <a:lvl1pPr>
              <a:defRPr sz="3200">
                <a:latin typeface="Gill Sans Std Light" panose="020B0302020104020203" pitchFamily="34" charset="0"/>
              </a:defRPr>
            </a:lvl1pPr>
            <a:lvl2pPr>
              <a:defRPr sz="2800">
                <a:latin typeface="Gill Sans Std Light" panose="020B0302020104020203" pitchFamily="34" charset="0"/>
              </a:defRPr>
            </a:lvl2pPr>
            <a:lvl3pPr>
              <a:defRPr sz="2400">
                <a:latin typeface="Gill Sans Std Light" panose="020B0302020104020203" pitchFamily="34" charset="0"/>
              </a:defRPr>
            </a:lvl3pPr>
            <a:lvl4pPr>
              <a:defRPr sz="2000">
                <a:latin typeface="Gill Sans Std Light" panose="020B0302020104020203" pitchFamily="34" charset="0"/>
              </a:defRPr>
            </a:lvl4pPr>
            <a:lvl5pPr>
              <a:defRPr sz="2000">
                <a:latin typeface="Gill Sans Std Light" panose="020B03020201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87" y="2069415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Gill Sans Std Light" panose="020B03020201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CH" sz="1400" dirty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7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20/09/2017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69011"/>
            <a:ext cx="5486400" cy="566739"/>
          </a:xfrm>
        </p:spPr>
        <p:txBody>
          <a:bodyPr anchor="b"/>
          <a:lstStyle>
            <a:lvl1pPr algn="l">
              <a:defRPr sz="2000" b="1">
                <a:latin typeface="Gill Sans Std Light" panose="020B03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1186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Gill Sans Std Light" panose="020B03020201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35749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Gill Sans Std Light" panose="020B03020201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CH" sz="1400" dirty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86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86" y="925428"/>
            <a:ext cx="8018313" cy="1143000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86" y="2250990"/>
            <a:ext cx="8018313" cy="4525963"/>
          </a:xfrm>
        </p:spPr>
        <p:txBody>
          <a:bodyPr vert="eaVert"/>
          <a:lstStyle>
            <a:lvl1pPr>
              <a:defRPr>
                <a:latin typeface="Gill Sans Std Light" panose="020B0302020104020203" pitchFamily="34" charset="0"/>
              </a:defRPr>
            </a:lvl1pPr>
            <a:lvl2pPr>
              <a:defRPr>
                <a:latin typeface="Gill Sans Std Light" panose="020B0302020104020203" pitchFamily="34" charset="0"/>
              </a:defRPr>
            </a:lvl2pPr>
            <a:lvl3pPr>
              <a:defRPr>
                <a:latin typeface="Gill Sans Std Light" panose="020B0302020104020203" pitchFamily="34" charset="0"/>
              </a:defRPr>
            </a:lvl3pPr>
            <a:lvl4pPr>
              <a:defRPr>
                <a:latin typeface="Gill Sans Std Light" panose="020B0302020104020203" pitchFamily="34" charset="0"/>
              </a:defRPr>
            </a:lvl4pPr>
            <a:lvl5pPr>
              <a:defRPr>
                <a:latin typeface="Gill Sans Std Light" panose="020B03020201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CH" sz="1400" dirty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 dirty="0" err="1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0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9"/>
            <a:ext cx="8229600" cy="1143000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1"/>
            <a:ext cx="8229600" cy="4525963"/>
          </a:xfrm>
        </p:spPr>
        <p:txBody>
          <a:bodyPr/>
          <a:lstStyle>
            <a:lvl1pPr>
              <a:defRPr>
                <a:latin typeface="Gill Sans Std Light" panose="020B0302020104020203" pitchFamily="34" charset="0"/>
              </a:defRPr>
            </a:lvl1pPr>
            <a:lvl2pPr>
              <a:defRPr>
                <a:latin typeface="Gill Sans Std Light" panose="020B0302020104020203" pitchFamily="34" charset="0"/>
              </a:defRPr>
            </a:lvl2pPr>
            <a:lvl3pPr>
              <a:defRPr>
                <a:latin typeface="Gill Sans Std Light" panose="020B0302020104020203" pitchFamily="34" charset="0"/>
              </a:defRPr>
            </a:lvl3pPr>
            <a:lvl4pPr>
              <a:defRPr>
                <a:latin typeface="Gill Sans Std Light" panose="020B0302020104020203" pitchFamily="34" charset="0"/>
              </a:defRPr>
            </a:lvl4pPr>
            <a:lvl5pPr>
              <a:defRPr>
                <a:latin typeface="Gill Sans Std Light" panose="020B03020201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-599"/>
            <a:ext cx="9144000" cy="782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0" y="80929"/>
            <a:ext cx="1865156" cy="620736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560870" y="268692"/>
            <a:ext cx="3556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CH" sz="1400" dirty="0">
                <a:solidFill>
                  <a:srgbClr val="EF4129"/>
                </a:solidFill>
                <a:latin typeface="Gill Sans Std Light" panose="020B0302020104020203" pitchFamily="34" charset="0"/>
              </a:rPr>
              <a:t>#IAS2017 | @</a:t>
            </a:r>
            <a:r>
              <a:rPr lang="fr-CH" sz="1400">
                <a:solidFill>
                  <a:srgbClr val="EF4129"/>
                </a:solidFill>
                <a:latin typeface="Gill Sans Std Light" panose="020B0302020104020203" pitchFamily="34" charset="0"/>
              </a:rPr>
              <a:t>IAS_conference</a:t>
            </a:r>
            <a:endParaRPr lang="en-US" sz="1400" dirty="0">
              <a:solidFill>
                <a:srgbClr val="EF4129"/>
              </a:solidFill>
              <a:latin typeface="Gill Sans Std Light" panose="020B03020201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46" y="294779"/>
            <a:ext cx="337665" cy="28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8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20/09/2017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20/09/2017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20/09/2017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20/09/2017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20/09/2017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20/09/2017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20/09/2017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20/09/2017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22206DA-4705-844F-8F0B-F43945BCD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8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EF4129"/>
          </a:solidFill>
          <a:latin typeface="Gill Sans Std Light" panose="020B03020201040202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ill Sans Std Light" panose="020B0302020104020203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ill Sans Std Light" panose="020B0302020104020203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ill Sans Std Light" panose="020B0302020104020203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ill Sans Std Light" panose="020B0302020104020203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ill Sans Std Light" panose="020B0302020104020203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788024" y="1419225"/>
            <a:ext cx="4032126" cy="1295400"/>
          </a:xfrm>
          <a:ln w="73025" cmpd="thickThin">
            <a:solidFill>
              <a:srgbClr val="333399"/>
            </a:solidFill>
            <a:miter lim="800000"/>
            <a:headEnd/>
            <a:tailEnd/>
          </a:ln>
        </p:spPr>
        <p:txBody>
          <a:bodyPr anchor="b">
            <a:normAutofit fontScale="90000"/>
          </a:bodyPr>
          <a:lstStyle/>
          <a:p>
            <a:pPr eaLnBrk="1" hangingPunct="1"/>
            <a:r>
              <a:rPr lang="fr-FR" sz="3400" dirty="0" smtClean="0">
                <a:solidFill>
                  <a:schemeClr val="hlink"/>
                </a:solidFill>
                <a:ea typeface="ＭＳ Ｐゴシック" pitchFamily="34" charset="-128"/>
              </a:rPr>
              <a:t/>
            </a:r>
            <a:br>
              <a:rPr lang="fr-FR" sz="3400" dirty="0" smtClean="0">
                <a:solidFill>
                  <a:schemeClr val="hlink"/>
                </a:solidFill>
                <a:ea typeface="ＭＳ Ｐゴシック" pitchFamily="34" charset="-128"/>
              </a:rPr>
            </a:br>
            <a:r>
              <a:rPr lang="fr-FR" sz="3400" dirty="0" smtClean="0">
                <a:solidFill>
                  <a:schemeClr val="hlink"/>
                </a:solidFill>
                <a:ea typeface="ＭＳ Ｐゴシック" pitchFamily="34" charset="-128"/>
              </a:rPr>
              <a:t/>
            </a:r>
            <a:br>
              <a:rPr lang="fr-FR" sz="3400" dirty="0" smtClean="0">
                <a:solidFill>
                  <a:schemeClr val="hlink"/>
                </a:solidFill>
                <a:ea typeface="ＭＳ Ｐゴシック" pitchFamily="34" charset="-128"/>
              </a:rPr>
            </a:br>
            <a:r>
              <a:rPr lang="fr-FR" sz="3400" dirty="0" smtClean="0">
                <a:solidFill>
                  <a:schemeClr val="hlink"/>
                </a:solidFill>
                <a:ea typeface="ＭＳ Ｐゴシック" pitchFamily="34" charset="-128"/>
              </a:rPr>
              <a:t/>
            </a:r>
            <a:br>
              <a:rPr lang="fr-FR" sz="3400" dirty="0" smtClean="0">
                <a:solidFill>
                  <a:schemeClr val="hlink"/>
                </a:solidFill>
                <a:ea typeface="ＭＳ Ｐゴシック" pitchFamily="34" charset="-128"/>
              </a:rPr>
            </a:br>
            <a:r>
              <a:rPr lang="fr-FR" sz="3400" dirty="0" smtClean="0">
                <a:solidFill>
                  <a:schemeClr val="hlink"/>
                </a:solidFill>
                <a:ea typeface="ＭＳ Ｐゴシック" pitchFamily="34" charset="-128"/>
              </a:rPr>
              <a:t/>
            </a:r>
            <a:br>
              <a:rPr lang="fr-FR" sz="3400" dirty="0" smtClean="0">
                <a:solidFill>
                  <a:schemeClr val="hlink"/>
                </a:solidFill>
                <a:ea typeface="ＭＳ Ｐゴシック" pitchFamily="34" charset="-128"/>
              </a:rPr>
            </a:br>
            <a:r>
              <a:rPr lang="fr-FR" sz="3400" dirty="0" smtClean="0">
                <a:solidFill>
                  <a:schemeClr val="hlink"/>
                </a:solidFill>
                <a:ea typeface="ＭＳ Ｐゴシック" pitchFamily="34" charset="-128"/>
              </a:rPr>
              <a:t/>
            </a:r>
            <a:br>
              <a:rPr lang="fr-FR" sz="3400" dirty="0" smtClean="0">
                <a:solidFill>
                  <a:schemeClr val="hlink"/>
                </a:solidFill>
                <a:ea typeface="ＭＳ Ｐゴシック" pitchFamily="34" charset="-128"/>
              </a:rPr>
            </a:br>
            <a:r>
              <a:rPr lang="fr-FR" sz="3400" b="1" dirty="0" smtClean="0">
                <a:solidFill>
                  <a:srgbClr val="FF6600"/>
                </a:solidFill>
                <a:ea typeface="ＭＳ Ｐゴシック" pitchFamily="34" charset="-128"/>
              </a:rPr>
              <a:t>Femme enceinte</a:t>
            </a:r>
            <a:br>
              <a:rPr lang="fr-FR" sz="3400" b="1" dirty="0" smtClean="0">
                <a:solidFill>
                  <a:srgbClr val="FF6600"/>
                </a:solidFill>
                <a:ea typeface="ＭＳ Ｐゴシック" pitchFamily="34" charset="-128"/>
              </a:rPr>
            </a:br>
            <a:endParaRPr lang="fr-FR" sz="3400" b="1" dirty="0" smtClean="0">
              <a:solidFill>
                <a:srgbClr val="FF6600"/>
              </a:solidFill>
              <a:ea typeface="ＭＳ Ｐゴシック" pitchFamily="34" charset="-12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076056" y="4076700"/>
            <a:ext cx="3740919" cy="541338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fr-FR" sz="2000" dirty="0" smtClean="0">
                <a:cs typeface="+mn-cs"/>
              </a:rPr>
              <a:t>Cédric Arvieux, </a:t>
            </a:r>
            <a:endParaRPr lang="fr-FR" sz="2000" dirty="0">
              <a:cs typeface="+mn-cs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fr-FR" sz="2000" dirty="0">
                <a:cs typeface="+mn-cs"/>
              </a:rPr>
              <a:t>Laurence </a:t>
            </a:r>
            <a:r>
              <a:rPr lang="fr-FR" sz="2000" dirty="0" err="1">
                <a:cs typeface="+mn-cs"/>
              </a:rPr>
              <a:t>Morand-Joubert</a:t>
            </a:r>
            <a:r>
              <a:rPr lang="fr-FR" sz="2000" dirty="0">
                <a:cs typeface="+mn-cs"/>
              </a:rPr>
              <a:t>,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fr-FR" sz="2000" dirty="0">
                <a:cs typeface="+mn-cs"/>
              </a:rPr>
              <a:t>Isabelle Pellegrin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76672"/>
            <a:ext cx="4060635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39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800167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123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7" y="116632"/>
            <a:ext cx="8690325" cy="657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784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23" y="80628"/>
            <a:ext cx="8816153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549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11844" cy="633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579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45" y="147464"/>
            <a:ext cx="8628710" cy="644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024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2291"/>
            <a:ext cx="8640960" cy="649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68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29884AA-7E6F-419C-B597-2DA3D769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err="1"/>
              <a:t>Study</a:t>
            </a:r>
            <a:r>
              <a:rPr lang="fr-FR" dirty="0"/>
              <a:t> population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BB7970F-0130-425F-AFCF-9BE618D71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253" y="2038701"/>
            <a:ext cx="4659669" cy="1043608"/>
          </a:xfrm>
        </p:spPr>
        <p:txBody>
          <a:bodyPr>
            <a:normAutofit/>
          </a:bodyPr>
          <a:lstStyle/>
          <a:p>
            <a:r>
              <a:rPr lang="fr-FR" sz="2400" dirty="0"/>
              <a:t>N=479 </a:t>
            </a:r>
            <a:r>
              <a:rPr lang="fr-FR" sz="2400" dirty="0" err="1"/>
              <a:t>exposed</a:t>
            </a:r>
            <a:r>
              <a:rPr lang="fr-FR" sz="2400" dirty="0"/>
              <a:t> to </a:t>
            </a:r>
            <a:r>
              <a:rPr lang="fr-FR" sz="2400" dirty="0" err="1"/>
              <a:t>raltegravir</a:t>
            </a:r>
            <a:endParaRPr lang="fr-FR" sz="2400" dirty="0"/>
          </a:p>
          <a:p>
            <a:r>
              <a:rPr lang="fr-FR" sz="2400" dirty="0" err="1"/>
              <a:t>Between</a:t>
            </a:r>
            <a:r>
              <a:rPr lang="fr-FR" sz="2400" dirty="0"/>
              <a:t> 2008 and 2015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xmlns="" id="{52DE3393-DD7C-4CFF-90E7-A45CAD1AC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647458"/>
              </p:ext>
            </p:extLst>
          </p:nvPr>
        </p:nvGraphicFramePr>
        <p:xfrm>
          <a:off x="5085726" y="3782306"/>
          <a:ext cx="3755206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3486">
                  <a:extLst>
                    <a:ext uri="{9D8B030D-6E8A-4147-A177-3AD203B41FA5}">
                      <a16:colId xmlns:a16="http://schemas.microsoft.com/office/drawing/2014/main" xmlns="" val="4092361520"/>
                    </a:ext>
                  </a:extLst>
                </a:gridCol>
                <a:gridCol w="646043">
                  <a:extLst>
                    <a:ext uri="{9D8B030D-6E8A-4147-A177-3AD203B41FA5}">
                      <a16:colId xmlns:a16="http://schemas.microsoft.com/office/drawing/2014/main" xmlns="" val="3783404855"/>
                    </a:ext>
                  </a:extLst>
                </a:gridCol>
                <a:gridCol w="705677">
                  <a:extLst>
                    <a:ext uri="{9D8B030D-6E8A-4147-A177-3AD203B41FA5}">
                      <a16:colId xmlns:a16="http://schemas.microsoft.com/office/drawing/2014/main" xmlns="" val="39189476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Characteristics</a:t>
                      </a:r>
                      <a:r>
                        <a:rPr lang="fr-FR" dirty="0"/>
                        <a:t> of </a:t>
                      </a:r>
                      <a:r>
                        <a:rPr lang="fr-FR" dirty="0" err="1"/>
                        <a:t>pregnancies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901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/>
                        <a:t>Stillbirths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6492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/>
                        <a:t>Late</a:t>
                      </a:r>
                      <a:r>
                        <a:rPr lang="fr-FR" b="1" dirty="0"/>
                        <a:t> </a:t>
                      </a:r>
                      <a:r>
                        <a:rPr lang="fr-FR" b="1" dirty="0" err="1"/>
                        <a:t>miscarriage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4031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/>
                        <a:t>Termination</a:t>
                      </a:r>
                      <a:r>
                        <a:rPr lang="fr-FR" b="1" dirty="0"/>
                        <a:t> of </a:t>
                      </a:r>
                      <a:r>
                        <a:rPr lang="fr-FR" b="1" dirty="0" err="1"/>
                        <a:t>Pregnancy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923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/>
                        <a:t>Preterm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4194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/>
                        <a:t>Twin</a:t>
                      </a:r>
                      <a:r>
                        <a:rPr lang="fr-FR" b="1" dirty="0"/>
                        <a:t> </a:t>
                      </a:r>
                      <a:r>
                        <a:rPr lang="fr-FR" b="1" dirty="0" err="1"/>
                        <a:t>pregnancies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7363870"/>
                  </a:ext>
                </a:extLst>
              </a:tr>
            </a:tbl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xmlns="" id="{BF889321-1294-4288-99E8-96D83C5C4E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7012790"/>
              </p:ext>
            </p:extLst>
          </p:nvPr>
        </p:nvGraphicFramePr>
        <p:xfrm>
          <a:off x="5281757" y="1523086"/>
          <a:ext cx="3559175" cy="191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xmlns="" id="{478E9FB8-5C57-4072-8F1E-F97C822F21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04139"/>
              </p:ext>
            </p:extLst>
          </p:nvPr>
        </p:nvGraphicFramePr>
        <p:xfrm>
          <a:off x="866487" y="4793226"/>
          <a:ext cx="375520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3486">
                  <a:extLst>
                    <a:ext uri="{9D8B030D-6E8A-4147-A177-3AD203B41FA5}">
                      <a16:colId xmlns:a16="http://schemas.microsoft.com/office/drawing/2014/main" xmlns="" val="4092361520"/>
                    </a:ext>
                  </a:extLst>
                </a:gridCol>
                <a:gridCol w="646043">
                  <a:extLst>
                    <a:ext uri="{9D8B030D-6E8A-4147-A177-3AD203B41FA5}">
                      <a16:colId xmlns:a16="http://schemas.microsoft.com/office/drawing/2014/main" xmlns="" val="3783404855"/>
                    </a:ext>
                  </a:extLst>
                </a:gridCol>
                <a:gridCol w="705677">
                  <a:extLst>
                    <a:ext uri="{9D8B030D-6E8A-4147-A177-3AD203B41FA5}">
                      <a16:colId xmlns:a16="http://schemas.microsoft.com/office/drawing/2014/main" xmlns="" val="39189476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Nb of ARV </a:t>
                      </a:r>
                      <a:r>
                        <a:rPr lang="fr-FR" dirty="0" err="1"/>
                        <a:t>regimens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during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pregnancy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901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49.7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6492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33.4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4031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3 or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17.9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923018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xmlns="" id="{67471F61-5D76-4F47-9FB7-3756AC4EC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673874"/>
              </p:ext>
            </p:extLst>
          </p:nvPr>
        </p:nvGraphicFramePr>
        <p:xfrm>
          <a:off x="866487" y="3278120"/>
          <a:ext cx="3755206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3486">
                  <a:extLst>
                    <a:ext uri="{9D8B030D-6E8A-4147-A177-3AD203B41FA5}">
                      <a16:colId xmlns:a16="http://schemas.microsoft.com/office/drawing/2014/main" xmlns="" val="4092361520"/>
                    </a:ext>
                  </a:extLst>
                </a:gridCol>
                <a:gridCol w="646043">
                  <a:extLst>
                    <a:ext uri="{9D8B030D-6E8A-4147-A177-3AD203B41FA5}">
                      <a16:colId xmlns:a16="http://schemas.microsoft.com/office/drawing/2014/main" xmlns="" val="3783404855"/>
                    </a:ext>
                  </a:extLst>
                </a:gridCol>
                <a:gridCol w="705677">
                  <a:extLst>
                    <a:ext uri="{9D8B030D-6E8A-4147-A177-3AD203B41FA5}">
                      <a16:colId xmlns:a16="http://schemas.microsoft.com/office/drawing/2014/main" xmlns="" val="39189476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Earliest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trimester</a:t>
                      </a:r>
                      <a:r>
                        <a:rPr lang="fr-FR" dirty="0"/>
                        <a:t> of </a:t>
                      </a:r>
                      <a:r>
                        <a:rPr lang="fr-FR" dirty="0" err="1"/>
                        <a:t>exposure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901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1st </a:t>
                      </a:r>
                      <a:r>
                        <a:rPr lang="fr-FR" b="1" dirty="0" err="1"/>
                        <a:t>Trimester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29.2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6492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2</a:t>
                      </a:r>
                      <a:r>
                        <a:rPr lang="fr-FR" b="1" baseline="30000" dirty="0"/>
                        <a:t>nd</a:t>
                      </a:r>
                      <a:r>
                        <a:rPr lang="fr-FR" b="1" dirty="0"/>
                        <a:t> or 3rd </a:t>
                      </a:r>
                      <a:r>
                        <a:rPr lang="fr-FR" b="1" dirty="0" err="1"/>
                        <a:t>Trimester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78.8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403179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0A60E19-F3C2-473A-92D9-A03770F4DCF7}"/>
              </a:ext>
            </a:extLst>
          </p:cNvPr>
          <p:cNvSpPr/>
          <p:nvPr/>
        </p:nvSpPr>
        <p:spPr>
          <a:xfrm>
            <a:off x="0" y="747766"/>
            <a:ext cx="2345635" cy="2759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dirty="0">
                <a:solidFill>
                  <a:prstClr val="white">
                    <a:lumMod val="75000"/>
                  </a:prstClr>
                </a:solidFill>
              </a:rPr>
              <a:t>Background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1CCE90F-A900-4C50-B9CC-81EDA7C0A16F}"/>
              </a:ext>
            </a:extLst>
          </p:cNvPr>
          <p:cNvSpPr/>
          <p:nvPr/>
        </p:nvSpPr>
        <p:spPr>
          <a:xfrm>
            <a:off x="2345636" y="750054"/>
            <a:ext cx="2142504" cy="2736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dirty="0">
                <a:solidFill>
                  <a:prstClr val="white">
                    <a:lumMod val="75000"/>
                  </a:prstClr>
                </a:solidFill>
              </a:rPr>
              <a:t>Methods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F700464-1D6A-46D2-B3E4-029AB648AE3C}"/>
              </a:ext>
            </a:extLst>
          </p:cNvPr>
          <p:cNvSpPr/>
          <p:nvPr/>
        </p:nvSpPr>
        <p:spPr>
          <a:xfrm>
            <a:off x="4488139" y="750054"/>
            <a:ext cx="2379800" cy="2759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000" b="1" dirty="0" err="1">
                <a:solidFill>
                  <a:prstClr val="black"/>
                </a:solidFill>
              </a:rPr>
              <a:t>Results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61E9BE2-F5BF-45CA-9395-9EC108E26464}"/>
              </a:ext>
            </a:extLst>
          </p:cNvPr>
          <p:cNvSpPr/>
          <p:nvPr/>
        </p:nvSpPr>
        <p:spPr>
          <a:xfrm>
            <a:off x="6867939" y="742912"/>
            <a:ext cx="2257977" cy="2831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dirty="0">
                <a:solidFill>
                  <a:prstClr val="white">
                    <a:lumMod val="75000"/>
                  </a:prstClr>
                </a:solidFill>
              </a:rPr>
              <a:t>Conclusion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588224" y="6505386"/>
            <a:ext cx="1607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Sibiude</a:t>
            </a:r>
            <a:r>
              <a:rPr lang="fr-FR" sz="1200" dirty="0" smtClean="0"/>
              <a:t> et al. IAS 2017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75775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6A45DCB-2B47-4096-ACD8-2E7804485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61" y="832481"/>
            <a:ext cx="8018280" cy="1143000"/>
          </a:xfrm>
        </p:spPr>
        <p:txBody>
          <a:bodyPr/>
          <a:lstStyle/>
          <a:p>
            <a:pPr algn="l"/>
            <a:r>
              <a:rPr lang="fr-FR" dirty="0"/>
              <a:t>Rates of </a:t>
            </a:r>
            <a:r>
              <a:rPr lang="fr-FR" dirty="0" err="1"/>
              <a:t>birth</a:t>
            </a:r>
            <a:r>
              <a:rPr lang="fr-FR" dirty="0"/>
              <a:t> </a:t>
            </a:r>
            <a:r>
              <a:rPr lang="fr-FR" dirty="0" err="1"/>
              <a:t>defects</a:t>
            </a:r>
            <a:endParaRPr lang="fr-FR" dirty="0"/>
          </a:p>
        </p:txBody>
      </p:sp>
      <p:graphicFrame>
        <p:nvGraphicFramePr>
          <p:cNvPr id="5" name="Group 69">
            <a:extLst>
              <a:ext uri="{FF2B5EF4-FFF2-40B4-BE49-F238E27FC236}">
                <a16:creationId xmlns:a16="http://schemas.microsoft.com/office/drawing/2014/main" xmlns="" id="{DCB2F910-F060-487A-B9DC-3A46FE4CEF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286735"/>
              </p:ext>
            </p:extLst>
          </p:nvPr>
        </p:nvGraphicFramePr>
        <p:xfrm>
          <a:off x="510983" y="4984198"/>
          <a:ext cx="4841243" cy="161506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724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81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69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67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69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64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alt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Birth </a:t>
                      </a:r>
                      <a:r>
                        <a:rPr kumimoji="0" lang="fr-FR" alt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defects</a:t>
                      </a:r>
                      <a:endParaRPr kumimoji="0" lang="fr-FR" alt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6436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charset="0"/>
                        </a:rPr>
                        <a:t>Raltegravir</a:t>
                      </a:r>
                      <a:endParaRPr kumimoji="0" lang="fr-FR" alt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95% CI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66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1st </a:t>
                      </a:r>
                      <a:r>
                        <a:rPr kumimoji="0" lang="fr-FR" alt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trimester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altLang="fr-FR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(0.7-4.1</a:t>
                      </a:r>
                      <a:r>
                        <a:rPr kumimoji="0" lang="fr-FR" altLang="fr-FR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+mn-ea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0.29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64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2-3rd </a:t>
                      </a:r>
                      <a:r>
                        <a:rPr kumimoji="0" lang="fr-FR" alt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trimester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alt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alt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xmlns="" id="{A0DA0908-FD89-4583-B80A-9DDB58B916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853563"/>
              </p:ext>
            </p:extLst>
          </p:nvPr>
        </p:nvGraphicFramePr>
        <p:xfrm>
          <a:off x="1858617" y="1724165"/>
          <a:ext cx="5446643" cy="3150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30EF9557-22B4-4AA9-84DE-F688D4AF1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4128" y="5041801"/>
            <a:ext cx="2762263" cy="1557465"/>
          </a:xfrm>
          <a:solidFill>
            <a:schemeClr val="bg1">
              <a:lumMod val="95000"/>
            </a:schemeClr>
          </a:solidFill>
          <a:ln>
            <a:solidFill>
              <a:srgbClr val="ED1C24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No </a:t>
            </a:r>
            <a:r>
              <a:rPr lang="fr-FR" sz="2400" dirty="0" err="1"/>
              <a:t>significant</a:t>
            </a:r>
            <a:r>
              <a:rPr lang="fr-FR" sz="2400" dirty="0"/>
              <a:t> </a:t>
            </a:r>
            <a:r>
              <a:rPr lang="fr-FR" sz="2400" dirty="0" err="1"/>
              <a:t>difference</a:t>
            </a:r>
            <a:r>
              <a:rPr lang="fr-FR" sz="2400" dirty="0"/>
              <a:t> </a:t>
            </a:r>
            <a:r>
              <a:rPr lang="fr-FR" sz="2400" dirty="0" err="1"/>
              <a:t>between</a:t>
            </a:r>
            <a:r>
              <a:rPr lang="fr-FR" sz="2400" dirty="0"/>
              <a:t> 1st and 2</a:t>
            </a:r>
            <a:r>
              <a:rPr lang="fr-FR" sz="2400" baseline="30000" dirty="0"/>
              <a:t>nd</a:t>
            </a:r>
            <a:r>
              <a:rPr lang="fr-FR" sz="2400" dirty="0"/>
              <a:t> or 3</a:t>
            </a:r>
            <a:r>
              <a:rPr lang="fr-FR" sz="2400" baseline="30000" dirty="0"/>
              <a:t>rd</a:t>
            </a:r>
            <a:r>
              <a:rPr lang="fr-FR" sz="2400" dirty="0"/>
              <a:t> </a:t>
            </a:r>
            <a:r>
              <a:rPr lang="fr-FR" sz="2400" dirty="0" err="1"/>
              <a:t>trimester</a:t>
            </a:r>
            <a:endParaRPr lang="fr-FR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612A76D-B07A-4EDC-8C4B-5BF5397DA7C2}"/>
              </a:ext>
            </a:extLst>
          </p:cNvPr>
          <p:cNvSpPr txBox="1"/>
          <p:nvPr/>
        </p:nvSpPr>
        <p:spPr>
          <a:xfrm>
            <a:off x="3448877" y="249783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p=0.29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64A80E80-4B11-4AC0-9691-00B4E0A76D7F}"/>
              </a:ext>
            </a:extLst>
          </p:cNvPr>
          <p:cNvSpPr txBox="1"/>
          <p:nvPr/>
        </p:nvSpPr>
        <p:spPr>
          <a:xfrm>
            <a:off x="5854146" y="2954759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p=0.42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EFE1DD3-53C6-44BB-924A-D2782B8347F7}"/>
              </a:ext>
            </a:extLst>
          </p:cNvPr>
          <p:cNvSpPr/>
          <p:nvPr/>
        </p:nvSpPr>
        <p:spPr>
          <a:xfrm>
            <a:off x="0" y="747766"/>
            <a:ext cx="2345635" cy="2759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Background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5C70921-F142-42E9-A822-CB5F4A510FE6}"/>
              </a:ext>
            </a:extLst>
          </p:cNvPr>
          <p:cNvSpPr/>
          <p:nvPr/>
        </p:nvSpPr>
        <p:spPr>
          <a:xfrm>
            <a:off x="2345636" y="750054"/>
            <a:ext cx="2142504" cy="2736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Methods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C29527F-FCBA-4EA4-9930-93E7214DA0B7}"/>
              </a:ext>
            </a:extLst>
          </p:cNvPr>
          <p:cNvSpPr/>
          <p:nvPr/>
        </p:nvSpPr>
        <p:spPr>
          <a:xfrm>
            <a:off x="4488139" y="750054"/>
            <a:ext cx="2379800" cy="2759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>
                <a:solidFill>
                  <a:schemeClr val="tx1"/>
                </a:solidFill>
              </a:rPr>
              <a:t>Results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27A622E-6E59-4C6E-961F-572FE229F843}"/>
              </a:ext>
            </a:extLst>
          </p:cNvPr>
          <p:cNvSpPr/>
          <p:nvPr/>
        </p:nvSpPr>
        <p:spPr>
          <a:xfrm>
            <a:off x="6867939" y="742912"/>
            <a:ext cx="2257977" cy="2831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308304" y="6581001"/>
            <a:ext cx="15720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err="1"/>
              <a:t>Sibiude</a:t>
            </a:r>
            <a:r>
              <a:rPr lang="fr-FR" sz="1200" dirty="0"/>
              <a:t> et al. IAS 2017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32194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build="p" animBg="1"/>
      <p:bldP spid="4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018280" cy="1143000"/>
          </a:xfrm>
        </p:spPr>
        <p:txBody>
          <a:bodyPr>
            <a:normAutofit fontScale="90000"/>
          </a:bodyPr>
          <a:lstStyle/>
          <a:p>
            <a:r>
              <a:rPr lang="fr-FR" sz="1800" dirty="0">
                <a:solidFill>
                  <a:srgbClr val="000000"/>
                </a:solidFill>
                <a:latin typeface="Arial"/>
              </a:rPr>
              <a:t/>
            </a:r>
            <a:br>
              <a:rPr lang="fr-FR" sz="1800" dirty="0">
                <a:solidFill>
                  <a:srgbClr val="000000"/>
                </a:solidFill>
                <a:latin typeface="Arial"/>
              </a:rPr>
            </a:br>
            <a:r>
              <a:rPr lang="en-US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700" b="1" dirty="0">
                <a:solidFill>
                  <a:srgbClr val="000000"/>
                </a:solidFill>
                <a:latin typeface="Arial"/>
              </a:rPr>
              <a:t>“Real life” use of </a:t>
            </a:r>
            <a:r>
              <a:rPr lang="en-US" sz="2700" b="1" dirty="0" err="1">
                <a:solidFill>
                  <a:srgbClr val="000000"/>
                </a:solidFill>
                <a:latin typeface="Arial"/>
              </a:rPr>
              <a:t>raltegravir</a:t>
            </a:r>
            <a:r>
              <a:rPr lang="en-US" sz="2700" b="1" dirty="0">
                <a:solidFill>
                  <a:srgbClr val="000000"/>
                </a:solidFill>
                <a:latin typeface="Arial"/>
              </a:rPr>
              <a:t> during pregnancy in France : the </a:t>
            </a:r>
            <a:r>
              <a:rPr lang="en-US" sz="2700" b="1" dirty="0" err="1">
                <a:solidFill>
                  <a:srgbClr val="000000"/>
                </a:solidFill>
                <a:latin typeface="Arial"/>
              </a:rPr>
              <a:t>Coferal</a:t>
            </a:r>
            <a:r>
              <a:rPr lang="en-US" sz="2700" b="1" dirty="0">
                <a:solidFill>
                  <a:srgbClr val="000000"/>
                </a:solidFill>
                <a:latin typeface="Arial"/>
              </a:rPr>
              <a:t> – IMEA 048 retrospective study </a:t>
            </a:r>
            <a:endParaRPr lang="fr-FR" sz="27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19062"/>
            <a:ext cx="6431582" cy="439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08304" y="6581001"/>
            <a:ext cx="15992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err="1" smtClean="0"/>
              <a:t>Ghosn</a:t>
            </a:r>
            <a:r>
              <a:rPr lang="fr-FR" sz="1200" dirty="0" smtClean="0"/>
              <a:t> J </a:t>
            </a:r>
            <a:r>
              <a:rPr lang="fr-FR" sz="1200" dirty="0"/>
              <a:t>et al. IAS 2017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565186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401618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692" y="3060229"/>
            <a:ext cx="4995553" cy="355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764704"/>
            <a:ext cx="86010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164288" y="6599277"/>
            <a:ext cx="15992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err="1" smtClean="0"/>
              <a:t>Ghosn</a:t>
            </a:r>
            <a:r>
              <a:rPr lang="fr-FR" sz="1200" dirty="0" smtClean="0"/>
              <a:t> J </a:t>
            </a:r>
            <a:r>
              <a:rPr lang="fr-FR" sz="1200" dirty="0"/>
              <a:t>et al. IAS 2017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967197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>
                <a:latin typeface="Comic Sans MS" charset="0"/>
                <a:cs typeface="+mj-cs"/>
              </a:rPr>
              <a:t>Mme </a:t>
            </a:r>
            <a:r>
              <a:rPr lang="fr-FR" dirty="0" smtClean="0">
                <a:latin typeface="Comic Sans MS" charset="0"/>
                <a:cs typeface="+mj-cs"/>
              </a:rPr>
              <a:t>F, 23 </a:t>
            </a:r>
            <a:r>
              <a:rPr lang="fr-FR" dirty="0">
                <a:latin typeface="Comic Sans MS" charset="0"/>
                <a:cs typeface="+mj-cs"/>
              </a:rPr>
              <a:t>ans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250825" y="1628775"/>
            <a:ext cx="8642350" cy="4897438"/>
          </a:xfrm>
        </p:spPr>
        <p:txBody>
          <a:bodyPr/>
          <a:lstStyle/>
          <a:p>
            <a:pPr eaLnBrk="1" hangingPunct="1"/>
            <a:r>
              <a:rPr lang="fr-FR" sz="2000" dirty="0" smtClean="0">
                <a:ea typeface="ＭＳ Ｐゴシック" pitchFamily="34" charset="-128"/>
              </a:rPr>
              <a:t>Ivoirienne, ne parle et ne comprend pas bien le français, vient juste d’arriver en France, est logée au 115</a:t>
            </a:r>
          </a:p>
          <a:p>
            <a:pPr eaLnBrk="1" hangingPunct="1"/>
            <a:r>
              <a:rPr lang="fr-FR" sz="2000" dirty="0" smtClean="0">
                <a:ea typeface="ＭＳ Ｐゴシック" pitchFamily="34" charset="-128"/>
              </a:rPr>
              <a:t>2 enfants en Côte d’Ivoire</a:t>
            </a:r>
          </a:p>
          <a:p>
            <a:pPr eaLnBrk="1" hangingPunct="1"/>
            <a:r>
              <a:rPr lang="fr-FR" sz="2000" dirty="0" smtClean="0">
                <a:ea typeface="ＭＳ Ｐゴシック" pitchFamily="34" charset="-128"/>
              </a:rPr>
              <a:t>Enceinte de 37 SA +3, grossesse non suivie, est admise aux urgences obstétricales pour une prise en charge de sa grossesse.</a:t>
            </a:r>
          </a:p>
          <a:p>
            <a:pPr eaLnBrk="1" hangingPunct="1"/>
            <a:endParaRPr lang="fr-FR" sz="2000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fr-FR" sz="2000" dirty="0">
                <a:ea typeface="ＭＳ Ｐゴシック" pitchFamily="34" charset="-128"/>
              </a:rPr>
              <a:t>Que faites-vous?</a:t>
            </a:r>
          </a:p>
          <a:p>
            <a:pPr eaLnBrk="1" hangingPunct="1"/>
            <a:endParaRPr lang="fr-FR" sz="1800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endParaRPr lang="fr-FR" sz="1800" dirty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endParaRPr lang="fr-FR" sz="1800" dirty="0" smtClean="0">
              <a:ea typeface="ＭＳ Ｐゴシック" pitchFamily="34" charset="-128"/>
            </a:endParaRPr>
          </a:p>
          <a:p>
            <a:pPr eaLnBrk="1" hangingPunct="1">
              <a:buFontTx/>
              <a:buChar char="-"/>
            </a:pPr>
            <a:endParaRPr lang="fr-FR" sz="1800" dirty="0" smtClean="0">
              <a:ea typeface="ＭＳ Ｐゴシック" pitchFamily="34" charset="-128"/>
            </a:endParaRPr>
          </a:p>
        </p:txBody>
      </p:sp>
      <p:sp>
        <p:nvSpPr>
          <p:cNvPr id="27651" name="ZoneTexte 1"/>
          <p:cNvSpPr txBox="1">
            <a:spLocks noChangeArrowheads="1"/>
          </p:cNvSpPr>
          <p:nvPr/>
        </p:nvSpPr>
        <p:spPr bwMode="auto">
          <a:xfrm>
            <a:off x="7596188" y="6553200"/>
            <a:ext cx="1327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sz="1000"/>
              <a:t>Dr L Morand-joubert</a:t>
            </a:r>
          </a:p>
        </p:txBody>
      </p:sp>
    </p:spTree>
    <p:extLst>
      <p:ext uri="{BB962C8B-B14F-4D97-AF65-F5344CB8AC3E}">
        <p14:creationId xmlns:p14="http://schemas.microsoft.com/office/powerpoint/2010/main" val="162021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5108"/>
            <a:ext cx="8446368" cy="632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268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84433" y="2708920"/>
            <a:ext cx="83884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Majorité </a:t>
            </a:r>
            <a:r>
              <a:rPr lang="fr-FR" dirty="0"/>
              <a:t>des infections chroniques par le virus de l'hépatite B </a:t>
            </a:r>
            <a:r>
              <a:rPr lang="fr-FR" dirty="0" smtClean="0"/>
              <a:t>acquises </a:t>
            </a:r>
            <a:r>
              <a:rPr lang="fr-FR" dirty="0"/>
              <a:t>à la naissance par une transmission dite "</a:t>
            </a:r>
            <a:r>
              <a:rPr lang="fr-FR" dirty="0" smtClean="0"/>
              <a:t>verticale«  (passage à la chronicité chez 90% des enfants infectés).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Recherche </a:t>
            </a:r>
            <a:r>
              <a:rPr lang="fr-FR" dirty="0"/>
              <a:t>systématiquement </a:t>
            </a:r>
            <a:r>
              <a:rPr lang="fr-FR" dirty="0" smtClean="0"/>
              <a:t>de la </a:t>
            </a:r>
            <a:r>
              <a:rPr lang="fr-FR" dirty="0"/>
              <a:t>présence de l’antigène </a:t>
            </a:r>
            <a:r>
              <a:rPr lang="fr-FR" dirty="0" err="1"/>
              <a:t>Hbs</a:t>
            </a:r>
            <a:r>
              <a:rPr lang="fr-FR" dirty="0"/>
              <a:t> (</a:t>
            </a:r>
            <a:r>
              <a:rPr lang="fr-FR" dirty="0" err="1"/>
              <a:t>AgHBs</a:t>
            </a:r>
            <a:r>
              <a:rPr lang="fr-FR" dirty="0"/>
              <a:t>) chez toutes les femmes enceintes au cours du sixième mois</a:t>
            </a:r>
            <a:r>
              <a:rPr lang="fr-FR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Indication </a:t>
            </a:r>
            <a:r>
              <a:rPr lang="fr-FR" dirty="0"/>
              <a:t>de la mise en place d'un traitement  </a:t>
            </a:r>
            <a:r>
              <a:rPr lang="fr-FR" dirty="0" smtClean="0"/>
              <a:t>par </a:t>
            </a:r>
            <a:r>
              <a:rPr lang="fr-FR" dirty="0" err="1" smtClean="0"/>
              <a:t>Ténofovir</a:t>
            </a:r>
            <a:r>
              <a:rPr lang="fr-FR" dirty="0" smtClean="0"/>
              <a:t> pendant </a:t>
            </a:r>
            <a:r>
              <a:rPr lang="fr-FR" dirty="0"/>
              <a:t>la </a:t>
            </a:r>
            <a:r>
              <a:rPr lang="fr-FR" dirty="0" smtClean="0"/>
              <a:t>grossesse sur la charge virale VHB chez la mère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Risque élevé de transmission si charge </a:t>
            </a:r>
            <a:r>
              <a:rPr lang="fr-FR" dirty="0"/>
              <a:t>virale (DNA viral du VHB) à partir de 6 log (ou 1 000 000 copie/ml</a:t>
            </a:r>
            <a:r>
              <a:rPr lang="fr-FR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Prévention par sérovaccination dans les 24H de l’enfant </a:t>
            </a:r>
          </a:p>
          <a:p>
            <a:pPr marL="742950" lvl="1" indent="-285750">
              <a:buFontTx/>
              <a:buChar char="-"/>
            </a:pPr>
            <a:r>
              <a:rPr lang="fr-FR" dirty="0" smtClean="0"/>
              <a:t>Injection d'Immunoglobulines </a:t>
            </a:r>
            <a:r>
              <a:rPr lang="fr-FR" dirty="0"/>
              <a:t>contre l’hépatite B (</a:t>
            </a:r>
            <a:r>
              <a:rPr lang="fr-FR" dirty="0" err="1"/>
              <a:t>HBIg</a:t>
            </a:r>
            <a:r>
              <a:rPr lang="fr-FR" dirty="0"/>
              <a:t>) (100 UI) en </a:t>
            </a:r>
            <a:r>
              <a:rPr lang="fr-FR" dirty="0" err="1"/>
              <a:t>intra-musculaire</a:t>
            </a:r>
            <a:r>
              <a:rPr lang="fr-FR" dirty="0"/>
              <a:t> (IM) </a:t>
            </a:r>
            <a:endParaRPr lang="fr-FR" dirty="0" smtClean="0"/>
          </a:p>
          <a:p>
            <a:pPr marL="742950" lvl="1" indent="-285750">
              <a:buFontTx/>
              <a:buChar char="-"/>
            </a:pPr>
            <a:r>
              <a:rPr lang="fr-FR" dirty="0" smtClean="0"/>
              <a:t>1ère </a:t>
            </a:r>
            <a:r>
              <a:rPr lang="fr-FR" dirty="0"/>
              <a:t>injection de vaccin en IM sur un autre </a:t>
            </a:r>
            <a:r>
              <a:rPr lang="fr-FR" dirty="0" smtClean="0"/>
              <a:t>site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25604" name="Picture 4" descr="http://static.commentcamarche.net/sante-medecine.commentcamarche.net/faq/images/4300-ACn8fiAcNfFr2nzL-s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8575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851920" y="548680"/>
            <a:ext cx="4558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Transmission verticale du VHB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692663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Hépatite B occulte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400" dirty="0"/>
              <a:t>L'</a:t>
            </a:r>
            <a:r>
              <a:rPr lang="fr-FR" sz="2400" b="1" dirty="0"/>
              <a:t>hépatite B occulte</a:t>
            </a:r>
            <a:r>
              <a:rPr lang="fr-FR" sz="2400" dirty="0"/>
              <a:t> est une entité décrite au début des années 1980 qui correspond à la présence d'ADN du virus de l'</a:t>
            </a:r>
            <a:r>
              <a:rPr lang="fr-FR" sz="2400" b="1" dirty="0"/>
              <a:t>hépatite B</a:t>
            </a:r>
            <a:r>
              <a:rPr lang="fr-FR" sz="2400" dirty="0"/>
              <a:t> (</a:t>
            </a:r>
            <a:r>
              <a:rPr lang="fr-FR" sz="2400" b="1" dirty="0"/>
              <a:t>VHB</a:t>
            </a:r>
            <a:r>
              <a:rPr lang="fr-FR" sz="2400" dirty="0"/>
              <a:t>) dans le sérum et/ou dans le foie des patients chez lesquels l'antigène (Ag) </a:t>
            </a:r>
            <a:r>
              <a:rPr lang="fr-FR" sz="2400" dirty="0" err="1"/>
              <a:t>HBs</a:t>
            </a:r>
            <a:r>
              <a:rPr lang="fr-FR" sz="2400" dirty="0"/>
              <a:t> est indétectable par les tests </a:t>
            </a:r>
            <a:r>
              <a:rPr lang="fr-FR" sz="2400" b="1" dirty="0"/>
              <a:t>sérologiques</a:t>
            </a:r>
            <a:r>
              <a:rPr lang="fr-FR" sz="2400" dirty="0"/>
              <a:t> usuels</a:t>
            </a:r>
            <a:r>
              <a:rPr lang="fr-FR" sz="2400" dirty="0" smtClean="0"/>
              <a:t>.</a:t>
            </a:r>
          </a:p>
          <a:p>
            <a:endParaRPr lang="fr-FR" sz="2400" dirty="0"/>
          </a:p>
          <a:p>
            <a:pPr algn="just"/>
            <a:r>
              <a:rPr lang="fr-FR" sz="2400" dirty="0"/>
              <a:t>L’ADN du VHB est habituellement faiblement </a:t>
            </a:r>
            <a:r>
              <a:rPr lang="fr-FR" sz="2400" dirty="0" smtClean="0"/>
              <a:t>détectable (moins </a:t>
            </a:r>
            <a:r>
              <a:rPr lang="fr-FR" sz="2400" dirty="0"/>
              <a:t>de 4 log) mais il arrive que les virémies soient </a:t>
            </a:r>
            <a:r>
              <a:rPr lang="fr-FR" sz="2400" dirty="0" smtClean="0"/>
              <a:t>plus élevées </a:t>
            </a:r>
            <a:r>
              <a:rPr lang="fr-FR" sz="2400" dirty="0"/>
              <a:t>autour de 6 log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35721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21088"/>
            <a:ext cx="37401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95536" y="1150587"/>
            <a:ext cx="835292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La rubéole est une maladie contagieuse et se transmet facilement d'une personne à l'autre. La contamination a lieu par l'intermédiaire de gouttelettes de salive provenant des voies aériennes supérieures et contenant le virus 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fr-FR" altLang="fr-FR" sz="140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soit lors de toux, éternuements, mouchages, contacts par des mains souillées par la salive 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fr-FR" altLang="fr-FR" sz="140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soit lors de contacts étroits avec des personnes infectées 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fr-FR" altLang="fr-FR" sz="140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soit par les objets contaminés par des sécrétions du nez ou de la gorge (jouets, mouchoirs, etc.).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Chez la femme enceinte, la transmission du virus de la rubéole au fœtus se fait à travers le </a:t>
            </a:r>
            <a:r>
              <a:rPr kumimoji="0" lang="fr-FR" altLang="fr-FR" u="none" strike="noStrike" cap="none" normalizeH="0" dirty="0" smtClean="0">
                <a:ln>
                  <a:noFill/>
                </a:ln>
                <a:effectLst/>
                <a:cs typeface="Arial" pitchFamily="34" charset="0"/>
              </a:rPr>
              <a:t> </a:t>
            </a:r>
            <a:r>
              <a:rPr kumimoji="0" lang="fr-FR" altLang="fr-FR" u="none" strike="noStrike" cap="none" normalizeH="0" dirty="0" smtClean="0">
                <a:ln>
                  <a:noFill/>
                </a:ln>
                <a:effectLst/>
                <a:cs typeface="Arial" pitchFamily="34" charset="0"/>
              </a:rPr>
              <a:t>placenta.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/>
              <a:t>Le risque de malformation varie selon l'âge gestationnel lors de l'infection : il est estimé à 85% pour un âge gestationnel de 5 à 8 semaines, 52% entre 9 et 12 semaines, 16% entre 13 et 20 semaines, et nul au-delà.</a:t>
            </a:r>
            <a:endParaRPr kumimoji="0" lang="fr-FR" altLang="fr-FR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395536" y="260648"/>
            <a:ext cx="8229600" cy="1104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Virus de la rubéole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5151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latin typeface="Comic Sans MS" charset="0"/>
              </a:rPr>
              <a:t>Mme F, 23 ans</a:t>
            </a:r>
            <a:endParaRPr lang="fr-FR" dirty="0">
              <a:latin typeface="Comic Sans MS" charset="0"/>
              <a:cs typeface="+mj-cs"/>
            </a:endParaRP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250825" y="1628775"/>
            <a:ext cx="8642350" cy="4897438"/>
          </a:xfrm>
        </p:spPr>
        <p:txBody>
          <a:bodyPr>
            <a:normAutofit/>
          </a:bodyPr>
          <a:lstStyle/>
          <a:p>
            <a:pPr eaLnBrk="1" hangingPunct="1"/>
            <a:r>
              <a:rPr lang="fr-FR" sz="2000" dirty="0" smtClean="0">
                <a:ea typeface="ＭＳ Ｐゴシック" pitchFamily="34" charset="-128"/>
              </a:rPr>
              <a:t>Le dépistage pour le VIH est positif avec WB VIH-1 complet</a:t>
            </a:r>
          </a:p>
          <a:p>
            <a:pPr eaLnBrk="1" hangingPunct="1"/>
            <a:r>
              <a:rPr lang="fr-FR" sz="2000" dirty="0" smtClean="0">
                <a:ea typeface="ＭＳ Ｐゴシック" pitchFamily="34" charset="-128"/>
              </a:rPr>
              <a:t>La patiente est sidérée du diagnostic avec une réaction violente.</a:t>
            </a:r>
          </a:p>
          <a:p>
            <a:pPr eaLnBrk="1" hangingPunct="1"/>
            <a:r>
              <a:rPr lang="fr-FR" sz="2000" dirty="0" smtClean="0">
                <a:ea typeface="ＭＳ Ｐゴシック" pitchFamily="34" charset="-128"/>
              </a:rPr>
              <a:t>Un bilan est demandé en urgence:</a:t>
            </a:r>
          </a:p>
          <a:p>
            <a:pPr lvl="1"/>
            <a:r>
              <a:rPr lang="fr-FR" sz="2000" dirty="0" smtClean="0">
                <a:ea typeface="ＭＳ Ｐゴシック" pitchFamily="34" charset="-128"/>
              </a:rPr>
              <a:t>Charge virale: 4951 copies/ml- CD4: 410/mm</a:t>
            </a:r>
            <a:r>
              <a:rPr lang="fr-FR" sz="2000" baseline="30000" dirty="0" smtClean="0">
                <a:ea typeface="ＭＳ Ｐゴシック" pitchFamily="34" charset="-128"/>
              </a:rPr>
              <a:t>3</a:t>
            </a:r>
          </a:p>
          <a:p>
            <a:pPr eaLnBrk="1" hangingPunct="1"/>
            <a:r>
              <a:rPr lang="fr-FR" sz="2000" dirty="0" smtClean="0">
                <a:ea typeface="ＭＳ Ｐゴシック" pitchFamily="34" charset="-128"/>
              </a:rPr>
              <a:t>A priori pas d’antécédent de traitement mais compréhension difficile</a:t>
            </a:r>
          </a:p>
          <a:p>
            <a:pPr eaLnBrk="1" hangingPunct="1"/>
            <a:endParaRPr lang="fr-FR" sz="2000" dirty="0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fr-FR" sz="2000" dirty="0" smtClean="0">
                <a:ea typeface="ＭＳ Ｐゴシック" pitchFamily="34" charset="-128"/>
              </a:rPr>
              <a:t>	</a:t>
            </a:r>
          </a:p>
          <a:p>
            <a:pPr marL="0" indent="0" eaLnBrk="1" hangingPunct="1">
              <a:buNone/>
            </a:pPr>
            <a:endParaRPr lang="fr-FR" altLang="ja-JP" sz="2000" dirty="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fr-FR" sz="2000" dirty="0" smtClean="0">
                <a:ea typeface="ＭＳ Ｐゴシック" pitchFamily="34" charset="-128"/>
              </a:rPr>
              <a:t>Que faites-vous et que décidez-vous pour l’accouchement?</a:t>
            </a:r>
          </a:p>
        </p:txBody>
      </p:sp>
      <p:sp>
        <p:nvSpPr>
          <p:cNvPr id="29699" name="ZoneTexte 3"/>
          <p:cNvSpPr txBox="1">
            <a:spLocks noChangeArrowheads="1"/>
          </p:cNvSpPr>
          <p:nvPr/>
        </p:nvSpPr>
        <p:spPr bwMode="auto">
          <a:xfrm>
            <a:off x="7596188" y="6553200"/>
            <a:ext cx="1327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sz="1000"/>
              <a:t>Dr L Morand-joubert</a:t>
            </a:r>
          </a:p>
        </p:txBody>
      </p:sp>
    </p:spTree>
    <p:extLst>
      <p:ext uri="{BB962C8B-B14F-4D97-AF65-F5344CB8AC3E}">
        <p14:creationId xmlns:p14="http://schemas.microsoft.com/office/powerpoint/2010/main" val="10840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latin typeface="Comic Sans MS" charset="0"/>
              </a:rPr>
              <a:t>Mme F, 23 ans</a:t>
            </a:r>
            <a:endParaRPr lang="fr-FR" dirty="0">
              <a:latin typeface="Comic Sans MS" charset="0"/>
              <a:cs typeface="+mj-cs"/>
            </a:endParaRP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250825" y="1628775"/>
            <a:ext cx="8642350" cy="4897438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r>
              <a:rPr lang="fr-FR" sz="2000" dirty="0" smtClean="0">
                <a:ea typeface="ＭＳ Ｐゴシック" pitchFamily="34" charset="-128"/>
              </a:rPr>
              <a:t>La patiente refuse d’être hospitalisée et aussi la césarienne …</a:t>
            </a:r>
          </a:p>
          <a:p>
            <a:pPr eaLnBrk="1" hangingPunct="1">
              <a:buFontTx/>
              <a:buChar char="-"/>
            </a:pPr>
            <a:r>
              <a:rPr lang="fr-FR" sz="2000" dirty="0" smtClean="0">
                <a:ea typeface="ＭＳ Ｐゴシック" pitchFamily="34" charset="-128"/>
              </a:rPr>
              <a:t>Mise immédiate au traitement antirétroviral. Quel traitement choisir ? Prophylaxie ?</a:t>
            </a:r>
            <a:endParaRPr lang="fr-FR" sz="2000" dirty="0">
              <a:ea typeface="ＭＳ Ｐゴシック" pitchFamily="34" charset="-128"/>
            </a:endParaRPr>
          </a:p>
          <a:p>
            <a:pPr eaLnBrk="1" hangingPunct="1">
              <a:buFontTx/>
              <a:buChar char="-"/>
            </a:pPr>
            <a:r>
              <a:rPr lang="fr-FR" sz="2000" dirty="0" smtClean="0">
                <a:ea typeface="ＭＳ Ｐゴシック" pitchFamily="34" charset="-128"/>
              </a:rPr>
              <a:t>Autre dépistage pour la patiente</a:t>
            </a:r>
            <a:endParaRPr lang="fr-FR" sz="2000" dirty="0">
              <a:ea typeface="ＭＳ Ｐゴシック" pitchFamily="34" charset="-128"/>
            </a:endParaRPr>
          </a:p>
          <a:p>
            <a:pPr>
              <a:buFontTx/>
              <a:buChar char="-"/>
            </a:pPr>
            <a:r>
              <a:rPr lang="fr-FR" sz="2000" dirty="0">
                <a:ea typeface="ＭＳ Ｐゴシック" pitchFamily="34" charset="-128"/>
              </a:rPr>
              <a:t>Dépistage du </a:t>
            </a:r>
            <a:r>
              <a:rPr lang="fr-FR" sz="2000" dirty="0" smtClean="0">
                <a:ea typeface="ＭＳ Ｐゴシック" pitchFamily="34" charset="-128"/>
              </a:rPr>
              <a:t>partenaire</a:t>
            </a:r>
            <a:endParaRPr lang="fr-FR" sz="2000" dirty="0">
              <a:ea typeface="ＭＳ Ｐゴシック" pitchFamily="34" charset="-128"/>
            </a:endParaRPr>
          </a:p>
          <a:p>
            <a:pPr eaLnBrk="1" hangingPunct="1">
              <a:buFontTx/>
              <a:buChar char="-"/>
            </a:pPr>
            <a:endParaRPr lang="fr-FR" sz="1800" dirty="0" smtClean="0">
              <a:ea typeface="ＭＳ Ｐゴシック" pitchFamily="34" charset="-128"/>
            </a:endParaRPr>
          </a:p>
          <a:p>
            <a:pPr eaLnBrk="1" hangingPunct="1">
              <a:buFontTx/>
              <a:buChar char="-"/>
            </a:pPr>
            <a:endParaRPr lang="fr-FR" sz="1800" dirty="0">
              <a:ea typeface="ＭＳ Ｐゴシック" pitchFamily="34" charset="-128"/>
            </a:endParaRPr>
          </a:p>
          <a:p>
            <a:pPr eaLnBrk="1" hangingPunct="1">
              <a:buFontTx/>
              <a:buChar char="-"/>
            </a:pPr>
            <a:endParaRPr lang="fr-FR" sz="1800" dirty="0" smtClean="0">
              <a:ea typeface="ＭＳ Ｐゴシック" pitchFamily="34" charset="-128"/>
            </a:endParaRPr>
          </a:p>
        </p:txBody>
      </p:sp>
      <p:sp>
        <p:nvSpPr>
          <p:cNvPr id="31747" name="ZoneTexte 3"/>
          <p:cNvSpPr txBox="1">
            <a:spLocks noChangeArrowheads="1"/>
          </p:cNvSpPr>
          <p:nvPr/>
        </p:nvSpPr>
        <p:spPr bwMode="auto">
          <a:xfrm>
            <a:off x="7596188" y="6553200"/>
            <a:ext cx="1327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sz="1000"/>
              <a:t>Dr L Morand-joubert</a:t>
            </a:r>
          </a:p>
        </p:txBody>
      </p:sp>
    </p:spTree>
    <p:extLst>
      <p:ext uri="{BB962C8B-B14F-4D97-AF65-F5344CB8AC3E}">
        <p14:creationId xmlns:p14="http://schemas.microsoft.com/office/powerpoint/2010/main" val="33170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latin typeface="Comic Sans MS" charset="0"/>
              </a:rPr>
              <a:t>Mme F, 23 ans</a:t>
            </a:r>
            <a:endParaRPr lang="fr-FR" dirty="0">
              <a:latin typeface="Comic Sans MS" charset="0"/>
              <a:cs typeface="+mj-cs"/>
            </a:endParaRP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250825" y="1628775"/>
            <a:ext cx="8642350" cy="4897438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r>
              <a:rPr lang="fr-FR" sz="2000" dirty="0" smtClean="0">
                <a:ea typeface="ＭＳ Ｐゴシック" pitchFamily="34" charset="-128"/>
              </a:rPr>
              <a:t>Autres sérologies:</a:t>
            </a:r>
          </a:p>
          <a:p>
            <a:pPr lvl="1">
              <a:buFontTx/>
              <a:buChar char="-"/>
            </a:pPr>
            <a:r>
              <a:rPr lang="fr-FR" sz="1800" dirty="0" smtClean="0">
                <a:ea typeface="ＭＳ Ｐゴシック" pitchFamily="34" charset="-128"/>
              </a:rPr>
              <a:t>Sérologie VHC: négative</a:t>
            </a:r>
          </a:p>
          <a:p>
            <a:pPr lvl="1">
              <a:buFontTx/>
              <a:buChar char="-"/>
            </a:pPr>
            <a:r>
              <a:rPr lang="fr-FR" sz="1800" dirty="0" smtClean="0">
                <a:ea typeface="ＭＳ Ｐゴシック" pitchFamily="34" charset="-128"/>
              </a:rPr>
              <a:t>Sérologie VHB: Ag </a:t>
            </a:r>
            <a:r>
              <a:rPr lang="fr-FR" sz="1800" dirty="0" err="1" smtClean="0">
                <a:ea typeface="ＭＳ Ｐゴシック" pitchFamily="34" charset="-128"/>
              </a:rPr>
              <a:t>HbS</a:t>
            </a:r>
            <a:r>
              <a:rPr lang="fr-FR" sz="1800" dirty="0" smtClean="0">
                <a:ea typeface="ＭＳ Ｐゴシック" pitchFamily="34" charset="-128"/>
              </a:rPr>
              <a:t> négatif; </a:t>
            </a:r>
            <a:r>
              <a:rPr lang="fr-FR" sz="1800" dirty="0" err="1" smtClean="0">
                <a:ea typeface="ＭＳ Ｐゴシック" pitchFamily="34" charset="-128"/>
              </a:rPr>
              <a:t>Ac</a:t>
            </a:r>
            <a:r>
              <a:rPr lang="fr-FR" sz="1800" dirty="0" smtClean="0">
                <a:ea typeface="ＭＳ Ｐゴシック" pitchFamily="34" charset="-128"/>
              </a:rPr>
              <a:t> </a:t>
            </a:r>
            <a:r>
              <a:rPr lang="fr-FR" sz="1800" dirty="0" err="1" smtClean="0">
                <a:ea typeface="ＭＳ Ｐゴシック" pitchFamily="34" charset="-128"/>
              </a:rPr>
              <a:t>HBc</a:t>
            </a:r>
            <a:r>
              <a:rPr lang="fr-FR" sz="1800" dirty="0" smtClean="0">
                <a:ea typeface="ＭＳ Ｐゴシック" pitchFamily="34" charset="-128"/>
              </a:rPr>
              <a:t> positif, </a:t>
            </a:r>
            <a:r>
              <a:rPr lang="fr-FR" sz="1800" dirty="0" err="1" smtClean="0">
                <a:ea typeface="ＭＳ Ｐゴシック" pitchFamily="34" charset="-128"/>
              </a:rPr>
              <a:t>Ac</a:t>
            </a:r>
            <a:r>
              <a:rPr lang="fr-FR" sz="1800" dirty="0" smtClean="0">
                <a:ea typeface="ＭＳ Ｐゴシック" pitchFamily="34" charset="-128"/>
              </a:rPr>
              <a:t> </a:t>
            </a:r>
            <a:r>
              <a:rPr lang="fr-FR" sz="1800" dirty="0" err="1" smtClean="0">
                <a:ea typeface="ＭＳ Ｐゴシック" pitchFamily="34" charset="-128"/>
              </a:rPr>
              <a:t>HBs</a:t>
            </a:r>
            <a:r>
              <a:rPr lang="fr-FR" sz="1800" dirty="0" smtClean="0">
                <a:ea typeface="ＭＳ Ｐゴシック" pitchFamily="34" charset="-128"/>
              </a:rPr>
              <a:t> négatif</a:t>
            </a:r>
          </a:p>
          <a:p>
            <a:pPr lvl="1">
              <a:buFontTx/>
              <a:buChar char="-"/>
            </a:pPr>
            <a:r>
              <a:rPr lang="fr-FR" sz="1800" dirty="0" smtClean="0">
                <a:ea typeface="ＭＳ Ｐゴシック" pitchFamily="34" charset="-128"/>
              </a:rPr>
              <a:t>Sérologie Syphilis négative</a:t>
            </a:r>
          </a:p>
          <a:p>
            <a:pPr lvl="1">
              <a:buFontTx/>
              <a:buChar char="-"/>
            </a:pPr>
            <a:r>
              <a:rPr lang="fr-FR" sz="1800" dirty="0" smtClean="0">
                <a:ea typeface="ＭＳ Ｐゴシック" pitchFamily="34" charset="-128"/>
              </a:rPr>
              <a:t>Sérologie Rubéole: </a:t>
            </a:r>
            <a:r>
              <a:rPr lang="fr-FR" sz="1800" dirty="0" err="1" smtClean="0">
                <a:ea typeface="ＭＳ Ｐゴシック" pitchFamily="34" charset="-128"/>
              </a:rPr>
              <a:t>IgG</a:t>
            </a:r>
            <a:r>
              <a:rPr lang="fr-FR" sz="1800" dirty="0" smtClean="0">
                <a:ea typeface="ＭＳ Ｐゴシック" pitchFamily="34" charset="-128"/>
              </a:rPr>
              <a:t> à 6 UI/ml </a:t>
            </a:r>
          </a:p>
          <a:p>
            <a:pPr lvl="1">
              <a:buFontTx/>
              <a:buChar char="-"/>
            </a:pPr>
            <a:endParaRPr lang="fr-FR" sz="1400" dirty="0" smtClean="0">
              <a:ea typeface="ＭＳ Ｐゴシック" pitchFamily="34" charset="-128"/>
            </a:endParaRPr>
          </a:p>
          <a:p>
            <a:pPr>
              <a:buFontTx/>
              <a:buChar char="-"/>
            </a:pPr>
            <a:r>
              <a:rPr lang="fr-FR" sz="2000" dirty="0" smtClean="0">
                <a:ea typeface="ＭＳ Ｐゴシック" pitchFamily="34" charset="-128"/>
              </a:rPr>
              <a:t>Présence d ’une cytolyse</a:t>
            </a:r>
          </a:p>
          <a:p>
            <a:pPr>
              <a:buFontTx/>
              <a:buChar char="-"/>
            </a:pPr>
            <a:endParaRPr lang="fr-FR" sz="1800" dirty="0">
              <a:ea typeface="ＭＳ Ｐゴシック" pitchFamily="34" charset="-128"/>
            </a:endParaRPr>
          </a:p>
          <a:p>
            <a:pPr>
              <a:buFontTx/>
              <a:buChar char="-"/>
            </a:pPr>
            <a:r>
              <a:rPr lang="fr-FR" sz="2000" dirty="0" smtClean="0">
                <a:ea typeface="ＭＳ Ｐゴシック" pitchFamily="34" charset="-128"/>
              </a:rPr>
              <a:t>Que pensez-vous des sérologies concernant le VHB et la rubéole ?</a:t>
            </a:r>
          </a:p>
          <a:p>
            <a:pPr marL="0" indent="0" eaLnBrk="1" hangingPunct="1">
              <a:buNone/>
            </a:pPr>
            <a:endParaRPr lang="fr-FR" sz="1800" dirty="0" smtClean="0">
              <a:ea typeface="ＭＳ Ｐゴシック" pitchFamily="34" charset="-128"/>
            </a:endParaRPr>
          </a:p>
          <a:p>
            <a:pPr eaLnBrk="1" hangingPunct="1">
              <a:buFontTx/>
              <a:buChar char="-"/>
            </a:pPr>
            <a:endParaRPr lang="fr-FR" sz="1800" dirty="0">
              <a:ea typeface="ＭＳ Ｐゴシック" pitchFamily="34" charset="-128"/>
            </a:endParaRPr>
          </a:p>
          <a:p>
            <a:pPr eaLnBrk="1" hangingPunct="1">
              <a:buFontTx/>
              <a:buChar char="-"/>
            </a:pPr>
            <a:endParaRPr lang="fr-FR" sz="1800" dirty="0" smtClean="0">
              <a:ea typeface="ＭＳ Ｐゴシック" pitchFamily="34" charset="-128"/>
            </a:endParaRPr>
          </a:p>
          <a:p>
            <a:pPr eaLnBrk="1" hangingPunct="1">
              <a:buFontTx/>
              <a:buChar char="-"/>
            </a:pPr>
            <a:endParaRPr lang="fr-FR" sz="1800" dirty="0" smtClean="0">
              <a:ea typeface="ＭＳ Ｐゴシック" pitchFamily="34" charset="-128"/>
            </a:endParaRPr>
          </a:p>
          <a:p>
            <a:pPr eaLnBrk="1" hangingPunct="1">
              <a:buFontTx/>
              <a:buChar char="-"/>
            </a:pPr>
            <a:endParaRPr lang="fr-FR" sz="1800" dirty="0">
              <a:ea typeface="ＭＳ Ｐゴシック" pitchFamily="34" charset="-128"/>
            </a:endParaRPr>
          </a:p>
          <a:p>
            <a:pPr eaLnBrk="1" hangingPunct="1">
              <a:buFontTx/>
              <a:buChar char="-"/>
            </a:pPr>
            <a:endParaRPr lang="fr-FR" sz="1800" dirty="0" smtClean="0">
              <a:ea typeface="ＭＳ Ｐゴシック" pitchFamily="34" charset="-128"/>
            </a:endParaRPr>
          </a:p>
        </p:txBody>
      </p:sp>
      <p:sp>
        <p:nvSpPr>
          <p:cNvPr id="31747" name="ZoneTexte 3"/>
          <p:cNvSpPr txBox="1">
            <a:spLocks noChangeArrowheads="1"/>
          </p:cNvSpPr>
          <p:nvPr/>
        </p:nvSpPr>
        <p:spPr bwMode="auto">
          <a:xfrm>
            <a:off x="7596188" y="6553200"/>
            <a:ext cx="1327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sz="1000"/>
              <a:t>Dr L Morand-joubert</a:t>
            </a:r>
          </a:p>
        </p:txBody>
      </p:sp>
    </p:spTree>
    <p:extLst>
      <p:ext uri="{BB962C8B-B14F-4D97-AF65-F5344CB8AC3E}">
        <p14:creationId xmlns:p14="http://schemas.microsoft.com/office/powerpoint/2010/main" val="204292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latin typeface="Comic Sans MS" charset="0"/>
              </a:rPr>
              <a:t>Mme F, 23 ans</a:t>
            </a:r>
            <a:endParaRPr lang="fr-FR" dirty="0">
              <a:latin typeface="Comic Sans MS" charset="0"/>
              <a:cs typeface="+mj-cs"/>
            </a:endParaRP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250825" y="1628775"/>
            <a:ext cx="8642350" cy="4897438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r>
              <a:rPr lang="fr-FR" sz="2000" dirty="0" smtClean="0">
                <a:ea typeface="ＭＳ Ｐゴシック" pitchFamily="34" charset="-128"/>
              </a:rPr>
              <a:t>La patiente a été hospitalisée deux jours et est sortie contre l’avis médical</a:t>
            </a:r>
          </a:p>
          <a:p>
            <a:pPr eaLnBrk="1" hangingPunct="1">
              <a:buFontTx/>
              <a:buChar char="-"/>
            </a:pPr>
            <a:r>
              <a:rPr lang="fr-FR" sz="2000" dirty="0" smtClean="0">
                <a:ea typeface="ＭＳ Ｐゴシック" pitchFamily="34" charset="-128"/>
              </a:rPr>
              <a:t>Une semaine après la mise sous traitement par TDF/FTC/RAL, la CV est à 4609 </a:t>
            </a:r>
            <a:r>
              <a:rPr lang="fr-FR" sz="2000" dirty="0" err="1" smtClean="0">
                <a:ea typeface="ＭＳ Ｐゴシック" pitchFamily="34" charset="-128"/>
              </a:rPr>
              <a:t>cp</a:t>
            </a:r>
            <a:r>
              <a:rPr lang="fr-FR" sz="2000" dirty="0" smtClean="0">
                <a:ea typeface="ＭＳ Ｐゴシック" pitchFamily="34" charset="-128"/>
              </a:rPr>
              <a:t>/ml</a:t>
            </a:r>
          </a:p>
          <a:p>
            <a:pPr eaLnBrk="1" hangingPunct="1">
              <a:buFontTx/>
              <a:buChar char="-"/>
            </a:pPr>
            <a:r>
              <a:rPr lang="fr-FR" sz="2000" dirty="0" smtClean="0">
                <a:ea typeface="ＭＳ Ｐゴシック" pitchFamily="34" charset="-128"/>
              </a:rPr>
              <a:t>Le génotype de résistance montre qu’il s ’agit d’une infection par un CRF02_AG sans mutation de résistance avec un tropisme R5</a:t>
            </a:r>
          </a:p>
          <a:p>
            <a:pPr eaLnBrk="1" hangingPunct="1">
              <a:buFontTx/>
              <a:buChar char="-"/>
            </a:pPr>
            <a:endParaRPr lang="fr-FR" sz="2000" dirty="0">
              <a:ea typeface="ＭＳ Ｐゴシック" pitchFamily="34" charset="-128"/>
            </a:endParaRPr>
          </a:p>
          <a:p>
            <a:pPr eaLnBrk="1" hangingPunct="1">
              <a:buFontTx/>
              <a:buChar char="-"/>
            </a:pPr>
            <a:r>
              <a:rPr lang="fr-FR" sz="2000" dirty="0" smtClean="0">
                <a:ea typeface="ＭＳ Ｐゴシック" pitchFamily="34" charset="-128"/>
              </a:rPr>
              <a:t>Que décidez-vous pour l’accouchement et le bébé ?</a:t>
            </a:r>
          </a:p>
          <a:p>
            <a:pPr eaLnBrk="1" hangingPunct="1">
              <a:buFontTx/>
              <a:buChar char="-"/>
            </a:pPr>
            <a:endParaRPr lang="fr-FR" sz="1800" dirty="0">
              <a:ea typeface="ＭＳ Ｐゴシック" pitchFamily="34" charset="-128"/>
            </a:endParaRPr>
          </a:p>
          <a:p>
            <a:pPr eaLnBrk="1" hangingPunct="1">
              <a:buFontTx/>
              <a:buChar char="-"/>
            </a:pPr>
            <a:endParaRPr lang="fr-FR" sz="1800" dirty="0" smtClean="0">
              <a:ea typeface="ＭＳ Ｐゴシック" pitchFamily="34" charset="-128"/>
            </a:endParaRPr>
          </a:p>
        </p:txBody>
      </p:sp>
      <p:sp>
        <p:nvSpPr>
          <p:cNvPr id="31747" name="ZoneTexte 3"/>
          <p:cNvSpPr txBox="1">
            <a:spLocks noChangeArrowheads="1"/>
          </p:cNvSpPr>
          <p:nvPr/>
        </p:nvSpPr>
        <p:spPr bwMode="auto">
          <a:xfrm>
            <a:off x="7596188" y="6553200"/>
            <a:ext cx="1327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sz="1000"/>
              <a:t>Dr L Morand-joubert</a:t>
            </a:r>
          </a:p>
        </p:txBody>
      </p:sp>
    </p:spTree>
    <p:extLst>
      <p:ext uri="{BB962C8B-B14F-4D97-AF65-F5344CB8AC3E}">
        <p14:creationId xmlns:p14="http://schemas.microsoft.com/office/powerpoint/2010/main" val="265421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latin typeface="Comic Sans MS" charset="0"/>
              </a:rPr>
              <a:t>Mme F, 23 ans</a:t>
            </a:r>
            <a:endParaRPr lang="fr-FR" dirty="0">
              <a:latin typeface="Comic Sans MS" charset="0"/>
              <a:cs typeface="+mj-cs"/>
            </a:endParaRP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250825" y="1628775"/>
            <a:ext cx="8642350" cy="4897438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r>
              <a:rPr lang="fr-FR" sz="2000" dirty="0" smtClean="0">
                <a:ea typeface="ＭＳ Ｐゴシック" pitchFamily="34" charset="-128"/>
              </a:rPr>
              <a:t>Décision de la césarienne programmée après perfusion d’AZT, </a:t>
            </a:r>
            <a:r>
              <a:rPr lang="fr-FR" sz="2000" dirty="0" smtClean="0">
                <a:ea typeface="ＭＳ Ｐゴシック" pitchFamily="34" charset="-128"/>
              </a:rPr>
              <a:t>dans deux </a:t>
            </a:r>
            <a:r>
              <a:rPr lang="fr-FR" sz="2000" dirty="0" smtClean="0">
                <a:ea typeface="ＭＳ Ｐゴシック" pitchFamily="34" charset="-128"/>
              </a:rPr>
              <a:t>jours </a:t>
            </a:r>
            <a:endParaRPr lang="fr-FR" sz="2000" dirty="0" smtClean="0">
              <a:ea typeface="ＭＳ Ｐゴシック" pitchFamily="34" charset="-128"/>
            </a:endParaRPr>
          </a:p>
          <a:p>
            <a:pPr eaLnBrk="1" hangingPunct="1">
              <a:buFontTx/>
              <a:buChar char="-"/>
            </a:pPr>
            <a:r>
              <a:rPr lang="fr-FR" sz="2000" dirty="0" smtClean="0">
                <a:ea typeface="ＭＳ Ｐゴシック" pitchFamily="34" charset="-128"/>
              </a:rPr>
              <a:t>Contre-indication </a:t>
            </a:r>
            <a:r>
              <a:rPr lang="fr-FR" sz="2000" dirty="0" smtClean="0">
                <a:ea typeface="ＭＳ Ｐゴシック" pitchFamily="34" charset="-128"/>
              </a:rPr>
              <a:t>à l’allaitement</a:t>
            </a:r>
          </a:p>
          <a:p>
            <a:pPr marL="0" indent="0" eaLnBrk="1" hangingPunct="1">
              <a:buNone/>
            </a:pPr>
            <a:endParaRPr lang="fr-FR" sz="2000" dirty="0" smtClean="0">
              <a:ea typeface="ＭＳ Ｐゴシック" pitchFamily="34" charset="-128"/>
            </a:endParaRPr>
          </a:p>
          <a:p>
            <a:pPr>
              <a:buFontTx/>
              <a:buChar char="-"/>
            </a:pPr>
            <a:r>
              <a:rPr lang="fr-FR" sz="2000" dirty="0" smtClean="0">
                <a:ea typeface="ＭＳ Ｐゴシック" pitchFamily="34" charset="-128"/>
              </a:rPr>
              <a:t>CV à l’accouchement: 2427 </a:t>
            </a:r>
            <a:r>
              <a:rPr lang="fr-FR" sz="2000" dirty="0" err="1" smtClean="0">
                <a:ea typeface="ＭＳ Ｐゴシック" pitchFamily="34" charset="-128"/>
              </a:rPr>
              <a:t>cp</a:t>
            </a:r>
            <a:r>
              <a:rPr lang="fr-FR" sz="2000" dirty="0" smtClean="0">
                <a:ea typeface="ＭＳ Ｐゴシック" pitchFamily="34" charset="-128"/>
              </a:rPr>
              <a:t>/ml</a:t>
            </a:r>
          </a:p>
          <a:p>
            <a:pPr>
              <a:buFontTx/>
              <a:buChar char="-"/>
            </a:pPr>
            <a:r>
              <a:rPr lang="fr-FR" sz="2000" dirty="0" smtClean="0">
                <a:ea typeface="ＭＳ Ｐゴシック" pitchFamily="34" charset="-128"/>
              </a:rPr>
              <a:t>Naissance d’un garçon de 2 800 g, par césarienne</a:t>
            </a:r>
            <a:endParaRPr lang="fr-FR" sz="2000" dirty="0">
              <a:ea typeface="ＭＳ Ｐゴシック" pitchFamily="34" charset="-128"/>
            </a:endParaRPr>
          </a:p>
          <a:p>
            <a:pPr eaLnBrk="1" hangingPunct="1">
              <a:buFontTx/>
              <a:buChar char="-"/>
            </a:pPr>
            <a:endParaRPr lang="fr-FR" sz="2000" dirty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endParaRPr lang="fr-FR" sz="2000" dirty="0" smtClean="0">
              <a:ea typeface="ＭＳ Ｐゴシック" pitchFamily="34" charset="-128"/>
            </a:endParaRPr>
          </a:p>
          <a:p>
            <a:pPr eaLnBrk="1" hangingPunct="1">
              <a:buFontTx/>
              <a:buChar char="-"/>
            </a:pPr>
            <a:r>
              <a:rPr lang="fr-FR" sz="2000" dirty="0" smtClean="0">
                <a:ea typeface="ＭＳ Ｐゴシック" pitchFamily="34" charset="-128"/>
              </a:rPr>
              <a:t>Poursuite du traitement maternel avec renforcement de l’observance</a:t>
            </a:r>
          </a:p>
          <a:p>
            <a:pPr eaLnBrk="1" hangingPunct="1">
              <a:buFontTx/>
              <a:buChar char="-"/>
            </a:pPr>
            <a:r>
              <a:rPr lang="fr-FR" sz="2000" dirty="0" smtClean="0">
                <a:ea typeface="ＭＳ Ｐゴシック" pitchFamily="34" charset="-128"/>
              </a:rPr>
              <a:t>Maintien du bébé en hospitalisation pendant au moins 10 à 15 jours avec une trithérapie AZT/3TC/NVP</a:t>
            </a:r>
          </a:p>
          <a:p>
            <a:pPr>
              <a:buFontTx/>
              <a:buChar char="-"/>
            </a:pPr>
            <a:r>
              <a:rPr lang="fr-FR" sz="2000" dirty="0" err="1" smtClean="0">
                <a:ea typeface="ＭＳ Ｐゴシック" pitchFamily="34" charset="-128"/>
              </a:rPr>
              <a:t>Séro-vaccination</a:t>
            </a:r>
            <a:r>
              <a:rPr lang="fr-FR" sz="2000" dirty="0" smtClean="0">
                <a:ea typeface="ＭＳ Ｐゴシック" pitchFamily="34" charset="-128"/>
              </a:rPr>
              <a:t> pour l’infection à VHB (</a:t>
            </a:r>
            <a:r>
              <a:rPr lang="fr-FR" sz="2000" dirty="0"/>
              <a:t>immunoglobulines à titre élevé d’anticorps </a:t>
            </a:r>
            <a:r>
              <a:rPr lang="fr-FR" sz="2000" dirty="0" smtClean="0"/>
              <a:t>anti-</a:t>
            </a:r>
            <a:r>
              <a:rPr lang="fr-FR" sz="2000" dirty="0" err="1" smtClean="0"/>
              <a:t>HBs</a:t>
            </a:r>
            <a:r>
              <a:rPr lang="fr-FR" sz="2000" dirty="0" smtClean="0"/>
              <a:t> + vaccination) </a:t>
            </a:r>
            <a:r>
              <a:rPr lang="fr-FR" sz="2000" dirty="0"/>
              <a:t>s</a:t>
            </a:r>
            <a:r>
              <a:rPr lang="fr-FR" sz="2000" dirty="0" smtClean="0"/>
              <a:t>i infection occulte </a:t>
            </a:r>
            <a:r>
              <a:rPr lang="fr-FR" sz="2000" dirty="0" smtClean="0"/>
              <a:t>confirmée avec charge virale VHB élevée (rare)</a:t>
            </a:r>
            <a:endParaRPr lang="fr-FR" sz="2000" dirty="0" smtClean="0">
              <a:ea typeface="ＭＳ Ｐゴシック" pitchFamily="34" charset="-128"/>
            </a:endParaRPr>
          </a:p>
          <a:p>
            <a:pPr eaLnBrk="1" hangingPunct="1">
              <a:buFontTx/>
              <a:buChar char="-"/>
            </a:pPr>
            <a:endParaRPr lang="fr-FR" sz="2000" dirty="0">
              <a:ea typeface="ＭＳ Ｐゴシック" pitchFamily="34" charset="-128"/>
            </a:endParaRPr>
          </a:p>
          <a:p>
            <a:pPr eaLnBrk="1" hangingPunct="1">
              <a:buFontTx/>
              <a:buChar char="-"/>
            </a:pPr>
            <a:endParaRPr lang="fr-FR" sz="2000" dirty="0" smtClean="0">
              <a:ea typeface="ＭＳ Ｐゴシック" pitchFamily="34" charset="-128"/>
            </a:endParaRPr>
          </a:p>
          <a:p>
            <a:pPr eaLnBrk="1" hangingPunct="1">
              <a:buFontTx/>
              <a:buChar char="-"/>
            </a:pPr>
            <a:endParaRPr lang="fr-FR" sz="1800" dirty="0" smtClean="0">
              <a:ea typeface="ＭＳ Ｐゴシック" pitchFamily="34" charset="-128"/>
            </a:endParaRPr>
          </a:p>
          <a:p>
            <a:pPr eaLnBrk="1" hangingPunct="1">
              <a:buFontTx/>
              <a:buChar char="-"/>
            </a:pPr>
            <a:endParaRPr lang="fr-FR" sz="1800" dirty="0">
              <a:ea typeface="ＭＳ Ｐゴシック" pitchFamily="34" charset="-128"/>
            </a:endParaRPr>
          </a:p>
          <a:p>
            <a:pPr eaLnBrk="1" hangingPunct="1">
              <a:buFontTx/>
              <a:buChar char="-"/>
            </a:pPr>
            <a:endParaRPr lang="fr-FR" sz="1800" dirty="0" smtClean="0">
              <a:ea typeface="ＭＳ Ｐゴシック" pitchFamily="34" charset="-128"/>
            </a:endParaRPr>
          </a:p>
        </p:txBody>
      </p:sp>
      <p:sp>
        <p:nvSpPr>
          <p:cNvPr id="31747" name="ZoneTexte 3"/>
          <p:cNvSpPr txBox="1">
            <a:spLocks noChangeArrowheads="1"/>
          </p:cNvSpPr>
          <p:nvPr/>
        </p:nvSpPr>
        <p:spPr bwMode="auto">
          <a:xfrm>
            <a:off x="7596188" y="6553200"/>
            <a:ext cx="1327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sz="1000"/>
              <a:t>Dr L Morand-joubert</a:t>
            </a:r>
          </a:p>
        </p:txBody>
      </p:sp>
    </p:spTree>
    <p:extLst>
      <p:ext uri="{BB962C8B-B14F-4D97-AF65-F5344CB8AC3E}">
        <p14:creationId xmlns:p14="http://schemas.microsoft.com/office/powerpoint/2010/main" val="33170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ea typeface="ＭＳ Ｐゴシック" pitchFamily="34" charset="-128"/>
              </a:rPr>
              <a:t>Quels sont les facteurs de risque de transmission du VIH chez cette patiente ?</a:t>
            </a:r>
          </a:p>
        </p:txBody>
      </p:sp>
      <p:sp>
        <p:nvSpPr>
          <p:cNvPr id="38915" name="ZoneTexte 3"/>
          <p:cNvSpPr txBox="1">
            <a:spLocks noChangeArrowheads="1"/>
          </p:cNvSpPr>
          <p:nvPr/>
        </p:nvSpPr>
        <p:spPr bwMode="auto">
          <a:xfrm>
            <a:off x="7596188" y="6553200"/>
            <a:ext cx="1327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sz="1000"/>
              <a:t>Dr L Morand-joubert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latin typeface="Comic Sans MS" charset="0"/>
              </a:rPr>
              <a:t>Mme F, 23 ans</a:t>
            </a:r>
            <a:endParaRPr lang="fr-FR" dirty="0">
              <a:latin typeface="Comic Sans MS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40080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>
                <a:ea typeface="ＭＳ Ｐゴシック" pitchFamily="34" charset="-128"/>
              </a:rPr>
              <a:t>Quels sont les facteurs de risque de transmission chez cette patiente ?</a:t>
            </a:r>
          </a:p>
          <a:p>
            <a:pPr lvl="1"/>
            <a:r>
              <a:rPr lang="fr-FR" sz="2000" dirty="0" smtClean="0">
                <a:ea typeface="ＭＳ Ｐゴシック" pitchFamily="34" charset="-128"/>
              </a:rPr>
              <a:t>La réplication virale au niveau plasmatique </a:t>
            </a:r>
          </a:p>
          <a:p>
            <a:pPr lvl="1"/>
            <a:r>
              <a:rPr lang="fr-FR" sz="2000" dirty="0" smtClean="0">
                <a:ea typeface="ＭＳ Ｐゴシック" pitchFamily="34" charset="-128"/>
              </a:rPr>
              <a:t>Le traitement tardif</a:t>
            </a:r>
          </a:p>
          <a:p>
            <a:pPr lvl="1"/>
            <a:r>
              <a:rPr lang="fr-FR" sz="2000" dirty="0" smtClean="0">
                <a:ea typeface="ＭＳ Ｐゴシック" pitchFamily="34" charset="-128"/>
              </a:rPr>
              <a:t>Le défaut d’observance</a:t>
            </a:r>
          </a:p>
          <a:p>
            <a:pPr lvl="1"/>
            <a:r>
              <a:rPr lang="fr-FR" sz="2000" dirty="0" smtClean="0">
                <a:ea typeface="ＭＳ Ｐゴシック" pitchFamily="34" charset="-128"/>
              </a:rPr>
              <a:t>La situation de précarité</a:t>
            </a:r>
          </a:p>
          <a:p>
            <a:pPr lvl="1"/>
            <a:r>
              <a:rPr lang="fr-FR" sz="2000" dirty="0" smtClean="0">
                <a:ea typeface="ＭＳ Ｐゴシック" pitchFamily="34" charset="-128"/>
              </a:rPr>
              <a:t>La fragilité psychologique</a:t>
            </a:r>
          </a:p>
        </p:txBody>
      </p:sp>
      <p:sp>
        <p:nvSpPr>
          <p:cNvPr id="38915" name="ZoneTexte 3"/>
          <p:cNvSpPr txBox="1">
            <a:spLocks noChangeArrowheads="1"/>
          </p:cNvSpPr>
          <p:nvPr/>
        </p:nvSpPr>
        <p:spPr bwMode="auto">
          <a:xfrm>
            <a:off x="7596188" y="6553200"/>
            <a:ext cx="1327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sz="1000"/>
              <a:t>Dr L Morand-joubert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latin typeface="Comic Sans MS" charset="0"/>
              </a:rPr>
              <a:t>Mme F, 23 ans</a:t>
            </a:r>
            <a:endParaRPr lang="fr-FR" dirty="0">
              <a:latin typeface="Comic Sans MS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44042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2" id="{ADBD3347-1A0F-45F0-B4B5-B886B317FA11}" vid="{2289ECF3-0365-4EFC-8344-95011E66FDF4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695</Words>
  <Application>Microsoft Office PowerPoint</Application>
  <PresentationFormat>Affichage à l'écran (4:3)</PresentationFormat>
  <Paragraphs>173</Paragraphs>
  <Slides>23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25" baseType="lpstr">
      <vt:lpstr>Thème Office</vt:lpstr>
      <vt:lpstr>AIDS 2016_Template</vt:lpstr>
      <vt:lpstr>     Femme enceinte </vt:lpstr>
      <vt:lpstr>Mme F, 23 ans</vt:lpstr>
      <vt:lpstr>Mme F, 23 ans</vt:lpstr>
      <vt:lpstr>Mme F, 23 ans</vt:lpstr>
      <vt:lpstr>Mme F, 23 ans</vt:lpstr>
      <vt:lpstr>Mme F, 23 ans</vt:lpstr>
      <vt:lpstr>Mme F, 23 ans</vt:lpstr>
      <vt:lpstr>Mme F, 23 ans</vt:lpstr>
      <vt:lpstr>Mme F, 23 ans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Study population</vt:lpstr>
      <vt:lpstr>Rates of birth defects</vt:lpstr>
      <vt:lpstr>  “Real life” use of raltegravir during pregnancy in France : the Coferal – IMEA 048 retrospective study </vt:lpstr>
      <vt:lpstr>Présentation PowerPoint</vt:lpstr>
      <vt:lpstr>Présentation PowerPoint</vt:lpstr>
      <vt:lpstr>Présentation PowerPoint</vt:lpstr>
      <vt:lpstr>Hépatite B occulte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Primoinfection</dc:title>
  <dc:creator>MORAND-JOUBERT Laurence</dc:creator>
  <cp:lastModifiedBy>Laurence</cp:lastModifiedBy>
  <cp:revision>35</cp:revision>
  <dcterms:created xsi:type="dcterms:W3CDTF">2017-08-07T13:44:28Z</dcterms:created>
  <dcterms:modified xsi:type="dcterms:W3CDTF">2017-09-20T17:11:36Z</dcterms:modified>
</cp:coreProperties>
</file>