
<file path=[Content_Types].xml><?xml version="1.0" encoding="utf-8"?>
<Types xmlns="http://schemas.openxmlformats.org/package/2006/content-types">
  <Default Extension="xml" ContentType="application/xml"/>
  <Default Extension="jpeg" ContentType="image/jpeg"/>
  <Default Extension="jpg" ContentType="image/jp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1"/>
  </p:notesMasterIdLst>
  <p:sldIdLst>
    <p:sldId id="256" r:id="rId2"/>
    <p:sldId id="260" r:id="rId3"/>
    <p:sldId id="262" r:id="rId4"/>
    <p:sldId id="302" r:id="rId5"/>
    <p:sldId id="271" r:id="rId6"/>
    <p:sldId id="272" r:id="rId7"/>
    <p:sldId id="270" r:id="rId8"/>
    <p:sldId id="280" r:id="rId9"/>
    <p:sldId id="273" r:id="rId10"/>
    <p:sldId id="274" r:id="rId11"/>
    <p:sldId id="275" r:id="rId12"/>
    <p:sldId id="276" r:id="rId13"/>
    <p:sldId id="277" r:id="rId14"/>
    <p:sldId id="308" r:id="rId15"/>
    <p:sldId id="309" r:id="rId16"/>
    <p:sldId id="279" r:id="rId17"/>
    <p:sldId id="263" r:id="rId18"/>
    <p:sldId id="265" r:id="rId19"/>
    <p:sldId id="300" r:id="rId20"/>
    <p:sldId id="299" r:id="rId21"/>
    <p:sldId id="264" r:id="rId22"/>
    <p:sldId id="257" r:id="rId23"/>
    <p:sldId id="258" r:id="rId24"/>
    <p:sldId id="259" r:id="rId25"/>
    <p:sldId id="301" r:id="rId26"/>
    <p:sldId id="295" r:id="rId27"/>
    <p:sldId id="296" r:id="rId28"/>
    <p:sldId id="283" r:id="rId29"/>
    <p:sldId id="284" r:id="rId30"/>
    <p:sldId id="286" r:id="rId31"/>
    <p:sldId id="287" r:id="rId32"/>
    <p:sldId id="288" r:id="rId33"/>
    <p:sldId id="303" r:id="rId34"/>
    <p:sldId id="304" r:id="rId35"/>
    <p:sldId id="305" r:id="rId36"/>
    <p:sldId id="306" r:id="rId37"/>
    <p:sldId id="307" r:id="rId38"/>
    <p:sldId id="297" r:id="rId39"/>
    <p:sldId id="282" r:id="rId40"/>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582" autoAdjust="0"/>
    <p:restoredTop sz="86420" autoAdjust="0"/>
  </p:normalViewPr>
  <p:slideViewPr>
    <p:cSldViewPr snapToGrid="0" snapToObjects="1">
      <p:cViewPr>
        <p:scale>
          <a:sx n="100" d="100"/>
          <a:sy n="100" d="100"/>
        </p:scale>
        <p:origin x="1176" y="16"/>
      </p:cViewPr>
      <p:guideLst>
        <p:guide orient="horz" pos="2160"/>
        <p:guide pos="2880"/>
      </p:guideLst>
    </p:cSldViewPr>
  </p:slideViewPr>
  <p:outlineViewPr>
    <p:cViewPr>
      <p:scale>
        <a:sx n="25" d="100"/>
        <a:sy n="25" d="100"/>
      </p:scale>
      <p:origin x="0" y="-7627"/>
    </p:cViewPr>
  </p:outlineViewPr>
  <p:notesTextViewPr>
    <p:cViewPr>
      <p:scale>
        <a:sx n="100" d="100"/>
        <a:sy n="100" d="100"/>
      </p:scale>
      <p:origin x="0" y="0"/>
    </p:cViewPr>
  </p:notesTextViewPr>
  <p:sorterViewPr>
    <p:cViewPr>
      <p:scale>
        <a:sx n="166" d="100"/>
        <a:sy n="166" d="100"/>
      </p:scale>
      <p:origin x="0" y="-4480"/>
    </p:cViewPr>
  </p:sorterViewPr>
  <p:gridSpacing cx="72008" cy="72008"/>
</p:viewPr>
</file>

<file path=ppt/_rels/presentation.xml.rels><?xml version="1.0" encoding="UTF-8" standalone="yes"?>
<Relationships xmlns="http://schemas.openxmlformats.org/package/2006/relationships"><Relationship Id="rId46" Type="http://schemas.microsoft.com/office/2015/10/relationships/revisionInfo" Target="revisionInfo.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D41137-E49B-2E43-A52E-7B52AA3D8A8E}" type="doc">
      <dgm:prSet loTypeId="urn:microsoft.com/office/officeart/2005/8/layout/hList6" loCatId="" qsTypeId="urn:microsoft.com/office/officeart/2005/8/quickstyle/simple4" qsCatId="simple" csTypeId="urn:microsoft.com/office/officeart/2005/8/colors/colorful1" csCatId="colorful" phldr="1"/>
      <dgm:spPr/>
      <dgm:t>
        <a:bodyPr/>
        <a:lstStyle/>
        <a:p>
          <a:endParaRPr lang="fr-FR"/>
        </a:p>
      </dgm:t>
    </dgm:pt>
    <dgm:pt modelId="{7C3C79D3-8E3E-6C46-92D5-5DA048AE8B57}">
      <dgm:prSet phldrT="[Texte]"/>
      <dgm:spPr>
        <a:solidFill>
          <a:srgbClr val="C00000"/>
        </a:solidFill>
      </dgm:spPr>
      <dgm:t>
        <a:bodyPr/>
        <a:lstStyle/>
        <a:p>
          <a:r>
            <a:rPr lang="fr-FR" dirty="0"/>
            <a:t>Les spécifiques</a:t>
          </a:r>
        </a:p>
      </dgm:t>
    </dgm:pt>
    <dgm:pt modelId="{1FC87911-D977-0340-81EC-5FAE3282B1AB}" type="parTrans" cxnId="{5FE74136-2A02-1C43-AF1A-7E126E005CD6}">
      <dgm:prSet/>
      <dgm:spPr/>
      <dgm:t>
        <a:bodyPr/>
        <a:lstStyle/>
        <a:p>
          <a:endParaRPr lang="fr-FR"/>
        </a:p>
      </dgm:t>
    </dgm:pt>
    <dgm:pt modelId="{8BCCFA42-0DEA-C74E-82F2-3D3A35F33F49}" type="sibTrans" cxnId="{5FE74136-2A02-1C43-AF1A-7E126E005CD6}">
      <dgm:prSet/>
      <dgm:spPr/>
      <dgm:t>
        <a:bodyPr/>
        <a:lstStyle/>
        <a:p>
          <a:endParaRPr lang="fr-FR"/>
        </a:p>
      </dgm:t>
    </dgm:pt>
    <dgm:pt modelId="{B6F75104-6FBC-7C4F-9BC0-0DDD4C9C05A6}">
      <dgm:prSet phldrT="[Texte]"/>
      <dgm:spPr>
        <a:solidFill>
          <a:srgbClr val="C00000"/>
        </a:solidFill>
      </dgm:spPr>
      <dgm:t>
        <a:bodyPr/>
        <a:lstStyle/>
        <a:p>
          <a:r>
            <a:rPr lang="fr-FR" dirty="0" err="1"/>
            <a:t>Cathinones</a:t>
          </a:r>
          <a:endParaRPr lang="fr-FR" dirty="0"/>
        </a:p>
      </dgm:t>
    </dgm:pt>
    <dgm:pt modelId="{10EF4FBC-571E-414F-8250-6E15961199D8}" type="parTrans" cxnId="{104A7B5D-FE5E-2949-B025-CE2BA9BC3E5E}">
      <dgm:prSet/>
      <dgm:spPr/>
      <dgm:t>
        <a:bodyPr/>
        <a:lstStyle/>
        <a:p>
          <a:endParaRPr lang="fr-FR"/>
        </a:p>
      </dgm:t>
    </dgm:pt>
    <dgm:pt modelId="{3C2ECD56-9689-AE46-92EC-2EB47466F13C}" type="sibTrans" cxnId="{104A7B5D-FE5E-2949-B025-CE2BA9BC3E5E}">
      <dgm:prSet/>
      <dgm:spPr/>
      <dgm:t>
        <a:bodyPr/>
        <a:lstStyle/>
        <a:p>
          <a:endParaRPr lang="fr-FR"/>
        </a:p>
      </dgm:t>
    </dgm:pt>
    <dgm:pt modelId="{E36097B9-9AF4-3A46-A4EA-ED33DEC09276}">
      <dgm:prSet phldrT="[Texte]"/>
      <dgm:spPr>
        <a:solidFill>
          <a:schemeClr val="accent2">
            <a:lumMod val="50000"/>
          </a:schemeClr>
        </a:solidFill>
      </dgm:spPr>
      <dgm:t>
        <a:bodyPr/>
        <a:lstStyle/>
        <a:p>
          <a:r>
            <a:rPr lang="fr-FR" dirty="0"/>
            <a:t>Les substituts</a:t>
          </a:r>
        </a:p>
      </dgm:t>
    </dgm:pt>
    <dgm:pt modelId="{E05B14BE-380C-9743-97B7-6A312B4A0AC2}" type="parTrans" cxnId="{D4E726CF-0368-7C47-901F-F7F14FE174D4}">
      <dgm:prSet/>
      <dgm:spPr/>
      <dgm:t>
        <a:bodyPr/>
        <a:lstStyle/>
        <a:p>
          <a:endParaRPr lang="fr-FR"/>
        </a:p>
      </dgm:t>
    </dgm:pt>
    <dgm:pt modelId="{7BD2F6D2-9CD7-5240-99B6-4309D17F54A2}" type="sibTrans" cxnId="{D4E726CF-0368-7C47-901F-F7F14FE174D4}">
      <dgm:prSet/>
      <dgm:spPr/>
      <dgm:t>
        <a:bodyPr/>
        <a:lstStyle/>
        <a:p>
          <a:endParaRPr lang="fr-FR"/>
        </a:p>
      </dgm:t>
    </dgm:pt>
    <dgm:pt modelId="{1086FD9A-E606-BA45-8CDC-FB7D4D2F16DF}">
      <dgm:prSet phldrT="[Texte]"/>
      <dgm:spPr>
        <a:solidFill>
          <a:schemeClr val="accent2">
            <a:lumMod val="50000"/>
          </a:schemeClr>
        </a:solidFill>
      </dgm:spPr>
      <dgm:t>
        <a:bodyPr/>
        <a:lstStyle/>
        <a:p>
          <a:r>
            <a:rPr lang="fr-FR" dirty="0"/>
            <a:t>La cocaïne</a:t>
          </a:r>
        </a:p>
      </dgm:t>
    </dgm:pt>
    <dgm:pt modelId="{EE8E17C7-C723-F044-8347-5C94EE606245}" type="parTrans" cxnId="{2816C3D0-0C2F-794B-ABD1-FC1D9B4A35B8}">
      <dgm:prSet/>
      <dgm:spPr/>
      <dgm:t>
        <a:bodyPr/>
        <a:lstStyle/>
        <a:p>
          <a:endParaRPr lang="fr-FR"/>
        </a:p>
      </dgm:t>
    </dgm:pt>
    <dgm:pt modelId="{04079D68-D4BE-4B4F-87E3-FBF69053433B}" type="sibTrans" cxnId="{2816C3D0-0C2F-794B-ABD1-FC1D9B4A35B8}">
      <dgm:prSet/>
      <dgm:spPr/>
      <dgm:t>
        <a:bodyPr/>
        <a:lstStyle/>
        <a:p>
          <a:endParaRPr lang="fr-FR"/>
        </a:p>
      </dgm:t>
    </dgm:pt>
    <dgm:pt modelId="{EC5770BA-E3DB-AC45-9518-D8D34BA4C880}">
      <dgm:prSet phldrT="[Texte]"/>
      <dgm:spPr>
        <a:solidFill>
          <a:schemeClr val="accent2">
            <a:lumMod val="50000"/>
          </a:schemeClr>
        </a:solidFill>
      </dgm:spPr>
      <dgm:t>
        <a:bodyPr/>
        <a:lstStyle/>
        <a:p>
          <a:r>
            <a:rPr lang="fr-FR" dirty="0"/>
            <a:t>La MDMA</a:t>
          </a:r>
        </a:p>
      </dgm:t>
    </dgm:pt>
    <dgm:pt modelId="{0CEFC653-F830-0246-B213-8069B191B309}" type="parTrans" cxnId="{34F2E469-E795-1E4B-A0DD-D8442BAD3263}">
      <dgm:prSet/>
      <dgm:spPr/>
      <dgm:t>
        <a:bodyPr/>
        <a:lstStyle/>
        <a:p>
          <a:endParaRPr lang="fr-FR"/>
        </a:p>
      </dgm:t>
    </dgm:pt>
    <dgm:pt modelId="{8BB21C7A-CB2C-434E-9165-3EF3B6A83A12}" type="sibTrans" cxnId="{34F2E469-E795-1E4B-A0DD-D8442BAD3263}">
      <dgm:prSet/>
      <dgm:spPr/>
      <dgm:t>
        <a:bodyPr/>
        <a:lstStyle/>
        <a:p>
          <a:endParaRPr lang="fr-FR"/>
        </a:p>
      </dgm:t>
    </dgm:pt>
    <dgm:pt modelId="{F98DF53D-065B-3B41-82D9-2624E2F12103}">
      <dgm:prSet phldrT="[Texte]"/>
      <dgm:spPr/>
      <dgm:t>
        <a:bodyPr/>
        <a:lstStyle/>
        <a:p>
          <a:r>
            <a:rPr lang="fr-FR" dirty="0"/>
            <a:t>Les adjuvants</a:t>
          </a:r>
        </a:p>
      </dgm:t>
    </dgm:pt>
    <dgm:pt modelId="{E6D3117B-434C-144E-822A-E0A946AA3151}" type="parTrans" cxnId="{1BBCC9CD-B061-E148-B51C-BEACCD4DBEF3}">
      <dgm:prSet/>
      <dgm:spPr/>
      <dgm:t>
        <a:bodyPr/>
        <a:lstStyle/>
        <a:p>
          <a:endParaRPr lang="fr-FR"/>
        </a:p>
      </dgm:t>
    </dgm:pt>
    <dgm:pt modelId="{1629CB14-2B3F-EE4C-9164-FDABE763A55C}" type="sibTrans" cxnId="{1BBCC9CD-B061-E148-B51C-BEACCD4DBEF3}">
      <dgm:prSet/>
      <dgm:spPr/>
      <dgm:t>
        <a:bodyPr/>
        <a:lstStyle/>
        <a:p>
          <a:endParaRPr lang="fr-FR"/>
        </a:p>
      </dgm:t>
    </dgm:pt>
    <dgm:pt modelId="{4A99BD20-AA00-CC49-A745-5D694BF1FF51}">
      <dgm:prSet phldrT="[Texte]"/>
      <dgm:spPr/>
      <dgm:t>
        <a:bodyPr/>
        <a:lstStyle/>
        <a:p>
          <a:r>
            <a:rPr lang="fr-FR" dirty="0"/>
            <a:t>Alcool</a:t>
          </a:r>
        </a:p>
      </dgm:t>
    </dgm:pt>
    <dgm:pt modelId="{6B404D11-3664-AC43-8F28-E1ACF58FD126}" type="parTrans" cxnId="{18A2E628-E3D5-5547-B977-FDE42B7EDF34}">
      <dgm:prSet/>
      <dgm:spPr/>
      <dgm:t>
        <a:bodyPr/>
        <a:lstStyle/>
        <a:p>
          <a:endParaRPr lang="fr-FR"/>
        </a:p>
      </dgm:t>
    </dgm:pt>
    <dgm:pt modelId="{3686410A-D399-DA46-B078-82C072D043D3}" type="sibTrans" cxnId="{18A2E628-E3D5-5547-B977-FDE42B7EDF34}">
      <dgm:prSet/>
      <dgm:spPr/>
      <dgm:t>
        <a:bodyPr/>
        <a:lstStyle/>
        <a:p>
          <a:endParaRPr lang="fr-FR"/>
        </a:p>
      </dgm:t>
    </dgm:pt>
    <dgm:pt modelId="{4E26A741-D0CF-DC47-AC41-AAC593F3C818}">
      <dgm:prSet phldrT="[Texte]"/>
      <dgm:spPr/>
      <dgm:t>
        <a:bodyPr/>
        <a:lstStyle/>
        <a:p>
          <a:r>
            <a:rPr lang="fr-FR" dirty="0"/>
            <a:t>Benzodiazépines</a:t>
          </a:r>
        </a:p>
      </dgm:t>
    </dgm:pt>
    <dgm:pt modelId="{50BA36C6-C965-F943-96B6-F24DEB02AB9A}" type="parTrans" cxnId="{297B1B51-FFFC-AF4D-8E44-CA0E7C6E2381}">
      <dgm:prSet/>
      <dgm:spPr/>
      <dgm:t>
        <a:bodyPr/>
        <a:lstStyle/>
        <a:p>
          <a:endParaRPr lang="fr-FR"/>
        </a:p>
      </dgm:t>
    </dgm:pt>
    <dgm:pt modelId="{D73611EB-1E88-234B-91A3-61212517E59C}" type="sibTrans" cxnId="{297B1B51-FFFC-AF4D-8E44-CA0E7C6E2381}">
      <dgm:prSet/>
      <dgm:spPr/>
      <dgm:t>
        <a:bodyPr/>
        <a:lstStyle/>
        <a:p>
          <a:endParaRPr lang="fr-FR"/>
        </a:p>
      </dgm:t>
    </dgm:pt>
    <dgm:pt modelId="{B6B7EE6B-5A45-9242-AA69-1191FE0CCCE1}">
      <dgm:prSet phldrT="[Texte]"/>
      <dgm:spPr/>
      <dgm:t>
        <a:bodyPr/>
        <a:lstStyle/>
        <a:p>
          <a:r>
            <a:rPr lang="fr-FR" dirty="0" err="1"/>
            <a:t>Bétbloquants</a:t>
          </a:r>
          <a:endParaRPr lang="fr-FR" dirty="0"/>
        </a:p>
      </dgm:t>
    </dgm:pt>
    <dgm:pt modelId="{44BE2719-AF60-3B4D-BED4-960BAD8407D2}" type="parTrans" cxnId="{304F6A9D-DC3A-B846-B0DC-8F95316602F6}">
      <dgm:prSet/>
      <dgm:spPr/>
      <dgm:t>
        <a:bodyPr/>
        <a:lstStyle/>
        <a:p>
          <a:endParaRPr lang="fr-FR"/>
        </a:p>
      </dgm:t>
    </dgm:pt>
    <dgm:pt modelId="{312F257A-9A96-7C4A-B93E-E29A60D40DE4}" type="sibTrans" cxnId="{304F6A9D-DC3A-B846-B0DC-8F95316602F6}">
      <dgm:prSet/>
      <dgm:spPr/>
      <dgm:t>
        <a:bodyPr/>
        <a:lstStyle/>
        <a:p>
          <a:endParaRPr lang="fr-FR"/>
        </a:p>
      </dgm:t>
    </dgm:pt>
    <dgm:pt modelId="{B7A3A9B7-B004-B142-B44E-6F0966C0F12B}">
      <dgm:prSet phldrT="[Texte]"/>
      <dgm:spPr>
        <a:solidFill>
          <a:srgbClr val="C00000"/>
        </a:solidFill>
      </dgm:spPr>
      <dgm:t>
        <a:bodyPr/>
        <a:lstStyle/>
        <a:p>
          <a:r>
            <a:rPr lang="fr-FR" dirty="0"/>
            <a:t>3 MMC</a:t>
          </a:r>
        </a:p>
      </dgm:t>
    </dgm:pt>
    <dgm:pt modelId="{B4007516-2FE6-D34C-A3B8-D6C3BB9AF643}" type="parTrans" cxnId="{03F171DA-6969-9B4D-8AC0-25C1ECE0466A}">
      <dgm:prSet/>
      <dgm:spPr/>
      <dgm:t>
        <a:bodyPr/>
        <a:lstStyle/>
        <a:p>
          <a:endParaRPr lang="fr-FR"/>
        </a:p>
      </dgm:t>
    </dgm:pt>
    <dgm:pt modelId="{AFFACE46-20B3-E248-A815-E133FAC38F87}" type="sibTrans" cxnId="{03F171DA-6969-9B4D-8AC0-25C1ECE0466A}">
      <dgm:prSet/>
      <dgm:spPr/>
      <dgm:t>
        <a:bodyPr/>
        <a:lstStyle/>
        <a:p>
          <a:endParaRPr lang="fr-FR"/>
        </a:p>
      </dgm:t>
    </dgm:pt>
    <dgm:pt modelId="{1F6463A1-0402-CB47-8E5B-07F66ADEB752}">
      <dgm:prSet phldrT="[Texte]"/>
      <dgm:spPr>
        <a:solidFill>
          <a:srgbClr val="C00000"/>
        </a:solidFill>
      </dgm:spPr>
      <dgm:t>
        <a:bodyPr/>
        <a:lstStyle/>
        <a:p>
          <a:r>
            <a:rPr lang="fr-FR" dirty="0"/>
            <a:t>MDPV</a:t>
          </a:r>
        </a:p>
      </dgm:t>
    </dgm:pt>
    <dgm:pt modelId="{5FEBB2B4-3F6C-3243-9FDD-C7A1BEB7E1F0}" type="parTrans" cxnId="{B5E1A901-7C01-DE46-BBFA-9429B702C1A6}">
      <dgm:prSet/>
      <dgm:spPr/>
      <dgm:t>
        <a:bodyPr/>
        <a:lstStyle/>
        <a:p>
          <a:endParaRPr lang="fr-FR"/>
        </a:p>
      </dgm:t>
    </dgm:pt>
    <dgm:pt modelId="{AD9F8CCE-7D6E-054A-9427-AC249CF78ABE}" type="sibTrans" cxnId="{B5E1A901-7C01-DE46-BBFA-9429B702C1A6}">
      <dgm:prSet/>
      <dgm:spPr/>
      <dgm:t>
        <a:bodyPr/>
        <a:lstStyle/>
        <a:p>
          <a:endParaRPr lang="fr-FR"/>
        </a:p>
      </dgm:t>
    </dgm:pt>
    <dgm:pt modelId="{A6443ACF-0CFD-2640-82C0-0E7A6DDD1362}">
      <dgm:prSet phldrT="[Texte]"/>
      <dgm:spPr>
        <a:solidFill>
          <a:schemeClr val="accent2">
            <a:lumMod val="50000"/>
          </a:schemeClr>
        </a:solidFill>
      </dgm:spPr>
      <dgm:t>
        <a:bodyPr/>
        <a:lstStyle/>
        <a:p>
          <a:r>
            <a:rPr lang="fr-FR" dirty="0" err="1"/>
            <a:t>Ketamine</a:t>
          </a:r>
          <a:endParaRPr lang="fr-FR" dirty="0"/>
        </a:p>
      </dgm:t>
    </dgm:pt>
    <dgm:pt modelId="{A180042B-7DDE-4040-9A46-B04A4E60664B}" type="parTrans" cxnId="{C77D84B6-5699-224C-B6EC-6D444B652EE4}">
      <dgm:prSet/>
      <dgm:spPr/>
      <dgm:t>
        <a:bodyPr/>
        <a:lstStyle/>
        <a:p>
          <a:endParaRPr lang="fr-FR"/>
        </a:p>
      </dgm:t>
    </dgm:pt>
    <dgm:pt modelId="{B26832E0-8490-A340-89BA-8EBD470D0F83}" type="sibTrans" cxnId="{C77D84B6-5699-224C-B6EC-6D444B652EE4}">
      <dgm:prSet/>
      <dgm:spPr/>
      <dgm:t>
        <a:bodyPr/>
        <a:lstStyle/>
        <a:p>
          <a:endParaRPr lang="fr-FR"/>
        </a:p>
      </dgm:t>
    </dgm:pt>
    <dgm:pt modelId="{BFF0AF1A-A004-A742-AE5E-002D27F21B41}">
      <dgm:prSet phldrT="[Texte]"/>
      <dgm:spPr>
        <a:solidFill>
          <a:srgbClr val="C00000"/>
        </a:solidFill>
      </dgm:spPr>
      <dgm:t>
        <a:bodyPr/>
        <a:lstStyle/>
        <a:p>
          <a:r>
            <a:rPr lang="fr-FR" dirty="0"/>
            <a:t>GHB</a:t>
          </a:r>
        </a:p>
      </dgm:t>
    </dgm:pt>
    <dgm:pt modelId="{822CF08E-B3C2-4B49-BD7A-1B0E474C4540}" type="parTrans" cxnId="{AD2F9C47-3F26-EA49-94EE-88FF6819132F}">
      <dgm:prSet/>
      <dgm:spPr/>
      <dgm:t>
        <a:bodyPr/>
        <a:lstStyle/>
        <a:p>
          <a:endParaRPr lang="fr-FR"/>
        </a:p>
      </dgm:t>
    </dgm:pt>
    <dgm:pt modelId="{C4DD8B0B-974C-AF46-A9BF-EED9BA00B821}" type="sibTrans" cxnId="{AD2F9C47-3F26-EA49-94EE-88FF6819132F}">
      <dgm:prSet/>
      <dgm:spPr/>
      <dgm:t>
        <a:bodyPr/>
        <a:lstStyle/>
        <a:p>
          <a:endParaRPr lang="fr-FR"/>
        </a:p>
      </dgm:t>
    </dgm:pt>
    <dgm:pt modelId="{A8922C8A-7BE5-D14E-BB4B-76A6C634CA48}">
      <dgm:prSet phldrT="[Texte]"/>
      <dgm:spPr/>
      <dgm:t>
        <a:bodyPr/>
        <a:lstStyle/>
        <a:p>
          <a:endParaRPr lang="fr-FR" dirty="0"/>
        </a:p>
      </dgm:t>
    </dgm:pt>
    <dgm:pt modelId="{0F239350-22AE-5A47-91B1-C03D0303B056}" type="parTrans" cxnId="{09E3DEB3-95C0-AB41-A17B-9081E95F0DF2}">
      <dgm:prSet/>
      <dgm:spPr/>
      <dgm:t>
        <a:bodyPr/>
        <a:lstStyle/>
        <a:p>
          <a:endParaRPr lang="fr-FR"/>
        </a:p>
      </dgm:t>
    </dgm:pt>
    <dgm:pt modelId="{90441ED8-F466-F84E-A5A8-911CA0A76C2C}" type="sibTrans" cxnId="{09E3DEB3-95C0-AB41-A17B-9081E95F0DF2}">
      <dgm:prSet/>
      <dgm:spPr/>
      <dgm:t>
        <a:bodyPr/>
        <a:lstStyle/>
        <a:p>
          <a:endParaRPr lang="fr-FR"/>
        </a:p>
      </dgm:t>
    </dgm:pt>
    <dgm:pt modelId="{DD2444FF-F583-6D48-B4E9-19F2C24255EC}">
      <dgm:prSet phldrT="[Texte]"/>
      <dgm:spPr/>
      <dgm:t>
        <a:bodyPr/>
        <a:lstStyle/>
        <a:p>
          <a:r>
            <a:rPr lang="fr-FR" dirty="0"/>
            <a:t>Hypnotiques</a:t>
          </a:r>
        </a:p>
      </dgm:t>
    </dgm:pt>
    <dgm:pt modelId="{C81E565C-1E6A-1D43-803F-F09D810F5C64}" type="parTrans" cxnId="{160BE518-C193-104F-891E-E8E7FC6F737D}">
      <dgm:prSet/>
      <dgm:spPr/>
      <dgm:t>
        <a:bodyPr/>
        <a:lstStyle/>
        <a:p>
          <a:endParaRPr lang="fr-FR"/>
        </a:p>
      </dgm:t>
    </dgm:pt>
    <dgm:pt modelId="{FE94798E-5D11-0744-B458-849A239A56D5}" type="sibTrans" cxnId="{160BE518-C193-104F-891E-E8E7FC6F737D}">
      <dgm:prSet/>
      <dgm:spPr/>
      <dgm:t>
        <a:bodyPr/>
        <a:lstStyle/>
        <a:p>
          <a:endParaRPr lang="fr-FR"/>
        </a:p>
      </dgm:t>
    </dgm:pt>
    <dgm:pt modelId="{B5AC8CBE-2983-9A47-BFEC-519132C08955}">
      <dgm:prSet phldrT="[Texte]"/>
      <dgm:spPr>
        <a:solidFill>
          <a:srgbClr val="C00000"/>
        </a:solidFill>
      </dgm:spPr>
      <dgm:t>
        <a:bodyPr/>
        <a:lstStyle/>
        <a:p>
          <a:r>
            <a:rPr lang="fr-FR" dirty="0"/>
            <a:t>NRG3</a:t>
          </a:r>
        </a:p>
      </dgm:t>
    </dgm:pt>
    <dgm:pt modelId="{5EB5878D-EB8B-E245-96A5-701721BCE19F}" type="parTrans" cxnId="{3EA01A3F-D0EC-F845-A6E0-19485B4FBA54}">
      <dgm:prSet/>
      <dgm:spPr/>
      <dgm:t>
        <a:bodyPr/>
        <a:lstStyle/>
        <a:p>
          <a:endParaRPr lang="fr-FR"/>
        </a:p>
      </dgm:t>
    </dgm:pt>
    <dgm:pt modelId="{3A1EADC3-5F44-2C49-871C-CE7A9FDC9344}" type="sibTrans" cxnId="{3EA01A3F-D0EC-F845-A6E0-19485B4FBA54}">
      <dgm:prSet/>
      <dgm:spPr/>
      <dgm:t>
        <a:bodyPr/>
        <a:lstStyle/>
        <a:p>
          <a:endParaRPr lang="fr-FR"/>
        </a:p>
      </dgm:t>
    </dgm:pt>
    <dgm:pt modelId="{DFD724A2-2697-4340-B995-F541AA51E431}">
      <dgm:prSet phldrT="[Texte]"/>
      <dgm:spPr>
        <a:solidFill>
          <a:srgbClr val="C00000"/>
        </a:solidFill>
      </dgm:spPr>
      <dgm:t>
        <a:bodyPr/>
        <a:lstStyle/>
        <a:p>
          <a:r>
            <a:rPr lang="fr-FR" dirty="0" err="1"/>
            <a:t>Métamphétamine</a:t>
          </a:r>
          <a:r>
            <a:rPr lang="fr-FR" dirty="0"/>
            <a:t> (</a:t>
          </a:r>
          <a:r>
            <a:rPr lang="fr-FR" dirty="0" err="1"/>
            <a:t>Christal</a:t>
          </a:r>
          <a:r>
            <a:rPr lang="fr-FR" dirty="0"/>
            <a:t>)</a:t>
          </a:r>
        </a:p>
      </dgm:t>
    </dgm:pt>
    <dgm:pt modelId="{52227BDE-7AEA-B14B-9916-26244611DEC0}" type="parTrans" cxnId="{7945A1E7-6EE3-5645-9C83-AEA2567153E4}">
      <dgm:prSet/>
      <dgm:spPr/>
    </dgm:pt>
    <dgm:pt modelId="{D2F1AF10-22C1-DD46-80D4-D2DECC2C0ECD}" type="sibTrans" cxnId="{7945A1E7-6EE3-5645-9C83-AEA2567153E4}">
      <dgm:prSet/>
      <dgm:spPr/>
    </dgm:pt>
    <dgm:pt modelId="{52160CF1-383E-8841-94EF-B0C619B850F4}" type="pres">
      <dgm:prSet presAssocID="{75D41137-E49B-2E43-A52E-7B52AA3D8A8E}" presName="Name0" presStyleCnt="0">
        <dgm:presLayoutVars>
          <dgm:dir/>
          <dgm:resizeHandles val="exact"/>
        </dgm:presLayoutVars>
      </dgm:prSet>
      <dgm:spPr/>
      <dgm:t>
        <a:bodyPr/>
        <a:lstStyle/>
        <a:p>
          <a:endParaRPr lang="fr-FR"/>
        </a:p>
      </dgm:t>
    </dgm:pt>
    <dgm:pt modelId="{1A7C30C1-5D9C-DE4D-9655-3669586F1CC4}" type="pres">
      <dgm:prSet presAssocID="{7C3C79D3-8E3E-6C46-92D5-5DA048AE8B57}" presName="node" presStyleLbl="node1" presStyleIdx="0" presStyleCnt="3">
        <dgm:presLayoutVars>
          <dgm:bulletEnabled val="1"/>
        </dgm:presLayoutVars>
      </dgm:prSet>
      <dgm:spPr/>
      <dgm:t>
        <a:bodyPr/>
        <a:lstStyle/>
        <a:p>
          <a:endParaRPr lang="fr-FR"/>
        </a:p>
      </dgm:t>
    </dgm:pt>
    <dgm:pt modelId="{2DDCC6F1-12D7-B944-80DC-49ABE140F6C2}" type="pres">
      <dgm:prSet presAssocID="{8BCCFA42-0DEA-C74E-82F2-3D3A35F33F49}" presName="sibTrans" presStyleCnt="0"/>
      <dgm:spPr/>
    </dgm:pt>
    <dgm:pt modelId="{75D35206-B808-E443-A702-9AAE3DC78211}" type="pres">
      <dgm:prSet presAssocID="{E36097B9-9AF4-3A46-A4EA-ED33DEC09276}" presName="node" presStyleLbl="node1" presStyleIdx="1" presStyleCnt="3">
        <dgm:presLayoutVars>
          <dgm:bulletEnabled val="1"/>
        </dgm:presLayoutVars>
      </dgm:prSet>
      <dgm:spPr/>
      <dgm:t>
        <a:bodyPr/>
        <a:lstStyle/>
        <a:p>
          <a:endParaRPr lang="fr-FR"/>
        </a:p>
      </dgm:t>
    </dgm:pt>
    <dgm:pt modelId="{12904993-7B0C-174B-B385-9D26E6851387}" type="pres">
      <dgm:prSet presAssocID="{7BD2F6D2-9CD7-5240-99B6-4309D17F54A2}" presName="sibTrans" presStyleCnt="0"/>
      <dgm:spPr/>
    </dgm:pt>
    <dgm:pt modelId="{9F9D49B1-56F3-7A47-8F56-AB5B61E4EB59}" type="pres">
      <dgm:prSet presAssocID="{F98DF53D-065B-3B41-82D9-2624E2F12103}" presName="node" presStyleLbl="node1" presStyleIdx="2" presStyleCnt="3">
        <dgm:presLayoutVars>
          <dgm:bulletEnabled val="1"/>
        </dgm:presLayoutVars>
      </dgm:prSet>
      <dgm:spPr/>
      <dgm:t>
        <a:bodyPr/>
        <a:lstStyle/>
        <a:p>
          <a:endParaRPr lang="fr-FR"/>
        </a:p>
      </dgm:t>
    </dgm:pt>
  </dgm:ptLst>
  <dgm:cxnLst>
    <dgm:cxn modelId="{5FE74136-2A02-1C43-AF1A-7E126E005CD6}" srcId="{75D41137-E49B-2E43-A52E-7B52AA3D8A8E}" destId="{7C3C79D3-8E3E-6C46-92D5-5DA048AE8B57}" srcOrd="0" destOrd="0" parTransId="{1FC87911-D977-0340-81EC-5FAE3282B1AB}" sibTransId="{8BCCFA42-0DEA-C74E-82F2-3D3A35F33F49}"/>
    <dgm:cxn modelId="{955CE423-16E6-444F-943A-5D177C1F92CA}" type="presOf" srcId="{B7A3A9B7-B004-B142-B44E-6F0966C0F12B}" destId="{1A7C30C1-5D9C-DE4D-9655-3669586F1CC4}" srcOrd="0" destOrd="2" presId="urn:microsoft.com/office/officeart/2005/8/layout/hList6"/>
    <dgm:cxn modelId="{C839B134-61D4-864C-8CB9-1619A7A39E92}" type="presOf" srcId="{1F6463A1-0402-CB47-8E5B-07F66ADEB752}" destId="{1A7C30C1-5D9C-DE4D-9655-3669586F1CC4}" srcOrd="0" destOrd="3" presId="urn:microsoft.com/office/officeart/2005/8/layout/hList6"/>
    <dgm:cxn modelId="{9521E76B-256F-5C42-86A3-4E8893B03585}" type="presOf" srcId="{B5AC8CBE-2983-9A47-BFEC-519132C08955}" destId="{1A7C30C1-5D9C-DE4D-9655-3669586F1CC4}" srcOrd="0" destOrd="4" presId="urn:microsoft.com/office/officeart/2005/8/layout/hList6"/>
    <dgm:cxn modelId="{D4E726CF-0368-7C47-901F-F7F14FE174D4}" srcId="{75D41137-E49B-2E43-A52E-7B52AA3D8A8E}" destId="{E36097B9-9AF4-3A46-A4EA-ED33DEC09276}" srcOrd="1" destOrd="0" parTransId="{E05B14BE-380C-9743-97B7-6A312B4A0AC2}" sibTransId="{7BD2F6D2-9CD7-5240-99B6-4309D17F54A2}"/>
    <dgm:cxn modelId="{220F0E4A-E264-7B4B-87DA-2B65B315BEC0}" type="presOf" srcId="{E36097B9-9AF4-3A46-A4EA-ED33DEC09276}" destId="{75D35206-B808-E443-A702-9AAE3DC78211}" srcOrd="0" destOrd="0" presId="urn:microsoft.com/office/officeart/2005/8/layout/hList6"/>
    <dgm:cxn modelId="{304F6A9D-DC3A-B846-B0DC-8F95316602F6}" srcId="{F98DF53D-065B-3B41-82D9-2624E2F12103}" destId="{B6B7EE6B-5A45-9242-AA69-1191FE0CCCE1}" srcOrd="3" destOrd="0" parTransId="{44BE2719-AF60-3B4D-BED4-960BAD8407D2}" sibTransId="{312F257A-9A96-7C4A-B93E-E29A60D40DE4}"/>
    <dgm:cxn modelId="{95ED6D7F-EF93-7142-8F53-68081C8A884A}" type="presOf" srcId="{75D41137-E49B-2E43-A52E-7B52AA3D8A8E}" destId="{52160CF1-383E-8841-94EF-B0C619B850F4}" srcOrd="0" destOrd="0" presId="urn:microsoft.com/office/officeart/2005/8/layout/hList6"/>
    <dgm:cxn modelId="{A73DAD48-C729-1148-B35A-6E9588BFF2C0}" type="presOf" srcId="{4A99BD20-AA00-CC49-A745-5D694BF1FF51}" destId="{9F9D49B1-56F3-7A47-8F56-AB5B61E4EB59}" srcOrd="0" destOrd="1" presId="urn:microsoft.com/office/officeart/2005/8/layout/hList6"/>
    <dgm:cxn modelId="{09E3DEB3-95C0-AB41-A17B-9081E95F0DF2}" srcId="{F98DF53D-065B-3B41-82D9-2624E2F12103}" destId="{A8922C8A-7BE5-D14E-BB4B-76A6C634CA48}" srcOrd="4" destOrd="0" parTransId="{0F239350-22AE-5A47-91B1-C03D0303B056}" sibTransId="{90441ED8-F466-F84E-A5A8-911CA0A76C2C}"/>
    <dgm:cxn modelId="{104A7B5D-FE5E-2949-B025-CE2BA9BC3E5E}" srcId="{7C3C79D3-8E3E-6C46-92D5-5DA048AE8B57}" destId="{B6F75104-6FBC-7C4F-9BC0-0DDD4C9C05A6}" srcOrd="0" destOrd="0" parTransId="{10EF4FBC-571E-414F-8250-6E15961199D8}" sibTransId="{3C2ECD56-9689-AE46-92EC-2EB47466F13C}"/>
    <dgm:cxn modelId="{2816C3D0-0C2F-794B-ABD1-FC1D9B4A35B8}" srcId="{E36097B9-9AF4-3A46-A4EA-ED33DEC09276}" destId="{1086FD9A-E606-BA45-8CDC-FB7D4D2F16DF}" srcOrd="0" destOrd="0" parTransId="{EE8E17C7-C723-F044-8347-5C94EE606245}" sibTransId="{04079D68-D4BE-4B4F-87E3-FBF69053433B}"/>
    <dgm:cxn modelId="{B5E1A901-7C01-DE46-BBFA-9429B702C1A6}" srcId="{B6F75104-6FBC-7C4F-9BC0-0DDD4C9C05A6}" destId="{1F6463A1-0402-CB47-8E5B-07F66ADEB752}" srcOrd="1" destOrd="0" parTransId="{5FEBB2B4-3F6C-3243-9FDD-C7A1BEB7E1F0}" sibTransId="{AD9F8CCE-7D6E-054A-9427-AC249CF78ABE}"/>
    <dgm:cxn modelId="{297B1B51-FFFC-AF4D-8E44-CA0E7C6E2381}" srcId="{F98DF53D-065B-3B41-82D9-2624E2F12103}" destId="{4E26A741-D0CF-DC47-AC41-AAC593F3C818}" srcOrd="1" destOrd="0" parTransId="{50BA36C6-C965-F943-96B6-F24DEB02AB9A}" sibTransId="{D73611EB-1E88-234B-91A3-61212517E59C}"/>
    <dgm:cxn modelId="{002CB828-7A44-7840-98C6-F037F0E6B82E}" type="presOf" srcId="{BFF0AF1A-A004-A742-AE5E-002D27F21B41}" destId="{1A7C30C1-5D9C-DE4D-9655-3669586F1CC4}" srcOrd="0" destOrd="5" presId="urn:microsoft.com/office/officeart/2005/8/layout/hList6"/>
    <dgm:cxn modelId="{CD9C6982-724B-3C47-9AD2-0371CF1A2BCD}" type="presOf" srcId="{DD2444FF-F583-6D48-B4E9-19F2C24255EC}" destId="{9F9D49B1-56F3-7A47-8F56-AB5B61E4EB59}" srcOrd="0" destOrd="3" presId="urn:microsoft.com/office/officeart/2005/8/layout/hList6"/>
    <dgm:cxn modelId="{AD2F9C47-3F26-EA49-94EE-88FF6819132F}" srcId="{7C3C79D3-8E3E-6C46-92D5-5DA048AE8B57}" destId="{BFF0AF1A-A004-A742-AE5E-002D27F21B41}" srcOrd="1" destOrd="0" parTransId="{822CF08E-B3C2-4B49-BD7A-1B0E474C4540}" sibTransId="{C4DD8B0B-974C-AF46-A9BF-EED9BA00B821}"/>
    <dgm:cxn modelId="{3EA01A3F-D0EC-F845-A6E0-19485B4FBA54}" srcId="{B6F75104-6FBC-7C4F-9BC0-0DDD4C9C05A6}" destId="{B5AC8CBE-2983-9A47-BFEC-519132C08955}" srcOrd="2" destOrd="0" parTransId="{5EB5878D-EB8B-E245-96A5-701721BCE19F}" sibTransId="{3A1EADC3-5F44-2C49-871C-CE7A9FDC9344}"/>
    <dgm:cxn modelId="{3B736341-0D04-0E43-9C53-76F1270B55C8}" type="presOf" srcId="{4E26A741-D0CF-DC47-AC41-AAC593F3C818}" destId="{9F9D49B1-56F3-7A47-8F56-AB5B61E4EB59}" srcOrd="0" destOrd="2" presId="urn:microsoft.com/office/officeart/2005/8/layout/hList6"/>
    <dgm:cxn modelId="{6C2188AC-2628-3A48-9262-A479D3944350}" type="presOf" srcId="{A8922C8A-7BE5-D14E-BB4B-76A6C634CA48}" destId="{9F9D49B1-56F3-7A47-8F56-AB5B61E4EB59}" srcOrd="0" destOrd="5" presId="urn:microsoft.com/office/officeart/2005/8/layout/hList6"/>
    <dgm:cxn modelId="{DB366E16-3C99-3944-BF15-566608176E50}" type="presOf" srcId="{DFD724A2-2697-4340-B995-F541AA51E431}" destId="{1A7C30C1-5D9C-DE4D-9655-3669586F1CC4}" srcOrd="0" destOrd="6" presId="urn:microsoft.com/office/officeart/2005/8/layout/hList6"/>
    <dgm:cxn modelId="{03F171DA-6969-9B4D-8AC0-25C1ECE0466A}" srcId="{B6F75104-6FBC-7C4F-9BC0-0DDD4C9C05A6}" destId="{B7A3A9B7-B004-B142-B44E-6F0966C0F12B}" srcOrd="0" destOrd="0" parTransId="{B4007516-2FE6-D34C-A3B8-D6C3BB9AF643}" sibTransId="{AFFACE46-20B3-E248-A815-E133FAC38F87}"/>
    <dgm:cxn modelId="{34F2E469-E795-1E4B-A0DD-D8442BAD3263}" srcId="{E36097B9-9AF4-3A46-A4EA-ED33DEC09276}" destId="{EC5770BA-E3DB-AC45-9518-D8D34BA4C880}" srcOrd="1" destOrd="0" parTransId="{0CEFC653-F830-0246-B213-8069B191B309}" sibTransId="{8BB21C7A-CB2C-434E-9165-3EF3B6A83A12}"/>
    <dgm:cxn modelId="{C77D84B6-5699-224C-B6EC-6D444B652EE4}" srcId="{E36097B9-9AF4-3A46-A4EA-ED33DEC09276}" destId="{A6443ACF-0CFD-2640-82C0-0E7A6DDD1362}" srcOrd="2" destOrd="0" parTransId="{A180042B-7DDE-4040-9A46-B04A4E60664B}" sibTransId="{B26832E0-8490-A340-89BA-8EBD470D0F83}"/>
    <dgm:cxn modelId="{E337D9AA-DF13-B34F-9E2C-17C02CA24B09}" type="presOf" srcId="{7C3C79D3-8E3E-6C46-92D5-5DA048AE8B57}" destId="{1A7C30C1-5D9C-DE4D-9655-3669586F1CC4}" srcOrd="0" destOrd="0" presId="urn:microsoft.com/office/officeart/2005/8/layout/hList6"/>
    <dgm:cxn modelId="{E7120EA1-DD99-B44C-BAB1-D5F650144639}" type="presOf" srcId="{B6B7EE6B-5A45-9242-AA69-1191FE0CCCE1}" destId="{9F9D49B1-56F3-7A47-8F56-AB5B61E4EB59}" srcOrd="0" destOrd="4" presId="urn:microsoft.com/office/officeart/2005/8/layout/hList6"/>
    <dgm:cxn modelId="{7945A1E7-6EE3-5645-9C83-AEA2567153E4}" srcId="{7C3C79D3-8E3E-6C46-92D5-5DA048AE8B57}" destId="{DFD724A2-2697-4340-B995-F541AA51E431}" srcOrd="2" destOrd="0" parTransId="{52227BDE-7AEA-B14B-9916-26244611DEC0}" sibTransId="{D2F1AF10-22C1-DD46-80D4-D2DECC2C0ECD}"/>
    <dgm:cxn modelId="{160BE518-C193-104F-891E-E8E7FC6F737D}" srcId="{F98DF53D-065B-3B41-82D9-2624E2F12103}" destId="{DD2444FF-F583-6D48-B4E9-19F2C24255EC}" srcOrd="2" destOrd="0" parTransId="{C81E565C-1E6A-1D43-803F-F09D810F5C64}" sibTransId="{FE94798E-5D11-0744-B458-849A239A56D5}"/>
    <dgm:cxn modelId="{18A2E628-E3D5-5547-B977-FDE42B7EDF34}" srcId="{F98DF53D-065B-3B41-82D9-2624E2F12103}" destId="{4A99BD20-AA00-CC49-A745-5D694BF1FF51}" srcOrd="0" destOrd="0" parTransId="{6B404D11-3664-AC43-8F28-E1ACF58FD126}" sibTransId="{3686410A-D399-DA46-B078-82C072D043D3}"/>
    <dgm:cxn modelId="{F90D308A-1B78-D14B-8656-26F2B33B6DDF}" type="presOf" srcId="{B6F75104-6FBC-7C4F-9BC0-0DDD4C9C05A6}" destId="{1A7C30C1-5D9C-DE4D-9655-3669586F1CC4}" srcOrd="0" destOrd="1" presId="urn:microsoft.com/office/officeart/2005/8/layout/hList6"/>
    <dgm:cxn modelId="{9007E4F1-7CFF-7446-B3F4-64B7ABF649E1}" type="presOf" srcId="{A6443ACF-0CFD-2640-82C0-0E7A6DDD1362}" destId="{75D35206-B808-E443-A702-9AAE3DC78211}" srcOrd="0" destOrd="3" presId="urn:microsoft.com/office/officeart/2005/8/layout/hList6"/>
    <dgm:cxn modelId="{83F0C55A-B994-054B-9ADD-92A8100DA53C}" type="presOf" srcId="{EC5770BA-E3DB-AC45-9518-D8D34BA4C880}" destId="{75D35206-B808-E443-A702-9AAE3DC78211}" srcOrd="0" destOrd="2" presId="urn:microsoft.com/office/officeart/2005/8/layout/hList6"/>
    <dgm:cxn modelId="{1BBCC9CD-B061-E148-B51C-BEACCD4DBEF3}" srcId="{75D41137-E49B-2E43-A52E-7B52AA3D8A8E}" destId="{F98DF53D-065B-3B41-82D9-2624E2F12103}" srcOrd="2" destOrd="0" parTransId="{E6D3117B-434C-144E-822A-E0A946AA3151}" sibTransId="{1629CB14-2B3F-EE4C-9164-FDABE763A55C}"/>
    <dgm:cxn modelId="{DEBDC21C-6BB6-AF40-898D-CAC1CAB7794A}" type="presOf" srcId="{1086FD9A-E606-BA45-8CDC-FB7D4D2F16DF}" destId="{75D35206-B808-E443-A702-9AAE3DC78211}" srcOrd="0" destOrd="1" presId="urn:microsoft.com/office/officeart/2005/8/layout/hList6"/>
    <dgm:cxn modelId="{0F2497BF-49A1-1740-AE1A-A8FCBD61F7E0}" type="presOf" srcId="{F98DF53D-065B-3B41-82D9-2624E2F12103}" destId="{9F9D49B1-56F3-7A47-8F56-AB5B61E4EB59}" srcOrd="0" destOrd="0" presId="urn:microsoft.com/office/officeart/2005/8/layout/hList6"/>
    <dgm:cxn modelId="{7D5E5586-EC6B-F04D-86A6-11C29D1C4488}" type="presParOf" srcId="{52160CF1-383E-8841-94EF-B0C619B850F4}" destId="{1A7C30C1-5D9C-DE4D-9655-3669586F1CC4}" srcOrd="0" destOrd="0" presId="urn:microsoft.com/office/officeart/2005/8/layout/hList6"/>
    <dgm:cxn modelId="{790E39BF-89E6-664F-95A6-159891F3706C}" type="presParOf" srcId="{52160CF1-383E-8841-94EF-B0C619B850F4}" destId="{2DDCC6F1-12D7-B944-80DC-49ABE140F6C2}" srcOrd="1" destOrd="0" presId="urn:microsoft.com/office/officeart/2005/8/layout/hList6"/>
    <dgm:cxn modelId="{A197F630-162A-1642-B94C-E16B1A044E09}" type="presParOf" srcId="{52160CF1-383E-8841-94EF-B0C619B850F4}" destId="{75D35206-B808-E443-A702-9AAE3DC78211}" srcOrd="2" destOrd="0" presId="urn:microsoft.com/office/officeart/2005/8/layout/hList6"/>
    <dgm:cxn modelId="{14D600A0-5DED-D24E-8CD3-BFC6A636F65C}" type="presParOf" srcId="{52160CF1-383E-8841-94EF-B0C619B850F4}" destId="{12904993-7B0C-174B-B385-9D26E6851387}" srcOrd="3" destOrd="0" presId="urn:microsoft.com/office/officeart/2005/8/layout/hList6"/>
    <dgm:cxn modelId="{055A1A5F-DD7D-0847-B788-B0A7103EDCCC}" type="presParOf" srcId="{52160CF1-383E-8841-94EF-B0C619B850F4}" destId="{9F9D49B1-56F3-7A47-8F56-AB5B61E4EB59}"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BB85740-7228-D945-BA1B-6D7638E8E1F0}" type="doc">
      <dgm:prSet loTypeId="urn:microsoft.com/office/officeart/2009/3/layout/StepUpProcess" loCatId="" qsTypeId="urn:microsoft.com/office/officeart/2005/8/quickstyle/simple4" qsCatId="simple" csTypeId="urn:microsoft.com/office/officeart/2005/8/colors/colorful3" csCatId="colorful" phldr="1"/>
      <dgm:spPr/>
      <dgm:t>
        <a:bodyPr/>
        <a:lstStyle/>
        <a:p>
          <a:endParaRPr lang="fr-FR"/>
        </a:p>
      </dgm:t>
    </dgm:pt>
    <dgm:pt modelId="{D7A3195D-2AB6-B34F-B347-ED72AB5ED978}">
      <dgm:prSet phldrT="[Texte]"/>
      <dgm:spPr/>
      <dgm:t>
        <a:bodyPr/>
        <a:lstStyle/>
        <a:p>
          <a:r>
            <a:rPr lang="fr-FR" dirty="0">
              <a:solidFill>
                <a:schemeClr val="accent2">
                  <a:lumMod val="50000"/>
                </a:schemeClr>
              </a:solidFill>
            </a:rPr>
            <a:t>Facilitateurs de l’envie, l’approche et la faisabilité</a:t>
          </a:r>
        </a:p>
      </dgm:t>
    </dgm:pt>
    <dgm:pt modelId="{F145F81C-8756-034E-BDA1-4491616061C2}" type="parTrans" cxnId="{C70BF29C-2495-B64A-B720-6B3A0FA13DC4}">
      <dgm:prSet/>
      <dgm:spPr/>
      <dgm:t>
        <a:bodyPr/>
        <a:lstStyle/>
        <a:p>
          <a:endParaRPr lang="fr-FR"/>
        </a:p>
      </dgm:t>
    </dgm:pt>
    <dgm:pt modelId="{7C5DF9AF-0AF5-7F45-A03C-1859AF46D3DA}" type="sibTrans" cxnId="{C70BF29C-2495-B64A-B720-6B3A0FA13DC4}">
      <dgm:prSet/>
      <dgm:spPr/>
      <dgm:t>
        <a:bodyPr/>
        <a:lstStyle/>
        <a:p>
          <a:endParaRPr lang="fr-FR"/>
        </a:p>
      </dgm:t>
    </dgm:pt>
    <dgm:pt modelId="{B5641BE0-AF06-F740-9242-85191808DA02}">
      <dgm:prSet phldrT="[Texte]"/>
      <dgm:spPr/>
      <dgm:t>
        <a:bodyPr/>
        <a:lstStyle/>
        <a:p>
          <a:r>
            <a:rPr lang="fr-FR" dirty="0" err="1">
              <a:solidFill>
                <a:schemeClr val="bg2">
                  <a:lumMod val="50000"/>
                </a:schemeClr>
              </a:solidFill>
            </a:rPr>
            <a:t>Agrémenteurs</a:t>
          </a:r>
          <a:r>
            <a:rPr lang="fr-FR" dirty="0">
              <a:solidFill>
                <a:schemeClr val="bg2">
                  <a:lumMod val="50000"/>
                </a:schemeClr>
              </a:solidFill>
            </a:rPr>
            <a:t> du comportement</a:t>
          </a:r>
        </a:p>
      </dgm:t>
    </dgm:pt>
    <dgm:pt modelId="{386A9F88-C5F8-814F-85C5-587178C48AA4}" type="parTrans" cxnId="{290F6141-20A2-FA44-8C85-8BFB2B1B8959}">
      <dgm:prSet/>
      <dgm:spPr/>
      <dgm:t>
        <a:bodyPr/>
        <a:lstStyle/>
        <a:p>
          <a:endParaRPr lang="fr-FR"/>
        </a:p>
      </dgm:t>
    </dgm:pt>
    <dgm:pt modelId="{F73C76E5-0B52-C14A-9B2A-275D3B324DAD}" type="sibTrans" cxnId="{290F6141-20A2-FA44-8C85-8BFB2B1B8959}">
      <dgm:prSet/>
      <dgm:spPr/>
      <dgm:t>
        <a:bodyPr/>
        <a:lstStyle/>
        <a:p>
          <a:endParaRPr lang="fr-FR"/>
        </a:p>
      </dgm:t>
    </dgm:pt>
    <dgm:pt modelId="{C0E00F69-75A4-D844-97D9-253730BC9423}">
      <dgm:prSet phldrT="[Texte]"/>
      <dgm:spPr/>
      <dgm:t>
        <a:bodyPr/>
        <a:lstStyle/>
        <a:p>
          <a:r>
            <a:rPr lang="fr-FR" dirty="0" err="1">
              <a:solidFill>
                <a:srgbClr val="FF0000"/>
              </a:solidFill>
            </a:rPr>
            <a:t>Boosteurs</a:t>
          </a:r>
          <a:r>
            <a:rPr lang="fr-FR" dirty="0">
              <a:solidFill>
                <a:srgbClr val="FF0000"/>
              </a:solidFill>
            </a:rPr>
            <a:t> </a:t>
          </a:r>
        </a:p>
        <a:p>
          <a:r>
            <a:rPr lang="fr-FR" dirty="0">
              <a:solidFill>
                <a:srgbClr val="FF0000"/>
              </a:solidFill>
            </a:rPr>
            <a:t>Extasiant</a:t>
          </a:r>
        </a:p>
      </dgm:t>
    </dgm:pt>
    <dgm:pt modelId="{7ACC6362-EB30-A842-A3CA-E3FCEAA15380}" type="parTrans" cxnId="{9FDCC5E5-5B7C-8C4E-937C-6E85462EC477}">
      <dgm:prSet/>
      <dgm:spPr/>
      <dgm:t>
        <a:bodyPr/>
        <a:lstStyle/>
        <a:p>
          <a:endParaRPr lang="fr-FR"/>
        </a:p>
      </dgm:t>
    </dgm:pt>
    <dgm:pt modelId="{7DFD3CC8-1C66-8247-8F2A-6ED643E7DE5D}" type="sibTrans" cxnId="{9FDCC5E5-5B7C-8C4E-937C-6E85462EC477}">
      <dgm:prSet/>
      <dgm:spPr/>
      <dgm:t>
        <a:bodyPr/>
        <a:lstStyle/>
        <a:p>
          <a:endParaRPr lang="fr-FR"/>
        </a:p>
      </dgm:t>
    </dgm:pt>
    <dgm:pt modelId="{2CD37699-72AA-4349-ABEB-94EC227B59EC}" type="pres">
      <dgm:prSet presAssocID="{2BB85740-7228-D945-BA1B-6D7638E8E1F0}" presName="rootnode" presStyleCnt="0">
        <dgm:presLayoutVars>
          <dgm:chMax/>
          <dgm:chPref/>
          <dgm:dir/>
          <dgm:animLvl val="lvl"/>
        </dgm:presLayoutVars>
      </dgm:prSet>
      <dgm:spPr/>
      <dgm:t>
        <a:bodyPr/>
        <a:lstStyle/>
        <a:p>
          <a:endParaRPr lang="fr-FR"/>
        </a:p>
      </dgm:t>
    </dgm:pt>
    <dgm:pt modelId="{736C136D-D8AB-6745-955A-F157B0938153}" type="pres">
      <dgm:prSet presAssocID="{D7A3195D-2AB6-B34F-B347-ED72AB5ED978}" presName="composite" presStyleCnt="0"/>
      <dgm:spPr/>
    </dgm:pt>
    <dgm:pt modelId="{B92D69E8-AD6B-444D-94B2-92492321AF91}" type="pres">
      <dgm:prSet presAssocID="{D7A3195D-2AB6-B34F-B347-ED72AB5ED978}" presName="LShape" presStyleLbl="alignNode1" presStyleIdx="0" presStyleCnt="5"/>
      <dgm:spPr>
        <a:solidFill>
          <a:schemeClr val="accent2">
            <a:lumMod val="50000"/>
          </a:schemeClr>
        </a:solidFill>
      </dgm:spPr>
      <dgm:t>
        <a:bodyPr/>
        <a:lstStyle/>
        <a:p>
          <a:endParaRPr lang="fr-FR"/>
        </a:p>
      </dgm:t>
    </dgm:pt>
    <dgm:pt modelId="{33AB0CBD-4850-8941-ADA6-417CED98D407}" type="pres">
      <dgm:prSet presAssocID="{D7A3195D-2AB6-B34F-B347-ED72AB5ED978}" presName="ParentText" presStyleLbl="revTx" presStyleIdx="0" presStyleCnt="3">
        <dgm:presLayoutVars>
          <dgm:chMax val="0"/>
          <dgm:chPref val="0"/>
          <dgm:bulletEnabled val="1"/>
        </dgm:presLayoutVars>
      </dgm:prSet>
      <dgm:spPr/>
      <dgm:t>
        <a:bodyPr/>
        <a:lstStyle/>
        <a:p>
          <a:endParaRPr lang="fr-FR"/>
        </a:p>
      </dgm:t>
    </dgm:pt>
    <dgm:pt modelId="{35A7B0B9-72B6-F248-9B90-F8CE70BB6630}" type="pres">
      <dgm:prSet presAssocID="{D7A3195D-2AB6-B34F-B347-ED72AB5ED978}" presName="Triangle" presStyleLbl="alignNode1" presStyleIdx="1" presStyleCnt="5"/>
      <dgm:spPr>
        <a:solidFill>
          <a:schemeClr val="tx1">
            <a:lumMod val="50000"/>
            <a:lumOff val="50000"/>
          </a:schemeClr>
        </a:solidFill>
      </dgm:spPr>
    </dgm:pt>
    <dgm:pt modelId="{A29D1126-EED1-8D48-BDF4-0F64D1DEB4D1}" type="pres">
      <dgm:prSet presAssocID="{7C5DF9AF-0AF5-7F45-A03C-1859AF46D3DA}" presName="sibTrans" presStyleCnt="0"/>
      <dgm:spPr/>
    </dgm:pt>
    <dgm:pt modelId="{FC1F9C04-FA09-4A4C-8D69-FBAD4082913A}" type="pres">
      <dgm:prSet presAssocID="{7C5DF9AF-0AF5-7F45-A03C-1859AF46D3DA}" presName="space" presStyleCnt="0"/>
      <dgm:spPr/>
    </dgm:pt>
    <dgm:pt modelId="{363F0509-EC7A-D645-9467-38675E8E58C0}" type="pres">
      <dgm:prSet presAssocID="{B5641BE0-AF06-F740-9242-85191808DA02}" presName="composite" presStyleCnt="0"/>
      <dgm:spPr/>
    </dgm:pt>
    <dgm:pt modelId="{6EFE8AAD-3A32-284C-AB01-71832CB710C8}" type="pres">
      <dgm:prSet presAssocID="{B5641BE0-AF06-F740-9242-85191808DA02}" presName="LShape" presStyleLbl="alignNode1" presStyleIdx="2" presStyleCnt="5"/>
      <dgm:spPr>
        <a:solidFill>
          <a:schemeClr val="tx2"/>
        </a:solidFill>
      </dgm:spPr>
      <dgm:t>
        <a:bodyPr/>
        <a:lstStyle/>
        <a:p>
          <a:endParaRPr lang="fr-FR"/>
        </a:p>
      </dgm:t>
    </dgm:pt>
    <dgm:pt modelId="{D56A7450-4318-A947-BE99-542C6EF81644}" type="pres">
      <dgm:prSet presAssocID="{B5641BE0-AF06-F740-9242-85191808DA02}" presName="ParentText" presStyleLbl="revTx" presStyleIdx="1" presStyleCnt="3">
        <dgm:presLayoutVars>
          <dgm:chMax val="0"/>
          <dgm:chPref val="0"/>
          <dgm:bulletEnabled val="1"/>
        </dgm:presLayoutVars>
      </dgm:prSet>
      <dgm:spPr/>
      <dgm:t>
        <a:bodyPr/>
        <a:lstStyle/>
        <a:p>
          <a:endParaRPr lang="fr-FR"/>
        </a:p>
      </dgm:t>
    </dgm:pt>
    <dgm:pt modelId="{D7080F28-9216-7D4F-AF06-BF3BBE15F7A4}" type="pres">
      <dgm:prSet presAssocID="{B5641BE0-AF06-F740-9242-85191808DA02}" presName="Triangle" presStyleLbl="alignNode1" presStyleIdx="3" presStyleCnt="5"/>
      <dgm:spPr>
        <a:solidFill>
          <a:srgbClr val="FF0000"/>
        </a:solidFill>
      </dgm:spPr>
      <dgm:t>
        <a:bodyPr/>
        <a:lstStyle/>
        <a:p>
          <a:endParaRPr lang="fr-FR"/>
        </a:p>
      </dgm:t>
    </dgm:pt>
    <dgm:pt modelId="{2EC5F803-C3A4-8F4C-9853-5B58AD87E5A8}" type="pres">
      <dgm:prSet presAssocID="{F73C76E5-0B52-C14A-9B2A-275D3B324DAD}" presName="sibTrans" presStyleCnt="0"/>
      <dgm:spPr/>
    </dgm:pt>
    <dgm:pt modelId="{0F4DD9FA-5966-C747-86CD-4CEFB7F08827}" type="pres">
      <dgm:prSet presAssocID="{F73C76E5-0B52-C14A-9B2A-275D3B324DAD}" presName="space" presStyleCnt="0"/>
      <dgm:spPr/>
    </dgm:pt>
    <dgm:pt modelId="{9B219A68-E8EE-E841-840E-EEC6F93D6EA5}" type="pres">
      <dgm:prSet presAssocID="{C0E00F69-75A4-D844-97D9-253730BC9423}" presName="composite" presStyleCnt="0"/>
      <dgm:spPr/>
    </dgm:pt>
    <dgm:pt modelId="{420BC77D-D5E9-7746-B679-4C594F93C5A8}" type="pres">
      <dgm:prSet presAssocID="{C0E00F69-75A4-D844-97D9-253730BC9423}" presName="LShape" presStyleLbl="alignNode1" presStyleIdx="4" presStyleCnt="5"/>
      <dgm:spPr>
        <a:solidFill>
          <a:srgbClr val="FF0000"/>
        </a:solidFill>
      </dgm:spPr>
      <dgm:t>
        <a:bodyPr/>
        <a:lstStyle/>
        <a:p>
          <a:endParaRPr lang="fr-FR"/>
        </a:p>
      </dgm:t>
    </dgm:pt>
    <dgm:pt modelId="{99FAC9CA-D4EB-8C4C-99B6-31CA69F6B99E}" type="pres">
      <dgm:prSet presAssocID="{C0E00F69-75A4-D844-97D9-253730BC9423}" presName="ParentText" presStyleLbl="revTx" presStyleIdx="2" presStyleCnt="3">
        <dgm:presLayoutVars>
          <dgm:chMax val="0"/>
          <dgm:chPref val="0"/>
          <dgm:bulletEnabled val="1"/>
        </dgm:presLayoutVars>
      </dgm:prSet>
      <dgm:spPr/>
      <dgm:t>
        <a:bodyPr/>
        <a:lstStyle/>
        <a:p>
          <a:endParaRPr lang="fr-FR"/>
        </a:p>
      </dgm:t>
    </dgm:pt>
  </dgm:ptLst>
  <dgm:cxnLst>
    <dgm:cxn modelId="{9FDCC5E5-5B7C-8C4E-937C-6E85462EC477}" srcId="{2BB85740-7228-D945-BA1B-6D7638E8E1F0}" destId="{C0E00F69-75A4-D844-97D9-253730BC9423}" srcOrd="2" destOrd="0" parTransId="{7ACC6362-EB30-A842-A3CA-E3FCEAA15380}" sibTransId="{7DFD3CC8-1C66-8247-8F2A-6ED643E7DE5D}"/>
    <dgm:cxn modelId="{B7D0B434-8982-7D43-B92A-A8C82572B060}" type="presOf" srcId="{C0E00F69-75A4-D844-97D9-253730BC9423}" destId="{99FAC9CA-D4EB-8C4C-99B6-31CA69F6B99E}" srcOrd="0" destOrd="0" presId="urn:microsoft.com/office/officeart/2009/3/layout/StepUpProcess"/>
    <dgm:cxn modelId="{F6E78092-B41A-8E4B-9F81-5B189B16D82E}" type="presOf" srcId="{D7A3195D-2AB6-B34F-B347-ED72AB5ED978}" destId="{33AB0CBD-4850-8941-ADA6-417CED98D407}" srcOrd="0" destOrd="0" presId="urn:microsoft.com/office/officeart/2009/3/layout/StepUpProcess"/>
    <dgm:cxn modelId="{A253994C-DF3E-994E-A4B8-0147EFA2D5B2}" type="presOf" srcId="{B5641BE0-AF06-F740-9242-85191808DA02}" destId="{D56A7450-4318-A947-BE99-542C6EF81644}" srcOrd="0" destOrd="0" presId="urn:microsoft.com/office/officeart/2009/3/layout/StepUpProcess"/>
    <dgm:cxn modelId="{C70BF29C-2495-B64A-B720-6B3A0FA13DC4}" srcId="{2BB85740-7228-D945-BA1B-6D7638E8E1F0}" destId="{D7A3195D-2AB6-B34F-B347-ED72AB5ED978}" srcOrd="0" destOrd="0" parTransId="{F145F81C-8756-034E-BDA1-4491616061C2}" sibTransId="{7C5DF9AF-0AF5-7F45-A03C-1859AF46D3DA}"/>
    <dgm:cxn modelId="{F8F58585-E6ED-AA43-9BDA-7005C5B38C21}" type="presOf" srcId="{2BB85740-7228-D945-BA1B-6D7638E8E1F0}" destId="{2CD37699-72AA-4349-ABEB-94EC227B59EC}" srcOrd="0" destOrd="0" presId="urn:microsoft.com/office/officeart/2009/3/layout/StepUpProcess"/>
    <dgm:cxn modelId="{290F6141-20A2-FA44-8C85-8BFB2B1B8959}" srcId="{2BB85740-7228-D945-BA1B-6D7638E8E1F0}" destId="{B5641BE0-AF06-F740-9242-85191808DA02}" srcOrd="1" destOrd="0" parTransId="{386A9F88-C5F8-814F-85C5-587178C48AA4}" sibTransId="{F73C76E5-0B52-C14A-9B2A-275D3B324DAD}"/>
    <dgm:cxn modelId="{EB063BBE-D613-824F-A796-7726220154EF}" type="presParOf" srcId="{2CD37699-72AA-4349-ABEB-94EC227B59EC}" destId="{736C136D-D8AB-6745-955A-F157B0938153}" srcOrd="0" destOrd="0" presId="urn:microsoft.com/office/officeart/2009/3/layout/StepUpProcess"/>
    <dgm:cxn modelId="{4FA821DA-93F2-3840-8070-AB6B17742DF6}" type="presParOf" srcId="{736C136D-D8AB-6745-955A-F157B0938153}" destId="{B92D69E8-AD6B-444D-94B2-92492321AF91}" srcOrd="0" destOrd="0" presId="urn:microsoft.com/office/officeart/2009/3/layout/StepUpProcess"/>
    <dgm:cxn modelId="{E1C8B96A-514E-8843-B04D-5878FEAFE13D}" type="presParOf" srcId="{736C136D-D8AB-6745-955A-F157B0938153}" destId="{33AB0CBD-4850-8941-ADA6-417CED98D407}" srcOrd="1" destOrd="0" presId="urn:microsoft.com/office/officeart/2009/3/layout/StepUpProcess"/>
    <dgm:cxn modelId="{75103793-5149-0C43-803F-7E1E99D139B2}" type="presParOf" srcId="{736C136D-D8AB-6745-955A-F157B0938153}" destId="{35A7B0B9-72B6-F248-9B90-F8CE70BB6630}" srcOrd="2" destOrd="0" presId="urn:microsoft.com/office/officeart/2009/3/layout/StepUpProcess"/>
    <dgm:cxn modelId="{1D01B935-14A5-F644-B1CF-D7578CCCD07C}" type="presParOf" srcId="{2CD37699-72AA-4349-ABEB-94EC227B59EC}" destId="{A29D1126-EED1-8D48-BDF4-0F64D1DEB4D1}" srcOrd="1" destOrd="0" presId="urn:microsoft.com/office/officeart/2009/3/layout/StepUpProcess"/>
    <dgm:cxn modelId="{21198B0F-C9D0-F143-BD48-03F3A594138D}" type="presParOf" srcId="{A29D1126-EED1-8D48-BDF4-0F64D1DEB4D1}" destId="{FC1F9C04-FA09-4A4C-8D69-FBAD4082913A}" srcOrd="0" destOrd="0" presId="urn:microsoft.com/office/officeart/2009/3/layout/StepUpProcess"/>
    <dgm:cxn modelId="{53BA35CF-D627-844A-AE05-B604C4985326}" type="presParOf" srcId="{2CD37699-72AA-4349-ABEB-94EC227B59EC}" destId="{363F0509-EC7A-D645-9467-38675E8E58C0}" srcOrd="2" destOrd="0" presId="urn:microsoft.com/office/officeart/2009/3/layout/StepUpProcess"/>
    <dgm:cxn modelId="{4090A9EB-7525-D44D-8ACD-50D28974E868}" type="presParOf" srcId="{363F0509-EC7A-D645-9467-38675E8E58C0}" destId="{6EFE8AAD-3A32-284C-AB01-71832CB710C8}" srcOrd="0" destOrd="0" presId="urn:microsoft.com/office/officeart/2009/3/layout/StepUpProcess"/>
    <dgm:cxn modelId="{9AD915EC-92AF-6343-AACB-4BF3EAB0D205}" type="presParOf" srcId="{363F0509-EC7A-D645-9467-38675E8E58C0}" destId="{D56A7450-4318-A947-BE99-542C6EF81644}" srcOrd="1" destOrd="0" presId="urn:microsoft.com/office/officeart/2009/3/layout/StepUpProcess"/>
    <dgm:cxn modelId="{69589C44-D5E0-8943-8DBA-5F2E6BAF9C64}" type="presParOf" srcId="{363F0509-EC7A-D645-9467-38675E8E58C0}" destId="{D7080F28-9216-7D4F-AF06-BF3BBE15F7A4}" srcOrd="2" destOrd="0" presId="urn:microsoft.com/office/officeart/2009/3/layout/StepUpProcess"/>
    <dgm:cxn modelId="{FD6AC52D-5A58-284F-B325-E99AC61E83DB}" type="presParOf" srcId="{2CD37699-72AA-4349-ABEB-94EC227B59EC}" destId="{2EC5F803-C3A4-8F4C-9853-5B58AD87E5A8}" srcOrd="3" destOrd="0" presId="urn:microsoft.com/office/officeart/2009/3/layout/StepUpProcess"/>
    <dgm:cxn modelId="{1CF94B65-292F-8B4B-8591-FE1B0D7A1369}" type="presParOf" srcId="{2EC5F803-C3A4-8F4C-9853-5B58AD87E5A8}" destId="{0F4DD9FA-5966-C747-86CD-4CEFB7F08827}" srcOrd="0" destOrd="0" presId="urn:microsoft.com/office/officeart/2009/3/layout/StepUpProcess"/>
    <dgm:cxn modelId="{9CF2AC1B-004A-804F-AF6F-C805A059665A}" type="presParOf" srcId="{2CD37699-72AA-4349-ABEB-94EC227B59EC}" destId="{9B219A68-E8EE-E841-840E-EEC6F93D6EA5}" srcOrd="4" destOrd="0" presId="urn:microsoft.com/office/officeart/2009/3/layout/StepUpProcess"/>
    <dgm:cxn modelId="{7B0C4456-2CFB-ED44-A99A-A7BE97922FB9}" type="presParOf" srcId="{9B219A68-E8EE-E841-840E-EEC6F93D6EA5}" destId="{420BC77D-D5E9-7746-B679-4C594F93C5A8}" srcOrd="0" destOrd="0" presId="urn:microsoft.com/office/officeart/2009/3/layout/StepUpProcess"/>
    <dgm:cxn modelId="{F6CE1652-A883-B045-88F5-D0A4092DE65C}" type="presParOf" srcId="{9B219A68-E8EE-E841-840E-EEC6F93D6EA5}" destId="{99FAC9CA-D4EB-8C4C-99B6-31CA69F6B99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341891-E160-2646-BEAC-6257F124AC21}" type="doc">
      <dgm:prSet loTypeId="urn:microsoft.com/office/officeart/2005/8/layout/hProcess9" loCatId="" qsTypeId="urn:microsoft.com/office/officeart/2005/8/quickstyle/simple4" qsCatId="simple" csTypeId="urn:microsoft.com/office/officeart/2005/8/colors/colorful4" csCatId="colorful" phldr="1"/>
      <dgm:spPr/>
    </dgm:pt>
    <dgm:pt modelId="{C460146E-FABA-9543-88B2-BEE6A34BCFC6}">
      <dgm:prSet phldrT="[Texte]"/>
      <dgm:spPr>
        <a:solidFill>
          <a:schemeClr val="accent2">
            <a:lumMod val="50000"/>
          </a:schemeClr>
        </a:solidFill>
      </dgm:spPr>
      <dgm:t>
        <a:bodyPr/>
        <a:lstStyle/>
        <a:p>
          <a:pPr algn="l"/>
          <a:r>
            <a:rPr lang="fr-FR" dirty="0"/>
            <a:t>Alcool</a:t>
          </a:r>
        </a:p>
        <a:p>
          <a:pPr algn="l"/>
          <a:r>
            <a:rPr lang="fr-FR" dirty="0"/>
            <a:t>GHB</a:t>
          </a:r>
        </a:p>
      </dgm:t>
    </dgm:pt>
    <dgm:pt modelId="{09D9B751-4950-364C-BA8D-F9005F399035}" type="parTrans" cxnId="{9FFA120A-6BF1-AE42-AFAF-AC4677A3B060}">
      <dgm:prSet/>
      <dgm:spPr/>
      <dgm:t>
        <a:bodyPr/>
        <a:lstStyle/>
        <a:p>
          <a:endParaRPr lang="fr-FR"/>
        </a:p>
      </dgm:t>
    </dgm:pt>
    <dgm:pt modelId="{BA089B60-1AA8-A84F-853C-50990A512816}" type="sibTrans" cxnId="{9FFA120A-6BF1-AE42-AFAF-AC4677A3B060}">
      <dgm:prSet/>
      <dgm:spPr/>
      <dgm:t>
        <a:bodyPr/>
        <a:lstStyle/>
        <a:p>
          <a:endParaRPr lang="fr-FR"/>
        </a:p>
      </dgm:t>
    </dgm:pt>
    <dgm:pt modelId="{3BE1322E-9319-054D-B13A-F6DD0A26723F}">
      <dgm:prSet phldrT="[Texte]"/>
      <dgm:spPr>
        <a:solidFill>
          <a:schemeClr val="tx2">
            <a:lumMod val="50000"/>
          </a:schemeClr>
        </a:solidFill>
      </dgm:spPr>
      <dgm:t>
        <a:bodyPr/>
        <a:lstStyle/>
        <a:p>
          <a:pPr algn="l"/>
          <a:r>
            <a:rPr lang="fr-FR" dirty="0" err="1"/>
            <a:t>Poppers</a:t>
          </a:r>
          <a:endParaRPr lang="fr-FR" dirty="0"/>
        </a:p>
        <a:p>
          <a:pPr algn="l"/>
          <a:r>
            <a:rPr lang="fr-FR" dirty="0"/>
            <a:t>Cocaïne</a:t>
          </a:r>
        </a:p>
        <a:p>
          <a:pPr algn="l"/>
          <a:r>
            <a:rPr lang="fr-FR" dirty="0" err="1"/>
            <a:t>Cathinones</a:t>
          </a:r>
          <a:endParaRPr lang="fr-FR" dirty="0"/>
        </a:p>
        <a:p>
          <a:pPr algn="l"/>
          <a:r>
            <a:rPr lang="fr-FR" dirty="0"/>
            <a:t>Kétamine</a:t>
          </a:r>
        </a:p>
        <a:p>
          <a:pPr algn="l"/>
          <a:r>
            <a:rPr lang="fr-FR" dirty="0"/>
            <a:t>GHB</a:t>
          </a:r>
        </a:p>
        <a:p>
          <a:pPr algn="l"/>
          <a:r>
            <a:rPr lang="fr-FR" dirty="0"/>
            <a:t>Pro-</a:t>
          </a:r>
          <a:r>
            <a:rPr lang="fr-FR" dirty="0" err="1"/>
            <a:t>erectiles</a:t>
          </a:r>
          <a:endParaRPr lang="fr-FR" dirty="0"/>
        </a:p>
      </dgm:t>
    </dgm:pt>
    <dgm:pt modelId="{16C581B1-E32E-5B4D-96D6-7E7F314FA8CC}" type="parTrans" cxnId="{8E12E76C-549F-8943-838E-F922C2B9241F}">
      <dgm:prSet/>
      <dgm:spPr/>
      <dgm:t>
        <a:bodyPr/>
        <a:lstStyle/>
        <a:p>
          <a:endParaRPr lang="fr-FR"/>
        </a:p>
      </dgm:t>
    </dgm:pt>
    <dgm:pt modelId="{48289EEB-239E-2944-9CE7-9FADE6A39DEA}" type="sibTrans" cxnId="{8E12E76C-549F-8943-838E-F922C2B9241F}">
      <dgm:prSet/>
      <dgm:spPr/>
      <dgm:t>
        <a:bodyPr/>
        <a:lstStyle/>
        <a:p>
          <a:endParaRPr lang="fr-FR"/>
        </a:p>
      </dgm:t>
    </dgm:pt>
    <dgm:pt modelId="{424409C0-9FA1-F747-B922-698ECDBFCC36}">
      <dgm:prSet phldrT="[Texte]"/>
      <dgm:spPr>
        <a:solidFill>
          <a:srgbClr val="FF0000"/>
        </a:solidFill>
      </dgm:spPr>
      <dgm:t>
        <a:bodyPr/>
        <a:lstStyle/>
        <a:p>
          <a:pPr algn="ctr"/>
          <a:r>
            <a:rPr lang="fr-FR" dirty="0"/>
            <a:t>SLAM</a:t>
          </a:r>
        </a:p>
        <a:p>
          <a:pPr algn="l"/>
          <a:r>
            <a:rPr lang="fr-FR" dirty="0" err="1"/>
            <a:t>Cathinones</a:t>
          </a:r>
          <a:endParaRPr lang="fr-FR" dirty="0"/>
        </a:p>
        <a:p>
          <a:pPr algn="l"/>
          <a:r>
            <a:rPr lang="fr-FR" dirty="0" err="1"/>
            <a:t>Métamphétamine</a:t>
          </a:r>
          <a:endParaRPr lang="fr-FR" dirty="0"/>
        </a:p>
        <a:p>
          <a:pPr algn="l"/>
          <a:r>
            <a:rPr lang="fr-FR" dirty="0"/>
            <a:t>Cocaïne</a:t>
          </a:r>
        </a:p>
        <a:p>
          <a:pPr algn="l"/>
          <a:r>
            <a:rPr lang="fr-FR" dirty="0"/>
            <a:t>MDMA</a:t>
          </a:r>
        </a:p>
      </dgm:t>
    </dgm:pt>
    <dgm:pt modelId="{2C8E7767-23F5-B94B-BE48-FB3468293C9C}" type="parTrans" cxnId="{D943AAE6-C41D-994F-AFC3-B2C7151D62BF}">
      <dgm:prSet/>
      <dgm:spPr/>
      <dgm:t>
        <a:bodyPr/>
        <a:lstStyle/>
        <a:p>
          <a:endParaRPr lang="fr-FR"/>
        </a:p>
      </dgm:t>
    </dgm:pt>
    <dgm:pt modelId="{AF3BDB1C-069D-8143-B5EC-D8432F399EE6}" type="sibTrans" cxnId="{D943AAE6-C41D-994F-AFC3-B2C7151D62BF}">
      <dgm:prSet/>
      <dgm:spPr/>
      <dgm:t>
        <a:bodyPr/>
        <a:lstStyle/>
        <a:p>
          <a:endParaRPr lang="fr-FR"/>
        </a:p>
      </dgm:t>
    </dgm:pt>
    <dgm:pt modelId="{A5F8D6FE-78B3-CB45-A8D8-27808D86D7B5}" type="pres">
      <dgm:prSet presAssocID="{09341891-E160-2646-BEAC-6257F124AC21}" presName="CompostProcess" presStyleCnt="0">
        <dgm:presLayoutVars>
          <dgm:dir/>
          <dgm:resizeHandles val="exact"/>
        </dgm:presLayoutVars>
      </dgm:prSet>
      <dgm:spPr/>
    </dgm:pt>
    <dgm:pt modelId="{65024CA8-212E-0B4A-A77E-B91F0D7A9B00}" type="pres">
      <dgm:prSet presAssocID="{09341891-E160-2646-BEAC-6257F124AC21}" presName="arrow" presStyleLbl="bgShp" presStyleIdx="0" presStyleCnt="1"/>
      <dgm:spPr/>
    </dgm:pt>
    <dgm:pt modelId="{B492673A-F8B2-7E43-B998-DF3DCEB70081}" type="pres">
      <dgm:prSet presAssocID="{09341891-E160-2646-BEAC-6257F124AC21}" presName="linearProcess" presStyleCnt="0"/>
      <dgm:spPr/>
    </dgm:pt>
    <dgm:pt modelId="{B591A0EB-DA9D-2243-9C05-0E3ED940D956}" type="pres">
      <dgm:prSet presAssocID="{C460146E-FABA-9543-88B2-BEE6A34BCFC6}" presName="textNode" presStyleLbl="node1" presStyleIdx="0" presStyleCnt="3">
        <dgm:presLayoutVars>
          <dgm:bulletEnabled val="1"/>
        </dgm:presLayoutVars>
      </dgm:prSet>
      <dgm:spPr/>
      <dgm:t>
        <a:bodyPr/>
        <a:lstStyle/>
        <a:p>
          <a:endParaRPr lang="fr-FR"/>
        </a:p>
      </dgm:t>
    </dgm:pt>
    <dgm:pt modelId="{9854C937-CD8F-3046-9220-E140556E1317}" type="pres">
      <dgm:prSet presAssocID="{BA089B60-1AA8-A84F-853C-50990A512816}" presName="sibTrans" presStyleCnt="0"/>
      <dgm:spPr/>
    </dgm:pt>
    <dgm:pt modelId="{23720EEF-1C28-0549-B617-9EC8A7ED99B6}" type="pres">
      <dgm:prSet presAssocID="{3BE1322E-9319-054D-B13A-F6DD0A26723F}" presName="textNode" presStyleLbl="node1" presStyleIdx="1" presStyleCnt="3">
        <dgm:presLayoutVars>
          <dgm:bulletEnabled val="1"/>
        </dgm:presLayoutVars>
      </dgm:prSet>
      <dgm:spPr/>
      <dgm:t>
        <a:bodyPr/>
        <a:lstStyle/>
        <a:p>
          <a:endParaRPr lang="fr-FR"/>
        </a:p>
      </dgm:t>
    </dgm:pt>
    <dgm:pt modelId="{E72D4E42-7B40-5646-9512-E5FB421D02C6}" type="pres">
      <dgm:prSet presAssocID="{48289EEB-239E-2944-9CE7-9FADE6A39DEA}" presName="sibTrans" presStyleCnt="0"/>
      <dgm:spPr/>
    </dgm:pt>
    <dgm:pt modelId="{F2603F72-565E-6B4C-A7B6-C92DBE47F108}" type="pres">
      <dgm:prSet presAssocID="{424409C0-9FA1-F747-B922-698ECDBFCC36}" presName="textNode" presStyleLbl="node1" presStyleIdx="2" presStyleCnt="3">
        <dgm:presLayoutVars>
          <dgm:bulletEnabled val="1"/>
        </dgm:presLayoutVars>
      </dgm:prSet>
      <dgm:spPr/>
      <dgm:t>
        <a:bodyPr/>
        <a:lstStyle/>
        <a:p>
          <a:endParaRPr lang="fr-FR"/>
        </a:p>
      </dgm:t>
    </dgm:pt>
  </dgm:ptLst>
  <dgm:cxnLst>
    <dgm:cxn modelId="{D943AAE6-C41D-994F-AFC3-B2C7151D62BF}" srcId="{09341891-E160-2646-BEAC-6257F124AC21}" destId="{424409C0-9FA1-F747-B922-698ECDBFCC36}" srcOrd="2" destOrd="0" parTransId="{2C8E7767-23F5-B94B-BE48-FB3468293C9C}" sibTransId="{AF3BDB1C-069D-8143-B5EC-D8432F399EE6}"/>
    <dgm:cxn modelId="{0E7139AE-CF9F-0146-A695-549F2058714C}" type="presOf" srcId="{C460146E-FABA-9543-88B2-BEE6A34BCFC6}" destId="{B591A0EB-DA9D-2243-9C05-0E3ED940D956}" srcOrd="0" destOrd="0" presId="urn:microsoft.com/office/officeart/2005/8/layout/hProcess9"/>
    <dgm:cxn modelId="{8E12E76C-549F-8943-838E-F922C2B9241F}" srcId="{09341891-E160-2646-BEAC-6257F124AC21}" destId="{3BE1322E-9319-054D-B13A-F6DD0A26723F}" srcOrd="1" destOrd="0" parTransId="{16C581B1-E32E-5B4D-96D6-7E7F314FA8CC}" sibTransId="{48289EEB-239E-2944-9CE7-9FADE6A39DEA}"/>
    <dgm:cxn modelId="{9FFA120A-6BF1-AE42-AFAF-AC4677A3B060}" srcId="{09341891-E160-2646-BEAC-6257F124AC21}" destId="{C460146E-FABA-9543-88B2-BEE6A34BCFC6}" srcOrd="0" destOrd="0" parTransId="{09D9B751-4950-364C-BA8D-F9005F399035}" sibTransId="{BA089B60-1AA8-A84F-853C-50990A512816}"/>
    <dgm:cxn modelId="{8BDEC834-EEC3-2146-8BBC-34014D73C2E0}" type="presOf" srcId="{3BE1322E-9319-054D-B13A-F6DD0A26723F}" destId="{23720EEF-1C28-0549-B617-9EC8A7ED99B6}" srcOrd="0" destOrd="0" presId="urn:microsoft.com/office/officeart/2005/8/layout/hProcess9"/>
    <dgm:cxn modelId="{4394FFAC-DD59-CF4D-BEA0-512715736574}" type="presOf" srcId="{424409C0-9FA1-F747-B922-698ECDBFCC36}" destId="{F2603F72-565E-6B4C-A7B6-C92DBE47F108}" srcOrd="0" destOrd="0" presId="urn:microsoft.com/office/officeart/2005/8/layout/hProcess9"/>
    <dgm:cxn modelId="{9685D52E-B56E-344A-BF9B-731CB5E56FD5}" type="presOf" srcId="{09341891-E160-2646-BEAC-6257F124AC21}" destId="{A5F8D6FE-78B3-CB45-A8D8-27808D86D7B5}" srcOrd="0" destOrd="0" presId="urn:microsoft.com/office/officeart/2005/8/layout/hProcess9"/>
    <dgm:cxn modelId="{AFD60E81-9BBB-3340-B25B-323E11B03A21}" type="presParOf" srcId="{A5F8D6FE-78B3-CB45-A8D8-27808D86D7B5}" destId="{65024CA8-212E-0B4A-A77E-B91F0D7A9B00}" srcOrd="0" destOrd="0" presId="urn:microsoft.com/office/officeart/2005/8/layout/hProcess9"/>
    <dgm:cxn modelId="{0FA93D38-C5E0-A34C-B317-510282026C05}" type="presParOf" srcId="{A5F8D6FE-78B3-CB45-A8D8-27808D86D7B5}" destId="{B492673A-F8B2-7E43-B998-DF3DCEB70081}" srcOrd="1" destOrd="0" presId="urn:microsoft.com/office/officeart/2005/8/layout/hProcess9"/>
    <dgm:cxn modelId="{4CDF8E9E-6997-A543-9D8F-48D5FE993D7B}" type="presParOf" srcId="{B492673A-F8B2-7E43-B998-DF3DCEB70081}" destId="{B591A0EB-DA9D-2243-9C05-0E3ED940D956}" srcOrd="0" destOrd="0" presId="urn:microsoft.com/office/officeart/2005/8/layout/hProcess9"/>
    <dgm:cxn modelId="{8F193B3B-C25A-0945-A2E8-62D3B4B0F41A}" type="presParOf" srcId="{B492673A-F8B2-7E43-B998-DF3DCEB70081}" destId="{9854C937-CD8F-3046-9220-E140556E1317}" srcOrd="1" destOrd="0" presId="urn:microsoft.com/office/officeart/2005/8/layout/hProcess9"/>
    <dgm:cxn modelId="{F71F9853-EA37-B549-A73D-BC8E52308D4C}" type="presParOf" srcId="{B492673A-F8B2-7E43-B998-DF3DCEB70081}" destId="{23720EEF-1C28-0549-B617-9EC8A7ED99B6}" srcOrd="2" destOrd="0" presId="urn:microsoft.com/office/officeart/2005/8/layout/hProcess9"/>
    <dgm:cxn modelId="{FEA90EC2-39A7-7A47-AF55-B8CA5E014B81}" type="presParOf" srcId="{B492673A-F8B2-7E43-B998-DF3DCEB70081}" destId="{E72D4E42-7B40-5646-9512-E5FB421D02C6}" srcOrd="3" destOrd="0" presId="urn:microsoft.com/office/officeart/2005/8/layout/hProcess9"/>
    <dgm:cxn modelId="{5B3EB460-C80B-DC49-BECD-669B565B9944}" type="presParOf" srcId="{B492673A-F8B2-7E43-B998-DF3DCEB70081}" destId="{F2603F72-565E-6B4C-A7B6-C92DBE47F108}"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D2AA7E6B-8859-144C-987B-29AB0201249D}" type="doc">
      <dgm:prSet loTypeId="urn:microsoft.com/office/officeart/2005/8/layout/hList6" loCatId="" qsTypeId="urn:microsoft.com/office/officeart/2005/8/quickstyle/simple4" qsCatId="simple" csTypeId="urn:microsoft.com/office/officeart/2005/8/colors/colorful3" csCatId="colorful" phldr="1"/>
      <dgm:spPr/>
      <dgm:t>
        <a:bodyPr/>
        <a:lstStyle/>
        <a:p>
          <a:endParaRPr lang="fr-FR"/>
        </a:p>
      </dgm:t>
    </dgm:pt>
    <dgm:pt modelId="{9DBB1879-F8CC-564E-B9BA-DB027EA3DA5B}">
      <dgm:prSet phldrT="[Texte]"/>
      <dgm:spPr/>
      <dgm:t>
        <a:bodyPr/>
        <a:lstStyle/>
        <a:p>
          <a:r>
            <a:rPr lang="fr-FR" dirty="0"/>
            <a:t>NRG3</a:t>
          </a:r>
        </a:p>
      </dgm:t>
    </dgm:pt>
    <dgm:pt modelId="{2C168B22-FAA6-8E47-A69D-F58DD96FF3A0}" type="parTrans" cxnId="{95A0AEDD-A391-9D45-B83D-B8C09BE39BBA}">
      <dgm:prSet/>
      <dgm:spPr/>
      <dgm:t>
        <a:bodyPr/>
        <a:lstStyle/>
        <a:p>
          <a:endParaRPr lang="fr-FR"/>
        </a:p>
      </dgm:t>
    </dgm:pt>
    <dgm:pt modelId="{D37C0994-A00A-FF41-8276-37D2C44AF825}" type="sibTrans" cxnId="{95A0AEDD-A391-9D45-B83D-B8C09BE39BBA}">
      <dgm:prSet/>
      <dgm:spPr/>
      <dgm:t>
        <a:bodyPr/>
        <a:lstStyle/>
        <a:p>
          <a:endParaRPr lang="fr-FR"/>
        </a:p>
      </dgm:t>
    </dgm:pt>
    <dgm:pt modelId="{F61F76A5-8D53-E647-86AD-59D3961A1579}">
      <dgm:prSet phldrT="[Texte]"/>
      <dgm:spPr/>
      <dgm:t>
        <a:bodyPr/>
        <a:lstStyle/>
        <a:p>
          <a:r>
            <a:rPr lang="fr-FR" dirty="0"/>
            <a:t>Accès maniaque</a:t>
          </a:r>
        </a:p>
      </dgm:t>
    </dgm:pt>
    <dgm:pt modelId="{5284A08E-B1B3-604B-8778-2C110965D592}" type="parTrans" cxnId="{6B381CB7-4000-904D-8B0A-68128A887C17}">
      <dgm:prSet/>
      <dgm:spPr/>
      <dgm:t>
        <a:bodyPr/>
        <a:lstStyle/>
        <a:p>
          <a:endParaRPr lang="fr-FR"/>
        </a:p>
      </dgm:t>
    </dgm:pt>
    <dgm:pt modelId="{A8EBC4AB-3236-3F46-8478-67DD94CEF4AF}" type="sibTrans" cxnId="{6B381CB7-4000-904D-8B0A-68128A887C17}">
      <dgm:prSet/>
      <dgm:spPr/>
      <dgm:t>
        <a:bodyPr/>
        <a:lstStyle/>
        <a:p>
          <a:endParaRPr lang="fr-FR"/>
        </a:p>
      </dgm:t>
    </dgm:pt>
    <dgm:pt modelId="{7E50CD77-53D6-7A49-A52B-00D56F7DC2E7}">
      <dgm:prSet phldrT="[Texte]"/>
      <dgm:spPr/>
      <dgm:t>
        <a:bodyPr/>
        <a:lstStyle/>
        <a:p>
          <a:r>
            <a:rPr lang="fr-FR" dirty="0"/>
            <a:t>Dépression J4</a:t>
          </a:r>
        </a:p>
      </dgm:t>
    </dgm:pt>
    <dgm:pt modelId="{A9A8EFA0-E20B-6149-B6FF-B26F47A154E0}" type="parTrans" cxnId="{565B2004-0F81-3144-9F2F-13FE16B56152}">
      <dgm:prSet/>
      <dgm:spPr/>
      <dgm:t>
        <a:bodyPr/>
        <a:lstStyle/>
        <a:p>
          <a:endParaRPr lang="fr-FR"/>
        </a:p>
      </dgm:t>
    </dgm:pt>
    <dgm:pt modelId="{5A0254A7-52F1-0640-BCEC-37D9E5F7B7D5}" type="sibTrans" cxnId="{565B2004-0F81-3144-9F2F-13FE16B56152}">
      <dgm:prSet/>
      <dgm:spPr/>
      <dgm:t>
        <a:bodyPr/>
        <a:lstStyle/>
        <a:p>
          <a:endParaRPr lang="fr-FR"/>
        </a:p>
      </dgm:t>
    </dgm:pt>
    <dgm:pt modelId="{B86261C5-FF4A-9646-AA4E-759FE733EC55}">
      <dgm:prSet phldrT="[Texte]"/>
      <dgm:spPr/>
      <dgm:t>
        <a:bodyPr/>
        <a:lstStyle/>
        <a:p>
          <a:r>
            <a:rPr lang="fr-FR" dirty="0"/>
            <a:t>MDPV</a:t>
          </a:r>
        </a:p>
      </dgm:t>
    </dgm:pt>
    <dgm:pt modelId="{70A46357-961E-F547-8682-52BA3AE01EFE}" type="parTrans" cxnId="{1177BF30-BB43-6248-B21A-3D04214CE741}">
      <dgm:prSet/>
      <dgm:spPr/>
      <dgm:t>
        <a:bodyPr/>
        <a:lstStyle/>
        <a:p>
          <a:endParaRPr lang="fr-FR"/>
        </a:p>
      </dgm:t>
    </dgm:pt>
    <dgm:pt modelId="{103D8DCF-07A2-A042-B2D1-C1FC816F7381}" type="sibTrans" cxnId="{1177BF30-BB43-6248-B21A-3D04214CE741}">
      <dgm:prSet/>
      <dgm:spPr/>
      <dgm:t>
        <a:bodyPr/>
        <a:lstStyle/>
        <a:p>
          <a:endParaRPr lang="fr-FR"/>
        </a:p>
      </dgm:t>
    </dgm:pt>
    <dgm:pt modelId="{E7B896F4-5EE8-054C-95E5-AB4A1518FE39}">
      <dgm:prSet phldrT="[Texte]"/>
      <dgm:spPr/>
      <dgm:t>
        <a:bodyPr/>
        <a:lstStyle/>
        <a:p>
          <a:r>
            <a:rPr lang="fr-FR" dirty="0"/>
            <a:t>Recherche sexe obsessionnelle </a:t>
          </a:r>
        </a:p>
      </dgm:t>
    </dgm:pt>
    <dgm:pt modelId="{08572152-3413-B341-85F2-178498A66B8F}" type="parTrans" cxnId="{20783A6A-3816-ED4E-A9C6-A07A579F3924}">
      <dgm:prSet/>
      <dgm:spPr/>
      <dgm:t>
        <a:bodyPr/>
        <a:lstStyle/>
        <a:p>
          <a:endParaRPr lang="fr-FR"/>
        </a:p>
      </dgm:t>
    </dgm:pt>
    <dgm:pt modelId="{0C943332-9AD0-F549-978B-5F5C2F92308C}" type="sibTrans" cxnId="{20783A6A-3816-ED4E-A9C6-A07A579F3924}">
      <dgm:prSet/>
      <dgm:spPr/>
      <dgm:t>
        <a:bodyPr/>
        <a:lstStyle/>
        <a:p>
          <a:endParaRPr lang="fr-FR"/>
        </a:p>
      </dgm:t>
    </dgm:pt>
    <dgm:pt modelId="{45FFD492-0416-E144-BA09-155431730A72}">
      <dgm:prSet phldrT="[Texte]"/>
      <dgm:spPr/>
      <dgm:t>
        <a:bodyPr/>
        <a:lstStyle/>
        <a:p>
          <a:r>
            <a:rPr lang="fr-FR" dirty="0"/>
            <a:t>Hallucinations « partagés »</a:t>
          </a:r>
        </a:p>
      </dgm:t>
    </dgm:pt>
    <dgm:pt modelId="{013DA66B-FEFB-B24B-A865-7318DB349E03}" type="parTrans" cxnId="{735D9A4E-AC4F-8B4F-B1A9-4819C1BC7D3E}">
      <dgm:prSet/>
      <dgm:spPr/>
      <dgm:t>
        <a:bodyPr/>
        <a:lstStyle/>
        <a:p>
          <a:endParaRPr lang="fr-FR"/>
        </a:p>
      </dgm:t>
    </dgm:pt>
    <dgm:pt modelId="{B4D4C677-B80D-5543-93C0-B7E48C1436AE}" type="sibTrans" cxnId="{735D9A4E-AC4F-8B4F-B1A9-4819C1BC7D3E}">
      <dgm:prSet/>
      <dgm:spPr/>
      <dgm:t>
        <a:bodyPr/>
        <a:lstStyle/>
        <a:p>
          <a:endParaRPr lang="fr-FR"/>
        </a:p>
      </dgm:t>
    </dgm:pt>
    <dgm:pt modelId="{7DC028D9-D29C-0A44-A4FD-3F18A2E2170A}">
      <dgm:prSet phldrT="[Texte]"/>
      <dgm:spPr/>
      <dgm:t>
        <a:bodyPr/>
        <a:lstStyle/>
        <a:p>
          <a:r>
            <a:rPr lang="fr-FR" dirty="0"/>
            <a:t>4-MEC/3MMC</a:t>
          </a:r>
        </a:p>
      </dgm:t>
    </dgm:pt>
    <dgm:pt modelId="{EB121277-75A4-4741-8905-C62AB36B3390}" type="parTrans" cxnId="{D1DE63B6-2742-BE46-A1A0-6CC35E1F0987}">
      <dgm:prSet/>
      <dgm:spPr/>
      <dgm:t>
        <a:bodyPr/>
        <a:lstStyle/>
        <a:p>
          <a:endParaRPr lang="fr-FR"/>
        </a:p>
      </dgm:t>
    </dgm:pt>
    <dgm:pt modelId="{CFBB0B81-CAC2-6D44-BF7F-A6679A9EF94A}" type="sibTrans" cxnId="{D1DE63B6-2742-BE46-A1A0-6CC35E1F0987}">
      <dgm:prSet/>
      <dgm:spPr/>
      <dgm:t>
        <a:bodyPr/>
        <a:lstStyle/>
        <a:p>
          <a:endParaRPr lang="fr-FR"/>
        </a:p>
      </dgm:t>
    </dgm:pt>
    <dgm:pt modelId="{468DC28F-45D4-BC4E-BDE8-B48663F77FA5}">
      <dgm:prSet phldrT="[Texte]"/>
      <dgm:spPr/>
      <dgm:t>
        <a:bodyPr/>
        <a:lstStyle/>
        <a:p>
          <a:r>
            <a:rPr lang="fr-FR" dirty="0"/>
            <a:t>Montée tranquille</a:t>
          </a:r>
        </a:p>
      </dgm:t>
    </dgm:pt>
    <dgm:pt modelId="{9923BF3D-7037-DF41-8AA8-13F3B569C1F2}" type="parTrans" cxnId="{98406E1E-86A4-444A-A183-AD957A78FEB5}">
      <dgm:prSet/>
      <dgm:spPr/>
      <dgm:t>
        <a:bodyPr/>
        <a:lstStyle/>
        <a:p>
          <a:endParaRPr lang="fr-FR"/>
        </a:p>
      </dgm:t>
    </dgm:pt>
    <dgm:pt modelId="{93C734E4-15BB-4B4F-B4D6-2CAD01E08C7C}" type="sibTrans" cxnId="{98406E1E-86A4-444A-A183-AD957A78FEB5}">
      <dgm:prSet/>
      <dgm:spPr/>
      <dgm:t>
        <a:bodyPr/>
        <a:lstStyle/>
        <a:p>
          <a:endParaRPr lang="fr-FR"/>
        </a:p>
      </dgm:t>
    </dgm:pt>
    <dgm:pt modelId="{421D564C-8C11-A54C-B53B-CAFAA6C4A71E}">
      <dgm:prSet phldrT="[Texte]"/>
      <dgm:spPr/>
      <dgm:t>
        <a:bodyPr/>
        <a:lstStyle/>
        <a:p>
          <a:r>
            <a:rPr lang="fr-FR" dirty="0"/>
            <a:t>Ralentissement</a:t>
          </a:r>
        </a:p>
      </dgm:t>
    </dgm:pt>
    <dgm:pt modelId="{6C49DB7A-6B80-2844-94D3-F948D75BB677}" type="parTrans" cxnId="{043EFAC0-ADDA-964E-936A-E3C893078438}">
      <dgm:prSet/>
      <dgm:spPr/>
      <dgm:t>
        <a:bodyPr/>
        <a:lstStyle/>
        <a:p>
          <a:endParaRPr lang="fr-FR"/>
        </a:p>
      </dgm:t>
    </dgm:pt>
    <dgm:pt modelId="{13C4C019-17E5-7A48-BA78-AA71F2F68FAA}" type="sibTrans" cxnId="{043EFAC0-ADDA-964E-936A-E3C893078438}">
      <dgm:prSet/>
      <dgm:spPr/>
      <dgm:t>
        <a:bodyPr/>
        <a:lstStyle/>
        <a:p>
          <a:endParaRPr lang="fr-FR"/>
        </a:p>
      </dgm:t>
    </dgm:pt>
    <dgm:pt modelId="{F348DD60-5C6D-534E-9EDD-EF1305C1B13D}">
      <dgm:prSet phldrT="[Texte]"/>
      <dgm:spPr/>
      <dgm:t>
        <a:bodyPr/>
        <a:lstStyle/>
        <a:p>
          <a:r>
            <a:rPr lang="fr-FR" dirty="0"/>
            <a:t>Violences et parano en descente +++</a:t>
          </a:r>
        </a:p>
      </dgm:t>
    </dgm:pt>
    <dgm:pt modelId="{49BB7E78-1DCC-1E4B-9685-C4C6587C18A5}" type="parTrans" cxnId="{4EB45D70-693E-E24A-B380-5912A6B8A6DA}">
      <dgm:prSet/>
      <dgm:spPr/>
      <dgm:t>
        <a:bodyPr/>
        <a:lstStyle/>
        <a:p>
          <a:endParaRPr lang="fr-FR"/>
        </a:p>
      </dgm:t>
    </dgm:pt>
    <dgm:pt modelId="{34105E2B-6801-5641-8789-4FBEAAB3E90F}" type="sibTrans" cxnId="{4EB45D70-693E-E24A-B380-5912A6B8A6DA}">
      <dgm:prSet/>
      <dgm:spPr/>
      <dgm:t>
        <a:bodyPr/>
        <a:lstStyle/>
        <a:p>
          <a:endParaRPr lang="fr-FR"/>
        </a:p>
      </dgm:t>
    </dgm:pt>
    <dgm:pt modelId="{DD5FDABE-1FBD-404A-B13A-98B9A6B0B1D4}">
      <dgm:prSet phldrT="[Texte]"/>
      <dgm:spPr/>
      <dgm:t>
        <a:bodyPr/>
        <a:lstStyle/>
        <a:p>
          <a:r>
            <a:rPr lang="fr-FR" dirty="0"/>
            <a:t>SD de « je tombe amoureux »</a:t>
          </a:r>
        </a:p>
      </dgm:t>
    </dgm:pt>
    <dgm:pt modelId="{B0FA51B5-8C6B-8445-84A6-38A4D48FC7AD}" type="parTrans" cxnId="{CC014D00-92AA-454A-9C60-FDF7EB6187E1}">
      <dgm:prSet/>
      <dgm:spPr/>
      <dgm:t>
        <a:bodyPr/>
        <a:lstStyle/>
        <a:p>
          <a:endParaRPr lang="fr-FR"/>
        </a:p>
      </dgm:t>
    </dgm:pt>
    <dgm:pt modelId="{C0EEB51C-D407-5442-BA43-DB3ACBD83BDC}" type="sibTrans" cxnId="{CC014D00-92AA-454A-9C60-FDF7EB6187E1}">
      <dgm:prSet/>
      <dgm:spPr/>
      <dgm:t>
        <a:bodyPr/>
        <a:lstStyle/>
        <a:p>
          <a:endParaRPr lang="fr-FR"/>
        </a:p>
      </dgm:t>
    </dgm:pt>
    <dgm:pt modelId="{6F017DBA-D580-C644-9961-133826605FD0}">
      <dgm:prSet phldrT="[Texte]"/>
      <dgm:spPr/>
      <dgm:t>
        <a:bodyPr/>
        <a:lstStyle/>
        <a:p>
          <a:r>
            <a:rPr lang="fr-FR" dirty="0"/>
            <a:t>Très addictogène</a:t>
          </a:r>
        </a:p>
      </dgm:t>
    </dgm:pt>
    <dgm:pt modelId="{D1655A72-4E82-0746-8A32-9E0134AD9436}" type="parTrans" cxnId="{F0BE7E47-1656-1F4F-9290-493FCF7FB339}">
      <dgm:prSet/>
      <dgm:spPr/>
      <dgm:t>
        <a:bodyPr/>
        <a:lstStyle/>
        <a:p>
          <a:endParaRPr lang="fr-FR"/>
        </a:p>
      </dgm:t>
    </dgm:pt>
    <dgm:pt modelId="{42BD459D-5572-E34E-8592-800D60971BDA}" type="sibTrans" cxnId="{F0BE7E47-1656-1F4F-9290-493FCF7FB339}">
      <dgm:prSet/>
      <dgm:spPr/>
      <dgm:t>
        <a:bodyPr/>
        <a:lstStyle/>
        <a:p>
          <a:endParaRPr lang="fr-FR"/>
        </a:p>
      </dgm:t>
    </dgm:pt>
    <dgm:pt modelId="{7942970A-83C7-6D4A-AD64-6AFDF8C9F057}">
      <dgm:prSet phldrT="[Texte]"/>
      <dgm:spPr/>
      <dgm:t>
        <a:bodyPr/>
        <a:lstStyle/>
        <a:p>
          <a:r>
            <a:rPr lang="fr-FR" dirty="0" err="1"/>
            <a:t>Empathogène</a:t>
          </a:r>
          <a:endParaRPr lang="fr-FR" dirty="0"/>
        </a:p>
      </dgm:t>
    </dgm:pt>
    <dgm:pt modelId="{78F47A19-F943-F047-A1BB-AFA6BA8FA290}" type="parTrans" cxnId="{615D61A4-FA9E-1E41-A758-1AC0338E9919}">
      <dgm:prSet/>
      <dgm:spPr/>
      <dgm:t>
        <a:bodyPr/>
        <a:lstStyle/>
        <a:p>
          <a:endParaRPr lang="fr-FR"/>
        </a:p>
      </dgm:t>
    </dgm:pt>
    <dgm:pt modelId="{BF46D8C5-9481-4C44-A74B-1E811C3BB9C6}" type="sibTrans" cxnId="{615D61A4-FA9E-1E41-A758-1AC0338E9919}">
      <dgm:prSet/>
      <dgm:spPr/>
      <dgm:t>
        <a:bodyPr/>
        <a:lstStyle/>
        <a:p>
          <a:endParaRPr lang="fr-FR"/>
        </a:p>
      </dgm:t>
    </dgm:pt>
    <dgm:pt modelId="{7B3D436A-8C91-6246-A818-F7E7D7861217}">
      <dgm:prSet phldrT="[Texte]"/>
      <dgm:spPr/>
      <dgm:t>
        <a:bodyPr/>
        <a:lstStyle/>
        <a:p>
          <a:r>
            <a:rPr lang="fr-FR" dirty="0"/>
            <a:t>Attaque de panique</a:t>
          </a:r>
        </a:p>
      </dgm:t>
    </dgm:pt>
    <dgm:pt modelId="{5AA55FFB-B47B-9945-BEAB-5C8AD88E63EA}" type="parTrans" cxnId="{BE22CDE1-EC86-5846-A55B-A5285DDA4C01}">
      <dgm:prSet/>
      <dgm:spPr/>
    </dgm:pt>
    <dgm:pt modelId="{B06F49CD-49D4-6048-8757-15E9F7094827}" type="sibTrans" cxnId="{BE22CDE1-EC86-5846-A55B-A5285DDA4C01}">
      <dgm:prSet/>
      <dgm:spPr/>
    </dgm:pt>
    <dgm:pt modelId="{5CE6B684-2468-894E-BDBD-F80204EB8D0E}">
      <dgm:prSet phldrT="[Texte]"/>
      <dgm:spPr/>
      <dgm:t>
        <a:bodyPr/>
        <a:lstStyle/>
        <a:p>
          <a:r>
            <a:rPr lang="fr-FR" dirty="0"/>
            <a:t>GHB</a:t>
          </a:r>
        </a:p>
      </dgm:t>
    </dgm:pt>
    <dgm:pt modelId="{3C19EB4D-57DE-F241-BD05-A26FCAD36354}" type="parTrans" cxnId="{51F7D3E4-0E2B-5A43-BC50-D6AA37281F8A}">
      <dgm:prSet/>
      <dgm:spPr/>
    </dgm:pt>
    <dgm:pt modelId="{A1943576-4679-7242-8142-8A0F92053BA3}" type="sibTrans" cxnId="{51F7D3E4-0E2B-5A43-BC50-D6AA37281F8A}">
      <dgm:prSet/>
      <dgm:spPr/>
    </dgm:pt>
    <dgm:pt modelId="{989CF844-BDAF-0F43-8562-94045A3552AD}">
      <dgm:prSet phldrT="[Texte]"/>
      <dgm:spPr/>
      <dgm:t>
        <a:bodyPr/>
        <a:lstStyle/>
        <a:p>
          <a:r>
            <a:rPr lang="fr-FR" dirty="0"/>
            <a:t>Syndrome de sevrage </a:t>
          </a:r>
          <a:r>
            <a:rPr lang="fr-FR" dirty="0" err="1" smtClean="0"/>
            <a:t>sevère</a:t>
          </a:r>
          <a:endParaRPr lang="fr-FR" dirty="0"/>
        </a:p>
      </dgm:t>
    </dgm:pt>
    <dgm:pt modelId="{7C814CB5-EC7D-EA4D-9AC2-04445FC96F13}" type="parTrans" cxnId="{1735D7CC-1FC9-8441-9DC1-384FF9798552}">
      <dgm:prSet/>
      <dgm:spPr/>
    </dgm:pt>
    <dgm:pt modelId="{FEFB4C69-AC0A-9348-A65F-B90E67DC6D8A}" type="sibTrans" cxnId="{1735D7CC-1FC9-8441-9DC1-384FF9798552}">
      <dgm:prSet/>
      <dgm:spPr/>
    </dgm:pt>
    <dgm:pt modelId="{63E3DC64-7E7F-FE42-B483-72BD4E603255}">
      <dgm:prSet phldrT="[Texte]"/>
      <dgm:spPr/>
      <dgm:t>
        <a:bodyPr/>
        <a:lstStyle/>
        <a:p>
          <a:r>
            <a:rPr lang="fr-FR" dirty="0"/>
            <a:t>Insomnie</a:t>
          </a:r>
        </a:p>
      </dgm:t>
    </dgm:pt>
    <dgm:pt modelId="{2705B198-B4C9-EE4D-88F7-334F3E98A266}" type="parTrans" cxnId="{2EE71E21-2B90-6F4A-A702-4A9659EC45D3}">
      <dgm:prSet/>
      <dgm:spPr/>
    </dgm:pt>
    <dgm:pt modelId="{65AC723D-D57E-7246-9E61-A7C6EF2CF844}" type="sibTrans" cxnId="{2EE71E21-2B90-6F4A-A702-4A9659EC45D3}">
      <dgm:prSet/>
      <dgm:spPr/>
    </dgm:pt>
    <dgm:pt modelId="{5F94B76D-0177-0946-B633-2D846563C047}">
      <dgm:prSet phldrT="[Texte]"/>
      <dgm:spPr/>
      <dgm:t>
        <a:bodyPr/>
        <a:lstStyle/>
        <a:p>
          <a:r>
            <a:rPr lang="fr-FR" dirty="0"/>
            <a:t>Syndrome </a:t>
          </a:r>
          <a:r>
            <a:rPr lang="fr-FR" dirty="0" err="1"/>
            <a:t>amotivationel</a:t>
          </a:r>
          <a:endParaRPr lang="fr-FR" dirty="0"/>
        </a:p>
      </dgm:t>
    </dgm:pt>
    <dgm:pt modelId="{20002B70-F6B5-C148-BEF5-957C3E7703B9}" type="parTrans" cxnId="{9E7173AF-DB63-F546-8C51-F0D5B0C2B498}">
      <dgm:prSet/>
      <dgm:spPr/>
    </dgm:pt>
    <dgm:pt modelId="{E448079B-6F69-5A46-91E3-C305C59604A0}" type="sibTrans" cxnId="{9E7173AF-DB63-F546-8C51-F0D5B0C2B498}">
      <dgm:prSet/>
      <dgm:spPr/>
    </dgm:pt>
    <dgm:pt modelId="{B31A2087-A5CE-7F4E-98C3-724445FB7284}">
      <dgm:prSet phldrT="[Texte]"/>
      <dgm:spPr/>
      <dgm:t>
        <a:bodyPr/>
        <a:lstStyle/>
        <a:p>
          <a:r>
            <a:rPr lang="fr-FR" dirty="0"/>
            <a:t>troubles cognitifs</a:t>
          </a:r>
        </a:p>
      </dgm:t>
    </dgm:pt>
    <dgm:pt modelId="{520C9662-1657-EB4F-BF57-91CB9BEA0AF1}" type="parTrans" cxnId="{F0D770DA-7347-164A-8A9A-FFF4E3533CF3}">
      <dgm:prSet/>
      <dgm:spPr/>
    </dgm:pt>
    <dgm:pt modelId="{F5CEE8EE-63BA-1C4B-BC59-4F224F2728BC}" type="sibTrans" cxnId="{F0D770DA-7347-164A-8A9A-FFF4E3533CF3}">
      <dgm:prSet/>
      <dgm:spPr/>
    </dgm:pt>
    <dgm:pt modelId="{A6676344-4D49-B148-A629-06CF201CAE7E}" type="pres">
      <dgm:prSet presAssocID="{D2AA7E6B-8859-144C-987B-29AB0201249D}" presName="Name0" presStyleCnt="0">
        <dgm:presLayoutVars>
          <dgm:dir/>
          <dgm:resizeHandles val="exact"/>
        </dgm:presLayoutVars>
      </dgm:prSet>
      <dgm:spPr/>
      <dgm:t>
        <a:bodyPr/>
        <a:lstStyle/>
        <a:p>
          <a:endParaRPr lang="fr-FR"/>
        </a:p>
      </dgm:t>
    </dgm:pt>
    <dgm:pt modelId="{5CB9EDF4-315E-C442-B863-BE70F2B75E6B}" type="pres">
      <dgm:prSet presAssocID="{9DBB1879-F8CC-564E-B9BA-DB027EA3DA5B}" presName="node" presStyleLbl="node1" presStyleIdx="0" presStyleCnt="4">
        <dgm:presLayoutVars>
          <dgm:bulletEnabled val="1"/>
        </dgm:presLayoutVars>
      </dgm:prSet>
      <dgm:spPr/>
      <dgm:t>
        <a:bodyPr/>
        <a:lstStyle/>
        <a:p>
          <a:endParaRPr lang="fr-FR"/>
        </a:p>
      </dgm:t>
    </dgm:pt>
    <dgm:pt modelId="{EEC311E5-FEA8-6B49-BC01-EA342D644BCB}" type="pres">
      <dgm:prSet presAssocID="{D37C0994-A00A-FF41-8276-37D2C44AF825}" presName="sibTrans" presStyleCnt="0"/>
      <dgm:spPr/>
    </dgm:pt>
    <dgm:pt modelId="{03E4D04E-D8A9-604D-8432-4FCA41165714}" type="pres">
      <dgm:prSet presAssocID="{B86261C5-FF4A-9646-AA4E-759FE733EC55}" presName="node" presStyleLbl="node1" presStyleIdx="1" presStyleCnt="4">
        <dgm:presLayoutVars>
          <dgm:bulletEnabled val="1"/>
        </dgm:presLayoutVars>
      </dgm:prSet>
      <dgm:spPr/>
      <dgm:t>
        <a:bodyPr/>
        <a:lstStyle/>
        <a:p>
          <a:endParaRPr lang="fr-FR"/>
        </a:p>
      </dgm:t>
    </dgm:pt>
    <dgm:pt modelId="{82948B59-1E80-1547-A981-A097428701C8}" type="pres">
      <dgm:prSet presAssocID="{103D8DCF-07A2-A042-B2D1-C1FC816F7381}" presName="sibTrans" presStyleCnt="0"/>
      <dgm:spPr/>
    </dgm:pt>
    <dgm:pt modelId="{BF5C3922-EE5B-1D4B-9BCA-DB1A5345C5C5}" type="pres">
      <dgm:prSet presAssocID="{7DC028D9-D29C-0A44-A4FD-3F18A2E2170A}" presName="node" presStyleLbl="node1" presStyleIdx="2" presStyleCnt="4">
        <dgm:presLayoutVars>
          <dgm:bulletEnabled val="1"/>
        </dgm:presLayoutVars>
      </dgm:prSet>
      <dgm:spPr/>
      <dgm:t>
        <a:bodyPr/>
        <a:lstStyle/>
        <a:p>
          <a:endParaRPr lang="fr-FR"/>
        </a:p>
      </dgm:t>
    </dgm:pt>
    <dgm:pt modelId="{FB80E248-5845-DD43-870A-A6E3E72C5481}" type="pres">
      <dgm:prSet presAssocID="{CFBB0B81-CAC2-6D44-BF7F-A6679A9EF94A}" presName="sibTrans" presStyleCnt="0"/>
      <dgm:spPr/>
    </dgm:pt>
    <dgm:pt modelId="{0D9E7E58-474F-3E47-AB4C-EF8B2E061B79}" type="pres">
      <dgm:prSet presAssocID="{5CE6B684-2468-894E-BDBD-F80204EB8D0E}" presName="node" presStyleLbl="node1" presStyleIdx="3" presStyleCnt="4">
        <dgm:presLayoutVars>
          <dgm:bulletEnabled val="1"/>
        </dgm:presLayoutVars>
      </dgm:prSet>
      <dgm:spPr/>
      <dgm:t>
        <a:bodyPr/>
        <a:lstStyle/>
        <a:p>
          <a:endParaRPr lang="fr-FR"/>
        </a:p>
      </dgm:t>
    </dgm:pt>
  </dgm:ptLst>
  <dgm:cxnLst>
    <dgm:cxn modelId="{043EFAC0-ADDA-964E-936A-E3C893078438}" srcId="{9DBB1879-F8CC-564E-B9BA-DB027EA3DA5B}" destId="{421D564C-8C11-A54C-B53B-CAFAA6C4A71E}" srcOrd="2" destOrd="0" parTransId="{6C49DB7A-6B80-2844-94D3-F948D75BB677}" sibTransId="{13C4C019-17E5-7A48-BA78-AA71F2F68FAA}"/>
    <dgm:cxn modelId="{3B3ACC3A-9CD1-9249-83FB-F8FD11D60083}" type="presOf" srcId="{9DBB1879-F8CC-564E-B9BA-DB027EA3DA5B}" destId="{5CB9EDF4-315E-C442-B863-BE70F2B75E6B}" srcOrd="0" destOrd="0" presId="urn:microsoft.com/office/officeart/2005/8/layout/hList6"/>
    <dgm:cxn modelId="{F0D770DA-7347-164A-8A9A-FFF4E3533CF3}" srcId="{5CE6B684-2468-894E-BDBD-F80204EB8D0E}" destId="{B31A2087-A5CE-7F4E-98C3-724445FB7284}" srcOrd="4" destOrd="0" parTransId="{520C9662-1657-EB4F-BF57-91CB9BEA0AF1}" sibTransId="{F5CEE8EE-63BA-1C4B-BC59-4F224F2728BC}"/>
    <dgm:cxn modelId="{204EE58A-21F0-8D49-B17B-6BE2BC78DDF3}" type="presOf" srcId="{468DC28F-45D4-BC4E-BDE8-B48663F77FA5}" destId="{BF5C3922-EE5B-1D4B-9BCA-DB1A5345C5C5}" srcOrd="0" destOrd="1" presId="urn:microsoft.com/office/officeart/2005/8/layout/hList6"/>
    <dgm:cxn modelId="{1735D7CC-1FC9-8441-9DC1-384FF9798552}" srcId="{5CE6B684-2468-894E-BDBD-F80204EB8D0E}" destId="{989CF844-BDAF-0F43-8562-94045A3552AD}" srcOrd="1" destOrd="0" parTransId="{7C814CB5-EC7D-EA4D-9AC2-04445FC96F13}" sibTransId="{FEFB4C69-AC0A-9348-A65F-B90E67DC6D8A}"/>
    <dgm:cxn modelId="{CB53EA08-249E-0842-9C9C-93A113D91785}" type="presOf" srcId="{F61F76A5-8D53-E647-86AD-59D3961A1579}" destId="{5CB9EDF4-315E-C442-B863-BE70F2B75E6B}" srcOrd="0" destOrd="1" presId="urn:microsoft.com/office/officeart/2005/8/layout/hList6"/>
    <dgm:cxn modelId="{76E25BDD-50DE-524F-9BC3-3818CD025201}" type="presOf" srcId="{7E50CD77-53D6-7A49-A52B-00D56F7DC2E7}" destId="{5CB9EDF4-315E-C442-B863-BE70F2B75E6B}" srcOrd="0" destOrd="2" presId="urn:microsoft.com/office/officeart/2005/8/layout/hList6"/>
    <dgm:cxn modelId="{4EB45D70-693E-E24A-B380-5912A6B8A6DA}" srcId="{B86261C5-FF4A-9646-AA4E-759FE733EC55}" destId="{F348DD60-5C6D-534E-9EDD-EF1305C1B13D}" srcOrd="3" destOrd="0" parTransId="{49BB7E78-1DCC-1E4B-9685-C4C6587C18A5}" sibTransId="{34105E2B-6801-5641-8789-4FBEAAB3E90F}"/>
    <dgm:cxn modelId="{615D61A4-FA9E-1E41-A758-1AC0338E9919}" srcId="{7DC028D9-D29C-0A44-A4FD-3F18A2E2170A}" destId="{7942970A-83C7-6D4A-AD64-6AFDF8C9F057}" srcOrd="1" destOrd="0" parTransId="{78F47A19-F943-F047-A1BB-AFA6BA8FA290}" sibTransId="{BF46D8C5-9481-4C44-A74B-1E811C3BB9C6}"/>
    <dgm:cxn modelId="{735D9A4E-AC4F-8B4F-B1A9-4819C1BC7D3E}" srcId="{B86261C5-FF4A-9646-AA4E-759FE733EC55}" destId="{45FFD492-0416-E144-BA09-155431730A72}" srcOrd="1" destOrd="0" parTransId="{013DA66B-FEFB-B24B-A865-7318DB349E03}" sibTransId="{B4D4C677-B80D-5543-93C0-B7E48C1436AE}"/>
    <dgm:cxn modelId="{1177BF30-BB43-6248-B21A-3D04214CE741}" srcId="{D2AA7E6B-8859-144C-987B-29AB0201249D}" destId="{B86261C5-FF4A-9646-AA4E-759FE733EC55}" srcOrd="1" destOrd="0" parTransId="{70A46357-961E-F547-8682-52BA3AE01EFE}" sibTransId="{103D8DCF-07A2-A042-B2D1-C1FC816F7381}"/>
    <dgm:cxn modelId="{6B381CB7-4000-904D-8B0A-68128A887C17}" srcId="{9DBB1879-F8CC-564E-B9BA-DB027EA3DA5B}" destId="{F61F76A5-8D53-E647-86AD-59D3961A1579}" srcOrd="0" destOrd="0" parTransId="{5284A08E-B1B3-604B-8778-2C110965D592}" sibTransId="{A8EBC4AB-3236-3F46-8478-67DD94CEF4AF}"/>
    <dgm:cxn modelId="{F1119AF5-19F6-C349-A3A6-8B4685AA9DF5}" type="presOf" srcId="{45FFD492-0416-E144-BA09-155431730A72}" destId="{03E4D04E-D8A9-604D-8432-4FCA41165714}" srcOrd="0" destOrd="2" presId="urn:microsoft.com/office/officeart/2005/8/layout/hList6"/>
    <dgm:cxn modelId="{D739F65C-CF82-BC48-9C8F-7AF21D3C5994}" type="presOf" srcId="{5F94B76D-0177-0946-B633-2D846563C047}" destId="{0D9E7E58-474F-3E47-AB4C-EF8B2E061B79}" srcOrd="0" destOrd="4" presId="urn:microsoft.com/office/officeart/2005/8/layout/hList6"/>
    <dgm:cxn modelId="{CC014D00-92AA-454A-9C60-FDF7EB6187E1}" srcId="{B86261C5-FF4A-9646-AA4E-759FE733EC55}" destId="{DD5FDABE-1FBD-404A-B13A-98B9A6B0B1D4}" srcOrd="2" destOrd="0" parTransId="{B0FA51B5-8C6B-8445-84A6-38A4D48FC7AD}" sibTransId="{C0EEB51C-D407-5442-BA43-DB3ACBD83BDC}"/>
    <dgm:cxn modelId="{5B91CCA5-D54D-944E-BB2D-462BC5356A10}" type="presOf" srcId="{7942970A-83C7-6D4A-AD64-6AFDF8C9F057}" destId="{BF5C3922-EE5B-1D4B-9BCA-DB1A5345C5C5}" srcOrd="0" destOrd="2" presId="urn:microsoft.com/office/officeart/2005/8/layout/hList6"/>
    <dgm:cxn modelId="{F0BE7E47-1656-1F4F-9290-493FCF7FB339}" srcId="{7DC028D9-D29C-0A44-A4FD-3F18A2E2170A}" destId="{6F017DBA-D580-C644-9961-133826605FD0}" srcOrd="2" destOrd="0" parTransId="{D1655A72-4E82-0746-8A32-9E0134AD9436}" sibTransId="{42BD459D-5572-E34E-8592-800D60971BDA}"/>
    <dgm:cxn modelId="{B816A8B3-71FB-4A42-9244-C87FA97F4090}" type="presOf" srcId="{B86261C5-FF4A-9646-AA4E-759FE733EC55}" destId="{03E4D04E-D8A9-604D-8432-4FCA41165714}" srcOrd="0" destOrd="0" presId="urn:microsoft.com/office/officeart/2005/8/layout/hList6"/>
    <dgm:cxn modelId="{565B2004-0F81-3144-9F2F-13FE16B56152}" srcId="{9DBB1879-F8CC-564E-B9BA-DB027EA3DA5B}" destId="{7E50CD77-53D6-7A49-A52B-00D56F7DC2E7}" srcOrd="1" destOrd="0" parTransId="{A9A8EFA0-E20B-6149-B6FF-B26F47A154E0}" sibTransId="{5A0254A7-52F1-0640-BCEC-37D9E5F7B7D5}"/>
    <dgm:cxn modelId="{7FE46FD0-B405-8546-8E11-293C12D13CB1}" type="presOf" srcId="{421D564C-8C11-A54C-B53B-CAFAA6C4A71E}" destId="{5CB9EDF4-315E-C442-B863-BE70F2B75E6B}" srcOrd="0" destOrd="3" presId="urn:microsoft.com/office/officeart/2005/8/layout/hList6"/>
    <dgm:cxn modelId="{51F7D3E4-0E2B-5A43-BC50-D6AA37281F8A}" srcId="{D2AA7E6B-8859-144C-987B-29AB0201249D}" destId="{5CE6B684-2468-894E-BDBD-F80204EB8D0E}" srcOrd="3" destOrd="0" parTransId="{3C19EB4D-57DE-F241-BD05-A26FCAD36354}" sibTransId="{A1943576-4679-7242-8142-8A0F92053BA3}"/>
    <dgm:cxn modelId="{56B3C216-88E4-C847-95CF-EA75D97D5780}" type="presOf" srcId="{5CE6B684-2468-894E-BDBD-F80204EB8D0E}" destId="{0D9E7E58-474F-3E47-AB4C-EF8B2E061B79}" srcOrd="0" destOrd="0" presId="urn:microsoft.com/office/officeart/2005/8/layout/hList6"/>
    <dgm:cxn modelId="{209E7CC0-715E-984A-8BEC-2FA63FE881CE}" type="presOf" srcId="{989CF844-BDAF-0F43-8562-94045A3552AD}" destId="{0D9E7E58-474F-3E47-AB4C-EF8B2E061B79}" srcOrd="0" destOrd="2" presId="urn:microsoft.com/office/officeart/2005/8/layout/hList6"/>
    <dgm:cxn modelId="{D1DE63B6-2742-BE46-A1A0-6CC35E1F0987}" srcId="{D2AA7E6B-8859-144C-987B-29AB0201249D}" destId="{7DC028D9-D29C-0A44-A4FD-3F18A2E2170A}" srcOrd="2" destOrd="0" parTransId="{EB121277-75A4-4741-8905-C62AB36B3390}" sibTransId="{CFBB0B81-CAC2-6D44-BF7F-A6679A9EF94A}"/>
    <dgm:cxn modelId="{D92E3B7F-C423-CF48-872C-FAF55D9FEC76}" type="presOf" srcId="{63E3DC64-7E7F-FE42-B483-72BD4E603255}" destId="{0D9E7E58-474F-3E47-AB4C-EF8B2E061B79}" srcOrd="0" destOrd="3" presId="urn:microsoft.com/office/officeart/2005/8/layout/hList6"/>
    <dgm:cxn modelId="{81BCAE02-D576-CB44-9C81-30188AA1818B}" type="presOf" srcId="{DD5FDABE-1FBD-404A-B13A-98B9A6B0B1D4}" destId="{03E4D04E-D8A9-604D-8432-4FCA41165714}" srcOrd="0" destOrd="3" presId="urn:microsoft.com/office/officeart/2005/8/layout/hList6"/>
    <dgm:cxn modelId="{74C355A0-E645-C146-876A-9B59ACD6FB34}" type="presOf" srcId="{7B3D436A-8C91-6246-A818-F7E7D7861217}" destId="{0D9E7E58-474F-3E47-AB4C-EF8B2E061B79}" srcOrd="0" destOrd="1" presId="urn:microsoft.com/office/officeart/2005/8/layout/hList6"/>
    <dgm:cxn modelId="{20783A6A-3816-ED4E-A9C6-A07A579F3924}" srcId="{B86261C5-FF4A-9646-AA4E-759FE733EC55}" destId="{E7B896F4-5EE8-054C-95E5-AB4A1518FE39}" srcOrd="0" destOrd="0" parTransId="{08572152-3413-B341-85F2-178498A66B8F}" sibTransId="{0C943332-9AD0-F549-978B-5F5C2F92308C}"/>
    <dgm:cxn modelId="{7A405973-84E7-054C-92C1-141E22D41158}" type="presOf" srcId="{B31A2087-A5CE-7F4E-98C3-724445FB7284}" destId="{0D9E7E58-474F-3E47-AB4C-EF8B2E061B79}" srcOrd="0" destOrd="5" presId="urn:microsoft.com/office/officeart/2005/8/layout/hList6"/>
    <dgm:cxn modelId="{0E246919-7A64-1345-BEC0-AEDB0094DB1D}" type="presOf" srcId="{7DC028D9-D29C-0A44-A4FD-3F18A2E2170A}" destId="{BF5C3922-EE5B-1D4B-9BCA-DB1A5345C5C5}" srcOrd="0" destOrd="0" presId="urn:microsoft.com/office/officeart/2005/8/layout/hList6"/>
    <dgm:cxn modelId="{98406E1E-86A4-444A-A183-AD957A78FEB5}" srcId="{7DC028D9-D29C-0A44-A4FD-3F18A2E2170A}" destId="{468DC28F-45D4-BC4E-BDE8-B48663F77FA5}" srcOrd="0" destOrd="0" parTransId="{9923BF3D-7037-DF41-8AA8-13F3B569C1F2}" sibTransId="{93C734E4-15BB-4B4F-B4D6-2CAD01E08C7C}"/>
    <dgm:cxn modelId="{17D97ADA-FE59-9841-83F5-D479E8C6C90B}" type="presOf" srcId="{F348DD60-5C6D-534E-9EDD-EF1305C1B13D}" destId="{03E4D04E-D8A9-604D-8432-4FCA41165714}" srcOrd="0" destOrd="4" presId="urn:microsoft.com/office/officeart/2005/8/layout/hList6"/>
    <dgm:cxn modelId="{6D02F6C9-34BF-114B-858D-2637D0A63940}" type="presOf" srcId="{6F017DBA-D580-C644-9961-133826605FD0}" destId="{BF5C3922-EE5B-1D4B-9BCA-DB1A5345C5C5}" srcOrd="0" destOrd="3" presId="urn:microsoft.com/office/officeart/2005/8/layout/hList6"/>
    <dgm:cxn modelId="{9E7173AF-DB63-F546-8C51-F0D5B0C2B498}" srcId="{5CE6B684-2468-894E-BDBD-F80204EB8D0E}" destId="{5F94B76D-0177-0946-B633-2D846563C047}" srcOrd="3" destOrd="0" parTransId="{20002B70-F6B5-C148-BEF5-957C3E7703B9}" sibTransId="{E448079B-6F69-5A46-91E3-C305C59604A0}"/>
    <dgm:cxn modelId="{2EE71E21-2B90-6F4A-A702-4A9659EC45D3}" srcId="{5CE6B684-2468-894E-BDBD-F80204EB8D0E}" destId="{63E3DC64-7E7F-FE42-B483-72BD4E603255}" srcOrd="2" destOrd="0" parTransId="{2705B198-B4C9-EE4D-88F7-334F3E98A266}" sibTransId="{65AC723D-D57E-7246-9E61-A7C6EF2CF844}"/>
    <dgm:cxn modelId="{BE22CDE1-EC86-5846-A55B-A5285DDA4C01}" srcId="{5CE6B684-2468-894E-BDBD-F80204EB8D0E}" destId="{7B3D436A-8C91-6246-A818-F7E7D7861217}" srcOrd="0" destOrd="0" parTransId="{5AA55FFB-B47B-9945-BEAB-5C8AD88E63EA}" sibTransId="{B06F49CD-49D4-6048-8757-15E9F7094827}"/>
    <dgm:cxn modelId="{95A0AEDD-A391-9D45-B83D-B8C09BE39BBA}" srcId="{D2AA7E6B-8859-144C-987B-29AB0201249D}" destId="{9DBB1879-F8CC-564E-B9BA-DB027EA3DA5B}" srcOrd="0" destOrd="0" parTransId="{2C168B22-FAA6-8E47-A69D-F58DD96FF3A0}" sibTransId="{D37C0994-A00A-FF41-8276-37D2C44AF825}"/>
    <dgm:cxn modelId="{2C5E6A3E-ACFF-5148-B588-88AFC025810B}" type="presOf" srcId="{E7B896F4-5EE8-054C-95E5-AB4A1518FE39}" destId="{03E4D04E-D8A9-604D-8432-4FCA41165714}" srcOrd="0" destOrd="1" presId="urn:microsoft.com/office/officeart/2005/8/layout/hList6"/>
    <dgm:cxn modelId="{60040063-78AF-B64D-A6EB-4F218840F4FD}" type="presOf" srcId="{D2AA7E6B-8859-144C-987B-29AB0201249D}" destId="{A6676344-4D49-B148-A629-06CF201CAE7E}" srcOrd="0" destOrd="0" presId="urn:microsoft.com/office/officeart/2005/8/layout/hList6"/>
    <dgm:cxn modelId="{07AD944A-45EE-B84E-8627-524FB9AE1738}" type="presParOf" srcId="{A6676344-4D49-B148-A629-06CF201CAE7E}" destId="{5CB9EDF4-315E-C442-B863-BE70F2B75E6B}" srcOrd="0" destOrd="0" presId="urn:microsoft.com/office/officeart/2005/8/layout/hList6"/>
    <dgm:cxn modelId="{222DE5F8-2B8C-504D-B2A6-52EDE903FD58}" type="presParOf" srcId="{A6676344-4D49-B148-A629-06CF201CAE7E}" destId="{EEC311E5-FEA8-6B49-BC01-EA342D644BCB}" srcOrd="1" destOrd="0" presId="urn:microsoft.com/office/officeart/2005/8/layout/hList6"/>
    <dgm:cxn modelId="{BC9B78D5-6CC5-4B48-977E-9EB226C197A8}" type="presParOf" srcId="{A6676344-4D49-B148-A629-06CF201CAE7E}" destId="{03E4D04E-D8A9-604D-8432-4FCA41165714}" srcOrd="2" destOrd="0" presId="urn:microsoft.com/office/officeart/2005/8/layout/hList6"/>
    <dgm:cxn modelId="{0A582734-7A0B-D94B-9480-E08F07F10BB0}" type="presParOf" srcId="{A6676344-4D49-B148-A629-06CF201CAE7E}" destId="{82948B59-1E80-1547-A981-A097428701C8}" srcOrd="3" destOrd="0" presId="urn:microsoft.com/office/officeart/2005/8/layout/hList6"/>
    <dgm:cxn modelId="{8B0E3735-C10C-B444-8B78-2AB76D9C716B}" type="presParOf" srcId="{A6676344-4D49-B148-A629-06CF201CAE7E}" destId="{BF5C3922-EE5B-1D4B-9BCA-DB1A5345C5C5}" srcOrd="4" destOrd="0" presId="urn:microsoft.com/office/officeart/2005/8/layout/hList6"/>
    <dgm:cxn modelId="{7BA3D462-674E-0E44-B58B-A65CA9CFBBED}" type="presParOf" srcId="{A6676344-4D49-B148-A629-06CF201CAE7E}" destId="{FB80E248-5845-DD43-870A-A6E3E72C5481}" srcOrd="5" destOrd="0" presId="urn:microsoft.com/office/officeart/2005/8/layout/hList6"/>
    <dgm:cxn modelId="{B9EB439B-917D-4944-987D-785BC506E4B9}" type="presParOf" srcId="{A6676344-4D49-B148-A629-06CF201CAE7E}" destId="{0D9E7E58-474F-3E47-AB4C-EF8B2E061B79}"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7D5753-C385-9A42-9428-F40AF7A95C11}" type="doc">
      <dgm:prSet loTypeId="urn:microsoft.com/office/officeart/2009/3/layout/IncreasingArrowsProcess" loCatId="" qsTypeId="urn:microsoft.com/office/officeart/2005/8/quickstyle/simple4" qsCatId="simple" csTypeId="urn:microsoft.com/office/officeart/2005/8/colors/accent4_3" csCatId="accent4" phldr="1"/>
      <dgm:spPr/>
      <dgm:t>
        <a:bodyPr/>
        <a:lstStyle/>
        <a:p>
          <a:endParaRPr lang="fr-FR"/>
        </a:p>
      </dgm:t>
    </dgm:pt>
    <dgm:pt modelId="{46E3697E-F38D-E248-96CD-CB8294FAA207}">
      <dgm:prSet phldrT="[Texte]"/>
      <dgm:spPr/>
      <dgm:t>
        <a:bodyPr/>
        <a:lstStyle/>
        <a:p>
          <a:r>
            <a:rPr lang="fr-FR" dirty="0" smtClean="0"/>
            <a:t>Festif</a:t>
          </a:r>
          <a:endParaRPr lang="fr-FR" dirty="0"/>
        </a:p>
      </dgm:t>
    </dgm:pt>
    <dgm:pt modelId="{BF6AE651-2363-D74C-9C82-3323D4CCD709}" type="parTrans" cxnId="{14ACF50E-65B6-D64E-958C-1FB7F2DB5886}">
      <dgm:prSet/>
      <dgm:spPr/>
      <dgm:t>
        <a:bodyPr/>
        <a:lstStyle/>
        <a:p>
          <a:endParaRPr lang="fr-FR"/>
        </a:p>
      </dgm:t>
    </dgm:pt>
    <dgm:pt modelId="{C8F66824-BC4D-6C4E-B772-E21EF7978CF6}" type="sibTrans" cxnId="{14ACF50E-65B6-D64E-958C-1FB7F2DB5886}">
      <dgm:prSet/>
      <dgm:spPr/>
      <dgm:t>
        <a:bodyPr/>
        <a:lstStyle/>
        <a:p>
          <a:endParaRPr lang="fr-FR"/>
        </a:p>
      </dgm:t>
    </dgm:pt>
    <dgm:pt modelId="{CEE7CB4C-3C31-6D46-88B0-A975AABE4614}">
      <dgm:prSet phldrT="[Texte]"/>
      <dgm:spPr/>
      <dgm:t>
        <a:bodyPr/>
        <a:lstStyle/>
        <a:p>
          <a:r>
            <a:rPr lang="fr-FR" dirty="0" smtClean="0"/>
            <a:t>Boîte</a:t>
          </a:r>
        </a:p>
        <a:p>
          <a:r>
            <a:rPr lang="fr-FR" dirty="0" smtClean="0"/>
            <a:t>Bar</a:t>
          </a:r>
        </a:p>
        <a:p>
          <a:r>
            <a:rPr lang="fr-FR" dirty="0" smtClean="0"/>
            <a:t>Soirée entre amis</a:t>
          </a:r>
        </a:p>
        <a:p>
          <a:endParaRPr lang="fr-FR" dirty="0"/>
        </a:p>
      </dgm:t>
    </dgm:pt>
    <dgm:pt modelId="{B8066DCE-9102-D04C-988F-741C7AEF1EE2}" type="parTrans" cxnId="{26E8E7DF-CC2E-8643-BFD4-0E59EA548E3B}">
      <dgm:prSet/>
      <dgm:spPr/>
      <dgm:t>
        <a:bodyPr/>
        <a:lstStyle/>
        <a:p>
          <a:endParaRPr lang="fr-FR"/>
        </a:p>
      </dgm:t>
    </dgm:pt>
    <dgm:pt modelId="{11E19CA9-E051-644B-A3D9-E9A9EE57CC8C}" type="sibTrans" cxnId="{26E8E7DF-CC2E-8643-BFD4-0E59EA548E3B}">
      <dgm:prSet/>
      <dgm:spPr/>
      <dgm:t>
        <a:bodyPr/>
        <a:lstStyle/>
        <a:p>
          <a:endParaRPr lang="fr-FR"/>
        </a:p>
      </dgm:t>
    </dgm:pt>
    <dgm:pt modelId="{F3929A5A-A252-0A48-855A-1FDB2D296D59}">
      <dgm:prSet phldrT="[Texte]"/>
      <dgm:spPr/>
      <dgm:t>
        <a:bodyPr/>
        <a:lstStyle/>
        <a:p>
          <a:r>
            <a:rPr lang="fr-FR" dirty="0" smtClean="0"/>
            <a:t>Sexuel</a:t>
          </a:r>
          <a:endParaRPr lang="fr-FR" dirty="0"/>
        </a:p>
      </dgm:t>
    </dgm:pt>
    <dgm:pt modelId="{FC317BD5-C66C-A74E-BC02-AC2BEB2CE4CF}" type="parTrans" cxnId="{1EB0133B-DAD7-8343-A8E3-9FC562997BAA}">
      <dgm:prSet/>
      <dgm:spPr/>
      <dgm:t>
        <a:bodyPr/>
        <a:lstStyle/>
        <a:p>
          <a:endParaRPr lang="fr-FR"/>
        </a:p>
      </dgm:t>
    </dgm:pt>
    <dgm:pt modelId="{F9254B08-1C1B-BF47-A59B-FD582AF8484E}" type="sibTrans" cxnId="{1EB0133B-DAD7-8343-A8E3-9FC562997BAA}">
      <dgm:prSet/>
      <dgm:spPr/>
      <dgm:t>
        <a:bodyPr/>
        <a:lstStyle/>
        <a:p>
          <a:endParaRPr lang="fr-FR"/>
        </a:p>
      </dgm:t>
    </dgm:pt>
    <dgm:pt modelId="{1CFB5EFA-FD48-9C4D-8BFE-FA99094FD11E}">
      <dgm:prSet phldrT="[Texte]"/>
      <dgm:spPr/>
      <dgm:t>
        <a:bodyPr/>
        <a:lstStyle/>
        <a:p>
          <a:r>
            <a:rPr lang="fr-FR" dirty="0" smtClean="0"/>
            <a:t>Seul</a:t>
          </a:r>
        </a:p>
        <a:p>
          <a:r>
            <a:rPr lang="fr-FR" dirty="0" smtClean="0"/>
            <a:t>Auto-érotique</a:t>
          </a:r>
        </a:p>
        <a:p>
          <a:r>
            <a:rPr lang="fr-FR" dirty="0" smtClean="0"/>
            <a:t>Cams</a:t>
          </a:r>
        </a:p>
        <a:p>
          <a:r>
            <a:rPr lang="fr-FR" dirty="0" smtClean="0"/>
            <a:t>Couple</a:t>
          </a:r>
        </a:p>
        <a:p>
          <a:r>
            <a:rPr lang="fr-FR" dirty="0" smtClean="0"/>
            <a:t>Party</a:t>
          </a:r>
        </a:p>
        <a:p>
          <a:r>
            <a:rPr lang="fr-FR" dirty="0" err="1" smtClean="0"/>
            <a:t>Sex</a:t>
          </a:r>
          <a:r>
            <a:rPr lang="fr-FR" dirty="0" smtClean="0"/>
            <a:t> clubs</a:t>
          </a:r>
        </a:p>
        <a:p>
          <a:r>
            <a:rPr lang="fr-FR" dirty="0" smtClean="0"/>
            <a:t>Saunas</a:t>
          </a:r>
        </a:p>
      </dgm:t>
    </dgm:pt>
    <dgm:pt modelId="{6FD65550-27ED-5149-AF6E-42975CDB20DC}" type="parTrans" cxnId="{AAB0C34D-79E3-7C44-B107-C25DFF05260D}">
      <dgm:prSet/>
      <dgm:spPr/>
      <dgm:t>
        <a:bodyPr/>
        <a:lstStyle/>
        <a:p>
          <a:endParaRPr lang="fr-FR"/>
        </a:p>
      </dgm:t>
    </dgm:pt>
    <dgm:pt modelId="{5058289D-DFF7-6743-8062-8148A59397B2}" type="sibTrans" cxnId="{AAB0C34D-79E3-7C44-B107-C25DFF05260D}">
      <dgm:prSet/>
      <dgm:spPr/>
      <dgm:t>
        <a:bodyPr/>
        <a:lstStyle/>
        <a:p>
          <a:endParaRPr lang="fr-FR"/>
        </a:p>
      </dgm:t>
    </dgm:pt>
    <dgm:pt modelId="{19215A00-CCA8-B945-9D6A-01DC5E220F0D}">
      <dgm:prSet phldrT="[Texte]"/>
      <dgm:spPr/>
      <dgm:t>
        <a:bodyPr/>
        <a:lstStyle/>
        <a:p>
          <a:r>
            <a:rPr lang="fr-FR" dirty="0" smtClean="0"/>
            <a:t>Sphère professionnelle</a:t>
          </a:r>
          <a:endParaRPr lang="fr-FR" dirty="0"/>
        </a:p>
      </dgm:t>
    </dgm:pt>
    <dgm:pt modelId="{281599C9-42BB-C34F-BF86-DCE0848A42B1}" type="parTrans" cxnId="{9AAE0B47-7D3F-A64B-ACAD-5A2FEC4138E7}">
      <dgm:prSet/>
      <dgm:spPr/>
      <dgm:t>
        <a:bodyPr/>
        <a:lstStyle/>
        <a:p>
          <a:endParaRPr lang="fr-FR"/>
        </a:p>
      </dgm:t>
    </dgm:pt>
    <dgm:pt modelId="{F96F7F5B-6C3B-344B-9C46-52F5C3AA9AA1}" type="sibTrans" cxnId="{9AAE0B47-7D3F-A64B-ACAD-5A2FEC4138E7}">
      <dgm:prSet/>
      <dgm:spPr/>
      <dgm:t>
        <a:bodyPr/>
        <a:lstStyle/>
        <a:p>
          <a:endParaRPr lang="fr-FR"/>
        </a:p>
      </dgm:t>
    </dgm:pt>
    <dgm:pt modelId="{8818DF4B-D2D8-4844-9F7E-816BF1E68D12}">
      <dgm:prSet phldrT="[Texte]"/>
      <dgm:spPr/>
      <dgm:t>
        <a:bodyPr/>
        <a:lstStyle/>
        <a:p>
          <a:r>
            <a:rPr lang="fr-FR" dirty="0" smtClean="0"/>
            <a:t>Le lundi ou le premier jour travaillé</a:t>
          </a:r>
        </a:p>
        <a:p>
          <a:r>
            <a:rPr lang="fr-FR" dirty="0" smtClean="0"/>
            <a:t>Empêche de chercher un travail</a:t>
          </a:r>
        </a:p>
        <a:p>
          <a:endParaRPr lang="fr-FR" dirty="0"/>
        </a:p>
      </dgm:t>
    </dgm:pt>
    <dgm:pt modelId="{712230CC-D41C-D74F-AB83-54D432A5D101}" type="parTrans" cxnId="{8DD34FC4-9D20-114D-A24A-2B6A385E224B}">
      <dgm:prSet/>
      <dgm:spPr/>
      <dgm:t>
        <a:bodyPr/>
        <a:lstStyle/>
        <a:p>
          <a:endParaRPr lang="fr-FR"/>
        </a:p>
      </dgm:t>
    </dgm:pt>
    <dgm:pt modelId="{8DED3E29-EA79-1043-8B2D-4D985B4FDA1A}" type="sibTrans" cxnId="{8DD34FC4-9D20-114D-A24A-2B6A385E224B}">
      <dgm:prSet/>
      <dgm:spPr/>
      <dgm:t>
        <a:bodyPr/>
        <a:lstStyle/>
        <a:p>
          <a:endParaRPr lang="fr-FR"/>
        </a:p>
      </dgm:t>
    </dgm:pt>
    <dgm:pt modelId="{CAEC1FC0-7DB3-9D47-9071-38DF67C4C8A4}" type="pres">
      <dgm:prSet presAssocID="{F77D5753-C385-9A42-9428-F40AF7A95C11}" presName="Name0" presStyleCnt="0">
        <dgm:presLayoutVars>
          <dgm:chMax val="5"/>
          <dgm:chPref val="5"/>
          <dgm:dir/>
          <dgm:animLvl val="lvl"/>
        </dgm:presLayoutVars>
      </dgm:prSet>
      <dgm:spPr/>
      <dgm:t>
        <a:bodyPr/>
        <a:lstStyle/>
        <a:p>
          <a:endParaRPr lang="fr-FR"/>
        </a:p>
      </dgm:t>
    </dgm:pt>
    <dgm:pt modelId="{A2BE579D-145D-1C47-91DE-ED0A5851C1A4}" type="pres">
      <dgm:prSet presAssocID="{46E3697E-F38D-E248-96CD-CB8294FAA207}" presName="parentText1" presStyleLbl="node1" presStyleIdx="0" presStyleCnt="3">
        <dgm:presLayoutVars>
          <dgm:chMax/>
          <dgm:chPref val="3"/>
          <dgm:bulletEnabled val="1"/>
        </dgm:presLayoutVars>
      </dgm:prSet>
      <dgm:spPr/>
      <dgm:t>
        <a:bodyPr/>
        <a:lstStyle/>
        <a:p>
          <a:endParaRPr lang="fr-FR"/>
        </a:p>
      </dgm:t>
    </dgm:pt>
    <dgm:pt modelId="{F0B0C979-8281-6E4C-8D4C-DD8D582EC396}" type="pres">
      <dgm:prSet presAssocID="{46E3697E-F38D-E248-96CD-CB8294FAA207}" presName="childText1" presStyleLbl="solidAlignAcc1" presStyleIdx="0" presStyleCnt="3">
        <dgm:presLayoutVars>
          <dgm:chMax val="0"/>
          <dgm:chPref val="0"/>
          <dgm:bulletEnabled val="1"/>
        </dgm:presLayoutVars>
      </dgm:prSet>
      <dgm:spPr/>
      <dgm:t>
        <a:bodyPr/>
        <a:lstStyle/>
        <a:p>
          <a:endParaRPr lang="fr-FR"/>
        </a:p>
      </dgm:t>
    </dgm:pt>
    <dgm:pt modelId="{E1366710-7510-FD47-8119-DFBB60007B45}" type="pres">
      <dgm:prSet presAssocID="{F3929A5A-A252-0A48-855A-1FDB2D296D59}" presName="parentText2" presStyleLbl="node1" presStyleIdx="1" presStyleCnt="3">
        <dgm:presLayoutVars>
          <dgm:chMax/>
          <dgm:chPref val="3"/>
          <dgm:bulletEnabled val="1"/>
        </dgm:presLayoutVars>
      </dgm:prSet>
      <dgm:spPr/>
      <dgm:t>
        <a:bodyPr/>
        <a:lstStyle/>
        <a:p>
          <a:endParaRPr lang="fr-FR"/>
        </a:p>
      </dgm:t>
    </dgm:pt>
    <dgm:pt modelId="{3C2C36AD-A7DA-1945-B8D9-12ACF0C70960}" type="pres">
      <dgm:prSet presAssocID="{F3929A5A-A252-0A48-855A-1FDB2D296D59}" presName="childText2" presStyleLbl="solidAlignAcc1" presStyleIdx="1" presStyleCnt="3">
        <dgm:presLayoutVars>
          <dgm:chMax val="0"/>
          <dgm:chPref val="0"/>
          <dgm:bulletEnabled val="1"/>
        </dgm:presLayoutVars>
      </dgm:prSet>
      <dgm:spPr/>
      <dgm:t>
        <a:bodyPr/>
        <a:lstStyle/>
        <a:p>
          <a:endParaRPr lang="fr-FR"/>
        </a:p>
      </dgm:t>
    </dgm:pt>
    <dgm:pt modelId="{459DDB2D-D909-2849-8E1F-91E723CAF0EF}" type="pres">
      <dgm:prSet presAssocID="{19215A00-CCA8-B945-9D6A-01DC5E220F0D}" presName="parentText3" presStyleLbl="node1" presStyleIdx="2" presStyleCnt="3">
        <dgm:presLayoutVars>
          <dgm:chMax/>
          <dgm:chPref val="3"/>
          <dgm:bulletEnabled val="1"/>
        </dgm:presLayoutVars>
      </dgm:prSet>
      <dgm:spPr/>
      <dgm:t>
        <a:bodyPr/>
        <a:lstStyle/>
        <a:p>
          <a:endParaRPr lang="fr-FR"/>
        </a:p>
      </dgm:t>
    </dgm:pt>
    <dgm:pt modelId="{8FBABACE-0B0B-7E46-B243-B39821B8F91C}" type="pres">
      <dgm:prSet presAssocID="{19215A00-CCA8-B945-9D6A-01DC5E220F0D}" presName="childText3" presStyleLbl="solidAlignAcc1" presStyleIdx="2" presStyleCnt="3">
        <dgm:presLayoutVars>
          <dgm:chMax val="0"/>
          <dgm:chPref val="0"/>
          <dgm:bulletEnabled val="1"/>
        </dgm:presLayoutVars>
      </dgm:prSet>
      <dgm:spPr/>
      <dgm:t>
        <a:bodyPr/>
        <a:lstStyle/>
        <a:p>
          <a:endParaRPr lang="fr-FR"/>
        </a:p>
      </dgm:t>
    </dgm:pt>
  </dgm:ptLst>
  <dgm:cxnLst>
    <dgm:cxn modelId="{14ACF50E-65B6-D64E-958C-1FB7F2DB5886}" srcId="{F77D5753-C385-9A42-9428-F40AF7A95C11}" destId="{46E3697E-F38D-E248-96CD-CB8294FAA207}" srcOrd="0" destOrd="0" parTransId="{BF6AE651-2363-D74C-9C82-3323D4CCD709}" sibTransId="{C8F66824-BC4D-6C4E-B772-E21EF7978CF6}"/>
    <dgm:cxn modelId="{1EB0133B-DAD7-8343-A8E3-9FC562997BAA}" srcId="{F77D5753-C385-9A42-9428-F40AF7A95C11}" destId="{F3929A5A-A252-0A48-855A-1FDB2D296D59}" srcOrd="1" destOrd="0" parTransId="{FC317BD5-C66C-A74E-BC02-AC2BEB2CE4CF}" sibTransId="{F9254B08-1C1B-BF47-A59B-FD582AF8484E}"/>
    <dgm:cxn modelId="{8DD34FC4-9D20-114D-A24A-2B6A385E224B}" srcId="{19215A00-CCA8-B945-9D6A-01DC5E220F0D}" destId="{8818DF4B-D2D8-4844-9F7E-816BF1E68D12}" srcOrd="0" destOrd="0" parTransId="{712230CC-D41C-D74F-AB83-54D432A5D101}" sibTransId="{8DED3E29-EA79-1043-8B2D-4D985B4FDA1A}"/>
    <dgm:cxn modelId="{A56D740C-6CB2-9B41-954E-FF623FE0EC78}" type="presOf" srcId="{F3929A5A-A252-0A48-855A-1FDB2D296D59}" destId="{E1366710-7510-FD47-8119-DFBB60007B45}" srcOrd="0" destOrd="0" presId="urn:microsoft.com/office/officeart/2009/3/layout/IncreasingArrowsProcess"/>
    <dgm:cxn modelId="{A1F9EB86-550C-A147-AC74-EC4DD3AA1D8B}" type="presOf" srcId="{46E3697E-F38D-E248-96CD-CB8294FAA207}" destId="{A2BE579D-145D-1C47-91DE-ED0A5851C1A4}" srcOrd="0" destOrd="0" presId="urn:microsoft.com/office/officeart/2009/3/layout/IncreasingArrowsProcess"/>
    <dgm:cxn modelId="{AAB0C34D-79E3-7C44-B107-C25DFF05260D}" srcId="{F3929A5A-A252-0A48-855A-1FDB2D296D59}" destId="{1CFB5EFA-FD48-9C4D-8BFE-FA99094FD11E}" srcOrd="0" destOrd="0" parTransId="{6FD65550-27ED-5149-AF6E-42975CDB20DC}" sibTransId="{5058289D-DFF7-6743-8062-8148A59397B2}"/>
    <dgm:cxn modelId="{CFD5BACF-FA48-5E47-B408-13DFBC31ACC0}" type="presOf" srcId="{8818DF4B-D2D8-4844-9F7E-816BF1E68D12}" destId="{8FBABACE-0B0B-7E46-B243-B39821B8F91C}" srcOrd="0" destOrd="0" presId="urn:microsoft.com/office/officeart/2009/3/layout/IncreasingArrowsProcess"/>
    <dgm:cxn modelId="{7A9F4BFC-DE0D-934B-8EC1-1253583D80ED}" type="presOf" srcId="{CEE7CB4C-3C31-6D46-88B0-A975AABE4614}" destId="{F0B0C979-8281-6E4C-8D4C-DD8D582EC396}" srcOrd="0" destOrd="0" presId="urn:microsoft.com/office/officeart/2009/3/layout/IncreasingArrowsProcess"/>
    <dgm:cxn modelId="{C32FF3F7-DB95-E341-96D6-34E3955C8770}" type="presOf" srcId="{F77D5753-C385-9A42-9428-F40AF7A95C11}" destId="{CAEC1FC0-7DB3-9D47-9071-38DF67C4C8A4}" srcOrd="0" destOrd="0" presId="urn:microsoft.com/office/officeart/2009/3/layout/IncreasingArrowsProcess"/>
    <dgm:cxn modelId="{34EE3AD1-1EB5-D64C-BCD6-060C733FB06B}" type="presOf" srcId="{19215A00-CCA8-B945-9D6A-01DC5E220F0D}" destId="{459DDB2D-D909-2849-8E1F-91E723CAF0EF}" srcOrd="0" destOrd="0" presId="urn:microsoft.com/office/officeart/2009/3/layout/IncreasingArrowsProcess"/>
    <dgm:cxn modelId="{9AAE0B47-7D3F-A64B-ACAD-5A2FEC4138E7}" srcId="{F77D5753-C385-9A42-9428-F40AF7A95C11}" destId="{19215A00-CCA8-B945-9D6A-01DC5E220F0D}" srcOrd="2" destOrd="0" parTransId="{281599C9-42BB-C34F-BF86-DCE0848A42B1}" sibTransId="{F96F7F5B-6C3B-344B-9C46-52F5C3AA9AA1}"/>
    <dgm:cxn modelId="{BFBE8121-25F0-EA45-A14E-CCE88656A946}" type="presOf" srcId="{1CFB5EFA-FD48-9C4D-8BFE-FA99094FD11E}" destId="{3C2C36AD-A7DA-1945-B8D9-12ACF0C70960}" srcOrd="0" destOrd="0" presId="urn:microsoft.com/office/officeart/2009/3/layout/IncreasingArrowsProcess"/>
    <dgm:cxn modelId="{26E8E7DF-CC2E-8643-BFD4-0E59EA548E3B}" srcId="{46E3697E-F38D-E248-96CD-CB8294FAA207}" destId="{CEE7CB4C-3C31-6D46-88B0-A975AABE4614}" srcOrd="0" destOrd="0" parTransId="{B8066DCE-9102-D04C-988F-741C7AEF1EE2}" sibTransId="{11E19CA9-E051-644B-A3D9-E9A9EE57CC8C}"/>
    <dgm:cxn modelId="{B2B847F4-A570-574E-BFE4-4177514597AE}" type="presParOf" srcId="{CAEC1FC0-7DB3-9D47-9071-38DF67C4C8A4}" destId="{A2BE579D-145D-1C47-91DE-ED0A5851C1A4}" srcOrd="0" destOrd="0" presId="urn:microsoft.com/office/officeart/2009/3/layout/IncreasingArrowsProcess"/>
    <dgm:cxn modelId="{817D3626-6486-A84A-AB18-9AC427B26026}" type="presParOf" srcId="{CAEC1FC0-7DB3-9D47-9071-38DF67C4C8A4}" destId="{F0B0C979-8281-6E4C-8D4C-DD8D582EC396}" srcOrd="1" destOrd="0" presId="urn:microsoft.com/office/officeart/2009/3/layout/IncreasingArrowsProcess"/>
    <dgm:cxn modelId="{34514FB5-E3D5-BD4A-8795-EA23066405E2}" type="presParOf" srcId="{CAEC1FC0-7DB3-9D47-9071-38DF67C4C8A4}" destId="{E1366710-7510-FD47-8119-DFBB60007B45}" srcOrd="2" destOrd="0" presId="urn:microsoft.com/office/officeart/2009/3/layout/IncreasingArrowsProcess"/>
    <dgm:cxn modelId="{412267C8-7037-3647-96F1-C905A12FAE10}" type="presParOf" srcId="{CAEC1FC0-7DB3-9D47-9071-38DF67C4C8A4}" destId="{3C2C36AD-A7DA-1945-B8D9-12ACF0C70960}" srcOrd="3" destOrd="0" presId="urn:microsoft.com/office/officeart/2009/3/layout/IncreasingArrowsProcess"/>
    <dgm:cxn modelId="{E0ACDA08-69B8-D441-A3AE-86333200F7D3}" type="presParOf" srcId="{CAEC1FC0-7DB3-9D47-9071-38DF67C4C8A4}" destId="{459DDB2D-D909-2849-8E1F-91E723CAF0EF}" srcOrd="4" destOrd="0" presId="urn:microsoft.com/office/officeart/2009/3/layout/IncreasingArrowsProcess"/>
    <dgm:cxn modelId="{4EB4F7B1-B2D3-304F-983A-ABB4A542514D}" type="presParOf" srcId="{CAEC1FC0-7DB3-9D47-9071-38DF67C4C8A4}" destId="{8FBABACE-0B0B-7E46-B243-B39821B8F91C}"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814D147A-406B-8D4D-9C8B-10997E452323}" type="doc">
      <dgm:prSet loTypeId="urn:microsoft.com/office/officeart/2005/8/layout/hList6" loCatId="" qsTypeId="urn:microsoft.com/office/officeart/2005/8/quickstyle/simple4" qsCatId="simple" csTypeId="urn:microsoft.com/office/officeart/2005/8/colors/colorful3" csCatId="colorful" phldr="1"/>
      <dgm:spPr/>
    </dgm:pt>
    <dgm:pt modelId="{48A3C971-CC2F-D549-A4F6-C6B7C44F7799}">
      <dgm:prSet phldrT="[Texte]"/>
      <dgm:spPr/>
      <dgm:t>
        <a:bodyPr/>
        <a:lstStyle/>
        <a:p>
          <a:r>
            <a:rPr lang="fr-FR" dirty="0" smtClean="0"/>
            <a:t>Mise en forme 14-19h</a:t>
          </a:r>
          <a:endParaRPr lang="fr-FR" dirty="0"/>
        </a:p>
      </dgm:t>
    </dgm:pt>
    <dgm:pt modelId="{037D674D-232A-2449-B304-8C2BB30948BA}" type="parTrans" cxnId="{8B76865B-21C4-1447-B845-CE60159D489E}">
      <dgm:prSet/>
      <dgm:spPr/>
      <dgm:t>
        <a:bodyPr/>
        <a:lstStyle/>
        <a:p>
          <a:endParaRPr lang="fr-FR"/>
        </a:p>
      </dgm:t>
    </dgm:pt>
    <dgm:pt modelId="{E6282DD8-8678-CD4B-ACDF-C6E58453C9DA}" type="sibTrans" cxnId="{8B76865B-21C4-1447-B845-CE60159D489E}">
      <dgm:prSet/>
      <dgm:spPr/>
      <dgm:t>
        <a:bodyPr/>
        <a:lstStyle/>
        <a:p>
          <a:endParaRPr lang="fr-FR"/>
        </a:p>
      </dgm:t>
    </dgm:pt>
    <dgm:pt modelId="{A9E5FCE3-B439-714A-BCDD-319F002C20AF}">
      <dgm:prSet phldrT="[Texte]"/>
      <dgm:spPr/>
      <dgm:t>
        <a:bodyPr/>
        <a:lstStyle/>
        <a:p>
          <a:r>
            <a:rPr lang="fr-FR" dirty="0" smtClean="0"/>
            <a:t>Happy </a:t>
          </a:r>
          <a:r>
            <a:rPr lang="fr-FR" dirty="0" err="1" smtClean="0"/>
            <a:t>Pré-Chauffe</a:t>
          </a:r>
          <a:r>
            <a:rPr lang="fr-FR" dirty="0" smtClean="0"/>
            <a:t> 19H-22H</a:t>
          </a:r>
          <a:endParaRPr lang="fr-FR" dirty="0"/>
        </a:p>
      </dgm:t>
    </dgm:pt>
    <dgm:pt modelId="{F01DF923-E395-B94F-A35F-99AD2FE1D21C}" type="parTrans" cxnId="{F46D5C22-56CE-C349-9D4B-988999188434}">
      <dgm:prSet/>
      <dgm:spPr/>
      <dgm:t>
        <a:bodyPr/>
        <a:lstStyle/>
        <a:p>
          <a:endParaRPr lang="fr-FR"/>
        </a:p>
      </dgm:t>
    </dgm:pt>
    <dgm:pt modelId="{F78B9D38-D8B4-C14B-8129-29798440BB06}" type="sibTrans" cxnId="{F46D5C22-56CE-C349-9D4B-988999188434}">
      <dgm:prSet/>
      <dgm:spPr/>
      <dgm:t>
        <a:bodyPr/>
        <a:lstStyle/>
        <a:p>
          <a:endParaRPr lang="fr-FR"/>
        </a:p>
      </dgm:t>
    </dgm:pt>
    <dgm:pt modelId="{107EFBB5-8DCF-5D45-8C15-A94278A91799}">
      <dgm:prSet phldrT="[Texte]"/>
      <dgm:spPr/>
      <dgm:t>
        <a:bodyPr/>
        <a:lstStyle/>
        <a:p>
          <a:r>
            <a:rPr lang="fr-FR" dirty="0" smtClean="0"/>
            <a:t>Alcool</a:t>
          </a:r>
          <a:endParaRPr lang="fr-FR" dirty="0"/>
        </a:p>
      </dgm:t>
    </dgm:pt>
    <dgm:pt modelId="{BFA09A8B-9EB1-3946-A832-64FE7689672B}" type="parTrans" cxnId="{7FBF23B6-A698-0D41-BE42-8FFA3232F1D1}">
      <dgm:prSet/>
      <dgm:spPr/>
      <dgm:t>
        <a:bodyPr/>
        <a:lstStyle/>
        <a:p>
          <a:endParaRPr lang="fr-FR"/>
        </a:p>
      </dgm:t>
    </dgm:pt>
    <dgm:pt modelId="{FD244E3E-ABC3-A84F-874B-5CCD87987EB3}" type="sibTrans" cxnId="{7FBF23B6-A698-0D41-BE42-8FFA3232F1D1}">
      <dgm:prSet/>
      <dgm:spPr/>
      <dgm:t>
        <a:bodyPr/>
        <a:lstStyle/>
        <a:p>
          <a:endParaRPr lang="fr-FR"/>
        </a:p>
      </dgm:t>
    </dgm:pt>
    <dgm:pt modelId="{58343084-9D93-9D42-980C-1B5639B1BACD}">
      <dgm:prSet phldrT="[Texte]"/>
      <dgm:spPr/>
      <dgm:t>
        <a:bodyPr/>
        <a:lstStyle/>
        <a:p>
          <a:r>
            <a:rPr lang="fr-FR" dirty="0" smtClean="0"/>
            <a:t>Gym</a:t>
          </a:r>
          <a:endParaRPr lang="fr-FR" dirty="0"/>
        </a:p>
      </dgm:t>
    </dgm:pt>
    <dgm:pt modelId="{1323166B-7ADD-CB4D-B3BD-3581BE5B77FC}" type="parTrans" cxnId="{5F728252-6EA7-7646-B305-BB87E4AD6A4C}">
      <dgm:prSet/>
      <dgm:spPr/>
      <dgm:t>
        <a:bodyPr/>
        <a:lstStyle/>
        <a:p>
          <a:endParaRPr lang="fr-FR"/>
        </a:p>
      </dgm:t>
    </dgm:pt>
    <dgm:pt modelId="{C2E92930-DDD6-A94C-B0F5-7B5F85616035}" type="sibTrans" cxnId="{5F728252-6EA7-7646-B305-BB87E4AD6A4C}">
      <dgm:prSet/>
      <dgm:spPr/>
      <dgm:t>
        <a:bodyPr/>
        <a:lstStyle/>
        <a:p>
          <a:endParaRPr lang="fr-FR"/>
        </a:p>
      </dgm:t>
    </dgm:pt>
    <dgm:pt modelId="{9E067600-38D9-CB49-8B6A-E56DB7F4BDBB}">
      <dgm:prSet phldrT="[Texte]"/>
      <dgm:spPr/>
      <dgm:t>
        <a:bodyPr/>
        <a:lstStyle/>
        <a:p>
          <a:r>
            <a:rPr lang="fr-FR" dirty="0" smtClean="0"/>
            <a:t>Anabolisants</a:t>
          </a:r>
          <a:endParaRPr lang="fr-FR" dirty="0"/>
        </a:p>
      </dgm:t>
    </dgm:pt>
    <dgm:pt modelId="{536DA2F9-37AE-694A-85B0-9B572007D36C}" type="parTrans" cxnId="{4B24729C-3997-BA4C-BE60-B49596182845}">
      <dgm:prSet/>
      <dgm:spPr/>
      <dgm:t>
        <a:bodyPr/>
        <a:lstStyle/>
        <a:p>
          <a:endParaRPr lang="fr-FR"/>
        </a:p>
      </dgm:t>
    </dgm:pt>
    <dgm:pt modelId="{417AA36E-8509-EE4C-8A39-0C4679432FFC}" type="sibTrans" cxnId="{4B24729C-3997-BA4C-BE60-B49596182845}">
      <dgm:prSet/>
      <dgm:spPr/>
      <dgm:t>
        <a:bodyPr/>
        <a:lstStyle/>
        <a:p>
          <a:endParaRPr lang="fr-FR"/>
        </a:p>
      </dgm:t>
    </dgm:pt>
    <dgm:pt modelId="{BABCAD89-65A9-ED47-932E-86DB18C8A6A3}">
      <dgm:prSet phldrT="[Texte]"/>
      <dgm:spPr/>
      <dgm:t>
        <a:bodyPr/>
        <a:lstStyle/>
        <a:p>
          <a:r>
            <a:rPr lang="fr-FR" dirty="0" smtClean="0"/>
            <a:t>Boissons </a:t>
          </a:r>
          <a:r>
            <a:rPr lang="fr-FR" dirty="0" err="1" smtClean="0"/>
            <a:t>energisantes</a:t>
          </a:r>
          <a:endParaRPr lang="fr-FR" dirty="0" smtClean="0"/>
        </a:p>
        <a:p>
          <a:endParaRPr lang="fr-FR" dirty="0"/>
        </a:p>
      </dgm:t>
    </dgm:pt>
    <dgm:pt modelId="{FCE2A15C-141A-3C45-B62D-36491F22BCF5}" type="parTrans" cxnId="{FABEE508-32FB-E241-8458-40BDEB754C0C}">
      <dgm:prSet/>
      <dgm:spPr/>
      <dgm:t>
        <a:bodyPr/>
        <a:lstStyle/>
        <a:p>
          <a:endParaRPr lang="fr-FR"/>
        </a:p>
      </dgm:t>
    </dgm:pt>
    <dgm:pt modelId="{1B765BCC-A120-7047-9C81-52B4BAFC470E}" type="sibTrans" cxnId="{FABEE508-32FB-E241-8458-40BDEB754C0C}">
      <dgm:prSet/>
      <dgm:spPr/>
      <dgm:t>
        <a:bodyPr/>
        <a:lstStyle/>
        <a:p>
          <a:endParaRPr lang="fr-FR"/>
        </a:p>
      </dgm:t>
    </dgm:pt>
    <dgm:pt modelId="{F8937DB2-F097-5645-AB90-74CD2D66677E}">
      <dgm:prSet phldrT="[Texte]"/>
      <dgm:spPr/>
      <dgm:t>
        <a:bodyPr/>
        <a:lstStyle/>
        <a:p>
          <a:r>
            <a:rPr lang="fr-FR" dirty="0" smtClean="0"/>
            <a:t>Transitions et transports 22H-24 H</a:t>
          </a:r>
          <a:endParaRPr lang="fr-FR" dirty="0"/>
        </a:p>
      </dgm:t>
    </dgm:pt>
    <dgm:pt modelId="{F242B3B0-8AE3-7040-AFB7-0C6F0A5B7EED}" type="parTrans" cxnId="{C20DA9FB-3F62-F844-B878-DEFF1A0BB3AE}">
      <dgm:prSet/>
      <dgm:spPr/>
      <dgm:t>
        <a:bodyPr/>
        <a:lstStyle/>
        <a:p>
          <a:endParaRPr lang="fr-FR"/>
        </a:p>
      </dgm:t>
    </dgm:pt>
    <dgm:pt modelId="{78E9C982-65BA-EF41-AB55-E9694A0234A6}" type="sibTrans" cxnId="{C20DA9FB-3F62-F844-B878-DEFF1A0BB3AE}">
      <dgm:prSet/>
      <dgm:spPr/>
      <dgm:t>
        <a:bodyPr/>
        <a:lstStyle/>
        <a:p>
          <a:endParaRPr lang="fr-FR"/>
        </a:p>
      </dgm:t>
    </dgm:pt>
    <dgm:pt modelId="{9F9666B2-D68F-8C4A-AE4A-1E241DD776B1}">
      <dgm:prSet/>
      <dgm:spPr/>
      <dgm:t>
        <a:bodyPr/>
        <a:lstStyle/>
        <a:p>
          <a:r>
            <a:rPr lang="fr-FR" dirty="0" err="1" smtClean="0"/>
            <a:t>Cocaïne</a:t>
          </a:r>
          <a:r>
            <a:rPr lang="fr-FR" dirty="0" smtClean="0"/>
            <a:t>, ecstasy, </a:t>
          </a:r>
          <a:r>
            <a:rPr lang="fr-FR" dirty="0" err="1" smtClean="0"/>
            <a:t>kétamine</a:t>
          </a:r>
          <a:r>
            <a:rPr lang="fr-FR" dirty="0" smtClean="0"/>
            <a:t>, </a:t>
          </a:r>
          <a:r>
            <a:rPr lang="fr-FR" dirty="0" err="1" smtClean="0"/>
            <a:t>amphétamine</a:t>
          </a:r>
          <a:r>
            <a:rPr lang="fr-FR" dirty="0" smtClean="0"/>
            <a:t>, </a:t>
          </a:r>
          <a:r>
            <a:rPr lang="fr-FR" dirty="0" err="1" smtClean="0"/>
            <a:t>poppers</a:t>
          </a:r>
          <a:r>
            <a:rPr lang="fr-FR" dirty="0" smtClean="0"/>
            <a:t> </a:t>
          </a:r>
          <a:endParaRPr lang="fr-FR" dirty="0"/>
        </a:p>
      </dgm:t>
    </dgm:pt>
    <dgm:pt modelId="{CBCF3149-7448-4C4A-B005-D071251A1FBF}" type="parTrans" cxnId="{9FEDE96C-A135-994C-B384-5333E83F5563}">
      <dgm:prSet/>
      <dgm:spPr/>
      <dgm:t>
        <a:bodyPr/>
        <a:lstStyle/>
        <a:p>
          <a:endParaRPr lang="fr-FR"/>
        </a:p>
      </dgm:t>
    </dgm:pt>
    <dgm:pt modelId="{77F8C286-4F22-0642-80DB-E7421F05CE8C}" type="sibTrans" cxnId="{9FEDE96C-A135-994C-B384-5333E83F5563}">
      <dgm:prSet/>
      <dgm:spPr/>
      <dgm:t>
        <a:bodyPr/>
        <a:lstStyle/>
        <a:p>
          <a:endParaRPr lang="fr-FR"/>
        </a:p>
      </dgm:t>
    </dgm:pt>
    <dgm:pt modelId="{5DA4FFF1-55F3-134F-AC5E-744419BBD81D}">
      <dgm:prSet/>
      <dgm:spPr>
        <a:solidFill>
          <a:srgbClr val="FFC000"/>
        </a:solidFill>
      </dgm:spPr>
      <dgm:t>
        <a:bodyPr/>
        <a:lstStyle/>
        <a:p>
          <a:r>
            <a:rPr lang="fr-FR" dirty="0" err="1" smtClean="0"/>
            <a:t>Give</a:t>
          </a:r>
          <a:r>
            <a:rPr lang="fr-FR" dirty="0" smtClean="0"/>
            <a:t> me the night 24H-6H</a:t>
          </a:r>
        </a:p>
      </dgm:t>
    </dgm:pt>
    <dgm:pt modelId="{038987BB-8FDB-BE40-BFFF-FF36A107F91B}" type="parTrans" cxnId="{B20BC1D7-3852-B344-93CE-BB0FEE036436}">
      <dgm:prSet/>
      <dgm:spPr/>
      <dgm:t>
        <a:bodyPr/>
        <a:lstStyle/>
        <a:p>
          <a:endParaRPr lang="fr-FR"/>
        </a:p>
      </dgm:t>
    </dgm:pt>
    <dgm:pt modelId="{F219D3CD-02CE-AC46-B862-188524DEE5F7}" type="sibTrans" cxnId="{B20BC1D7-3852-B344-93CE-BB0FEE036436}">
      <dgm:prSet/>
      <dgm:spPr/>
      <dgm:t>
        <a:bodyPr/>
        <a:lstStyle/>
        <a:p>
          <a:endParaRPr lang="fr-FR"/>
        </a:p>
      </dgm:t>
    </dgm:pt>
    <dgm:pt modelId="{C0E14295-A072-E04F-BDF5-442F88689DD7}">
      <dgm:prSet/>
      <dgm:spPr>
        <a:solidFill>
          <a:srgbClr val="FFC000"/>
        </a:solidFill>
      </dgm:spPr>
      <dgm:t>
        <a:bodyPr/>
        <a:lstStyle/>
        <a:p>
          <a:r>
            <a:rPr lang="fr-FR" dirty="0" smtClean="0"/>
            <a:t>Boîtes (à musique ou et/ ou à cul)</a:t>
          </a:r>
          <a:endParaRPr lang="fr-FR" dirty="0"/>
        </a:p>
      </dgm:t>
    </dgm:pt>
    <dgm:pt modelId="{DA72CA22-12A2-6941-80ED-D18C237F7529}" type="parTrans" cxnId="{722F9DFD-2AAB-C841-BEEA-D08F4F79D004}">
      <dgm:prSet/>
      <dgm:spPr/>
      <dgm:t>
        <a:bodyPr/>
        <a:lstStyle/>
        <a:p>
          <a:endParaRPr lang="fr-FR"/>
        </a:p>
      </dgm:t>
    </dgm:pt>
    <dgm:pt modelId="{A778BBF9-A9E4-4045-A472-B16B4BF7AAB9}" type="sibTrans" cxnId="{722F9DFD-2AAB-C841-BEEA-D08F4F79D004}">
      <dgm:prSet/>
      <dgm:spPr/>
      <dgm:t>
        <a:bodyPr/>
        <a:lstStyle/>
        <a:p>
          <a:endParaRPr lang="fr-FR"/>
        </a:p>
      </dgm:t>
    </dgm:pt>
    <dgm:pt modelId="{0F897E7F-2510-8B4B-A50C-6A41A951927E}">
      <dgm:prSet/>
      <dgm:spPr>
        <a:solidFill>
          <a:srgbClr val="FFC000"/>
        </a:solidFill>
      </dgm:spPr>
      <dgm:t>
        <a:bodyPr/>
        <a:lstStyle/>
        <a:p>
          <a:r>
            <a:rPr lang="fr-FR" dirty="0" smtClean="0"/>
            <a:t>MDMA, GHB (si no OH),</a:t>
          </a:r>
          <a:r>
            <a:rPr lang="fr-FR" dirty="0" err="1" smtClean="0"/>
            <a:t>Cocaine</a:t>
          </a:r>
          <a:r>
            <a:rPr lang="fr-FR" dirty="0" smtClean="0"/>
            <a:t>, amphétamines</a:t>
          </a:r>
          <a:endParaRPr lang="fr-FR" dirty="0"/>
        </a:p>
      </dgm:t>
    </dgm:pt>
    <dgm:pt modelId="{ED1A93F5-4C1D-6948-AC3F-161F729E6FB0}" type="parTrans" cxnId="{9EEE1E53-DE55-7D4A-825A-5FA29A89B22B}">
      <dgm:prSet/>
      <dgm:spPr/>
      <dgm:t>
        <a:bodyPr/>
        <a:lstStyle/>
        <a:p>
          <a:endParaRPr lang="fr-FR"/>
        </a:p>
      </dgm:t>
    </dgm:pt>
    <dgm:pt modelId="{23DA7519-F59F-E046-AA4B-B03D5B0E4F9F}" type="sibTrans" cxnId="{9EEE1E53-DE55-7D4A-825A-5FA29A89B22B}">
      <dgm:prSet/>
      <dgm:spPr/>
      <dgm:t>
        <a:bodyPr/>
        <a:lstStyle/>
        <a:p>
          <a:endParaRPr lang="fr-FR"/>
        </a:p>
      </dgm:t>
    </dgm:pt>
    <dgm:pt modelId="{7C1C1E19-4A36-4643-A919-E796F1D537E8}">
      <dgm:prSet/>
      <dgm:spPr>
        <a:solidFill>
          <a:srgbClr val="C00000"/>
        </a:solidFill>
      </dgm:spPr>
      <dgm:t>
        <a:bodyPr/>
        <a:lstStyle/>
        <a:p>
          <a:r>
            <a:rPr lang="fr-FR" dirty="0" smtClean="0"/>
            <a:t>Jusqu’au bout  de …6H30 à …</a:t>
          </a:r>
          <a:endParaRPr lang="fr-FR" dirty="0"/>
        </a:p>
      </dgm:t>
    </dgm:pt>
    <dgm:pt modelId="{0F427AA4-A76E-0D44-B47B-D2EFA428DF2D}" type="parTrans" cxnId="{B1851738-587D-204F-A47E-20F1CA5D731C}">
      <dgm:prSet/>
      <dgm:spPr/>
      <dgm:t>
        <a:bodyPr/>
        <a:lstStyle/>
        <a:p>
          <a:endParaRPr lang="fr-FR"/>
        </a:p>
      </dgm:t>
    </dgm:pt>
    <dgm:pt modelId="{A63307B3-95C9-BA4F-A080-ECDC995C5462}" type="sibTrans" cxnId="{B1851738-587D-204F-A47E-20F1CA5D731C}">
      <dgm:prSet/>
      <dgm:spPr/>
      <dgm:t>
        <a:bodyPr/>
        <a:lstStyle/>
        <a:p>
          <a:endParaRPr lang="fr-FR"/>
        </a:p>
      </dgm:t>
    </dgm:pt>
    <dgm:pt modelId="{C5CDEDC4-26A7-374B-B70C-D245F07C8DB6}">
      <dgm:prSet/>
      <dgm:spPr>
        <a:solidFill>
          <a:srgbClr val="C00000"/>
        </a:solidFill>
      </dgm:spPr>
      <dgm:t>
        <a:bodyPr/>
        <a:lstStyle/>
        <a:p>
          <a:r>
            <a:rPr lang="fr-FR" dirty="0" smtClean="0"/>
            <a:t> La nuit ?, laquelle ?</a:t>
          </a:r>
          <a:endParaRPr lang="fr-FR" dirty="0"/>
        </a:p>
      </dgm:t>
    </dgm:pt>
    <dgm:pt modelId="{0FBF452E-9E7B-7F41-B244-025A51533798}" type="parTrans" cxnId="{C24DFC45-5434-0B44-AE13-A3E37E7D6BBB}">
      <dgm:prSet/>
      <dgm:spPr/>
      <dgm:t>
        <a:bodyPr/>
        <a:lstStyle/>
        <a:p>
          <a:endParaRPr lang="fr-FR"/>
        </a:p>
      </dgm:t>
    </dgm:pt>
    <dgm:pt modelId="{3EE2838F-B5E5-3147-A72E-AD335CE83187}" type="sibTrans" cxnId="{C24DFC45-5434-0B44-AE13-A3E37E7D6BBB}">
      <dgm:prSet/>
      <dgm:spPr/>
      <dgm:t>
        <a:bodyPr/>
        <a:lstStyle/>
        <a:p>
          <a:endParaRPr lang="fr-FR"/>
        </a:p>
      </dgm:t>
    </dgm:pt>
    <dgm:pt modelId="{608B3A98-0332-F744-837C-45B486A3D397}">
      <dgm:prSet/>
      <dgm:spPr>
        <a:solidFill>
          <a:srgbClr val="C00000"/>
        </a:solidFill>
      </dgm:spPr>
      <dgm:t>
        <a:bodyPr/>
        <a:lstStyle/>
        <a:p>
          <a:r>
            <a:rPr lang="fr-FR" dirty="0" smtClean="0"/>
            <a:t>L’envie ? … de ?</a:t>
          </a:r>
          <a:endParaRPr lang="fr-FR" dirty="0"/>
        </a:p>
      </dgm:t>
    </dgm:pt>
    <dgm:pt modelId="{61275988-CCFC-9242-A08B-D36701A52521}" type="parTrans" cxnId="{24B6668D-8450-3A44-B875-C4A8A41BBB2C}">
      <dgm:prSet/>
      <dgm:spPr/>
      <dgm:t>
        <a:bodyPr/>
        <a:lstStyle/>
        <a:p>
          <a:endParaRPr lang="fr-FR"/>
        </a:p>
      </dgm:t>
    </dgm:pt>
    <dgm:pt modelId="{6E0862D1-D16F-F94A-875E-A5AD8759D084}" type="sibTrans" cxnId="{24B6668D-8450-3A44-B875-C4A8A41BBB2C}">
      <dgm:prSet/>
      <dgm:spPr/>
      <dgm:t>
        <a:bodyPr/>
        <a:lstStyle/>
        <a:p>
          <a:endParaRPr lang="fr-FR"/>
        </a:p>
      </dgm:t>
    </dgm:pt>
    <dgm:pt modelId="{D00A5317-B896-934A-82D8-3CAB8BA2461F}">
      <dgm:prSet/>
      <dgm:spPr>
        <a:solidFill>
          <a:srgbClr val="C00000"/>
        </a:solidFill>
      </dgm:spPr>
      <dgm:t>
        <a:bodyPr/>
        <a:lstStyle/>
        <a:p>
          <a:r>
            <a:rPr lang="fr-FR" dirty="0" smtClean="0"/>
            <a:t>L’</a:t>
          </a:r>
          <a:r>
            <a:rPr lang="fr-FR" dirty="0" err="1" smtClean="0"/>
            <a:t>energie</a:t>
          </a:r>
          <a:r>
            <a:rPr lang="fr-FR" dirty="0" smtClean="0"/>
            <a:t>, la résistance ?</a:t>
          </a:r>
          <a:endParaRPr lang="fr-FR" dirty="0"/>
        </a:p>
      </dgm:t>
    </dgm:pt>
    <dgm:pt modelId="{80194BBE-9286-3C49-8218-6F7471B4C2AE}" type="parTrans" cxnId="{82BC5EA4-5012-A24A-BDDE-521A2F0F7B35}">
      <dgm:prSet/>
      <dgm:spPr/>
      <dgm:t>
        <a:bodyPr/>
        <a:lstStyle/>
        <a:p>
          <a:endParaRPr lang="fr-FR"/>
        </a:p>
      </dgm:t>
    </dgm:pt>
    <dgm:pt modelId="{ECAEB917-7624-B640-9CF2-D8DC44A86F4F}" type="sibTrans" cxnId="{82BC5EA4-5012-A24A-BDDE-521A2F0F7B35}">
      <dgm:prSet/>
      <dgm:spPr/>
      <dgm:t>
        <a:bodyPr/>
        <a:lstStyle/>
        <a:p>
          <a:endParaRPr lang="fr-FR"/>
        </a:p>
      </dgm:t>
    </dgm:pt>
    <dgm:pt modelId="{34AE5BD2-DD67-2245-9944-CDFDC1D49935}">
      <dgm:prSet/>
      <dgm:spPr>
        <a:solidFill>
          <a:srgbClr val="C00000"/>
        </a:solidFill>
      </dgm:spPr>
      <dgm:t>
        <a:bodyPr/>
        <a:lstStyle/>
        <a:p>
          <a:r>
            <a:rPr lang="fr-FR" dirty="0" smtClean="0"/>
            <a:t>Les produits </a:t>
          </a:r>
          <a:endParaRPr lang="fr-FR" dirty="0"/>
        </a:p>
      </dgm:t>
    </dgm:pt>
    <dgm:pt modelId="{4CA31D86-A83D-854D-8CA7-35B74644CAF1}" type="parTrans" cxnId="{5B7C288D-CD90-2344-B30A-F02E0B4BFEFE}">
      <dgm:prSet/>
      <dgm:spPr/>
      <dgm:t>
        <a:bodyPr/>
        <a:lstStyle/>
        <a:p>
          <a:endParaRPr lang="fr-FR"/>
        </a:p>
      </dgm:t>
    </dgm:pt>
    <dgm:pt modelId="{907A10B7-2B79-EF43-960A-9598602B40DF}" type="sibTrans" cxnId="{5B7C288D-CD90-2344-B30A-F02E0B4BFEFE}">
      <dgm:prSet/>
      <dgm:spPr/>
      <dgm:t>
        <a:bodyPr/>
        <a:lstStyle/>
        <a:p>
          <a:endParaRPr lang="fr-FR"/>
        </a:p>
      </dgm:t>
    </dgm:pt>
    <dgm:pt modelId="{3F8FE5A1-C372-FF44-9E3A-49C68313D001}">
      <dgm:prSet/>
      <dgm:spPr>
        <a:solidFill>
          <a:srgbClr val="C00000"/>
        </a:solidFill>
      </dgm:spPr>
      <dgm:t>
        <a:bodyPr/>
        <a:lstStyle/>
        <a:p>
          <a:r>
            <a:rPr lang="fr-FR" dirty="0" smtClean="0"/>
            <a:t>Tous</a:t>
          </a:r>
          <a:endParaRPr lang="fr-FR" dirty="0"/>
        </a:p>
      </dgm:t>
    </dgm:pt>
    <dgm:pt modelId="{058F8B13-F989-2040-8445-B6ABC2071EE0}" type="parTrans" cxnId="{AD8577DE-F826-5B43-A5E8-D8DC0356FDFA}">
      <dgm:prSet/>
      <dgm:spPr/>
      <dgm:t>
        <a:bodyPr/>
        <a:lstStyle/>
        <a:p>
          <a:endParaRPr lang="fr-FR"/>
        </a:p>
      </dgm:t>
    </dgm:pt>
    <dgm:pt modelId="{1D59724B-75F8-3440-9BB4-DA77A3AE4931}" type="sibTrans" cxnId="{AD8577DE-F826-5B43-A5E8-D8DC0356FDFA}">
      <dgm:prSet/>
      <dgm:spPr/>
      <dgm:t>
        <a:bodyPr/>
        <a:lstStyle/>
        <a:p>
          <a:endParaRPr lang="fr-FR"/>
        </a:p>
      </dgm:t>
    </dgm:pt>
    <dgm:pt modelId="{BCB5C557-8732-7142-A46B-F4E92A94CE93}">
      <dgm:prSet/>
      <dgm:spPr>
        <a:solidFill>
          <a:srgbClr val="C00000"/>
        </a:solidFill>
      </dgm:spPr>
      <dgm:t>
        <a:bodyPr/>
        <a:lstStyle/>
        <a:p>
          <a:r>
            <a:rPr lang="fr-FR" dirty="0" smtClean="0"/>
            <a:t>Facilitateurs de l’</a:t>
          </a:r>
          <a:r>
            <a:rPr lang="fr-FR" dirty="0" err="1" smtClean="0"/>
            <a:t>erection</a:t>
          </a:r>
          <a:endParaRPr lang="fr-FR" dirty="0"/>
        </a:p>
      </dgm:t>
    </dgm:pt>
    <dgm:pt modelId="{8660AF6F-1447-4A4A-A9A0-4D8AB43B1A3F}" type="parTrans" cxnId="{2D2B3514-36E1-5F40-8F8A-5B0115A4D91C}">
      <dgm:prSet/>
      <dgm:spPr/>
      <dgm:t>
        <a:bodyPr/>
        <a:lstStyle/>
        <a:p>
          <a:endParaRPr lang="fr-FR"/>
        </a:p>
      </dgm:t>
    </dgm:pt>
    <dgm:pt modelId="{95B78C23-22B4-8044-A6B6-8CE54455310D}" type="sibTrans" cxnId="{2D2B3514-36E1-5F40-8F8A-5B0115A4D91C}">
      <dgm:prSet/>
      <dgm:spPr/>
      <dgm:t>
        <a:bodyPr/>
        <a:lstStyle/>
        <a:p>
          <a:endParaRPr lang="fr-FR"/>
        </a:p>
      </dgm:t>
    </dgm:pt>
    <dgm:pt modelId="{812A4C3C-C109-BA47-A536-F03A9B5A0682}" type="pres">
      <dgm:prSet presAssocID="{814D147A-406B-8D4D-9C8B-10997E452323}" presName="Name0" presStyleCnt="0">
        <dgm:presLayoutVars>
          <dgm:dir/>
          <dgm:resizeHandles val="exact"/>
        </dgm:presLayoutVars>
      </dgm:prSet>
      <dgm:spPr/>
    </dgm:pt>
    <dgm:pt modelId="{BF1C6DCA-E2AD-3544-842C-25E34CA2D659}" type="pres">
      <dgm:prSet presAssocID="{48A3C971-CC2F-D549-A4F6-C6B7C44F7799}" presName="node" presStyleLbl="node1" presStyleIdx="0" presStyleCnt="5">
        <dgm:presLayoutVars>
          <dgm:bulletEnabled val="1"/>
        </dgm:presLayoutVars>
      </dgm:prSet>
      <dgm:spPr/>
      <dgm:t>
        <a:bodyPr/>
        <a:lstStyle/>
        <a:p>
          <a:endParaRPr lang="fr-FR"/>
        </a:p>
      </dgm:t>
    </dgm:pt>
    <dgm:pt modelId="{C7B44FFF-FBDE-834C-967A-8811607EF18F}" type="pres">
      <dgm:prSet presAssocID="{E6282DD8-8678-CD4B-ACDF-C6E58453C9DA}" presName="sibTrans" presStyleCnt="0"/>
      <dgm:spPr/>
    </dgm:pt>
    <dgm:pt modelId="{319CEB70-7056-0545-AF40-84E2C9A3ED3C}" type="pres">
      <dgm:prSet presAssocID="{A9E5FCE3-B439-714A-BCDD-319F002C20AF}" presName="node" presStyleLbl="node1" presStyleIdx="1" presStyleCnt="5">
        <dgm:presLayoutVars>
          <dgm:bulletEnabled val="1"/>
        </dgm:presLayoutVars>
      </dgm:prSet>
      <dgm:spPr/>
      <dgm:t>
        <a:bodyPr/>
        <a:lstStyle/>
        <a:p>
          <a:endParaRPr lang="fr-FR"/>
        </a:p>
      </dgm:t>
    </dgm:pt>
    <dgm:pt modelId="{EDC6CE9D-B835-0B48-843C-7A5287196716}" type="pres">
      <dgm:prSet presAssocID="{F78B9D38-D8B4-C14B-8129-29798440BB06}" presName="sibTrans" presStyleCnt="0"/>
      <dgm:spPr/>
    </dgm:pt>
    <dgm:pt modelId="{875F1956-315B-F14E-8821-8BD8A72CBECA}" type="pres">
      <dgm:prSet presAssocID="{F8937DB2-F097-5645-AB90-74CD2D66677E}" presName="node" presStyleLbl="node1" presStyleIdx="2" presStyleCnt="5">
        <dgm:presLayoutVars>
          <dgm:bulletEnabled val="1"/>
        </dgm:presLayoutVars>
      </dgm:prSet>
      <dgm:spPr/>
      <dgm:t>
        <a:bodyPr/>
        <a:lstStyle/>
        <a:p>
          <a:endParaRPr lang="fr-FR"/>
        </a:p>
      </dgm:t>
    </dgm:pt>
    <dgm:pt modelId="{D32AB556-DD92-134A-9504-71F2FCBB1096}" type="pres">
      <dgm:prSet presAssocID="{78E9C982-65BA-EF41-AB55-E9694A0234A6}" presName="sibTrans" presStyleCnt="0"/>
      <dgm:spPr/>
    </dgm:pt>
    <dgm:pt modelId="{B7BED657-379D-714F-8E03-0FDD21256CB6}" type="pres">
      <dgm:prSet presAssocID="{5DA4FFF1-55F3-134F-AC5E-744419BBD81D}" presName="node" presStyleLbl="node1" presStyleIdx="3" presStyleCnt="5">
        <dgm:presLayoutVars>
          <dgm:bulletEnabled val="1"/>
        </dgm:presLayoutVars>
      </dgm:prSet>
      <dgm:spPr/>
      <dgm:t>
        <a:bodyPr/>
        <a:lstStyle/>
        <a:p>
          <a:endParaRPr lang="fr-FR"/>
        </a:p>
      </dgm:t>
    </dgm:pt>
    <dgm:pt modelId="{86756DA9-43D6-DA40-872F-6D3E0A396D6B}" type="pres">
      <dgm:prSet presAssocID="{F219D3CD-02CE-AC46-B862-188524DEE5F7}" presName="sibTrans" presStyleCnt="0"/>
      <dgm:spPr/>
    </dgm:pt>
    <dgm:pt modelId="{04138C06-4634-5F4D-B522-16F385F95FA5}" type="pres">
      <dgm:prSet presAssocID="{7C1C1E19-4A36-4643-A919-E796F1D537E8}" presName="node" presStyleLbl="node1" presStyleIdx="4" presStyleCnt="5">
        <dgm:presLayoutVars>
          <dgm:bulletEnabled val="1"/>
        </dgm:presLayoutVars>
      </dgm:prSet>
      <dgm:spPr/>
      <dgm:t>
        <a:bodyPr/>
        <a:lstStyle/>
        <a:p>
          <a:endParaRPr lang="fr-FR"/>
        </a:p>
      </dgm:t>
    </dgm:pt>
  </dgm:ptLst>
  <dgm:cxnLst>
    <dgm:cxn modelId="{2727398D-9EEA-7542-905C-FF78512358ED}" type="presOf" srcId="{9E067600-38D9-CB49-8B6A-E56DB7F4BDBB}" destId="{BF1C6DCA-E2AD-3544-842C-25E34CA2D659}" srcOrd="0" destOrd="2" presId="urn:microsoft.com/office/officeart/2005/8/layout/hList6"/>
    <dgm:cxn modelId="{4B24729C-3997-BA4C-BE60-B49596182845}" srcId="{48A3C971-CC2F-D549-A4F6-C6B7C44F7799}" destId="{9E067600-38D9-CB49-8B6A-E56DB7F4BDBB}" srcOrd="1" destOrd="0" parTransId="{536DA2F9-37AE-694A-85B0-9B572007D36C}" sibTransId="{417AA36E-8509-EE4C-8A39-0C4679432FFC}"/>
    <dgm:cxn modelId="{9BC3F19D-7ED2-9C4C-BE4D-2AD801A821E7}" type="presOf" srcId="{9F9666B2-D68F-8C4A-AE4A-1E241DD776B1}" destId="{875F1956-315B-F14E-8821-8BD8A72CBECA}" srcOrd="0" destOrd="1" presId="urn:microsoft.com/office/officeart/2005/8/layout/hList6"/>
    <dgm:cxn modelId="{70873344-B7CE-0242-ABC2-8AA9F69FCC5D}" type="presOf" srcId="{7C1C1E19-4A36-4643-A919-E796F1D537E8}" destId="{04138C06-4634-5F4D-B522-16F385F95FA5}" srcOrd="0" destOrd="0" presId="urn:microsoft.com/office/officeart/2005/8/layout/hList6"/>
    <dgm:cxn modelId="{FABEE508-32FB-E241-8458-40BDEB754C0C}" srcId="{48A3C971-CC2F-D549-A4F6-C6B7C44F7799}" destId="{BABCAD89-65A9-ED47-932E-86DB18C8A6A3}" srcOrd="2" destOrd="0" parTransId="{FCE2A15C-141A-3C45-B62D-36491F22BCF5}" sibTransId="{1B765BCC-A120-7047-9C81-52B4BAFC470E}"/>
    <dgm:cxn modelId="{BCE79E4B-1369-5E4B-83F4-F6363A8FF1C6}" type="presOf" srcId="{5DA4FFF1-55F3-134F-AC5E-744419BBD81D}" destId="{B7BED657-379D-714F-8E03-0FDD21256CB6}" srcOrd="0" destOrd="0" presId="urn:microsoft.com/office/officeart/2005/8/layout/hList6"/>
    <dgm:cxn modelId="{4C654D97-5B41-0D4E-9477-2237AA624F5C}" type="presOf" srcId="{C0E14295-A072-E04F-BDF5-442F88689DD7}" destId="{B7BED657-379D-714F-8E03-0FDD21256CB6}" srcOrd="0" destOrd="1" presId="urn:microsoft.com/office/officeart/2005/8/layout/hList6"/>
    <dgm:cxn modelId="{F46D5C22-56CE-C349-9D4B-988999188434}" srcId="{814D147A-406B-8D4D-9C8B-10997E452323}" destId="{A9E5FCE3-B439-714A-BCDD-319F002C20AF}" srcOrd="1" destOrd="0" parTransId="{F01DF923-E395-B94F-A35F-99AD2FE1D21C}" sibTransId="{F78B9D38-D8B4-C14B-8129-29798440BB06}"/>
    <dgm:cxn modelId="{B4D504BE-02F8-DA47-BB8F-6BCF6F551BCB}" type="presOf" srcId="{34AE5BD2-DD67-2245-9944-CDFDC1D49935}" destId="{04138C06-4634-5F4D-B522-16F385F95FA5}" srcOrd="0" destOrd="4" presId="urn:microsoft.com/office/officeart/2005/8/layout/hList6"/>
    <dgm:cxn modelId="{AD8577DE-F826-5B43-A5E8-D8DC0356FDFA}" srcId="{34AE5BD2-DD67-2245-9944-CDFDC1D49935}" destId="{3F8FE5A1-C372-FF44-9E3A-49C68313D001}" srcOrd="0" destOrd="0" parTransId="{058F8B13-F989-2040-8445-B6ABC2071EE0}" sibTransId="{1D59724B-75F8-3440-9BB4-DA77A3AE4931}"/>
    <dgm:cxn modelId="{2867FD45-B0F3-9B45-97FB-D2C545A55271}" type="presOf" srcId="{3F8FE5A1-C372-FF44-9E3A-49C68313D001}" destId="{04138C06-4634-5F4D-B522-16F385F95FA5}" srcOrd="0" destOrd="5" presId="urn:microsoft.com/office/officeart/2005/8/layout/hList6"/>
    <dgm:cxn modelId="{BB1D37D3-8F54-A142-8B34-5A16455F38A7}" type="presOf" srcId="{58343084-9D93-9D42-980C-1B5639B1BACD}" destId="{BF1C6DCA-E2AD-3544-842C-25E34CA2D659}" srcOrd="0" destOrd="1" presId="urn:microsoft.com/office/officeart/2005/8/layout/hList6"/>
    <dgm:cxn modelId="{836C913E-FB57-9B4F-9BFE-5D0E8408265E}" type="presOf" srcId="{608B3A98-0332-F744-837C-45B486A3D397}" destId="{04138C06-4634-5F4D-B522-16F385F95FA5}" srcOrd="0" destOrd="2" presId="urn:microsoft.com/office/officeart/2005/8/layout/hList6"/>
    <dgm:cxn modelId="{5F728252-6EA7-7646-B305-BB87E4AD6A4C}" srcId="{48A3C971-CC2F-D549-A4F6-C6B7C44F7799}" destId="{58343084-9D93-9D42-980C-1B5639B1BACD}" srcOrd="0" destOrd="0" parTransId="{1323166B-7ADD-CB4D-B3BD-3581BE5B77FC}" sibTransId="{C2E92930-DDD6-A94C-B0F5-7B5F85616035}"/>
    <dgm:cxn modelId="{C24DFC45-5434-0B44-AE13-A3E37E7D6BBB}" srcId="{7C1C1E19-4A36-4643-A919-E796F1D537E8}" destId="{C5CDEDC4-26A7-374B-B70C-D245F07C8DB6}" srcOrd="0" destOrd="0" parTransId="{0FBF452E-9E7B-7F41-B244-025A51533798}" sibTransId="{3EE2838F-B5E5-3147-A72E-AD335CE83187}"/>
    <dgm:cxn modelId="{82BC5EA4-5012-A24A-BDDE-521A2F0F7B35}" srcId="{7C1C1E19-4A36-4643-A919-E796F1D537E8}" destId="{D00A5317-B896-934A-82D8-3CAB8BA2461F}" srcOrd="2" destOrd="0" parTransId="{80194BBE-9286-3C49-8218-6F7471B4C2AE}" sibTransId="{ECAEB917-7624-B640-9CF2-D8DC44A86F4F}"/>
    <dgm:cxn modelId="{DC1E8468-E5B1-D54B-B01F-F458945F5200}" type="presOf" srcId="{BABCAD89-65A9-ED47-932E-86DB18C8A6A3}" destId="{BF1C6DCA-E2AD-3544-842C-25E34CA2D659}" srcOrd="0" destOrd="3" presId="urn:microsoft.com/office/officeart/2005/8/layout/hList6"/>
    <dgm:cxn modelId="{75E30A0E-46C9-064A-B15A-A98E685B349E}" type="presOf" srcId="{C5CDEDC4-26A7-374B-B70C-D245F07C8DB6}" destId="{04138C06-4634-5F4D-B522-16F385F95FA5}" srcOrd="0" destOrd="1" presId="urn:microsoft.com/office/officeart/2005/8/layout/hList6"/>
    <dgm:cxn modelId="{9EEE1E53-DE55-7D4A-825A-5FA29A89B22B}" srcId="{5DA4FFF1-55F3-134F-AC5E-744419BBD81D}" destId="{0F897E7F-2510-8B4B-A50C-6A41A951927E}" srcOrd="1" destOrd="0" parTransId="{ED1A93F5-4C1D-6948-AC3F-161F729E6FB0}" sibTransId="{23DA7519-F59F-E046-AA4B-B03D5B0E4F9F}"/>
    <dgm:cxn modelId="{9FEDE96C-A135-994C-B384-5333E83F5563}" srcId="{F8937DB2-F097-5645-AB90-74CD2D66677E}" destId="{9F9666B2-D68F-8C4A-AE4A-1E241DD776B1}" srcOrd="0" destOrd="0" parTransId="{CBCF3149-7448-4C4A-B005-D071251A1FBF}" sibTransId="{77F8C286-4F22-0642-80DB-E7421F05CE8C}"/>
    <dgm:cxn modelId="{70A694AC-9114-9B4F-BCDB-96F7ACA5CCC4}" type="presOf" srcId="{814D147A-406B-8D4D-9C8B-10997E452323}" destId="{812A4C3C-C109-BA47-A536-F03A9B5A0682}" srcOrd="0" destOrd="0" presId="urn:microsoft.com/office/officeart/2005/8/layout/hList6"/>
    <dgm:cxn modelId="{7FBF23B6-A698-0D41-BE42-8FFA3232F1D1}" srcId="{A9E5FCE3-B439-714A-BCDD-319F002C20AF}" destId="{107EFBB5-8DCF-5D45-8C15-A94278A91799}" srcOrd="0" destOrd="0" parTransId="{BFA09A8B-9EB1-3946-A832-64FE7689672B}" sibTransId="{FD244E3E-ABC3-A84F-874B-5CCD87987EB3}"/>
    <dgm:cxn modelId="{7B79E70A-E102-CD4F-8A03-86F9755C50B8}" type="presOf" srcId="{48A3C971-CC2F-D549-A4F6-C6B7C44F7799}" destId="{BF1C6DCA-E2AD-3544-842C-25E34CA2D659}" srcOrd="0" destOrd="0" presId="urn:microsoft.com/office/officeart/2005/8/layout/hList6"/>
    <dgm:cxn modelId="{71A25004-46D5-E548-BBF9-BB3B7E6C91FA}" type="presOf" srcId="{D00A5317-B896-934A-82D8-3CAB8BA2461F}" destId="{04138C06-4634-5F4D-B522-16F385F95FA5}" srcOrd="0" destOrd="3" presId="urn:microsoft.com/office/officeart/2005/8/layout/hList6"/>
    <dgm:cxn modelId="{98D6AD7D-2133-1448-993D-1488E7039264}" type="presOf" srcId="{F8937DB2-F097-5645-AB90-74CD2D66677E}" destId="{875F1956-315B-F14E-8821-8BD8A72CBECA}" srcOrd="0" destOrd="0" presId="urn:microsoft.com/office/officeart/2005/8/layout/hList6"/>
    <dgm:cxn modelId="{39DF6A6F-1F9A-4B4F-B8A7-CA9F00B71F1B}" type="presOf" srcId="{A9E5FCE3-B439-714A-BCDD-319F002C20AF}" destId="{319CEB70-7056-0545-AF40-84E2C9A3ED3C}" srcOrd="0" destOrd="0" presId="urn:microsoft.com/office/officeart/2005/8/layout/hList6"/>
    <dgm:cxn modelId="{722F9DFD-2AAB-C841-BEEA-D08F4F79D004}" srcId="{5DA4FFF1-55F3-134F-AC5E-744419BBD81D}" destId="{C0E14295-A072-E04F-BDF5-442F88689DD7}" srcOrd="0" destOrd="0" parTransId="{DA72CA22-12A2-6941-80ED-D18C237F7529}" sibTransId="{A778BBF9-A9E4-4045-A472-B16B4BF7AAB9}"/>
    <dgm:cxn modelId="{BC85C1BF-44A6-6B43-BF5C-E9697126198A}" type="presOf" srcId="{BCB5C557-8732-7142-A46B-F4E92A94CE93}" destId="{04138C06-4634-5F4D-B522-16F385F95FA5}" srcOrd="0" destOrd="6" presId="urn:microsoft.com/office/officeart/2005/8/layout/hList6"/>
    <dgm:cxn modelId="{5B7C288D-CD90-2344-B30A-F02E0B4BFEFE}" srcId="{7C1C1E19-4A36-4643-A919-E796F1D537E8}" destId="{34AE5BD2-DD67-2245-9944-CDFDC1D49935}" srcOrd="3" destOrd="0" parTransId="{4CA31D86-A83D-854D-8CA7-35B74644CAF1}" sibTransId="{907A10B7-2B79-EF43-960A-9598602B40DF}"/>
    <dgm:cxn modelId="{B20BC1D7-3852-B344-93CE-BB0FEE036436}" srcId="{814D147A-406B-8D4D-9C8B-10997E452323}" destId="{5DA4FFF1-55F3-134F-AC5E-744419BBD81D}" srcOrd="3" destOrd="0" parTransId="{038987BB-8FDB-BE40-BFFF-FF36A107F91B}" sibTransId="{F219D3CD-02CE-AC46-B862-188524DEE5F7}"/>
    <dgm:cxn modelId="{24B6668D-8450-3A44-B875-C4A8A41BBB2C}" srcId="{7C1C1E19-4A36-4643-A919-E796F1D537E8}" destId="{608B3A98-0332-F744-837C-45B486A3D397}" srcOrd="1" destOrd="0" parTransId="{61275988-CCFC-9242-A08B-D36701A52521}" sibTransId="{6E0862D1-D16F-F94A-875E-A5AD8759D084}"/>
    <dgm:cxn modelId="{387D676A-F759-DE4A-BA77-4A851CEAC6BC}" type="presOf" srcId="{107EFBB5-8DCF-5D45-8C15-A94278A91799}" destId="{319CEB70-7056-0545-AF40-84E2C9A3ED3C}" srcOrd="0" destOrd="1" presId="urn:microsoft.com/office/officeart/2005/8/layout/hList6"/>
    <dgm:cxn modelId="{C20DA9FB-3F62-F844-B878-DEFF1A0BB3AE}" srcId="{814D147A-406B-8D4D-9C8B-10997E452323}" destId="{F8937DB2-F097-5645-AB90-74CD2D66677E}" srcOrd="2" destOrd="0" parTransId="{F242B3B0-8AE3-7040-AFB7-0C6F0A5B7EED}" sibTransId="{78E9C982-65BA-EF41-AB55-E9694A0234A6}"/>
    <dgm:cxn modelId="{B1851738-587D-204F-A47E-20F1CA5D731C}" srcId="{814D147A-406B-8D4D-9C8B-10997E452323}" destId="{7C1C1E19-4A36-4643-A919-E796F1D537E8}" srcOrd="4" destOrd="0" parTransId="{0F427AA4-A76E-0D44-B47B-D2EFA428DF2D}" sibTransId="{A63307B3-95C9-BA4F-A080-ECDC995C5462}"/>
    <dgm:cxn modelId="{E60FC0DF-09CE-1145-8D1E-CF2C7129F1F8}" type="presOf" srcId="{0F897E7F-2510-8B4B-A50C-6A41A951927E}" destId="{B7BED657-379D-714F-8E03-0FDD21256CB6}" srcOrd="0" destOrd="2" presId="urn:microsoft.com/office/officeart/2005/8/layout/hList6"/>
    <dgm:cxn modelId="{2D2B3514-36E1-5F40-8F8A-5B0115A4D91C}" srcId="{34AE5BD2-DD67-2245-9944-CDFDC1D49935}" destId="{BCB5C557-8732-7142-A46B-F4E92A94CE93}" srcOrd="1" destOrd="0" parTransId="{8660AF6F-1447-4A4A-A9A0-4D8AB43B1A3F}" sibTransId="{95B78C23-22B4-8044-A6B6-8CE54455310D}"/>
    <dgm:cxn modelId="{8B76865B-21C4-1447-B845-CE60159D489E}" srcId="{814D147A-406B-8D4D-9C8B-10997E452323}" destId="{48A3C971-CC2F-D549-A4F6-C6B7C44F7799}" srcOrd="0" destOrd="0" parTransId="{037D674D-232A-2449-B304-8C2BB30948BA}" sibTransId="{E6282DD8-8678-CD4B-ACDF-C6E58453C9DA}"/>
    <dgm:cxn modelId="{B918D954-5659-1C46-84BA-1B9822235268}" type="presParOf" srcId="{812A4C3C-C109-BA47-A536-F03A9B5A0682}" destId="{BF1C6DCA-E2AD-3544-842C-25E34CA2D659}" srcOrd="0" destOrd="0" presId="urn:microsoft.com/office/officeart/2005/8/layout/hList6"/>
    <dgm:cxn modelId="{6B7EBB0E-E92B-3E44-8E36-C0EB5C9F2AE6}" type="presParOf" srcId="{812A4C3C-C109-BA47-A536-F03A9B5A0682}" destId="{C7B44FFF-FBDE-834C-967A-8811607EF18F}" srcOrd="1" destOrd="0" presId="urn:microsoft.com/office/officeart/2005/8/layout/hList6"/>
    <dgm:cxn modelId="{71B0F5EF-6A75-E444-B675-43D3F16909C6}" type="presParOf" srcId="{812A4C3C-C109-BA47-A536-F03A9B5A0682}" destId="{319CEB70-7056-0545-AF40-84E2C9A3ED3C}" srcOrd="2" destOrd="0" presId="urn:microsoft.com/office/officeart/2005/8/layout/hList6"/>
    <dgm:cxn modelId="{C3195A88-8F82-8D4E-B1CC-EC61EA871303}" type="presParOf" srcId="{812A4C3C-C109-BA47-A536-F03A9B5A0682}" destId="{EDC6CE9D-B835-0B48-843C-7A5287196716}" srcOrd="3" destOrd="0" presId="urn:microsoft.com/office/officeart/2005/8/layout/hList6"/>
    <dgm:cxn modelId="{DB21C0D3-F282-164E-BB26-370CCDD52357}" type="presParOf" srcId="{812A4C3C-C109-BA47-A536-F03A9B5A0682}" destId="{875F1956-315B-F14E-8821-8BD8A72CBECA}" srcOrd="4" destOrd="0" presId="urn:microsoft.com/office/officeart/2005/8/layout/hList6"/>
    <dgm:cxn modelId="{0786B0BE-C643-AF42-A829-103B8D847696}" type="presParOf" srcId="{812A4C3C-C109-BA47-A536-F03A9B5A0682}" destId="{D32AB556-DD92-134A-9504-71F2FCBB1096}" srcOrd="5" destOrd="0" presId="urn:microsoft.com/office/officeart/2005/8/layout/hList6"/>
    <dgm:cxn modelId="{9E47B9B8-54F0-B84A-8703-39B4624632D3}" type="presParOf" srcId="{812A4C3C-C109-BA47-A536-F03A9B5A0682}" destId="{B7BED657-379D-714F-8E03-0FDD21256CB6}" srcOrd="6" destOrd="0" presId="urn:microsoft.com/office/officeart/2005/8/layout/hList6"/>
    <dgm:cxn modelId="{CF065E4E-025E-7946-B183-CB1807928E8C}" type="presParOf" srcId="{812A4C3C-C109-BA47-A536-F03A9B5A0682}" destId="{86756DA9-43D6-DA40-872F-6D3E0A396D6B}" srcOrd="7" destOrd="0" presId="urn:microsoft.com/office/officeart/2005/8/layout/hList6"/>
    <dgm:cxn modelId="{38618755-056F-FA48-A4E4-8B5924FA8829}" type="presParOf" srcId="{812A4C3C-C109-BA47-A536-F03A9B5A0682}" destId="{04138C06-4634-5F4D-B522-16F385F95FA5}"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7C30C1-5D9C-DE4D-9655-3669586F1CC4}">
      <dsp:nvSpPr>
        <dsp:cNvPr id="0" name=""/>
        <dsp:cNvSpPr/>
      </dsp:nvSpPr>
      <dsp:spPr>
        <a:xfrm rot="16200000">
          <a:off x="-1131428" y="1132433"/>
          <a:ext cx="4876800" cy="2611933"/>
        </a:xfrm>
        <a:prstGeom prst="flowChartManualOperation">
          <a:avLst/>
        </a:prstGeom>
        <a:solidFill>
          <a:srgbClr val="C00000"/>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0" rIns="172393" bIns="0" numCol="1" spcCol="1270" anchor="t" anchorCtr="0">
          <a:noAutofit/>
        </a:bodyPr>
        <a:lstStyle/>
        <a:p>
          <a:pPr lvl="0" algn="l" defTabSz="1200150">
            <a:lnSpc>
              <a:spcPct val="90000"/>
            </a:lnSpc>
            <a:spcBef>
              <a:spcPct val="0"/>
            </a:spcBef>
            <a:spcAft>
              <a:spcPct val="35000"/>
            </a:spcAft>
          </a:pPr>
          <a:r>
            <a:rPr lang="fr-FR" sz="2700" kern="1200" dirty="0"/>
            <a:t>Les spécifiques</a:t>
          </a:r>
        </a:p>
        <a:p>
          <a:pPr marL="228600" lvl="1" indent="-228600" algn="l" defTabSz="933450">
            <a:lnSpc>
              <a:spcPct val="90000"/>
            </a:lnSpc>
            <a:spcBef>
              <a:spcPct val="0"/>
            </a:spcBef>
            <a:spcAft>
              <a:spcPct val="15000"/>
            </a:spcAft>
            <a:buChar char="•"/>
          </a:pPr>
          <a:r>
            <a:rPr lang="fr-FR" sz="2100" kern="1200" dirty="0" err="1"/>
            <a:t>Cathinones</a:t>
          </a:r>
          <a:endParaRPr lang="fr-FR" sz="2100" kern="1200" dirty="0"/>
        </a:p>
        <a:p>
          <a:pPr marL="457200" lvl="2" indent="-228600" algn="l" defTabSz="933450">
            <a:lnSpc>
              <a:spcPct val="90000"/>
            </a:lnSpc>
            <a:spcBef>
              <a:spcPct val="0"/>
            </a:spcBef>
            <a:spcAft>
              <a:spcPct val="15000"/>
            </a:spcAft>
            <a:buChar char="•"/>
          </a:pPr>
          <a:r>
            <a:rPr lang="fr-FR" sz="2100" kern="1200" dirty="0"/>
            <a:t>3 MMC</a:t>
          </a:r>
        </a:p>
        <a:p>
          <a:pPr marL="457200" lvl="2" indent="-228600" algn="l" defTabSz="933450">
            <a:lnSpc>
              <a:spcPct val="90000"/>
            </a:lnSpc>
            <a:spcBef>
              <a:spcPct val="0"/>
            </a:spcBef>
            <a:spcAft>
              <a:spcPct val="15000"/>
            </a:spcAft>
            <a:buChar char="•"/>
          </a:pPr>
          <a:r>
            <a:rPr lang="fr-FR" sz="2100" kern="1200" dirty="0"/>
            <a:t>MDPV</a:t>
          </a:r>
        </a:p>
        <a:p>
          <a:pPr marL="457200" lvl="2" indent="-228600" algn="l" defTabSz="933450">
            <a:lnSpc>
              <a:spcPct val="90000"/>
            </a:lnSpc>
            <a:spcBef>
              <a:spcPct val="0"/>
            </a:spcBef>
            <a:spcAft>
              <a:spcPct val="15000"/>
            </a:spcAft>
            <a:buChar char="•"/>
          </a:pPr>
          <a:r>
            <a:rPr lang="fr-FR" sz="2100" kern="1200" dirty="0"/>
            <a:t>NRG3</a:t>
          </a:r>
        </a:p>
        <a:p>
          <a:pPr marL="228600" lvl="1" indent="-228600" algn="l" defTabSz="933450">
            <a:lnSpc>
              <a:spcPct val="90000"/>
            </a:lnSpc>
            <a:spcBef>
              <a:spcPct val="0"/>
            </a:spcBef>
            <a:spcAft>
              <a:spcPct val="15000"/>
            </a:spcAft>
            <a:buChar char="•"/>
          </a:pPr>
          <a:r>
            <a:rPr lang="fr-FR" sz="2100" kern="1200" dirty="0"/>
            <a:t>GHB</a:t>
          </a:r>
        </a:p>
        <a:p>
          <a:pPr marL="228600" lvl="1" indent="-228600" algn="l" defTabSz="933450">
            <a:lnSpc>
              <a:spcPct val="90000"/>
            </a:lnSpc>
            <a:spcBef>
              <a:spcPct val="0"/>
            </a:spcBef>
            <a:spcAft>
              <a:spcPct val="15000"/>
            </a:spcAft>
            <a:buChar char="•"/>
          </a:pPr>
          <a:r>
            <a:rPr lang="fr-FR" sz="2100" kern="1200" dirty="0" err="1"/>
            <a:t>Métamphétamine</a:t>
          </a:r>
          <a:r>
            <a:rPr lang="fr-FR" sz="2100" kern="1200" dirty="0"/>
            <a:t> (</a:t>
          </a:r>
          <a:r>
            <a:rPr lang="fr-FR" sz="2100" kern="1200" dirty="0" err="1"/>
            <a:t>Christal</a:t>
          </a:r>
          <a:r>
            <a:rPr lang="fr-FR" sz="2100" kern="1200" dirty="0"/>
            <a:t>)</a:t>
          </a:r>
        </a:p>
      </dsp:txBody>
      <dsp:txXfrm rot="5400000">
        <a:off x="1005" y="975360"/>
        <a:ext cx="2611933" cy="2926080"/>
      </dsp:txXfrm>
    </dsp:sp>
    <dsp:sp modelId="{75D35206-B808-E443-A702-9AAE3DC78211}">
      <dsp:nvSpPr>
        <dsp:cNvPr id="0" name=""/>
        <dsp:cNvSpPr/>
      </dsp:nvSpPr>
      <dsp:spPr>
        <a:xfrm rot="16200000">
          <a:off x="1676399" y="1132433"/>
          <a:ext cx="4876800" cy="2611933"/>
        </a:xfrm>
        <a:prstGeom prst="flowChartManualOperation">
          <a:avLst/>
        </a:prstGeom>
        <a:solidFill>
          <a:schemeClr val="accent2">
            <a:lumMod val="5000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0" rIns="172393" bIns="0" numCol="1" spcCol="1270" anchor="t" anchorCtr="0">
          <a:noAutofit/>
        </a:bodyPr>
        <a:lstStyle/>
        <a:p>
          <a:pPr lvl="0" algn="l" defTabSz="1200150">
            <a:lnSpc>
              <a:spcPct val="90000"/>
            </a:lnSpc>
            <a:spcBef>
              <a:spcPct val="0"/>
            </a:spcBef>
            <a:spcAft>
              <a:spcPct val="35000"/>
            </a:spcAft>
          </a:pPr>
          <a:r>
            <a:rPr lang="fr-FR" sz="2700" kern="1200" dirty="0"/>
            <a:t>Les substituts</a:t>
          </a:r>
        </a:p>
        <a:p>
          <a:pPr marL="228600" lvl="1" indent="-228600" algn="l" defTabSz="933450">
            <a:lnSpc>
              <a:spcPct val="90000"/>
            </a:lnSpc>
            <a:spcBef>
              <a:spcPct val="0"/>
            </a:spcBef>
            <a:spcAft>
              <a:spcPct val="15000"/>
            </a:spcAft>
            <a:buChar char="•"/>
          </a:pPr>
          <a:r>
            <a:rPr lang="fr-FR" sz="2100" kern="1200" dirty="0"/>
            <a:t>La cocaïne</a:t>
          </a:r>
        </a:p>
        <a:p>
          <a:pPr marL="228600" lvl="1" indent="-228600" algn="l" defTabSz="933450">
            <a:lnSpc>
              <a:spcPct val="90000"/>
            </a:lnSpc>
            <a:spcBef>
              <a:spcPct val="0"/>
            </a:spcBef>
            <a:spcAft>
              <a:spcPct val="15000"/>
            </a:spcAft>
            <a:buChar char="•"/>
          </a:pPr>
          <a:r>
            <a:rPr lang="fr-FR" sz="2100" kern="1200" dirty="0"/>
            <a:t>La MDMA</a:t>
          </a:r>
        </a:p>
        <a:p>
          <a:pPr marL="228600" lvl="1" indent="-228600" algn="l" defTabSz="933450">
            <a:lnSpc>
              <a:spcPct val="90000"/>
            </a:lnSpc>
            <a:spcBef>
              <a:spcPct val="0"/>
            </a:spcBef>
            <a:spcAft>
              <a:spcPct val="15000"/>
            </a:spcAft>
            <a:buChar char="•"/>
          </a:pPr>
          <a:r>
            <a:rPr lang="fr-FR" sz="2100" kern="1200" dirty="0" err="1"/>
            <a:t>Ketamine</a:t>
          </a:r>
          <a:endParaRPr lang="fr-FR" sz="2100" kern="1200" dirty="0"/>
        </a:p>
      </dsp:txBody>
      <dsp:txXfrm rot="5400000">
        <a:off x="2808832" y="975360"/>
        <a:ext cx="2611933" cy="2926080"/>
      </dsp:txXfrm>
    </dsp:sp>
    <dsp:sp modelId="{9F9D49B1-56F3-7A47-8F56-AB5B61E4EB59}">
      <dsp:nvSpPr>
        <dsp:cNvPr id="0" name=""/>
        <dsp:cNvSpPr/>
      </dsp:nvSpPr>
      <dsp:spPr>
        <a:xfrm rot="16200000">
          <a:off x="4484228" y="1132433"/>
          <a:ext cx="4876800" cy="2611933"/>
        </a:xfrm>
        <a:prstGeom prst="flowChartManualOperation">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0" rIns="172393" bIns="0" numCol="1" spcCol="1270" anchor="t" anchorCtr="0">
          <a:noAutofit/>
        </a:bodyPr>
        <a:lstStyle/>
        <a:p>
          <a:pPr lvl="0" algn="l" defTabSz="1200150">
            <a:lnSpc>
              <a:spcPct val="90000"/>
            </a:lnSpc>
            <a:spcBef>
              <a:spcPct val="0"/>
            </a:spcBef>
            <a:spcAft>
              <a:spcPct val="35000"/>
            </a:spcAft>
          </a:pPr>
          <a:r>
            <a:rPr lang="fr-FR" sz="2700" kern="1200" dirty="0"/>
            <a:t>Les adjuvants</a:t>
          </a:r>
        </a:p>
        <a:p>
          <a:pPr marL="228600" lvl="1" indent="-228600" algn="l" defTabSz="933450">
            <a:lnSpc>
              <a:spcPct val="90000"/>
            </a:lnSpc>
            <a:spcBef>
              <a:spcPct val="0"/>
            </a:spcBef>
            <a:spcAft>
              <a:spcPct val="15000"/>
            </a:spcAft>
            <a:buChar char="•"/>
          </a:pPr>
          <a:r>
            <a:rPr lang="fr-FR" sz="2100" kern="1200" dirty="0"/>
            <a:t>Alcool</a:t>
          </a:r>
        </a:p>
        <a:p>
          <a:pPr marL="228600" lvl="1" indent="-228600" algn="l" defTabSz="933450">
            <a:lnSpc>
              <a:spcPct val="90000"/>
            </a:lnSpc>
            <a:spcBef>
              <a:spcPct val="0"/>
            </a:spcBef>
            <a:spcAft>
              <a:spcPct val="15000"/>
            </a:spcAft>
            <a:buChar char="•"/>
          </a:pPr>
          <a:r>
            <a:rPr lang="fr-FR" sz="2100" kern="1200" dirty="0"/>
            <a:t>Benzodiazépines</a:t>
          </a:r>
        </a:p>
        <a:p>
          <a:pPr marL="228600" lvl="1" indent="-228600" algn="l" defTabSz="933450">
            <a:lnSpc>
              <a:spcPct val="90000"/>
            </a:lnSpc>
            <a:spcBef>
              <a:spcPct val="0"/>
            </a:spcBef>
            <a:spcAft>
              <a:spcPct val="15000"/>
            </a:spcAft>
            <a:buChar char="•"/>
          </a:pPr>
          <a:r>
            <a:rPr lang="fr-FR" sz="2100" kern="1200" dirty="0"/>
            <a:t>Hypnotiques</a:t>
          </a:r>
        </a:p>
        <a:p>
          <a:pPr marL="228600" lvl="1" indent="-228600" algn="l" defTabSz="933450">
            <a:lnSpc>
              <a:spcPct val="90000"/>
            </a:lnSpc>
            <a:spcBef>
              <a:spcPct val="0"/>
            </a:spcBef>
            <a:spcAft>
              <a:spcPct val="15000"/>
            </a:spcAft>
            <a:buChar char="•"/>
          </a:pPr>
          <a:r>
            <a:rPr lang="fr-FR" sz="2100" kern="1200" dirty="0" err="1"/>
            <a:t>Bétbloquants</a:t>
          </a:r>
          <a:endParaRPr lang="fr-FR" sz="2100" kern="1200" dirty="0"/>
        </a:p>
        <a:p>
          <a:pPr marL="228600" lvl="1" indent="-228600" algn="l" defTabSz="933450">
            <a:lnSpc>
              <a:spcPct val="90000"/>
            </a:lnSpc>
            <a:spcBef>
              <a:spcPct val="0"/>
            </a:spcBef>
            <a:spcAft>
              <a:spcPct val="15000"/>
            </a:spcAft>
            <a:buChar char="•"/>
          </a:pPr>
          <a:endParaRPr lang="fr-FR" sz="2100" kern="1200" dirty="0"/>
        </a:p>
      </dsp:txBody>
      <dsp:txXfrm rot="5400000">
        <a:off x="5616661" y="975360"/>
        <a:ext cx="2611933" cy="2926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D69E8-AD6B-444D-94B2-92492321AF91}">
      <dsp:nvSpPr>
        <dsp:cNvPr id="0" name=""/>
        <dsp:cNvSpPr/>
      </dsp:nvSpPr>
      <dsp:spPr>
        <a:xfrm rot="5400000">
          <a:off x="513165" y="1069863"/>
          <a:ext cx="1538691" cy="2560347"/>
        </a:xfrm>
        <a:prstGeom prst="corner">
          <a:avLst>
            <a:gd name="adj1" fmla="val 16120"/>
            <a:gd name="adj2" fmla="val 16110"/>
          </a:avLst>
        </a:prstGeom>
        <a:solidFill>
          <a:schemeClr val="accent2">
            <a:lumMod val="50000"/>
          </a:schemeClr>
        </a:solidFill>
        <a:ln w="12700" cap="flat" cmpd="sng" algn="ctr">
          <a:solidFill>
            <a:schemeClr val="accent3">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33AB0CBD-4850-8941-ADA6-417CED98D407}">
      <dsp:nvSpPr>
        <dsp:cNvPr id="0" name=""/>
        <dsp:cNvSpPr/>
      </dsp:nvSpPr>
      <dsp:spPr>
        <a:xfrm>
          <a:off x="256319" y="1834855"/>
          <a:ext cx="2311496" cy="2026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fr-FR" sz="2700" kern="1200" dirty="0">
              <a:solidFill>
                <a:schemeClr val="accent2">
                  <a:lumMod val="50000"/>
                </a:schemeClr>
              </a:solidFill>
            </a:rPr>
            <a:t>Facilitateurs de l’envie, l’approche et la faisabilité</a:t>
          </a:r>
        </a:p>
      </dsp:txBody>
      <dsp:txXfrm>
        <a:off x="256319" y="1834855"/>
        <a:ext cx="2311496" cy="2026162"/>
      </dsp:txXfrm>
    </dsp:sp>
    <dsp:sp modelId="{35A7B0B9-72B6-F248-9B90-F8CE70BB6630}">
      <dsp:nvSpPr>
        <dsp:cNvPr id="0" name=""/>
        <dsp:cNvSpPr/>
      </dsp:nvSpPr>
      <dsp:spPr>
        <a:xfrm>
          <a:off x="2131684" y="881367"/>
          <a:ext cx="436131" cy="436131"/>
        </a:xfrm>
        <a:prstGeom prst="triangle">
          <a:avLst>
            <a:gd name="adj" fmla="val 100000"/>
          </a:avLst>
        </a:prstGeom>
        <a:solidFill>
          <a:schemeClr val="tx1">
            <a:lumMod val="50000"/>
            <a:lumOff val="50000"/>
          </a:schemeClr>
        </a:solidFill>
        <a:ln w="12700" cap="flat" cmpd="sng" algn="ctr">
          <a:solidFill>
            <a:schemeClr val="accent3">
              <a:hueOff val="1476047"/>
              <a:satOff val="-11513"/>
              <a:lumOff val="-294"/>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6EFE8AAD-3A32-284C-AB01-71832CB710C8}">
      <dsp:nvSpPr>
        <dsp:cNvPr id="0" name=""/>
        <dsp:cNvSpPr/>
      </dsp:nvSpPr>
      <dsp:spPr>
        <a:xfrm rot="5400000">
          <a:off x="3342888" y="369645"/>
          <a:ext cx="1538691" cy="2560347"/>
        </a:xfrm>
        <a:prstGeom prst="corner">
          <a:avLst>
            <a:gd name="adj1" fmla="val 16120"/>
            <a:gd name="adj2" fmla="val 16110"/>
          </a:avLst>
        </a:prstGeom>
        <a:solidFill>
          <a:schemeClr val="tx2"/>
        </a:solidFill>
        <a:ln w="12700" cap="flat" cmpd="sng" algn="ctr">
          <a:solidFill>
            <a:schemeClr val="accent3">
              <a:hueOff val="2952094"/>
              <a:satOff val="-23027"/>
              <a:lumOff val="-588"/>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D56A7450-4318-A947-BE99-542C6EF81644}">
      <dsp:nvSpPr>
        <dsp:cNvPr id="0" name=""/>
        <dsp:cNvSpPr/>
      </dsp:nvSpPr>
      <dsp:spPr>
        <a:xfrm>
          <a:off x="3086042" y="1134637"/>
          <a:ext cx="2311496" cy="2026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fr-FR" sz="2700" kern="1200" dirty="0" err="1">
              <a:solidFill>
                <a:schemeClr val="bg2">
                  <a:lumMod val="50000"/>
                </a:schemeClr>
              </a:solidFill>
            </a:rPr>
            <a:t>Agrémenteurs</a:t>
          </a:r>
          <a:r>
            <a:rPr lang="fr-FR" sz="2700" kern="1200" dirty="0">
              <a:solidFill>
                <a:schemeClr val="bg2">
                  <a:lumMod val="50000"/>
                </a:schemeClr>
              </a:solidFill>
            </a:rPr>
            <a:t> du comportement</a:t>
          </a:r>
        </a:p>
      </dsp:txBody>
      <dsp:txXfrm>
        <a:off x="3086042" y="1134637"/>
        <a:ext cx="2311496" cy="2026162"/>
      </dsp:txXfrm>
    </dsp:sp>
    <dsp:sp modelId="{D7080F28-9216-7D4F-AF06-BF3BBE15F7A4}">
      <dsp:nvSpPr>
        <dsp:cNvPr id="0" name=""/>
        <dsp:cNvSpPr/>
      </dsp:nvSpPr>
      <dsp:spPr>
        <a:xfrm>
          <a:off x="4961408" y="181149"/>
          <a:ext cx="436131" cy="436131"/>
        </a:xfrm>
        <a:prstGeom prst="triangle">
          <a:avLst>
            <a:gd name="adj" fmla="val 100000"/>
          </a:avLst>
        </a:prstGeom>
        <a:solidFill>
          <a:srgbClr val="FF0000"/>
        </a:solidFill>
        <a:ln w="12700" cap="flat" cmpd="sng" algn="ctr">
          <a:solidFill>
            <a:schemeClr val="accent3">
              <a:hueOff val="4428140"/>
              <a:satOff val="-34540"/>
              <a:lumOff val="-883"/>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420BC77D-D5E9-7746-B679-4C594F93C5A8}">
      <dsp:nvSpPr>
        <dsp:cNvPr id="0" name=""/>
        <dsp:cNvSpPr/>
      </dsp:nvSpPr>
      <dsp:spPr>
        <a:xfrm rot="5400000">
          <a:off x="6172612" y="-330572"/>
          <a:ext cx="1538691" cy="2560347"/>
        </a:xfrm>
        <a:prstGeom prst="corner">
          <a:avLst>
            <a:gd name="adj1" fmla="val 16120"/>
            <a:gd name="adj2" fmla="val 16110"/>
          </a:avLst>
        </a:prstGeom>
        <a:solidFill>
          <a:srgbClr val="FF0000"/>
        </a:solidFill>
        <a:ln w="12700" cap="flat" cmpd="sng" algn="ctr">
          <a:solidFill>
            <a:schemeClr val="accent3">
              <a:hueOff val="5904187"/>
              <a:satOff val="-46054"/>
              <a:lumOff val="-1177"/>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99FAC9CA-D4EB-8C4C-99B6-31CA69F6B99E}">
      <dsp:nvSpPr>
        <dsp:cNvPr id="0" name=""/>
        <dsp:cNvSpPr/>
      </dsp:nvSpPr>
      <dsp:spPr>
        <a:xfrm>
          <a:off x="5915766" y="434420"/>
          <a:ext cx="2311496" cy="2026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fr-FR" sz="2700" kern="1200" dirty="0" err="1">
              <a:solidFill>
                <a:srgbClr val="FF0000"/>
              </a:solidFill>
            </a:rPr>
            <a:t>Boosteurs</a:t>
          </a:r>
          <a:r>
            <a:rPr lang="fr-FR" sz="2700" kern="1200" dirty="0">
              <a:solidFill>
                <a:srgbClr val="FF0000"/>
              </a:solidFill>
            </a:rPr>
            <a:t> </a:t>
          </a:r>
        </a:p>
        <a:p>
          <a:pPr lvl="0" algn="l" defTabSz="1200150">
            <a:lnSpc>
              <a:spcPct val="90000"/>
            </a:lnSpc>
            <a:spcBef>
              <a:spcPct val="0"/>
            </a:spcBef>
            <a:spcAft>
              <a:spcPct val="35000"/>
            </a:spcAft>
          </a:pPr>
          <a:r>
            <a:rPr lang="fr-FR" sz="2700" kern="1200" dirty="0">
              <a:solidFill>
                <a:srgbClr val="FF0000"/>
              </a:solidFill>
            </a:rPr>
            <a:t>Extasiant</a:t>
          </a:r>
        </a:p>
      </dsp:txBody>
      <dsp:txXfrm>
        <a:off x="5915766" y="434420"/>
        <a:ext cx="2311496" cy="20261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24CA8-212E-0B4A-A77E-B91F0D7A9B00}">
      <dsp:nvSpPr>
        <dsp:cNvPr id="0" name=""/>
        <dsp:cNvSpPr/>
      </dsp:nvSpPr>
      <dsp:spPr>
        <a:xfrm>
          <a:off x="631457" y="0"/>
          <a:ext cx="7156516" cy="4064000"/>
        </a:xfrm>
        <a:prstGeom prst="rightArrow">
          <a:avLst/>
        </a:prstGeom>
        <a:solidFill>
          <a:schemeClr val="accent4">
            <a:tint val="4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 modelId="{B591A0EB-DA9D-2243-9C05-0E3ED940D956}">
      <dsp:nvSpPr>
        <dsp:cNvPr id="0" name=""/>
        <dsp:cNvSpPr/>
      </dsp:nvSpPr>
      <dsp:spPr>
        <a:xfrm>
          <a:off x="48921" y="1219199"/>
          <a:ext cx="2525829" cy="1625600"/>
        </a:xfrm>
        <a:prstGeom prst="roundRect">
          <a:avLst/>
        </a:prstGeom>
        <a:solidFill>
          <a:schemeClr val="accent2">
            <a:lumMod val="5000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fr-FR" sz="1200" kern="1200" dirty="0"/>
            <a:t>Alcool</a:t>
          </a:r>
        </a:p>
        <a:p>
          <a:pPr lvl="0" algn="l" defTabSz="533400">
            <a:lnSpc>
              <a:spcPct val="90000"/>
            </a:lnSpc>
            <a:spcBef>
              <a:spcPct val="0"/>
            </a:spcBef>
            <a:spcAft>
              <a:spcPct val="35000"/>
            </a:spcAft>
          </a:pPr>
          <a:r>
            <a:rPr lang="fr-FR" sz="1200" kern="1200" dirty="0"/>
            <a:t>GHB</a:t>
          </a:r>
        </a:p>
      </dsp:txBody>
      <dsp:txXfrm>
        <a:off x="128276" y="1298554"/>
        <a:ext cx="2367119" cy="1466890"/>
      </dsp:txXfrm>
    </dsp:sp>
    <dsp:sp modelId="{23720EEF-1C28-0549-B617-9EC8A7ED99B6}">
      <dsp:nvSpPr>
        <dsp:cNvPr id="0" name=""/>
        <dsp:cNvSpPr/>
      </dsp:nvSpPr>
      <dsp:spPr>
        <a:xfrm>
          <a:off x="2946800" y="1219199"/>
          <a:ext cx="2525829" cy="1625600"/>
        </a:xfrm>
        <a:prstGeom prst="roundRect">
          <a:avLst/>
        </a:prstGeom>
        <a:solidFill>
          <a:schemeClr val="tx2">
            <a:lumMod val="5000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fr-FR" sz="1200" kern="1200" dirty="0" err="1"/>
            <a:t>Poppers</a:t>
          </a:r>
          <a:endParaRPr lang="fr-FR" sz="1200" kern="1200" dirty="0"/>
        </a:p>
        <a:p>
          <a:pPr lvl="0" algn="l" defTabSz="533400">
            <a:lnSpc>
              <a:spcPct val="90000"/>
            </a:lnSpc>
            <a:spcBef>
              <a:spcPct val="0"/>
            </a:spcBef>
            <a:spcAft>
              <a:spcPct val="35000"/>
            </a:spcAft>
          </a:pPr>
          <a:r>
            <a:rPr lang="fr-FR" sz="1200" kern="1200" dirty="0"/>
            <a:t>Cocaïne</a:t>
          </a:r>
        </a:p>
        <a:p>
          <a:pPr lvl="0" algn="l" defTabSz="533400">
            <a:lnSpc>
              <a:spcPct val="90000"/>
            </a:lnSpc>
            <a:spcBef>
              <a:spcPct val="0"/>
            </a:spcBef>
            <a:spcAft>
              <a:spcPct val="35000"/>
            </a:spcAft>
          </a:pPr>
          <a:r>
            <a:rPr lang="fr-FR" sz="1200" kern="1200" dirty="0" err="1"/>
            <a:t>Cathinones</a:t>
          </a:r>
          <a:endParaRPr lang="fr-FR" sz="1200" kern="1200" dirty="0"/>
        </a:p>
        <a:p>
          <a:pPr lvl="0" algn="l" defTabSz="533400">
            <a:lnSpc>
              <a:spcPct val="90000"/>
            </a:lnSpc>
            <a:spcBef>
              <a:spcPct val="0"/>
            </a:spcBef>
            <a:spcAft>
              <a:spcPct val="35000"/>
            </a:spcAft>
          </a:pPr>
          <a:r>
            <a:rPr lang="fr-FR" sz="1200" kern="1200" dirty="0"/>
            <a:t>Kétamine</a:t>
          </a:r>
        </a:p>
        <a:p>
          <a:pPr lvl="0" algn="l" defTabSz="533400">
            <a:lnSpc>
              <a:spcPct val="90000"/>
            </a:lnSpc>
            <a:spcBef>
              <a:spcPct val="0"/>
            </a:spcBef>
            <a:spcAft>
              <a:spcPct val="35000"/>
            </a:spcAft>
          </a:pPr>
          <a:r>
            <a:rPr lang="fr-FR" sz="1200" kern="1200" dirty="0"/>
            <a:t>GHB</a:t>
          </a:r>
        </a:p>
        <a:p>
          <a:pPr lvl="0" algn="l" defTabSz="533400">
            <a:lnSpc>
              <a:spcPct val="90000"/>
            </a:lnSpc>
            <a:spcBef>
              <a:spcPct val="0"/>
            </a:spcBef>
            <a:spcAft>
              <a:spcPct val="35000"/>
            </a:spcAft>
          </a:pPr>
          <a:r>
            <a:rPr lang="fr-FR" sz="1200" kern="1200" dirty="0"/>
            <a:t>Pro-</a:t>
          </a:r>
          <a:r>
            <a:rPr lang="fr-FR" sz="1200" kern="1200" dirty="0" err="1"/>
            <a:t>erectiles</a:t>
          </a:r>
          <a:endParaRPr lang="fr-FR" sz="1200" kern="1200" dirty="0"/>
        </a:p>
      </dsp:txBody>
      <dsp:txXfrm>
        <a:off x="3026155" y="1298554"/>
        <a:ext cx="2367119" cy="1466890"/>
      </dsp:txXfrm>
    </dsp:sp>
    <dsp:sp modelId="{F2603F72-565E-6B4C-A7B6-C92DBE47F108}">
      <dsp:nvSpPr>
        <dsp:cNvPr id="0" name=""/>
        <dsp:cNvSpPr/>
      </dsp:nvSpPr>
      <dsp:spPr>
        <a:xfrm>
          <a:off x="5844680" y="1219199"/>
          <a:ext cx="2525829" cy="1625600"/>
        </a:xfrm>
        <a:prstGeom prst="roundRect">
          <a:avLst/>
        </a:prstGeom>
        <a:solidFill>
          <a:srgbClr val="FF0000"/>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a:t>SLAM</a:t>
          </a:r>
        </a:p>
        <a:p>
          <a:pPr lvl="0" algn="l" defTabSz="533400">
            <a:lnSpc>
              <a:spcPct val="90000"/>
            </a:lnSpc>
            <a:spcBef>
              <a:spcPct val="0"/>
            </a:spcBef>
            <a:spcAft>
              <a:spcPct val="35000"/>
            </a:spcAft>
          </a:pPr>
          <a:r>
            <a:rPr lang="fr-FR" sz="1200" kern="1200" dirty="0" err="1"/>
            <a:t>Cathinones</a:t>
          </a:r>
          <a:endParaRPr lang="fr-FR" sz="1200" kern="1200" dirty="0"/>
        </a:p>
        <a:p>
          <a:pPr lvl="0" algn="l" defTabSz="533400">
            <a:lnSpc>
              <a:spcPct val="90000"/>
            </a:lnSpc>
            <a:spcBef>
              <a:spcPct val="0"/>
            </a:spcBef>
            <a:spcAft>
              <a:spcPct val="35000"/>
            </a:spcAft>
          </a:pPr>
          <a:r>
            <a:rPr lang="fr-FR" sz="1200" kern="1200" dirty="0" err="1"/>
            <a:t>Métamphétamine</a:t>
          </a:r>
          <a:endParaRPr lang="fr-FR" sz="1200" kern="1200" dirty="0"/>
        </a:p>
        <a:p>
          <a:pPr lvl="0" algn="l" defTabSz="533400">
            <a:lnSpc>
              <a:spcPct val="90000"/>
            </a:lnSpc>
            <a:spcBef>
              <a:spcPct val="0"/>
            </a:spcBef>
            <a:spcAft>
              <a:spcPct val="35000"/>
            </a:spcAft>
          </a:pPr>
          <a:r>
            <a:rPr lang="fr-FR" sz="1200" kern="1200" dirty="0"/>
            <a:t>Cocaïne</a:t>
          </a:r>
        </a:p>
        <a:p>
          <a:pPr lvl="0" algn="l" defTabSz="533400">
            <a:lnSpc>
              <a:spcPct val="90000"/>
            </a:lnSpc>
            <a:spcBef>
              <a:spcPct val="0"/>
            </a:spcBef>
            <a:spcAft>
              <a:spcPct val="35000"/>
            </a:spcAft>
          </a:pPr>
          <a:r>
            <a:rPr lang="fr-FR" sz="1200" kern="1200" dirty="0"/>
            <a:t>MDMA</a:t>
          </a:r>
        </a:p>
      </dsp:txBody>
      <dsp:txXfrm>
        <a:off x="5924035" y="1298554"/>
        <a:ext cx="2367119" cy="14668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9EDF4-315E-C442-B863-BE70F2B75E6B}">
      <dsp:nvSpPr>
        <dsp:cNvPr id="0" name=""/>
        <dsp:cNvSpPr/>
      </dsp:nvSpPr>
      <dsp:spPr>
        <a:xfrm rot="16200000">
          <a:off x="-1462968" y="1464952"/>
          <a:ext cx="4876800" cy="1946895"/>
        </a:xfrm>
        <a:prstGeom prst="flowChartManualOperation">
          <a:avLst/>
        </a:prstGeom>
        <a:solidFill>
          <a:schemeClr val="accent3">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0" tIns="0" rIns="141089" bIns="0" numCol="1" spcCol="1270" anchor="t" anchorCtr="0">
          <a:noAutofit/>
        </a:bodyPr>
        <a:lstStyle/>
        <a:p>
          <a:pPr lvl="0" algn="l" defTabSz="977900">
            <a:lnSpc>
              <a:spcPct val="90000"/>
            </a:lnSpc>
            <a:spcBef>
              <a:spcPct val="0"/>
            </a:spcBef>
            <a:spcAft>
              <a:spcPct val="35000"/>
            </a:spcAft>
          </a:pPr>
          <a:r>
            <a:rPr lang="fr-FR" sz="2200" kern="1200" dirty="0"/>
            <a:t>NRG3</a:t>
          </a:r>
        </a:p>
        <a:p>
          <a:pPr marL="171450" lvl="1" indent="-171450" algn="l" defTabSz="755650">
            <a:lnSpc>
              <a:spcPct val="90000"/>
            </a:lnSpc>
            <a:spcBef>
              <a:spcPct val="0"/>
            </a:spcBef>
            <a:spcAft>
              <a:spcPct val="15000"/>
            </a:spcAft>
            <a:buChar char="•"/>
          </a:pPr>
          <a:r>
            <a:rPr lang="fr-FR" sz="1700" kern="1200" dirty="0"/>
            <a:t>Accès maniaque</a:t>
          </a:r>
        </a:p>
        <a:p>
          <a:pPr marL="171450" lvl="1" indent="-171450" algn="l" defTabSz="755650">
            <a:lnSpc>
              <a:spcPct val="90000"/>
            </a:lnSpc>
            <a:spcBef>
              <a:spcPct val="0"/>
            </a:spcBef>
            <a:spcAft>
              <a:spcPct val="15000"/>
            </a:spcAft>
            <a:buChar char="•"/>
          </a:pPr>
          <a:r>
            <a:rPr lang="fr-FR" sz="1700" kern="1200" dirty="0"/>
            <a:t>Dépression J4</a:t>
          </a:r>
        </a:p>
        <a:p>
          <a:pPr marL="171450" lvl="1" indent="-171450" algn="l" defTabSz="755650">
            <a:lnSpc>
              <a:spcPct val="90000"/>
            </a:lnSpc>
            <a:spcBef>
              <a:spcPct val="0"/>
            </a:spcBef>
            <a:spcAft>
              <a:spcPct val="15000"/>
            </a:spcAft>
            <a:buChar char="•"/>
          </a:pPr>
          <a:r>
            <a:rPr lang="fr-FR" sz="1700" kern="1200" dirty="0"/>
            <a:t>Ralentissement</a:t>
          </a:r>
        </a:p>
      </dsp:txBody>
      <dsp:txXfrm rot="5400000">
        <a:off x="1984" y="975360"/>
        <a:ext cx="1946895" cy="2926080"/>
      </dsp:txXfrm>
    </dsp:sp>
    <dsp:sp modelId="{03E4D04E-D8A9-604D-8432-4FCA41165714}">
      <dsp:nvSpPr>
        <dsp:cNvPr id="0" name=""/>
        <dsp:cNvSpPr/>
      </dsp:nvSpPr>
      <dsp:spPr>
        <a:xfrm rot="16200000">
          <a:off x="629943" y="1464952"/>
          <a:ext cx="4876800" cy="1946895"/>
        </a:xfrm>
        <a:prstGeom prst="flowChartManualOperation">
          <a:avLst/>
        </a:prstGeom>
        <a:solidFill>
          <a:schemeClr val="accent3">
            <a:hueOff val="1968062"/>
            <a:satOff val="-15351"/>
            <a:lumOff val="-392"/>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0" tIns="0" rIns="141089" bIns="0" numCol="1" spcCol="1270" anchor="t" anchorCtr="0">
          <a:noAutofit/>
        </a:bodyPr>
        <a:lstStyle/>
        <a:p>
          <a:pPr lvl="0" algn="l" defTabSz="977900">
            <a:lnSpc>
              <a:spcPct val="90000"/>
            </a:lnSpc>
            <a:spcBef>
              <a:spcPct val="0"/>
            </a:spcBef>
            <a:spcAft>
              <a:spcPct val="35000"/>
            </a:spcAft>
          </a:pPr>
          <a:r>
            <a:rPr lang="fr-FR" sz="2200" kern="1200" dirty="0"/>
            <a:t>MDPV</a:t>
          </a:r>
        </a:p>
        <a:p>
          <a:pPr marL="171450" lvl="1" indent="-171450" algn="l" defTabSz="755650">
            <a:lnSpc>
              <a:spcPct val="90000"/>
            </a:lnSpc>
            <a:spcBef>
              <a:spcPct val="0"/>
            </a:spcBef>
            <a:spcAft>
              <a:spcPct val="15000"/>
            </a:spcAft>
            <a:buChar char="•"/>
          </a:pPr>
          <a:r>
            <a:rPr lang="fr-FR" sz="1700" kern="1200" dirty="0"/>
            <a:t>Recherche sexe obsessionnelle </a:t>
          </a:r>
        </a:p>
        <a:p>
          <a:pPr marL="171450" lvl="1" indent="-171450" algn="l" defTabSz="755650">
            <a:lnSpc>
              <a:spcPct val="90000"/>
            </a:lnSpc>
            <a:spcBef>
              <a:spcPct val="0"/>
            </a:spcBef>
            <a:spcAft>
              <a:spcPct val="15000"/>
            </a:spcAft>
            <a:buChar char="•"/>
          </a:pPr>
          <a:r>
            <a:rPr lang="fr-FR" sz="1700" kern="1200" dirty="0"/>
            <a:t>Hallucinations « partagés »</a:t>
          </a:r>
        </a:p>
        <a:p>
          <a:pPr marL="171450" lvl="1" indent="-171450" algn="l" defTabSz="755650">
            <a:lnSpc>
              <a:spcPct val="90000"/>
            </a:lnSpc>
            <a:spcBef>
              <a:spcPct val="0"/>
            </a:spcBef>
            <a:spcAft>
              <a:spcPct val="15000"/>
            </a:spcAft>
            <a:buChar char="•"/>
          </a:pPr>
          <a:r>
            <a:rPr lang="fr-FR" sz="1700" kern="1200" dirty="0"/>
            <a:t>SD de « je tombe amoureux »</a:t>
          </a:r>
        </a:p>
        <a:p>
          <a:pPr marL="171450" lvl="1" indent="-171450" algn="l" defTabSz="755650">
            <a:lnSpc>
              <a:spcPct val="90000"/>
            </a:lnSpc>
            <a:spcBef>
              <a:spcPct val="0"/>
            </a:spcBef>
            <a:spcAft>
              <a:spcPct val="15000"/>
            </a:spcAft>
            <a:buChar char="•"/>
          </a:pPr>
          <a:r>
            <a:rPr lang="fr-FR" sz="1700" kern="1200" dirty="0"/>
            <a:t>Violences et parano en descente +++</a:t>
          </a:r>
        </a:p>
      </dsp:txBody>
      <dsp:txXfrm rot="5400000">
        <a:off x="2094895" y="975360"/>
        <a:ext cx="1946895" cy="2926080"/>
      </dsp:txXfrm>
    </dsp:sp>
    <dsp:sp modelId="{BF5C3922-EE5B-1D4B-9BCA-DB1A5345C5C5}">
      <dsp:nvSpPr>
        <dsp:cNvPr id="0" name=""/>
        <dsp:cNvSpPr/>
      </dsp:nvSpPr>
      <dsp:spPr>
        <a:xfrm rot="16200000">
          <a:off x="2722856" y="1464952"/>
          <a:ext cx="4876800" cy="1946895"/>
        </a:xfrm>
        <a:prstGeom prst="flowChartManualOperation">
          <a:avLst/>
        </a:prstGeom>
        <a:solidFill>
          <a:schemeClr val="accent3">
            <a:hueOff val="3936125"/>
            <a:satOff val="-30703"/>
            <a:lumOff val="-785"/>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0" tIns="0" rIns="141089" bIns="0" numCol="1" spcCol="1270" anchor="t" anchorCtr="0">
          <a:noAutofit/>
        </a:bodyPr>
        <a:lstStyle/>
        <a:p>
          <a:pPr lvl="0" algn="l" defTabSz="977900">
            <a:lnSpc>
              <a:spcPct val="90000"/>
            </a:lnSpc>
            <a:spcBef>
              <a:spcPct val="0"/>
            </a:spcBef>
            <a:spcAft>
              <a:spcPct val="35000"/>
            </a:spcAft>
          </a:pPr>
          <a:r>
            <a:rPr lang="fr-FR" sz="2200" kern="1200" dirty="0"/>
            <a:t>4-MEC/3MMC</a:t>
          </a:r>
        </a:p>
        <a:p>
          <a:pPr marL="171450" lvl="1" indent="-171450" algn="l" defTabSz="755650">
            <a:lnSpc>
              <a:spcPct val="90000"/>
            </a:lnSpc>
            <a:spcBef>
              <a:spcPct val="0"/>
            </a:spcBef>
            <a:spcAft>
              <a:spcPct val="15000"/>
            </a:spcAft>
            <a:buChar char="•"/>
          </a:pPr>
          <a:r>
            <a:rPr lang="fr-FR" sz="1700" kern="1200" dirty="0"/>
            <a:t>Montée tranquille</a:t>
          </a:r>
        </a:p>
        <a:p>
          <a:pPr marL="171450" lvl="1" indent="-171450" algn="l" defTabSz="755650">
            <a:lnSpc>
              <a:spcPct val="90000"/>
            </a:lnSpc>
            <a:spcBef>
              <a:spcPct val="0"/>
            </a:spcBef>
            <a:spcAft>
              <a:spcPct val="15000"/>
            </a:spcAft>
            <a:buChar char="•"/>
          </a:pPr>
          <a:r>
            <a:rPr lang="fr-FR" sz="1700" kern="1200" dirty="0" err="1"/>
            <a:t>Empathogène</a:t>
          </a:r>
          <a:endParaRPr lang="fr-FR" sz="1700" kern="1200" dirty="0"/>
        </a:p>
        <a:p>
          <a:pPr marL="171450" lvl="1" indent="-171450" algn="l" defTabSz="755650">
            <a:lnSpc>
              <a:spcPct val="90000"/>
            </a:lnSpc>
            <a:spcBef>
              <a:spcPct val="0"/>
            </a:spcBef>
            <a:spcAft>
              <a:spcPct val="15000"/>
            </a:spcAft>
            <a:buChar char="•"/>
          </a:pPr>
          <a:r>
            <a:rPr lang="fr-FR" sz="1700" kern="1200" dirty="0"/>
            <a:t>Très addictogène</a:t>
          </a:r>
        </a:p>
      </dsp:txBody>
      <dsp:txXfrm rot="5400000">
        <a:off x="4187808" y="975360"/>
        <a:ext cx="1946895" cy="2926080"/>
      </dsp:txXfrm>
    </dsp:sp>
    <dsp:sp modelId="{0D9E7E58-474F-3E47-AB4C-EF8B2E061B79}">
      <dsp:nvSpPr>
        <dsp:cNvPr id="0" name=""/>
        <dsp:cNvSpPr/>
      </dsp:nvSpPr>
      <dsp:spPr>
        <a:xfrm rot="16200000">
          <a:off x="4815768" y="1464952"/>
          <a:ext cx="4876800" cy="1946895"/>
        </a:xfrm>
        <a:prstGeom prst="flowChartManualOperation">
          <a:avLst/>
        </a:prstGeom>
        <a:solidFill>
          <a:schemeClr val="accent3">
            <a:hueOff val="5904187"/>
            <a:satOff val="-46054"/>
            <a:lumOff val="-1177"/>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0" tIns="0" rIns="141089" bIns="0" numCol="1" spcCol="1270" anchor="t" anchorCtr="0">
          <a:noAutofit/>
        </a:bodyPr>
        <a:lstStyle/>
        <a:p>
          <a:pPr lvl="0" algn="l" defTabSz="977900">
            <a:lnSpc>
              <a:spcPct val="90000"/>
            </a:lnSpc>
            <a:spcBef>
              <a:spcPct val="0"/>
            </a:spcBef>
            <a:spcAft>
              <a:spcPct val="35000"/>
            </a:spcAft>
          </a:pPr>
          <a:r>
            <a:rPr lang="fr-FR" sz="2200" kern="1200" dirty="0"/>
            <a:t>GHB</a:t>
          </a:r>
        </a:p>
        <a:p>
          <a:pPr marL="171450" lvl="1" indent="-171450" algn="l" defTabSz="755650">
            <a:lnSpc>
              <a:spcPct val="90000"/>
            </a:lnSpc>
            <a:spcBef>
              <a:spcPct val="0"/>
            </a:spcBef>
            <a:spcAft>
              <a:spcPct val="15000"/>
            </a:spcAft>
            <a:buChar char="•"/>
          </a:pPr>
          <a:r>
            <a:rPr lang="fr-FR" sz="1700" kern="1200" dirty="0"/>
            <a:t>Attaque de panique</a:t>
          </a:r>
        </a:p>
        <a:p>
          <a:pPr marL="171450" lvl="1" indent="-171450" algn="l" defTabSz="755650">
            <a:lnSpc>
              <a:spcPct val="90000"/>
            </a:lnSpc>
            <a:spcBef>
              <a:spcPct val="0"/>
            </a:spcBef>
            <a:spcAft>
              <a:spcPct val="15000"/>
            </a:spcAft>
            <a:buChar char="•"/>
          </a:pPr>
          <a:r>
            <a:rPr lang="fr-FR" sz="1700" kern="1200" dirty="0"/>
            <a:t>Syndrome de sevrage </a:t>
          </a:r>
          <a:r>
            <a:rPr lang="fr-FR" sz="1700" kern="1200" dirty="0" err="1" smtClean="0"/>
            <a:t>sevère</a:t>
          </a:r>
          <a:endParaRPr lang="fr-FR" sz="1700" kern="1200" dirty="0"/>
        </a:p>
        <a:p>
          <a:pPr marL="171450" lvl="1" indent="-171450" algn="l" defTabSz="755650">
            <a:lnSpc>
              <a:spcPct val="90000"/>
            </a:lnSpc>
            <a:spcBef>
              <a:spcPct val="0"/>
            </a:spcBef>
            <a:spcAft>
              <a:spcPct val="15000"/>
            </a:spcAft>
            <a:buChar char="•"/>
          </a:pPr>
          <a:r>
            <a:rPr lang="fr-FR" sz="1700" kern="1200" dirty="0"/>
            <a:t>Insomnie</a:t>
          </a:r>
        </a:p>
        <a:p>
          <a:pPr marL="171450" lvl="1" indent="-171450" algn="l" defTabSz="755650">
            <a:lnSpc>
              <a:spcPct val="90000"/>
            </a:lnSpc>
            <a:spcBef>
              <a:spcPct val="0"/>
            </a:spcBef>
            <a:spcAft>
              <a:spcPct val="15000"/>
            </a:spcAft>
            <a:buChar char="•"/>
          </a:pPr>
          <a:r>
            <a:rPr lang="fr-FR" sz="1700" kern="1200" dirty="0"/>
            <a:t>Syndrome </a:t>
          </a:r>
          <a:r>
            <a:rPr lang="fr-FR" sz="1700" kern="1200" dirty="0" err="1"/>
            <a:t>amotivationel</a:t>
          </a:r>
          <a:endParaRPr lang="fr-FR" sz="1700" kern="1200" dirty="0"/>
        </a:p>
        <a:p>
          <a:pPr marL="171450" lvl="1" indent="-171450" algn="l" defTabSz="755650">
            <a:lnSpc>
              <a:spcPct val="90000"/>
            </a:lnSpc>
            <a:spcBef>
              <a:spcPct val="0"/>
            </a:spcBef>
            <a:spcAft>
              <a:spcPct val="15000"/>
            </a:spcAft>
            <a:buChar char="•"/>
          </a:pPr>
          <a:r>
            <a:rPr lang="fr-FR" sz="1700" kern="1200" dirty="0"/>
            <a:t>troubles cognitifs</a:t>
          </a:r>
        </a:p>
      </dsp:txBody>
      <dsp:txXfrm rot="5400000">
        <a:off x="6280720" y="975360"/>
        <a:ext cx="1946895" cy="29260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E579D-145D-1C47-91DE-ED0A5851C1A4}">
      <dsp:nvSpPr>
        <dsp:cNvPr id="0" name=""/>
        <dsp:cNvSpPr/>
      </dsp:nvSpPr>
      <dsp:spPr>
        <a:xfrm>
          <a:off x="0" y="439237"/>
          <a:ext cx="8229600" cy="1198543"/>
        </a:xfrm>
        <a:prstGeom prst="rightArrow">
          <a:avLst>
            <a:gd name="adj1" fmla="val 50000"/>
            <a:gd name="adj2" fmla="val 50000"/>
          </a:avLst>
        </a:prstGeom>
        <a:solidFill>
          <a:schemeClr val="accent4">
            <a:shade val="8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254000" bIns="190269" numCol="1" spcCol="1270" anchor="ctr" anchorCtr="0">
          <a:noAutofit/>
        </a:bodyPr>
        <a:lstStyle/>
        <a:p>
          <a:pPr lvl="0" algn="l" defTabSz="933450">
            <a:lnSpc>
              <a:spcPct val="90000"/>
            </a:lnSpc>
            <a:spcBef>
              <a:spcPct val="0"/>
            </a:spcBef>
            <a:spcAft>
              <a:spcPct val="35000"/>
            </a:spcAft>
          </a:pPr>
          <a:r>
            <a:rPr lang="fr-FR" sz="2100" kern="1200" dirty="0" smtClean="0"/>
            <a:t>Festif</a:t>
          </a:r>
          <a:endParaRPr lang="fr-FR" sz="2100" kern="1200" dirty="0"/>
        </a:p>
      </dsp:txBody>
      <dsp:txXfrm>
        <a:off x="0" y="738873"/>
        <a:ext cx="7929964" cy="599271"/>
      </dsp:txXfrm>
    </dsp:sp>
    <dsp:sp modelId="{F0B0C979-8281-6E4C-8D4C-DD8D582EC396}">
      <dsp:nvSpPr>
        <dsp:cNvPr id="0" name=""/>
        <dsp:cNvSpPr/>
      </dsp:nvSpPr>
      <dsp:spPr>
        <a:xfrm>
          <a:off x="0" y="1363487"/>
          <a:ext cx="2534716" cy="2308835"/>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fr-FR" sz="1600" kern="1200" dirty="0" smtClean="0"/>
            <a:t>Boîte</a:t>
          </a:r>
        </a:p>
        <a:p>
          <a:pPr lvl="0" algn="l" defTabSz="711200">
            <a:lnSpc>
              <a:spcPct val="90000"/>
            </a:lnSpc>
            <a:spcBef>
              <a:spcPct val="0"/>
            </a:spcBef>
            <a:spcAft>
              <a:spcPct val="35000"/>
            </a:spcAft>
          </a:pPr>
          <a:r>
            <a:rPr lang="fr-FR" sz="1600" kern="1200" dirty="0" smtClean="0"/>
            <a:t>Bar</a:t>
          </a:r>
        </a:p>
        <a:p>
          <a:pPr lvl="0" algn="l" defTabSz="711200">
            <a:lnSpc>
              <a:spcPct val="90000"/>
            </a:lnSpc>
            <a:spcBef>
              <a:spcPct val="0"/>
            </a:spcBef>
            <a:spcAft>
              <a:spcPct val="35000"/>
            </a:spcAft>
          </a:pPr>
          <a:r>
            <a:rPr lang="fr-FR" sz="1600" kern="1200" dirty="0" smtClean="0"/>
            <a:t>Soirée entre amis</a:t>
          </a:r>
        </a:p>
        <a:p>
          <a:pPr lvl="0" algn="l" defTabSz="711200">
            <a:lnSpc>
              <a:spcPct val="90000"/>
            </a:lnSpc>
            <a:spcBef>
              <a:spcPct val="0"/>
            </a:spcBef>
            <a:spcAft>
              <a:spcPct val="35000"/>
            </a:spcAft>
          </a:pPr>
          <a:endParaRPr lang="fr-FR" sz="1600" kern="1200" dirty="0"/>
        </a:p>
      </dsp:txBody>
      <dsp:txXfrm>
        <a:off x="0" y="1363487"/>
        <a:ext cx="2534716" cy="2308835"/>
      </dsp:txXfrm>
    </dsp:sp>
    <dsp:sp modelId="{E1366710-7510-FD47-8119-DFBB60007B45}">
      <dsp:nvSpPr>
        <dsp:cNvPr id="0" name=""/>
        <dsp:cNvSpPr/>
      </dsp:nvSpPr>
      <dsp:spPr>
        <a:xfrm>
          <a:off x="2534716" y="838752"/>
          <a:ext cx="5694883" cy="1198543"/>
        </a:xfrm>
        <a:prstGeom prst="rightArrow">
          <a:avLst>
            <a:gd name="adj1" fmla="val 50000"/>
            <a:gd name="adj2" fmla="val 50000"/>
          </a:avLst>
        </a:prstGeom>
        <a:solidFill>
          <a:schemeClr val="accent4">
            <a:shade val="80000"/>
            <a:hueOff val="-14596"/>
            <a:satOff val="204"/>
            <a:lumOff val="10209"/>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254000" bIns="190269" numCol="1" spcCol="1270" anchor="ctr" anchorCtr="0">
          <a:noAutofit/>
        </a:bodyPr>
        <a:lstStyle/>
        <a:p>
          <a:pPr lvl="0" algn="l" defTabSz="933450">
            <a:lnSpc>
              <a:spcPct val="90000"/>
            </a:lnSpc>
            <a:spcBef>
              <a:spcPct val="0"/>
            </a:spcBef>
            <a:spcAft>
              <a:spcPct val="35000"/>
            </a:spcAft>
          </a:pPr>
          <a:r>
            <a:rPr lang="fr-FR" sz="2100" kern="1200" dirty="0" smtClean="0"/>
            <a:t>Sexuel</a:t>
          </a:r>
          <a:endParaRPr lang="fr-FR" sz="2100" kern="1200" dirty="0"/>
        </a:p>
      </dsp:txBody>
      <dsp:txXfrm>
        <a:off x="2534716" y="1138388"/>
        <a:ext cx="5395247" cy="599271"/>
      </dsp:txXfrm>
    </dsp:sp>
    <dsp:sp modelId="{3C2C36AD-A7DA-1945-B8D9-12ACF0C70960}">
      <dsp:nvSpPr>
        <dsp:cNvPr id="0" name=""/>
        <dsp:cNvSpPr/>
      </dsp:nvSpPr>
      <dsp:spPr>
        <a:xfrm>
          <a:off x="2534716" y="1763001"/>
          <a:ext cx="2534716" cy="2308835"/>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fr-FR" sz="1600" kern="1200" dirty="0" smtClean="0"/>
            <a:t>Seul</a:t>
          </a:r>
        </a:p>
        <a:p>
          <a:pPr lvl="0" algn="l" defTabSz="711200">
            <a:lnSpc>
              <a:spcPct val="90000"/>
            </a:lnSpc>
            <a:spcBef>
              <a:spcPct val="0"/>
            </a:spcBef>
            <a:spcAft>
              <a:spcPct val="35000"/>
            </a:spcAft>
          </a:pPr>
          <a:r>
            <a:rPr lang="fr-FR" sz="1600" kern="1200" dirty="0" smtClean="0"/>
            <a:t>Auto-érotique</a:t>
          </a:r>
        </a:p>
        <a:p>
          <a:pPr lvl="0" algn="l" defTabSz="711200">
            <a:lnSpc>
              <a:spcPct val="90000"/>
            </a:lnSpc>
            <a:spcBef>
              <a:spcPct val="0"/>
            </a:spcBef>
            <a:spcAft>
              <a:spcPct val="35000"/>
            </a:spcAft>
          </a:pPr>
          <a:r>
            <a:rPr lang="fr-FR" sz="1600" kern="1200" dirty="0" smtClean="0"/>
            <a:t>Cams</a:t>
          </a:r>
        </a:p>
        <a:p>
          <a:pPr lvl="0" algn="l" defTabSz="711200">
            <a:lnSpc>
              <a:spcPct val="90000"/>
            </a:lnSpc>
            <a:spcBef>
              <a:spcPct val="0"/>
            </a:spcBef>
            <a:spcAft>
              <a:spcPct val="35000"/>
            </a:spcAft>
          </a:pPr>
          <a:r>
            <a:rPr lang="fr-FR" sz="1600" kern="1200" dirty="0" smtClean="0"/>
            <a:t>Couple</a:t>
          </a:r>
        </a:p>
        <a:p>
          <a:pPr lvl="0" algn="l" defTabSz="711200">
            <a:lnSpc>
              <a:spcPct val="90000"/>
            </a:lnSpc>
            <a:spcBef>
              <a:spcPct val="0"/>
            </a:spcBef>
            <a:spcAft>
              <a:spcPct val="35000"/>
            </a:spcAft>
          </a:pPr>
          <a:r>
            <a:rPr lang="fr-FR" sz="1600" kern="1200" dirty="0" smtClean="0"/>
            <a:t>Party</a:t>
          </a:r>
        </a:p>
        <a:p>
          <a:pPr lvl="0" algn="l" defTabSz="711200">
            <a:lnSpc>
              <a:spcPct val="90000"/>
            </a:lnSpc>
            <a:spcBef>
              <a:spcPct val="0"/>
            </a:spcBef>
            <a:spcAft>
              <a:spcPct val="35000"/>
            </a:spcAft>
          </a:pPr>
          <a:r>
            <a:rPr lang="fr-FR" sz="1600" kern="1200" dirty="0" err="1" smtClean="0"/>
            <a:t>Sex</a:t>
          </a:r>
          <a:r>
            <a:rPr lang="fr-FR" sz="1600" kern="1200" dirty="0" smtClean="0"/>
            <a:t> clubs</a:t>
          </a:r>
        </a:p>
        <a:p>
          <a:pPr lvl="0" algn="l" defTabSz="711200">
            <a:lnSpc>
              <a:spcPct val="90000"/>
            </a:lnSpc>
            <a:spcBef>
              <a:spcPct val="0"/>
            </a:spcBef>
            <a:spcAft>
              <a:spcPct val="35000"/>
            </a:spcAft>
          </a:pPr>
          <a:r>
            <a:rPr lang="fr-FR" sz="1600" kern="1200" dirty="0" smtClean="0"/>
            <a:t>Saunas</a:t>
          </a:r>
        </a:p>
      </dsp:txBody>
      <dsp:txXfrm>
        <a:off x="2534716" y="1763001"/>
        <a:ext cx="2534716" cy="2308835"/>
      </dsp:txXfrm>
    </dsp:sp>
    <dsp:sp modelId="{459DDB2D-D909-2849-8E1F-91E723CAF0EF}">
      <dsp:nvSpPr>
        <dsp:cNvPr id="0" name=""/>
        <dsp:cNvSpPr/>
      </dsp:nvSpPr>
      <dsp:spPr>
        <a:xfrm>
          <a:off x="5069433" y="1238266"/>
          <a:ext cx="3160166" cy="1198543"/>
        </a:xfrm>
        <a:prstGeom prst="rightArrow">
          <a:avLst>
            <a:gd name="adj1" fmla="val 50000"/>
            <a:gd name="adj2" fmla="val 50000"/>
          </a:avLst>
        </a:prstGeom>
        <a:solidFill>
          <a:schemeClr val="accent4">
            <a:shade val="80000"/>
            <a:hueOff val="-29193"/>
            <a:satOff val="408"/>
            <a:lumOff val="20418"/>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254000" bIns="190269" numCol="1" spcCol="1270" anchor="ctr" anchorCtr="0">
          <a:noAutofit/>
        </a:bodyPr>
        <a:lstStyle/>
        <a:p>
          <a:pPr lvl="0" algn="l" defTabSz="933450">
            <a:lnSpc>
              <a:spcPct val="90000"/>
            </a:lnSpc>
            <a:spcBef>
              <a:spcPct val="0"/>
            </a:spcBef>
            <a:spcAft>
              <a:spcPct val="35000"/>
            </a:spcAft>
          </a:pPr>
          <a:r>
            <a:rPr lang="fr-FR" sz="2100" kern="1200" dirty="0" smtClean="0"/>
            <a:t>Sphère professionnelle</a:t>
          </a:r>
          <a:endParaRPr lang="fr-FR" sz="2100" kern="1200" dirty="0"/>
        </a:p>
      </dsp:txBody>
      <dsp:txXfrm>
        <a:off x="5069433" y="1537902"/>
        <a:ext cx="2860530" cy="599271"/>
      </dsp:txXfrm>
    </dsp:sp>
    <dsp:sp modelId="{8FBABACE-0B0B-7E46-B243-B39821B8F91C}">
      <dsp:nvSpPr>
        <dsp:cNvPr id="0" name=""/>
        <dsp:cNvSpPr/>
      </dsp:nvSpPr>
      <dsp:spPr>
        <a:xfrm>
          <a:off x="5069433" y="2162516"/>
          <a:ext cx="2534716" cy="2275045"/>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fr-FR" sz="1600" kern="1200" dirty="0" smtClean="0"/>
            <a:t>Le lundi ou le premier jour travaillé</a:t>
          </a:r>
        </a:p>
        <a:p>
          <a:pPr lvl="0" algn="l" defTabSz="711200">
            <a:lnSpc>
              <a:spcPct val="90000"/>
            </a:lnSpc>
            <a:spcBef>
              <a:spcPct val="0"/>
            </a:spcBef>
            <a:spcAft>
              <a:spcPct val="35000"/>
            </a:spcAft>
          </a:pPr>
          <a:r>
            <a:rPr lang="fr-FR" sz="1600" kern="1200" dirty="0" smtClean="0"/>
            <a:t>Empêche de chercher un travail</a:t>
          </a:r>
        </a:p>
        <a:p>
          <a:pPr lvl="0" algn="l" defTabSz="711200">
            <a:lnSpc>
              <a:spcPct val="90000"/>
            </a:lnSpc>
            <a:spcBef>
              <a:spcPct val="0"/>
            </a:spcBef>
            <a:spcAft>
              <a:spcPct val="35000"/>
            </a:spcAft>
          </a:pPr>
          <a:endParaRPr lang="fr-FR" sz="1600" kern="1200" dirty="0"/>
        </a:p>
      </dsp:txBody>
      <dsp:txXfrm>
        <a:off x="5069433" y="2162516"/>
        <a:ext cx="2534716" cy="22750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C6DCA-E2AD-3544-842C-25E34CA2D659}">
      <dsp:nvSpPr>
        <dsp:cNvPr id="0" name=""/>
        <dsp:cNvSpPr/>
      </dsp:nvSpPr>
      <dsp:spPr>
        <a:xfrm rot="16200000">
          <a:off x="-1588080" y="1592491"/>
          <a:ext cx="4732747" cy="1547763"/>
        </a:xfrm>
        <a:prstGeom prst="flowChartManualOperation">
          <a:avLst/>
        </a:prstGeom>
        <a:solidFill>
          <a:schemeClr val="accent3">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0" rIns="117377" bIns="0" numCol="1" spcCol="1270" anchor="t" anchorCtr="0">
          <a:noAutofit/>
        </a:bodyPr>
        <a:lstStyle/>
        <a:p>
          <a:pPr lvl="0" algn="l" defTabSz="800100">
            <a:lnSpc>
              <a:spcPct val="90000"/>
            </a:lnSpc>
            <a:spcBef>
              <a:spcPct val="0"/>
            </a:spcBef>
            <a:spcAft>
              <a:spcPct val="35000"/>
            </a:spcAft>
          </a:pPr>
          <a:r>
            <a:rPr lang="fr-FR" sz="1800" kern="1200" dirty="0" smtClean="0"/>
            <a:t>Mise en forme 14-19h</a:t>
          </a:r>
          <a:endParaRPr lang="fr-FR" sz="1800" kern="1200" dirty="0"/>
        </a:p>
        <a:p>
          <a:pPr marL="114300" lvl="1" indent="-114300" algn="l" defTabSz="622300">
            <a:lnSpc>
              <a:spcPct val="90000"/>
            </a:lnSpc>
            <a:spcBef>
              <a:spcPct val="0"/>
            </a:spcBef>
            <a:spcAft>
              <a:spcPct val="15000"/>
            </a:spcAft>
            <a:buChar char="•"/>
          </a:pPr>
          <a:r>
            <a:rPr lang="fr-FR" sz="1400" kern="1200" dirty="0" smtClean="0"/>
            <a:t>Gym</a:t>
          </a:r>
          <a:endParaRPr lang="fr-FR" sz="1400" kern="1200" dirty="0"/>
        </a:p>
        <a:p>
          <a:pPr marL="114300" lvl="1" indent="-114300" algn="l" defTabSz="622300">
            <a:lnSpc>
              <a:spcPct val="90000"/>
            </a:lnSpc>
            <a:spcBef>
              <a:spcPct val="0"/>
            </a:spcBef>
            <a:spcAft>
              <a:spcPct val="15000"/>
            </a:spcAft>
            <a:buChar char="•"/>
          </a:pPr>
          <a:r>
            <a:rPr lang="fr-FR" sz="1400" kern="1200" dirty="0" smtClean="0"/>
            <a:t>Anabolisants</a:t>
          </a:r>
          <a:endParaRPr lang="fr-FR" sz="1400" kern="1200" dirty="0"/>
        </a:p>
        <a:p>
          <a:pPr marL="114300" lvl="1" indent="-114300" algn="l" defTabSz="622300">
            <a:lnSpc>
              <a:spcPct val="90000"/>
            </a:lnSpc>
            <a:spcBef>
              <a:spcPct val="0"/>
            </a:spcBef>
            <a:spcAft>
              <a:spcPct val="15000"/>
            </a:spcAft>
            <a:buChar char="•"/>
          </a:pPr>
          <a:r>
            <a:rPr lang="fr-FR" sz="1400" kern="1200" dirty="0" smtClean="0"/>
            <a:t>Boissons </a:t>
          </a:r>
          <a:r>
            <a:rPr lang="fr-FR" sz="1400" kern="1200" dirty="0" err="1" smtClean="0"/>
            <a:t>energisantes</a:t>
          </a:r>
          <a:endParaRPr lang="fr-FR" sz="1400" kern="1200" dirty="0" smtClean="0"/>
        </a:p>
        <a:p>
          <a:pPr marL="114300" lvl="1" indent="-114300" algn="l" defTabSz="622300">
            <a:lnSpc>
              <a:spcPct val="90000"/>
            </a:lnSpc>
            <a:spcBef>
              <a:spcPct val="0"/>
            </a:spcBef>
            <a:spcAft>
              <a:spcPct val="15000"/>
            </a:spcAft>
            <a:buChar char="•"/>
          </a:pPr>
          <a:endParaRPr lang="fr-FR" sz="1400" kern="1200" dirty="0"/>
        </a:p>
      </dsp:txBody>
      <dsp:txXfrm rot="5400000">
        <a:off x="4412" y="946548"/>
        <a:ext cx="1547763" cy="2839649"/>
      </dsp:txXfrm>
    </dsp:sp>
    <dsp:sp modelId="{319CEB70-7056-0545-AF40-84E2C9A3ED3C}">
      <dsp:nvSpPr>
        <dsp:cNvPr id="0" name=""/>
        <dsp:cNvSpPr/>
      </dsp:nvSpPr>
      <dsp:spPr>
        <a:xfrm rot="16200000">
          <a:off x="75765" y="1592491"/>
          <a:ext cx="4732747" cy="1547763"/>
        </a:xfrm>
        <a:prstGeom prst="flowChartManualOperation">
          <a:avLst/>
        </a:prstGeom>
        <a:solidFill>
          <a:schemeClr val="accent3">
            <a:hueOff val="1476047"/>
            <a:satOff val="-11513"/>
            <a:lumOff val="-294"/>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0" rIns="117377" bIns="0" numCol="1" spcCol="1270" anchor="t" anchorCtr="0">
          <a:noAutofit/>
        </a:bodyPr>
        <a:lstStyle/>
        <a:p>
          <a:pPr lvl="0" algn="l" defTabSz="800100">
            <a:lnSpc>
              <a:spcPct val="90000"/>
            </a:lnSpc>
            <a:spcBef>
              <a:spcPct val="0"/>
            </a:spcBef>
            <a:spcAft>
              <a:spcPct val="35000"/>
            </a:spcAft>
          </a:pPr>
          <a:r>
            <a:rPr lang="fr-FR" sz="1800" kern="1200" dirty="0" smtClean="0"/>
            <a:t>Happy </a:t>
          </a:r>
          <a:r>
            <a:rPr lang="fr-FR" sz="1800" kern="1200" dirty="0" err="1" smtClean="0"/>
            <a:t>Pré-Chauffe</a:t>
          </a:r>
          <a:r>
            <a:rPr lang="fr-FR" sz="1800" kern="1200" dirty="0" smtClean="0"/>
            <a:t> 19H-22H</a:t>
          </a:r>
          <a:endParaRPr lang="fr-FR" sz="1800" kern="1200" dirty="0"/>
        </a:p>
        <a:p>
          <a:pPr marL="114300" lvl="1" indent="-114300" algn="l" defTabSz="622300">
            <a:lnSpc>
              <a:spcPct val="90000"/>
            </a:lnSpc>
            <a:spcBef>
              <a:spcPct val="0"/>
            </a:spcBef>
            <a:spcAft>
              <a:spcPct val="15000"/>
            </a:spcAft>
            <a:buChar char="•"/>
          </a:pPr>
          <a:r>
            <a:rPr lang="fr-FR" sz="1400" kern="1200" dirty="0" smtClean="0"/>
            <a:t>Alcool</a:t>
          </a:r>
          <a:endParaRPr lang="fr-FR" sz="1400" kern="1200" dirty="0"/>
        </a:p>
      </dsp:txBody>
      <dsp:txXfrm rot="5400000">
        <a:off x="1668257" y="946548"/>
        <a:ext cx="1547763" cy="2839649"/>
      </dsp:txXfrm>
    </dsp:sp>
    <dsp:sp modelId="{875F1956-315B-F14E-8821-8BD8A72CBECA}">
      <dsp:nvSpPr>
        <dsp:cNvPr id="0" name=""/>
        <dsp:cNvSpPr/>
      </dsp:nvSpPr>
      <dsp:spPr>
        <a:xfrm rot="16200000">
          <a:off x="1739611" y="1592491"/>
          <a:ext cx="4732747" cy="1547763"/>
        </a:xfrm>
        <a:prstGeom prst="flowChartManualOperation">
          <a:avLst/>
        </a:prstGeom>
        <a:solidFill>
          <a:schemeClr val="accent3">
            <a:hueOff val="2952094"/>
            <a:satOff val="-23027"/>
            <a:lumOff val="-588"/>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0" rIns="117377" bIns="0" numCol="1" spcCol="1270" anchor="t" anchorCtr="0">
          <a:noAutofit/>
        </a:bodyPr>
        <a:lstStyle/>
        <a:p>
          <a:pPr lvl="0" algn="l" defTabSz="800100">
            <a:lnSpc>
              <a:spcPct val="90000"/>
            </a:lnSpc>
            <a:spcBef>
              <a:spcPct val="0"/>
            </a:spcBef>
            <a:spcAft>
              <a:spcPct val="35000"/>
            </a:spcAft>
          </a:pPr>
          <a:r>
            <a:rPr lang="fr-FR" sz="1800" kern="1200" dirty="0" smtClean="0"/>
            <a:t>Transitions et transports 22H-24 H</a:t>
          </a:r>
          <a:endParaRPr lang="fr-FR" sz="1800" kern="1200" dirty="0"/>
        </a:p>
        <a:p>
          <a:pPr marL="114300" lvl="1" indent="-114300" algn="l" defTabSz="622300">
            <a:lnSpc>
              <a:spcPct val="90000"/>
            </a:lnSpc>
            <a:spcBef>
              <a:spcPct val="0"/>
            </a:spcBef>
            <a:spcAft>
              <a:spcPct val="15000"/>
            </a:spcAft>
            <a:buChar char="•"/>
          </a:pPr>
          <a:r>
            <a:rPr lang="fr-FR" sz="1400" kern="1200" dirty="0" err="1" smtClean="0"/>
            <a:t>Cocaïne</a:t>
          </a:r>
          <a:r>
            <a:rPr lang="fr-FR" sz="1400" kern="1200" dirty="0" smtClean="0"/>
            <a:t>, ecstasy, </a:t>
          </a:r>
          <a:r>
            <a:rPr lang="fr-FR" sz="1400" kern="1200" dirty="0" err="1" smtClean="0"/>
            <a:t>kétamine</a:t>
          </a:r>
          <a:r>
            <a:rPr lang="fr-FR" sz="1400" kern="1200" dirty="0" smtClean="0"/>
            <a:t>, </a:t>
          </a:r>
          <a:r>
            <a:rPr lang="fr-FR" sz="1400" kern="1200" dirty="0" err="1" smtClean="0"/>
            <a:t>amphétamine</a:t>
          </a:r>
          <a:r>
            <a:rPr lang="fr-FR" sz="1400" kern="1200" dirty="0" smtClean="0"/>
            <a:t>, </a:t>
          </a:r>
          <a:r>
            <a:rPr lang="fr-FR" sz="1400" kern="1200" dirty="0" err="1" smtClean="0"/>
            <a:t>poppers</a:t>
          </a:r>
          <a:r>
            <a:rPr lang="fr-FR" sz="1400" kern="1200" dirty="0" smtClean="0"/>
            <a:t> </a:t>
          </a:r>
          <a:endParaRPr lang="fr-FR" sz="1400" kern="1200" dirty="0"/>
        </a:p>
      </dsp:txBody>
      <dsp:txXfrm rot="5400000">
        <a:off x="3332103" y="946548"/>
        <a:ext cx="1547763" cy="2839649"/>
      </dsp:txXfrm>
    </dsp:sp>
    <dsp:sp modelId="{B7BED657-379D-714F-8E03-0FDD21256CB6}">
      <dsp:nvSpPr>
        <dsp:cNvPr id="0" name=""/>
        <dsp:cNvSpPr/>
      </dsp:nvSpPr>
      <dsp:spPr>
        <a:xfrm rot="16200000">
          <a:off x="3403457" y="1592491"/>
          <a:ext cx="4732747" cy="1547763"/>
        </a:xfrm>
        <a:prstGeom prst="flowChartManualOperation">
          <a:avLst/>
        </a:prstGeom>
        <a:solidFill>
          <a:srgbClr val="FFC000"/>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0" rIns="117377" bIns="0" numCol="1" spcCol="1270" anchor="t" anchorCtr="0">
          <a:noAutofit/>
        </a:bodyPr>
        <a:lstStyle/>
        <a:p>
          <a:pPr lvl="0" algn="l" defTabSz="800100">
            <a:lnSpc>
              <a:spcPct val="90000"/>
            </a:lnSpc>
            <a:spcBef>
              <a:spcPct val="0"/>
            </a:spcBef>
            <a:spcAft>
              <a:spcPct val="35000"/>
            </a:spcAft>
          </a:pPr>
          <a:r>
            <a:rPr lang="fr-FR" sz="1800" kern="1200" dirty="0" err="1" smtClean="0"/>
            <a:t>Give</a:t>
          </a:r>
          <a:r>
            <a:rPr lang="fr-FR" sz="1800" kern="1200" dirty="0" smtClean="0"/>
            <a:t> me the night 24H-6H</a:t>
          </a:r>
        </a:p>
        <a:p>
          <a:pPr marL="114300" lvl="1" indent="-114300" algn="l" defTabSz="622300">
            <a:lnSpc>
              <a:spcPct val="90000"/>
            </a:lnSpc>
            <a:spcBef>
              <a:spcPct val="0"/>
            </a:spcBef>
            <a:spcAft>
              <a:spcPct val="15000"/>
            </a:spcAft>
            <a:buChar char="•"/>
          </a:pPr>
          <a:r>
            <a:rPr lang="fr-FR" sz="1400" kern="1200" dirty="0" smtClean="0"/>
            <a:t>Boîtes (à musique ou et/ ou à cul)</a:t>
          </a:r>
          <a:endParaRPr lang="fr-FR" sz="1400" kern="1200" dirty="0"/>
        </a:p>
        <a:p>
          <a:pPr marL="114300" lvl="1" indent="-114300" algn="l" defTabSz="622300">
            <a:lnSpc>
              <a:spcPct val="90000"/>
            </a:lnSpc>
            <a:spcBef>
              <a:spcPct val="0"/>
            </a:spcBef>
            <a:spcAft>
              <a:spcPct val="15000"/>
            </a:spcAft>
            <a:buChar char="•"/>
          </a:pPr>
          <a:r>
            <a:rPr lang="fr-FR" sz="1400" kern="1200" dirty="0" smtClean="0"/>
            <a:t>MDMA, GHB (si no OH),</a:t>
          </a:r>
          <a:r>
            <a:rPr lang="fr-FR" sz="1400" kern="1200" dirty="0" err="1" smtClean="0"/>
            <a:t>Cocaine</a:t>
          </a:r>
          <a:r>
            <a:rPr lang="fr-FR" sz="1400" kern="1200" dirty="0" smtClean="0"/>
            <a:t>, amphétamines</a:t>
          </a:r>
          <a:endParaRPr lang="fr-FR" sz="1400" kern="1200" dirty="0"/>
        </a:p>
      </dsp:txBody>
      <dsp:txXfrm rot="5400000">
        <a:off x="4995949" y="946548"/>
        <a:ext cx="1547763" cy="2839649"/>
      </dsp:txXfrm>
    </dsp:sp>
    <dsp:sp modelId="{04138C06-4634-5F4D-B522-16F385F95FA5}">
      <dsp:nvSpPr>
        <dsp:cNvPr id="0" name=""/>
        <dsp:cNvSpPr/>
      </dsp:nvSpPr>
      <dsp:spPr>
        <a:xfrm rot="16200000">
          <a:off x="5067303" y="1592491"/>
          <a:ext cx="4732747" cy="1547763"/>
        </a:xfrm>
        <a:prstGeom prst="flowChartManualOperation">
          <a:avLst/>
        </a:prstGeom>
        <a:solidFill>
          <a:srgbClr val="C00000"/>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0" rIns="117377" bIns="0" numCol="1" spcCol="1270" anchor="t" anchorCtr="0">
          <a:noAutofit/>
        </a:bodyPr>
        <a:lstStyle/>
        <a:p>
          <a:pPr lvl="0" algn="l" defTabSz="800100">
            <a:lnSpc>
              <a:spcPct val="90000"/>
            </a:lnSpc>
            <a:spcBef>
              <a:spcPct val="0"/>
            </a:spcBef>
            <a:spcAft>
              <a:spcPct val="35000"/>
            </a:spcAft>
          </a:pPr>
          <a:r>
            <a:rPr lang="fr-FR" sz="1800" kern="1200" dirty="0" smtClean="0"/>
            <a:t>Jusqu’au bout  de …6H30 à …</a:t>
          </a:r>
          <a:endParaRPr lang="fr-FR" sz="1800" kern="1200" dirty="0"/>
        </a:p>
        <a:p>
          <a:pPr marL="114300" lvl="1" indent="-114300" algn="l" defTabSz="622300">
            <a:lnSpc>
              <a:spcPct val="90000"/>
            </a:lnSpc>
            <a:spcBef>
              <a:spcPct val="0"/>
            </a:spcBef>
            <a:spcAft>
              <a:spcPct val="15000"/>
            </a:spcAft>
            <a:buChar char="•"/>
          </a:pPr>
          <a:r>
            <a:rPr lang="fr-FR" sz="1400" kern="1200" dirty="0" smtClean="0"/>
            <a:t> La nuit ?, laquelle ?</a:t>
          </a:r>
          <a:endParaRPr lang="fr-FR" sz="1400" kern="1200" dirty="0"/>
        </a:p>
        <a:p>
          <a:pPr marL="114300" lvl="1" indent="-114300" algn="l" defTabSz="622300">
            <a:lnSpc>
              <a:spcPct val="90000"/>
            </a:lnSpc>
            <a:spcBef>
              <a:spcPct val="0"/>
            </a:spcBef>
            <a:spcAft>
              <a:spcPct val="15000"/>
            </a:spcAft>
            <a:buChar char="•"/>
          </a:pPr>
          <a:r>
            <a:rPr lang="fr-FR" sz="1400" kern="1200" dirty="0" smtClean="0"/>
            <a:t>L’envie ? … de ?</a:t>
          </a:r>
          <a:endParaRPr lang="fr-FR" sz="1400" kern="1200" dirty="0"/>
        </a:p>
        <a:p>
          <a:pPr marL="114300" lvl="1" indent="-114300" algn="l" defTabSz="622300">
            <a:lnSpc>
              <a:spcPct val="90000"/>
            </a:lnSpc>
            <a:spcBef>
              <a:spcPct val="0"/>
            </a:spcBef>
            <a:spcAft>
              <a:spcPct val="15000"/>
            </a:spcAft>
            <a:buChar char="•"/>
          </a:pPr>
          <a:r>
            <a:rPr lang="fr-FR" sz="1400" kern="1200" dirty="0" smtClean="0"/>
            <a:t>L’</a:t>
          </a:r>
          <a:r>
            <a:rPr lang="fr-FR" sz="1400" kern="1200" dirty="0" err="1" smtClean="0"/>
            <a:t>energie</a:t>
          </a:r>
          <a:r>
            <a:rPr lang="fr-FR" sz="1400" kern="1200" dirty="0" smtClean="0"/>
            <a:t>, la résistance ?</a:t>
          </a:r>
          <a:endParaRPr lang="fr-FR" sz="1400" kern="1200" dirty="0"/>
        </a:p>
        <a:p>
          <a:pPr marL="114300" lvl="1" indent="-114300" algn="l" defTabSz="622300">
            <a:lnSpc>
              <a:spcPct val="90000"/>
            </a:lnSpc>
            <a:spcBef>
              <a:spcPct val="0"/>
            </a:spcBef>
            <a:spcAft>
              <a:spcPct val="15000"/>
            </a:spcAft>
            <a:buChar char="•"/>
          </a:pPr>
          <a:r>
            <a:rPr lang="fr-FR" sz="1400" kern="1200" dirty="0" smtClean="0"/>
            <a:t>Les produits </a:t>
          </a:r>
          <a:endParaRPr lang="fr-FR" sz="1400" kern="1200" dirty="0"/>
        </a:p>
        <a:p>
          <a:pPr marL="228600" lvl="2" indent="-114300" algn="l" defTabSz="622300">
            <a:lnSpc>
              <a:spcPct val="90000"/>
            </a:lnSpc>
            <a:spcBef>
              <a:spcPct val="0"/>
            </a:spcBef>
            <a:spcAft>
              <a:spcPct val="15000"/>
            </a:spcAft>
            <a:buChar char="•"/>
          </a:pPr>
          <a:r>
            <a:rPr lang="fr-FR" sz="1400" kern="1200" dirty="0" smtClean="0"/>
            <a:t>Tous</a:t>
          </a:r>
          <a:endParaRPr lang="fr-FR" sz="1400" kern="1200" dirty="0"/>
        </a:p>
        <a:p>
          <a:pPr marL="228600" lvl="2" indent="-114300" algn="l" defTabSz="622300">
            <a:lnSpc>
              <a:spcPct val="90000"/>
            </a:lnSpc>
            <a:spcBef>
              <a:spcPct val="0"/>
            </a:spcBef>
            <a:spcAft>
              <a:spcPct val="15000"/>
            </a:spcAft>
            <a:buChar char="•"/>
          </a:pPr>
          <a:r>
            <a:rPr lang="fr-FR" sz="1400" kern="1200" dirty="0" smtClean="0"/>
            <a:t>Facilitateurs de l’</a:t>
          </a:r>
          <a:r>
            <a:rPr lang="fr-FR" sz="1400" kern="1200" dirty="0" err="1" smtClean="0"/>
            <a:t>erection</a:t>
          </a:r>
          <a:endParaRPr lang="fr-FR" sz="1400" kern="1200" dirty="0"/>
        </a:p>
      </dsp:txBody>
      <dsp:txXfrm rot="5400000">
        <a:off x="6659795" y="946548"/>
        <a:ext cx="1547763" cy="2839649"/>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A8FF37-B17A-48C3-BF48-9BD76A343225}" type="datetimeFigureOut">
              <a:rPr lang="fr-FR" smtClean="0"/>
              <a:t>22/09/2017</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286548-1D6F-433E-80E0-CD28B7A268C3}" type="slidenum">
              <a:rPr lang="fr-FR" smtClean="0"/>
              <a:t>‹#›</a:t>
            </a:fld>
            <a:endParaRPr lang="fr-FR"/>
          </a:p>
        </p:txBody>
      </p:sp>
    </p:spTree>
    <p:extLst>
      <p:ext uri="{BB962C8B-B14F-4D97-AF65-F5344CB8AC3E}">
        <p14:creationId xmlns:p14="http://schemas.microsoft.com/office/powerpoint/2010/main" val="881887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www.nlm.nih.gov/medlineplus/alcohol.html"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1286548-1D6F-433E-80E0-CD28B7A268C3}" type="slidenum">
              <a:rPr lang="fr-FR" smtClean="0"/>
              <a:t>2</a:t>
            </a:fld>
            <a:endParaRPr lang="fr-FR"/>
          </a:p>
        </p:txBody>
      </p:sp>
    </p:spTree>
    <p:extLst>
      <p:ext uri="{BB962C8B-B14F-4D97-AF65-F5344CB8AC3E}">
        <p14:creationId xmlns:p14="http://schemas.microsoft.com/office/powerpoint/2010/main" val="428132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TextEdit="1"/>
          </p:cNvSpPr>
          <p:nvPr>
            <p:ph type="sldImg"/>
          </p:nvPr>
        </p:nvSpPr>
        <p:spPr bwMode="auto">
          <a:noFill/>
          <a:ln>
            <a:solidFill>
              <a:srgbClr val="000000"/>
            </a:solidFill>
            <a:miter lim="800000"/>
            <a:headEnd/>
            <a:tailEnd/>
          </a:ln>
        </p:spPr>
      </p:sp>
      <p:sp>
        <p:nvSpPr>
          <p:cNvPr id="140291" name="Rectangle 3"/>
          <p:cNvSpPr>
            <a:spLocks noGrp="1"/>
          </p:cNvSpPr>
          <p:nvPr>
            <p:ph type="body" idx="1"/>
          </p:nvPr>
        </p:nvSpPr>
        <p:spPr>
          <a:noFill/>
          <a:ln/>
        </p:spPr>
        <p:txBody>
          <a:bodyPr/>
          <a:lstStyle/>
          <a:p>
            <a:r>
              <a:rPr lang="en-US" sz="1000" b="1" dirty="0"/>
              <a:t>INSTRUCTIONS</a:t>
            </a:r>
            <a:endParaRPr lang="en-US" sz="1000" dirty="0"/>
          </a:p>
          <a:p>
            <a:r>
              <a:rPr lang="en-US" sz="1000" dirty="0"/>
              <a:t>The purpose of this slide is to provide an overview of the most commonly used psychoactive substances—alcohol and other drugs. Review each substance and its main effects with the audience. Tell the audience that this chart can be referenced in daily clinical</a:t>
            </a:r>
            <a:r>
              <a:rPr lang="en-US" sz="1000" baseline="0" dirty="0"/>
              <a:t> </a:t>
            </a:r>
            <a:r>
              <a:rPr lang="en-US" sz="1000" dirty="0"/>
              <a:t>practice: if they notice clients acting unusually energetic, tired, or odd, it could be because they are under the influence of one of these substances. It</a:t>
            </a:r>
            <a:r>
              <a:rPr lang="en-US" sz="1000" baseline="0" dirty="0"/>
              <a:t> is important to note that these categories are not definitive. For example, ecstasy is often counted among stimulants and/or hallucinogens, and the club drugs category often includes Ketamine.</a:t>
            </a:r>
          </a:p>
          <a:p>
            <a:endParaRPr lang="en-US" sz="1000" baseline="0" dirty="0"/>
          </a:p>
          <a:p>
            <a:r>
              <a:rPr lang="en-US" sz="1000" baseline="0" dirty="0"/>
              <a:t>For a fun and basic lesson on how the “classic” drugs work in the brain, participants may wish to view the “Mouse Party,” available at http://learn.genetics.utah.edu/content/addiction/drugs/mouse.html. </a:t>
            </a:r>
            <a:endParaRPr lang="en-US" sz="1000" dirty="0"/>
          </a:p>
          <a:p>
            <a:endParaRPr lang="en-US" sz="1000" dirty="0"/>
          </a:p>
          <a:p>
            <a:r>
              <a:rPr lang="en-US" sz="1000" b="1" dirty="0"/>
              <a:t>Additional Information for the Trainer(s)</a:t>
            </a:r>
            <a:endParaRPr lang="en-US" sz="1000" dirty="0"/>
          </a:p>
          <a:p>
            <a:r>
              <a:rPr lang="en-US" sz="1000" b="1" dirty="0"/>
              <a:t>Alcohol: </a:t>
            </a:r>
            <a:r>
              <a:rPr lang="en-US" sz="1000" dirty="0"/>
              <a:t>Many Americans drink alcohol at least occasionally. For many people, moderate drinking is probably safe. Moderate drinking is one drink a day for women or anyone over 65, and two drinks a day for men under 65. Some people should not drink at all, including children, pregnant women, people on certain medicines and people with some medical conditions. Anything more than moderate drinking can be risky. Binge drinking - drinking five or more drinks at one time - can damage health and increase risk for accidents, injuries and assault (1). </a:t>
            </a:r>
          </a:p>
          <a:p>
            <a:endParaRPr lang="en-US" sz="1000" dirty="0"/>
          </a:p>
          <a:p>
            <a:r>
              <a:rPr lang="en-US" sz="1000" dirty="0"/>
              <a:t>Alcohol can cause neurotransmitters to relay information too slowly, creating feelings of drowsiness. It can trigger mood and behavioral changes, including depression, agitation, memory loss, and seizures.</a:t>
            </a:r>
            <a:r>
              <a:rPr lang="en-US" sz="1000" i="1" dirty="0"/>
              <a:t> </a:t>
            </a:r>
            <a:r>
              <a:rPr lang="en-US" sz="1000" dirty="0"/>
              <a:t>Long-term, heavy drinking causes alterations in neurons that can affect motor coordination, temperature regulation, sleep, mood, learning, and memory. One neurotransmitter particularly susceptible to even small amounts of alcohol is glutamate, which affects memory. Researchers believe that because it interferes with glutamate, alcohol causes some people to temporarily “black out,” or forget much of what happened during a night of heavy drinking. Alcohol also causes an increased release of </a:t>
            </a:r>
            <a:r>
              <a:rPr lang="en-US" sz="1000" i="1" dirty="0"/>
              <a:t>serotonin</a:t>
            </a:r>
            <a:r>
              <a:rPr lang="en-US" sz="1000" dirty="0"/>
              <a:t>, another neurotransmitter, which helps regulate emotional expression (2).</a:t>
            </a:r>
          </a:p>
          <a:p>
            <a:endParaRPr lang="en-US" sz="1000" b="1" dirty="0"/>
          </a:p>
          <a:p>
            <a:r>
              <a:rPr lang="en-US" sz="1000" b="1" dirty="0"/>
              <a:t>Marijuana</a:t>
            </a:r>
            <a:r>
              <a:rPr lang="en-US" sz="1000" dirty="0"/>
              <a:t> is derived from a plant containing more than 400 chemicals. Tetrahydrocannabinol (THC) is the main psychoactive ingredient in marijuana. It binds to cannabinoid (CB) receptors, which are highly concentrated in areas of the brain that control pleasure, memory, thought, concentration, sensory and time perception, appetite, pain, and movement coordination. This is why marijuana can have wide ranging effects, including: short-term memory loss, difficulty learning/retaining information, slowed reaction time, impaired motor coordination, impaired judgment and decision-making, an increased heart rate, and an altered mood. Long-term marijuana abuse can lead to dependence, poorer educational outcomes and job performance, respiratory problems, and cognitive impairment. For some people, it can also increase risk of psychosis (3).</a:t>
            </a:r>
            <a:endParaRPr lang="en-US" sz="1000" i="0" dirty="0"/>
          </a:p>
          <a:p>
            <a:endParaRPr lang="en-US" sz="1000" dirty="0"/>
          </a:p>
          <a:p>
            <a:r>
              <a:rPr lang="en-US" sz="1000" b="1" dirty="0"/>
              <a:t>Opioids</a:t>
            </a:r>
            <a:r>
              <a:rPr lang="en-US" sz="1000" dirty="0"/>
              <a:t> resemble natural chemicals that have binding sites on receptors. Opioids affect parts of the brain that control emotions, and create feelings of pleasure, relaxation, and contentment. They also act on the brainstem, which controls automatic body functions, and they affect the spinal cord as well. If swallowed as pills, opioids take longer to reach the brain. If they are injected, they act faster and can produce a quick, intense feeling of pleasure followed by a sense of well-being and a calm drowsiness. While prescription pain relievers can be highly beneficial if used as prescribed, opioids as a general class of drugs have a high potential for abuse (4)</a:t>
            </a:r>
            <a:r>
              <a:rPr lang="en-US" sz="1000" i="0" dirty="0"/>
              <a:t>.</a:t>
            </a:r>
          </a:p>
          <a:p>
            <a:endParaRPr lang="en-US" sz="1000" b="1" dirty="0"/>
          </a:p>
          <a:p>
            <a:r>
              <a:rPr lang="en-US" sz="1000" b="1" dirty="0"/>
              <a:t>Stimulants: Cocaine</a:t>
            </a:r>
            <a:r>
              <a:rPr lang="en-US" sz="1000" dirty="0"/>
              <a:t> is a powerfully addictive stimulant drug that can be snorted or dissolved in water and then injected. Crack is the street name given to the form of cocaine that can be smoked. The term “crack” refers to the crackling sound produced by the rock as it is heated. Injecting or smoking cocaine produces a quicker, stronger high than snorting. Cocaine works by acting on the neurotransmitter dopamine, which is associated with pleasure and movement. Normally dopamine is released by a neuron in response to a pleasurable signal (e.g., the smell of good food), and then recycled back into the cell that released it. Cocaine works by preventing dopamine from being recycled, so the pleasurable feelings caused by dopamine become amplified. With repeated use, cocaine can cause long-term changes in brain, which may eventually lead to abuse or dependence (5).</a:t>
            </a:r>
            <a:endParaRPr lang="en-US" sz="1000" i="0" dirty="0"/>
          </a:p>
          <a:p>
            <a:r>
              <a:rPr lang="en-US" sz="1000" b="1" dirty="0"/>
              <a:t> </a:t>
            </a:r>
            <a:endParaRPr lang="en-US" sz="1000" dirty="0"/>
          </a:p>
          <a:p>
            <a:r>
              <a:rPr lang="en-US" sz="1000" b="1" dirty="0"/>
              <a:t>Methamphetamine</a:t>
            </a:r>
            <a:r>
              <a:rPr lang="en-US" sz="1000" dirty="0"/>
              <a:t> is a white, odorless, bitter-tasting crystalline powder that easily dissolves in water or alcohol and is taken orally, snorted, injected, or smoked. Methamphetamine increases the release of dopamine and blocking its reuptake. Dopamine is involved in reward, motivation, the experience of pleasure, and motor function. Methamphetamine’s ability to release dopamine rapidly creates an intense euphoria, or “rush.” Chronic use leads to structural and functional changes in areas of the brain associated with emotion and memory, causing many emotional and cognitive problems for chronic users (6)</a:t>
            </a:r>
            <a:r>
              <a:rPr lang="en-US" sz="1000" i="0" dirty="0"/>
              <a:t>.</a:t>
            </a:r>
          </a:p>
          <a:p>
            <a:r>
              <a:rPr lang="en-US" sz="1000" i="1" dirty="0"/>
              <a:t> </a:t>
            </a:r>
            <a:endParaRPr lang="en-US" sz="1000" dirty="0"/>
          </a:p>
          <a:p>
            <a:r>
              <a:rPr lang="en-US" sz="1000" b="1" dirty="0"/>
              <a:t>MDMA</a:t>
            </a:r>
            <a:r>
              <a:rPr lang="en-US" sz="1000" dirty="0"/>
              <a:t> (Ecstasy) is a synthetic, psychoactive drug that is chemically similar to the stimulant methamphetamine and the hallucinogen mescaline. The drug produces feelings of increased energy, euphoria, emotional warmth, and distortions in time, perception, and tactile experiences. MDMA is taken orally, usually as a capsule or tablet. MDMA gets its main effects by acting on neurons that use the neurotransmitter serotonin. The serotonin system plays an important role in regulating mood, aggression, sexual activity, sleep, and sensitivity to pain. MDMA binds to the serotonin transporter, thus increasing and prolonging the serotonin signal. MDMA has similar effects on another neurotransmitter—norepinephrine, which can cause increases in heart rate and blood pressure. MDMA also releases dopamine, but to a much lesser extent. The drug can produce confusion, depression, sleep problems, drug craving, and severe anxiety. MDMA can be harmful to the brain, causing long-lasting damage to neurons (7).</a:t>
            </a:r>
          </a:p>
          <a:p>
            <a:r>
              <a:rPr lang="en-US" sz="1000" i="1" dirty="0"/>
              <a:t> </a:t>
            </a:r>
            <a:endParaRPr lang="en-US" sz="1000" dirty="0"/>
          </a:p>
          <a:p>
            <a:r>
              <a:rPr lang="en-US" sz="1000" b="1" dirty="0"/>
              <a:t>GHB</a:t>
            </a:r>
            <a:r>
              <a:rPr lang="en-US" sz="1000" dirty="0"/>
              <a:t> (Xyrem) is a central nervous system (CNS) depressant. It has been approved for use in the treatment of narcolepsy. GHB acts on at least two sites in the brain: the GABA</a:t>
            </a:r>
            <a:r>
              <a:rPr lang="en-US" sz="1000" baseline="-25000" dirty="0"/>
              <a:t>B</a:t>
            </a:r>
            <a:r>
              <a:rPr lang="en-US" sz="1000" dirty="0"/>
              <a:t> receptor and a specific GHB binding site. At high doses, GHB’s sedative effects may result in sleep, coma, or death (8). The subjective effects</a:t>
            </a:r>
            <a:r>
              <a:rPr lang="en-US" sz="1000" baseline="0" dirty="0"/>
              <a:t> are described as very similar to alcohol, and the dosing range is very tight before negative effects (unconsciousness, vomiting) begin to occur. </a:t>
            </a:r>
            <a:endParaRPr lang="en-US" sz="1000" i="0" dirty="0"/>
          </a:p>
          <a:p>
            <a:r>
              <a:rPr lang="en-US" sz="1000" dirty="0"/>
              <a:t> </a:t>
            </a:r>
          </a:p>
          <a:p>
            <a:r>
              <a:rPr lang="en-US" sz="1000" b="1" dirty="0"/>
              <a:t>Ketamine</a:t>
            </a:r>
            <a:r>
              <a:rPr lang="en-US" sz="1000" dirty="0"/>
              <a:t> is a dissociative anesthetic that distorts perceptions of sight and sound, and can produce feelings of detachment. Ketamine acts on a type of glutamate receptor in the brain. Low-dose intoxication results in impaired attention, learning ability, and memory. At higher doses, ketamine can cause dreamlike states and hallucinations; and at very high doses still, ketamine can cause delirium and amnesia (8).</a:t>
            </a:r>
            <a:endParaRPr lang="en-US" sz="1000" i="0" dirty="0"/>
          </a:p>
          <a:p>
            <a:r>
              <a:rPr lang="en-US" sz="1000" i="1" dirty="0"/>
              <a:t> </a:t>
            </a:r>
            <a:endParaRPr lang="en-US" sz="1000" dirty="0"/>
          </a:p>
          <a:p>
            <a:r>
              <a:rPr lang="en-US" sz="1000" b="1" dirty="0"/>
              <a:t>Hallucinogens: </a:t>
            </a:r>
            <a:r>
              <a:rPr lang="en-US" sz="1000" dirty="0"/>
              <a:t>Compounds found in some plants and mushrooms (or their extracts) have hallucinogenic effects, causing profound distortions in perceptions of reality when consumed. Hallucinogens</a:t>
            </a:r>
            <a:r>
              <a:rPr lang="en-US" sz="1000" baseline="0" dirty="0"/>
              <a:t> specifically work on certain serotonin receptor subtypes.</a:t>
            </a:r>
            <a:r>
              <a:rPr lang="en-US" sz="1000" dirty="0"/>
              <a:t> Under the influence of hallucinogens, people see images, hear sounds, and feel sensations that seem real but are not. Some hallucinogens also produce rapid, intense emotional swings. While the exact mechanisms that make hallucinogens work are unclear, research shows that these drugs work, at least partially, by temporarily interfering with neurotransmitters and receptors. The most common hallucinogens are LSD, peyote, psilocybin, and PCP. PCP</a:t>
            </a:r>
            <a:r>
              <a:rPr lang="en-US" sz="1000" baseline="0" dirty="0"/>
              <a:t> and DXM are also dissociative drugs</a:t>
            </a:r>
            <a:r>
              <a:rPr lang="en-US" sz="1000" dirty="0"/>
              <a:t> (9).</a:t>
            </a:r>
          </a:p>
          <a:p>
            <a:endParaRPr lang="en-US" sz="1000" i="0" dirty="0"/>
          </a:p>
          <a:p>
            <a:r>
              <a:rPr lang="en-US" sz="1000" b="1" u="sng" kern="1200" dirty="0">
                <a:solidFill>
                  <a:schemeClr val="tx1"/>
                </a:solidFill>
                <a:effectLst/>
                <a:latin typeface="+mn-lt"/>
                <a:ea typeface="+mn-ea"/>
                <a:cs typeface="+mn-cs"/>
              </a:rPr>
              <a:t>SOURCES</a:t>
            </a:r>
            <a:r>
              <a:rPr lang="en-US" sz="1000" b="1" kern="1200" dirty="0">
                <a:solidFill>
                  <a:schemeClr val="tx1"/>
                </a:solidFill>
                <a:effectLst/>
                <a:latin typeface="+mn-lt"/>
                <a:ea typeface="+mn-ea"/>
                <a:cs typeface="+mn-cs"/>
              </a:rPr>
              <a:t>:</a:t>
            </a: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(1) </a:t>
            </a:r>
            <a:r>
              <a:rPr lang="en-US" sz="1000" u="none" kern="1200" dirty="0">
                <a:solidFill>
                  <a:schemeClr val="tx1"/>
                </a:solidFill>
                <a:effectLst/>
                <a:latin typeface="+mn-lt"/>
                <a:ea typeface="+mn-ea"/>
                <a:cs typeface="+mn-cs"/>
              </a:rPr>
              <a:t>National Institutes of Health. (2012). </a:t>
            </a:r>
            <a:r>
              <a:rPr lang="en-US" sz="1000" i="1" u="none" kern="1200" dirty="0">
                <a:solidFill>
                  <a:schemeClr val="tx1"/>
                </a:solidFill>
                <a:effectLst/>
                <a:latin typeface="+mn-lt"/>
                <a:ea typeface="+mn-ea"/>
                <a:cs typeface="+mn-cs"/>
              </a:rPr>
              <a:t>MedlinePlus: Alcohol.</a:t>
            </a:r>
            <a:r>
              <a:rPr lang="en-US" sz="1000" u="none" kern="1200" dirty="0">
                <a:solidFill>
                  <a:schemeClr val="tx1"/>
                </a:solidFill>
                <a:effectLst/>
                <a:latin typeface="+mn-lt"/>
                <a:ea typeface="+mn-ea"/>
                <a:cs typeface="+mn-cs"/>
              </a:rPr>
              <a:t> Available at: </a:t>
            </a:r>
            <a:r>
              <a:rPr lang="en-US" sz="1000" u="none" kern="1200" dirty="0">
                <a:solidFill>
                  <a:schemeClr val="tx1"/>
                </a:solidFill>
                <a:effectLst/>
                <a:latin typeface="+mn-lt"/>
                <a:ea typeface="+mn-ea"/>
                <a:cs typeface="+mn-cs"/>
                <a:hlinkClick r:id="rId3"/>
              </a:rPr>
              <a:t>http://www.nlm.nih.gov/medlineplus/alcohol.html</a:t>
            </a:r>
            <a:r>
              <a:rPr lang="en-US" sz="1000" kern="1200" dirty="0">
                <a:solidFill>
                  <a:schemeClr val="tx1"/>
                </a:solidFill>
                <a:effectLst/>
                <a:latin typeface="+mn-lt"/>
                <a:ea typeface="+mn-ea"/>
                <a:cs typeface="+mn-cs"/>
              </a:rPr>
              <a:t>.</a:t>
            </a:r>
          </a:p>
          <a:p>
            <a:r>
              <a:rPr lang="en-US" sz="1000" kern="1200" dirty="0">
                <a:solidFill>
                  <a:schemeClr val="tx1"/>
                </a:solidFill>
                <a:effectLst/>
                <a:latin typeface="+mn-lt"/>
                <a:ea typeface="+mn-ea"/>
                <a:cs typeface="+mn-cs"/>
              </a:rPr>
              <a:t>(2) National Institute on Alcohol Abuse and Alcoholism (NIAAA). (2010). Beyond Hangovers: Understanding Alcohol’s Impact on your Health. Rockville, MD: U.S. Department of Health and Human Services, National Institutes of Health.</a:t>
            </a:r>
          </a:p>
          <a:p>
            <a:pPr lvl="0"/>
            <a:r>
              <a:rPr lang="en-US" sz="1000" kern="1200" dirty="0">
                <a:solidFill>
                  <a:schemeClr val="tx1"/>
                </a:solidFill>
                <a:effectLst/>
                <a:latin typeface="+mn-lt"/>
                <a:ea typeface="+mn-ea"/>
                <a:cs typeface="+mn-cs"/>
              </a:rPr>
              <a:t>(3) National Institute on Drug Abuse (NIDA). (2011). </a:t>
            </a:r>
            <a:r>
              <a:rPr lang="en-US" sz="1000" i="1" kern="1200" dirty="0">
                <a:solidFill>
                  <a:schemeClr val="tx1"/>
                </a:solidFill>
                <a:effectLst/>
                <a:latin typeface="+mn-lt"/>
                <a:ea typeface="+mn-ea"/>
                <a:cs typeface="+mn-cs"/>
              </a:rPr>
              <a:t>NIDA</a:t>
            </a:r>
            <a:r>
              <a:rPr lang="en-US" sz="1000" kern="1200" dirty="0">
                <a:solidFill>
                  <a:schemeClr val="tx1"/>
                </a:solidFill>
                <a:effectLst/>
                <a:latin typeface="+mn-lt"/>
                <a:ea typeface="+mn-ea"/>
                <a:cs typeface="+mn-cs"/>
              </a:rPr>
              <a:t> </a:t>
            </a:r>
            <a:r>
              <a:rPr lang="en-US" sz="1000" i="1" kern="1200" dirty="0">
                <a:solidFill>
                  <a:schemeClr val="tx1"/>
                </a:solidFill>
                <a:effectLst/>
                <a:latin typeface="+mn-lt"/>
                <a:ea typeface="+mn-ea"/>
                <a:cs typeface="+mn-cs"/>
              </a:rPr>
              <a:t>Topics in Brief: Marijuana</a:t>
            </a:r>
            <a:r>
              <a:rPr lang="en-US" sz="1000" kern="1200" dirty="0">
                <a:solidFill>
                  <a:schemeClr val="tx1"/>
                </a:solidFill>
                <a:effectLst/>
                <a:latin typeface="+mn-lt"/>
                <a:ea typeface="+mn-ea"/>
                <a:cs typeface="+mn-cs"/>
              </a:rPr>
              <a:t>. Rockville, MD: U.S. Department of Health and Human Services, National Institutes of Health.</a:t>
            </a:r>
          </a:p>
          <a:p>
            <a:pPr lvl="0"/>
            <a:r>
              <a:rPr lang="en-US" sz="1000" kern="1200" dirty="0">
                <a:solidFill>
                  <a:schemeClr val="tx1"/>
                </a:solidFill>
                <a:effectLst/>
                <a:latin typeface="+mn-lt"/>
                <a:ea typeface="+mn-ea"/>
                <a:cs typeface="+mn-cs"/>
              </a:rPr>
              <a:t>(4) NIDA. (2009). </a:t>
            </a:r>
            <a:r>
              <a:rPr lang="en-US" sz="1000" i="1" kern="1200" dirty="0">
                <a:solidFill>
                  <a:schemeClr val="tx1"/>
                </a:solidFill>
                <a:effectLst/>
                <a:latin typeface="+mn-lt"/>
                <a:ea typeface="+mn-ea"/>
                <a:cs typeface="+mn-cs"/>
              </a:rPr>
              <a:t>Mind over Matter: Opiates</a:t>
            </a:r>
            <a:r>
              <a:rPr lang="en-US" sz="1000" kern="1200" dirty="0">
                <a:solidFill>
                  <a:schemeClr val="tx1"/>
                </a:solidFill>
                <a:effectLst/>
                <a:latin typeface="+mn-lt"/>
                <a:ea typeface="+mn-ea"/>
                <a:cs typeface="+mn-cs"/>
              </a:rPr>
              <a:t>. Rockville, MD: U.S. Department of Health and Human Services, National Institutes of Health.</a:t>
            </a:r>
          </a:p>
          <a:p>
            <a:pPr lvl="0"/>
            <a:r>
              <a:rPr lang="en-US" sz="1000" kern="1200" dirty="0">
                <a:solidFill>
                  <a:schemeClr val="tx1"/>
                </a:solidFill>
                <a:effectLst/>
                <a:latin typeface="+mn-lt"/>
                <a:ea typeface="+mn-ea"/>
                <a:cs typeface="+mn-cs"/>
              </a:rPr>
              <a:t>(5) NIDA. (2010). </a:t>
            </a:r>
            <a:r>
              <a:rPr lang="en-US" sz="1000" i="1" kern="1200" dirty="0">
                <a:solidFill>
                  <a:schemeClr val="tx1"/>
                </a:solidFill>
                <a:effectLst/>
                <a:latin typeface="+mn-lt"/>
                <a:ea typeface="+mn-ea"/>
                <a:cs typeface="+mn-cs"/>
              </a:rPr>
              <a:t>NIDA DrugFacts: Cocaine</a:t>
            </a:r>
            <a:r>
              <a:rPr lang="en-US" sz="1000" kern="1200" dirty="0">
                <a:solidFill>
                  <a:schemeClr val="tx1"/>
                </a:solidFill>
                <a:effectLst/>
                <a:latin typeface="+mn-lt"/>
                <a:ea typeface="+mn-ea"/>
                <a:cs typeface="+mn-cs"/>
              </a:rPr>
              <a:t>. Rockville, MD: U.S. Department of Health and Human Services, National Institutes of Health.</a:t>
            </a:r>
          </a:p>
          <a:p>
            <a:pPr lvl="0"/>
            <a:r>
              <a:rPr lang="en-US" sz="1000" kern="1200" dirty="0">
                <a:solidFill>
                  <a:schemeClr val="tx1"/>
                </a:solidFill>
                <a:effectLst/>
                <a:latin typeface="+mn-lt"/>
                <a:ea typeface="+mn-ea"/>
                <a:cs typeface="+mn-cs"/>
              </a:rPr>
              <a:t>(6) NIDA. (2010). </a:t>
            </a:r>
            <a:r>
              <a:rPr lang="en-US" sz="1000" i="1" kern="1200" dirty="0">
                <a:solidFill>
                  <a:schemeClr val="tx1"/>
                </a:solidFill>
                <a:effectLst/>
                <a:latin typeface="+mn-lt"/>
                <a:ea typeface="+mn-ea"/>
                <a:cs typeface="+mn-cs"/>
              </a:rPr>
              <a:t>NIDA DrugFacts: Methamphetamine</a:t>
            </a:r>
            <a:r>
              <a:rPr lang="en-US" sz="1000" kern="1200" dirty="0">
                <a:solidFill>
                  <a:schemeClr val="tx1"/>
                </a:solidFill>
                <a:effectLst/>
                <a:latin typeface="+mn-lt"/>
                <a:ea typeface="+mn-ea"/>
                <a:cs typeface="+mn-cs"/>
              </a:rPr>
              <a:t>. Rockville, MD: U.S. Department of Health and Human Services, National Institutes of Health.</a:t>
            </a:r>
          </a:p>
          <a:p>
            <a:pPr lvl="0"/>
            <a:r>
              <a:rPr lang="en-US" sz="1000" kern="1200" dirty="0">
                <a:solidFill>
                  <a:schemeClr val="tx1"/>
                </a:solidFill>
                <a:effectLst/>
                <a:latin typeface="+mn-lt"/>
                <a:ea typeface="+mn-ea"/>
                <a:cs typeface="+mn-cs"/>
              </a:rPr>
              <a:t>(7) NIDA. (2010). </a:t>
            </a:r>
            <a:r>
              <a:rPr lang="en-US" sz="1000" i="1" kern="1200" dirty="0">
                <a:solidFill>
                  <a:schemeClr val="tx1"/>
                </a:solidFill>
                <a:effectLst/>
                <a:latin typeface="+mn-lt"/>
                <a:ea typeface="+mn-ea"/>
                <a:cs typeface="+mn-cs"/>
              </a:rPr>
              <a:t>NIDA DrugFacts: MDMA/Ecstasy</a:t>
            </a:r>
            <a:r>
              <a:rPr lang="en-US" sz="1000" kern="1200" dirty="0">
                <a:solidFill>
                  <a:schemeClr val="tx1"/>
                </a:solidFill>
                <a:effectLst/>
                <a:latin typeface="+mn-lt"/>
                <a:ea typeface="+mn-ea"/>
                <a:cs typeface="+mn-cs"/>
              </a:rPr>
              <a:t>. Rockville, MD: U.S. Department of Health and Human Services, National Institutes of Health.</a:t>
            </a:r>
          </a:p>
          <a:p>
            <a:pPr lvl="0"/>
            <a:r>
              <a:rPr lang="en-US" sz="1000" kern="1200" dirty="0">
                <a:solidFill>
                  <a:schemeClr val="tx1"/>
                </a:solidFill>
                <a:effectLst/>
                <a:latin typeface="+mn-lt"/>
                <a:ea typeface="+mn-ea"/>
                <a:cs typeface="+mn-cs"/>
              </a:rPr>
              <a:t>(8) NIDA. (2010). </a:t>
            </a:r>
            <a:r>
              <a:rPr lang="en-US" sz="1000" i="1" kern="1200" dirty="0">
                <a:solidFill>
                  <a:schemeClr val="tx1"/>
                </a:solidFill>
                <a:effectLst/>
                <a:latin typeface="+mn-lt"/>
                <a:ea typeface="+mn-ea"/>
                <a:cs typeface="+mn-cs"/>
              </a:rPr>
              <a:t>NIDA DrugFacts: Club Drugs</a:t>
            </a:r>
            <a:r>
              <a:rPr lang="en-US" sz="1000" kern="1200" dirty="0">
                <a:solidFill>
                  <a:schemeClr val="tx1"/>
                </a:solidFill>
                <a:effectLst/>
                <a:latin typeface="+mn-lt"/>
                <a:ea typeface="+mn-ea"/>
                <a:cs typeface="+mn-cs"/>
              </a:rPr>
              <a:t>. Rockville, MD: U.S. Department of Health and Human Services, National Institutes of Health.</a:t>
            </a:r>
          </a:p>
          <a:p>
            <a:r>
              <a:rPr lang="en-US" sz="1000" kern="1200" dirty="0">
                <a:solidFill>
                  <a:schemeClr val="tx1"/>
                </a:solidFill>
                <a:effectLst/>
                <a:latin typeface="+mn-lt"/>
                <a:ea typeface="+mn-ea"/>
                <a:cs typeface="+mn-cs"/>
              </a:rPr>
              <a:t>(9)</a:t>
            </a:r>
            <a:r>
              <a:rPr lang="en-US" sz="1000" kern="1200" baseline="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NIDA. (2009). </a:t>
            </a:r>
            <a:r>
              <a:rPr lang="en-US" sz="1000" i="1" kern="1200" dirty="0">
                <a:solidFill>
                  <a:schemeClr val="tx1"/>
                </a:solidFill>
                <a:effectLst/>
                <a:latin typeface="+mn-lt"/>
                <a:ea typeface="+mn-ea"/>
                <a:cs typeface="+mn-cs"/>
              </a:rPr>
              <a:t>NIDA DrugFacts: Hallucinogens</a:t>
            </a:r>
            <a:r>
              <a:rPr lang="en-US" sz="1000" kern="1200" dirty="0">
                <a:solidFill>
                  <a:schemeClr val="tx1"/>
                </a:solidFill>
                <a:effectLst/>
                <a:latin typeface="+mn-lt"/>
                <a:ea typeface="+mn-ea"/>
                <a:cs typeface="+mn-cs"/>
              </a:rPr>
              <a:t>. Rockville, MD: U.S. Department of Health and Human Services, National Institutes of Health.</a:t>
            </a:r>
            <a:endParaRPr lang="en-US" sz="1000" i="0" dirty="0"/>
          </a:p>
        </p:txBody>
      </p:sp>
    </p:spTree>
    <p:extLst>
      <p:ext uri="{BB962C8B-B14F-4D97-AF65-F5344CB8AC3E}">
        <p14:creationId xmlns:p14="http://schemas.microsoft.com/office/powerpoint/2010/main" val="3870841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1D48387-968F-874F-8B2C-5AE1A4EB5F2A}" type="slidenum">
              <a:rPr lang="fr-FR" smtClean="0"/>
              <a:pPr/>
              <a:t>13</a:t>
            </a:fld>
            <a:endParaRPr lang="fr-FR"/>
          </a:p>
        </p:txBody>
      </p:sp>
    </p:spTree>
    <p:extLst>
      <p:ext uri="{BB962C8B-B14F-4D97-AF65-F5344CB8AC3E}">
        <p14:creationId xmlns:p14="http://schemas.microsoft.com/office/powerpoint/2010/main" val="686041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2C7F9E2-332B-3348-AF87-58A53AC4DF35}" type="slidenum">
              <a:rPr lang="en-US"/>
              <a:pPr/>
              <a:t>16</a:t>
            </a:fld>
            <a:endParaRPr lang="en-US"/>
          </a:p>
        </p:txBody>
      </p:sp>
      <p:sp>
        <p:nvSpPr>
          <p:cNvPr id="4097"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098" name="Text Box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Tree>
    <p:extLst>
      <p:ext uri="{BB962C8B-B14F-4D97-AF65-F5344CB8AC3E}">
        <p14:creationId xmlns:p14="http://schemas.microsoft.com/office/powerpoint/2010/main" val="337754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dirty="0"/>
              <a:t>Un sepsis bactérien sévère</a:t>
            </a:r>
          </a:p>
          <a:p>
            <a:pPr lvl="0"/>
            <a:r>
              <a:rPr lang="fr-FR" dirty="0"/>
              <a:t>Une IST </a:t>
            </a:r>
          </a:p>
          <a:p>
            <a:pPr lvl="0"/>
            <a:r>
              <a:rPr lang="fr-FR" dirty="0"/>
              <a:t>Une overdose </a:t>
            </a:r>
          </a:p>
          <a:p>
            <a:pPr lvl="0"/>
            <a:r>
              <a:rPr lang="fr-FR" dirty="0"/>
              <a:t>Une hépatite C</a:t>
            </a:r>
          </a:p>
          <a:p>
            <a:endParaRPr lang="fr-FR" dirty="0"/>
          </a:p>
        </p:txBody>
      </p:sp>
      <p:sp>
        <p:nvSpPr>
          <p:cNvPr id="4" name="Espace réservé du numéro de diapositive 3"/>
          <p:cNvSpPr>
            <a:spLocks noGrp="1"/>
          </p:cNvSpPr>
          <p:nvPr>
            <p:ph type="sldNum" sz="quarter" idx="10"/>
          </p:nvPr>
        </p:nvSpPr>
        <p:spPr/>
        <p:txBody>
          <a:bodyPr/>
          <a:lstStyle/>
          <a:p>
            <a:fld id="{01286548-1D6F-433E-80E0-CD28B7A268C3}" type="slidenum">
              <a:rPr lang="fr-FR" smtClean="0"/>
              <a:t>17</a:t>
            </a:fld>
            <a:endParaRPr lang="fr-FR"/>
          </a:p>
        </p:txBody>
      </p:sp>
    </p:spTree>
    <p:extLst>
      <p:ext uri="{BB962C8B-B14F-4D97-AF65-F5344CB8AC3E}">
        <p14:creationId xmlns:p14="http://schemas.microsoft.com/office/powerpoint/2010/main" val="3731529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dirty="0"/>
              <a:t>Un sepsis bactérien sévère</a:t>
            </a:r>
          </a:p>
          <a:p>
            <a:pPr lvl="0"/>
            <a:r>
              <a:rPr lang="fr-FR" dirty="0"/>
              <a:t>Une IST </a:t>
            </a:r>
          </a:p>
          <a:p>
            <a:pPr lvl="0"/>
            <a:r>
              <a:rPr lang="fr-FR" dirty="0"/>
              <a:t>Une overdose </a:t>
            </a:r>
          </a:p>
          <a:p>
            <a:pPr lvl="0"/>
            <a:r>
              <a:rPr lang="fr-FR" dirty="0"/>
              <a:t>Une hépatite C</a:t>
            </a:r>
          </a:p>
          <a:p>
            <a:endParaRPr lang="fr-FR" dirty="0"/>
          </a:p>
        </p:txBody>
      </p:sp>
      <p:sp>
        <p:nvSpPr>
          <p:cNvPr id="4" name="Espace réservé du numéro de diapositive 3"/>
          <p:cNvSpPr>
            <a:spLocks noGrp="1"/>
          </p:cNvSpPr>
          <p:nvPr>
            <p:ph type="sldNum" sz="quarter" idx="10"/>
          </p:nvPr>
        </p:nvSpPr>
        <p:spPr/>
        <p:txBody>
          <a:bodyPr/>
          <a:lstStyle/>
          <a:p>
            <a:fld id="{01286548-1D6F-433E-80E0-CD28B7A268C3}" type="slidenum">
              <a:rPr lang="fr-FR" smtClean="0"/>
              <a:t>25</a:t>
            </a:fld>
            <a:endParaRPr lang="fr-FR"/>
          </a:p>
        </p:txBody>
      </p:sp>
    </p:spTree>
    <p:extLst>
      <p:ext uri="{BB962C8B-B14F-4D97-AF65-F5344CB8AC3E}">
        <p14:creationId xmlns:p14="http://schemas.microsoft.com/office/powerpoint/2010/main" val="3305098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1286548-1D6F-433E-80E0-CD28B7A268C3}" type="slidenum">
              <a:rPr lang="fr-FR" smtClean="0"/>
              <a:t>26</a:t>
            </a:fld>
            <a:endParaRPr lang="fr-FR"/>
          </a:p>
        </p:txBody>
      </p:sp>
    </p:spTree>
    <p:extLst>
      <p:ext uri="{BB962C8B-B14F-4D97-AF65-F5344CB8AC3E}">
        <p14:creationId xmlns:p14="http://schemas.microsoft.com/office/powerpoint/2010/main" val="554057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1286548-1D6F-433E-80E0-CD28B7A268C3}" type="slidenum">
              <a:rPr lang="fr-FR" smtClean="0"/>
              <a:t>27</a:t>
            </a:fld>
            <a:endParaRPr lang="fr-FR"/>
          </a:p>
        </p:txBody>
      </p:sp>
    </p:spTree>
    <p:extLst>
      <p:ext uri="{BB962C8B-B14F-4D97-AF65-F5344CB8AC3E}">
        <p14:creationId xmlns:p14="http://schemas.microsoft.com/office/powerpoint/2010/main" val="1864746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fr-FR"/>
              <a:t>Cliquez et modifiez le titre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4922345D-768C-4647-A410-DF08DDDD0042}" type="datetimeFigureOut">
              <a:rPr lang="fr-FR" smtClean="0"/>
              <a:t>22/09/2017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1F4A53C-8417-FF49-9CFA-5A3B2B06C8CE}" type="slidenum">
              <a:rPr lang="fr-FR" smtClean="0"/>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4922345D-768C-4647-A410-DF08DDDD0042}" type="datetimeFigureOut">
              <a:rPr lang="fr-FR" smtClean="0"/>
              <a:t>22/09/2017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1F4A53C-8417-FF49-9CFA-5A3B2B06C8CE}" type="slidenum">
              <a:rPr lang="fr-FR" smtClean="0"/>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fr-FR"/>
              <a:t>Cliquez et modifiez le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4922345D-768C-4647-A410-DF08DDDD0042}" type="datetimeFigureOut">
              <a:rPr lang="fr-FR" smtClean="0"/>
              <a:t>22/09/2017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1F4A53C-8417-FF49-9CFA-5A3B2B06C8CE}" type="slidenum">
              <a:rPr lang="fr-FR" smtClean="0"/>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685800" y="0"/>
            <a:ext cx="7772400" cy="10668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685800" y="1600200"/>
            <a:ext cx="7772400" cy="4114800"/>
          </a:xfrm>
        </p:spPr>
        <p:txBody>
          <a:bodyPr rtlCol="0">
            <a:normAutofit/>
          </a:bodyPr>
          <a:lstStyle/>
          <a:p>
            <a:pPr lvl="0"/>
            <a:endParaRPr lang="fr-FR" noProof="0" smtClean="0"/>
          </a:p>
        </p:txBody>
      </p:sp>
      <p:sp>
        <p:nvSpPr>
          <p:cNvPr id="4" name="Rectangle 3"/>
          <p:cNvSpPr>
            <a:spLocks noGrp="1" noChangeArrowheads="1"/>
          </p:cNvSpPr>
          <p:nvPr>
            <p:ph type="sldNum" sz="quarter" idx="10"/>
          </p:nvPr>
        </p:nvSpPr>
        <p:spPr/>
        <p:txBody>
          <a:bodyPr/>
          <a:lstStyle>
            <a:lvl1pPr eaLnBrk="0" hangingPunct="0">
              <a:defRPr>
                <a:effectLst>
                  <a:outerShdw blurRad="38100" dist="38100" dir="2700000" algn="tl">
                    <a:srgbClr val="C0C0C0"/>
                  </a:outerShdw>
                </a:effectLst>
                <a:latin typeface="Helvetica" charset="0"/>
                <a:ea typeface="Arial" charset="0"/>
                <a:cs typeface="Arial" charset="0"/>
              </a:defRPr>
            </a:lvl1pPr>
          </a:lstStyle>
          <a:p>
            <a:fld id="{B8BA0AB6-897E-9048-856A-52A79FFDB1E6}" type="slidenum">
              <a:rPr lang="en-US" altLang="fr-FR">
                <a:solidFill>
                  <a:prstClr val="black">
                    <a:lumMod val="65000"/>
                    <a:lumOff val="35000"/>
                  </a:prstClr>
                </a:solidFill>
              </a:rPr>
              <a:pPr/>
              <a:t>‹#›</a:t>
            </a:fld>
            <a:endParaRPr lang="en-US" altLang="fr-FR" sz="1244">
              <a:solidFill>
                <a:prstClr val="black">
                  <a:lumMod val="65000"/>
                  <a:lumOff val="35000"/>
                </a:prstClr>
              </a:solidFill>
              <a:latin typeface="Arial" charset="0"/>
            </a:endParaRPr>
          </a:p>
        </p:txBody>
      </p:sp>
    </p:spTree>
    <p:extLst>
      <p:ext uri="{BB962C8B-B14F-4D97-AF65-F5344CB8AC3E}">
        <p14:creationId xmlns:p14="http://schemas.microsoft.com/office/powerpoint/2010/main" val="131980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4922345D-768C-4647-A410-DF08DDDD0042}" type="datetimeFigureOut">
              <a:rPr lang="fr-FR" smtClean="0"/>
              <a:t>22/09/2017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1F4A53C-8417-FF49-9CFA-5A3B2B06C8CE}" type="slidenum">
              <a:rPr lang="fr-FR" smtClean="0"/>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fr-FR"/>
              <a:t>Cliquez et modifiez le titre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922345D-768C-4647-A410-DF08DDDD0042}" type="datetimeFigureOut">
              <a:rPr lang="fr-FR" smtClean="0"/>
              <a:t>22/09/2017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1F4A53C-8417-FF49-9CFA-5A3B2B06C8CE}" type="slidenum">
              <a:rPr lang="fr-FR" smtClean="0"/>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922345D-768C-4647-A410-DF08DDDD0042}" type="datetimeFigureOut">
              <a:rPr lang="fr-FR" smtClean="0"/>
              <a:t>22/09/2017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1F4A53C-8417-FF49-9CFA-5A3B2B06C8CE}" type="slidenum">
              <a:rPr lang="fr-FR" smtClean="0"/>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Cliquez et modifiez le titre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4922345D-768C-4647-A410-DF08DDDD0042}" type="datetimeFigureOut">
              <a:rPr lang="fr-FR" smtClean="0"/>
              <a:t>22/09/2017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1F4A53C-8417-FF49-9CFA-5A3B2B06C8CE}" type="slidenum">
              <a:rPr lang="fr-FR" smtClean="0"/>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a:p>
        </p:txBody>
      </p:sp>
      <p:sp>
        <p:nvSpPr>
          <p:cNvPr id="3" name="Date Placeholder 2"/>
          <p:cNvSpPr>
            <a:spLocks noGrp="1"/>
          </p:cNvSpPr>
          <p:nvPr>
            <p:ph type="dt" sz="half" idx="10"/>
          </p:nvPr>
        </p:nvSpPr>
        <p:spPr/>
        <p:txBody>
          <a:bodyPr/>
          <a:lstStyle/>
          <a:p>
            <a:fld id="{4922345D-768C-4647-A410-DF08DDDD0042}" type="datetimeFigureOut">
              <a:rPr lang="fr-FR" smtClean="0"/>
              <a:t>22/09/2017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1F4A53C-8417-FF49-9CFA-5A3B2B06C8CE}" type="slidenum">
              <a:rPr lang="fr-FR" smtClean="0"/>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22345D-768C-4647-A410-DF08DDDD0042}" type="datetimeFigureOut">
              <a:rPr lang="fr-FR" smtClean="0"/>
              <a:t>22/09/2017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1F4A53C-8417-FF49-9CFA-5A3B2B06C8CE}"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FR"/>
              <a:t>Cliquez et modifiez le titre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922345D-768C-4647-A410-DF08DDDD0042}" type="datetimeFigureOut">
              <a:rPr lang="fr-FR" smtClean="0"/>
              <a:t>22/09/2017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1F4A53C-8417-FF49-9CFA-5A3B2B06C8CE}" type="slidenum">
              <a:rPr lang="fr-FR" smtClean="0"/>
              <a:t>‹#›</a:t>
            </a:fld>
            <a:endParaRPr lang="fr-FR"/>
          </a:p>
        </p:txBody>
      </p:sp>
      <p:sp>
        <p:nvSpPr>
          <p:cNvPr id="9" name="Content Placeholder 8"/>
          <p:cNvSpPr>
            <a:spLocks noGrp="1"/>
          </p:cNvSpPr>
          <p:nvPr>
            <p:ph sz="quarter" idx="13"/>
          </p:nvPr>
        </p:nvSpPr>
        <p:spPr>
          <a:xfrm>
            <a:off x="304800" y="381000"/>
            <a:ext cx="7772400" cy="494284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fr-FR"/>
              <a:t>Cliquez et modifiez le titre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p>
            <a:fld id="{4922345D-768C-4647-A410-DF08DDDD0042}" type="datetimeFigureOut">
              <a:rPr lang="fr-FR" smtClean="0"/>
              <a:t>22/09/2017</a:t>
            </a:fld>
            <a:endParaRPr lang="fr-FR"/>
          </a:p>
        </p:txBody>
      </p:sp>
      <p:sp>
        <p:nvSpPr>
          <p:cNvPr id="9" name="Slide Number Placeholder 8"/>
          <p:cNvSpPr>
            <a:spLocks noGrp="1"/>
          </p:cNvSpPr>
          <p:nvPr>
            <p:ph type="sldNum" sz="quarter" idx="11"/>
          </p:nvPr>
        </p:nvSpPr>
        <p:spPr/>
        <p:txBody>
          <a:bodyPr/>
          <a:lstStyle/>
          <a:p>
            <a:fld id="{61F4A53C-8417-FF49-9CFA-5A3B2B06C8CE}" type="slidenum">
              <a:rPr lang="fr-FR" smtClean="0"/>
              <a:t>‹#›</a:t>
            </a:fld>
            <a:endParaRPr lang="fr-FR"/>
          </a:p>
        </p:txBody>
      </p:sp>
      <p:sp>
        <p:nvSpPr>
          <p:cNvPr id="10" name="Footer Placeholder 9"/>
          <p:cNvSpPr>
            <a:spLocks noGrp="1"/>
          </p:cNvSpPr>
          <p:nvPr>
            <p:ph type="ftr" sz="quarter" idx="12"/>
          </p:nvPr>
        </p:nvSpPr>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fr-FR"/>
              <a:t>Cliquez et modifiez le titre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1F4A53C-8417-FF49-9CFA-5A3B2B06C8CE}" type="slidenum">
              <a:rPr lang="fr-FR" smtClean="0"/>
              <a:t>‹#›</a:t>
            </a:fld>
            <a:endParaRPr lang="fr-F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fr-F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4922345D-768C-4647-A410-DF08DDDD0042}" type="datetimeFigureOut">
              <a:rPr lang="fr-FR" smtClean="0"/>
              <a:t>22/09/2017</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tiff"/><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emf"/><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emf"/></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diagramData" Target="../diagrams/data3.xml"/><Relationship Id="rId8" Type="http://schemas.openxmlformats.org/officeDocument/2006/relationships/diagramLayout" Target="../diagrams/layout3.xml"/><Relationship Id="rId9" Type="http://schemas.openxmlformats.org/officeDocument/2006/relationships/diagramQuickStyle" Target="../diagrams/quickStyle3.xml"/><Relationship Id="rId10" Type="http://schemas.openxmlformats.org/officeDocument/2006/relationships/diagramColors" Target="../diagrams/colors3.xml"/><Relationship Id="rId11"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28100"/>
            <a:ext cx="7772400" cy="1470025"/>
          </a:xfrm>
        </p:spPr>
        <p:txBody>
          <a:bodyPr>
            <a:normAutofit fontScale="90000"/>
          </a:bodyPr>
          <a:lstStyle/>
          <a:p>
            <a:r>
              <a:rPr lang="fr-FR" dirty="0"/>
              <a:t>Atelier nouvelles addictions</a:t>
            </a:r>
          </a:p>
        </p:txBody>
      </p:sp>
      <p:sp>
        <p:nvSpPr>
          <p:cNvPr id="4" name="Sous-titre 3"/>
          <p:cNvSpPr>
            <a:spLocks noGrp="1"/>
          </p:cNvSpPr>
          <p:nvPr>
            <p:ph type="subTitle" idx="1"/>
          </p:nvPr>
        </p:nvSpPr>
        <p:spPr>
          <a:xfrm>
            <a:off x="1371600" y="3296968"/>
            <a:ext cx="6400800" cy="1752600"/>
          </a:xfrm>
        </p:spPr>
        <p:txBody>
          <a:bodyPr>
            <a:normAutofit/>
          </a:bodyPr>
          <a:lstStyle/>
          <a:p>
            <a:r>
              <a:rPr lang="fr-FR" dirty="0"/>
              <a:t>VIROTEAM</a:t>
            </a:r>
          </a:p>
          <a:p>
            <a:r>
              <a:rPr lang="fr-FR" dirty="0"/>
              <a:t>Marseille</a:t>
            </a:r>
          </a:p>
          <a:p>
            <a:r>
              <a:rPr lang="fr-FR" dirty="0"/>
              <a:t>21-23 sept 2017</a:t>
            </a:r>
          </a:p>
        </p:txBody>
      </p:sp>
      <p:sp>
        <p:nvSpPr>
          <p:cNvPr id="5" name="ZoneTexte 4"/>
          <p:cNvSpPr txBox="1"/>
          <p:nvPr/>
        </p:nvSpPr>
        <p:spPr>
          <a:xfrm>
            <a:off x="2041864" y="5618389"/>
            <a:ext cx="6992481" cy="1477328"/>
          </a:xfrm>
          <a:prstGeom prst="rect">
            <a:avLst/>
          </a:prstGeom>
          <a:noFill/>
        </p:spPr>
        <p:txBody>
          <a:bodyPr wrap="square" rtlCol="0">
            <a:spAutoFit/>
          </a:bodyPr>
          <a:lstStyle/>
          <a:p>
            <a:r>
              <a:rPr lang="fr-FR" dirty="0"/>
              <a:t>Philippe BATEL, </a:t>
            </a:r>
            <a:r>
              <a:rPr lang="fr-FR" dirty="0" err="1"/>
              <a:t>Pyschiatre</a:t>
            </a:r>
            <a:endParaRPr lang="fr-FR" dirty="0"/>
          </a:p>
          <a:p>
            <a:r>
              <a:rPr lang="fr-FR" dirty="0"/>
              <a:t>Mathias LIU, Psychologue clinicien</a:t>
            </a:r>
          </a:p>
          <a:p>
            <a:r>
              <a:rPr lang="fr-FR" dirty="0"/>
              <a:t>Dominique SALMON, infectiologue</a:t>
            </a:r>
          </a:p>
          <a:p>
            <a:r>
              <a:rPr lang="fr-FR" dirty="0"/>
              <a:t>Service d’infectiologie, Hôpital Hôtel Dieu</a:t>
            </a:r>
          </a:p>
          <a:p>
            <a:endParaRPr lang="fr-FR" dirty="0"/>
          </a:p>
        </p:txBody>
      </p:sp>
    </p:spTree>
    <p:extLst>
      <p:ext uri="{BB962C8B-B14F-4D97-AF65-F5344CB8AC3E}">
        <p14:creationId xmlns:p14="http://schemas.microsoft.com/office/powerpoint/2010/main" val="1078249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8573" rIns="0" bIns="0" rtlCol="0" anchor="b">
            <a:spAutoFit/>
          </a:bodyPr>
          <a:lstStyle/>
          <a:p>
            <a:pPr marL="9525">
              <a:spcBef>
                <a:spcPts val="68"/>
              </a:spcBef>
            </a:pPr>
            <a:r>
              <a:rPr spc="26" dirty="0"/>
              <a:t>Le</a:t>
            </a:r>
            <a:r>
              <a:rPr dirty="0"/>
              <a:t> </a:t>
            </a:r>
            <a:r>
              <a:rPr b="1" spc="38" dirty="0"/>
              <a:t>GHB</a:t>
            </a:r>
          </a:p>
        </p:txBody>
      </p:sp>
      <p:sp>
        <p:nvSpPr>
          <p:cNvPr id="6" name="object 6"/>
          <p:cNvSpPr txBox="1"/>
          <p:nvPr/>
        </p:nvSpPr>
        <p:spPr>
          <a:xfrm>
            <a:off x="489149" y="1731253"/>
            <a:ext cx="2578970" cy="3067506"/>
          </a:xfrm>
          <a:prstGeom prst="rect">
            <a:avLst/>
          </a:prstGeom>
        </p:spPr>
        <p:txBody>
          <a:bodyPr vert="horz" wrap="square" lIns="0" tIns="9525" rIns="0" bIns="0" rtlCol="0">
            <a:spAutoFit/>
          </a:bodyPr>
          <a:lstStyle/>
          <a:p>
            <a:pPr marL="9525" marR="3810">
              <a:spcBef>
                <a:spcPts val="75"/>
              </a:spcBef>
            </a:pPr>
            <a:r>
              <a:rPr lang="fr-FR" sz="1350" dirty="0">
                <a:latin typeface="Calibri"/>
                <a:cs typeface="Calibri"/>
              </a:rPr>
              <a:t>A</a:t>
            </a:r>
            <a:r>
              <a:rPr sz="1350" spc="-4" dirty="0">
                <a:latin typeface="Calibri"/>
                <a:cs typeface="Calibri"/>
              </a:rPr>
              <a:t>cide  </a:t>
            </a:r>
            <a:r>
              <a:rPr sz="1350" spc="-8" dirty="0">
                <a:latin typeface="Calibri"/>
                <a:cs typeface="Calibri"/>
              </a:rPr>
              <a:t>gammahydroxybutyrique,</a:t>
            </a:r>
            <a:endParaRPr lang="fr-FR" sz="1350" spc="-8" dirty="0">
              <a:latin typeface="Calibri"/>
              <a:cs typeface="Calibri"/>
            </a:endParaRPr>
          </a:p>
          <a:p>
            <a:pPr marL="9525" marR="3810">
              <a:spcBef>
                <a:spcPts val="75"/>
              </a:spcBef>
            </a:pPr>
            <a:r>
              <a:rPr lang="fr-FR" sz="1350" spc="-8" dirty="0" err="1">
                <a:latin typeface="Calibri"/>
                <a:cs typeface="Calibri"/>
              </a:rPr>
              <a:t>Gabaergique</a:t>
            </a:r>
            <a:r>
              <a:rPr lang="fr-FR" sz="1350" spc="-8" dirty="0">
                <a:latin typeface="Calibri"/>
                <a:cs typeface="Calibri"/>
              </a:rPr>
              <a:t> puissant de synthèse</a:t>
            </a:r>
          </a:p>
          <a:p>
            <a:pPr marL="9525" marR="3810">
              <a:spcBef>
                <a:spcPts val="75"/>
              </a:spcBef>
            </a:pPr>
            <a:endParaRPr lang="fr-FR" sz="1350" spc="-8" dirty="0">
              <a:latin typeface="Calibri"/>
              <a:cs typeface="Calibri"/>
            </a:endParaRPr>
          </a:p>
          <a:p>
            <a:pPr marL="9525" marR="3810">
              <a:spcBef>
                <a:spcPts val="75"/>
              </a:spcBef>
            </a:pPr>
            <a:r>
              <a:rPr lang="fr-FR" sz="1350" spc="-8" dirty="0">
                <a:latin typeface="Calibri"/>
                <a:cs typeface="Calibri"/>
              </a:rPr>
              <a:t>Indications médicales : </a:t>
            </a:r>
          </a:p>
          <a:p>
            <a:pPr marL="9525" marR="3810">
              <a:spcBef>
                <a:spcPts val="75"/>
              </a:spcBef>
            </a:pPr>
            <a:r>
              <a:rPr lang="fr-FR" sz="1350" spc="-8" dirty="0">
                <a:latin typeface="Calibri"/>
                <a:cs typeface="Calibri"/>
              </a:rPr>
              <a:t>	n</a:t>
            </a:r>
            <a:r>
              <a:rPr sz="1350" spc="-8" dirty="0">
                <a:latin typeface="Calibri"/>
                <a:cs typeface="Calibri"/>
              </a:rPr>
              <a:t>arcolepsie</a:t>
            </a:r>
            <a:endParaRPr lang="fr-FR" sz="1350" spc="-8" dirty="0">
              <a:latin typeface="Calibri"/>
              <a:cs typeface="Calibri"/>
            </a:endParaRPr>
          </a:p>
          <a:p>
            <a:pPr marL="9525" marR="3810">
              <a:spcBef>
                <a:spcPts val="75"/>
              </a:spcBef>
            </a:pPr>
            <a:r>
              <a:rPr lang="fr-FR" sz="1350" spc="-8" dirty="0">
                <a:latin typeface="Calibri"/>
                <a:cs typeface="Calibri"/>
              </a:rPr>
              <a:t>	</a:t>
            </a:r>
            <a:r>
              <a:rPr sz="1350" spc="-4" dirty="0">
                <a:latin typeface="Calibri"/>
                <a:cs typeface="Calibri"/>
              </a:rPr>
              <a:t>anesthésiant</a:t>
            </a:r>
            <a:r>
              <a:rPr sz="1350" spc="-11" dirty="0">
                <a:latin typeface="Calibri"/>
                <a:cs typeface="Calibri"/>
              </a:rPr>
              <a:t> préopératoire</a:t>
            </a:r>
            <a:r>
              <a:rPr lang="fr-FR" sz="1350" spc="-11" dirty="0">
                <a:latin typeface="Calibri"/>
                <a:cs typeface="Calibri"/>
              </a:rPr>
              <a:t> </a:t>
            </a:r>
          </a:p>
          <a:p>
            <a:pPr marL="9525" marR="3810">
              <a:spcBef>
                <a:spcPts val="75"/>
              </a:spcBef>
            </a:pPr>
            <a:r>
              <a:rPr lang="fr-FR" sz="1350" spc="-11" dirty="0">
                <a:latin typeface="Calibri"/>
                <a:cs typeface="Calibri"/>
              </a:rPr>
              <a:t>	</a:t>
            </a:r>
            <a:r>
              <a:rPr lang="fr-FR" sz="1350" spc="-11" dirty="0" err="1">
                <a:latin typeface="Calibri"/>
                <a:cs typeface="Calibri"/>
              </a:rPr>
              <a:t>alcoolodépendance</a:t>
            </a:r>
            <a:endParaRPr lang="fr-FR" sz="1350" spc="-11" dirty="0">
              <a:latin typeface="Calibri"/>
              <a:cs typeface="Calibri"/>
            </a:endParaRPr>
          </a:p>
          <a:p>
            <a:pPr marL="9525" marR="493871">
              <a:lnSpc>
                <a:spcPct val="101899"/>
              </a:lnSpc>
              <a:spcBef>
                <a:spcPts val="671"/>
              </a:spcBef>
            </a:pPr>
            <a:r>
              <a:rPr lang="fr-FR" sz="1350" b="1" spc="-4" dirty="0">
                <a:latin typeface="Calibri"/>
                <a:cs typeface="Calibri"/>
              </a:rPr>
              <a:t>Administration</a:t>
            </a:r>
            <a:r>
              <a:rPr lang="fr-FR" sz="1350" spc="-4" dirty="0">
                <a:latin typeface="Calibri"/>
                <a:cs typeface="Calibri"/>
              </a:rPr>
              <a:t> :</a:t>
            </a:r>
          </a:p>
          <a:p>
            <a:r>
              <a:rPr lang="fr-FR" sz="1200" dirty="0"/>
              <a:t>Ingéré (boissons) dans un soda ou jus de fruit :1 cuillère à café (1,2 à 20 ml) par verre</a:t>
            </a:r>
          </a:p>
          <a:p>
            <a:r>
              <a:rPr lang="fr-FR" sz="1200" dirty="0"/>
              <a:t>« One shoot » ou </a:t>
            </a:r>
            <a:r>
              <a:rPr lang="fr-FR" sz="1200" dirty="0" err="1"/>
              <a:t>sirotage</a:t>
            </a:r>
            <a:endParaRPr lang="fr-FR" sz="1200" dirty="0"/>
          </a:p>
          <a:p>
            <a:r>
              <a:rPr lang="fr-FR" sz="1200" dirty="0"/>
              <a:t>Intra rectal</a:t>
            </a:r>
          </a:p>
          <a:p>
            <a:pPr marL="9525" marR="493871">
              <a:lnSpc>
                <a:spcPct val="101899"/>
              </a:lnSpc>
              <a:spcBef>
                <a:spcPts val="671"/>
              </a:spcBef>
            </a:pPr>
            <a:endParaRPr sz="1350" dirty="0">
              <a:latin typeface="Calibri"/>
              <a:cs typeface="Calibri"/>
            </a:endParaRPr>
          </a:p>
        </p:txBody>
      </p:sp>
      <p:sp>
        <p:nvSpPr>
          <p:cNvPr id="10" name="object 10"/>
          <p:cNvSpPr txBox="1"/>
          <p:nvPr/>
        </p:nvSpPr>
        <p:spPr>
          <a:xfrm>
            <a:off x="4376110" y="1201519"/>
            <a:ext cx="2800350" cy="3229730"/>
          </a:xfrm>
          <a:prstGeom prst="rect">
            <a:avLst/>
          </a:prstGeom>
        </p:spPr>
        <p:txBody>
          <a:bodyPr vert="horz" wrap="square" lIns="0" tIns="20955" rIns="0" bIns="0" rtlCol="0">
            <a:spAutoFit/>
          </a:bodyPr>
          <a:lstStyle/>
          <a:p>
            <a:pPr marL="9525" marR="122396">
              <a:lnSpc>
                <a:spcPts val="1575"/>
              </a:lnSpc>
              <a:spcBef>
                <a:spcPts val="165"/>
              </a:spcBef>
            </a:pPr>
            <a:r>
              <a:rPr sz="1350" dirty="0">
                <a:latin typeface="Calibri"/>
                <a:cs typeface="Calibri"/>
              </a:rPr>
              <a:t> </a:t>
            </a:r>
            <a:r>
              <a:rPr lang="fr-FR" sz="1350" spc="-4" dirty="0">
                <a:latin typeface="Calibri"/>
                <a:cs typeface="Calibri"/>
              </a:rPr>
              <a:t>Réchauffe </a:t>
            </a:r>
            <a:r>
              <a:rPr sz="1350" spc="-4" dirty="0">
                <a:latin typeface="Calibri"/>
                <a:cs typeface="Calibri"/>
              </a:rPr>
              <a:t>l</a:t>
            </a:r>
            <a:r>
              <a:rPr sz="1350" spc="23" dirty="0">
                <a:latin typeface="Calibri"/>
                <a:cs typeface="Calibri"/>
              </a:rPr>
              <a:t> </a:t>
            </a:r>
            <a:r>
              <a:rPr sz="1350" b="1" spc="-8" dirty="0">
                <a:solidFill>
                  <a:srgbClr val="C00000"/>
                </a:solidFill>
                <a:latin typeface="Calibri"/>
                <a:cs typeface="Calibri"/>
              </a:rPr>
              <a:t>désinhibe</a:t>
            </a:r>
            <a:r>
              <a:rPr lang="fr-FR" sz="1350" spc="-8" dirty="0">
                <a:latin typeface="Calibri"/>
                <a:cs typeface="Calibri"/>
              </a:rPr>
              <a:t>, anxiolytique</a:t>
            </a:r>
            <a:endParaRPr lang="fr-FR" sz="1350" dirty="0">
              <a:latin typeface="Calibri"/>
              <a:cs typeface="Calibri"/>
            </a:endParaRPr>
          </a:p>
          <a:p>
            <a:pPr marL="9525" marR="3810">
              <a:lnSpc>
                <a:spcPct val="99500"/>
              </a:lnSpc>
              <a:spcBef>
                <a:spcPts val="743"/>
              </a:spcBef>
            </a:pPr>
            <a:r>
              <a:rPr lang="fr-FR" sz="1350" spc="-4" dirty="0">
                <a:solidFill>
                  <a:srgbClr val="C00000"/>
                </a:solidFill>
                <a:latin typeface="Calibri"/>
                <a:cs typeface="Calibri"/>
              </a:rPr>
              <a:t>Sédatif</a:t>
            </a:r>
            <a:r>
              <a:rPr lang="fr-FR" sz="1350" spc="-4" dirty="0">
                <a:latin typeface="Calibri"/>
                <a:cs typeface="Calibri"/>
              </a:rPr>
              <a:t> dose dépendant</a:t>
            </a:r>
          </a:p>
          <a:p>
            <a:pPr marL="9525" marR="3810">
              <a:lnSpc>
                <a:spcPct val="99500"/>
              </a:lnSpc>
              <a:spcBef>
                <a:spcPts val="743"/>
              </a:spcBef>
            </a:pPr>
            <a:r>
              <a:rPr lang="fr-FR" sz="1350" spc="-4" dirty="0">
                <a:latin typeface="Calibri"/>
                <a:cs typeface="Calibri"/>
              </a:rPr>
              <a:t>Coma +/- vigile très fréquent</a:t>
            </a:r>
          </a:p>
          <a:p>
            <a:pPr marL="9525" marR="3810">
              <a:lnSpc>
                <a:spcPct val="99500"/>
              </a:lnSpc>
              <a:spcBef>
                <a:spcPts val="743"/>
              </a:spcBef>
            </a:pPr>
            <a:r>
              <a:rPr lang="fr-FR" sz="1350" spc="-4" dirty="0">
                <a:solidFill>
                  <a:srgbClr val="C00000"/>
                </a:solidFill>
                <a:latin typeface="Calibri"/>
                <a:cs typeface="Calibri"/>
              </a:rPr>
              <a:t>Incompatible avec alcool et autres sédatifs</a:t>
            </a:r>
          </a:p>
          <a:p>
            <a:pPr marL="9525" marR="3810">
              <a:lnSpc>
                <a:spcPct val="99500"/>
              </a:lnSpc>
              <a:spcBef>
                <a:spcPts val="743"/>
              </a:spcBef>
            </a:pPr>
            <a:r>
              <a:rPr lang="fr-FR" sz="1350" spc="-4" dirty="0">
                <a:cs typeface="Calibri"/>
              </a:rPr>
              <a:t>Au </a:t>
            </a:r>
            <a:r>
              <a:rPr lang="fr-FR" sz="1350" spc="-11" dirty="0">
                <a:cs typeface="Calibri"/>
              </a:rPr>
              <a:t>Royaume </a:t>
            </a:r>
            <a:r>
              <a:rPr lang="fr-FR" sz="1350" spc="-4" dirty="0">
                <a:cs typeface="Calibri"/>
              </a:rPr>
              <a:t>Uni, le </a:t>
            </a:r>
            <a:r>
              <a:rPr lang="fr-FR" sz="1350" dirty="0">
                <a:cs typeface="Calibri"/>
              </a:rPr>
              <a:t>GHB </a:t>
            </a:r>
            <a:r>
              <a:rPr lang="fr-FR" sz="1350" spc="-8" dirty="0">
                <a:cs typeface="Calibri"/>
              </a:rPr>
              <a:t>est </a:t>
            </a:r>
            <a:r>
              <a:rPr lang="fr-FR" sz="1350" spc="-4" dirty="0">
                <a:cs typeface="Calibri"/>
              </a:rPr>
              <a:t>la cause  </a:t>
            </a:r>
            <a:r>
              <a:rPr lang="fr-FR" sz="1350" dirty="0">
                <a:cs typeface="Calibri"/>
              </a:rPr>
              <a:t>de </a:t>
            </a:r>
            <a:r>
              <a:rPr lang="fr-FR" sz="1350" spc="-4" dirty="0">
                <a:cs typeface="Calibri"/>
              </a:rPr>
              <a:t>la </a:t>
            </a:r>
            <a:r>
              <a:rPr lang="fr-FR" sz="1350" spc="-8" dirty="0">
                <a:solidFill>
                  <a:srgbClr val="C00000"/>
                </a:solidFill>
                <a:cs typeface="Calibri"/>
              </a:rPr>
              <a:t>majorité </a:t>
            </a:r>
            <a:r>
              <a:rPr lang="fr-FR" sz="1350" dirty="0">
                <a:solidFill>
                  <a:srgbClr val="C00000"/>
                </a:solidFill>
                <a:cs typeface="Calibri"/>
              </a:rPr>
              <a:t>des décès </a:t>
            </a:r>
            <a:r>
              <a:rPr lang="fr-FR" sz="1350" spc="-8" dirty="0">
                <a:solidFill>
                  <a:srgbClr val="C00000"/>
                </a:solidFill>
                <a:cs typeface="Calibri"/>
              </a:rPr>
              <a:t>lors </a:t>
            </a:r>
            <a:r>
              <a:rPr lang="fr-FR" sz="1350" dirty="0">
                <a:solidFill>
                  <a:srgbClr val="C00000"/>
                </a:solidFill>
                <a:cs typeface="Calibri"/>
              </a:rPr>
              <a:t>de </a:t>
            </a:r>
            <a:r>
              <a:rPr lang="fr-FR" sz="1350" spc="-4" dirty="0">
                <a:solidFill>
                  <a:srgbClr val="C00000"/>
                </a:solidFill>
                <a:cs typeface="Calibri"/>
              </a:rPr>
              <a:t>plans  </a:t>
            </a:r>
            <a:r>
              <a:rPr lang="fr-FR" sz="1350" spc="-4" dirty="0" err="1">
                <a:solidFill>
                  <a:srgbClr val="C00000"/>
                </a:solidFill>
                <a:cs typeface="Calibri"/>
              </a:rPr>
              <a:t>chemsex</a:t>
            </a:r>
            <a:r>
              <a:rPr lang="fr-FR" sz="1350" spc="-4" dirty="0">
                <a:cs typeface="Calibri"/>
              </a:rPr>
              <a:t>.</a:t>
            </a:r>
          </a:p>
          <a:p>
            <a:pPr marL="9525" marR="3810">
              <a:lnSpc>
                <a:spcPct val="99500"/>
              </a:lnSpc>
              <a:spcBef>
                <a:spcPts val="743"/>
              </a:spcBef>
            </a:pPr>
            <a:endParaRPr lang="fr-FR" sz="1350" spc="-4" dirty="0">
              <a:cs typeface="Calibri"/>
            </a:endParaRPr>
          </a:p>
          <a:p>
            <a:pPr marL="9525" marR="3810">
              <a:lnSpc>
                <a:spcPct val="99500"/>
              </a:lnSpc>
              <a:spcBef>
                <a:spcPts val="743"/>
              </a:spcBef>
            </a:pPr>
            <a:r>
              <a:rPr lang="fr-FR" sz="1350" spc="-4" dirty="0">
                <a:cs typeface="Calibri"/>
              </a:rPr>
              <a:t>Risque de dépendance neurologique</a:t>
            </a:r>
          </a:p>
          <a:p>
            <a:pPr marL="9525" marR="3810">
              <a:lnSpc>
                <a:spcPct val="99500"/>
              </a:lnSpc>
              <a:spcBef>
                <a:spcPts val="743"/>
              </a:spcBef>
            </a:pPr>
            <a:r>
              <a:rPr lang="fr-FR" sz="1350" spc="-4" dirty="0">
                <a:cs typeface="Calibri"/>
              </a:rPr>
              <a:t>Trouble anxieux ind</a:t>
            </a:r>
            <a:r>
              <a:rPr lang="fr-FR" sz="1350" dirty="0">
                <a:cs typeface="Calibri"/>
              </a:rPr>
              <a:t>uit</a:t>
            </a:r>
            <a:endParaRPr lang="fr-FR" sz="1350" dirty="0">
              <a:latin typeface="Calibri"/>
              <a:cs typeface="Calibri"/>
            </a:endParaRPr>
          </a:p>
          <a:p>
            <a:pPr marL="9525" marR="3810">
              <a:lnSpc>
                <a:spcPct val="99500"/>
              </a:lnSpc>
              <a:spcBef>
                <a:spcPts val="743"/>
              </a:spcBef>
            </a:pPr>
            <a:r>
              <a:rPr lang="fr-FR" sz="1350" dirty="0">
                <a:solidFill>
                  <a:srgbClr val="002060"/>
                </a:solidFill>
                <a:latin typeface="Calibri"/>
                <a:cs typeface="Calibri"/>
              </a:rPr>
              <a:t>« G, G Hole »</a:t>
            </a:r>
            <a:endParaRPr sz="1350" dirty="0">
              <a:solidFill>
                <a:srgbClr val="002060"/>
              </a:solidFill>
              <a:latin typeface="Calibri"/>
              <a:cs typeface="Calibri"/>
            </a:endParaRPr>
          </a:p>
        </p:txBody>
      </p:sp>
      <p:sp>
        <p:nvSpPr>
          <p:cNvPr id="16" name="object 16"/>
          <p:cNvSpPr txBox="1"/>
          <p:nvPr/>
        </p:nvSpPr>
        <p:spPr>
          <a:xfrm>
            <a:off x="4659232" y="4670257"/>
            <a:ext cx="2744867" cy="714939"/>
          </a:xfrm>
          <a:prstGeom prst="rect">
            <a:avLst/>
          </a:prstGeom>
        </p:spPr>
        <p:txBody>
          <a:bodyPr vert="horz" wrap="square" lIns="0" tIns="9525" rIns="0" bIns="0" rtlCol="0">
            <a:spAutoFit/>
          </a:bodyPr>
          <a:lstStyle/>
          <a:p>
            <a:pPr marL="9525">
              <a:spcBef>
                <a:spcPts val="75"/>
              </a:spcBef>
            </a:pPr>
            <a:r>
              <a:rPr sz="2250" b="1" dirty="0">
                <a:solidFill>
                  <a:srgbClr val="C00000"/>
                </a:solidFill>
                <a:latin typeface="Calibri"/>
                <a:cs typeface="Calibri"/>
              </a:rPr>
              <a:t>80</a:t>
            </a:r>
            <a:r>
              <a:rPr sz="2250" b="1" spc="-71" dirty="0">
                <a:solidFill>
                  <a:srgbClr val="C00000"/>
                </a:solidFill>
                <a:latin typeface="Calibri"/>
                <a:cs typeface="Calibri"/>
              </a:rPr>
              <a:t> </a:t>
            </a:r>
            <a:r>
              <a:rPr sz="2250" b="1" dirty="0">
                <a:solidFill>
                  <a:srgbClr val="C00000"/>
                </a:solidFill>
                <a:latin typeface="Calibri"/>
                <a:cs typeface="Calibri"/>
              </a:rPr>
              <a:t>€</a:t>
            </a:r>
            <a:r>
              <a:rPr lang="fr-FR" sz="2250" b="1" dirty="0">
                <a:solidFill>
                  <a:srgbClr val="C00000"/>
                </a:solidFill>
                <a:latin typeface="Calibri"/>
                <a:cs typeface="Calibri"/>
              </a:rPr>
              <a:t>/l</a:t>
            </a:r>
          </a:p>
          <a:p>
            <a:pPr marL="9525">
              <a:spcBef>
                <a:spcPts val="75"/>
              </a:spcBef>
            </a:pPr>
            <a:r>
              <a:rPr lang="fr-FR" sz="2250" b="1" dirty="0">
                <a:solidFill>
                  <a:srgbClr val="C00000"/>
                </a:solidFill>
                <a:latin typeface="Calibri"/>
                <a:cs typeface="Calibri"/>
              </a:rPr>
              <a:t>Soit 10 à 20 cts la dose</a:t>
            </a:r>
            <a:endParaRPr sz="2250" dirty="0">
              <a:solidFill>
                <a:srgbClr val="C00000"/>
              </a:solidFill>
              <a:latin typeface="Calibri"/>
              <a:cs typeface="Calibri"/>
            </a:endParaRPr>
          </a:p>
        </p:txBody>
      </p:sp>
      <p:pic>
        <p:nvPicPr>
          <p:cNvPr id="17" name="Image 16" descr="images-8.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1398" y="4670257"/>
            <a:ext cx="1517202" cy="1651376"/>
          </a:xfrm>
          <a:prstGeom prst="rect">
            <a:avLst/>
          </a:prstGeom>
        </p:spPr>
      </p:pic>
    </p:spTree>
    <p:extLst>
      <p:ext uri="{BB962C8B-B14F-4D97-AF65-F5344CB8AC3E}">
        <p14:creationId xmlns:p14="http://schemas.microsoft.com/office/powerpoint/2010/main" val="1500639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7248" y="103556"/>
            <a:ext cx="5856725" cy="716543"/>
          </a:xfrm>
          <a:prstGeom prst="rect">
            <a:avLst/>
          </a:prstGeom>
        </p:spPr>
        <p:txBody>
          <a:bodyPr vert="horz" wrap="square" lIns="0" tIns="8573" rIns="0" bIns="0" rtlCol="0" anchor="b">
            <a:spAutoFit/>
          </a:bodyPr>
          <a:lstStyle/>
          <a:p>
            <a:pPr marL="9525">
              <a:spcBef>
                <a:spcPts val="68"/>
              </a:spcBef>
            </a:pPr>
            <a:r>
              <a:rPr lang="fr-FR" spc="26" dirty="0"/>
              <a:t>M</a:t>
            </a:r>
            <a:r>
              <a:rPr spc="23" dirty="0"/>
              <a:t>étamphétamine</a:t>
            </a:r>
          </a:p>
        </p:txBody>
      </p:sp>
      <p:sp>
        <p:nvSpPr>
          <p:cNvPr id="4" name="object 4"/>
          <p:cNvSpPr/>
          <p:nvPr/>
        </p:nvSpPr>
        <p:spPr>
          <a:xfrm>
            <a:off x="5121909" y="1161123"/>
            <a:ext cx="2746318" cy="1834541"/>
          </a:xfrm>
          <a:prstGeom prst="rect">
            <a:avLst/>
          </a:prstGeom>
          <a:blipFill>
            <a:blip r:embed="rId2" cstate="print"/>
            <a:stretch>
              <a:fillRect/>
            </a:stretch>
          </a:blipFill>
        </p:spPr>
        <p:txBody>
          <a:bodyPr wrap="square" lIns="0" tIns="0" rIns="0" bIns="0" rtlCol="0"/>
          <a:lstStyle/>
          <a:p>
            <a:endParaRPr sz="1350"/>
          </a:p>
        </p:txBody>
      </p:sp>
      <p:sp>
        <p:nvSpPr>
          <p:cNvPr id="6" name="object 6"/>
          <p:cNvSpPr/>
          <p:nvPr/>
        </p:nvSpPr>
        <p:spPr>
          <a:xfrm>
            <a:off x="5327309" y="3218121"/>
            <a:ext cx="2335518" cy="1545980"/>
          </a:xfrm>
          <a:prstGeom prst="rect">
            <a:avLst/>
          </a:prstGeom>
          <a:blipFill>
            <a:blip r:embed="rId3" cstate="print"/>
            <a:stretch>
              <a:fillRect/>
            </a:stretch>
          </a:blipFill>
        </p:spPr>
        <p:txBody>
          <a:bodyPr wrap="square" lIns="0" tIns="0" rIns="0" bIns="0" rtlCol="0"/>
          <a:lstStyle/>
          <a:p>
            <a:endParaRPr sz="1350"/>
          </a:p>
        </p:txBody>
      </p:sp>
      <p:sp>
        <p:nvSpPr>
          <p:cNvPr id="7" name="object 7"/>
          <p:cNvSpPr/>
          <p:nvPr/>
        </p:nvSpPr>
        <p:spPr>
          <a:xfrm>
            <a:off x="1935202" y="5017232"/>
            <a:ext cx="670251" cy="983518"/>
          </a:xfrm>
          <a:prstGeom prst="rect">
            <a:avLst/>
          </a:prstGeom>
          <a:blipFill>
            <a:blip r:embed="rId4" cstate="print"/>
            <a:stretch>
              <a:fillRect/>
            </a:stretch>
          </a:blipFill>
        </p:spPr>
        <p:txBody>
          <a:bodyPr wrap="square" lIns="0" tIns="0" rIns="0" bIns="0" rtlCol="0"/>
          <a:lstStyle/>
          <a:p>
            <a:endParaRPr sz="1350"/>
          </a:p>
        </p:txBody>
      </p:sp>
      <p:sp>
        <p:nvSpPr>
          <p:cNvPr id="8" name="object 8"/>
          <p:cNvSpPr/>
          <p:nvPr/>
        </p:nvSpPr>
        <p:spPr>
          <a:xfrm>
            <a:off x="1935202" y="4401257"/>
            <a:ext cx="1222391" cy="615975"/>
          </a:xfrm>
          <a:prstGeom prst="rect">
            <a:avLst/>
          </a:prstGeom>
          <a:blipFill>
            <a:blip r:embed="rId5" cstate="print"/>
            <a:stretch>
              <a:fillRect/>
            </a:stretch>
          </a:blipFill>
        </p:spPr>
        <p:txBody>
          <a:bodyPr wrap="square" lIns="0" tIns="0" rIns="0" bIns="0" rtlCol="0"/>
          <a:lstStyle/>
          <a:p>
            <a:endParaRPr sz="1350"/>
          </a:p>
        </p:txBody>
      </p:sp>
      <p:sp>
        <p:nvSpPr>
          <p:cNvPr id="10" name="object 10"/>
          <p:cNvSpPr/>
          <p:nvPr/>
        </p:nvSpPr>
        <p:spPr>
          <a:xfrm>
            <a:off x="2605453" y="5731357"/>
            <a:ext cx="1222391" cy="269393"/>
          </a:xfrm>
          <a:prstGeom prst="rect">
            <a:avLst/>
          </a:prstGeom>
          <a:blipFill>
            <a:blip r:embed="rId6" cstate="print"/>
            <a:stretch>
              <a:fillRect/>
            </a:stretch>
          </a:blipFill>
        </p:spPr>
        <p:txBody>
          <a:bodyPr wrap="square" lIns="0" tIns="0" rIns="0" bIns="0" rtlCol="0"/>
          <a:lstStyle/>
          <a:p>
            <a:endParaRPr sz="1350"/>
          </a:p>
        </p:txBody>
      </p:sp>
      <p:sp>
        <p:nvSpPr>
          <p:cNvPr id="11" name="object 11"/>
          <p:cNvSpPr/>
          <p:nvPr/>
        </p:nvSpPr>
        <p:spPr>
          <a:xfrm>
            <a:off x="3157592" y="4401256"/>
            <a:ext cx="670251" cy="1330100"/>
          </a:xfrm>
          <a:prstGeom prst="rect">
            <a:avLst/>
          </a:prstGeom>
          <a:blipFill>
            <a:blip r:embed="rId7" cstate="print"/>
            <a:stretch>
              <a:fillRect/>
            </a:stretch>
          </a:blipFill>
        </p:spPr>
        <p:txBody>
          <a:bodyPr wrap="square" lIns="0" tIns="0" rIns="0" bIns="0" rtlCol="0"/>
          <a:lstStyle/>
          <a:p>
            <a:endParaRPr sz="1350"/>
          </a:p>
        </p:txBody>
      </p:sp>
      <p:sp>
        <p:nvSpPr>
          <p:cNvPr id="12" name="object 12"/>
          <p:cNvSpPr txBox="1"/>
          <p:nvPr/>
        </p:nvSpPr>
        <p:spPr>
          <a:xfrm>
            <a:off x="1177142" y="1020018"/>
            <a:ext cx="3267858" cy="2806537"/>
          </a:xfrm>
          <a:prstGeom prst="rect">
            <a:avLst/>
          </a:prstGeom>
        </p:spPr>
        <p:txBody>
          <a:bodyPr vert="horz" wrap="square" lIns="0" tIns="20954" rIns="0" bIns="0" rtlCol="0">
            <a:spAutoFit/>
          </a:bodyPr>
          <a:lstStyle/>
          <a:p>
            <a:pPr marL="9525" marR="344805">
              <a:lnSpc>
                <a:spcPts val="1575"/>
              </a:lnSpc>
              <a:spcBef>
                <a:spcPts val="825"/>
              </a:spcBef>
            </a:pPr>
            <a:r>
              <a:rPr lang="fr-FR" sz="1350" dirty="0">
                <a:latin typeface="Calibri"/>
                <a:cs typeface="Calibri"/>
              </a:rPr>
              <a:t>Amphétamine de synthèse </a:t>
            </a:r>
            <a:r>
              <a:rPr sz="1350" dirty="0">
                <a:latin typeface="Calibri"/>
                <a:cs typeface="Calibri"/>
              </a:rPr>
              <a:t>.</a:t>
            </a:r>
            <a:endParaRPr lang="fr-FR" sz="1350" dirty="0">
              <a:latin typeface="Calibri"/>
              <a:cs typeface="Calibri"/>
            </a:endParaRPr>
          </a:p>
          <a:p>
            <a:pPr marL="9525" marR="3810" lvl="0">
              <a:lnSpc>
                <a:spcPct val="99500"/>
              </a:lnSpc>
              <a:spcBef>
                <a:spcPts val="83"/>
              </a:spcBef>
            </a:pPr>
            <a:endParaRPr lang="fr-FR" sz="1350" dirty="0">
              <a:latin typeface="Calibri"/>
              <a:cs typeface="Calibri"/>
            </a:endParaRPr>
          </a:p>
          <a:p>
            <a:pPr marL="9525" marR="3810" lvl="0">
              <a:lnSpc>
                <a:spcPct val="99500"/>
              </a:lnSpc>
              <a:spcBef>
                <a:spcPts val="83"/>
              </a:spcBef>
            </a:pPr>
            <a:r>
              <a:rPr lang="fr-FR" sz="1350" dirty="0">
                <a:latin typeface="Calibri"/>
                <a:cs typeface="Calibri"/>
              </a:rPr>
              <a:t>Drame épidémiologique aux USA &amp; Londres</a:t>
            </a:r>
          </a:p>
          <a:p>
            <a:pPr marL="9525" marR="3810" lvl="0">
              <a:lnSpc>
                <a:spcPct val="99500"/>
              </a:lnSpc>
              <a:spcBef>
                <a:spcPts val="83"/>
              </a:spcBef>
            </a:pPr>
            <a:endParaRPr lang="fr-FR" sz="1350" dirty="0">
              <a:latin typeface="Calibri"/>
              <a:cs typeface="Calibri"/>
            </a:endParaRPr>
          </a:p>
          <a:p>
            <a:pPr marL="9525" marR="3810" lvl="0">
              <a:lnSpc>
                <a:spcPct val="99500"/>
              </a:lnSpc>
              <a:spcBef>
                <a:spcPts val="83"/>
              </a:spcBef>
            </a:pPr>
            <a:r>
              <a:rPr lang="fr-FR" sz="1350" b="1" spc="-8" dirty="0">
                <a:solidFill>
                  <a:srgbClr val="000000"/>
                </a:solidFill>
                <a:cs typeface="Calibri"/>
              </a:rPr>
              <a:t>Voies d’administration</a:t>
            </a:r>
          </a:p>
          <a:p>
            <a:pPr marL="9525" marR="3810" lvl="0">
              <a:lnSpc>
                <a:spcPct val="99500"/>
              </a:lnSpc>
              <a:spcBef>
                <a:spcPts val="83"/>
              </a:spcBef>
            </a:pPr>
            <a:r>
              <a:rPr lang="fr-FR" sz="1350" spc="-8" dirty="0">
                <a:solidFill>
                  <a:srgbClr val="000000"/>
                </a:solidFill>
                <a:cs typeface="Calibri"/>
              </a:rPr>
              <a:t>Inhalation</a:t>
            </a:r>
          </a:p>
          <a:p>
            <a:pPr marL="9525" marR="3810" lvl="0">
              <a:lnSpc>
                <a:spcPct val="99500"/>
              </a:lnSpc>
              <a:spcBef>
                <a:spcPts val="83"/>
              </a:spcBef>
            </a:pPr>
            <a:r>
              <a:rPr lang="fr-FR" sz="1350" spc="-8" dirty="0">
                <a:solidFill>
                  <a:srgbClr val="000000"/>
                </a:solidFill>
                <a:cs typeface="Calibri"/>
              </a:rPr>
              <a:t>Fumage +++ / 1H</a:t>
            </a:r>
          </a:p>
          <a:p>
            <a:pPr marL="9525" marR="3810" lvl="0">
              <a:lnSpc>
                <a:spcPct val="99500"/>
              </a:lnSpc>
              <a:spcBef>
                <a:spcPts val="83"/>
              </a:spcBef>
            </a:pPr>
            <a:r>
              <a:rPr lang="fr-FR" sz="1350" spc="-8" dirty="0">
                <a:solidFill>
                  <a:srgbClr val="000000"/>
                </a:solidFill>
                <a:cs typeface="Calibri"/>
              </a:rPr>
              <a:t>Ingestion (parachute)</a:t>
            </a:r>
          </a:p>
          <a:p>
            <a:pPr marL="9525" marR="3810" lvl="0">
              <a:lnSpc>
                <a:spcPct val="99500"/>
              </a:lnSpc>
              <a:spcBef>
                <a:spcPts val="83"/>
              </a:spcBef>
            </a:pPr>
            <a:r>
              <a:rPr lang="fr-FR" sz="1350" spc="-8" dirty="0">
                <a:solidFill>
                  <a:srgbClr val="000000"/>
                </a:solidFill>
                <a:cs typeface="Calibri"/>
              </a:rPr>
              <a:t>Anal</a:t>
            </a:r>
          </a:p>
          <a:p>
            <a:pPr marL="9525" marR="3810" lvl="0">
              <a:lnSpc>
                <a:spcPct val="99500"/>
              </a:lnSpc>
              <a:spcBef>
                <a:spcPts val="83"/>
              </a:spcBef>
            </a:pPr>
            <a:r>
              <a:rPr lang="fr-FR" sz="1350" spc="-8" dirty="0">
                <a:solidFill>
                  <a:srgbClr val="000000"/>
                </a:solidFill>
                <a:cs typeface="Calibri"/>
              </a:rPr>
              <a:t>Injection/4H</a:t>
            </a:r>
            <a:endParaRPr lang="fr-FR" sz="1350" spc="-8" dirty="0">
              <a:cs typeface="Calibri"/>
            </a:endParaRPr>
          </a:p>
          <a:p>
            <a:pPr marL="9525">
              <a:spcBef>
                <a:spcPts val="701"/>
              </a:spcBef>
            </a:pPr>
            <a:r>
              <a:rPr sz="1350" dirty="0">
                <a:latin typeface="Calibri"/>
                <a:cs typeface="Calibri"/>
              </a:rPr>
              <a:t>La </a:t>
            </a:r>
            <a:r>
              <a:rPr sz="1350" spc="-8" dirty="0">
                <a:latin typeface="Calibri"/>
                <a:cs typeface="Calibri"/>
              </a:rPr>
              <a:t>durée </a:t>
            </a:r>
            <a:r>
              <a:rPr sz="1350" dirty="0">
                <a:latin typeface="Calibri"/>
                <a:cs typeface="Calibri"/>
              </a:rPr>
              <a:t>des </a:t>
            </a:r>
            <a:r>
              <a:rPr sz="1350" spc="-11" dirty="0">
                <a:latin typeface="Calibri"/>
                <a:cs typeface="Calibri"/>
              </a:rPr>
              <a:t>effets va </a:t>
            </a:r>
            <a:r>
              <a:rPr sz="1350" dirty="0">
                <a:latin typeface="Calibri"/>
                <a:cs typeface="Calibri"/>
              </a:rPr>
              <a:t>de </a:t>
            </a:r>
            <a:r>
              <a:rPr sz="1350" b="1" dirty="0">
                <a:solidFill>
                  <a:srgbClr val="FF0000"/>
                </a:solidFill>
                <a:latin typeface="Calibri"/>
                <a:cs typeface="Calibri"/>
              </a:rPr>
              <a:t>6 à 30</a:t>
            </a:r>
            <a:r>
              <a:rPr sz="1350" b="1" spc="11" dirty="0">
                <a:solidFill>
                  <a:srgbClr val="FF0000"/>
                </a:solidFill>
                <a:latin typeface="Calibri"/>
                <a:cs typeface="Calibri"/>
              </a:rPr>
              <a:t> </a:t>
            </a:r>
            <a:r>
              <a:rPr sz="1350" b="1" spc="-8" dirty="0">
                <a:solidFill>
                  <a:srgbClr val="FF0000"/>
                </a:solidFill>
                <a:latin typeface="Calibri"/>
                <a:cs typeface="Calibri"/>
              </a:rPr>
              <a:t>heures</a:t>
            </a:r>
            <a:r>
              <a:rPr sz="1350" spc="-8" dirty="0">
                <a:solidFill>
                  <a:srgbClr val="FF0000"/>
                </a:solidFill>
                <a:latin typeface="Calibri"/>
                <a:cs typeface="Calibri"/>
              </a:rPr>
              <a:t>.</a:t>
            </a:r>
            <a:endParaRPr lang="fr-FR" sz="1350" spc="-8" dirty="0">
              <a:solidFill>
                <a:srgbClr val="FF0000"/>
              </a:solidFill>
              <a:latin typeface="Calibri"/>
              <a:cs typeface="Calibri"/>
            </a:endParaRPr>
          </a:p>
          <a:p>
            <a:pPr marL="9525">
              <a:spcBef>
                <a:spcPts val="701"/>
              </a:spcBef>
            </a:pPr>
            <a:r>
              <a:rPr lang="fr-FR" sz="1350" spc="-8" dirty="0" err="1">
                <a:solidFill>
                  <a:srgbClr val="FF0000"/>
                </a:solidFill>
                <a:latin typeface="Calibri"/>
                <a:cs typeface="Calibri"/>
              </a:rPr>
              <a:t>Acces</a:t>
            </a:r>
            <a:r>
              <a:rPr lang="fr-FR" sz="1350" spc="-8" dirty="0">
                <a:solidFill>
                  <a:srgbClr val="FF0000"/>
                </a:solidFill>
                <a:latin typeface="Calibri"/>
                <a:cs typeface="Calibri"/>
              </a:rPr>
              <a:t> </a:t>
            </a:r>
            <a:r>
              <a:rPr lang="fr-FR" sz="1350" spc="-8" dirty="0" err="1">
                <a:solidFill>
                  <a:srgbClr val="FF0000"/>
                </a:solidFill>
                <a:latin typeface="Calibri"/>
                <a:cs typeface="Calibri"/>
              </a:rPr>
              <a:t>manaique</a:t>
            </a:r>
            <a:r>
              <a:rPr lang="fr-FR" sz="1350" spc="-8" dirty="0">
                <a:solidFill>
                  <a:srgbClr val="FF0000"/>
                </a:solidFill>
                <a:latin typeface="Calibri"/>
                <a:cs typeface="Calibri"/>
              </a:rPr>
              <a:t> expérimental</a:t>
            </a:r>
            <a:endParaRPr sz="1350" dirty="0">
              <a:solidFill>
                <a:srgbClr val="FF0000"/>
              </a:solidFill>
              <a:latin typeface="Calibri"/>
              <a:cs typeface="Calibri"/>
            </a:endParaRPr>
          </a:p>
        </p:txBody>
      </p:sp>
      <p:sp>
        <p:nvSpPr>
          <p:cNvPr id="3" name="ZoneTexte 2"/>
          <p:cNvSpPr txBox="1"/>
          <p:nvPr/>
        </p:nvSpPr>
        <p:spPr>
          <a:xfrm>
            <a:off x="6074409" y="5731356"/>
            <a:ext cx="1313180" cy="461665"/>
          </a:xfrm>
          <a:prstGeom prst="rect">
            <a:avLst/>
          </a:prstGeom>
          <a:noFill/>
        </p:spPr>
        <p:txBody>
          <a:bodyPr wrap="none" rtlCol="0">
            <a:spAutoFit/>
          </a:bodyPr>
          <a:lstStyle/>
          <a:p>
            <a:r>
              <a:rPr lang="fr-FR" sz="2400" b="1" dirty="0">
                <a:solidFill>
                  <a:srgbClr val="FF0000"/>
                </a:solidFill>
              </a:rPr>
              <a:t>250 €/Gr</a:t>
            </a:r>
          </a:p>
        </p:txBody>
      </p:sp>
      <p:pic>
        <p:nvPicPr>
          <p:cNvPr id="9" name="Image 8"/>
          <p:cNvPicPr>
            <a:picLocks noChangeAspect="1"/>
          </p:cNvPicPr>
          <p:nvPr/>
        </p:nvPicPr>
        <p:blipFill>
          <a:blip r:embed="rId8"/>
          <a:stretch>
            <a:fillRect/>
          </a:stretch>
        </p:blipFill>
        <p:spPr>
          <a:xfrm>
            <a:off x="1442196" y="4253785"/>
            <a:ext cx="2075703" cy="2075703"/>
          </a:xfrm>
          <a:prstGeom prst="rect">
            <a:avLst/>
          </a:prstGeom>
        </p:spPr>
      </p:pic>
      <p:sp>
        <p:nvSpPr>
          <p:cNvPr id="13" name="ZoneTexte 12"/>
          <p:cNvSpPr txBox="1"/>
          <p:nvPr/>
        </p:nvSpPr>
        <p:spPr>
          <a:xfrm>
            <a:off x="5041900" y="5105400"/>
            <a:ext cx="2826327" cy="646331"/>
          </a:xfrm>
          <a:prstGeom prst="rect">
            <a:avLst/>
          </a:prstGeom>
          <a:noFill/>
        </p:spPr>
        <p:txBody>
          <a:bodyPr wrap="square" rtlCol="0">
            <a:spAutoFit/>
          </a:bodyPr>
          <a:lstStyle/>
          <a:p>
            <a:r>
              <a:rPr lang="fr-FR" b="1" spc="-4" dirty="0">
                <a:solidFill>
                  <a:srgbClr val="002060"/>
                </a:solidFill>
                <a:cs typeface="Calibri"/>
              </a:rPr>
              <a:t>speed, </a:t>
            </a:r>
            <a:r>
              <a:rPr lang="fr-FR" b="1" spc="-8" dirty="0">
                <a:solidFill>
                  <a:srgbClr val="002060"/>
                </a:solidFill>
                <a:cs typeface="Calibri"/>
              </a:rPr>
              <a:t>cristal, </a:t>
            </a:r>
            <a:r>
              <a:rPr lang="fr-FR" b="1" spc="-4" dirty="0" err="1">
                <a:solidFill>
                  <a:srgbClr val="002060"/>
                </a:solidFill>
                <a:cs typeface="Calibri"/>
              </a:rPr>
              <a:t>meth</a:t>
            </a:r>
            <a:r>
              <a:rPr lang="fr-FR" b="1" spc="-4" dirty="0">
                <a:solidFill>
                  <a:srgbClr val="002060"/>
                </a:solidFill>
                <a:cs typeface="Calibri"/>
              </a:rPr>
              <a:t>, Tina,</a:t>
            </a:r>
            <a:r>
              <a:rPr lang="fr-FR" b="1" spc="4" dirty="0">
                <a:solidFill>
                  <a:srgbClr val="002060"/>
                </a:solidFill>
                <a:cs typeface="Calibri"/>
              </a:rPr>
              <a:t> </a:t>
            </a:r>
            <a:r>
              <a:rPr lang="fr-FR" b="1" spc="-71" dirty="0" err="1">
                <a:solidFill>
                  <a:srgbClr val="002060"/>
                </a:solidFill>
                <a:cs typeface="Calibri"/>
              </a:rPr>
              <a:t>T</a:t>
            </a:r>
            <a:r>
              <a:rPr lang="fr-FR" b="1" spc="-71" dirty="0">
                <a:solidFill>
                  <a:srgbClr val="002060"/>
                </a:solidFill>
                <a:cs typeface="Calibri"/>
              </a:rPr>
              <a:t>.</a:t>
            </a:r>
            <a:endParaRPr lang="fr-FR" b="1" dirty="0">
              <a:solidFill>
                <a:srgbClr val="002060"/>
              </a:solidFill>
              <a:cs typeface="Calibri"/>
            </a:endParaRPr>
          </a:p>
          <a:p>
            <a:endParaRPr lang="fr-FR" dirty="0"/>
          </a:p>
        </p:txBody>
      </p:sp>
    </p:spTree>
    <p:extLst>
      <p:ext uri="{BB962C8B-B14F-4D97-AF65-F5344CB8AC3E}">
        <p14:creationId xmlns:p14="http://schemas.microsoft.com/office/powerpoint/2010/main" val="1202697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Dangers spécifiques</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412648819"/>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5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5CB9EDF4-315E-C442-B863-BE70F2B75E6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03E4D04E-D8A9-604D-8432-4FCA4116571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BF5C3922-EE5B-1D4B-9BCA-DB1A5345C5C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0D9E7E58-474F-3E47-AB4C-EF8B2E061B7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Risques et dommages</a:t>
            </a:r>
          </a:p>
        </p:txBody>
      </p:sp>
      <p:sp>
        <p:nvSpPr>
          <p:cNvPr id="4" name="Espace réservé du contenu 3"/>
          <p:cNvSpPr>
            <a:spLocks noGrp="1"/>
          </p:cNvSpPr>
          <p:nvPr>
            <p:ph sz="half" idx="1"/>
          </p:nvPr>
        </p:nvSpPr>
        <p:spPr/>
        <p:txBody>
          <a:bodyPr>
            <a:normAutofit fontScale="62500" lnSpcReduction="20000"/>
          </a:bodyPr>
          <a:lstStyle/>
          <a:p>
            <a:r>
              <a:rPr lang="fr-FR" b="1" dirty="0">
                <a:solidFill>
                  <a:srgbClr val="660066"/>
                </a:solidFill>
              </a:rPr>
              <a:t>Ceux de l’injection ++</a:t>
            </a:r>
          </a:p>
          <a:p>
            <a:pPr lvl="1"/>
            <a:r>
              <a:rPr lang="fr-FR" dirty="0"/>
              <a:t>Contaminations IST, VHC, VIH</a:t>
            </a:r>
          </a:p>
          <a:p>
            <a:pPr lvl="1"/>
            <a:r>
              <a:rPr lang="fr-FR" dirty="0" smtClean="0"/>
              <a:t>Embolie </a:t>
            </a:r>
            <a:r>
              <a:rPr lang="fr-FR" dirty="0"/>
              <a:t>pulmonaire</a:t>
            </a:r>
          </a:p>
          <a:p>
            <a:pPr lvl="1"/>
            <a:r>
              <a:rPr lang="fr-FR" dirty="0"/>
              <a:t>Endocardites</a:t>
            </a:r>
          </a:p>
          <a:p>
            <a:pPr lvl="1"/>
            <a:r>
              <a:rPr lang="fr-FR" dirty="0" err="1" smtClean="0"/>
              <a:t>Septicemie</a:t>
            </a:r>
            <a:endParaRPr lang="fr-FR" dirty="0" smtClean="0"/>
          </a:p>
          <a:p>
            <a:pPr lvl="1"/>
            <a:endParaRPr lang="fr-FR" dirty="0"/>
          </a:p>
          <a:p>
            <a:r>
              <a:rPr lang="fr-FR" b="1" dirty="0" smtClean="0">
                <a:solidFill>
                  <a:srgbClr val="7030A0"/>
                </a:solidFill>
              </a:rPr>
              <a:t>Somatiques</a:t>
            </a:r>
            <a:endParaRPr lang="fr-FR" b="1" dirty="0">
              <a:solidFill>
                <a:srgbClr val="7030A0"/>
              </a:solidFill>
            </a:endParaRPr>
          </a:p>
          <a:p>
            <a:pPr lvl="1"/>
            <a:r>
              <a:rPr lang="fr-FR" dirty="0" err="1" smtClean="0"/>
              <a:t>Tubulopathies</a:t>
            </a:r>
            <a:r>
              <a:rPr lang="fr-FR" dirty="0" smtClean="0"/>
              <a:t> interstitielle</a:t>
            </a:r>
          </a:p>
          <a:p>
            <a:pPr lvl="1"/>
            <a:r>
              <a:rPr lang="fr-FR" dirty="0" smtClean="0"/>
              <a:t>AVC</a:t>
            </a:r>
            <a:endParaRPr lang="fr-FR" dirty="0"/>
          </a:p>
          <a:p>
            <a:pPr lvl="1"/>
            <a:r>
              <a:rPr lang="fr-FR" dirty="0"/>
              <a:t>IDM</a:t>
            </a:r>
          </a:p>
          <a:p>
            <a:pPr lvl="1"/>
            <a:endParaRPr lang="fr-FR" dirty="0"/>
          </a:p>
          <a:p>
            <a:r>
              <a:rPr lang="fr-FR" b="1" dirty="0">
                <a:solidFill>
                  <a:srgbClr val="660066"/>
                </a:solidFill>
              </a:rPr>
              <a:t>Ceux des risques sexuels</a:t>
            </a:r>
          </a:p>
          <a:p>
            <a:pPr lvl="1"/>
            <a:r>
              <a:rPr lang="fr-FR" dirty="0"/>
              <a:t>Contamination</a:t>
            </a:r>
          </a:p>
          <a:p>
            <a:pPr lvl="1"/>
            <a:r>
              <a:rPr lang="fr-FR" dirty="0"/>
              <a:t>Violence inappropriée, scarifications</a:t>
            </a:r>
          </a:p>
          <a:p>
            <a:pPr lvl="1"/>
            <a:r>
              <a:rPr lang="fr-FR" dirty="0"/>
              <a:t>Appauvrissement voire disparition paradoxale</a:t>
            </a:r>
          </a:p>
          <a:p>
            <a:pPr lvl="1"/>
            <a:r>
              <a:rPr lang="fr-FR" dirty="0"/>
              <a:t>Addiction secondaire</a:t>
            </a:r>
          </a:p>
          <a:p>
            <a:endParaRPr lang="fr-FR" dirty="0"/>
          </a:p>
        </p:txBody>
      </p:sp>
      <p:sp>
        <p:nvSpPr>
          <p:cNvPr id="5" name="Espace réservé du contenu 4"/>
          <p:cNvSpPr>
            <a:spLocks noGrp="1"/>
          </p:cNvSpPr>
          <p:nvPr>
            <p:ph sz="half" idx="2"/>
          </p:nvPr>
        </p:nvSpPr>
        <p:spPr/>
        <p:txBody>
          <a:bodyPr>
            <a:normAutofit fontScale="62500" lnSpcReduction="20000"/>
          </a:bodyPr>
          <a:lstStyle/>
          <a:p>
            <a:r>
              <a:rPr lang="fr-FR" b="1" dirty="0">
                <a:solidFill>
                  <a:srgbClr val="660066"/>
                </a:solidFill>
              </a:rPr>
              <a:t>Risques Mentaux </a:t>
            </a:r>
          </a:p>
          <a:p>
            <a:pPr lvl="1"/>
            <a:r>
              <a:rPr lang="fr-FR" dirty="0"/>
              <a:t>Attaques de Paniques</a:t>
            </a:r>
          </a:p>
          <a:p>
            <a:pPr lvl="1"/>
            <a:r>
              <a:rPr lang="fr-FR" dirty="0"/>
              <a:t>Tableau de BDA</a:t>
            </a:r>
          </a:p>
          <a:p>
            <a:pPr lvl="1"/>
            <a:r>
              <a:rPr lang="fr-FR" dirty="0"/>
              <a:t>Insomnie</a:t>
            </a:r>
          </a:p>
          <a:p>
            <a:pPr lvl="1"/>
            <a:r>
              <a:rPr lang="fr-FR" dirty="0"/>
              <a:t>Syndrome d’allure maniaque</a:t>
            </a:r>
          </a:p>
          <a:p>
            <a:pPr lvl="1"/>
            <a:r>
              <a:rPr lang="fr-FR" dirty="0"/>
              <a:t>Délires chroniques sensitifs</a:t>
            </a:r>
          </a:p>
          <a:p>
            <a:pPr lvl="1"/>
            <a:r>
              <a:rPr lang="fr-FR" dirty="0"/>
              <a:t>Constructions délirantes à 2</a:t>
            </a:r>
          </a:p>
          <a:p>
            <a:pPr lvl="1"/>
            <a:r>
              <a:rPr lang="fr-FR" dirty="0"/>
              <a:t>Dépression/ suicide</a:t>
            </a:r>
          </a:p>
          <a:p>
            <a:pPr lvl="1"/>
            <a:r>
              <a:rPr lang="fr-FR" dirty="0"/>
              <a:t>Pan-anxiété (GHB)</a:t>
            </a:r>
          </a:p>
          <a:p>
            <a:endParaRPr lang="fr-FR" b="1" dirty="0">
              <a:solidFill>
                <a:srgbClr val="660066"/>
              </a:solidFill>
            </a:endParaRPr>
          </a:p>
          <a:p>
            <a:r>
              <a:rPr lang="fr-FR" b="1" dirty="0">
                <a:solidFill>
                  <a:srgbClr val="660066"/>
                </a:solidFill>
              </a:rPr>
              <a:t>Risques sociaux</a:t>
            </a:r>
          </a:p>
          <a:p>
            <a:pPr lvl="1"/>
            <a:r>
              <a:rPr lang="fr-FR" dirty="0"/>
              <a:t>Isolement</a:t>
            </a:r>
          </a:p>
          <a:p>
            <a:pPr lvl="1"/>
            <a:r>
              <a:rPr lang="fr-FR" dirty="0"/>
              <a:t>Perte d’emploi</a:t>
            </a:r>
          </a:p>
          <a:p>
            <a:pPr lvl="1"/>
            <a:endParaRPr lang="fr-FR" dirty="0"/>
          </a:p>
          <a:p>
            <a:r>
              <a:rPr lang="fr-FR" b="1" dirty="0">
                <a:solidFill>
                  <a:srgbClr val="660066"/>
                </a:solidFill>
              </a:rPr>
              <a:t>Risques Juridiques</a:t>
            </a:r>
          </a:p>
          <a:p>
            <a:pPr lvl="1"/>
            <a:r>
              <a:rPr lang="fr-FR" dirty="0"/>
              <a:t>Pour l’instant faibles</a:t>
            </a:r>
          </a:p>
          <a:p>
            <a:endParaRPr lang="fr-FR" dirty="0"/>
          </a:p>
        </p:txBody>
      </p:sp>
    </p:spTree>
    <p:extLst>
      <p:ext uri="{BB962C8B-B14F-4D97-AF65-F5344CB8AC3E}">
        <p14:creationId xmlns:p14="http://schemas.microsoft.com/office/powerpoint/2010/main" val="602440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Titre 1"/>
          <p:cNvSpPr>
            <a:spLocks noGrp="1"/>
          </p:cNvSpPr>
          <p:nvPr>
            <p:ph type="title"/>
          </p:nvPr>
        </p:nvSpPr>
        <p:spPr/>
        <p:txBody>
          <a:bodyPr/>
          <a:lstStyle/>
          <a:p>
            <a:pPr eaLnBrk="1" hangingPunct="1"/>
            <a:endParaRPr lang="fr-FR" altLang="fr-FR"/>
          </a:p>
        </p:txBody>
      </p:sp>
      <p:pic>
        <p:nvPicPr>
          <p:cNvPr id="108549" name="Picture 2"/>
          <p:cNvPicPr>
            <a:picLocks noGrp="1" noChangeAspect="1" noChangeArrowheads="1"/>
          </p:cNvPicPr>
          <p:nvPr>
            <p:ph type="tbl" idx="1"/>
          </p:nvPr>
        </p:nvPicPr>
        <p:blipFill>
          <a:blip r:embed="rId2">
            <a:extLst>
              <a:ext uri="{28A0092B-C50C-407E-A947-70E740481C1C}">
                <a14:useLocalDpi xmlns:a14="http://schemas.microsoft.com/office/drawing/2010/main" val="0"/>
              </a:ext>
            </a:extLst>
          </a:blip>
          <a:srcRect/>
          <a:stretch>
            <a:fillRect/>
          </a:stretch>
        </p:blipFill>
        <p:spPr>
          <a:xfrm>
            <a:off x="2276172" y="13979"/>
            <a:ext cx="6867827" cy="6844021"/>
          </a:xfrm>
          <a:noFill/>
          <a:extLst>
            <a:ext uri="{91240B29-F687-4f45-9708-019B960494DF}">
              <a14:hiddenLine xmlns="" xmlns:a14="http://schemas.microsoft.com/office/drawing/2010/main" w="12700" cap="flat" cmpd="sng">
                <a:solidFill>
                  <a:schemeClr val="tx1"/>
                </a:solidFill>
                <a:prstDash val="solid"/>
                <a:miter lim="800000"/>
                <a:headEnd/>
                <a:tailEnd/>
              </a14:hiddenLine>
            </a:ext>
            <a:ext uri="{AF507438-7753-43e0-B8FC-AC1667EBCBE1}">
              <a14:hiddenEffects xmlns="" xmlns:a14="http://schemas.microsoft.com/office/drawing/2010/main">
                <a:effectLst>
                  <a:outerShdw dist="17961" dir="2700000" algn="ctr" rotWithShape="0">
                    <a:srgbClr val="999999"/>
                  </a:outerShdw>
                </a:effectLst>
              </a14:hiddenEffects>
            </a:ext>
          </a:extLst>
        </p:spPr>
      </p:pic>
      <p:sp>
        <p:nvSpPr>
          <p:cNvPr id="5" name="Espace réservé du numéro de diapositive 4"/>
          <p:cNvSpPr>
            <a:spLocks noGrp="1"/>
          </p:cNvSpPr>
          <p:nvPr>
            <p:ph type="sldNum" sz="quarter" idx="10"/>
          </p:nvPr>
        </p:nvSpPr>
        <p:spPr>
          <a:xfrm>
            <a:off x="6553200" y="6245225"/>
            <a:ext cx="2133600" cy="476250"/>
          </a:xfrm>
          <a:prstGeom prst="rect">
            <a:avLst/>
          </a:prstGeom>
        </p:spPr>
        <p:txBody>
          <a:bodyPr/>
          <a:lstStyle/>
          <a:p>
            <a:pPr>
              <a:defRPr/>
            </a:pPr>
            <a:endParaRPr lang="fr-FR" altLang="fr-FR" dirty="0">
              <a:effectLst>
                <a:outerShdw blurRad="38100" dist="38100" dir="2700000" algn="tl">
                  <a:srgbClr val="000000">
                    <a:alpha val="43137"/>
                  </a:srgbClr>
                </a:outerShdw>
              </a:effectLst>
              <a:latin typeface="Helvetica" pitchFamily="34" charset="0"/>
              <a:ea typeface=""/>
            </a:endParaRPr>
          </a:p>
        </p:txBody>
      </p:sp>
      <p:sp>
        <p:nvSpPr>
          <p:cNvPr id="4" name="Espace réservé de la date 3"/>
          <p:cNvSpPr>
            <a:spLocks noGrp="1"/>
          </p:cNvSpPr>
          <p:nvPr>
            <p:ph type="dt" sz="quarter" idx="4294967295"/>
          </p:nvPr>
        </p:nvSpPr>
        <p:spPr>
          <a:xfrm>
            <a:off x="0" y="5500688"/>
            <a:ext cx="2871788" cy="1249362"/>
          </a:xfrm>
        </p:spPr>
        <p:txBody>
          <a:bodyPr/>
          <a:lstStyle/>
          <a:p>
            <a:pPr>
              <a:defRPr/>
            </a:pPr>
            <a:r>
              <a:rPr lang="pt-BR" altLang="fr-FR" b="1" dirty="0">
                <a:solidFill>
                  <a:srgbClr val="FF0000"/>
                </a:solidFill>
              </a:rPr>
              <a:t>White CM</a:t>
            </a:r>
          </a:p>
          <a:p>
            <a:pPr>
              <a:defRPr/>
            </a:pPr>
            <a:r>
              <a:rPr lang="pt-BR" altLang="fr-FR" b="1" dirty="0">
                <a:solidFill>
                  <a:srgbClr val="FF0000"/>
                </a:solidFill>
              </a:rPr>
              <a:t>J Clin Pharmacol.</a:t>
            </a:r>
          </a:p>
          <a:p>
            <a:pPr>
              <a:defRPr/>
            </a:pPr>
            <a:r>
              <a:rPr lang="pt-BR" altLang="fr-FR" b="1" dirty="0">
                <a:solidFill>
                  <a:srgbClr val="FF0000"/>
                </a:solidFill>
              </a:rPr>
              <a:t> 2016 Mar 31</a:t>
            </a:r>
            <a:endParaRPr lang="fr-FR" altLang="fr-FR" b="1" dirty="0">
              <a:solidFill>
                <a:srgbClr val="FF0000"/>
              </a:solidFill>
            </a:endParaRPr>
          </a:p>
        </p:txBody>
      </p:sp>
      <p:pic>
        <p:nvPicPr>
          <p:cNvPr id="10855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979"/>
            <a:ext cx="2276173" cy="14401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1988517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Interactions !</a:t>
            </a:r>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09600"/>
            <a:ext cx="8864600" cy="6264177"/>
          </a:xfrm>
          <a:prstGeom prst="rect">
            <a:avLst/>
          </a:prstGeom>
        </p:spPr>
      </p:pic>
      <p:sp>
        <p:nvSpPr>
          <p:cNvPr id="4" name="ZoneTexte 3"/>
          <p:cNvSpPr txBox="1"/>
          <p:nvPr/>
        </p:nvSpPr>
        <p:spPr>
          <a:xfrm>
            <a:off x="4432300" y="604838"/>
            <a:ext cx="2964529" cy="369332"/>
          </a:xfrm>
          <a:prstGeom prst="rect">
            <a:avLst/>
          </a:prstGeom>
          <a:noFill/>
        </p:spPr>
        <p:txBody>
          <a:bodyPr wrap="none" rtlCol="0">
            <a:spAutoFit/>
          </a:bodyPr>
          <a:lstStyle/>
          <a:p>
            <a:r>
              <a:rPr lang="fr-FR" smtClean="0">
                <a:solidFill>
                  <a:srgbClr val="002060"/>
                </a:solidFill>
              </a:rPr>
              <a:t>www.hiv-druginteractions.org</a:t>
            </a:r>
            <a:endParaRPr lang="fr-FR" dirty="0">
              <a:solidFill>
                <a:srgbClr val="002060"/>
              </a:solidFill>
            </a:endParaRPr>
          </a:p>
        </p:txBody>
      </p:sp>
    </p:spTree>
    <p:extLst>
      <p:ext uri="{BB962C8B-B14F-4D97-AF65-F5344CB8AC3E}">
        <p14:creationId xmlns:p14="http://schemas.microsoft.com/office/powerpoint/2010/main" val="1879343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6013" y="152400"/>
            <a:ext cx="3670300" cy="3556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075" name="Text Box 3"/>
          <p:cNvSpPr txBox="1">
            <a:spLocks noChangeArrowheads="1"/>
          </p:cNvSpPr>
          <p:nvPr/>
        </p:nvSpPr>
        <p:spPr bwMode="auto">
          <a:xfrm>
            <a:off x="360363" y="5940425"/>
            <a:ext cx="8640762" cy="5476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9pPr>
          </a:lstStyle>
          <a:p>
            <a:r>
              <a:rPr lang="en-US" sz="1000"/>
              <a:t>Published in: A Hegazi; MJ Lee; W Whittaker; S Green; R Simms; R Cutts; M Nagington; B Nathan; MR Pakianathan; </a:t>
            </a:r>
            <a:r>
              <a:rPr lang="en-US" sz="1000" i="1"/>
              <a:t>International Journal of STD &amp; AIDS</a:t>
            </a:r>
            <a:r>
              <a:rPr lang="en-US" sz="1000"/>
              <a:t>  Ahead of Print</a:t>
            </a:r>
          </a:p>
          <a:p>
            <a:r>
              <a:rPr lang="en-US" sz="1000"/>
              <a:t>Copyright © 2016 SAGE Publications</a:t>
            </a: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732" y="1523647"/>
            <a:ext cx="7927145" cy="361279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7" name="Titre 6"/>
          <p:cNvSpPr>
            <a:spLocks noGrp="1"/>
          </p:cNvSpPr>
          <p:nvPr>
            <p:ph type="title"/>
          </p:nvPr>
        </p:nvSpPr>
        <p:spPr>
          <a:xfrm>
            <a:off x="245533" y="194733"/>
            <a:ext cx="5791200" cy="1041047"/>
          </a:xfrm>
        </p:spPr>
        <p:txBody>
          <a:bodyPr>
            <a:normAutofit/>
          </a:bodyPr>
          <a:lstStyle/>
          <a:p>
            <a:r>
              <a:rPr lang="fr-FR" sz="2800" dirty="0" err="1"/>
              <a:t>Behavioral</a:t>
            </a:r>
            <a:r>
              <a:rPr lang="fr-FR" sz="2800" dirty="0"/>
              <a:t> by </a:t>
            </a:r>
            <a:r>
              <a:rPr lang="fr-FR" sz="2800" dirty="0" err="1"/>
              <a:t>chemsex</a:t>
            </a:r>
            <a:r>
              <a:rPr lang="fr-FR" sz="2800" dirty="0"/>
              <a:t> participation</a:t>
            </a:r>
          </a:p>
        </p:txBody>
      </p:sp>
    </p:spTree>
    <p:extLst>
      <p:ext uri="{BB962C8B-B14F-4D97-AF65-F5344CB8AC3E}">
        <p14:creationId xmlns:p14="http://schemas.microsoft.com/office/powerpoint/2010/main" val="333326823"/>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88E76DA-2035-4BC3-A246-0BD50700A45D}"/>
              </a:ext>
            </a:extLst>
          </p:cNvPr>
          <p:cNvSpPr>
            <a:spLocks noGrp="1"/>
          </p:cNvSpPr>
          <p:nvPr>
            <p:ph type="title"/>
          </p:nvPr>
        </p:nvSpPr>
        <p:spPr/>
        <p:txBody>
          <a:bodyPr/>
          <a:lstStyle/>
          <a:p>
            <a:r>
              <a:rPr lang="fr-FR" b="1" dirty="0"/>
              <a:t>Cas 1 : </a:t>
            </a:r>
            <a:r>
              <a:rPr lang="fr-FR" dirty="0"/>
              <a:t>Xavier, 47 ans (suite)</a:t>
            </a:r>
          </a:p>
        </p:txBody>
      </p:sp>
      <p:sp>
        <p:nvSpPr>
          <p:cNvPr id="3" name="Espace réservé du contenu 2">
            <a:extLst>
              <a:ext uri="{FF2B5EF4-FFF2-40B4-BE49-F238E27FC236}">
                <a16:creationId xmlns:a16="http://schemas.microsoft.com/office/drawing/2014/main" xmlns="" id="{D752F31A-4DFB-4423-80D3-A4155B51F0BA}"/>
              </a:ext>
            </a:extLst>
          </p:cNvPr>
          <p:cNvSpPr>
            <a:spLocks noGrp="1"/>
          </p:cNvSpPr>
          <p:nvPr>
            <p:ph idx="1"/>
          </p:nvPr>
        </p:nvSpPr>
        <p:spPr>
          <a:xfrm>
            <a:off x="457200" y="2261734"/>
            <a:ext cx="7620000" cy="2645546"/>
          </a:xfrm>
        </p:spPr>
        <p:txBody>
          <a:bodyPr>
            <a:normAutofit fontScale="85000" lnSpcReduction="20000"/>
          </a:bodyPr>
          <a:lstStyle/>
          <a:p>
            <a:pPr marL="114300" indent="0">
              <a:buNone/>
            </a:pPr>
            <a:r>
              <a:rPr lang="fr-FR" dirty="0"/>
              <a:t>Le patient est hospitalisé. </a:t>
            </a:r>
          </a:p>
          <a:p>
            <a:pPr marL="114300" indent="0">
              <a:buNone/>
            </a:pPr>
            <a:r>
              <a:rPr lang="fr-FR" dirty="0"/>
              <a:t>	- T°C est à 39°C</a:t>
            </a:r>
          </a:p>
          <a:p>
            <a:pPr marL="114300" indent="0">
              <a:buNone/>
            </a:pPr>
            <a:r>
              <a:rPr lang="fr-FR" dirty="0"/>
              <a:t>	- 10200 GB dont 70% PN, 20% de lymphocytes, 8% éosinophiles</a:t>
            </a:r>
          </a:p>
          <a:p>
            <a:pPr marL="114300" indent="0">
              <a:buNone/>
            </a:pPr>
            <a:r>
              <a:rPr lang="fr-FR" dirty="0"/>
              <a:t>	- CRP est à 25 mg/l</a:t>
            </a:r>
          </a:p>
          <a:p>
            <a:pPr marL="114300" indent="0">
              <a:buNone/>
            </a:pPr>
            <a:r>
              <a:rPr lang="fr-FR" dirty="0"/>
              <a:t>	- ALAT sont à 120 UI/l</a:t>
            </a:r>
          </a:p>
          <a:p>
            <a:pPr marL="114300" indent="0">
              <a:buNone/>
            </a:pPr>
            <a:r>
              <a:rPr lang="fr-FR" dirty="0"/>
              <a:t>	- Hémocultures </a:t>
            </a:r>
            <a:r>
              <a:rPr lang="fr-FR" dirty="0" err="1"/>
              <a:t>neg</a:t>
            </a:r>
            <a:r>
              <a:rPr lang="fr-FR" dirty="0"/>
              <a:t>. Echographie cardiaque normale</a:t>
            </a:r>
          </a:p>
          <a:p>
            <a:pPr marL="114300" indent="0">
              <a:buNone/>
            </a:pPr>
            <a:endParaRPr lang="fr-FR" dirty="0"/>
          </a:p>
          <a:p>
            <a:pPr marL="114300" indent="0">
              <a:buNone/>
            </a:pPr>
            <a:r>
              <a:rPr lang="fr-FR" b="1" dirty="0"/>
              <a:t>Question 2 : Quelle(s) maladie(s) somatique(s) suspectez-vous chez ce patient?</a:t>
            </a:r>
            <a:endParaRPr lang="fr-FR" dirty="0"/>
          </a:p>
        </p:txBody>
      </p:sp>
    </p:spTree>
    <p:extLst>
      <p:ext uri="{BB962C8B-B14F-4D97-AF65-F5344CB8AC3E}">
        <p14:creationId xmlns:p14="http://schemas.microsoft.com/office/powerpoint/2010/main" val="2470356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D752F31A-4DFB-4423-80D3-A4155B51F0BA}"/>
              </a:ext>
            </a:extLst>
          </p:cNvPr>
          <p:cNvSpPr>
            <a:spLocks noGrp="1"/>
          </p:cNvSpPr>
          <p:nvPr>
            <p:ph idx="1"/>
          </p:nvPr>
        </p:nvSpPr>
        <p:spPr/>
        <p:txBody>
          <a:bodyPr>
            <a:normAutofit/>
          </a:bodyPr>
          <a:lstStyle/>
          <a:p>
            <a:pPr marL="114300" indent="0">
              <a:buNone/>
            </a:pPr>
            <a:r>
              <a:rPr lang="fr-FR" sz="2800" dirty="0"/>
              <a:t>On découvre chez ce patient</a:t>
            </a:r>
          </a:p>
          <a:p>
            <a:r>
              <a:rPr lang="fr-FR" sz="2800" dirty="0"/>
              <a:t> une </a:t>
            </a:r>
            <a:r>
              <a:rPr lang="fr-FR" sz="2800" b="1" dirty="0"/>
              <a:t>anguillulose disséminée </a:t>
            </a:r>
            <a:r>
              <a:rPr lang="fr-FR" sz="2800" dirty="0"/>
              <a:t>traitée par </a:t>
            </a:r>
            <a:r>
              <a:rPr lang="fr-FR" sz="2800" dirty="0" err="1"/>
              <a:t>Ivermectine</a:t>
            </a:r>
            <a:r>
              <a:rPr lang="fr-FR" sz="2800" dirty="0"/>
              <a:t>, </a:t>
            </a:r>
          </a:p>
          <a:p>
            <a:r>
              <a:rPr lang="fr-FR" sz="2800" dirty="0"/>
              <a:t>une </a:t>
            </a:r>
            <a:r>
              <a:rPr lang="fr-FR" sz="2800" b="1" dirty="0"/>
              <a:t>shigellose</a:t>
            </a:r>
            <a:r>
              <a:rPr lang="fr-FR" sz="2800" dirty="0"/>
              <a:t> traitée par quinolones, </a:t>
            </a:r>
          </a:p>
          <a:p>
            <a:r>
              <a:rPr lang="fr-FR" sz="2800" dirty="0"/>
              <a:t>une </a:t>
            </a:r>
            <a:r>
              <a:rPr lang="fr-FR" sz="2800" b="1" dirty="0"/>
              <a:t>hépatite C aigue.</a:t>
            </a:r>
          </a:p>
          <a:p>
            <a:pPr marL="114300" indent="0">
              <a:buNone/>
            </a:pPr>
            <a:endParaRPr lang="fr-FR" sz="2400" dirty="0"/>
          </a:p>
        </p:txBody>
      </p:sp>
      <p:sp>
        <p:nvSpPr>
          <p:cNvPr id="4" name="Titre 1">
            <a:extLst>
              <a:ext uri="{FF2B5EF4-FFF2-40B4-BE49-F238E27FC236}">
                <a16:creationId xmlns:a16="http://schemas.microsoft.com/office/drawing/2014/main" xmlns="" id="{3FD633FB-2C61-4E16-A8FA-AFB19563B149}"/>
              </a:ext>
            </a:extLst>
          </p:cNvPr>
          <p:cNvSpPr>
            <a:spLocks noGrp="1"/>
          </p:cNvSpPr>
          <p:nvPr>
            <p:ph type="title"/>
          </p:nvPr>
        </p:nvSpPr>
        <p:spPr/>
        <p:txBody>
          <a:bodyPr/>
          <a:lstStyle/>
          <a:p>
            <a:r>
              <a:rPr lang="fr-FR" b="1" dirty="0"/>
              <a:t>Cas 1 : </a:t>
            </a:r>
            <a:r>
              <a:rPr lang="fr-FR" dirty="0"/>
              <a:t>Xavier, 47 ans (suite)</a:t>
            </a:r>
          </a:p>
        </p:txBody>
      </p:sp>
    </p:spTree>
    <p:extLst>
      <p:ext uri="{BB962C8B-B14F-4D97-AF65-F5344CB8AC3E}">
        <p14:creationId xmlns:p14="http://schemas.microsoft.com/office/powerpoint/2010/main" val="2075625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D752F31A-4DFB-4423-80D3-A4155B51F0BA}"/>
              </a:ext>
            </a:extLst>
          </p:cNvPr>
          <p:cNvSpPr>
            <a:spLocks noGrp="1"/>
          </p:cNvSpPr>
          <p:nvPr>
            <p:ph idx="1"/>
          </p:nvPr>
        </p:nvSpPr>
        <p:spPr/>
        <p:txBody>
          <a:bodyPr>
            <a:normAutofit/>
          </a:bodyPr>
          <a:lstStyle/>
          <a:p>
            <a:pPr marL="114300" indent="0">
              <a:buNone/>
            </a:pPr>
            <a:endParaRPr lang="fr-FR" sz="2800" dirty="0"/>
          </a:p>
          <a:p>
            <a:pPr marL="114300" indent="0">
              <a:buNone/>
            </a:pPr>
            <a:r>
              <a:rPr lang="fr-FR" sz="2800" dirty="0"/>
              <a:t>Le patient refuse de voir le psychiatre et ne reconnait pas sa toxicomanie. Il accepte cependant de voir un psychologue. </a:t>
            </a:r>
          </a:p>
          <a:p>
            <a:pPr marL="114300" indent="0">
              <a:buNone/>
            </a:pPr>
            <a:endParaRPr lang="fr-FR" sz="2800" dirty="0"/>
          </a:p>
          <a:p>
            <a:pPr marL="114300" indent="0">
              <a:buNone/>
            </a:pPr>
            <a:r>
              <a:rPr lang="fr-FR" sz="2800" b="1" dirty="0"/>
              <a:t>Question 3 : que ressentez vous? D’où vient à votre avis ce comportement de refus ?</a:t>
            </a:r>
          </a:p>
          <a:p>
            <a:pPr marL="114300" indent="0">
              <a:buNone/>
            </a:pPr>
            <a:endParaRPr lang="fr-FR" dirty="0"/>
          </a:p>
        </p:txBody>
      </p:sp>
      <p:sp>
        <p:nvSpPr>
          <p:cNvPr id="4" name="Titre 1">
            <a:extLst>
              <a:ext uri="{FF2B5EF4-FFF2-40B4-BE49-F238E27FC236}">
                <a16:creationId xmlns:a16="http://schemas.microsoft.com/office/drawing/2014/main" xmlns="" id="{3FD633FB-2C61-4E16-A8FA-AFB19563B149}"/>
              </a:ext>
            </a:extLst>
          </p:cNvPr>
          <p:cNvSpPr>
            <a:spLocks noGrp="1"/>
          </p:cNvSpPr>
          <p:nvPr>
            <p:ph type="title"/>
          </p:nvPr>
        </p:nvSpPr>
        <p:spPr/>
        <p:txBody>
          <a:bodyPr/>
          <a:lstStyle/>
          <a:p>
            <a:r>
              <a:rPr lang="fr-FR" b="1" dirty="0"/>
              <a:t>Cas 1 : </a:t>
            </a:r>
            <a:r>
              <a:rPr lang="fr-FR" dirty="0"/>
              <a:t>Xavier, 47 ans (suite)</a:t>
            </a:r>
          </a:p>
        </p:txBody>
      </p:sp>
    </p:spTree>
    <p:extLst>
      <p:ext uri="{BB962C8B-B14F-4D97-AF65-F5344CB8AC3E}">
        <p14:creationId xmlns:p14="http://schemas.microsoft.com/office/powerpoint/2010/main" val="3136930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6B38757-9E0E-40CF-9AA4-4D681BB650C4}"/>
              </a:ext>
            </a:extLst>
          </p:cNvPr>
          <p:cNvSpPr>
            <a:spLocks noGrp="1"/>
          </p:cNvSpPr>
          <p:nvPr>
            <p:ph type="title"/>
          </p:nvPr>
        </p:nvSpPr>
        <p:spPr/>
        <p:txBody>
          <a:bodyPr/>
          <a:lstStyle/>
          <a:p>
            <a:r>
              <a:rPr lang="fr-FR" b="1" dirty="0"/>
              <a:t>Cas 1 : </a:t>
            </a:r>
            <a:r>
              <a:rPr lang="fr-FR" dirty="0"/>
              <a:t>Xavier, 47 ans</a:t>
            </a:r>
          </a:p>
        </p:txBody>
      </p:sp>
      <p:sp>
        <p:nvSpPr>
          <p:cNvPr id="3" name="Espace réservé du contenu 2">
            <a:extLst>
              <a:ext uri="{FF2B5EF4-FFF2-40B4-BE49-F238E27FC236}">
                <a16:creationId xmlns:a16="http://schemas.microsoft.com/office/drawing/2014/main" xmlns="" id="{11A3C16A-526E-44AD-9570-92FCD5A0C697}"/>
              </a:ext>
            </a:extLst>
          </p:cNvPr>
          <p:cNvSpPr>
            <a:spLocks noGrp="1"/>
          </p:cNvSpPr>
          <p:nvPr>
            <p:ph idx="1"/>
          </p:nvPr>
        </p:nvSpPr>
        <p:spPr>
          <a:xfrm>
            <a:off x="457200" y="1600200"/>
            <a:ext cx="7620000" cy="5120196"/>
          </a:xfrm>
        </p:spPr>
        <p:txBody>
          <a:bodyPr>
            <a:normAutofit fontScale="92500" lnSpcReduction="10000"/>
          </a:bodyPr>
          <a:lstStyle/>
          <a:p>
            <a:endParaRPr lang="fr-FR" dirty="0"/>
          </a:p>
          <a:p>
            <a:pPr marL="114300" indent="0">
              <a:buNone/>
            </a:pPr>
            <a:r>
              <a:rPr lang="fr-FR" b="1" dirty="0"/>
              <a:t>Parcours un peu chaotique </a:t>
            </a:r>
            <a:endParaRPr lang="fr-FR" dirty="0"/>
          </a:p>
          <a:p>
            <a:r>
              <a:rPr lang="fr-FR" dirty="0"/>
              <a:t>D’origine « manouche », a vécu dans un cirque. A perdu ses deux parents très tôt et a vu frère tué sous ses yeux par un gang.</a:t>
            </a:r>
          </a:p>
          <a:p>
            <a:r>
              <a:rPr lang="fr-FR" dirty="0"/>
              <a:t>Dresseur de singes, puis fleuriste designer, don de radiesthésie.</a:t>
            </a:r>
          </a:p>
          <a:p>
            <a:r>
              <a:rPr lang="fr-FR" dirty="0"/>
              <a:t>En couple avec un violoncelliste, relation tendue, dépendance financière et affective.</a:t>
            </a:r>
          </a:p>
          <a:p>
            <a:pPr marL="114300" indent="0">
              <a:buNone/>
            </a:pPr>
            <a:r>
              <a:rPr lang="fr-FR" b="1" dirty="0"/>
              <a:t>Infection VIH depuis 2012</a:t>
            </a:r>
            <a:endParaRPr lang="fr-FR" dirty="0"/>
          </a:p>
          <a:p>
            <a:r>
              <a:rPr lang="fr-FR" dirty="0"/>
              <a:t>Zona- Stable sous STRIBILD (CD4 = 400/mm3, ARN VIH indétectable)</a:t>
            </a:r>
          </a:p>
          <a:p>
            <a:pPr marL="114300" indent="0">
              <a:buNone/>
            </a:pPr>
            <a:r>
              <a:rPr lang="fr-FR" b="1" dirty="0"/>
              <a:t>Histoire récente : Janvier 2017</a:t>
            </a:r>
            <a:endParaRPr lang="fr-FR" dirty="0"/>
          </a:p>
          <a:p>
            <a:r>
              <a:rPr lang="fr-FR" dirty="0"/>
              <a:t>Arrive en consultation pâle, épuisé, en sueurs, avec des diarrhées. </a:t>
            </a:r>
          </a:p>
          <a:p>
            <a:r>
              <a:rPr lang="fr-FR" dirty="0"/>
              <a:t>Traces de piqures, </a:t>
            </a:r>
            <a:r>
              <a:rPr lang="fr-FR" dirty="0" err="1"/>
              <a:t>uclères</a:t>
            </a:r>
            <a:r>
              <a:rPr lang="fr-FR" dirty="0"/>
              <a:t> </a:t>
            </a:r>
            <a:r>
              <a:rPr lang="fr-FR" dirty="0" err="1"/>
              <a:t>creusants</a:t>
            </a:r>
            <a:r>
              <a:rPr lang="fr-FR" dirty="0"/>
              <a:t> sur bras et  cuisses, +/- </a:t>
            </a:r>
            <a:r>
              <a:rPr lang="fr-FR" dirty="0" err="1"/>
              <a:t>abcèdés</a:t>
            </a:r>
            <a:r>
              <a:rPr lang="fr-FR" dirty="0"/>
              <a:t>. T°C=38°C. TA=100/54mmHg, pouls: 110.</a:t>
            </a:r>
          </a:p>
          <a:p>
            <a:r>
              <a:rPr lang="fr-FR" dirty="0"/>
              <a:t>Rapporte avoir eu de très nombreux rapports passifs avec de multiples partenaires pour se consoler des déboires avec son ami et avoir eu recours au SLAM pendant ces rapports. </a:t>
            </a:r>
          </a:p>
          <a:p>
            <a:endParaRPr lang="fr-FR" dirty="0"/>
          </a:p>
        </p:txBody>
      </p:sp>
    </p:spTree>
    <p:extLst>
      <p:ext uri="{BB962C8B-B14F-4D97-AF65-F5344CB8AC3E}">
        <p14:creationId xmlns:p14="http://schemas.microsoft.com/office/powerpoint/2010/main" val="1593739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D752F31A-4DFB-4423-80D3-A4155B51F0BA}"/>
              </a:ext>
            </a:extLst>
          </p:cNvPr>
          <p:cNvSpPr>
            <a:spLocks noGrp="1"/>
          </p:cNvSpPr>
          <p:nvPr>
            <p:ph idx="1"/>
          </p:nvPr>
        </p:nvSpPr>
        <p:spPr/>
        <p:txBody>
          <a:bodyPr>
            <a:noAutofit/>
          </a:bodyPr>
          <a:lstStyle/>
          <a:p>
            <a:pPr marL="114300" indent="0">
              <a:buNone/>
            </a:pPr>
            <a:r>
              <a:rPr lang="fr-FR" sz="2800" dirty="0"/>
              <a:t>Finalement, Xavier accepte cependant de voir un psychologue. </a:t>
            </a:r>
          </a:p>
          <a:p>
            <a:pPr marL="114300" indent="0">
              <a:buNone/>
            </a:pPr>
            <a:endParaRPr lang="fr-FR" sz="2000" dirty="0"/>
          </a:p>
          <a:p>
            <a:pPr marL="114300" indent="0">
              <a:buNone/>
            </a:pPr>
            <a:r>
              <a:rPr lang="fr-FR" sz="2800" dirty="0"/>
              <a:t>Au bout de 10 jours, il sort en convalescence et vous le revoyez à un mois pour le suivi de son VHC. </a:t>
            </a:r>
          </a:p>
          <a:p>
            <a:pPr marL="114300" indent="0">
              <a:buNone/>
            </a:pPr>
            <a:endParaRPr lang="fr-FR" sz="2000" dirty="0"/>
          </a:p>
          <a:p>
            <a:pPr marL="114300" indent="0">
              <a:buNone/>
            </a:pPr>
            <a:r>
              <a:rPr lang="fr-FR" sz="2800" dirty="0"/>
              <a:t>Il ne va pas trop mal mais il existe des traces de piqures récentes sur les bras. </a:t>
            </a:r>
            <a:endParaRPr lang="fr-FR" sz="2800" b="1" dirty="0"/>
          </a:p>
          <a:p>
            <a:pPr marL="114300" indent="0">
              <a:buNone/>
            </a:pPr>
            <a:endParaRPr lang="fr-FR" sz="2000" dirty="0"/>
          </a:p>
          <a:p>
            <a:pPr marL="114300" indent="0">
              <a:buNone/>
            </a:pPr>
            <a:r>
              <a:rPr lang="fr-FR" sz="2800" dirty="0"/>
              <a:t>Vous en discutez avec le psychologue</a:t>
            </a:r>
          </a:p>
        </p:txBody>
      </p:sp>
      <p:sp>
        <p:nvSpPr>
          <p:cNvPr id="4" name="Titre 1">
            <a:extLst>
              <a:ext uri="{FF2B5EF4-FFF2-40B4-BE49-F238E27FC236}">
                <a16:creationId xmlns:a16="http://schemas.microsoft.com/office/drawing/2014/main" xmlns="" id="{3FD633FB-2C61-4E16-A8FA-AFB19563B149}"/>
              </a:ext>
            </a:extLst>
          </p:cNvPr>
          <p:cNvSpPr>
            <a:spLocks noGrp="1"/>
          </p:cNvSpPr>
          <p:nvPr>
            <p:ph type="title"/>
          </p:nvPr>
        </p:nvSpPr>
        <p:spPr/>
        <p:txBody>
          <a:bodyPr/>
          <a:lstStyle/>
          <a:p>
            <a:r>
              <a:rPr lang="fr-FR" b="1" dirty="0"/>
              <a:t>Cas 1 : </a:t>
            </a:r>
            <a:r>
              <a:rPr lang="fr-FR" dirty="0"/>
              <a:t>Xavier, 47 ans (suite)</a:t>
            </a:r>
          </a:p>
        </p:txBody>
      </p:sp>
    </p:spTree>
    <p:extLst>
      <p:ext uri="{BB962C8B-B14F-4D97-AF65-F5344CB8AC3E}">
        <p14:creationId xmlns:p14="http://schemas.microsoft.com/office/powerpoint/2010/main" val="2727931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28100"/>
            <a:ext cx="7772400" cy="1470025"/>
          </a:xfrm>
        </p:spPr>
        <p:txBody>
          <a:bodyPr>
            <a:normAutofit fontScale="90000"/>
          </a:bodyPr>
          <a:lstStyle/>
          <a:p>
            <a:r>
              <a:rPr lang="fr-FR" dirty="0" err="1"/>
              <a:t>Slam</a:t>
            </a:r>
            <a:r>
              <a:rPr lang="fr-FR" dirty="0"/>
              <a:t>, addiction,</a:t>
            </a:r>
            <a:br>
              <a:rPr lang="fr-FR" dirty="0"/>
            </a:br>
            <a:r>
              <a:rPr lang="fr-FR" dirty="0"/>
              <a:t>fonctionnement psychique</a:t>
            </a:r>
          </a:p>
        </p:txBody>
      </p:sp>
      <p:sp>
        <p:nvSpPr>
          <p:cNvPr id="4" name="Sous-titre 3"/>
          <p:cNvSpPr>
            <a:spLocks noGrp="1"/>
          </p:cNvSpPr>
          <p:nvPr>
            <p:ph type="subTitle" idx="1"/>
          </p:nvPr>
        </p:nvSpPr>
        <p:spPr>
          <a:xfrm>
            <a:off x="1371600" y="3296968"/>
            <a:ext cx="6400800" cy="1752600"/>
          </a:xfrm>
        </p:spPr>
        <p:txBody>
          <a:bodyPr>
            <a:normAutofit/>
          </a:bodyPr>
          <a:lstStyle/>
          <a:p>
            <a:r>
              <a:rPr lang="fr-FR" dirty="0"/>
              <a:t>VIROTEAM</a:t>
            </a:r>
          </a:p>
          <a:p>
            <a:r>
              <a:rPr lang="fr-FR" dirty="0"/>
              <a:t>Marseille</a:t>
            </a:r>
          </a:p>
          <a:p>
            <a:r>
              <a:rPr lang="fr-FR" dirty="0"/>
              <a:t>21-23 sept 2017</a:t>
            </a:r>
          </a:p>
        </p:txBody>
      </p:sp>
      <p:sp>
        <p:nvSpPr>
          <p:cNvPr id="5" name="ZoneTexte 4"/>
          <p:cNvSpPr txBox="1"/>
          <p:nvPr/>
        </p:nvSpPr>
        <p:spPr>
          <a:xfrm>
            <a:off x="5486073" y="5618389"/>
            <a:ext cx="3548272" cy="1200329"/>
          </a:xfrm>
          <a:prstGeom prst="rect">
            <a:avLst/>
          </a:prstGeom>
          <a:noFill/>
        </p:spPr>
        <p:txBody>
          <a:bodyPr wrap="square" rtlCol="0">
            <a:spAutoFit/>
          </a:bodyPr>
          <a:lstStyle/>
          <a:p>
            <a:r>
              <a:rPr lang="fr-FR" dirty="0"/>
              <a:t>Mathias LIU, Psychologue clinicien</a:t>
            </a:r>
          </a:p>
          <a:p>
            <a:r>
              <a:rPr lang="fr-FR" dirty="0"/>
              <a:t>Hôpital Hôtel Dieu</a:t>
            </a:r>
          </a:p>
          <a:p>
            <a:r>
              <a:rPr lang="fr-FR" dirty="0"/>
              <a:t>Service d’infectiologie du Pr Salmon</a:t>
            </a:r>
          </a:p>
          <a:p>
            <a:endParaRPr lang="fr-FR" dirty="0"/>
          </a:p>
        </p:txBody>
      </p:sp>
    </p:spTree>
    <p:extLst>
      <p:ext uri="{BB962C8B-B14F-4D97-AF65-F5344CB8AC3E}">
        <p14:creationId xmlns:p14="http://schemas.microsoft.com/office/powerpoint/2010/main" val="2800798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Slam</a:t>
            </a:r>
            <a:r>
              <a:rPr lang="fr-FR" dirty="0"/>
              <a:t> et problématique du corps</a:t>
            </a:r>
          </a:p>
        </p:txBody>
      </p:sp>
      <p:sp>
        <p:nvSpPr>
          <p:cNvPr id="3" name="Espace réservé du contenu 2"/>
          <p:cNvSpPr>
            <a:spLocks noGrp="1"/>
          </p:cNvSpPr>
          <p:nvPr>
            <p:ph idx="1"/>
          </p:nvPr>
        </p:nvSpPr>
        <p:spPr/>
        <p:txBody>
          <a:bodyPr>
            <a:normAutofit/>
          </a:bodyPr>
          <a:lstStyle/>
          <a:p>
            <a:r>
              <a:rPr lang="fr-FR" sz="2800" dirty="0"/>
              <a:t>Aspect relationnel : facilite les rencontres et désinhibe</a:t>
            </a:r>
          </a:p>
          <a:p>
            <a:r>
              <a:rPr lang="fr-FR" sz="2800" dirty="0"/>
              <a:t>Aspect technique : pratiques hard, extrêmes, intenses</a:t>
            </a:r>
          </a:p>
          <a:p>
            <a:r>
              <a:rPr lang="fr-FR" sz="2800" dirty="0"/>
              <a:t>Plaisir et jouissance démultiplié</a:t>
            </a:r>
          </a:p>
          <a:p>
            <a:r>
              <a:rPr lang="fr-FR" sz="2800" dirty="0"/>
              <a:t>Corps au centre de la problématique</a:t>
            </a:r>
          </a:p>
          <a:p>
            <a:r>
              <a:rPr lang="fr-FR" sz="2800" dirty="0"/>
              <a:t>Dualité satisfaction et douleur / jouissance et souffrance</a:t>
            </a:r>
          </a:p>
        </p:txBody>
      </p:sp>
    </p:spTree>
    <p:extLst>
      <p:ext uri="{BB962C8B-B14F-4D97-AF65-F5344CB8AC3E}">
        <p14:creationId xmlns:p14="http://schemas.microsoft.com/office/powerpoint/2010/main" val="10848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Fonctionnement psychique</a:t>
            </a:r>
          </a:p>
        </p:txBody>
      </p:sp>
      <p:sp>
        <p:nvSpPr>
          <p:cNvPr id="3" name="Espace réservé du contenu 2"/>
          <p:cNvSpPr>
            <a:spLocks noGrp="1"/>
          </p:cNvSpPr>
          <p:nvPr>
            <p:ph idx="1"/>
          </p:nvPr>
        </p:nvSpPr>
        <p:spPr>
          <a:xfrm>
            <a:off x="457200" y="1600200"/>
            <a:ext cx="7620000" cy="3797300"/>
          </a:xfrm>
        </p:spPr>
        <p:txBody>
          <a:bodyPr vert="horz" lIns="91440" tIns="45720" rIns="91440" bIns="45720" rtlCol="0">
            <a:normAutofit/>
          </a:bodyPr>
          <a:lstStyle/>
          <a:p>
            <a:r>
              <a:rPr lang="fr-FR" sz="2800" dirty="0" err="1"/>
              <a:t>Slam</a:t>
            </a:r>
            <a:r>
              <a:rPr lang="fr-FR" sz="2800" dirty="0"/>
              <a:t> ≠ pathologique</a:t>
            </a:r>
          </a:p>
          <a:p>
            <a:r>
              <a:rPr lang="fr-FR" sz="2800" dirty="0"/>
              <a:t>Principe d’équilibre psychique</a:t>
            </a:r>
          </a:p>
          <a:p>
            <a:r>
              <a:rPr lang="fr-FR" sz="2800" dirty="0"/>
              <a:t>Pas de personnalité type</a:t>
            </a:r>
          </a:p>
          <a:p>
            <a:r>
              <a:rPr lang="fr-FR" sz="2800" dirty="0"/>
              <a:t>Selon les fonctionnements psychiques (ex. vignettes cliniques) :</a:t>
            </a:r>
          </a:p>
          <a:p>
            <a:pPr lvl="1"/>
            <a:r>
              <a:rPr lang="fr-FR" sz="2400" dirty="0"/>
              <a:t>Différences de représentations et d’étayage corporel</a:t>
            </a:r>
          </a:p>
          <a:p>
            <a:pPr lvl="1"/>
            <a:r>
              <a:rPr lang="fr-FR" sz="2400" dirty="0"/>
              <a:t>Différences dans la recherche de satisfaction et le but à atteindre</a:t>
            </a:r>
          </a:p>
          <a:p>
            <a:pPr marL="114300" indent="0">
              <a:buNone/>
            </a:pPr>
            <a:endParaRPr lang="fr-FR" sz="2800" dirty="0"/>
          </a:p>
        </p:txBody>
      </p:sp>
    </p:spTree>
    <p:extLst>
      <p:ext uri="{BB962C8B-B14F-4D97-AF65-F5344CB8AC3E}">
        <p14:creationId xmlns:p14="http://schemas.microsoft.com/office/powerpoint/2010/main" val="2083142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Fonctionnement psychique</a:t>
            </a:r>
          </a:p>
        </p:txBody>
      </p:sp>
      <p:sp>
        <p:nvSpPr>
          <p:cNvPr id="5" name="ZoneTexte 4"/>
          <p:cNvSpPr txBox="1"/>
          <p:nvPr/>
        </p:nvSpPr>
        <p:spPr>
          <a:xfrm>
            <a:off x="4826000" y="1727200"/>
            <a:ext cx="3530600" cy="4401205"/>
          </a:xfrm>
          <a:prstGeom prst="rect">
            <a:avLst/>
          </a:prstGeom>
          <a:noFill/>
        </p:spPr>
        <p:txBody>
          <a:bodyPr wrap="square" rtlCol="0">
            <a:spAutoFit/>
          </a:bodyPr>
          <a:lstStyle/>
          <a:p>
            <a:r>
              <a:rPr lang="fr-FR" sz="2800" dirty="0"/>
              <a:t>Xavier,</a:t>
            </a:r>
          </a:p>
          <a:p>
            <a:endParaRPr lang="fr-FR" sz="2800" dirty="0"/>
          </a:p>
          <a:p>
            <a:pPr marL="285750" indent="-285750">
              <a:buFont typeface="Wingdings" charset="2"/>
              <a:buChar char="Ø"/>
            </a:pPr>
            <a:r>
              <a:rPr lang="fr-FR" sz="2800" dirty="0"/>
              <a:t>Décharge et apaisement des tensions</a:t>
            </a:r>
          </a:p>
          <a:p>
            <a:pPr marL="285750" indent="-285750">
              <a:buFont typeface="Wingdings" charset="2"/>
              <a:buChar char="Ø"/>
            </a:pPr>
            <a:r>
              <a:rPr lang="fr-FR" sz="2800" dirty="0"/>
              <a:t>Empêche la décompensation psychotique</a:t>
            </a:r>
          </a:p>
          <a:p>
            <a:pPr marL="285750" indent="-285750">
              <a:buFont typeface="Wingdings" charset="2"/>
              <a:buChar char="Ø"/>
            </a:pPr>
            <a:r>
              <a:rPr lang="fr-FR" sz="2800" dirty="0"/>
              <a:t>Conduite </a:t>
            </a:r>
            <a:r>
              <a:rPr lang="fr-FR" sz="2800" dirty="0" err="1"/>
              <a:t>auto-punitive</a:t>
            </a:r>
            <a:endParaRPr lang="fr-FR" sz="2800" dirty="0"/>
          </a:p>
        </p:txBody>
      </p:sp>
    </p:spTree>
    <p:extLst>
      <p:ext uri="{BB962C8B-B14F-4D97-AF65-F5344CB8AC3E}">
        <p14:creationId xmlns:p14="http://schemas.microsoft.com/office/powerpoint/2010/main" val="94745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88E76DA-2035-4BC3-A246-0BD50700A45D}"/>
              </a:ext>
            </a:extLst>
          </p:cNvPr>
          <p:cNvSpPr>
            <a:spLocks noGrp="1"/>
          </p:cNvSpPr>
          <p:nvPr>
            <p:ph type="title"/>
          </p:nvPr>
        </p:nvSpPr>
        <p:spPr/>
        <p:txBody>
          <a:bodyPr/>
          <a:lstStyle/>
          <a:p>
            <a:r>
              <a:rPr lang="fr-FR" b="1" dirty="0"/>
              <a:t>Cas 2 </a:t>
            </a:r>
            <a:endParaRPr lang="fr-FR" dirty="0"/>
          </a:p>
        </p:txBody>
      </p:sp>
    </p:spTree>
    <p:extLst>
      <p:ext uri="{BB962C8B-B14F-4D97-AF65-F5344CB8AC3E}">
        <p14:creationId xmlns:p14="http://schemas.microsoft.com/office/powerpoint/2010/main" val="1009394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34875BE-1508-40F3-A742-DEC3F7E04FAB}"/>
              </a:ext>
            </a:extLst>
          </p:cNvPr>
          <p:cNvSpPr>
            <a:spLocks noGrp="1"/>
          </p:cNvSpPr>
          <p:nvPr>
            <p:ph type="title"/>
          </p:nvPr>
        </p:nvSpPr>
        <p:spPr/>
        <p:txBody>
          <a:bodyPr/>
          <a:lstStyle/>
          <a:p>
            <a:r>
              <a:rPr lang="fr-FR" dirty="0"/>
              <a:t>Cas 2: Thierry, 58 ans, </a:t>
            </a:r>
            <a:br>
              <a:rPr lang="fr-FR" dirty="0"/>
            </a:br>
            <a:endParaRPr lang="fr-FR" dirty="0"/>
          </a:p>
        </p:txBody>
      </p:sp>
      <p:sp>
        <p:nvSpPr>
          <p:cNvPr id="3" name="Espace réservé du contenu 2">
            <a:extLst>
              <a:ext uri="{FF2B5EF4-FFF2-40B4-BE49-F238E27FC236}">
                <a16:creationId xmlns:a16="http://schemas.microsoft.com/office/drawing/2014/main" xmlns="" id="{4C6C46E8-04A7-47FA-BEE0-CF63434EC2D3}"/>
              </a:ext>
            </a:extLst>
          </p:cNvPr>
          <p:cNvSpPr>
            <a:spLocks noGrp="1"/>
          </p:cNvSpPr>
          <p:nvPr>
            <p:ph idx="1"/>
          </p:nvPr>
        </p:nvSpPr>
        <p:spPr>
          <a:xfrm>
            <a:off x="457200" y="891540"/>
            <a:ext cx="7620000" cy="5509260"/>
          </a:xfrm>
        </p:spPr>
        <p:txBody>
          <a:bodyPr>
            <a:normAutofit/>
          </a:bodyPr>
          <a:lstStyle/>
          <a:p>
            <a:pPr marL="114300" indent="0">
              <a:buNone/>
            </a:pPr>
            <a:r>
              <a:rPr lang="fr-FR" b="1" dirty="0"/>
              <a:t>Parcours </a:t>
            </a:r>
            <a:endParaRPr lang="fr-FR" dirty="0"/>
          </a:p>
          <a:p>
            <a:r>
              <a:rPr lang="fr-FR" dirty="0"/>
              <a:t>Compositeur musique moderne et professeur  au conservatoire. Organise des concerts notamment l’été en montagne.</a:t>
            </a:r>
          </a:p>
          <a:p>
            <a:r>
              <a:rPr lang="fr-FR" dirty="0"/>
              <a:t>A perdu son ami mort du SIDA il y a 20 ans. Nombreux partenaires mais n’arrive pas à retrouver une stabilité affective.</a:t>
            </a:r>
          </a:p>
          <a:p>
            <a:pPr marL="114300" indent="0">
              <a:buNone/>
            </a:pPr>
            <a:r>
              <a:rPr lang="fr-FR" b="1" dirty="0"/>
              <a:t>Infection VIH depuis 1992</a:t>
            </a:r>
          </a:p>
          <a:p>
            <a:r>
              <a:rPr lang="fr-FR" dirty="0"/>
              <a:t>Kaposi. Stable sous TRIUMEQ (CD4 = 400/mm3, ARN VIH indétectable)</a:t>
            </a:r>
          </a:p>
          <a:p>
            <a:r>
              <a:rPr lang="fr-FR" dirty="0"/>
              <a:t>Diabète sous Glucophage</a:t>
            </a:r>
          </a:p>
          <a:p>
            <a:pPr marL="114300" indent="0">
              <a:buNone/>
            </a:pPr>
            <a:endParaRPr lang="fr-FR" dirty="0"/>
          </a:p>
        </p:txBody>
      </p:sp>
    </p:spTree>
    <p:extLst>
      <p:ext uri="{BB962C8B-B14F-4D97-AF65-F5344CB8AC3E}">
        <p14:creationId xmlns:p14="http://schemas.microsoft.com/office/powerpoint/2010/main" val="3968415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34875BE-1508-40F3-A742-DEC3F7E04FAB}"/>
              </a:ext>
            </a:extLst>
          </p:cNvPr>
          <p:cNvSpPr>
            <a:spLocks noGrp="1"/>
          </p:cNvSpPr>
          <p:nvPr>
            <p:ph type="title"/>
          </p:nvPr>
        </p:nvSpPr>
        <p:spPr/>
        <p:txBody>
          <a:bodyPr/>
          <a:lstStyle/>
          <a:p>
            <a:r>
              <a:rPr lang="fr-FR" dirty="0"/>
              <a:t>Cas 2 : Thierry, 58 ans, </a:t>
            </a:r>
            <a:br>
              <a:rPr lang="fr-FR" dirty="0"/>
            </a:br>
            <a:endParaRPr lang="fr-FR" dirty="0"/>
          </a:p>
        </p:txBody>
      </p:sp>
      <p:sp>
        <p:nvSpPr>
          <p:cNvPr id="3" name="Espace réservé du contenu 2">
            <a:extLst>
              <a:ext uri="{FF2B5EF4-FFF2-40B4-BE49-F238E27FC236}">
                <a16:creationId xmlns:a16="http://schemas.microsoft.com/office/drawing/2014/main" xmlns="" id="{4C6C46E8-04A7-47FA-BEE0-CF63434EC2D3}"/>
              </a:ext>
            </a:extLst>
          </p:cNvPr>
          <p:cNvSpPr>
            <a:spLocks noGrp="1"/>
          </p:cNvSpPr>
          <p:nvPr>
            <p:ph idx="1"/>
          </p:nvPr>
        </p:nvSpPr>
        <p:spPr>
          <a:xfrm>
            <a:off x="457200" y="1003300"/>
            <a:ext cx="7620000" cy="5549900"/>
          </a:xfrm>
        </p:spPr>
        <p:txBody>
          <a:bodyPr>
            <a:normAutofit fontScale="77500" lnSpcReduction="20000"/>
          </a:bodyPr>
          <a:lstStyle/>
          <a:p>
            <a:pPr marL="114300" indent="0">
              <a:buNone/>
            </a:pPr>
            <a:r>
              <a:rPr lang="fr-FR" sz="2600" b="1" dirty="0"/>
              <a:t>Histoire récente</a:t>
            </a:r>
            <a:endParaRPr lang="fr-FR" sz="2600" dirty="0"/>
          </a:p>
          <a:p>
            <a:r>
              <a:rPr lang="fr-FR" sz="2600" dirty="0"/>
              <a:t>Pour rompre sa solitude affective, il multiplie les partenaires.</a:t>
            </a:r>
          </a:p>
          <a:p>
            <a:r>
              <a:rPr lang="fr-FR" sz="2600" dirty="0"/>
              <a:t>Début 2015 : libération d’une </a:t>
            </a:r>
            <a:r>
              <a:rPr lang="fr-FR" sz="2600" dirty="0" err="1"/>
              <a:t>scléroatrophie</a:t>
            </a:r>
            <a:r>
              <a:rPr lang="fr-FR" sz="2600" dirty="0"/>
              <a:t> du prépuce qui gêne l’érection. Pas d’amélioration, patient extrêmement déçu. </a:t>
            </a:r>
          </a:p>
          <a:p>
            <a:r>
              <a:rPr lang="fr-FR" sz="2600" dirty="0"/>
              <a:t>Mi-2015: sur les conseils de partenaires, il s’essaye au SLAM pour «  d’avoir des érections correctes »</a:t>
            </a:r>
          </a:p>
          <a:p>
            <a:pPr lvl="1"/>
            <a:r>
              <a:rPr lang="fr-FR" sz="2600" dirty="0"/>
              <a:t>Avant chaque rapport, il s’injecte une dose de 4 MEC, facilement et seul du fait d’une </a:t>
            </a:r>
            <a:r>
              <a:rPr lang="fr-FR" sz="2600" dirty="0" err="1"/>
              <a:t>veinomégalie</a:t>
            </a:r>
            <a:r>
              <a:rPr lang="fr-FR" sz="2600" dirty="0"/>
              <a:t> marquée</a:t>
            </a:r>
          </a:p>
          <a:p>
            <a:r>
              <a:rPr lang="fr-FR" sz="2600" dirty="0"/>
              <a:t>Année 2016, </a:t>
            </a:r>
          </a:p>
          <a:p>
            <a:pPr lvl="1"/>
            <a:r>
              <a:rPr lang="fr-FR" sz="2600" dirty="0"/>
              <a:t>Perd le contrôle, injections devenant de plus en plus fréquentes, avant mais aussi pendant les rapports sexuels.</a:t>
            </a:r>
          </a:p>
          <a:p>
            <a:pPr lvl="1"/>
            <a:r>
              <a:rPr lang="fr-FR" sz="2600" dirty="0"/>
              <a:t>Plusieurs abcès de jambe, cellulite et plusieurs IST (syphilis, hépatite C)</a:t>
            </a:r>
          </a:p>
          <a:p>
            <a:pPr marL="114300" indent="0">
              <a:buNone/>
            </a:pPr>
            <a:endParaRPr lang="fr-FR" sz="2600" dirty="0"/>
          </a:p>
          <a:p>
            <a:pPr marL="114300" indent="0">
              <a:buNone/>
            </a:pPr>
            <a:r>
              <a:rPr lang="fr-FR" sz="2600" dirty="0"/>
              <a:t>Mais, Thierry ne se sent pas toxicomane et refuse de se rendre au centre de toxicomanie</a:t>
            </a:r>
          </a:p>
          <a:p>
            <a:endParaRPr lang="fr-FR" sz="2600" b="1" dirty="0"/>
          </a:p>
          <a:p>
            <a:r>
              <a:rPr lang="fr-FR" sz="2600" b="1" dirty="0"/>
              <a:t>Question 3 Quels conseils lui donner vous dans l’immédiat?</a:t>
            </a:r>
            <a:endParaRPr lang="fr-FR" sz="2600" dirty="0"/>
          </a:p>
          <a:p>
            <a:pPr marL="114300" indent="0">
              <a:buNone/>
            </a:pPr>
            <a:r>
              <a:rPr lang="fr-FR" sz="2600" b="1" dirty="0"/>
              <a:t>  </a:t>
            </a:r>
            <a:endParaRPr lang="fr-FR" sz="2600" dirty="0"/>
          </a:p>
          <a:p>
            <a:endParaRPr lang="fr-FR" dirty="0"/>
          </a:p>
        </p:txBody>
      </p:sp>
    </p:spTree>
    <p:extLst>
      <p:ext uri="{BB962C8B-B14F-4D97-AF65-F5344CB8AC3E}">
        <p14:creationId xmlns:p14="http://schemas.microsoft.com/office/powerpoint/2010/main" val="2714144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28100"/>
            <a:ext cx="7772400" cy="1470025"/>
          </a:xfrm>
        </p:spPr>
        <p:txBody>
          <a:bodyPr>
            <a:normAutofit fontScale="90000"/>
          </a:bodyPr>
          <a:lstStyle/>
          <a:p>
            <a:r>
              <a:rPr lang="fr-FR" dirty="0"/>
              <a:t>Principes de prise en charge</a:t>
            </a:r>
          </a:p>
        </p:txBody>
      </p:sp>
      <p:sp>
        <p:nvSpPr>
          <p:cNvPr id="4" name="Sous-titre 3"/>
          <p:cNvSpPr>
            <a:spLocks noGrp="1"/>
          </p:cNvSpPr>
          <p:nvPr>
            <p:ph type="subTitle" idx="1"/>
          </p:nvPr>
        </p:nvSpPr>
        <p:spPr>
          <a:xfrm>
            <a:off x="1371600" y="3296968"/>
            <a:ext cx="6400800" cy="1752600"/>
          </a:xfrm>
        </p:spPr>
        <p:txBody>
          <a:bodyPr>
            <a:normAutofit/>
          </a:bodyPr>
          <a:lstStyle/>
          <a:p>
            <a:r>
              <a:rPr lang="fr-FR" dirty="0"/>
              <a:t>VIROTEAM</a:t>
            </a:r>
          </a:p>
          <a:p>
            <a:r>
              <a:rPr lang="fr-FR" dirty="0"/>
              <a:t>Marseille</a:t>
            </a:r>
          </a:p>
          <a:p>
            <a:r>
              <a:rPr lang="fr-FR" dirty="0"/>
              <a:t>21-23 sept 2017</a:t>
            </a:r>
          </a:p>
        </p:txBody>
      </p:sp>
      <p:sp>
        <p:nvSpPr>
          <p:cNvPr id="5" name="ZoneTexte 4"/>
          <p:cNvSpPr txBox="1"/>
          <p:nvPr/>
        </p:nvSpPr>
        <p:spPr>
          <a:xfrm>
            <a:off x="5486073" y="5618389"/>
            <a:ext cx="3548272" cy="1477328"/>
          </a:xfrm>
          <a:prstGeom prst="rect">
            <a:avLst/>
          </a:prstGeom>
          <a:noFill/>
        </p:spPr>
        <p:txBody>
          <a:bodyPr wrap="square" rtlCol="0">
            <a:spAutoFit/>
          </a:bodyPr>
          <a:lstStyle/>
          <a:p>
            <a:r>
              <a:rPr lang="fr-FR" dirty="0"/>
              <a:t>Philippe Batel</a:t>
            </a:r>
          </a:p>
          <a:p>
            <a:r>
              <a:rPr lang="fr-FR" dirty="0"/>
              <a:t>Psychiatre-</a:t>
            </a:r>
            <a:r>
              <a:rPr lang="fr-FR" dirty="0" err="1"/>
              <a:t>Addictologue</a:t>
            </a:r>
            <a:endParaRPr lang="fr-FR" dirty="0"/>
          </a:p>
          <a:p>
            <a:r>
              <a:rPr lang="fr-FR" dirty="0"/>
              <a:t>MD PHD</a:t>
            </a:r>
          </a:p>
          <a:p>
            <a:r>
              <a:rPr lang="fr-FR" dirty="0"/>
              <a:t>SDF </a:t>
            </a:r>
            <a:r>
              <a:rPr lang="fr-FR" dirty="0" err="1"/>
              <a:t>Professionel</a:t>
            </a:r>
            <a:endParaRPr lang="fr-FR" dirty="0"/>
          </a:p>
          <a:p>
            <a:endParaRPr lang="fr-FR" dirty="0"/>
          </a:p>
        </p:txBody>
      </p:sp>
    </p:spTree>
    <p:extLst>
      <p:ext uri="{BB962C8B-B14F-4D97-AF65-F5344CB8AC3E}">
        <p14:creationId xmlns:p14="http://schemas.microsoft.com/office/powerpoint/2010/main" val="1895119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Réduction De Risques injections</a:t>
            </a:r>
          </a:p>
        </p:txBody>
      </p:sp>
      <p:sp>
        <p:nvSpPr>
          <p:cNvPr id="3" name="Espace réservé du contenu 2"/>
          <p:cNvSpPr>
            <a:spLocks noGrp="1"/>
          </p:cNvSpPr>
          <p:nvPr>
            <p:ph idx="1"/>
          </p:nvPr>
        </p:nvSpPr>
        <p:spPr/>
        <p:txBody>
          <a:bodyPr/>
          <a:lstStyle/>
          <a:p>
            <a:r>
              <a:rPr lang="fr-FR" dirty="0"/>
              <a:t>Faible, tendance nulle</a:t>
            </a:r>
          </a:p>
          <a:p>
            <a:r>
              <a:rPr lang="fr-FR" dirty="0"/>
              <a:t>Le » slam » ne réponds pas aux règles du » </a:t>
            </a:r>
            <a:r>
              <a:rPr lang="fr-FR" dirty="0" err="1"/>
              <a:t>fix</a:t>
            </a:r>
            <a:r>
              <a:rPr lang="fr-FR" dirty="0"/>
              <a:t> »</a:t>
            </a:r>
          </a:p>
          <a:p>
            <a:r>
              <a:rPr lang="fr-FR" dirty="0"/>
              <a:t>Distance du discours sur la toxicomanie</a:t>
            </a:r>
          </a:p>
          <a:p>
            <a:pPr lvl="1"/>
            <a:r>
              <a:rPr lang="fr-FR" dirty="0"/>
              <a:t>Rationalisation sur une « sexualité </a:t>
            </a:r>
            <a:r>
              <a:rPr lang="fr-FR" dirty="0" err="1"/>
              <a:t>chems</a:t>
            </a:r>
            <a:r>
              <a:rPr lang="fr-FR" dirty="0"/>
              <a:t> accompagné »</a:t>
            </a:r>
          </a:p>
          <a:p>
            <a:r>
              <a:rPr lang="fr-FR" dirty="0"/>
              <a:t>Partage de matériel</a:t>
            </a:r>
          </a:p>
          <a:p>
            <a:r>
              <a:rPr lang="fr-FR" dirty="0" err="1"/>
              <a:t>Stéribox</a:t>
            </a:r>
            <a:r>
              <a:rPr lang="fr-FR" dirty="0"/>
              <a:t> réutilisé (1 à 3)</a:t>
            </a:r>
          </a:p>
          <a:p>
            <a:r>
              <a:rPr lang="fr-FR" dirty="0"/>
              <a:t>Pas de sanctuarisation du capital veineux</a:t>
            </a:r>
          </a:p>
          <a:p>
            <a:r>
              <a:rPr lang="fr-FR" dirty="0"/>
              <a:t>Bras sanguinolents et </a:t>
            </a:r>
            <a:r>
              <a:rPr lang="fr-FR" dirty="0" err="1"/>
              <a:t>fist</a:t>
            </a:r>
            <a:r>
              <a:rPr lang="fr-FR" dirty="0"/>
              <a:t> sans gants</a:t>
            </a:r>
          </a:p>
          <a:p>
            <a:r>
              <a:rPr lang="fr-FR" dirty="0"/>
              <a:t>Gestion obsessionnelle des stocks</a:t>
            </a:r>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2083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5E7B130-0F4C-40EC-8E22-603D3A9546A2}"/>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xmlns="" id="{964BE118-6E90-462D-B074-00CC6A950D2C}"/>
              </a:ext>
            </a:extLst>
          </p:cNvPr>
          <p:cNvSpPr>
            <a:spLocks noGrp="1"/>
          </p:cNvSpPr>
          <p:nvPr>
            <p:ph idx="1"/>
          </p:nvPr>
        </p:nvSpPr>
        <p:spPr>
          <a:xfrm>
            <a:off x="457200" y="3002280"/>
            <a:ext cx="7620000" cy="3398520"/>
          </a:xfrm>
        </p:spPr>
        <p:txBody>
          <a:bodyPr>
            <a:normAutofit/>
          </a:bodyPr>
          <a:lstStyle/>
          <a:p>
            <a:r>
              <a:rPr lang="fr-FR" b="1" dirty="0"/>
              <a:t>Question 1 : Savez vous ce que c’est le SLAM?</a:t>
            </a:r>
          </a:p>
          <a:p>
            <a:endParaRPr lang="fr-FR" b="1" dirty="0"/>
          </a:p>
          <a:p>
            <a:r>
              <a:rPr lang="fr-FR" b="1" dirty="0"/>
              <a:t>Question 2 : Quelles questions lui posez vous ? Connaissez-vous les produits les plus utilisés lors du slam ?</a:t>
            </a:r>
            <a:endParaRPr lang="fr-FR" dirty="0"/>
          </a:p>
          <a:p>
            <a:endParaRPr lang="fr-FR" dirty="0"/>
          </a:p>
        </p:txBody>
      </p:sp>
    </p:spTree>
    <p:extLst>
      <p:ext uri="{BB962C8B-B14F-4D97-AF65-F5344CB8AC3E}">
        <p14:creationId xmlns:p14="http://schemas.microsoft.com/office/powerpoint/2010/main" val="1460033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En pratique, que Proposer ? (1)</a:t>
            </a:r>
          </a:p>
        </p:txBody>
      </p:sp>
      <p:sp>
        <p:nvSpPr>
          <p:cNvPr id="3" name="Espace réservé du contenu 2"/>
          <p:cNvSpPr>
            <a:spLocks noGrp="1"/>
          </p:cNvSpPr>
          <p:nvPr>
            <p:ph idx="1"/>
          </p:nvPr>
        </p:nvSpPr>
        <p:spPr/>
        <p:txBody>
          <a:bodyPr>
            <a:normAutofit/>
          </a:bodyPr>
          <a:lstStyle/>
          <a:p>
            <a:r>
              <a:rPr lang="fr-FR" sz="2900" b="1" dirty="0">
                <a:solidFill>
                  <a:srgbClr val="660066"/>
                </a:solidFill>
              </a:rPr>
              <a:t>Prévention Primaire</a:t>
            </a:r>
          </a:p>
          <a:p>
            <a:pPr lvl="1"/>
            <a:r>
              <a:rPr lang="fr-FR" dirty="0"/>
              <a:t>Alerter, mobiliser la « communauté » LGBLT  en tenant compte de ..</a:t>
            </a:r>
          </a:p>
          <a:p>
            <a:pPr lvl="2"/>
            <a:r>
              <a:rPr lang="fr-FR" dirty="0"/>
              <a:t> </a:t>
            </a:r>
            <a:r>
              <a:rPr lang="fr-FR" dirty="0" err="1"/>
              <a:t>déni</a:t>
            </a:r>
            <a:r>
              <a:rPr lang="fr-FR" dirty="0"/>
              <a:t> de toxicomanie</a:t>
            </a:r>
          </a:p>
          <a:p>
            <a:pPr lvl="2"/>
            <a:r>
              <a:rPr lang="fr-FR" dirty="0"/>
              <a:t>absence de demande de </a:t>
            </a:r>
            <a:r>
              <a:rPr lang="fr-FR" dirty="0" err="1"/>
              <a:t>RdR</a:t>
            </a:r>
            <a:endParaRPr lang="fr-FR" dirty="0"/>
          </a:p>
          <a:p>
            <a:pPr lvl="2"/>
            <a:r>
              <a:rPr lang="fr-FR" dirty="0"/>
              <a:t> fascination pour la performance</a:t>
            </a:r>
          </a:p>
          <a:p>
            <a:pPr lvl="2"/>
            <a:r>
              <a:rPr lang="fr-FR" dirty="0"/>
              <a:t>Alibi de la stigmatisation associé à la faible prévalence</a:t>
            </a:r>
          </a:p>
          <a:p>
            <a:pPr lvl="2"/>
            <a:r>
              <a:rPr lang="fr-FR" dirty="0"/>
              <a:t>Ne pas banaliser pour éviter la standardisation des comportements</a:t>
            </a:r>
          </a:p>
          <a:p>
            <a:pPr lvl="2"/>
            <a:r>
              <a:rPr lang="fr-FR" dirty="0"/>
              <a:t>Ne pas agiter le chiffon rouge au risque de </a:t>
            </a:r>
            <a:r>
              <a:rPr lang="fr-FR" dirty="0" err="1"/>
              <a:t>décrédiliser</a:t>
            </a:r>
            <a:endParaRPr lang="fr-FR" dirty="0"/>
          </a:p>
          <a:p>
            <a:pPr lvl="2"/>
            <a:r>
              <a:rPr lang="fr-FR" dirty="0"/>
              <a:t>Modifier les représentations des usagers</a:t>
            </a:r>
          </a:p>
          <a:p>
            <a:pPr marL="548640" lvl="2" indent="0">
              <a:buNone/>
            </a:pPr>
            <a:endParaRPr lang="fr-FR" b="1" dirty="0"/>
          </a:p>
        </p:txBody>
      </p:sp>
    </p:spTree>
    <p:extLst>
      <p:ext uri="{BB962C8B-B14F-4D97-AF65-F5344CB8AC3E}">
        <p14:creationId xmlns:p14="http://schemas.microsoft.com/office/powerpoint/2010/main" val="48599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En pratique, que Proposer (2)</a:t>
            </a:r>
          </a:p>
        </p:txBody>
      </p:sp>
      <p:sp>
        <p:nvSpPr>
          <p:cNvPr id="3" name="Espace réservé du contenu 2"/>
          <p:cNvSpPr>
            <a:spLocks noGrp="1"/>
          </p:cNvSpPr>
          <p:nvPr>
            <p:ph idx="1"/>
          </p:nvPr>
        </p:nvSpPr>
        <p:spPr/>
        <p:txBody>
          <a:bodyPr>
            <a:normAutofit/>
          </a:bodyPr>
          <a:lstStyle/>
          <a:p>
            <a:r>
              <a:rPr lang="fr-FR" sz="2900" b="1" dirty="0">
                <a:solidFill>
                  <a:srgbClr val="660066"/>
                </a:solidFill>
              </a:rPr>
              <a:t>Prévention Secondaire</a:t>
            </a:r>
          </a:p>
          <a:p>
            <a:pPr lvl="1"/>
            <a:r>
              <a:rPr lang="fr-FR" dirty="0"/>
              <a:t>Informer les préventeurs et les soignants sur les produits et leurs risques </a:t>
            </a:r>
          </a:p>
          <a:p>
            <a:pPr lvl="1"/>
            <a:r>
              <a:rPr lang="fr-FR" dirty="0">
                <a:solidFill>
                  <a:srgbClr val="FF0000"/>
                </a:solidFill>
              </a:rPr>
              <a:t>Cibler les infectiologues</a:t>
            </a:r>
          </a:p>
          <a:p>
            <a:pPr lvl="1"/>
            <a:r>
              <a:rPr lang="fr-FR" dirty="0"/>
              <a:t>les généralistes</a:t>
            </a:r>
          </a:p>
          <a:p>
            <a:pPr lvl="1"/>
            <a:r>
              <a:rPr lang="fr-FR" dirty="0"/>
              <a:t>Les addictologues</a:t>
            </a:r>
          </a:p>
          <a:p>
            <a:pPr lvl="1"/>
            <a:r>
              <a:rPr lang="fr-FR" dirty="0"/>
              <a:t>Développer un référentiel RDT spécifique</a:t>
            </a:r>
          </a:p>
          <a:p>
            <a:pPr lvl="1"/>
            <a:r>
              <a:rPr lang="fr-FR" dirty="0"/>
              <a:t>Identifier des soignants</a:t>
            </a:r>
          </a:p>
          <a:p>
            <a:pPr lvl="1"/>
            <a:r>
              <a:rPr lang="fr-FR" dirty="0"/>
              <a:t>Travailler ensemble : un réseau de soins Formel</a:t>
            </a:r>
          </a:p>
          <a:p>
            <a:pPr lvl="1"/>
            <a:r>
              <a:rPr lang="fr-FR" dirty="0"/>
              <a:t>Vigiler ! </a:t>
            </a:r>
          </a:p>
          <a:p>
            <a:pPr lvl="1"/>
            <a:r>
              <a:rPr lang="fr-FR" dirty="0"/>
              <a:t>Recrutement par un PAIR (à partir d’un trio ou quatuor …)</a:t>
            </a:r>
          </a:p>
          <a:p>
            <a:pPr marL="0" indent="0">
              <a:buNone/>
            </a:pPr>
            <a:endParaRPr lang="fr-FR" dirty="0"/>
          </a:p>
        </p:txBody>
      </p:sp>
    </p:spTree>
    <p:extLst>
      <p:ext uri="{BB962C8B-B14F-4D97-AF65-F5344CB8AC3E}">
        <p14:creationId xmlns:p14="http://schemas.microsoft.com/office/powerpoint/2010/main" val="1208175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En pratique, que Proposer (3)</a:t>
            </a:r>
          </a:p>
        </p:txBody>
      </p:sp>
      <p:sp>
        <p:nvSpPr>
          <p:cNvPr id="3" name="Espace réservé du contenu 2"/>
          <p:cNvSpPr>
            <a:spLocks noGrp="1"/>
          </p:cNvSpPr>
          <p:nvPr>
            <p:ph idx="1"/>
          </p:nvPr>
        </p:nvSpPr>
        <p:spPr/>
        <p:txBody>
          <a:bodyPr>
            <a:normAutofit fontScale="92500" lnSpcReduction="10000"/>
          </a:bodyPr>
          <a:lstStyle/>
          <a:p>
            <a:r>
              <a:rPr lang="fr-FR" sz="3500" b="1" dirty="0">
                <a:solidFill>
                  <a:srgbClr val="660066"/>
                </a:solidFill>
              </a:rPr>
              <a:t>Traitements</a:t>
            </a:r>
          </a:p>
          <a:p>
            <a:pPr lvl="1"/>
            <a:r>
              <a:rPr lang="fr-FR" dirty="0"/>
              <a:t>Approche motivationnelle</a:t>
            </a:r>
          </a:p>
          <a:p>
            <a:pPr lvl="1"/>
            <a:r>
              <a:rPr lang="fr-FR" dirty="0"/>
              <a:t>Analyse descriptive et fonctionnels de la conduite</a:t>
            </a:r>
          </a:p>
          <a:p>
            <a:pPr lvl="1"/>
            <a:r>
              <a:rPr lang="fr-FR" dirty="0"/>
              <a:t>Combinée à la prise en charge de l’addiction sexuelle</a:t>
            </a:r>
          </a:p>
          <a:p>
            <a:pPr lvl="1"/>
            <a:r>
              <a:rPr lang="fr-FR" dirty="0"/>
              <a:t>Education sur les effets des cathinones</a:t>
            </a:r>
          </a:p>
          <a:p>
            <a:pPr lvl="1"/>
            <a:r>
              <a:rPr lang="fr-FR" dirty="0"/>
              <a:t>Sevrage</a:t>
            </a:r>
          </a:p>
          <a:p>
            <a:pPr lvl="2"/>
            <a:r>
              <a:rPr lang="fr-FR" dirty="0"/>
              <a:t>Hospitalisation dans un lieu « </a:t>
            </a:r>
            <a:r>
              <a:rPr lang="fr-FR" dirty="0" err="1"/>
              <a:t>aware</a:t>
            </a:r>
            <a:r>
              <a:rPr lang="fr-FR" dirty="0"/>
              <a:t> »</a:t>
            </a:r>
          </a:p>
          <a:p>
            <a:pPr lvl="2"/>
            <a:r>
              <a:rPr lang="fr-FR" dirty="0"/>
              <a:t>SA lors de moments opportuns (été)</a:t>
            </a:r>
          </a:p>
          <a:p>
            <a:pPr lvl="2"/>
            <a:r>
              <a:rPr lang="fr-FR" dirty="0"/>
              <a:t>« Travailler » la sexualité</a:t>
            </a:r>
          </a:p>
          <a:p>
            <a:pPr lvl="1"/>
            <a:r>
              <a:rPr lang="fr-FR" dirty="0"/>
              <a:t>Elaborer un programme spécifique TCC</a:t>
            </a:r>
          </a:p>
          <a:p>
            <a:pPr lvl="1"/>
            <a:r>
              <a:rPr lang="fr-FR" dirty="0"/>
              <a:t>Psychothérapie Inspiration Analytique en rémission précoce</a:t>
            </a:r>
          </a:p>
          <a:p>
            <a:pPr lvl="1"/>
            <a:r>
              <a:rPr lang="fr-FR" dirty="0"/>
              <a:t>Recours NA spécifique à travailler</a:t>
            </a:r>
          </a:p>
          <a:p>
            <a:pPr lvl="1"/>
            <a:r>
              <a:rPr lang="fr-FR" dirty="0"/>
              <a:t>Sexologue +++</a:t>
            </a:r>
          </a:p>
          <a:p>
            <a:pPr lvl="1"/>
            <a:r>
              <a:rPr lang="fr-FR" dirty="0"/>
              <a:t>Réhabilitation sociale, affective et sexuelle</a:t>
            </a:r>
          </a:p>
          <a:p>
            <a:pPr marL="0" indent="0">
              <a:buNone/>
            </a:pPr>
            <a:endParaRPr lang="fr-FR" dirty="0"/>
          </a:p>
          <a:p>
            <a:endParaRPr lang="fr-FR" dirty="0"/>
          </a:p>
        </p:txBody>
      </p:sp>
    </p:spTree>
    <p:extLst>
      <p:ext uri="{BB962C8B-B14F-4D97-AF65-F5344CB8AC3E}">
        <p14:creationId xmlns:p14="http://schemas.microsoft.com/office/powerpoint/2010/main" val="135583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28100"/>
            <a:ext cx="7772400" cy="1470025"/>
          </a:xfrm>
        </p:spPr>
        <p:txBody>
          <a:bodyPr>
            <a:normAutofit/>
          </a:bodyPr>
          <a:lstStyle/>
          <a:p>
            <a:r>
              <a:rPr lang="fr-FR" dirty="0" smtClean="0"/>
              <a:t>Parcours</a:t>
            </a:r>
            <a:endParaRPr lang="fr-FR" dirty="0"/>
          </a:p>
        </p:txBody>
      </p:sp>
      <p:sp>
        <p:nvSpPr>
          <p:cNvPr id="4" name="Sous-titre 3"/>
          <p:cNvSpPr>
            <a:spLocks noGrp="1"/>
          </p:cNvSpPr>
          <p:nvPr>
            <p:ph type="subTitle" idx="1"/>
          </p:nvPr>
        </p:nvSpPr>
        <p:spPr>
          <a:xfrm>
            <a:off x="1371600" y="3296968"/>
            <a:ext cx="6400800" cy="1752600"/>
          </a:xfrm>
        </p:spPr>
        <p:txBody>
          <a:bodyPr>
            <a:normAutofit/>
          </a:bodyPr>
          <a:lstStyle/>
          <a:p>
            <a:r>
              <a:rPr lang="fr-FR" dirty="0" smtClean="0"/>
              <a:t>VIROTEAM</a:t>
            </a:r>
          </a:p>
          <a:p>
            <a:r>
              <a:rPr lang="fr-FR" dirty="0" smtClean="0"/>
              <a:t>Marseille</a:t>
            </a:r>
          </a:p>
          <a:p>
            <a:r>
              <a:rPr lang="fr-FR" dirty="0" smtClean="0"/>
              <a:t>21-23 sept 2017</a:t>
            </a:r>
          </a:p>
        </p:txBody>
      </p:sp>
      <p:sp>
        <p:nvSpPr>
          <p:cNvPr id="5" name="ZoneTexte 4"/>
          <p:cNvSpPr txBox="1"/>
          <p:nvPr/>
        </p:nvSpPr>
        <p:spPr>
          <a:xfrm>
            <a:off x="5486073" y="5618389"/>
            <a:ext cx="3548272" cy="1477328"/>
          </a:xfrm>
          <a:prstGeom prst="rect">
            <a:avLst/>
          </a:prstGeom>
          <a:noFill/>
        </p:spPr>
        <p:txBody>
          <a:bodyPr wrap="square" rtlCol="0">
            <a:spAutoFit/>
          </a:bodyPr>
          <a:lstStyle/>
          <a:p>
            <a:r>
              <a:rPr lang="fr-FR" dirty="0" smtClean="0"/>
              <a:t>Philippe Batel</a:t>
            </a:r>
          </a:p>
          <a:p>
            <a:r>
              <a:rPr lang="fr-FR" dirty="0" smtClean="0"/>
              <a:t>Psychiatre-</a:t>
            </a:r>
            <a:r>
              <a:rPr lang="fr-FR" dirty="0" err="1" smtClean="0"/>
              <a:t>Addictologue</a:t>
            </a:r>
            <a:endParaRPr lang="fr-FR" dirty="0" smtClean="0"/>
          </a:p>
          <a:p>
            <a:r>
              <a:rPr lang="fr-FR" dirty="0" smtClean="0"/>
              <a:t>MD PHD</a:t>
            </a:r>
          </a:p>
          <a:p>
            <a:r>
              <a:rPr lang="fr-FR" dirty="0" smtClean="0"/>
              <a:t>SDF </a:t>
            </a:r>
            <a:r>
              <a:rPr lang="fr-FR" dirty="0" err="1" smtClean="0"/>
              <a:t>Professionel</a:t>
            </a:r>
            <a:endParaRPr lang="fr-FR" dirty="0" smtClean="0"/>
          </a:p>
          <a:p>
            <a:endParaRPr lang="fr-FR" dirty="0"/>
          </a:p>
        </p:txBody>
      </p:sp>
    </p:spTree>
    <p:extLst>
      <p:ext uri="{BB962C8B-B14F-4D97-AF65-F5344CB8AC3E}">
        <p14:creationId xmlns:p14="http://schemas.microsoft.com/office/powerpoint/2010/main" val="6394005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Trajectoires</a:t>
            </a:r>
            <a:endParaRPr lang="fr-FR" dirty="0"/>
          </a:p>
        </p:txBody>
      </p:sp>
      <p:sp>
        <p:nvSpPr>
          <p:cNvPr id="3" name="Espace réservé du contenu 2"/>
          <p:cNvSpPr>
            <a:spLocks noGrp="1"/>
          </p:cNvSpPr>
          <p:nvPr>
            <p:ph idx="1"/>
          </p:nvPr>
        </p:nvSpPr>
        <p:spPr/>
        <p:txBody>
          <a:bodyPr/>
          <a:lstStyle/>
          <a:p>
            <a:endParaRPr lang="fr-FR" dirty="0" smtClean="0"/>
          </a:p>
          <a:p>
            <a:r>
              <a:rPr lang="fr-FR" dirty="0" smtClean="0"/>
              <a:t>Groupe, communautaire</a:t>
            </a:r>
          </a:p>
          <a:p>
            <a:pPr lvl="1"/>
            <a:r>
              <a:rPr lang="fr-FR" dirty="0" smtClean="0"/>
              <a:t>Evolution globale des comportements sexuels gays</a:t>
            </a:r>
          </a:p>
          <a:p>
            <a:pPr lvl="2"/>
            <a:r>
              <a:rPr lang="fr-FR" dirty="0" smtClean="0"/>
              <a:t>Marché très tendu</a:t>
            </a:r>
          </a:p>
          <a:p>
            <a:pPr lvl="2"/>
            <a:r>
              <a:rPr lang="fr-FR" dirty="0" smtClean="0"/>
              <a:t>Offre majeur</a:t>
            </a:r>
          </a:p>
          <a:p>
            <a:pPr lvl="2"/>
            <a:r>
              <a:rPr lang="fr-FR" dirty="0" smtClean="0"/>
              <a:t>Concurrentielle</a:t>
            </a:r>
          </a:p>
          <a:p>
            <a:pPr lvl="2"/>
            <a:r>
              <a:rPr lang="fr-FR" dirty="0" smtClean="0"/>
              <a:t>Frontière poreuse des pratiques sectorisées (fétichistes/ »</a:t>
            </a:r>
            <a:r>
              <a:rPr lang="fr-FR" dirty="0" err="1" smtClean="0"/>
              <a:t>vanilla</a:t>
            </a:r>
            <a:r>
              <a:rPr lang="fr-FR" dirty="0" smtClean="0"/>
              <a:t> »</a:t>
            </a:r>
          </a:p>
          <a:p>
            <a:pPr lvl="2"/>
            <a:r>
              <a:rPr lang="fr-FR" dirty="0" smtClean="0"/>
              <a:t>Effet de mode</a:t>
            </a:r>
          </a:p>
          <a:p>
            <a:pPr lvl="2"/>
            <a:endParaRPr lang="fr-FR" dirty="0"/>
          </a:p>
          <a:p>
            <a:pPr lvl="1"/>
            <a:r>
              <a:rPr lang="fr-FR" dirty="0" smtClean="0"/>
              <a:t>Personnel</a:t>
            </a:r>
          </a:p>
          <a:p>
            <a:pPr lvl="2"/>
            <a:r>
              <a:rPr lang="fr-FR" dirty="0" smtClean="0"/>
              <a:t>Désir intégratif</a:t>
            </a:r>
          </a:p>
          <a:p>
            <a:pPr lvl="2"/>
            <a:r>
              <a:rPr lang="fr-FR" dirty="0" smtClean="0"/>
              <a:t>Accidents de vie</a:t>
            </a:r>
          </a:p>
          <a:p>
            <a:pPr lvl="2"/>
            <a:r>
              <a:rPr lang="fr-FR" dirty="0" err="1" smtClean="0"/>
              <a:t>Sérpositivité</a:t>
            </a:r>
            <a:endParaRPr lang="fr-FR" dirty="0" smtClean="0"/>
          </a:p>
          <a:p>
            <a:pPr lvl="1"/>
            <a:endParaRPr lang="fr-FR" dirty="0" smtClean="0"/>
          </a:p>
          <a:p>
            <a:pPr lvl="1"/>
            <a:endParaRPr lang="fr-FR" dirty="0"/>
          </a:p>
          <a:p>
            <a:endParaRPr lang="fr-FR" dirty="0"/>
          </a:p>
        </p:txBody>
      </p:sp>
    </p:spTree>
    <p:extLst>
      <p:ext uri="{BB962C8B-B14F-4D97-AF65-F5344CB8AC3E}">
        <p14:creationId xmlns:p14="http://schemas.microsoft.com/office/powerpoint/2010/main" val="3965045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Contextes</a:t>
            </a:r>
            <a:endParaRPr lang="fr-FR" dirty="0"/>
          </a:p>
        </p:txBody>
      </p:sp>
      <p:graphicFrame>
        <p:nvGraphicFramePr>
          <p:cNvPr id="4" name="Espace réservé du contenu 3"/>
          <p:cNvGraphicFramePr>
            <a:graphicFrameLocks noGrp="1"/>
          </p:cNvGraphicFramePr>
          <p:nvPr>
            <p:ph idx="1"/>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50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A2BE579D-145D-1C47-91DE-ED0A5851C1A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F0B0C979-8281-6E4C-8D4C-DD8D582EC39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E1366710-7510-FD47-8119-DFBB60007B4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3C2C36AD-A7DA-1945-B8D9-12ACF0C7096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459DDB2D-D909-2849-8E1F-91E723CAF0EF}"/>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8FBABACE-0B0B-7E46-B243-B39821B8F91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Parcours SPA « typique » d’un WE </a:t>
            </a:r>
            <a:endParaRPr lang="fr-FR" dirty="0"/>
          </a:p>
        </p:txBody>
      </p:sp>
      <p:graphicFrame>
        <p:nvGraphicFramePr>
          <p:cNvPr id="4" name="Diagramme 3"/>
          <p:cNvGraphicFramePr/>
          <p:nvPr>
            <p:extLst/>
          </p:nvPr>
        </p:nvGraphicFramePr>
        <p:xfrm>
          <a:off x="474830" y="1728337"/>
          <a:ext cx="8211970" cy="4732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545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BF1C6DCA-E2AD-3544-842C-25E34CA2D65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319CEB70-7056-0545-AF40-84E2C9A3ED3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875F1956-315B-F14E-8821-8BD8A72CBEC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B7BED657-379D-714F-8E03-0FDD21256CB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04138C06-4634-5F4D-B522-16F385F95FA5}"/>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4">
                                            <p:graphicEl>
                                              <a:dgm id="{BF1C6DCA-E2AD-3544-842C-25E34CA2D659}"/>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4">
                                            <p:graphicEl>
                                              <a:dgm id="{319CEB70-7056-0545-AF40-84E2C9A3ED3C}"/>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4">
                                            <p:graphicEl>
                                              <a:dgm id="{875F1956-315B-F14E-8821-8BD8A72CBECA}"/>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4">
                                            <p:graphicEl>
                                              <a:dgm id="{B7BED657-379D-714F-8E03-0FDD21256CB6}"/>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4">
                                            <p:graphicEl>
                                              <a:dgm id="{04138C06-4634-5F4D-B522-16F385F95FA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4" grpId="1">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Semaine « typique » d’un </a:t>
            </a:r>
            <a:r>
              <a:rPr lang="fr-FR" dirty="0" err="1" smtClean="0"/>
              <a:t>slameur</a:t>
            </a:r>
            <a:endParaRPr lang="fr-FR" dirty="0"/>
          </a:p>
        </p:txBody>
      </p:sp>
      <p:sp>
        <p:nvSpPr>
          <p:cNvPr id="5" name="Espace réservé du contenu 4"/>
          <p:cNvSpPr>
            <a:spLocks noGrp="1"/>
          </p:cNvSpPr>
          <p:nvPr>
            <p:ph idx="1"/>
          </p:nvPr>
        </p:nvSpPr>
        <p:spPr/>
        <p:txBody>
          <a:bodyPr>
            <a:normAutofit/>
          </a:bodyPr>
          <a:lstStyle/>
          <a:p>
            <a:r>
              <a:rPr lang="fr-FR" dirty="0" smtClean="0"/>
              <a:t>Commande début de semaine</a:t>
            </a:r>
          </a:p>
          <a:p>
            <a:r>
              <a:rPr lang="fr-FR" dirty="0" smtClean="0"/>
              <a:t>Anticipation toute la semaine</a:t>
            </a:r>
          </a:p>
          <a:p>
            <a:r>
              <a:rPr lang="fr-FR" dirty="0" smtClean="0"/>
              <a:t>Arrivée du produit</a:t>
            </a:r>
          </a:p>
          <a:p>
            <a:r>
              <a:rPr lang="fr-FR" dirty="0" smtClean="0"/>
              <a:t>Tentatives de contingence ou de stockage</a:t>
            </a:r>
          </a:p>
          <a:p>
            <a:r>
              <a:rPr lang="fr-FR" dirty="0" smtClean="0"/>
              <a:t>Echec, départ sur une première nuit</a:t>
            </a:r>
          </a:p>
          <a:p>
            <a:r>
              <a:rPr lang="fr-FR" dirty="0" smtClean="0"/>
              <a:t>Marathon les jours non travaillés (WE)</a:t>
            </a:r>
          </a:p>
          <a:p>
            <a:r>
              <a:rPr lang="fr-FR" dirty="0" smtClean="0"/>
              <a:t>Glissement vers les jours travaillés</a:t>
            </a:r>
          </a:p>
          <a:p>
            <a:r>
              <a:rPr lang="fr-FR" dirty="0" smtClean="0"/>
              <a:t>Abandon des activités</a:t>
            </a:r>
          </a:p>
          <a:p>
            <a:pPr lvl="1"/>
            <a:r>
              <a:rPr lang="fr-FR" dirty="0" smtClean="0"/>
              <a:t>Culturelles</a:t>
            </a:r>
          </a:p>
          <a:p>
            <a:pPr lvl="1"/>
            <a:r>
              <a:rPr lang="fr-FR" dirty="0" smtClean="0"/>
              <a:t>Sportives</a:t>
            </a:r>
          </a:p>
          <a:p>
            <a:pPr lvl="1"/>
            <a:r>
              <a:rPr lang="fr-FR" dirty="0" smtClean="0"/>
              <a:t>Sociales</a:t>
            </a:r>
          </a:p>
          <a:p>
            <a:pPr lvl="1"/>
            <a:r>
              <a:rPr lang="fr-FR" dirty="0" smtClean="0"/>
              <a:t>Relationnelles</a:t>
            </a:r>
          </a:p>
          <a:p>
            <a:endParaRPr lang="fr-FR" dirty="0"/>
          </a:p>
        </p:txBody>
      </p:sp>
    </p:spTree>
    <p:extLst>
      <p:ext uri="{BB962C8B-B14F-4D97-AF65-F5344CB8AC3E}">
        <p14:creationId xmlns:p14="http://schemas.microsoft.com/office/powerpoint/2010/main" val="11148084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E50B199-B9DE-43BB-B8D1-3A7E61760989}"/>
              </a:ext>
            </a:extLst>
          </p:cNvPr>
          <p:cNvSpPr>
            <a:spLocks noGrp="1"/>
          </p:cNvSpPr>
          <p:nvPr>
            <p:ph type="title"/>
          </p:nvPr>
        </p:nvSpPr>
        <p:spPr/>
        <p:txBody>
          <a:bodyPr/>
          <a:lstStyle/>
          <a:p>
            <a:r>
              <a:rPr lang="fr-FR" dirty="0"/>
              <a:t>Thierry, 58 ans </a:t>
            </a:r>
          </a:p>
        </p:txBody>
      </p:sp>
      <p:sp>
        <p:nvSpPr>
          <p:cNvPr id="3" name="Espace réservé du contenu 2">
            <a:extLst>
              <a:ext uri="{FF2B5EF4-FFF2-40B4-BE49-F238E27FC236}">
                <a16:creationId xmlns:a16="http://schemas.microsoft.com/office/drawing/2014/main" xmlns="" id="{57EA503D-CAF2-409E-8102-EA8190BD712C}"/>
              </a:ext>
            </a:extLst>
          </p:cNvPr>
          <p:cNvSpPr>
            <a:spLocks noGrp="1"/>
          </p:cNvSpPr>
          <p:nvPr>
            <p:ph idx="1"/>
          </p:nvPr>
        </p:nvSpPr>
        <p:spPr/>
        <p:txBody>
          <a:bodyPr>
            <a:normAutofit/>
          </a:bodyPr>
          <a:lstStyle/>
          <a:p>
            <a:r>
              <a:rPr lang="fr-FR" sz="2800" dirty="0"/>
              <a:t>Thierry a accepté une prise en charge psychologique.</a:t>
            </a:r>
          </a:p>
          <a:p>
            <a:r>
              <a:rPr lang="fr-FR" sz="2800" dirty="0"/>
              <a:t>Cette prise en charge lui a permis de réduite ses prises de risque, tout en maintenant  ponctuellement une injection </a:t>
            </a:r>
          </a:p>
          <a:p>
            <a:endParaRPr lang="fr-FR" sz="2800" dirty="0"/>
          </a:p>
          <a:p>
            <a:r>
              <a:rPr lang="fr-FR" sz="2800" b="1" dirty="0"/>
              <a:t>Question 3 : êtes vous satisfait de cette évolution? Que proposez vous?</a:t>
            </a:r>
          </a:p>
        </p:txBody>
      </p:sp>
    </p:spTree>
    <p:extLst>
      <p:ext uri="{BB962C8B-B14F-4D97-AF65-F5344CB8AC3E}">
        <p14:creationId xmlns:p14="http://schemas.microsoft.com/office/powerpoint/2010/main" val="1592245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Fonctionnement psychique</a:t>
            </a:r>
          </a:p>
        </p:txBody>
      </p:sp>
      <p:sp>
        <p:nvSpPr>
          <p:cNvPr id="4" name="ZoneTexte 3"/>
          <p:cNvSpPr txBox="1"/>
          <p:nvPr/>
        </p:nvSpPr>
        <p:spPr>
          <a:xfrm>
            <a:off x="457200" y="1738868"/>
            <a:ext cx="3530600" cy="3970318"/>
          </a:xfrm>
          <a:prstGeom prst="rect">
            <a:avLst/>
          </a:prstGeom>
          <a:noFill/>
        </p:spPr>
        <p:txBody>
          <a:bodyPr wrap="square" rtlCol="0">
            <a:spAutoFit/>
          </a:bodyPr>
          <a:lstStyle/>
          <a:p>
            <a:r>
              <a:rPr lang="fr-FR" sz="2800" dirty="0"/>
              <a:t>Mr </a:t>
            </a:r>
            <a:r>
              <a:rPr lang="mr-IN" sz="2800" dirty="0"/>
              <a:t>…</a:t>
            </a:r>
            <a:endParaRPr lang="fr-FR" sz="2800" dirty="0"/>
          </a:p>
          <a:p>
            <a:endParaRPr lang="fr-FR" sz="2800" dirty="0"/>
          </a:p>
          <a:p>
            <a:pPr marL="285750" indent="-285750">
              <a:buFont typeface="Wingdings" charset="2"/>
              <a:buChar char="Ø"/>
            </a:pPr>
            <a:r>
              <a:rPr lang="fr-FR" sz="2800" dirty="0"/>
              <a:t>Sublimation et érotisation</a:t>
            </a:r>
          </a:p>
          <a:p>
            <a:pPr marL="285750" indent="-285750">
              <a:buFont typeface="Wingdings" charset="2"/>
              <a:buChar char="Ø"/>
            </a:pPr>
            <a:r>
              <a:rPr lang="fr-FR" sz="2800" dirty="0"/>
              <a:t>Forme d’ordalie</a:t>
            </a:r>
          </a:p>
          <a:p>
            <a:pPr marL="285750" indent="-285750">
              <a:buFont typeface="Wingdings" charset="2"/>
              <a:buChar char="Ø"/>
            </a:pPr>
            <a:r>
              <a:rPr lang="fr-FR" sz="2800" dirty="0"/>
              <a:t>Lutte contre la dépression névrotique</a:t>
            </a:r>
          </a:p>
          <a:p>
            <a:pPr marL="285750" indent="-285750">
              <a:buFont typeface="Wingdings" charset="2"/>
              <a:buChar char="Ø"/>
            </a:pPr>
            <a:endParaRPr lang="fr-FR" sz="2800" dirty="0"/>
          </a:p>
        </p:txBody>
      </p:sp>
      <p:sp>
        <p:nvSpPr>
          <p:cNvPr id="5" name="ZoneTexte 4"/>
          <p:cNvSpPr txBox="1"/>
          <p:nvPr/>
        </p:nvSpPr>
        <p:spPr>
          <a:xfrm>
            <a:off x="4826000" y="1727200"/>
            <a:ext cx="3530600" cy="4401205"/>
          </a:xfrm>
          <a:prstGeom prst="rect">
            <a:avLst/>
          </a:prstGeom>
          <a:noFill/>
        </p:spPr>
        <p:txBody>
          <a:bodyPr wrap="square" rtlCol="0">
            <a:spAutoFit/>
          </a:bodyPr>
          <a:lstStyle/>
          <a:p>
            <a:r>
              <a:rPr lang="fr-FR" sz="2800" dirty="0"/>
              <a:t>Mr </a:t>
            </a:r>
            <a:r>
              <a:rPr lang="mr-IN" sz="2800" dirty="0"/>
              <a:t>…</a:t>
            </a:r>
            <a:endParaRPr lang="fr-FR" sz="2800" dirty="0"/>
          </a:p>
          <a:p>
            <a:endParaRPr lang="fr-FR" sz="2800" dirty="0"/>
          </a:p>
          <a:p>
            <a:pPr marL="285750" indent="-285750">
              <a:buFont typeface="Wingdings" charset="2"/>
              <a:buChar char="Ø"/>
            </a:pPr>
            <a:r>
              <a:rPr lang="fr-FR" sz="2800" dirty="0"/>
              <a:t>Décharge et apaisement des tensions</a:t>
            </a:r>
          </a:p>
          <a:p>
            <a:pPr marL="285750" indent="-285750">
              <a:buFont typeface="Wingdings" charset="2"/>
              <a:buChar char="Ø"/>
            </a:pPr>
            <a:r>
              <a:rPr lang="fr-FR" sz="2800" dirty="0"/>
              <a:t>Empêche la décompensation psychotique</a:t>
            </a:r>
          </a:p>
          <a:p>
            <a:pPr marL="285750" indent="-285750">
              <a:buFont typeface="Wingdings" charset="2"/>
              <a:buChar char="Ø"/>
            </a:pPr>
            <a:r>
              <a:rPr lang="fr-FR" sz="2800" dirty="0"/>
              <a:t>Conduite </a:t>
            </a:r>
            <a:r>
              <a:rPr lang="fr-FR" sz="2800" dirty="0" err="1"/>
              <a:t>auto-punitive</a:t>
            </a:r>
            <a:endParaRPr lang="fr-FR" sz="2800" dirty="0"/>
          </a:p>
        </p:txBody>
      </p:sp>
    </p:spTree>
    <p:extLst>
      <p:ext uri="{BB962C8B-B14F-4D97-AF65-F5344CB8AC3E}">
        <p14:creationId xmlns:p14="http://schemas.microsoft.com/office/powerpoint/2010/main" val="2345817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28100"/>
            <a:ext cx="7772400" cy="1470025"/>
          </a:xfrm>
        </p:spPr>
        <p:txBody>
          <a:bodyPr>
            <a:normAutofit/>
          </a:bodyPr>
          <a:lstStyle/>
          <a:p>
            <a:r>
              <a:rPr lang="fr-FR" dirty="0" err="1" smtClean="0"/>
              <a:t>Chems</a:t>
            </a:r>
            <a:endParaRPr lang="fr-FR" dirty="0"/>
          </a:p>
        </p:txBody>
      </p:sp>
      <p:sp>
        <p:nvSpPr>
          <p:cNvPr id="4" name="Sous-titre 3"/>
          <p:cNvSpPr>
            <a:spLocks noGrp="1"/>
          </p:cNvSpPr>
          <p:nvPr>
            <p:ph type="subTitle" idx="1"/>
          </p:nvPr>
        </p:nvSpPr>
        <p:spPr>
          <a:xfrm>
            <a:off x="1371600" y="3296968"/>
            <a:ext cx="6400800" cy="1752600"/>
          </a:xfrm>
        </p:spPr>
        <p:txBody>
          <a:bodyPr>
            <a:normAutofit/>
          </a:bodyPr>
          <a:lstStyle/>
          <a:p>
            <a:r>
              <a:rPr lang="fr-FR" dirty="0"/>
              <a:t>VIROTEAM</a:t>
            </a:r>
          </a:p>
          <a:p>
            <a:r>
              <a:rPr lang="fr-FR" dirty="0"/>
              <a:t>Marseille</a:t>
            </a:r>
          </a:p>
          <a:p>
            <a:r>
              <a:rPr lang="fr-FR" dirty="0"/>
              <a:t>21-23 sept 2017</a:t>
            </a:r>
          </a:p>
        </p:txBody>
      </p:sp>
      <p:sp>
        <p:nvSpPr>
          <p:cNvPr id="5" name="ZoneTexte 4"/>
          <p:cNvSpPr txBox="1"/>
          <p:nvPr/>
        </p:nvSpPr>
        <p:spPr>
          <a:xfrm>
            <a:off x="5486073" y="5618389"/>
            <a:ext cx="3548272" cy="1477328"/>
          </a:xfrm>
          <a:prstGeom prst="rect">
            <a:avLst/>
          </a:prstGeom>
          <a:noFill/>
        </p:spPr>
        <p:txBody>
          <a:bodyPr wrap="square" rtlCol="0">
            <a:spAutoFit/>
          </a:bodyPr>
          <a:lstStyle/>
          <a:p>
            <a:r>
              <a:rPr lang="fr-FR" dirty="0"/>
              <a:t>Philippe Batel</a:t>
            </a:r>
          </a:p>
          <a:p>
            <a:r>
              <a:rPr lang="fr-FR" dirty="0"/>
              <a:t>Psychiatre-</a:t>
            </a:r>
            <a:r>
              <a:rPr lang="fr-FR" dirty="0" err="1"/>
              <a:t>Addictologue</a:t>
            </a:r>
            <a:endParaRPr lang="fr-FR" dirty="0"/>
          </a:p>
          <a:p>
            <a:r>
              <a:rPr lang="fr-FR" dirty="0"/>
              <a:t>MD PHD</a:t>
            </a:r>
          </a:p>
          <a:p>
            <a:r>
              <a:rPr lang="fr-FR" dirty="0"/>
              <a:t>SDF </a:t>
            </a:r>
            <a:r>
              <a:rPr lang="fr-FR" dirty="0" smtClean="0"/>
              <a:t>Professionnel</a:t>
            </a:r>
            <a:endParaRPr lang="fr-FR" dirty="0"/>
          </a:p>
          <a:p>
            <a:endParaRPr lang="fr-FR" dirty="0"/>
          </a:p>
        </p:txBody>
      </p:sp>
    </p:spTree>
    <p:extLst>
      <p:ext uri="{BB962C8B-B14F-4D97-AF65-F5344CB8AC3E}">
        <p14:creationId xmlns:p14="http://schemas.microsoft.com/office/powerpoint/2010/main" val="870968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a:xfrm>
            <a:off x="0" y="0"/>
            <a:ext cx="9144000" cy="838200"/>
          </a:xfrm>
        </p:spPr>
        <p:txBody>
          <a:bodyPr>
            <a:noAutofit/>
          </a:bodyPr>
          <a:lstStyle/>
          <a:p>
            <a:r>
              <a:rPr lang="en-GB" b="1" dirty="0" err="1">
                <a:effectLst>
                  <a:outerShdw blurRad="38100" dist="38100" dir="2700000" algn="tl">
                    <a:srgbClr val="000000">
                      <a:alpha val="43137"/>
                    </a:srgbClr>
                  </a:outerShdw>
                </a:effectLst>
                <a:cs typeface="Microsoft Sans Serif" pitchFamily="34" charset="0"/>
              </a:rPr>
              <a:t>Principaux</a:t>
            </a:r>
            <a:r>
              <a:rPr lang="en-GB" b="1" dirty="0">
                <a:effectLst>
                  <a:outerShdw blurRad="38100" dist="38100" dir="2700000" algn="tl">
                    <a:srgbClr val="000000">
                      <a:alpha val="43137"/>
                    </a:srgbClr>
                  </a:outerShdw>
                </a:effectLst>
                <a:cs typeface="Microsoft Sans Serif" pitchFamily="34" charset="0"/>
              </a:rPr>
              <a:t> </a:t>
            </a:r>
            <a:r>
              <a:rPr lang="en-GB" b="1" dirty="0" err="1">
                <a:effectLst>
                  <a:outerShdw blurRad="38100" dist="38100" dir="2700000" algn="tl">
                    <a:srgbClr val="000000">
                      <a:alpha val="43137"/>
                    </a:srgbClr>
                  </a:outerShdw>
                </a:effectLst>
                <a:cs typeface="Microsoft Sans Serif" pitchFamily="34" charset="0"/>
              </a:rPr>
              <a:t>effets</a:t>
            </a:r>
            <a:r>
              <a:rPr lang="en-GB" b="1" dirty="0">
                <a:effectLst>
                  <a:outerShdw blurRad="38100" dist="38100" dir="2700000" algn="tl">
                    <a:srgbClr val="000000">
                      <a:alpha val="43137"/>
                    </a:srgbClr>
                  </a:outerShdw>
                </a:effectLst>
                <a:cs typeface="Microsoft Sans Serif" pitchFamily="34" charset="0"/>
              </a:rPr>
              <a:t> </a:t>
            </a:r>
            <a:r>
              <a:rPr lang="en-GB" b="1" dirty="0" err="1">
                <a:effectLst>
                  <a:outerShdw blurRad="38100" dist="38100" dir="2700000" algn="tl">
                    <a:srgbClr val="000000">
                      <a:alpha val="43137"/>
                    </a:srgbClr>
                  </a:outerShdw>
                </a:effectLst>
                <a:cs typeface="Microsoft Sans Serif" pitchFamily="34" charset="0"/>
              </a:rPr>
              <a:t>d’attente</a:t>
            </a:r>
            <a:endParaRPr lang="en-GB" b="1" dirty="0">
              <a:effectLst>
                <a:outerShdw blurRad="38100" dist="38100" dir="2700000" algn="tl">
                  <a:srgbClr val="000000">
                    <a:alpha val="43137"/>
                  </a:srgbClr>
                </a:outerShdw>
              </a:effectLst>
              <a:cs typeface="Microsoft Sans Serif" pitchFamily="34" charset="0"/>
            </a:endParaRPr>
          </a:p>
        </p:txBody>
      </p:sp>
      <p:sp>
        <p:nvSpPr>
          <p:cNvPr id="28675" name="Rectangle 3"/>
          <p:cNvSpPr>
            <a:spLocks noGrp="1"/>
          </p:cNvSpPr>
          <p:nvPr>
            <p:ph type="body" idx="1"/>
          </p:nvPr>
        </p:nvSpPr>
        <p:spPr>
          <a:xfrm>
            <a:off x="304800" y="1295400"/>
            <a:ext cx="8534400" cy="4953000"/>
          </a:xfrm>
        </p:spPr>
        <p:txBody>
          <a:bodyPr/>
          <a:lstStyle/>
          <a:p>
            <a:pPr>
              <a:spcAft>
                <a:spcPct val="50000"/>
              </a:spcAft>
              <a:buClr>
                <a:srgbClr val="FFFF00"/>
              </a:buClr>
              <a:buNone/>
            </a:pPr>
            <a:endParaRPr lang="en-GB" dirty="0">
              <a:solidFill>
                <a:srgbClr val="FFFF00"/>
              </a:solidFill>
            </a:endParaRPr>
          </a:p>
        </p:txBody>
      </p:sp>
      <p:sp>
        <p:nvSpPr>
          <p:cNvPr id="7" name="Rectangle 4"/>
          <p:cNvSpPr>
            <a:spLocks noChangeArrowheads="1"/>
          </p:cNvSpPr>
          <p:nvPr/>
        </p:nvSpPr>
        <p:spPr bwMode="auto">
          <a:xfrm>
            <a:off x="0" y="6611779"/>
            <a:ext cx="2664512" cy="246221"/>
          </a:xfrm>
          <a:prstGeom prst="rect">
            <a:avLst/>
          </a:prstGeom>
          <a:noFill/>
          <a:ln w="9525" algn="ctr">
            <a:noFill/>
            <a:miter lim="800000"/>
            <a:headEnd/>
            <a:tailEnd/>
          </a:ln>
          <a:effectLst>
            <a:prstShdw prst="shdw18" dist="17961" dir="13500000">
              <a:schemeClr val="accent1">
                <a:gamma/>
                <a:shade val="60000"/>
                <a:invGamma/>
              </a:schemeClr>
            </a:prstShdw>
          </a:effectLst>
        </p:spPr>
        <p:txBody>
          <a:bodyPr wrap="none">
            <a:spAutoFit/>
          </a:bodyPr>
          <a:lstStyle/>
          <a:p>
            <a:pPr eaLnBrk="0" hangingPunct="0">
              <a:spcBef>
                <a:spcPct val="30000"/>
              </a:spcBef>
              <a:defRPr/>
            </a:pPr>
            <a:r>
              <a:rPr lang="en-GB" sz="1000" dirty="0">
                <a:solidFill>
                  <a:srgbClr val="FFFFCC"/>
                </a:solidFill>
                <a:latin typeface="Microsoft Sans Serif" pitchFamily="34" charset="0"/>
                <a:cs typeface="Microsoft Sans Serif" pitchFamily="34" charset="0"/>
              </a:rPr>
              <a:t>SOURCE: National Institute on Drug Abuse.</a:t>
            </a:r>
            <a:endParaRPr lang="en-GB" sz="1400" dirty="0">
              <a:solidFill>
                <a:srgbClr val="FFFF00"/>
              </a:solidFill>
              <a:latin typeface="Calibri" pitchFamily="34" charset="0"/>
            </a:endParaRPr>
          </a:p>
        </p:txBody>
      </p:sp>
      <p:graphicFrame>
        <p:nvGraphicFramePr>
          <p:cNvPr id="6" name="Table 5"/>
          <p:cNvGraphicFramePr>
            <a:graphicFrameLocks noGrp="1"/>
          </p:cNvGraphicFramePr>
          <p:nvPr>
            <p:extLst/>
          </p:nvPr>
        </p:nvGraphicFramePr>
        <p:xfrm>
          <a:off x="304800" y="1292669"/>
          <a:ext cx="8393692" cy="5250677"/>
        </p:xfrm>
        <a:graphic>
          <a:graphicData uri="http://schemas.openxmlformats.org/drawingml/2006/table">
            <a:tbl>
              <a:tblPr firstRow="1" bandRow="1">
                <a:tableStyleId>{16D9F66E-5EB9-4882-86FB-DCBF35E3C3E4}</a:tableStyleId>
              </a:tblPr>
              <a:tblGrid>
                <a:gridCol w="4196846">
                  <a:extLst>
                    <a:ext uri="{9D8B030D-6E8A-4147-A177-3AD203B41FA5}">
                      <a16:colId xmlns:a16="http://schemas.microsoft.com/office/drawing/2014/main" xmlns="" val="20000"/>
                    </a:ext>
                  </a:extLst>
                </a:gridCol>
                <a:gridCol w="4196846">
                  <a:extLst>
                    <a:ext uri="{9D8B030D-6E8A-4147-A177-3AD203B41FA5}">
                      <a16:colId xmlns:a16="http://schemas.microsoft.com/office/drawing/2014/main" xmlns="" val="20001"/>
                    </a:ext>
                  </a:extLst>
                </a:gridCol>
              </a:tblGrid>
              <a:tr h="434645">
                <a:tc>
                  <a:txBody>
                    <a:bodyPr/>
                    <a:lstStyle/>
                    <a:p>
                      <a:pPr algn="ctr"/>
                      <a:r>
                        <a:rPr lang="fr-FR" sz="2400" noProof="0">
                          <a:latin typeface="+mj-lt"/>
                          <a:cs typeface="Microsoft Sans Serif" pitchFamily="34" charset="0"/>
                        </a:rPr>
                        <a:t>SUBSTANCE</a:t>
                      </a:r>
                    </a:p>
                  </a:txBody>
                  <a:tcPr/>
                </a:tc>
                <a:tc>
                  <a:txBody>
                    <a:bodyPr/>
                    <a:lstStyle/>
                    <a:p>
                      <a:pPr algn="ctr"/>
                      <a:r>
                        <a:rPr lang="fr-FR" sz="2400" noProof="0">
                          <a:latin typeface="+mj-lt"/>
                          <a:cs typeface="Microsoft Sans Serif" pitchFamily="34" charset="0"/>
                        </a:rPr>
                        <a:t>EFFETS D’ATTENTE</a:t>
                      </a:r>
                    </a:p>
                  </a:txBody>
                  <a:tcPr/>
                </a:tc>
                <a:extLst>
                  <a:ext uri="{0D108BD9-81ED-4DB2-BD59-A6C34878D82A}">
                    <a16:rowId xmlns:a16="http://schemas.microsoft.com/office/drawing/2014/main" xmlns="" val="10000"/>
                  </a:ext>
                </a:extLst>
              </a:tr>
              <a:tr h="666455">
                <a:tc>
                  <a:txBody>
                    <a:bodyPr/>
                    <a:lstStyle/>
                    <a:p>
                      <a:pPr algn="ctr"/>
                      <a:r>
                        <a:rPr lang="fr-FR" sz="2000" b="0" noProof="0">
                          <a:latin typeface="+mn-lt"/>
                          <a:cs typeface="Microsoft Sans Serif" pitchFamily="34" charset="0"/>
                        </a:rPr>
                        <a:t>Alcool</a:t>
                      </a:r>
                    </a:p>
                  </a:txBody>
                  <a:tcPr/>
                </a:tc>
                <a:tc>
                  <a:txBody>
                    <a:bodyPr/>
                    <a:lstStyle/>
                    <a:p>
                      <a:pPr algn="ctr"/>
                      <a:r>
                        <a:rPr lang="fr-FR" sz="2000" b="0" noProof="0" dirty="0">
                          <a:latin typeface="+mn-lt"/>
                          <a:cs typeface="Microsoft Sans Serif" pitchFamily="34" charset="0"/>
                        </a:rPr>
                        <a:t>euphorie, stimulation, relaxation</a:t>
                      </a:r>
                      <a:r>
                        <a:rPr lang="fr-FR" sz="2000" b="0" baseline="0" noProof="0" dirty="0">
                          <a:latin typeface="+mn-lt"/>
                          <a:cs typeface="Microsoft Sans Serif" pitchFamily="34" charset="0"/>
                        </a:rPr>
                        <a:t> </a:t>
                      </a:r>
                    </a:p>
                    <a:p>
                      <a:pPr algn="ctr"/>
                      <a:r>
                        <a:rPr lang="fr-FR" sz="2000" b="0" baseline="0" noProof="0" dirty="0">
                          <a:latin typeface="+mn-lt"/>
                          <a:cs typeface="Microsoft Sans Serif" pitchFamily="34" charset="0"/>
                        </a:rPr>
                        <a:t>- d’inhibitions</a:t>
                      </a:r>
                      <a:endParaRPr lang="fr-FR" sz="2000" b="0" noProof="0" dirty="0">
                        <a:latin typeface="+mn-lt"/>
                        <a:cs typeface="Microsoft Sans Serif" pitchFamily="34" charset="0"/>
                      </a:endParaRPr>
                    </a:p>
                  </a:txBody>
                  <a:tcPr/>
                </a:tc>
                <a:extLst>
                  <a:ext uri="{0D108BD9-81ED-4DB2-BD59-A6C34878D82A}">
                    <a16:rowId xmlns:a16="http://schemas.microsoft.com/office/drawing/2014/main" xmlns="" val="10001"/>
                  </a:ext>
                </a:extLst>
              </a:tr>
              <a:tr h="777728">
                <a:tc>
                  <a:txBody>
                    <a:bodyPr/>
                    <a:lstStyle/>
                    <a:p>
                      <a:pPr algn="ctr"/>
                      <a:r>
                        <a:rPr lang="fr-FR" sz="2000" b="0" noProof="0">
                          <a:latin typeface="+mn-lt"/>
                          <a:cs typeface="Microsoft Sans Serif" pitchFamily="34" charset="0"/>
                        </a:rPr>
                        <a:t>Cannabinoides </a:t>
                      </a:r>
                    </a:p>
                  </a:txBody>
                  <a:tcPr/>
                </a:tc>
                <a:tc>
                  <a:txBody>
                    <a:bodyPr/>
                    <a:lstStyle/>
                    <a:p>
                      <a:pPr algn="ctr"/>
                      <a:r>
                        <a:rPr lang="fr-FR" sz="2000" b="0" noProof="0">
                          <a:latin typeface="+mn-lt"/>
                          <a:cs typeface="Microsoft Sans Serif" pitchFamily="34" charset="0"/>
                        </a:rPr>
                        <a:t>euphorie,</a:t>
                      </a:r>
                      <a:r>
                        <a:rPr lang="fr-FR" sz="2000" b="0" baseline="0" noProof="0">
                          <a:latin typeface="+mn-lt"/>
                          <a:cs typeface="Microsoft Sans Serif" pitchFamily="34" charset="0"/>
                        </a:rPr>
                        <a:t> relaxation, ralentir délai de réaction, distortions percéptives</a:t>
                      </a:r>
                      <a:endParaRPr lang="fr-FR" sz="2000" b="0" noProof="0">
                        <a:latin typeface="+mn-lt"/>
                        <a:cs typeface="Microsoft Sans Serif" pitchFamily="34" charset="0"/>
                      </a:endParaRPr>
                    </a:p>
                  </a:txBody>
                  <a:tcPr/>
                </a:tc>
                <a:extLst>
                  <a:ext uri="{0D108BD9-81ED-4DB2-BD59-A6C34878D82A}">
                    <a16:rowId xmlns:a16="http://schemas.microsoft.com/office/drawing/2014/main" xmlns="" val="10002"/>
                  </a:ext>
                </a:extLst>
              </a:tr>
              <a:tr h="541029">
                <a:tc>
                  <a:txBody>
                    <a:bodyPr/>
                    <a:lstStyle/>
                    <a:p>
                      <a:pPr algn="ctr"/>
                      <a:r>
                        <a:rPr lang="fr-FR" sz="2000" b="0" noProof="0">
                          <a:latin typeface="+mn-lt"/>
                          <a:cs typeface="Microsoft Sans Serif" pitchFamily="34" charset="0"/>
                        </a:rPr>
                        <a:t>Opioïdes </a:t>
                      </a:r>
                    </a:p>
                  </a:txBody>
                  <a:tcPr/>
                </a:tc>
                <a:tc>
                  <a:txBody>
                    <a:bodyPr/>
                    <a:lstStyle/>
                    <a:p>
                      <a:pPr algn="ctr"/>
                      <a:r>
                        <a:rPr lang="fr-FR" sz="2000" b="0" noProof="0">
                          <a:latin typeface="+mn-lt"/>
                          <a:cs typeface="Microsoft Sans Serif" pitchFamily="34" charset="0"/>
                        </a:rPr>
                        <a:t>euphoria,</a:t>
                      </a:r>
                      <a:r>
                        <a:rPr lang="fr-FR" sz="2000" b="0" baseline="0" noProof="0">
                          <a:latin typeface="+mn-lt"/>
                          <a:cs typeface="Microsoft Sans Serif" pitchFamily="34" charset="0"/>
                        </a:rPr>
                        <a:t> somnolence, sédation</a:t>
                      </a:r>
                      <a:endParaRPr lang="fr-FR" sz="2000" b="0" noProof="0">
                        <a:latin typeface="+mn-lt"/>
                        <a:cs typeface="Microsoft Sans Serif" pitchFamily="34" charset="0"/>
                      </a:endParaRPr>
                    </a:p>
                  </a:txBody>
                  <a:tcPr/>
                </a:tc>
                <a:extLst>
                  <a:ext uri="{0D108BD9-81ED-4DB2-BD59-A6C34878D82A}">
                    <a16:rowId xmlns:a16="http://schemas.microsoft.com/office/drawing/2014/main" xmlns="" val="10003"/>
                  </a:ext>
                </a:extLst>
              </a:tr>
              <a:tr h="637479">
                <a:tc>
                  <a:txBody>
                    <a:bodyPr/>
                    <a:lstStyle/>
                    <a:p>
                      <a:pPr algn="ctr"/>
                      <a:r>
                        <a:rPr lang="fr-FR" sz="2000" b="0" noProof="0">
                          <a:latin typeface="+mn-lt"/>
                          <a:cs typeface="Microsoft Sans Serif" pitchFamily="34" charset="0"/>
                        </a:rPr>
                        <a:t>Stimulants</a:t>
                      </a:r>
                    </a:p>
                    <a:p>
                      <a:pPr algn="ctr"/>
                      <a:r>
                        <a:rPr lang="fr-FR" sz="1800" b="0" noProof="0">
                          <a:latin typeface="+mn-lt"/>
                          <a:cs typeface="Microsoft Sans Serif" pitchFamily="34" charset="0"/>
                        </a:rPr>
                        <a:t> </a:t>
                      </a:r>
                      <a:r>
                        <a:rPr lang="fr-FR" sz="1600" b="0" noProof="0">
                          <a:latin typeface="+mn-lt"/>
                          <a:cs typeface="Microsoft Sans Serif" pitchFamily="34" charset="0"/>
                        </a:rPr>
                        <a:t>(cocaine, methamphetamine)</a:t>
                      </a:r>
                    </a:p>
                  </a:txBody>
                  <a:tcPr/>
                </a:tc>
                <a:tc>
                  <a:txBody>
                    <a:bodyPr/>
                    <a:lstStyle/>
                    <a:p>
                      <a:pPr algn="ctr"/>
                      <a:r>
                        <a:rPr lang="fr-FR" sz="2000" b="0" noProof="0" dirty="0">
                          <a:latin typeface="+mn-lt"/>
                          <a:cs typeface="Microsoft Sans Serif" pitchFamily="34" charset="0"/>
                        </a:rPr>
                        <a:t>excitation, énergie,</a:t>
                      </a:r>
                      <a:r>
                        <a:rPr lang="fr-FR" sz="2000" b="0" baseline="0" noProof="0" dirty="0">
                          <a:latin typeface="+mn-lt"/>
                          <a:cs typeface="Microsoft Sans Serif" pitchFamily="34" charset="0"/>
                        </a:rPr>
                        <a:t> endurance</a:t>
                      </a:r>
                      <a:endParaRPr lang="fr-FR" sz="2000" b="0" noProof="0" dirty="0">
                        <a:latin typeface="+mn-lt"/>
                        <a:cs typeface="Microsoft Sans Serif" pitchFamily="34" charset="0"/>
                      </a:endParaRPr>
                    </a:p>
                  </a:txBody>
                  <a:tcPr/>
                </a:tc>
                <a:extLst>
                  <a:ext uri="{0D108BD9-81ED-4DB2-BD59-A6C34878D82A}">
                    <a16:rowId xmlns:a16="http://schemas.microsoft.com/office/drawing/2014/main" xmlns="" val="10004"/>
                  </a:ext>
                </a:extLst>
              </a:tr>
              <a:tr h="666455">
                <a:tc>
                  <a:txBody>
                    <a:bodyPr/>
                    <a:lstStyle/>
                    <a:p>
                      <a:pPr algn="ctr"/>
                      <a:r>
                        <a:rPr lang="fr-FR" sz="2000" b="0" noProof="0">
                          <a:latin typeface="+mn-lt"/>
                          <a:cs typeface="Microsoft Sans Serif" pitchFamily="34" charset="0"/>
                        </a:rPr>
                        <a:t>Club Drugs </a:t>
                      </a:r>
                    </a:p>
                    <a:p>
                      <a:pPr algn="ctr"/>
                      <a:r>
                        <a:rPr lang="fr-FR" sz="1600" b="0" noProof="0">
                          <a:latin typeface="+mn-lt"/>
                          <a:cs typeface="Microsoft Sans Serif" pitchFamily="34" charset="0"/>
                        </a:rPr>
                        <a:t>(MDMA/Ecstasy, GHB)</a:t>
                      </a:r>
                    </a:p>
                  </a:txBody>
                  <a:tcPr/>
                </a:tc>
                <a:tc>
                  <a:txBody>
                    <a:bodyPr/>
                    <a:lstStyle/>
                    <a:p>
                      <a:pPr algn="ctr"/>
                      <a:r>
                        <a:rPr lang="fr-FR" sz="2000" b="0" noProof="0" dirty="0">
                          <a:latin typeface="+mn-lt"/>
                          <a:cs typeface="Microsoft Sans Serif" pitchFamily="34" charset="0"/>
                        </a:rPr>
                        <a:t>hallucinations,</a:t>
                      </a:r>
                      <a:r>
                        <a:rPr lang="fr-FR" sz="2000" b="0" baseline="0" noProof="0" dirty="0">
                          <a:latin typeface="+mn-lt"/>
                          <a:cs typeface="Microsoft Sans Serif" pitchFamily="34" charset="0"/>
                        </a:rPr>
                        <a:t> sensibilité </a:t>
                      </a:r>
                      <a:r>
                        <a:rPr lang="fr-FR" sz="2000" b="0" kern="1200" baseline="0" noProof="0" dirty="0">
                          <a:solidFill>
                            <a:schemeClr val="dk1"/>
                          </a:solidFill>
                          <a:latin typeface="+mn-lt"/>
                          <a:ea typeface="+mn-ea"/>
                          <a:cs typeface="Microsoft Sans Serif" pitchFamily="34" charset="0"/>
                        </a:rPr>
                        <a:t>tactile</a:t>
                      </a:r>
                    </a:p>
                    <a:p>
                      <a:pPr algn="ctr"/>
                      <a:r>
                        <a:rPr lang="fr-FR" sz="2000" b="0" baseline="0" noProof="0" dirty="0">
                          <a:latin typeface="+mn-lt"/>
                          <a:cs typeface="Microsoft Sans Serif" pitchFamily="34" charset="0"/>
                        </a:rPr>
                        <a:t> -inhibition</a:t>
                      </a:r>
                      <a:endParaRPr lang="fr-FR" sz="2000" b="0" noProof="0" dirty="0">
                        <a:latin typeface="+mn-lt"/>
                        <a:cs typeface="Microsoft Sans Serif" pitchFamily="34" charset="0"/>
                      </a:endParaRPr>
                    </a:p>
                  </a:txBody>
                  <a:tcPr/>
                </a:tc>
                <a:extLst>
                  <a:ext uri="{0D108BD9-81ED-4DB2-BD59-A6C34878D82A}">
                    <a16:rowId xmlns:a16="http://schemas.microsoft.com/office/drawing/2014/main" xmlns="" val="10005"/>
                  </a:ext>
                </a:extLst>
              </a:tr>
              <a:tr h="666455">
                <a:tc>
                  <a:txBody>
                    <a:bodyPr/>
                    <a:lstStyle/>
                    <a:p>
                      <a:pPr algn="ctr"/>
                      <a:r>
                        <a:rPr lang="fr-FR" sz="2000" b="0" noProof="0">
                          <a:latin typeface="+mn-lt"/>
                          <a:cs typeface="Microsoft Sans Serif" pitchFamily="34" charset="0"/>
                        </a:rPr>
                        <a:t>Drogues </a:t>
                      </a:r>
                      <a:r>
                        <a:rPr lang="fr-FR" sz="2000" b="0" kern="1200" noProof="0">
                          <a:solidFill>
                            <a:schemeClr val="dk1"/>
                          </a:solidFill>
                          <a:latin typeface="+mn-lt"/>
                          <a:ea typeface="+mn-ea"/>
                          <a:cs typeface="Microsoft Sans Serif" pitchFamily="34" charset="0"/>
                        </a:rPr>
                        <a:t>Dissociatives</a:t>
                      </a:r>
                      <a:r>
                        <a:rPr lang="fr-FR" sz="2000" b="0" noProof="0">
                          <a:latin typeface="+mn-lt"/>
                          <a:cs typeface="Microsoft Sans Serif" pitchFamily="34" charset="0"/>
                        </a:rPr>
                        <a:t> </a:t>
                      </a:r>
                    </a:p>
                    <a:p>
                      <a:pPr algn="ctr"/>
                      <a:r>
                        <a:rPr lang="fr-FR" sz="1600" b="0" noProof="0">
                          <a:latin typeface="+mn-lt"/>
                          <a:cs typeface="Microsoft Sans Serif" pitchFamily="34" charset="0"/>
                        </a:rPr>
                        <a:t>(Ketamine,</a:t>
                      </a:r>
                      <a:r>
                        <a:rPr lang="fr-FR" sz="1600" b="0" baseline="0" noProof="0">
                          <a:latin typeface="+mn-lt"/>
                          <a:cs typeface="Microsoft Sans Serif" pitchFamily="34" charset="0"/>
                        </a:rPr>
                        <a:t> PCP, DXM)</a:t>
                      </a:r>
                      <a:endParaRPr lang="fr-FR" sz="1600" b="0" noProof="0">
                        <a:latin typeface="+mn-lt"/>
                        <a:cs typeface="Microsoft Sans Serif" pitchFamily="34" charset="0"/>
                      </a:endParaRPr>
                    </a:p>
                  </a:txBody>
                  <a:tcPr/>
                </a:tc>
                <a:tc>
                  <a:txBody>
                    <a:bodyPr/>
                    <a:lstStyle/>
                    <a:p>
                      <a:pPr algn="ctr"/>
                      <a:r>
                        <a:rPr lang="fr-FR" sz="2000" b="0" noProof="0" dirty="0">
                          <a:latin typeface="+mn-lt"/>
                          <a:cs typeface="Microsoft Sans Serif" pitchFamily="34" charset="0"/>
                        </a:rPr>
                        <a:t>dépersonnalisation</a:t>
                      </a:r>
                      <a:r>
                        <a:rPr lang="fr-FR" sz="2000" b="0" baseline="0" noProof="0" dirty="0">
                          <a:latin typeface="+mn-lt"/>
                          <a:cs typeface="Microsoft Sans Serif" pitchFamily="34" charset="0"/>
                        </a:rPr>
                        <a:t>, delirium, altération fonctions motrices</a:t>
                      </a:r>
                      <a:endParaRPr lang="fr-FR" sz="2000" b="0" noProof="0" dirty="0">
                        <a:latin typeface="+mn-lt"/>
                        <a:cs typeface="Microsoft Sans Serif" pitchFamily="34" charset="0"/>
                      </a:endParaRPr>
                    </a:p>
                  </a:txBody>
                  <a:tcPr/>
                </a:tc>
                <a:extLst>
                  <a:ext uri="{0D108BD9-81ED-4DB2-BD59-A6C34878D82A}">
                    <a16:rowId xmlns:a16="http://schemas.microsoft.com/office/drawing/2014/main" xmlns="" val="10006"/>
                  </a:ext>
                </a:extLst>
              </a:tr>
              <a:tr h="666455">
                <a:tc>
                  <a:txBody>
                    <a:bodyPr/>
                    <a:lstStyle/>
                    <a:p>
                      <a:pPr algn="ctr"/>
                      <a:r>
                        <a:rPr lang="fr-FR" sz="2000" b="0" noProof="0" dirty="0">
                          <a:latin typeface="+mn-lt"/>
                          <a:cs typeface="Microsoft Sans Serif" pitchFamily="34" charset="0"/>
                        </a:rPr>
                        <a:t>Hallucinogènes</a:t>
                      </a:r>
                    </a:p>
                    <a:p>
                      <a:pPr algn="ctr"/>
                      <a:r>
                        <a:rPr lang="fr-FR" sz="1600" b="0" noProof="0" dirty="0">
                          <a:latin typeface="+mn-lt"/>
                          <a:cs typeface="Microsoft Sans Serif" pitchFamily="34" charset="0"/>
                        </a:rPr>
                        <a:t>(LSD,</a:t>
                      </a:r>
                      <a:r>
                        <a:rPr lang="fr-FR" sz="1600" b="0" baseline="0" noProof="0" dirty="0">
                          <a:latin typeface="+mn-lt"/>
                          <a:cs typeface="Microsoft Sans Serif" pitchFamily="34" charset="0"/>
                        </a:rPr>
                        <a:t> Champignons, Mescaline)</a:t>
                      </a:r>
                      <a:endParaRPr lang="fr-FR" sz="1600" b="0" noProof="0" dirty="0">
                        <a:latin typeface="+mn-lt"/>
                        <a:cs typeface="Microsoft Sans Serif" pitchFamily="34" charset="0"/>
                      </a:endParaRPr>
                    </a:p>
                  </a:txBody>
                  <a:tcPr/>
                </a:tc>
                <a:tc>
                  <a:txBody>
                    <a:bodyPr/>
                    <a:lstStyle/>
                    <a:p>
                      <a:pPr algn="ctr"/>
                      <a:r>
                        <a:rPr lang="fr-FR" sz="2000" b="0" noProof="0" dirty="0">
                          <a:latin typeface="+mn-lt"/>
                          <a:cs typeface="Microsoft Sans Serif" pitchFamily="34" charset="0"/>
                        </a:rPr>
                        <a:t>Hallucinations</a:t>
                      </a:r>
                    </a:p>
                    <a:p>
                      <a:pPr algn="ctr"/>
                      <a:r>
                        <a:rPr lang="fr-FR" sz="2000" b="0" baseline="0" noProof="0" dirty="0">
                          <a:latin typeface="+mn-lt"/>
                          <a:cs typeface="Microsoft Sans Serif" pitchFamily="34" charset="0"/>
                        </a:rPr>
                        <a:t> perceptions altérées</a:t>
                      </a:r>
                      <a:endParaRPr lang="fr-FR" sz="2000" b="0" noProof="0" dirty="0">
                        <a:latin typeface="+mn-lt"/>
                        <a:cs typeface="Microsoft Sans Serif" pitchFamily="34" charset="0"/>
                      </a:endParaRPr>
                    </a:p>
                  </a:txBody>
                  <a:tcPr/>
                </a:tc>
                <a:extLst>
                  <a:ext uri="{0D108BD9-81ED-4DB2-BD59-A6C34878D82A}">
                    <a16:rowId xmlns:a16="http://schemas.microsoft.com/office/drawing/2014/main" xmlns="" val="10007"/>
                  </a:ext>
                </a:extLst>
              </a:tr>
            </a:tbl>
          </a:graphicData>
        </a:graphic>
      </p:graphicFrame>
      <p:sp>
        <p:nvSpPr>
          <p:cNvPr id="3" name="Coeur 2"/>
          <p:cNvSpPr/>
          <p:nvPr/>
        </p:nvSpPr>
        <p:spPr>
          <a:xfrm>
            <a:off x="5175397" y="3326326"/>
            <a:ext cx="2758392" cy="2922074"/>
          </a:xfrm>
          <a:prstGeom prst="heart">
            <a:avLst/>
          </a:prstGeom>
          <a:solidFill>
            <a:srgbClr val="D1282E">
              <a:alpha val="1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custDataLst>
      <p:tags r:id="rId1"/>
    </p:custDataLst>
    <p:extLst>
      <p:ext uri="{BB962C8B-B14F-4D97-AF65-F5344CB8AC3E}">
        <p14:creationId xmlns:p14="http://schemas.microsoft.com/office/powerpoint/2010/main" val="59552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fmla="#ppt_w*sin(2.5*pi*$)">
                                          <p:val>
                                            <p:fltVal val="0"/>
                                          </p:val>
                                        </p:tav>
                                        <p:tav tm="100000">
                                          <p:val>
                                            <p:fltVal val="1"/>
                                          </p:val>
                                        </p:tav>
                                      </p:tavLst>
                                    </p:anim>
                                    <p:anim calcmode="lin" valueType="num">
                                      <p:cBhvr>
                                        <p:cTn id="8" dur="5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710" b="15183"/>
          <a:stretch/>
        </p:blipFill>
        <p:spPr bwMode="auto">
          <a:xfrm>
            <a:off x="467544" y="-27384"/>
            <a:ext cx="6840760" cy="61076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074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0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substances du </a:t>
            </a:r>
            <a:r>
              <a:rPr lang="fr-FR" dirty="0" err="1"/>
              <a:t>chemsex</a:t>
            </a:r>
            <a:endParaRPr lang="fr-FR" dirty="0"/>
          </a:p>
        </p:txBody>
      </p:sp>
      <p:graphicFrame>
        <p:nvGraphicFramePr>
          <p:cNvPr id="4" name="Espace réservé du contenu 3"/>
          <p:cNvGraphicFramePr>
            <a:graphicFrameLocks noGrp="1"/>
          </p:cNvGraphicFramePr>
          <p:nvPr>
            <p:ph idx="1"/>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273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1A7C30C1-5D9C-DE4D-9655-3669586F1CC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75D35206-B808-E443-A702-9AAE3DC7821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9F9D49B1-56F3-7A47-8F56-AB5B61E4EB5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152718"/>
            <a:ext cx="7730359" cy="1371600"/>
          </a:xfrm>
        </p:spPr>
        <p:txBody>
          <a:bodyPr>
            <a:noAutofit/>
          </a:bodyPr>
          <a:lstStyle/>
          <a:p>
            <a:r>
              <a:rPr lang="fr-FR" sz="4800" cap="none" dirty="0">
                <a:solidFill>
                  <a:schemeClr val="accent6">
                    <a:lumMod val="75000"/>
                  </a:schemeClr>
                </a:solidFill>
                <a:latin typeface="Cambria" charset="0"/>
                <a:ea typeface="Cambria" charset="0"/>
                <a:cs typeface="Cambria" charset="0"/>
              </a:rPr>
              <a:t>Trois classes fonctionnelles</a:t>
            </a: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770878867"/>
              </p:ext>
            </p:extLst>
          </p:nvPr>
        </p:nvGraphicFramePr>
        <p:xfrm>
          <a:off x="457200" y="1600200"/>
          <a:ext cx="8229600" cy="4041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me 5"/>
          <p:cNvGraphicFramePr/>
          <p:nvPr>
            <p:extLst>
              <p:ext uri="{D42A27DB-BD31-4B8C-83A1-F6EECF244321}">
                <p14:modId xmlns:p14="http://schemas.microsoft.com/office/powerpoint/2010/main" val="1682946272"/>
              </p:ext>
            </p:extLst>
          </p:nvPr>
        </p:nvGraphicFramePr>
        <p:xfrm>
          <a:off x="267368" y="4097421"/>
          <a:ext cx="8419431"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2841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35A7B0B9-72B6-F248-9B90-F8CE70BB6630}"/>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B92D69E8-AD6B-444D-94B2-92492321AF91}"/>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33AB0CBD-4850-8941-ADA6-417CED98D40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D7080F28-9216-7D4F-AF06-BF3BBE15F7A4}"/>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6EFE8AAD-3A32-284C-AB01-71832CB710C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D56A7450-4318-A947-BE99-542C6EF8164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420BC77D-D5E9-7746-B679-4C594F93C5A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99FAC9CA-D4EB-8C4C-99B6-31CA69F6B99E}"/>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65024CA8-212E-0B4A-A77E-B91F0D7A9B00}"/>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graphicEl>
                                              <a:dgm id="{B591A0EB-DA9D-2243-9C05-0E3ED940D956}"/>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graphicEl>
                                              <a:dgm id="{23720EEF-1C28-0549-B617-9EC8A7ED99B6}"/>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graphicEl>
                                              <a:dgm id="{F2603F72-565E-6B4C-A7B6-C92DBE47F10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Graphic spid="6"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80636" y="671458"/>
            <a:ext cx="6992779" cy="870431"/>
          </a:xfrm>
          <a:prstGeom prst="rect">
            <a:avLst/>
          </a:prstGeom>
        </p:spPr>
        <p:txBody>
          <a:bodyPr vert="horz" wrap="square" lIns="0" tIns="8573" rIns="0" bIns="0" rtlCol="0" anchor="b">
            <a:spAutoFit/>
          </a:bodyPr>
          <a:lstStyle/>
          <a:p>
            <a:pPr marL="9525">
              <a:spcBef>
                <a:spcPts val="68"/>
              </a:spcBef>
            </a:pPr>
            <a:r>
              <a:rPr lang="fr-FR" sz="2800" spc="19" dirty="0"/>
              <a:t>C</a:t>
            </a:r>
            <a:r>
              <a:rPr sz="2800" spc="19" dirty="0"/>
              <a:t>athinones </a:t>
            </a:r>
            <a:r>
              <a:rPr lang="fr-FR" sz="2800" spc="19" dirty="0"/>
              <a:t/>
            </a:r>
            <a:br>
              <a:rPr lang="fr-FR" sz="2800" spc="19" dirty="0"/>
            </a:br>
            <a:r>
              <a:rPr lang="fr-FR" sz="2800" spc="19" dirty="0"/>
              <a:t>&amp; </a:t>
            </a:r>
            <a:r>
              <a:rPr sz="2800" spc="19" dirty="0"/>
              <a:t> Research </a:t>
            </a:r>
            <a:r>
              <a:rPr sz="2800" spc="23" dirty="0"/>
              <a:t>Chemicals</a:t>
            </a:r>
            <a:r>
              <a:rPr sz="2800" spc="-34" dirty="0"/>
              <a:t> </a:t>
            </a:r>
            <a:r>
              <a:rPr sz="2800" spc="19" dirty="0"/>
              <a:t>(RC)</a:t>
            </a:r>
          </a:p>
        </p:txBody>
      </p:sp>
      <p:sp>
        <p:nvSpPr>
          <p:cNvPr id="5" name="object 5"/>
          <p:cNvSpPr txBox="1"/>
          <p:nvPr/>
        </p:nvSpPr>
        <p:spPr>
          <a:xfrm>
            <a:off x="1401187" y="1579899"/>
            <a:ext cx="3178016" cy="3397084"/>
          </a:xfrm>
          <a:prstGeom prst="rect">
            <a:avLst/>
          </a:prstGeom>
        </p:spPr>
        <p:txBody>
          <a:bodyPr vert="horz" wrap="square" lIns="0" tIns="99060" rIns="0" bIns="0" rtlCol="0">
            <a:spAutoFit/>
          </a:bodyPr>
          <a:lstStyle/>
          <a:p>
            <a:pPr marL="9525">
              <a:spcBef>
                <a:spcPts val="780"/>
              </a:spcBef>
            </a:pPr>
            <a:r>
              <a:rPr lang="fr-FR" sz="1350" dirty="0">
                <a:latin typeface="Calibri"/>
                <a:cs typeface="Calibri"/>
              </a:rPr>
              <a:t>P</a:t>
            </a:r>
            <a:r>
              <a:rPr sz="1350" spc="-4" dirty="0">
                <a:latin typeface="Calibri"/>
                <a:cs typeface="Calibri"/>
              </a:rPr>
              <a:t>rincipe actif </a:t>
            </a:r>
            <a:r>
              <a:rPr sz="1350" dirty="0">
                <a:latin typeface="Calibri"/>
                <a:cs typeface="Calibri"/>
              </a:rPr>
              <a:t>du</a:t>
            </a:r>
            <a:r>
              <a:rPr sz="1350" spc="30" dirty="0">
                <a:latin typeface="Calibri"/>
                <a:cs typeface="Calibri"/>
              </a:rPr>
              <a:t> </a:t>
            </a:r>
            <a:r>
              <a:rPr sz="1350" b="1" spc="-8" dirty="0">
                <a:solidFill>
                  <a:srgbClr val="C00000"/>
                </a:solidFill>
                <a:latin typeface="Calibri"/>
                <a:cs typeface="Calibri"/>
              </a:rPr>
              <a:t>qat</a:t>
            </a:r>
            <a:r>
              <a:rPr lang="fr-FR" sz="1350" b="1" spc="-8" dirty="0">
                <a:solidFill>
                  <a:srgbClr val="C00000"/>
                </a:solidFill>
                <a:latin typeface="Calibri"/>
                <a:cs typeface="Calibri"/>
              </a:rPr>
              <a:t>, Afrique de l’ouest</a:t>
            </a:r>
            <a:r>
              <a:rPr sz="1350" spc="-8" dirty="0">
                <a:latin typeface="Calibri"/>
                <a:cs typeface="Calibri"/>
              </a:rPr>
              <a:t>.</a:t>
            </a:r>
            <a:endParaRPr sz="1350" dirty="0">
              <a:latin typeface="Calibri"/>
              <a:cs typeface="Calibri"/>
            </a:endParaRPr>
          </a:p>
          <a:p>
            <a:pPr marL="9525" marR="36195">
              <a:lnSpc>
                <a:spcPct val="101899"/>
              </a:lnSpc>
              <a:spcBef>
                <a:spcPts val="671"/>
              </a:spcBef>
            </a:pPr>
            <a:r>
              <a:rPr sz="1350" spc="-4" dirty="0">
                <a:latin typeface="Calibri"/>
                <a:cs typeface="Calibri"/>
              </a:rPr>
              <a:t>S</a:t>
            </a:r>
            <a:r>
              <a:rPr sz="1350" spc="-8" dirty="0">
                <a:latin typeface="Calibri"/>
                <a:cs typeface="Calibri"/>
              </a:rPr>
              <a:t>tructure </a:t>
            </a:r>
            <a:r>
              <a:rPr sz="1350" spc="-4" dirty="0">
                <a:latin typeface="Calibri"/>
                <a:cs typeface="Calibri"/>
              </a:rPr>
              <a:t>moléculaire </a:t>
            </a:r>
            <a:r>
              <a:rPr sz="1350" spc="-8" dirty="0">
                <a:latin typeface="Calibri"/>
                <a:cs typeface="Calibri"/>
              </a:rPr>
              <a:t>proche </a:t>
            </a:r>
            <a:r>
              <a:rPr sz="1350" dirty="0">
                <a:latin typeface="Calibri"/>
                <a:cs typeface="Calibri"/>
              </a:rPr>
              <a:t>de </a:t>
            </a:r>
            <a:r>
              <a:rPr sz="1350" spc="-4" dirty="0">
                <a:latin typeface="Calibri"/>
                <a:cs typeface="Calibri"/>
              </a:rPr>
              <a:t>la</a:t>
            </a:r>
            <a:r>
              <a:rPr sz="1350" spc="-26" dirty="0">
                <a:latin typeface="Calibri"/>
                <a:cs typeface="Calibri"/>
              </a:rPr>
              <a:t> </a:t>
            </a:r>
            <a:r>
              <a:rPr sz="1350" spc="-8" dirty="0">
                <a:latin typeface="Calibri"/>
                <a:cs typeface="Calibri"/>
              </a:rPr>
              <a:t>métamphétamine.</a:t>
            </a:r>
            <a:endParaRPr lang="fr-FR" sz="1350" dirty="0">
              <a:latin typeface="Calibri"/>
              <a:cs typeface="Calibri"/>
            </a:endParaRPr>
          </a:p>
          <a:p>
            <a:pPr marL="9525" marR="36195">
              <a:lnSpc>
                <a:spcPct val="101899"/>
              </a:lnSpc>
              <a:spcBef>
                <a:spcPts val="671"/>
              </a:spcBef>
            </a:pPr>
            <a:r>
              <a:rPr lang="fr-FR" sz="1350" b="1" dirty="0" err="1">
                <a:latin typeface="Calibri"/>
                <a:cs typeface="Calibri"/>
              </a:rPr>
              <a:t>Mephedrone</a:t>
            </a:r>
            <a:r>
              <a:rPr lang="fr-FR" sz="1350" dirty="0">
                <a:latin typeface="Calibri"/>
                <a:cs typeface="Calibri"/>
              </a:rPr>
              <a:t> : </a:t>
            </a:r>
            <a:r>
              <a:rPr sz="1350" dirty="0">
                <a:latin typeface="Calibri"/>
                <a:cs typeface="Calibri"/>
              </a:rPr>
              <a:t> </a:t>
            </a:r>
            <a:r>
              <a:rPr sz="1350" spc="-8" dirty="0">
                <a:latin typeface="Calibri"/>
                <a:cs typeface="Calibri"/>
              </a:rPr>
              <a:t>première </a:t>
            </a:r>
            <a:r>
              <a:rPr sz="1350" spc="-4" dirty="0">
                <a:latin typeface="Calibri"/>
                <a:cs typeface="Calibri"/>
              </a:rPr>
              <a:t>cathinone </a:t>
            </a:r>
            <a:r>
              <a:rPr sz="1350" dirty="0">
                <a:latin typeface="Calibri"/>
                <a:cs typeface="Calibri"/>
              </a:rPr>
              <a:t>de </a:t>
            </a:r>
            <a:r>
              <a:rPr sz="1350" spc="-8" dirty="0">
                <a:latin typeface="Calibri"/>
                <a:cs typeface="Calibri"/>
              </a:rPr>
              <a:t>synthèse produite</a:t>
            </a:r>
            <a:r>
              <a:rPr lang="fr-FR" sz="1350" spc="-8" dirty="0">
                <a:latin typeface="Calibri"/>
                <a:cs typeface="Calibri"/>
              </a:rPr>
              <a:t>, interdiction 2010</a:t>
            </a:r>
          </a:p>
          <a:p>
            <a:pPr marL="9525" marR="136684">
              <a:lnSpc>
                <a:spcPct val="100299"/>
              </a:lnSpc>
              <a:spcBef>
                <a:spcPts val="698"/>
              </a:spcBef>
            </a:pPr>
            <a:r>
              <a:rPr lang="fr-FR" sz="1350" b="1" spc="-8" dirty="0">
                <a:latin typeface="Calibri"/>
                <a:cs typeface="Calibri"/>
              </a:rPr>
              <a:t>Nombreux produits</a:t>
            </a:r>
            <a:r>
              <a:rPr lang="fr-FR" sz="1350" spc="-8" dirty="0">
                <a:latin typeface="Calibri"/>
                <a:cs typeface="Calibri"/>
              </a:rPr>
              <a:t>, nombreux sigles</a:t>
            </a:r>
          </a:p>
          <a:p>
            <a:pPr marL="9525" marR="3810">
              <a:lnSpc>
                <a:spcPct val="99500"/>
              </a:lnSpc>
              <a:spcBef>
                <a:spcPts val="83"/>
              </a:spcBef>
            </a:pPr>
            <a:r>
              <a:rPr lang="fr-FR" sz="1350" spc="-8" dirty="0">
                <a:latin typeface="Calibri"/>
                <a:cs typeface="Calibri"/>
              </a:rPr>
              <a:t>4MEC, </a:t>
            </a:r>
            <a:r>
              <a:rPr lang="fr-FR" sz="1350" b="1" spc="-4" dirty="0">
                <a:latin typeface="Calibri"/>
                <a:cs typeface="Calibri"/>
              </a:rPr>
              <a:t>3MMC</a:t>
            </a:r>
            <a:r>
              <a:rPr lang="fr-FR" sz="1350" spc="-4" dirty="0">
                <a:latin typeface="Calibri"/>
                <a:cs typeface="Calibri"/>
              </a:rPr>
              <a:t>, </a:t>
            </a:r>
            <a:r>
              <a:rPr lang="fr-FR" sz="1350" spc="-8" dirty="0">
                <a:latin typeface="Calibri"/>
                <a:cs typeface="Calibri"/>
              </a:rPr>
              <a:t>3MEC, </a:t>
            </a:r>
            <a:r>
              <a:rPr lang="fr-FR" sz="1350" dirty="0">
                <a:latin typeface="Calibri"/>
                <a:cs typeface="Calibri"/>
              </a:rPr>
              <a:t>3 </a:t>
            </a:r>
            <a:r>
              <a:rPr lang="fr-FR" sz="1350" spc="-4" dirty="0">
                <a:latin typeface="Calibri"/>
                <a:cs typeface="Calibri"/>
              </a:rPr>
              <a:t>CMC, NRG2</a:t>
            </a:r>
            <a:r>
              <a:rPr lang="fr-FR" sz="1350" spc="30" dirty="0">
                <a:latin typeface="Calibri"/>
                <a:cs typeface="Calibri"/>
              </a:rPr>
              <a:t> </a:t>
            </a:r>
            <a:r>
              <a:rPr lang="fr-FR" sz="1350" spc="-4" dirty="0">
                <a:latin typeface="Calibri"/>
                <a:cs typeface="Calibri"/>
              </a:rPr>
              <a:t>et</a:t>
            </a:r>
            <a:endParaRPr lang="fr-FR" sz="1350" dirty="0">
              <a:latin typeface="Calibri"/>
              <a:cs typeface="Calibri"/>
            </a:endParaRPr>
          </a:p>
          <a:p>
            <a:pPr marL="9525" marR="3810" lvl="0">
              <a:lnSpc>
                <a:spcPct val="99500"/>
              </a:lnSpc>
              <a:spcBef>
                <a:spcPts val="83"/>
              </a:spcBef>
            </a:pPr>
            <a:r>
              <a:rPr lang="fr-FR" sz="1350" spc="-4" dirty="0">
                <a:latin typeface="Calibri"/>
                <a:cs typeface="Calibri"/>
              </a:rPr>
              <a:t>NRG3, </a:t>
            </a:r>
            <a:r>
              <a:rPr lang="fr-FR" sz="1350" b="1" spc="-8" dirty="0">
                <a:solidFill>
                  <a:srgbClr val="000000"/>
                </a:solidFill>
                <a:latin typeface="Calibri"/>
                <a:cs typeface="Calibri"/>
              </a:rPr>
              <a:t>MDPV</a:t>
            </a:r>
          </a:p>
          <a:p>
            <a:pPr marL="9525" marR="3810" lvl="0">
              <a:lnSpc>
                <a:spcPct val="99500"/>
              </a:lnSpc>
              <a:spcBef>
                <a:spcPts val="83"/>
              </a:spcBef>
            </a:pPr>
            <a:endParaRPr lang="fr-FR" sz="1350" b="1" spc="-8" dirty="0">
              <a:solidFill>
                <a:srgbClr val="000000"/>
              </a:solidFill>
              <a:latin typeface="Calibri"/>
              <a:cs typeface="Calibri"/>
            </a:endParaRPr>
          </a:p>
          <a:p>
            <a:pPr marL="9525" marR="3810" lvl="0">
              <a:lnSpc>
                <a:spcPct val="99500"/>
              </a:lnSpc>
              <a:spcBef>
                <a:spcPts val="83"/>
              </a:spcBef>
            </a:pPr>
            <a:r>
              <a:rPr lang="fr-FR" sz="1350" b="1" spc="-8" dirty="0">
                <a:solidFill>
                  <a:srgbClr val="000000"/>
                </a:solidFill>
                <a:latin typeface="Calibri"/>
                <a:cs typeface="Calibri"/>
              </a:rPr>
              <a:t>Voies d’administration</a:t>
            </a:r>
          </a:p>
          <a:p>
            <a:pPr marL="9525" marR="3810" lvl="0">
              <a:lnSpc>
                <a:spcPct val="99500"/>
              </a:lnSpc>
              <a:spcBef>
                <a:spcPts val="83"/>
              </a:spcBef>
            </a:pPr>
            <a:r>
              <a:rPr lang="fr-FR" sz="1350" spc="-8" dirty="0">
                <a:solidFill>
                  <a:srgbClr val="000000"/>
                </a:solidFill>
                <a:latin typeface="Calibri"/>
                <a:cs typeface="Calibri"/>
              </a:rPr>
              <a:t>Inhalation</a:t>
            </a:r>
          </a:p>
          <a:p>
            <a:pPr marL="9525" marR="3810" lvl="0">
              <a:lnSpc>
                <a:spcPct val="99500"/>
              </a:lnSpc>
              <a:spcBef>
                <a:spcPts val="83"/>
              </a:spcBef>
            </a:pPr>
            <a:r>
              <a:rPr lang="fr-FR" sz="1350" spc="-8" dirty="0">
                <a:solidFill>
                  <a:srgbClr val="000000"/>
                </a:solidFill>
                <a:latin typeface="Calibri"/>
                <a:cs typeface="Calibri"/>
              </a:rPr>
              <a:t>Ingestion (parachute)</a:t>
            </a:r>
          </a:p>
          <a:p>
            <a:pPr marL="9525" marR="3810" lvl="0">
              <a:lnSpc>
                <a:spcPct val="99500"/>
              </a:lnSpc>
              <a:spcBef>
                <a:spcPts val="83"/>
              </a:spcBef>
            </a:pPr>
            <a:r>
              <a:rPr lang="fr-FR" sz="1350" spc="-8" dirty="0">
                <a:solidFill>
                  <a:srgbClr val="000000"/>
                </a:solidFill>
                <a:latin typeface="Calibri"/>
                <a:cs typeface="Calibri"/>
              </a:rPr>
              <a:t>Anal</a:t>
            </a:r>
          </a:p>
          <a:p>
            <a:pPr marL="9525" marR="3810" lvl="0">
              <a:lnSpc>
                <a:spcPct val="99500"/>
              </a:lnSpc>
              <a:spcBef>
                <a:spcPts val="83"/>
              </a:spcBef>
            </a:pPr>
            <a:r>
              <a:rPr lang="fr-FR" sz="1350" spc="-8" dirty="0">
                <a:solidFill>
                  <a:srgbClr val="000000"/>
                </a:solidFill>
                <a:latin typeface="Calibri"/>
                <a:cs typeface="Calibri"/>
              </a:rPr>
              <a:t>Injection</a:t>
            </a:r>
            <a:endParaRPr lang="fr-FR" sz="1350" spc="-8" dirty="0">
              <a:latin typeface="Calibri"/>
              <a:cs typeface="Calibri"/>
            </a:endParaRPr>
          </a:p>
        </p:txBody>
      </p:sp>
      <p:sp>
        <p:nvSpPr>
          <p:cNvPr id="9" name="object 9"/>
          <p:cNvSpPr txBox="1"/>
          <p:nvPr/>
        </p:nvSpPr>
        <p:spPr>
          <a:xfrm>
            <a:off x="8319612" y="5679273"/>
            <a:ext cx="135731" cy="142347"/>
          </a:xfrm>
          <a:prstGeom prst="rect">
            <a:avLst/>
          </a:prstGeom>
        </p:spPr>
        <p:txBody>
          <a:bodyPr vert="horz" wrap="square" lIns="0" tIns="3810" rIns="0" bIns="0" rtlCol="0">
            <a:spAutoFit/>
          </a:bodyPr>
          <a:lstStyle/>
          <a:p>
            <a:pPr marL="9525">
              <a:spcBef>
                <a:spcPts val="30"/>
              </a:spcBef>
            </a:pPr>
            <a:r>
              <a:rPr sz="900" dirty="0">
                <a:solidFill>
                  <a:srgbClr val="898989"/>
                </a:solidFill>
                <a:latin typeface="Calibri"/>
                <a:cs typeface="Calibri"/>
              </a:rPr>
              <a:t>20</a:t>
            </a:r>
            <a:endParaRPr sz="900">
              <a:latin typeface="Calibri"/>
              <a:cs typeface="Calibri"/>
            </a:endParaRPr>
          </a:p>
        </p:txBody>
      </p:sp>
      <p:sp>
        <p:nvSpPr>
          <p:cNvPr id="7" name="object 7"/>
          <p:cNvSpPr txBox="1"/>
          <p:nvPr/>
        </p:nvSpPr>
        <p:spPr>
          <a:xfrm>
            <a:off x="5040035" y="3779582"/>
            <a:ext cx="3054995" cy="1381789"/>
          </a:xfrm>
          <a:prstGeom prst="rect">
            <a:avLst/>
          </a:prstGeom>
        </p:spPr>
        <p:txBody>
          <a:bodyPr vert="horz" wrap="square" lIns="0" tIns="9525" rIns="0" bIns="0" rtlCol="0">
            <a:spAutoFit/>
          </a:bodyPr>
          <a:lstStyle/>
          <a:p>
            <a:pPr marL="9525">
              <a:lnSpc>
                <a:spcPts val="1598"/>
              </a:lnSpc>
              <a:spcBef>
                <a:spcPts val="1166"/>
              </a:spcBef>
            </a:pPr>
            <a:r>
              <a:rPr lang="fr-FR" sz="1350" dirty="0">
                <a:solidFill>
                  <a:srgbClr val="C00000"/>
                </a:solidFill>
                <a:latin typeface="Calibri"/>
                <a:cs typeface="Calibri"/>
              </a:rPr>
              <a:t>I</a:t>
            </a:r>
            <a:r>
              <a:rPr lang="fr-FR" sz="1350" spc="-4" dirty="0">
                <a:solidFill>
                  <a:srgbClr val="C00000"/>
                </a:solidFill>
                <a:latin typeface="Calibri"/>
                <a:cs typeface="Calibri"/>
              </a:rPr>
              <a:t>nhibe tous les besoins </a:t>
            </a:r>
            <a:r>
              <a:rPr lang="fr-FR" sz="1350" spc="-4" dirty="0">
                <a:latin typeface="Calibri"/>
                <a:cs typeface="Calibri"/>
              </a:rPr>
              <a:t>(faim, soif, évacuations) s</a:t>
            </a:r>
            <a:r>
              <a:rPr lang="fr-FR" sz="1350" spc="-4" dirty="0">
                <a:solidFill>
                  <a:srgbClr val="C00000"/>
                </a:solidFill>
                <a:latin typeface="Calibri"/>
                <a:cs typeface="Calibri"/>
              </a:rPr>
              <a:t>auf la libido</a:t>
            </a:r>
            <a:endParaRPr sz="1350" dirty="0">
              <a:solidFill>
                <a:srgbClr val="C00000"/>
              </a:solidFill>
              <a:latin typeface="Calibri"/>
              <a:cs typeface="Calibri"/>
            </a:endParaRPr>
          </a:p>
          <a:p>
            <a:pPr marL="9525" marR="32861">
              <a:lnSpc>
                <a:spcPts val="1575"/>
              </a:lnSpc>
              <a:spcBef>
                <a:spcPts val="870"/>
              </a:spcBef>
            </a:pPr>
            <a:r>
              <a:rPr lang="fr-FR" sz="1350" dirty="0">
                <a:latin typeface="Calibri"/>
                <a:cs typeface="Calibri"/>
              </a:rPr>
              <a:t> </a:t>
            </a:r>
            <a:r>
              <a:rPr lang="fr-FR" sz="1350" b="1" dirty="0">
                <a:solidFill>
                  <a:srgbClr val="002060"/>
                </a:solidFill>
                <a:latin typeface="Calibri"/>
                <a:cs typeface="Calibri"/>
              </a:rPr>
              <a:t> »3 », « </a:t>
            </a:r>
            <a:r>
              <a:rPr lang="fr-FR" sz="1350" b="1" dirty="0" err="1">
                <a:solidFill>
                  <a:srgbClr val="002060"/>
                </a:solidFill>
                <a:latin typeface="Calibri"/>
                <a:cs typeface="Calibri"/>
              </a:rPr>
              <a:t>Meph</a:t>
            </a:r>
            <a:r>
              <a:rPr lang="fr-FR" sz="1350" b="1" dirty="0">
                <a:solidFill>
                  <a:srgbClr val="002060"/>
                </a:solidFill>
                <a:latin typeface="Calibri"/>
                <a:cs typeface="Calibri"/>
              </a:rPr>
              <a:t> »</a:t>
            </a:r>
          </a:p>
          <a:p>
            <a:pPr marL="9525" marR="32861">
              <a:lnSpc>
                <a:spcPts val="1575"/>
              </a:lnSpc>
              <a:spcBef>
                <a:spcPts val="870"/>
              </a:spcBef>
            </a:pPr>
            <a:endParaRPr lang="fr-FR" sz="2250" b="1" dirty="0">
              <a:solidFill>
                <a:srgbClr val="7030A0"/>
              </a:solidFill>
              <a:latin typeface="Calibri"/>
              <a:cs typeface="Calibri"/>
            </a:endParaRPr>
          </a:p>
          <a:p>
            <a:pPr marL="9525" marR="32861">
              <a:lnSpc>
                <a:spcPts val="1575"/>
              </a:lnSpc>
              <a:spcBef>
                <a:spcPts val="870"/>
              </a:spcBef>
            </a:pPr>
            <a:r>
              <a:rPr sz="2250" b="1" dirty="0">
                <a:solidFill>
                  <a:srgbClr val="C00000"/>
                </a:solidFill>
                <a:latin typeface="Calibri"/>
                <a:cs typeface="Calibri"/>
              </a:rPr>
              <a:t>8 à 20</a:t>
            </a:r>
            <a:r>
              <a:rPr sz="2250" b="1" spc="-71" dirty="0">
                <a:solidFill>
                  <a:srgbClr val="C00000"/>
                </a:solidFill>
                <a:latin typeface="Calibri"/>
                <a:cs typeface="Calibri"/>
              </a:rPr>
              <a:t> </a:t>
            </a:r>
            <a:r>
              <a:rPr sz="2250" b="1" dirty="0">
                <a:solidFill>
                  <a:srgbClr val="C00000"/>
                </a:solidFill>
                <a:latin typeface="Calibri"/>
                <a:cs typeface="Calibri"/>
              </a:rPr>
              <a:t>€</a:t>
            </a:r>
            <a:r>
              <a:rPr lang="fr-FR" sz="2250" b="1" dirty="0">
                <a:solidFill>
                  <a:srgbClr val="C00000"/>
                </a:solidFill>
                <a:latin typeface="Calibri"/>
                <a:cs typeface="Calibri"/>
              </a:rPr>
              <a:t>/Gr</a:t>
            </a:r>
            <a:endParaRPr sz="2250" dirty="0">
              <a:solidFill>
                <a:srgbClr val="C00000"/>
              </a:solidFill>
              <a:latin typeface="Calibri"/>
              <a:cs typeface="Calibri"/>
            </a:endParaRPr>
          </a:p>
        </p:txBody>
      </p:sp>
      <p:pic>
        <p:nvPicPr>
          <p:cNvPr id="3" name="Image 2"/>
          <p:cNvPicPr>
            <a:picLocks noChangeAspect="1"/>
          </p:cNvPicPr>
          <p:nvPr/>
        </p:nvPicPr>
        <p:blipFill>
          <a:blip r:embed="rId2"/>
          <a:stretch>
            <a:fillRect/>
          </a:stretch>
        </p:blipFill>
        <p:spPr>
          <a:xfrm>
            <a:off x="5283200" y="1778085"/>
            <a:ext cx="1765300" cy="1765300"/>
          </a:xfrm>
          <a:prstGeom prst="rect">
            <a:avLst/>
          </a:prstGeom>
        </p:spPr>
      </p:pic>
    </p:spTree>
    <p:extLst>
      <p:ext uri="{BB962C8B-B14F-4D97-AF65-F5344CB8AC3E}">
        <p14:creationId xmlns:p14="http://schemas.microsoft.com/office/powerpoint/2010/main" val="16225280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jdacency">
  <a:themeElements>
    <a:clrScheme name="Ajd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jd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jd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Ajdacency.thmx</Template>
  <TotalTime>300</TotalTime>
  <Words>2235</Words>
  <Application>Microsoft Macintosh PowerPoint</Application>
  <PresentationFormat>Présentation à l'écran (4:3)</PresentationFormat>
  <Paragraphs>477</Paragraphs>
  <Slides>39</Slides>
  <Notes>8</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39</vt:i4>
      </vt:variant>
    </vt:vector>
  </HeadingPairs>
  <TitlesOfParts>
    <vt:vector size="48" baseType="lpstr">
      <vt:lpstr>Calibri</vt:lpstr>
      <vt:lpstr>Cambria</vt:lpstr>
      <vt:lpstr>Helvetica</vt:lpstr>
      <vt:lpstr>Mangal</vt:lpstr>
      <vt:lpstr>Microsoft Sans Serif</vt:lpstr>
      <vt:lpstr>ＭＳ Ｐゴシック</vt:lpstr>
      <vt:lpstr>Wingdings</vt:lpstr>
      <vt:lpstr>Arial</vt:lpstr>
      <vt:lpstr>Ajdacency</vt:lpstr>
      <vt:lpstr>Atelier nouvelles addictions</vt:lpstr>
      <vt:lpstr>Cas 1 : Xavier, 47 ans</vt:lpstr>
      <vt:lpstr>Présentation PowerPoint</vt:lpstr>
      <vt:lpstr>Chems</vt:lpstr>
      <vt:lpstr>Principaux effets d’attente</vt:lpstr>
      <vt:lpstr>Présentation PowerPoint</vt:lpstr>
      <vt:lpstr>Les substances du chemsex</vt:lpstr>
      <vt:lpstr>Trois classes fonctionnelles</vt:lpstr>
      <vt:lpstr>Cathinones  &amp;  Research Chemicals (RC)</vt:lpstr>
      <vt:lpstr>Le GHB</vt:lpstr>
      <vt:lpstr>Métamphétamine</vt:lpstr>
      <vt:lpstr>Dangers spécifiques</vt:lpstr>
      <vt:lpstr>Risques et dommages</vt:lpstr>
      <vt:lpstr>Présentation PowerPoint</vt:lpstr>
      <vt:lpstr>Interactions !</vt:lpstr>
      <vt:lpstr>Behavioral by chemsex participation</vt:lpstr>
      <vt:lpstr>Cas 1 : Xavier, 47 ans (suite)</vt:lpstr>
      <vt:lpstr>Cas 1 : Xavier, 47 ans (suite)</vt:lpstr>
      <vt:lpstr>Cas 1 : Xavier, 47 ans (suite)</vt:lpstr>
      <vt:lpstr>Cas 1 : Xavier, 47 ans (suite)</vt:lpstr>
      <vt:lpstr>Slam, addiction, fonctionnement psychique</vt:lpstr>
      <vt:lpstr>Slam et problématique du corps</vt:lpstr>
      <vt:lpstr>Fonctionnement psychique</vt:lpstr>
      <vt:lpstr>Fonctionnement psychique</vt:lpstr>
      <vt:lpstr>Cas 2 </vt:lpstr>
      <vt:lpstr>Cas 2: Thierry, 58 ans,  </vt:lpstr>
      <vt:lpstr>Cas 2 : Thierry, 58 ans,  </vt:lpstr>
      <vt:lpstr>Principes de prise en charge</vt:lpstr>
      <vt:lpstr>Réduction De Risques injections</vt:lpstr>
      <vt:lpstr>En pratique, que Proposer ? (1)</vt:lpstr>
      <vt:lpstr>En pratique, que Proposer (2)</vt:lpstr>
      <vt:lpstr>En pratique, que Proposer (3)</vt:lpstr>
      <vt:lpstr>Parcours</vt:lpstr>
      <vt:lpstr>Trajectoires</vt:lpstr>
      <vt:lpstr>Contextes</vt:lpstr>
      <vt:lpstr>Parcours SPA « typique » d’un WE </vt:lpstr>
      <vt:lpstr>Semaine « typique » d’un slameur</vt:lpstr>
      <vt:lpstr>Thierry, 58 ans </vt:lpstr>
      <vt:lpstr>Fonctionnement psychique</vt:lpstr>
    </vt:vector>
  </TitlesOfParts>
  <Company>Ego01</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VIROTEAM</dc:title>
  <dc:creator>Mathias LIU</dc:creator>
  <cp:lastModifiedBy>Philippe Batel</cp:lastModifiedBy>
  <cp:revision>27</cp:revision>
  <dcterms:created xsi:type="dcterms:W3CDTF">2017-09-17T16:23:18Z</dcterms:created>
  <dcterms:modified xsi:type="dcterms:W3CDTF">2017-09-22T05:38:15Z</dcterms:modified>
</cp:coreProperties>
</file>