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6" r:id="rId3"/>
    <p:sldId id="287" r:id="rId4"/>
    <p:sldId id="289" r:id="rId5"/>
    <p:sldId id="288" r:id="rId6"/>
    <p:sldId id="290" r:id="rId7"/>
    <p:sldId id="293" r:id="rId8"/>
    <p:sldId id="265" r:id="rId9"/>
    <p:sldId id="261" r:id="rId10"/>
    <p:sldId id="263" r:id="rId11"/>
    <p:sldId id="267" r:id="rId12"/>
    <p:sldId id="266" r:id="rId13"/>
    <p:sldId id="270" r:id="rId14"/>
    <p:sldId id="272" r:id="rId15"/>
    <p:sldId id="273" r:id="rId16"/>
    <p:sldId id="291" r:id="rId17"/>
    <p:sldId id="274" r:id="rId18"/>
    <p:sldId id="294" r:id="rId19"/>
    <p:sldId id="295" r:id="rId20"/>
    <p:sldId id="296" r:id="rId21"/>
    <p:sldId id="282" r:id="rId22"/>
    <p:sldId id="275" r:id="rId23"/>
    <p:sldId id="271" r:id="rId24"/>
    <p:sldId id="276" r:id="rId25"/>
    <p:sldId id="285" r:id="rId26"/>
    <p:sldId id="277" r:id="rId27"/>
    <p:sldId id="278" r:id="rId28"/>
    <p:sldId id="279" r:id="rId29"/>
    <p:sldId id="280" r:id="rId30"/>
    <p:sldId id="281" r:id="rId31"/>
    <p:sldId id="284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FFF9"/>
    <a:srgbClr val="127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0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1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B97BB-C7CC-9844-8C40-27E31ED92F1E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86870-AE25-1C49-9476-3C68E2A795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17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7F24-644B-3845-BF94-3DCF323EE207}" type="datetimeFigureOut">
              <a:rPr lang="fr-FR" smtClean="0"/>
              <a:t>21/09/2017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C06EB-DB2B-4C44-8BD7-709B067A52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7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5B9857-54BC-524C-BE3A-9A5DF895612F}" type="datetime1">
              <a:rPr lang="fr-FR" smtClean="0"/>
              <a:t>21/09/2017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707F9316-A11D-6149-999B-42E7E0DB48CC}" type="datetime1">
              <a:rPr lang="fr-FR" smtClean="0"/>
              <a:t>21/09/2017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53F57664-46B6-304E-88BC-48B116FCAF16}" type="datetime1">
              <a:rPr lang="fr-FR" smtClean="0"/>
              <a:t>21/09/2017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6EDD1099-055C-8546-9326-EA9B69EDDA5F}" type="datetime1">
              <a:rPr lang="fr-FR" smtClean="0"/>
              <a:t>21/09/2017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EB0A1C22-41F1-D44B-8A41-065FBE6D3745}" type="datetime1">
              <a:rPr lang="fr-FR" smtClean="0"/>
              <a:t>21/09/2017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5FBBCC53-7BD0-8A4A-843C-7B761F76DD6B}" type="datetime1">
              <a:rPr lang="fr-FR" smtClean="0"/>
              <a:t>21/09/2017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843343E-3312-A542-A864-1F321DF896E0}" type="datetime1">
              <a:rPr lang="fr-FR" smtClean="0"/>
              <a:t>21/09/2017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D7D82F0A-8156-1E4F-AE91-259A0383BF82}" type="datetime1">
              <a:rPr lang="fr-FR" smtClean="0"/>
              <a:t>21/09/2017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5E48C1A4-AA50-AD45-A8E3-BEAFC09E746E}" type="datetime1">
              <a:rPr lang="fr-FR" smtClean="0"/>
              <a:t>21/09/2017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8F4F02E3-3DA4-B345-90B4-65F2276AF146}" type="datetime1">
              <a:rPr lang="fr-FR" smtClean="0"/>
              <a:t>21/09/2017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90A95E56-BB84-F645-A514-9D3B919F19C3}" type="datetime1">
              <a:rPr lang="fr-FR" smtClean="0"/>
              <a:t>21/09/2017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858E746A-3846-EC44-8329-B6561E76F477}" type="datetime1">
              <a:rPr lang="fr-FR" smtClean="0"/>
              <a:t>21/09/2017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  <a:prstGeom prst="rect">
            <a:avLst/>
          </a:prstGeo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A315CCDD-C05F-9C4C-8355-2C6B591018DB}" type="datetime1">
              <a:rPr lang="fr-FR" smtClean="0"/>
              <a:t>21/09/2017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9E800DD9-160E-B44D-8BBB-85A85706A954}" type="datetime1">
              <a:rPr lang="fr-FR" smtClean="0"/>
              <a:t>21/09/2017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  <a:prstGeom prst="rect">
            <a:avLst/>
          </a:prstGeom>
        </p:spPr>
        <p:txBody>
          <a:bodyPr/>
          <a:lstStyle/>
          <a:p>
            <a:fld id="{325D20FF-9E49-424A-A99C-D5EC0F025CA2}" type="datetime1">
              <a:rPr lang="fr-FR" smtClean="0"/>
              <a:t>21/09/2017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5AB85F59-7C68-CC4D-BA38-9BFE43778D82}" type="datetime1">
              <a:rPr lang="fr-FR" smtClean="0"/>
              <a:t>21/09/2017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AA6A9350-72FB-8149-9636-26BB12E40720}" type="datetime1">
              <a:rPr lang="fr-FR" smtClean="0"/>
              <a:t>21/09/2017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05F3149-2DFE-464F-B034-BA2D3634ECF5}" type="datetime1">
              <a:rPr lang="fr-FR" smtClean="0"/>
              <a:t>21/09/2017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65099" y="6492875"/>
            <a:ext cx="1578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41BAE25B-5DAC-864D-8005-753DBA9C6CD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41515" y="1953000"/>
            <a:ext cx="5458968" cy="10486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Tumeurs </a:t>
            </a:r>
            <a:r>
              <a:rPr lang="fr-FR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v</a:t>
            </a:r>
            <a:r>
              <a:rPr lang="fr-FR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iro</a:t>
            </a:r>
            <a:r>
              <a:rPr lang="fr-FR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-associées</a:t>
            </a:r>
            <a:br>
              <a:rPr lang="fr-FR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cs typeface="Calibri"/>
              </a:rPr>
            </a:b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fr-FR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sz="3100" dirty="0" smtClean="0">
                <a:solidFill>
                  <a:schemeClr val="bg1"/>
                </a:solidFill>
                <a:latin typeface="Calibri"/>
                <a:cs typeface="Calibri"/>
              </a:rPr>
              <a:t>Lymphomes dans un contexte d’infection VIH</a:t>
            </a:r>
            <a:endParaRPr lang="fr-FR" sz="3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00400" y="4661428"/>
            <a:ext cx="5458968" cy="621792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>
                <a:latin typeface="Calibri"/>
                <a:cs typeface="Calibri"/>
              </a:rPr>
              <a:t>Département d’Immunologie Clinique</a:t>
            </a:r>
          </a:p>
          <a:p>
            <a:pPr algn="ctr"/>
            <a:r>
              <a:rPr lang="fr-FR" sz="1800" dirty="0" smtClean="0">
                <a:latin typeface="Calibri"/>
                <a:cs typeface="Calibri"/>
              </a:rPr>
              <a:t>Hôpital Saint-Louis, Paris</a:t>
            </a:r>
          </a:p>
          <a:p>
            <a:pPr algn="ctr"/>
            <a:endParaRPr lang="fr-FR" sz="1800" dirty="0" smtClean="0">
              <a:latin typeface="Calibri"/>
              <a:cs typeface="Calibri"/>
            </a:endParaRPr>
          </a:p>
          <a:p>
            <a:pPr algn="ctr"/>
            <a:r>
              <a:rPr lang="fr-FR" sz="1800" dirty="0" err="1">
                <a:latin typeface="Calibri"/>
                <a:cs typeface="Calibri"/>
              </a:rPr>
              <a:t>e</a:t>
            </a:r>
            <a:r>
              <a:rPr lang="fr-FR" sz="1800" dirty="0" err="1" smtClean="0">
                <a:latin typeface="Calibri"/>
                <a:cs typeface="Calibri"/>
              </a:rPr>
              <a:t>ric.oksenhendler@aphp.fr</a:t>
            </a:r>
            <a:endParaRPr lang="fr-FR" sz="1800" dirty="0">
              <a:latin typeface="Calibri"/>
              <a:cs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8737" y="3799444"/>
            <a:ext cx="2460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alibri"/>
                <a:cs typeface="Calibri"/>
              </a:rPr>
              <a:t>Eric Oksenhendler</a:t>
            </a:r>
            <a:endParaRPr lang="fr-FR" sz="2400" dirty="0"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61861" y="6191919"/>
            <a:ext cx="379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127B70"/>
                </a:solidFill>
                <a:latin typeface="Calibri"/>
                <a:cs typeface="Calibri"/>
              </a:rPr>
              <a:t>Séminaire VIROTEAM    Marseille 2017</a:t>
            </a:r>
            <a:endParaRPr lang="fr-FR" dirty="0">
              <a:solidFill>
                <a:srgbClr val="127B7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95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568626" y="314801"/>
            <a:ext cx="2206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Calibri"/>
                <a:cs typeface="Calibri"/>
              </a:rPr>
              <a:t>Modèles murins</a:t>
            </a:r>
            <a:endParaRPr lang="fr-FR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45" name="Grouper 44"/>
          <p:cNvGrpSpPr/>
          <p:nvPr/>
        </p:nvGrpSpPr>
        <p:grpSpPr>
          <a:xfrm>
            <a:off x="541338" y="881208"/>
            <a:ext cx="7553325" cy="1284288"/>
            <a:chOff x="541338" y="881208"/>
            <a:chExt cx="7553325" cy="1284288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41338" y="881208"/>
              <a:ext cx="7553325" cy="1284288"/>
              <a:chOff x="384" y="442"/>
              <a:chExt cx="5352" cy="809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480"/>
                <a:ext cx="637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9" y="480"/>
                <a:ext cx="637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384" y="960"/>
                <a:ext cx="58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7432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32004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657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41148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fr-FR" smtClean="0">
                    <a:solidFill>
                      <a:srgbClr val="333333"/>
                    </a:solidFill>
                    <a:latin typeface="Calibri"/>
                    <a:cs typeface="Calibri"/>
                  </a:rPr>
                  <a:t>nude</a:t>
                </a:r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1921" y="110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/>
                  <a:cs typeface="Calibri"/>
                </a:endParaRP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161" y="442"/>
                <a:ext cx="94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7432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32004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657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41148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fr-FR" smtClean="0">
                    <a:solidFill>
                      <a:schemeClr val="tx2"/>
                    </a:solidFill>
                    <a:latin typeface="Calibri"/>
                    <a:cs typeface="Calibri"/>
                  </a:rPr>
                  <a:t>LCL EBV+</a:t>
                </a:r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192" cy="624"/>
              </a:xfrm>
              <a:prstGeom prst="curvedRightArrow">
                <a:avLst>
                  <a:gd name="adj1" fmla="val 65000"/>
                  <a:gd name="adj2" fmla="val 130000"/>
                  <a:gd name="adj3" fmla="val 33333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/>
                  <a:cs typeface="Calibri"/>
                </a:endParaRPr>
              </a:p>
            </p:txBody>
          </p:sp>
        </p:grp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2913063" y="1404778"/>
              <a:ext cx="3571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7432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32004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657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41148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fr-FR" sz="2000" i="1" dirty="0" smtClean="0">
                  <a:latin typeface="Calibri"/>
                  <a:cs typeface="Calibri"/>
                </a:rPr>
                <a:t>Potentiel prolifératif insuffisant</a:t>
              </a:r>
            </a:p>
          </p:txBody>
        </p:sp>
      </p:grpSp>
      <p:grpSp>
        <p:nvGrpSpPr>
          <p:cNvPr id="47" name="Grouper 46"/>
          <p:cNvGrpSpPr/>
          <p:nvPr/>
        </p:nvGrpSpPr>
        <p:grpSpPr>
          <a:xfrm>
            <a:off x="609600" y="3904529"/>
            <a:ext cx="7721600" cy="1282700"/>
            <a:chOff x="609600" y="3958809"/>
            <a:chExt cx="7721600" cy="1282700"/>
          </a:xfrm>
        </p:grpSpPr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609600" y="3958809"/>
              <a:ext cx="7721600" cy="1282700"/>
              <a:chOff x="432" y="2408"/>
              <a:chExt cx="5472" cy="808"/>
            </a:xfrm>
          </p:grpSpPr>
          <p:pic>
            <p:nvPicPr>
              <p:cNvPr id="23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" y="2408"/>
                <a:ext cx="636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" name="Group 20"/>
              <p:cNvGrpSpPr>
                <a:grpSpLocks/>
              </p:cNvGrpSpPr>
              <p:nvPr/>
            </p:nvGrpSpPr>
            <p:grpSpPr bwMode="auto">
              <a:xfrm>
                <a:off x="5016" y="2447"/>
                <a:ext cx="888" cy="769"/>
                <a:chOff x="3888" y="2064"/>
                <a:chExt cx="888" cy="769"/>
              </a:xfrm>
            </p:grpSpPr>
            <p:pic>
              <p:nvPicPr>
                <p:cNvPr id="29" name="Picture 2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2064"/>
                  <a:ext cx="888" cy="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AutoShape 22"/>
                <p:cNvSpPr>
                  <a:spLocks noChangeArrowheads="1"/>
                </p:cNvSpPr>
                <p:nvPr/>
              </p:nvSpPr>
              <p:spPr bwMode="auto">
                <a:xfrm>
                  <a:off x="4176" y="2496"/>
                  <a:ext cx="240" cy="192"/>
                </a:xfrm>
                <a:prstGeom prst="irregularSeal1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432" y="2832"/>
                <a:ext cx="58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7432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32004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657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41148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fr-FR" smtClean="0">
                    <a:solidFill>
                      <a:srgbClr val="333333"/>
                    </a:solidFill>
                    <a:latin typeface="Calibri"/>
                    <a:cs typeface="Calibri"/>
                  </a:rPr>
                  <a:t>nude</a:t>
                </a: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1920" y="3024"/>
                <a:ext cx="29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/>
                  <a:cs typeface="Calibri"/>
                </a:endParaRPr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2112" y="2408"/>
                <a:ext cx="162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7432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32004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657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41148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fr-FR" smtClean="0">
                    <a:solidFill>
                      <a:schemeClr val="tx2"/>
                    </a:solidFill>
                    <a:latin typeface="Calibri"/>
                    <a:cs typeface="Calibri"/>
                  </a:rPr>
                  <a:t>LCL EBV+ c-myc+</a:t>
                </a:r>
              </a:p>
            </p:txBody>
          </p:sp>
          <p:sp>
            <p:nvSpPr>
              <p:cNvPr id="28" name="AutoShape 26"/>
              <p:cNvSpPr>
                <a:spLocks noChangeArrowheads="1"/>
              </p:cNvSpPr>
              <p:nvPr/>
            </p:nvSpPr>
            <p:spPr bwMode="auto">
              <a:xfrm>
                <a:off x="1824" y="2504"/>
                <a:ext cx="192" cy="624"/>
              </a:xfrm>
              <a:prstGeom prst="curvedRightArrow">
                <a:avLst>
                  <a:gd name="adj1" fmla="val 65000"/>
                  <a:gd name="adj2" fmla="val 130000"/>
                  <a:gd name="adj3" fmla="val 33333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/>
                  <a:cs typeface="Calibri"/>
                </a:endParaRPr>
              </a:p>
            </p:txBody>
          </p:sp>
        </p:grp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2697163" y="4414373"/>
              <a:ext cx="436913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7432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32004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657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41148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fr-FR" sz="2000" i="1" dirty="0" smtClean="0">
                  <a:latin typeface="Calibri"/>
                  <a:cs typeface="Calibri"/>
                </a:rPr>
                <a:t>c-</a:t>
              </a:r>
              <a:r>
                <a:rPr lang="fr-FR" sz="2000" i="1" dirty="0" err="1" smtClean="0">
                  <a:latin typeface="Calibri"/>
                  <a:cs typeface="Calibri"/>
                </a:rPr>
                <a:t>myc</a:t>
              </a:r>
              <a:r>
                <a:rPr lang="fr-FR" sz="2000" i="1" dirty="0" smtClean="0">
                  <a:latin typeface="Calibri"/>
                  <a:cs typeface="Calibri"/>
                </a:rPr>
                <a:t> augmente le potentiel prolifératif</a:t>
              </a:r>
            </a:p>
          </p:txBody>
        </p:sp>
      </p:grpSp>
      <p:grpSp>
        <p:nvGrpSpPr>
          <p:cNvPr id="46" name="Grouper 45"/>
          <p:cNvGrpSpPr/>
          <p:nvPr/>
        </p:nvGrpSpPr>
        <p:grpSpPr>
          <a:xfrm>
            <a:off x="609600" y="2372640"/>
            <a:ext cx="7721600" cy="1281113"/>
            <a:chOff x="609600" y="2437776"/>
            <a:chExt cx="7721600" cy="1281113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609600" y="2437776"/>
              <a:ext cx="7721600" cy="1281113"/>
              <a:chOff x="432" y="1402"/>
              <a:chExt cx="5472" cy="807"/>
            </a:xfrm>
          </p:grpSpPr>
          <p:pic>
            <p:nvPicPr>
              <p:cNvPr id="14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1488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5016" y="1440"/>
                <a:ext cx="888" cy="769"/>
                <a:chOff x="3888" y="2064"/>
                <a:chExt cx="888" cy="769"/>
              </a:xfrm>
            </p:grpSpPr>
            <p:pic>
              <p:nvPicPr>
                <p:cNvPr id="20" name="Picture 1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2064"/>
                  <a:ext cx="888" cy="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AutoShape 13"/>
                <p:cNvSpPr>
                  <a:spLocks noChangeArrowheads="1"/>
                </p:cNvSpPr>
                <p:nvPr/>
              </p:nvSpPr>
              <p:spPr bwMode="auto">
                <a:xfrm>
                  <a:off x="4176" y="2496"/>
                  <a:ext cx="240" cy="192"/>
                </a:xfrm>
                <a:prstGeom prst="irregularSeal1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432" y="1824"/>
                <a:ext cx="47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7432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32004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657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41148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fr-FR" smtClean="0">
                    <a:solidFill>
                      <a:schemeClr val="hlink"/>
                    </a:solidFill>
                    <a:latin typeface="Calibri"/>
                    <a:cs typeface="Calibri"/>
                  </a:rPr>
                  <a:t>scid</a:t>
                </a: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/>
                  <a:cs typeface="Calibri"/>
                </a:endParaRP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2161" y="1402"/>
                <a:ext cx="94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7432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32004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657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41148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fr-FR" smtClean="0">
                    <a:solidFill>
                      <a:schemeClr val="tx2"/>
                    </a:solidFill>
                    <a:latin typeface="Calibri"/>
                    <a:cs typeface="Calibri"/>
                  </a:rPr>
                  <a:t>LCL EBV+</a:t>
                </a:r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1824" y="1488"/>
                <a:ext cx="192" cy="624"/>
              </a:xfrm>
              <a:prstGeom prst="curvedRightArrow">
                <a:avLst>
                  <a:gd name="adj1" fmla="val 65000"/>
                  <a:gd name="adj2" fmla="val 130000"/>
                  <a:gd name="adj3" fmla="val 33333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/>
                  <a:cs typeface="Calibri"/>
                </a:endParaRPr>
              </a:p>
            </p:txBody>
          </p: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2913063" y="2879309"/>
              <a:ext cx="37131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7432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32004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657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41148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fr-FR" sz="2000" i="1" dirty="0" smtClean="0">
                  <a:latin typeface="Calibri"/>
                  <a:cs typeface="Calibri"/>
                </a:rPr>
                <a:t>Déficit immunitaire « suffisant »</a:t>
              </a:r>
            </a:p>
          </p:txBody>
        </p:sp>
      </p:grpSp>
      <p:grpSp>
        <p:nvGrpSpPr>
          <p:cNvPr id="48" name="Grouper 47"/>
          <p:cNvGrpSpPr/>
          <p:nvPr/>
        </p:nvGrpSpPr>
        <p:grpSpPr>
          <a:xfrm>
            <a:off x="609600" y="5328981"/>
            <a:ext cx="7721600" cy="1295400"/>
            <a:chOff x="609600" y="5404973"/>
            <a:chExt cx="7721600" cy="1295400"/>
          </a:xfrm>
        </p:grpSpPr>
        <p:grpSp>
          <p:nvGrpSpPr>
            <p:cNvPr id="31" name="Group 27"/>
            <p:cNvGrpSpPr>
              <a:grpSpLocks/>
            </p:cNvGrpSpPr>
            <p:nvPr/>
          </p:nvGrpSpPr>
          <p:grpSpPr bwMode="auto">
            <a:xfrm>
              <a:off x="609600" y="5404973"/>
              <a:ext cx="7721600" cy="1295400"/>
              <a:chOff x="432" y="3360"/>
              <a:chExt cx="5472" cy="816"/>
            </a:xfrm>
          </p:grpSpPr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432" y="3792"/>
                <a:ext cx="58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7432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32004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657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41148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fr-FR" smtClean="0">
                    <a:solidFill>
                      <a:srgbClr val="333333"/>
                    </a:solidFill>
                    <a:latin typeface="Calibri"/>
                    <a:cs typeface="Calibri"/>
                  </a:rPr>
                  <a:t>nude</a:t>
                </a:r>
              </a:p>
            </p:txBody>
          </p:sp>
          <p:pic>
            <p:nvPicPr>
              <p:cNvPr id="33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" y="3360"/>
                <a:ext cx="636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" name="Group 30"/>
              <p:cNvGrpSpPr>
                <a:grpSpLocks/>
              </p:cNvGrpSpPr>
              <p:nvPr/>
            </p:nvGrpSpPr>
            <p:grpSpPr bwMode="auto">
              <a:xfrm>
                <a:off x="5016" y="3407"/>
                <a:ext cx="888" cy="769"/>
                <a:chOff x="3888" y="2064"/>
                <a:chExt cx="888" cy="769"/>
              </a:xfrm>
            </p:grpSpPr>
            <p:pic>
              <p:nvPicPr>
                <p:cNvPr id="38" name="Picture 3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2064"/>
                  <a:ext cx="888" cy="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4176" y="2496"/>
                  <a:ext cx="240" cy="192"/>
                </a:xfrm>
                <a:prstGeom prst="irregularSeal1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1920" y="3984"/>
                <a:ext cx="29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/>
                  <a:cs typeface="Calibri"/>
                </a:endParaRPr>
              </a:p>
            </p:txBody>
          </p:sp>
          <p:sp>
            <p:nvSpPr>
              <p:cNvPr id="36" name="Text Box 34"/>
              <p:cNvSpPr txBox="1">
                <a:spLocks noChangeArrowheads="1"/>
              </p:cNvSpPr>
              <p:nvPr/>
            </p:nvSpPr>
            <p:spPr bwMode="auto">
              <a:xfrm>
                <a:off x="2112" y="3408"/>
                <a:ext cx="16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1pPr>
                <a:lvl2pPr marL="571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2pPr>
                <a:lvl3pPr marL="1143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3pPr>
                <a:lvl4pPr marL="17145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4pPr>
                <a:lvl5pPr marL="2286000" defTabSz="762000" eaLnBrk="0" hangingPunct="0"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5pPr>
                <a:lvl6pPr marL="27432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6pPr>
                <a:lvl7pPr marL="32004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7pPr>
                <a:lvl8pPr marL="36576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8pPr>
                <a:lvl9pPr marL="4114800" algn="ctr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l">
                  <a:defRPr/>
                </a:pPr>
                <a:r>
                  <a:rPr lang="fr-FR" dirty="0" smtClean="0">
                    <a:solidFill>
                      <a:schemeClr val="tx2"/>
                    </a:solidFill>
                    <a:latin typeface="Calibri"/>
                    <a:cs typeface="Calibri"/>
                  </a:rPr>
                  <a:t>LCL ∆EBV c-</a:t>
                </a:r>
                <a:r>
                  <a:rPr lang="fr-FR" dirty="0" err="1" smtClean="0">
                    <a:solidFill>
                      <a:schemeClr val="tx2"/>
                    </a:solidFill>
                    <a:latin typeface="Calibri"/>
                    <a:cs typeface="Calibri"/>
                  </a:rPr>
                  <a:t>myc</a:t>
                </a:r>
                <a:r>
                  <a:rPr lang="fr-FR" dirty="0" smtClean="0">
                    <a:solidFill>
                      <a:schemeClr val="tx2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  <p:sp>
            <p:nvSpPr>
              <p:cNvPr id="37" name="AutoShape 35"/>
              <p:cNvSpPr>
                <a:spLocks noChangeArrowheads="1"/>
              </p:cNvSpPr>
              <p:nvPr/>
            </p:nvSpPr>
            <p:spPr bwMode="auto">
              <a:xfrm>
                <a:off x="1824" y="3456"/>
                <a:ext cx="192" cy="624"/>
              </a:xfrm>
              <a:prstGeom prst="curvedRightArrow">
                <a:avLst>
                  <a:gd name="adj1" fmla="val 65000"/>
                  <a:gd name="adj2" fmla="val 130000"/>
                  <a:gd name="adj3" fmla="val 33333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/>
                  <a:cs typeface="Calibri"/>
                </a:endParaRPr>
              </a:p>
            </p:txBody>
          </p:sp>
        </p:grp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2927350" y="5851525"/>
              <a:ext cx="286067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7432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32004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657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41148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fr-FR" sz="2000" i="1" dirty="0" smtClean="0">
                  <a:latin typeface="Calibri"/>
                  <a:cs typeface="Calibri"/>
                </a:rPr>
                <a:t>c-</a:t>
              </a:r>
              <a:r>
                <a:rPr lang="fr-FR" sz="2000" i="1" dirty="0" err="1" smtClean="0">
                  <a:latin typeface="Calibri"/>
                  <a:cs typeface="Calibri"/>
                </a:rPr>
                <a:t>myc</a:t>
              </a:r>
              <a:r>
                <a:rPr lang="fr-FR" sz="2000" i="1" dirty="0" smtClean="0">
                  <a:latin typeface="Calibri"/>
                  <a:cs typeface="Calibri"/>
                </a:rPr>
                <a:t> rend EBV facultatif</a:t>
              </a:r>
            </a:p>
          </p:txBody>
        </p:sp>
      </p:grp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>
          <a:xfrm>
            <a:off x="7578328" y="6538912"/>
            <a:ext cx="1583702" cy="365125"/>
          </a:xfrm>
        </p:spPr>
        <p:txBody>
          <a:bodyPr/>
          <a:lstStyle/>
          <a:p>
            <a:r>
              <a:rPr lang="fr-FR" dirty="0" smtClean="0"/>
              <a:t>Oksenhendler 2017</a:t>
            </a:r>
            <a:endParaRPr lang="fr-FR" dirty="0"/>
          </a:p>
        </p:txBody>
      </p:sp>
      <p:sp>
        <p:nvSpPr>
          <p:cNvPr id="50" name="Espace réservé du numéro de diapositive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93696"/>
            <a:ext cx="8229600" cy="7287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alibri"/>
                <a:cs typeface="Calibri"/>
              </a:rPr>
              <a:t>Epidémiologie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44855" y="1038026"/>
            <a:ext cx="8526745" cy="581997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latin typeface="Calibri"/>
                <a:cs typeface="Calibri"/>
              </a:rPr>
              <a:t>Incidence reste supérieure à celle de la population générale</a:t>
            </a:r>
          </a:p>
          <a:p>
            <a:pPr lvl="1"/>
            <a:r>
              <a:rPr lang="fr-FR" sz="2000" dirty="0" smtClean="0">
                <a:latin typeface="Calibri"/>
                <a:cs typeface="Calibri"/>
              </a:rPr>
              <a:t>Lymphomes non-Hodgkinien  x 5-10</a:t>
            </a:r>
          </a:p>
          <a:p>
            <a:pPr lvl="1"/>
            <a:r>
              <a:rPr lang="fr-FR" sz="2000" dirty="0" smtClean="0">
                <a:latin typeface="Calibri"/>
                <a:cs typeface="Calibri"/>
              </a:rPr>
              <a:t>Lymphome Hodgkinien  x 10-20</a:t>
            </a:r>
          </a:p>
          <a:p>
            <a:r>
              <a:rPr lang="fr-FR" sz="2400" dirty="0" smtClean="0">
                <a:latin typeface="Calibri"/>
                <a:cs typeface="Calibri"/>
              </a:rPr>
              <a:t>Complication majeure même chez les patients à CV indétectable</a:t>
            </a:r>
          </a:p>
          <a:p>
            <a:endParaRPr lang="fr-FR" sz="2400" dirty="0" smtClean="0">
              <a:latin typeface="Calibri"/>
              <a:cs typeface="Calibri"/>
            </a:endParaRPr>
          </a:p>
          <a:p>
            <a:endParaRPr lang="fr-FR" sz="2400" dirty="0" smtClean="0">
              <a:latin typeface="Calibri"/>
              <a:cs typeface="Calibri"/>
            </a:endParaRPr>
          </a:p>
          <a:p>
            <a:endParaRPr lang="fr-FR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fr-FR" sz="2400" dirty="0" smtClean="0">
              <a:latin typeface="Calibri"/>
              <a:cs typeface="Calibri"/>
            </a:endParaRPr>
          </a:p>
          <a:p>
            <a:endParaRPr lang="fr-FR" sz="2400" dirty="0" smtClean="0">
              <a:latin typeface="Calibri"/>
              <a:cs typeface="Calibri"/>
            </a:endParaRPr>
          </a:p>
          <a:p>
            <a:endParaRPr lang="fr-FR" sz="2400" dirty="0" smtClean="0">
              <a:latin typeface="Calibri"/>
              <a:cs typeface="Calibri"/>
            </a:endParaRPr>
          </a:p>
          <a:p>
            <a:endParaRPr lang="fr-FR" sz="2400" dirty="0" smtClean="0">
              <a:latin typeface="Calibri"/>
              <a:cs typeface="Calibri"/>
            </a:endParaRPr>
          </a:p>
          <a:p>
            <a:endParaRPr lang="fr-FR" sz="2400" dirty="0" smtClean="0">
              <a:latin typeface="Calibri"/>
              <a:cs typeface="Calibri"/>
            </a:endParaRPr>
          </a:p>
          <a:p>
            <a:r>
              <a:rPr lang="fr-FR" sz="2400" dirty="0" smtClean="0">
                <a:latin typeface="Calibri"/>
                <a:cs typeface="Calibri"/>
              </a:rPr>
              <a:t>Reste la première cause de mortalité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11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99" y="2431664"/>
            <a:ext cx="5380699" cy="391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7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3519" y="142139"/>
            <a:ext cx="6508377" cy="1430437"/>
          </a:xfrm>
        </p:spPr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Lymphomes et Infection HIV</a:t>
            </a:r>
            <a:br>
              <a:rPr lang="fr-FR" dirty="0" smtClean="0">
                <a:latin typeface="Calibri"/>
                <a:cs typeface="Calibri"/>
              </a:rPr>
            </a:br>
            <a:r>
              <a:rPr lang="fr-FR" sz="3200" dirty="0" smtClean="0">
                <a:latin typeface="Calibri"/>
                <a:cs typeface="Calibri"/>
              </a:rPr>
              <a:t>en 2017</a:t>
            </a:r>
            <a:endParaRPr lang="fr-FR" sz="3200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3519" y="1936942"/>
            <a:ext cx="6924217" cy="39163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Calibri"/>
                <a:cs typeface="Calibri"/>
              </a:rPr>
              <a:t>Le </a:t>
            </a:r>
            <a:r>
              <a:rPr lang="fr-FR" sz="2400" dirty="0">
                <a:latin typeface="Calibri"/>
                <a:cs typeface="Calibri"/>
              </a:rPr>
              <a:t>s</a:t>
            </a:r>
            <a:r>
              <a:rPr lang="fr-FR" sz="2400" dirty="0" smtClean="0">
                <a:latin typeface="Calibri"/>
                <a:cs typeface="Calibri"/>
              </a:rPr>
              <a:t>ur-risque persiste</a:t>
            </a:r>
          </a:p>
          <a:p>
            <a:r>
              <a:rPr lang="fr-FR" sz="2400" dirty="0" smtClean="0">
                <a:latin typeface="Calibri"/>
                <a:cs typeface="Calibri"/>
              </a:rPr>
              <a:t>Le spectre des lymphomes se modifie sensiblement</a:t>
            </a:r>
          </a:p>
          <a:p>
            <a:r>
              <a:rPr lang="fr-FR" sz="2400" dirty="0" smtClean="0">
                <a:latin typeface="Calibri"/>
                <a:cs typeface="Calibri"/>
              </a:rPr>
              <a:t>Forte prévalence de Tumeurs </a:t>
            </a:r>
            <a:r>
              <a:rPr lang="fr-FR" sz="2400" dirty="0" err="1" smtClean="0">
                <a:latin typeface="Calibri"/>
                <a:cs typeface="Calibri"/>
              </a:rPr>
              <a:t>viro</a:t>
            </a:r>
            <a:r>
              <a:rPr lang="fr-FR" sz="2400" dirty="0" smtClean="0">
                <a:latin typeface="Calibri"/>
                <a:cs typeface="Calibri"/>
              </a:rPr>
              <a:t>-associées</a:t>
            </a:r>
          </a:p>
          <a:p>
            <a:pPr lvl="1">
              <a:lnSpc>
                <a:spcPct val="120000"/>
              </a:lnSpc>
            </a:pPr>
            <a:r>
              <a:rPr lang="fr-FR" sz="2200" dirty="0" smtClean="0">
                <a:latin typeface="Calibri"/>
                <a:cs typeface="Calibri"/>
              </a:rPr>
              <a:t>Lymphome de Hodgkin (100 % EBV+)</a:t>
            </a:r>
          </a:p>
          <a:p>
            <a:pPr lvl="1">
              <a:lnSpc>
                <a:spcPct val="120000"/>
              </a:lnSpc>
            </a:pPr>
            <a:r>
              <a:rPr lang="fr-FR" sz="2200" dirty="0" smtClean="0">
                <a:latin typeface="Calibri"/>
                <a:cs typeface="Calibri"/>
              </a:rPr>
              <a:t>Lymphome de </a:t>
            </a:r>
            <a:r>
              <a:rPr lang="fr-FR" sz="2200" dirty="0" err="1" smtClean="0">
                <a:latin typeface="Calibri"/>
                <a:cs typeface="Calibri"/>
              </a:rPr>
              <a:t>Burkitt</a:t>
            </a:r>
            <a:r>
              <a:rPr lang="fr-FR" sz="2200" dirty="0" smtClean="0">
                <a:latin typeface="Calibri"/>
                <a:cs typeface="Calibri"/>
              </a:rPr>
              <a:t> (40% EBV+)</a:t>
            </a:r>
          </a:p>
          <a:p>
            <a:pPr lvl="1">
              <a:lnSpc>
                <a:spcPct val="120000"/>
              </a:lnSpc>
            </a:pPr>
            <a:r>
              <a:rPr lang="fr-FR" sz="2200" dirty="0" smtClean="0">
                <a:latin typeface="Calibri"/>
                <a:cs typeface="Calibri"/>
              </a:rPr>
              <a:t>Lymphome </a:t>
            </a:r>
            <a:r>
              <a:rPr lang="fr-FR" sz="2200" dirty="0" err="1" smtClean="0">
                <a:latin typeface="Calibri"/>
                <a:cs typeface="Calibri"/>
              </a:rPr>
              <a:t>plasmablastique</a:t>
            </a:r>
            <a:r>
              <a:rPr lang="fr-FR" sz="2200" dirty="0" smtClean="0">
                <a:latin typeface="Calibri"/>
                <a:cs typeface="Calibri"/>
              </a:rPr>
              <a:t> (100% EBV+)</a:t>
            </a:r>
          </a:p>
          <a:p>
            <a:pPr lvl="1">
              <a:lnSpc>
                <a:spcPct val="120000"/>
              </a:lnSpc>
            </a:pPr>
            <a:r>
              <a:rPr lang="fr-FR" sz="2200" dirty="0" smtClean="0">
                <a:latin typeface="Calibri"/>
                <a:cs typeface="Calibri"/>
              </a:rPr>
              <a:t>Lymphome des Séreuses (100% HHV8+, 80% EBV+)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52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24800" y="16602"/>
            <a:ext cx="5610440" cy="69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Lymphome de Hodgkin</a:t>
            </a:r>
            <a:endParaRPr lang="fr-FR" sz="3200" dirty="0">
              <a:solidFill>
                <a:srgbClr val="AF3700"/>
              </a:solidFill>
              <a:latin typeface="Calibri"/>
              <a:cs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82760" y="955510"/>
            <a:ext cx="1303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Calibri"/>
                <a:cs typeface="Calibri"/>
              </a:rPr>
              <a:t>2013</a:t>
            </a:r>
            <a:r>
              <a:rPr lang="fr-FR" sz="2000" dirty="0" smtClean="0">
                <a:latin typeface="Calibri"/>
                <a:cs typeface="Calibri"/>
              </a:rPr>
              <a:t>-</a:t>
            </a:r>
            <a:r>
              <a:rPr lang="fr-FR" sz="2000" dirty="0" smtClean="0">
                <a:latin typeface="Calibri"/>
                <a:cs typeface="Calibri"/>
              </a:rPr>
              <a:t>2016</a:t>
            </a: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3523" y="1303689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75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lang="fr-FR"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13</a:t>
            </a:fld>
            <a:endParaRPr lang="fr-FR"/>
          </a:p>
        </p:txBody>
      </p:sp>
      <p:grpSp>
        <p:nvGrpSpPr>
          <p:cNvPr id="4" name="Grouper 3"/>
          <p:cNvGrpSpPr/>
          <p:nvPr/>
        </p:nvGrpSpPr>
        <p:grpSpPr>
          <a:xfrm>
            <a:off x="505393" y="1669134"/>
            <a:ext cx="6492289" cy="4721665"/>
            <a:chOff x="601593" y="1726866"/>
            <a:chExt cx="6492289" cy="472166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593" y="1726866"/>
              <a:ext cx="6492289" cy="472166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968613" y="1823087"/>
              <a:ext cx="2988000" cy="3493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3925071" y="2809611"/>
            <a:ext cx="520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Proportion croissante </a:t>
            </a:r>
          </a:p>
          <a:p>
            <a:pPr algn="ctr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 patients avec une réplication virale contr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ôlée</a:t>
            </a:r>
            <a:endParaRPr lang="fr-FR" sz="2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86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173163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Lymphome </a:t>
            </a:r>
            <a:r>
              <a:rPr lang="fr-FR" sz="3200" baseline="30000" dirty="0" smtClean="0">
                <a:solidFill>
                  <a:srgbClr val="AF3700"/>
                </a:solidFill>
                <a:latin typeface="Calibri"/>
                <a:cs typeface="Calibri"/>
              </a:rPr>
              <a:t>c</a:t>
            </a: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/</a:t>
            </a:r>
            <a:r>
              <a:rPr lang="fr-FR" sz="2000" dirty="0" smtClean="0">
                <a:solidFill>
                  <a:srgbClr val="AF3700"/>
                </a:solidFill>
                <a:latin typeface="Calibri"/>
                <a:cs typeface="Calibri"/>
              </a:rPr>
              <a:t>o</a:t>
            </a: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 patients </a:t>
            </a:r>
            <a:b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</a:b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à charge virale indétectable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00" y="1908000"/>
            <a:ext cx="56388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112400" y="2636300"/>
            <a:ext cx="3305175" cy="1473200"/>
            <a:chOff x="1728" y="1760"/>
            <a:chExt cx="2082" cy="92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208" y="1760"/>
              <a:ext cx="160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000">
                  <a:solidFill>
                    <a:srgbClr val="800000"/>
                  </a:solidFill>
                  <a:latin typeface="Calibri"/>
                  <a:cs typeface="Calibri"/>
                </a:rPr>
                <a:t>63% dans les 18 mois </a:t>
              </a:r>
            </a:p>
            <a:p>
              <a:pPr>
                <a:defRPr/>
              </a:pPr>
              <a:r>
                <a:rPr lang="fr-FR" sz="2000">
                  <a:solidFill>
                    <a:srgbClr val="800000"/>
                  </a:solidFill>
                  <a:latin typeface="Calibri"/>
                  <a:cs typeface="Calibri"/>
                </a:rPr>
                <a:t>suivant le contrôle VIH</a:t>
              </a:r>
              <a:endParaRPr lang="fr-FR" sz="1800">
                <a:solidFill>
                  <a:srgbClr val="800000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728" y="2208"/>
              <a:ext cx="864" cy="480"/>
            </a:xfrm>
            <a:prstGeom prst="ellips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cs typeface="Calibri"/>
              </a:endParaRPr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63325" y="1402813"/>
            <a:ext cx="14207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Calibri"/>
                <a:cs typeface="Calibri"/>
              </a:rPr>
              <a:t>n</a:t>
            </a:r>
            <a:r>
              <a:rPr lang="fr-FR" sz="1800" b="1" dirty="0" smtClean="0">
                <a:latin typeface="Calibri"/>
                <a:cs typeface="Calibri"/>
              </a:rPr>
              <a:t> </a:t>
            </a:r>
            <a:r>
              <a:rPr lang="fr-FR" sz="1800" b="1" dirty="0">
                <a:latin typeface="Calibri"/>
                <a:cs typeface="Calibri"/>
              </a:rPr>
              <a:t>= 107 / 345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7501082" y="6538912"/>
            <a:ext cx="1577788" cy="365125"/>
          </a:xfrm>
        </p:spPr>
        <p:txBody>
          <a:bodyPr/>
          <a:lstStyle/>
          <a:p>
            <a:r>
              <a:rPr lang="fr-FR" dirty="0" smtClean="0"/>
              <a:t>Oksenhendler 2017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14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800600" y="5871746"/>
            <a:ext cx="1941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latin typeface="Calibri"/>
                <a:cs typeface="Calibri"/>
              </a:rPr>
              <a:t>Gérard L.  AIDS 2009</a:t>
            </a:r>
            <a:endParaRPr lang="fr-FR" sz="16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231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173163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Lymphome </a:t>
            </a:r>
            <a:r>
              <a:rPr lang="fr-FR" sz="3200" baseline="30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/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patients </a:t>
            </a:r>
            <a:b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à charge virale indétectable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5600" y="1707970"/>
            <a:ext cx="849463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latin typeface="Calibri"/>
                <a:cs typeface="Calibri"/>
              </a:rPr>
              <a:t>Le Lymphome était déjà présent à la mise sous </a:t>
            </a:r>
            <a:r>
              <a:rPr lang="fr-FR" sz="2400" dirty="0" err="1" smtClean="0">
                <a:latin typeface="Calibri"/>
                <a:cs typeface="Calibri"/>
              </a:rPr>
              <a:t>cART</a:t>
            </a:r>
            <a:endParaRPr lang="fr-FR" sz="2400" dirty="0" smtClean="0">
              <a:latin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Persistance d’un risque lié à la persistance du HIV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Phénomène « IRIS » favorisant l’émergence d’un Lymphome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Lente reconstitution de la protection « Immunologique » / LNH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Effet « Point de non Retour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FR" sz="2400" dirty="0" smtClean="0">
              <a:latin typeface="Calibri"/>
              <a:cs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061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6599" y="207682"/>
            <a:ext cx="2324101" cy="567018"/>
          </a:xfrm>
        </p:spPr>
        <p:txBody>
          <a:bodyPr/>
          <a:lstStyle/>
          <a:p>
            <a:r>
              <a:rPr lang="fr-FR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Monsieur H </a:t>
            </a:r>
            <a:r>
              <a:rPr lang="is-I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…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426512" y="6492875"/>
            <a:ext cx="1717488" cy="365125"/>
          </a:xfrm>
        </p:spPr>
        <p:txBody>
          <a:bodyPr/>
          <a:lstStyle/>
          <a:p>
            <a:r>
              <a:rPr lang="fr-FR" dirty="0" smtClean="0"/>
              <a:t>Oksenhendler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1711"/>
              </p:ext>
            </p:extLst>
          </p:nvPr>
        </p:nvGraphicFramePr>
        <p:xfrm>
          <a:off x="292099" y="1397000"/>
          <a:ext cx="8699500" cy="376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1"/>
                <a:gridCol w="1676399"/>
                <a:gridCol w="1739900"/>
                <a:gridCol w="1739900"/>
                <a:gridCol w="1739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Mars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Mai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Juillet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Septembre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Novembre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Dépistage VIH</a:t>
                      </a:r>
                    </a:p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Asymptomatique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Fatigué</a:t>
                      </a:r>
                    </a:p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- 4 kg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Un peu mieux</a:t>
                      </a:r>
                    </a:p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+ 2 kg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Moins bien</a:t>
                      </a:r>
                    </a:p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- 3 kg, sueurs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Fébrile</a:t>
                      </a:r>
                    </a:p>
                    <a:p>
                      <a:pPr algn="ctr"/>
                      <a:r>
                        <a:rPr lang="fr-FR" sz="1800" dirty="0" smtClean="0">
                          <a:latin typeface="Calibri"/>
                          <a:cs typeface="Calibri"/>
                        </a:rPr>
                        <a:t>- 2 kg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/>
                          <a:cs typeface="Calibri"/>
                        </a:rPr>
                        <a:t>Lympho</a:t>
                      </a:r>
                      <a:r>
                        <a:rPr lang="fr-FR" sz="1800" dirty="0" smtClean="0">
                          <a:latin typeface="Calibri"/>
                          <a:cs typeface="Calibri"/>
                        </a:rPr>
                        <a:t>: 2200</a:t>
                      </a:r>
                    </a:p>
                    <a:p>
                      <a:r>
                        <a:rPr lang="fr-FR" sz="1800" dirty="0" smtClean="0">
                          <a:latin typeface="Calibri"/>
                          <a:cs typeface="Calibri"/>
                        </a:rPr>
                        <a:t>CD4: 506 (23%)</a:t>
                      </a:r>
                    </a:p>
                    <a:p>
                      <a:r>
                        <a:rPr lang="fr-FR" sz="1800" dirty="0" smtClean="0">
                          <a:latin typeface="Calibri"/>
                          <a:cs typeface="Calibri"/>
                        </a:rPr>
                        <a:t>CV: 4,2 logs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Lympho</a:t>
                      </a:r>
                      <a:r>
                        <a:rPr lang="fr-FR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: 1040</a:t>
                      </a:r>
                    </a:p>
                    <a:p>
                      <a:r>
                        <a:rPr lang="fr-FR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CD4: 198 (19%)</a:t>
                      </a:r>
                    </a:p>
                    <a:p>
                      <a:r>
                        <a:rPr lang="fr-FR" sz="1800" dirty="0" smtClean="0">
                          <a:latin typeface="Calibri"/>
                          <a:cs typeface="Calibri"/>
                        </a:rPr>
                        <a:t>CV: 4,6 logs</a:t>
                      </a:r>
                    </a:p>
                    <a:p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/>
                          <a:cs typeface="Calibri"/>
                        </a:rPr>
                        <a:t>Lympho</a:t>
                      </a:r>
                      <a:r>
                        <a:rPr lang="fr-FR" sz="1800" dirty="0" smtClean="0">
                          <a:latin typeface="Calibri"/>
                          <a:cs typeface="Calibri"/>
                        </a:rPr>
                        <a:t>: 1420</a:t>
                      </a:r>
                    </a:p>
                    <a:p>
                      <a:r>
                        <a:rPr lang="fr-FR" sz="1800" dirty="0" smtClean="0">
                          <a:latin typeface="Calibri"/>
                          <a:cs typeface="Calibri"/>
                        </a:rPr>
                        <a:t>CD4: 284 (20%)</a:t>
                      </a:r>
                    </a:p>
                    <a:p>
                      <a:r>
                        <a:rPr lang="fr-FR" sz="1800" dirty="0" smtClean="0">
                          <a:latin typeface="Calibri"/>
                          <a:cs typeface="Calibri"/>
                        </a:rPr>
                        <a:t>CV: 2,5 logs</a:t>
                      </a:r>
                    </a:p>
                    <a:p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Lympho</a:t>
                      </a:r>
                      <a:r>
                        <a:rPr lang="fr-FR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: 1080</a:t>
                      </a:r>
                    </a:p>
                    <a:p>
                      <a:r>
                        <a:rPr lang="fr-FR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CD4: 216 (20%)</a:t>
                      </a:r>
                    </a:p>
                    <a:p>
                      <a:r>
                        <a:rPr lang="fr-FR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CV</a:t>
                      </a:r>
                      <a:r>
                        <a:rPr lang="fr-FR" sz="1800" baseline="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 &lt; 1,3</a:t>
                      </a:r>
                      <a:r>
                        <a:rPr lang="fr-FR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 logs</a:t>
                      </a:r>
                    </a:p>
                    <a:p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/>
                          <a:cs typeface="Calibri"/>
                        </a:rPr>
                        <a:t>Lympho</a:t>
                      </a:r>
                      <a:r>
                        <a:rPr lang="fr-FR" sz="1800" dirty="0" smtClean="0">
                          <a:latin typeface="Calibri"/>
                          <a:cs typeface="Calibri"/>
                        </a:rPr>
                        <a:t>: 1100</a:t>
                      </a:r>
                    </a:p>
                    <a:p>
                      <a:r>
                        <a:rPr lang="fr-FR" sz="1800" dirty="0" smtClean="0">
                          <a:latin typeface="Calibri"/>
                          <a:cs typeface="Calibri"/>
                        </a:rPr>
                        <a:t>CD4: 209 (19%)</a:t>
                      </a:r>
                    </a:p>
                    <a:p>
                      <a:r>
                        <a:rPr lang="fr-FR" sz="1800" dirty="0" smtClean="0">
                          <a:latin typeface="Calibri"/>
                          <a:cs typeface="Calibri"/>
                        </a:rPr>
                        <a:t>CV</a:t>
                      </a:r>
                      <a:r>
                        <a:rPr lang="fr-FR" sz="1800" baseline="0" dirty="0" smtClean="0">
                          <a:latin typeface="Calibri"/>
                          <a:cs typeface="Calibri"/>
                        </a:rPr>
                        <a:t> &lt; 1,3</a:t>
                      </a:r>
                      <a:r>
                        <a:rPr lang="fr-FR" sz="1800" dirty="0" smtClean="0">
                          <a:latin typeface="Calibri"/>
                          <a:cs typeface="Calibri"/>
                        </a:rPr>
                        <a:t> logs</a:t>
                      </a:r>
                    </a:p>
                    <a:p>
                      <a:endParaRPr lang="fr-FR" sz="1800" dirty="0" smtClean="0">
                        <a:latin typeface="Calibri"/>
                        <a:cs typeface="Calibri"/>
                      </a:endParaRPr>
                    </a:p>
                    <a:p>
                      <a:r>
                        <a:rPr lang="fr-FR" sz="1800" dirty="0" err="1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Hb</a:t>
                      </a:r>
                      <a:r>
                        <a:rPr lang="fr-FR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: 10,2 g/</a:t>
                      </a:r>
                      <a:r>
                        <a:rPr lang="fr-FR" sz="1800" dirty="0" err="1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dL</a:t>
                      </a:r>
                      <a:endParaRPr lang="fr-FR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fr-FR" sz="1800" dirty="0" err="1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Plaq</a:t>
                      </a:r>
                      <a:r>
                        <a:rPr lang="fr-FR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. 112000</a:t>
                      </a:r>
                    </a:p>
                    <a:p>
                      <a:r>
                        <a:rPr lang="fr-FR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CRP: 98 mg/L</a:t>
                      </a:r>
                      <a:endParaRPr lang="fr-FR" sz="1800" dirty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TDM: HSM</a:t>
                      </a:r>
                      <a:endParaRPr lang="fr-FR" sz="1800" b="1" dirty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/>
                          <a:cs typeface="Calibri"/>
                        </a:rPr>
                        <a:t>Surveillance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Calibri"/>
                          <a:cs typeface="Calibri"/>
                        </a:rPr>
                        <a:t>Début </a:t>
                      </a:r>
                      <a:r>
                        <a:rPr lang="fr-FR" sz="1800" b="1" dirty="0" err="1" smtClean="0">
                          <a:latin typeface="Calibri"/>
                          <a:cs typeface="Calibri"/>
                        </a:rPr>
                        <a:t>cART</a:t>
                      </a:r>
                      <a:endParaRPr lang="fr-FR" sz="18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/>
                          <a:cs typeface="Calibri"/>
                        </a:rPr>
                        <a:t>cART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latin typeface="Calibri"/>
                          <a:cs typeface="Calibri"/>
                        </a:rPr>
                        <a:t>cART</a:t>
                      </a:r>
                      <a:endParaRPr lang="fr-FR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err="1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BoM</a:t>
                      </a:r>
                      <a:r>
                        <a:rPr lang="fr-FR" sz="1800" b="1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: Hodgkin</a:t>
                      </a:r>
                      <a:endParaRPr lang="fr-FR" sz="18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97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173163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Lymphome </a:t>
            </a:r>
            <a:r>
              <a:rPr lang="fr-FR" sz="3200" baseline="30000" dirty="0" smtClean="0">
                <a:solidFill>
                  <a:srgbClr val="AF3700"/>
                </a:solidFill>
                <a:latin typeface="Calibri"/>
                <a:cs typeface="Calibri"/>
              </a:rPr>
              <a:t>c</a:t>
            </a: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/</a:t>
            </a:r>
            <a:r>
              <a:rPr lang="fr-FR" sz="2000" dirty="0" smtClean="0">
                <a:solidFill>
                  <a:srgbClr val="AF3700"/>
                </a:solidFill>
                <a:latin typeface="Calibri"/>
                <a:cs typeface="Calibri"/>
              </a:rPr>
              <a:t>o</a:t>
            </a: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 patients </a:t>
            </a:r>
            <a:b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</a:b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à charge virale indétectable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5600" y="1707970"/>
            <a:ext cx="849463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Le Lymphome était déjà présent à la mise sous </a:t>
            </a:r>
            <a:r>
              <a:rPr lang="fr-FR" sz="2400" dirty="0" err="1" smtClean="0">
                <a:solidFill>
                  <a:srgbClr val="BFBFBF"/>
                </a:solidFill>
                <a:latin typeface="Calibri"/>
                <a:cs typeface="Calibri"/>
              </a:rPr>
              <a:t>cART</a:t>
            </a:r>
            <a:endParaRPr lang="fr-FR" sz="2400" dirty="0" smtClean="0">
              <a:solidFill>
                <a:srgbClr val="BFBFBF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latin typeface="Calibri"/>
                <a:cs typeface="Calibri"/>
              </a:rPr>
              <a:t>Persistance d’un risque lié à la persistance du HIV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Phénomène « IRIS » favorisant l’émergence d’un Lymphome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Lente reconstitution de la protection « Immunologique » / LNH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Effet « Point de non Retour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FR" sz="2400" dirty="0" smtClean="0">
              <a:latin typeface="Calibri"/>
              <a:cs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16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05" y="1069874"/>
            <a:ext cx="6113952" cy="13076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03598" y="2177430"/>
            <a:ext cx="9211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/>
              <a:t>PNAS 2005</a:t>
            </a:r>
            <a:endParaRPr lang="fr-FR" sz="11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522" y="1069874"/>
            <a:ext cx="1877543" cy="423854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28899" y="174304"/>
            <a:ext cx="65676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Persistance d’antigènes viraux sous </a:t>
            </a:r>
            <a:r>
              <a:rPr lang="fr-FR" sz="300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cART</a:t>
            </a:r>
            <a:endParaRPr lang="fr-FR" sz="3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2" name="Image 11" descr="F2.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3311698"/>
            <a:ext cx="4990967" cy="339619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05" y="2698750"/>
            <a:ext cx="6832600" cy="7239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000" y="3160872"/>
            <a:ext cx="13716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0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19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28899" y="174304"/>
            <a:ext cx="65676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Persistance d’antigènes viraux sous </a:t>
            </a:r>
            <a:r>
              <a:rPr lang="fr-FR" sz="300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cART</a:t>
            </a:r>
            <a:endParaRPr lang="fr-FR" sz="3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89" y="987792"/>
            <a:ext cx="8001449" cy="51970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06" y="1958825"/>
            <a:ext cx="8321638" cy="35890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97622" y="1471411"/>
            <a:ext cx="1877919" cy="3256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275541" y="5393972"/>
            <a:ext cx="218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Calibri"/>
                <a:cs typeface="Calibri"/>
              </a:rPr>
              <a:t>D. </a:t>
            </a:r>
            <a:r>
              <a:rPr lang="fr-FR" sz="1400" i="1" dirty="0" err="1" smtClean="0">
                <a:latin typeface="Calibri"/>
                <a:cs typeface="Calibri"/>
              </a:rPr>
              <a:t>Germini</a:t>
            </a:r>
            <a:r>
              <a:rPr lang="fr-FR" sz="1400" i="1" dirty="0" smtClean="0">
                <a:latin typeface="Calibri"/>
                <a:cs typeface="Calibri"/>
              </a:rPr>
              <a:t> </a:t>
            </a:r>
            <a:r>
              <a:rPr lang="fr-FR" sz="1400" i="1" dirty="0">
                <a:latin typeface="Calibri"/>
                <a:cs typeface="Calibri"/>
              </a:rPr>
              <a:t> </a:t>
            </a:r>
            <a:r>
              <a:rPr lang="fr-FR" sz="1400" i="1" dirty="0" err="1" smtClean="0">
                <a:latin typeface="Calibri"/>
                <a:cs typeface="Calibri"/>
              </a:rPr>
              <a:t>Leukemia</a:t>
            </a:r>
            <a:r>
              <a:rPr lang="fr-FR" sz="1400" i="1" dirty="0" smtClean="0">
                <a:latin typeface="Calibri"/>
                <a:cs typeface="Calibri"/>
              </a:rPr>
              <a:t> 2017</a:t>
            </a:r>
            <a:endParaRPr lang="fr-FR" sz="1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91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6306" y="283504"/>
            <a:ext cx="1788049" cy="533597"/>
          </a:xfrm>
        </p:spPr>
        <p:txBody>
          <a:bodyPr/>
          <a:lstStyle/>
          <a:p>
            <a:r>
              <a:rPr lang="fr-FR" dirty="0" smtClean="0">
                <a:solidFill>
                  <a:srgbClr val="FFE9C8"/>
                </a:solidFill>
                <a:latin typeface="Calibri"/>
                <a:cs typeface="Calibri"/>
              </a:rPr>
              <a:t>1981-82</a:t>
            </a:r>
            <a:endParaRPr lang="fr-FR" dirty="0">
              <a:solidFill>
                <a:srgbClr val="FFE9C8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325066" y="1195547"/>
            <a:ext cx="8637494" cy="406632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>
                <a:latin typeface="Calibri"/>
                <a:cs typeface="Calibri"/>
              </a:rPr>
              <a:t>Dans un contexte de SIDA,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’émergence de Tumeurs </a:t>
            </a:r>
            <a:r>
              <a:rPr lang="fr-FR" sz="2400" dirty="0" err="1" smtClean="0">
                <a:latin typeface="Calibri"/>
                <a:cs typeface="Calibri"/>
              </a:rPr>
              <a:t>viro</a:t>
            </a:r>
            <a:r>
              <a:rPr lang="fr-FR" sz="2400" dirty="0" smtClean="0">
                <a:latin typeface="Calibri"/>
                <a:cs typeface="Calibri"/>
              </a:rPr>
              <a:t>-induites est</a:t>
            </a:r>
          </a:p>
          <a:p>
            <a:pPr>
              <a:lnSpc>
                <a:spcPct val="120000"/>
              </a:lnSpc>
            </a:pPr>
            <a:endParaRPr lang="fr-FR" sz="2400" dirty="0" smtClean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fr-FR" sz="2000" i="1" dirty="0" smtClean="0">
                <a:latin typeface="Calibri"/>
                <a:cs typeface="Calibri"/>
              </a:rPr>
              <a:t>rapidement observée</a:t>
            </a:r>
            <a:endParaRPr lang="fr-FR" sz="2000" i="1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fr-FR" sz="2000" dirty="0" smtClean="0">
                <a:latin typeface="Calibri"/>
                <a:cs typeface="Calibri"/>
              </a:rPr>
              <a:t>	</a:t>
            </a:r>
            <a:r>
              <a:rPr lang="fr-FR" sz="20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Maladie de Kaposi </a:t>
            </a:r>
            <a:r>
              <a:rPr lang="fr-FR" sz="2000" dirty="0" smtClean="0">
                <a:latin typeface="Calibri"/>
                <a:cs typeface="Calibri"/>
              </a:rPr>
              <a:t>	(origine virale fortement suspectée à l’époque)</a:t>
            </a:r>
          </a:p>
          <a:p>
            <a:pPr>
              <a:lnSpc>
                <a:spcPct val="120000"/>
              </a:lnSpc>
            </a:pPr>
            <a:r>
              <a:rPr lang="fr-FR" sz="2000" dirty="0" smtClean="0">
                <a:latin typeface="Calibri"/>
                <a:cs typeface="Calibri"/>
              </a:rPr>
              <a:t>	</a:t>
            </a:r>
            <a:r>
              <a:rPr lang="fr-FR" sz="2000" b="1" dirty="0" smtClean="0">
                <a:solidFill>
                  <a:srgbClr val="C00202"/>
                </a:solidFill>
                <a:latin typeface="Calibri"/>
                <a:cs typeface="Calibri"/>
              </a:rPr>
              <a:t>Lymphomes</a:t>
            </a:r>
            <a:r>
              <a:rPr lang="fr-FR" sz="2000" dirty="0" smtClean="0">
                <a:latin typeface="Calibri"/>
                <a:cs typeface="Calibri"/>
              </a:rPr>
              <a:t>		(EBV)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fr-FR" sz="2000" i="1" dirty="0">
                <a:latin typeface="Calibri"/>
                <a:cs typeface="Calibri"/>
              </a:rPr>
              <a:t>o</a:t>
            </a:r>
            <a:r>
              <a:rPr lang="fr-FR" sz="2000" i="1" dirty="0" smtClean="0">
                <a:latin typeface="Calibri"/>
                <a:cs typeface="Calibri"/>
              </a:rPr>
              <a:t>u attendue</a:t>
            </a:r>
          </a:p>
          <a:p>
            <a:pPr>
              <a:lnSpc>
                <a:spcPct val="120000"/>
              </a:lnSpc>
            </a:pPr>
            <a:r>
              <a:rPr lang="fr-FR" sz="2000" dirty="0" smtClean="0">
                <a:latin typeface="Calibri"/>
                <a:cs typeface="Calibri"/>
              </a:rPr>
              <a:t>	</a:t>
            </a:r>
            <a:r>
              <a:rPr lang="fr-FR" sz="2000" b="1" dirty="0" smtClean="0">
                <a:solidFill>
                  <a:srgbClr val="C00202"/>
                </a:solidFill>
                <a:latin typeface="Calibri"/>
                <a:cs typeface="Calibri"/>
              </a:rPr>
              <a:t>Cancer du col utérin</a:t>
            </a:r>
            <a:r>
              <a:rPr lang="fr-FR" sz="2000" dirty="0" smtClean="0">
                <a:latin typeface="Calibri"/>
                <a:cs typeface="Calibri"/>
              </a:rPr>
              <a:t>	(HPV)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fr-FR" sz="2000" i="1" dirty="0">
                <a:latin typeface="Calibri"/>
                <a:cs typeface="Calibri"/>
              </a:rPr>
              <a:t>o</a:t>
            </a:r>
            <a:r>
              <a:rPr lang="fr-FR" sz="2000" i="1" dirty="0" smtClean="0">
                <a:latin typeface="Calibri"/>
                <a:cs typeface="Calibri"/>
              </a:rPr>
              <a:t>u pas encore un problème</a:t>
            </a:r>
          </a:p>
          <a:p>
            <a:pPr>
              <a:lnSpc>
                <a:spcPct val="120000"/>
              </a:lnSpc>
            </a:pPr>
            <a:r>
              <a:rPr lang="fr-FR" sz="2000" dirty="0" smtClean="0">
                <a:latin typeface="Calibri"/>
                <a:cs typeface="Calibri"/>
              </a:rPr>
              <a:t>	</a:t>
            </a:r>
            <a:r>
              <a:rPr lang="fr-FR" sz="2000" b="1" dirty="0" err="1" smtClean="0">
                <a:solidFill>
                  <a:srgbClr val="C00202"/>
                </a:solidFill>
                <a:latin typeface="Calibri"/>
                <a:cs typeface="Calibri"/>
              </a:rPr>
              <a:t>Hépatocarcinome</a:t>
            </a:r>
            <a:r>
              <a:rPr lang="fr-FR" sz="2000" dirty="0" smtClean="0">
                <a:latin typeface="Calibri"/>
                <a:cs typeface="Calibri"/>
              </a:rPr>
              <a:t>		(HBV, HCV)</a:t>
            </a: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617866" y="6492875"/>
            <a:ext cx="1526134" cy="365125"/>
          </a:xfrm>
        </p:spPr>
        <p:txBody>
          <a:bodyPr/>
          <a:lstStyle/>
          <a:p>
            <a:r>
              <a:rPr lang="fr-FR" dirty="0" smtClean="0"/>
              <a:t>Oksenhendler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06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20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28899" y="174304"/>
            <a:ext cx="65676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Persistance d’antigènes viraux sous </a:t>
            </a:r>
            <a:r>
              <a:rPr lang="fr-FR" sz="300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cART</a:t>
            </a:r>
            <a:endParaRPr lang="fr-FR" sz="3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89" y="987792"/>
            <a:ext cx="8001449" cy="51970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26" y="2247899"/>
            <a:ext cx="2830573" cy="27598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97622" y="1471411"/>
            <a:ext cx="1877919" cy="3256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749297" y="5226078"/>
            <a:ext cx="218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Calibri"/>
                <a:cs typeface="Calibri"/>
              </a:rPr>
              <a:t>D. </a:t>
            </a:r>
            <a:r>
              <a:rPr lang="fr-FR" sz="1400" i="1" dirty="0" err="1" smtClean="0">
                <a:latin typeface="Calibri"/>
                <a:cs typeface="Calibri"/>
              </a:rPr>
              <a:t>Germini</a:t>
            </a:r>
            <a:r>
              <a:rPr lang="fr-FR" sz="1400" i="1" dirty="0" smtClean="0">
                <a:latin typeface="Calibri"/>
                <a:cs typeface="Calibri"/>
              </a:rPr>
              <a:t> </a:t>
            </a:r>
            <a:r>
              <a:rPr lang="fr-FR" sz="1400" i="1" dirty="0">
                <a:latin typeface="Calibri"/>
                <a:cs typeface="Calibri"/>
              </a:rPr>
              <a:t> </a:t>
            </a:r>
            <a:r>
              <a:rPr lang="fr-FR" sz="1400" i="1" dirty="0" err="1" smtClean="0">
                <a:latin typeface="Calibri"/>
                <a:cs typeface="Calibri"/>
              </a:rPr>
              <a:t>Leukemia</a:t>
            </a:r>
            <a:r>
              <a:rPr lang="fr-FR" sz="1400" i="1" dirty="0" smtClean="0">
                <a:latin typeface="Calibri"/>
                <a:cs typeface="Calibri"/>
              </a:rPr>
              <a:t> 2017</a:t>
            </a:r>
            <a:endParaRPr lang="fr-FR" sz="1400" i="1" dirty="0">
              <a:latin typeface="Calibri"/>
              <a:cs typeface="Calibri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" y="1950121"/>
            <a:ext cx="6154930" cy="3081794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5278347" y="2222497"/>
            <a:ext cx="863999" cy="2736000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97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21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79524" y="20907"/>
            <a:ext cx="6443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AF3700"/>
                </a:solidFill>
                <a:latin typeface="Calibri"/>
                <a:cs typeface="Calibri"/>
              </a:rPr>
              <a:t>Rôle d’un facteur environnemental</a:t>
            </a:r>
          </a:p>
          <a:p>
            <a:pPr algn="ctr"/>
            <a:r>
              <a:rPr lang="fr-FR" sz="2800" dirty="0" smtClean="0">
                <a:solidFill>
                  <a:srgbClr val="AF3700"/>
                </a:solidFill>
                <a:latin typeface="Calibri"/>
                <a:cs typeface="Calibri"/>
              </a:rPr>
              <a:t>Epidémiologie du </a:t>
            </a:r>
            <a:r>
              <a:rPr lang="fr-FR" sz="2800" dirty="0" err="1" smtClean="0">
                <a:solidFill>
                  <a:srgbClr val="AF3700"/>
                </a:solidFill>
                <a:latin typeface="Calibri"/>
                <a:cs typeface="Calibri"/>
              </a:rPr>
              <a:t>Burkitt</a:t>
            </a:r>
            <a:r>
              <a:rPr lang="fr-FR" sz="2800" dirty="0" smtClean="0">
                <a:solidFill>
                  <a:srgbClr val="AF3700"/>
                </a:solidFill>
                <a:latin typeface="Calibri"/>
                <a:cs typeface="Calibri"/>
              </a:rPr>
              <a:t> (EBV+) en Afrique</a:t>
            </a:r>
            <a:endParaRPr lang="fr-FR" sz="2800" dirty="0">
              <a:solidFill>
                <a:srgbClr val="AF3700"/>
              </a:solidFill>
              <a:latin typeface="Calibri"/>
              <a:cs typeface="Calibri"/>
            </a:endParaRPr>
          </a:p>
        </p:txBody>
      </p:sp>
      <p:pic>
        <p:nvPicPr>
          <p:cNvPr id="5" name="Image 4" descr="PMC4151957_pbio.1001939.g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73" y="979939"/>
            <a:ext cx="1960185" cy="1883616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1328086" y="2867513"/>
            <a:ext cx="2099979" cy="3480355"/>
            <a:chOff x="1328086" y="2867513"/>
            <a:chExt cx="2099979" cy="3480355"/>
          </a:xfrm>
        </p:grpSpPr>
        <p:pic>
          <p:nvPicPr>
            <p:cNvPr id="7" name="Image 6" descr="Map Euphorbia tirucalli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220" y="2867513"/>
              <a:ext cx="2066845" cy="1798155"/>
            </a:xfrm>
            <a:prstGeom prst="rect">
              <a:avLst/>
            </a:prstGeom>
          </p:spPr>
        </p:pic>
        <p:pic>
          <p:nvPicPr>
            <p:cNvPr id="10" name="Image 9" descr="800px-Euphorbia_tirucalli_'Sticks_on_Fire'_Plant_3264px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613" y="4913702"/>
              <a:ext cx="1416534" cy="1062400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1328086" y="6009314"/>
              <a:ext cx="1707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>
                  <a:latin typeface="Calibri"/>
                  <a:cs typeface="Calibri"/>
                </a:rPr>
                <a:t>Euphorbia</a:t>
              </a:r>
              <a:r>
                <a:rPr lang="fr-FR" sz="1600" dirty="0" smtClean="0">
                  <a:latin typeface="Calibri"/>
                  <a:cs typeface="Calibri"/>
                </a:rPr>
                <a:t> </a:t>
              </a:r>
              <a:r>
                <a:rPr lang="fr-FR" sz="1600" dirty="0" err="1" smtClean="0">
                  <a:latin typeface="Calibri"/>
                  <a:cs typeface="Calibri"/>
                </a:rPr>
                <a:t>tirucalli</a:t>
              </a:r>
              <a:endParaRPr lang="fr-FR" sz="1600" dirty="0">
                <a:latin typeface="Calibri"/>
                <a:cs typeface="Calibri"/>
              </a:endParaRP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3538574" y="2697553"/>
            <a:ext cx="2032240" cy="3650315"/>
            <a:chOff x="3538574" y="2697553"/>
            <a:chExt cx="2032240" cy="3650315"/>
          </a:xfrm>
        </p:grpSpPr>
        <p:pic>
          <p:nvPicPr>
            <p:cNvPr id="6" name="Image 5" descr="DVS_Africa-P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275" y="2697553"/>
              <a:ext cx="1797006" cy="2025235"/>
            </a:xfrm>
            <a:prstGeom prst="rect">
              <a:avLst/>
            </a:prstGeom>
          </p:spPr>
        </p:pic>
        <p:pic>
          <p:nvPicPr>
            <p:cNvPr id="11" name="Image 10" descr="malaria_special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574" y="4913702"/>
              <a:ext cx="2032240" cy="1062399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4005877" y="6009314"/>
              <a:ext cx="10449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Calibri"/>
                  <a:cs typeface="Calibri"/>
                </a:rPr>
                <a:t>Paludisme</a:t>
              </a:r>
              <a:endParaRPr lang="fr-FR" sz="1600" dirty="0">
                <a:latin typeface="Calibri"/>
                <a:cs typeface="Calibri"/>
              </a:endParaRP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5802371" y="2867513"/>
            <a:ext cx="1888381" cy="3480355"/>
            <a:chOff x="5802371" y="2867513"/>
            <a:chExt cx="1888381" cy="3480355"/>
          </a:xfrm>
        </p:grpSpPr>
        <p:pic>
          <p:nvPicPr>
            <p:cNvPr id="8" name="Image 7" descr="2013.03.map1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371" y="2867513"/>
              <a:ext cx="1603077" cy="1801210"/>
            </a:xfrm>
            <a:prstGeom prst="rect">
              <a:avLst/>
            </a:prstGeom>
          </p:spPr>
        </p:pic>
        <p:pic>
          <p:nvPicPr>
            <p:cNvPr id="9" name="Image 8" descr="2013.03.mongoose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248" y="4913701"/>
              <a:ext cx="1331200" cy="10624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5937548" y="6009314"/>
              <a:ext cx="17532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>
                  <a:latin typeface="Calibri"/>
                  <a:cs typeface="Calibri"/>
                </a:rPr>
                <a:t>Banded</a:t>
              </a:r>
              <a:r>
                <a:rPr lang="fr-FR" sz="1600" dirty="0" smtClean="0">
                  <a:latin typeface="Calibri"/>
                  <a:cs typeface="Calibri"/>
                </a:rPr>
                <a:t> </a:t>
              </a:r>
              <a:r>
                <a:rPr lang="fr-FR" sz="1600" dirty="0" err="1" smtClean="0">
                  <a:latin typeface="Calibri"/>
                  <a:cs typeface="Calibri"/>
                </a:rPr>
                <a:t>Mongoose</a:t>
              </a:r>
              <a:endParaRPr lang="fr-FR" sz="1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32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173163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Lymphome </a:t>
            </a:r>
            <a:r>
              <a:rPr lang="fr-FR" sz="3200" baseline="30000" dirty="0" smtClean="0">
                <a:solidFill>
                  <a:srgbClr val="AF3700"/>
                </a:solidFill>
                <a:latin typeface="Calibri"/>
                <a:cs typeface="Calibri"/>
              </a:rPr>
              <a:t>c</a:t>
            </a: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/</a:t>
            </a:r>
            <a:r>
              <a:rPr lang="fr-FR" sz="2000" dirty="0" smtClean="0">
                <a:solidFill>
                  <a:srgbClr val="AF3700"/>
                </a:solidFill>
                <a:latin typeface="Calibri"/>
                <a:cs typeface="Calibri"/>
              </a:rPr>
              <a:t>o</a:t>
            </a: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 patients </a:t>
            </a:r>
            <a:b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</a:b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à charge virale indétectable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5600" y="1707970"/>
            <a:ext cx="849463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Le Lymphome était déjà présent à la mise sous </a:t>
            </a:r>
            <a:r>
              <a:rPr lang="fr-FR" sz="2400" dirty="0" err="1" smtClean="0">
                <a:solidFill>
                  <a:srgbClr val="BFBFBF"/>
                </a:solidFill>
                <a:latin typeface="Calibri"/>
                <a:cs typeface="Calibri"/>
              </a:rPr>
              <a:t>cART</a:t>
            </a:r>
            <a:endParaRPr lang="fr-FR" sz="2400" dirty="0" smtClean="0">
              <a:solidFill>
                <a:srgbClr val="BFBFBF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Persistance d’un risque lié à la persistance du HIV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latin typeface="Calibri"/>
                <a:cs typeface="Calibri"/>
              </a:rPr>
              <a:t>Phénomène « IRIS » favorisant l’émergence d’un Lymphome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Lente reconstitution de la protection « Immunologique » / LNH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Effet « Point de non Retour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FR" sz="2400" dirty="0" smtClean="0">
              <a:latin typeface="Calibri"/>
              <a:cs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12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Lymphome de Hodgkin</a:t>
            </a:r>
            <a:endParaRPr lang="fr-FR" sz="3200" dirty="0">
              <a:solidFill>
                <a:srgbClr val="AF3700"/>
              </a:solidFill>
              <a:latin typeface="Calibri"/>
              <a:cs typeface="Calibri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43525" y="1422400"/>
            <a:ext cx="7162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 eaLnBrk="0" hangingPunct="0">
              <a:lnSpc>
                <a:spcPct val="120000"/>
              </a:lnSpc>
              <a:spcBef>
                <a:spcPct val="25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fr-FR" sz="2400" dirty="0">
                <a:latin typeface="Calibri"/>
                <a:cs typeface="Calibri"/>
              </a:rPr>
              <a:t>Incidence accrue </a:t>
            </a:r>
            <a:r>
              <a:rPr lang="fr-FR" sz="2400" dirty="0" smtClean="0">
                <a:latin typeface="Calibri"/>
                <a:cs typeface="Calibri"/>
              </a:rPr>
              <a:t>et persistante même à CV contrôlée</a:t>
            </a:r>
            <a:endParaRPr lang="fr-FR" sz="2400" dirty="0">
              <a:latin typeface="Calibri"/>
              <a:cs typeface="Calibri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5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fr-FR" sz="2400" dirty="0">
                <a:latin typeface="Calibri"/>
                <a:cs typeface="Calibri"/>
              </a:rPr>
              <a:t>Médiane des </a:t>
            </a:r>
            <a:r>
              <a:rPr lang="fr-FR" sz="2400" dirty="0" smtClean="0">
                <a:latin typeface="Calibri"/>
                <a:cs typeface="Calibri"/>
              </a:rPr>
              <a:t>CD4 ≈ </a:t>
            </a:r>
            <a:r>
              <a:rPr lang="fr-FR" sz="2400" dirty="0">
                <a:latin typeface="Calibri"/>
                <a:cs typeface="Calibri"/>
              </a:rPr>
              <a:t>200 /</a:t>
            </a:r>
            <a:r>
              <a:rPr lang="fr-FR" sz="2400" dirty="0" smtClean="0">
                <a:latin typeface="Calibri"/>
                <a:cs typeface="Calibri"/>
              </a:rPr>
              <a:t>mm</a:t>
            </a:r>
            <a:r>
              <a:rPr lang="fr-FR" sz="2400" baseline="30000" dirty="0" smtClean="0">
                <a:latin typeface="Calibri"/>
                <a:cs typeface="Calibri"/>
              </a:rPr>
              <a:t>3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5000"/>
              </a:spcBef>
              <a:buClr>
                <a:schemeClr val="tx2"/>
              </a:buClr>
              <a:buFontTx/>
              <a:buChar char="•"/>
              <a:defRPr/>
            </a:pPr>
            <a:endParaRPr lang="fr-FR" sz="2400" baseline="30000" dirty="0">
              <a:latin typeface="Calibri"/>
              <a:cs typeface="Calibri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5000"/>
              </a:spcBef>
              <a:buClr>
                <a:schemeClr val="tx2"/>
              </a:buClr>
              <a:buFontTx/>
              <a:buChar char="•"/>
              <a:defRPr/>
            </a:pPr>
            <a:endParaRPr lang="fr-FR" sz="2400" baseline="30000" dirty="0" smtClean="0">
              <a:latin typeface="Calibri"/>
              <a:cs typeface="Calibri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5000"/>
              </a:spcBef>
              <a:buClr>
                <a:schemeClr val="tx2"/>
              </a:buClr>
              <a:buFontTx/>
              <a:buChar char="•"/>
              <a:defRPr/>
            </a:pPr>
            <a:endParaRPr lang="fr-FR" sz="2400" baseline="30000" dirty="0">
              <a:latin typeface="Calibri"/>
              <a:cs typeface="Calibri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5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fr-FR" sz="2400" dirty="0">
                <a:latin typeface="Calibri"/>
                <a:cs typeface="Calibri"/>
              </a:rPr>
              <a:t>Association à </a:t>
            </a:r>
            <a:r>
              <a:rPr lang="fr-FR" sz="2400" dirty="0" smtClean="0">
                <a:latin typeface="Calibri"/>
                <a:cs typeface="Calibri"/>
              </a:rPr>
              <a:t>l’</a:t>
            </a:r>
            <a:r>
              <a:rPr lang="fr-FR" sz="2400" dirty="0" smtClean="0">
                <a:solidFill>
                  <a:schemeClr val="accent2"/>
                </a:solidFill>
                <a:latin typeface="Calibri"/>
                <a:cs typeface="Calibri"/>
              </a:rPr>
              <a:t>EBV</a:t>
            </a:r>
            <a:r>
              <a:rPr lang="fr-FR" sz="2400" dirty="0">
                <a:solidFill>
                  <a:schemeClr val="accent2"/>
                </a:solidFill>
                <a:latin typeface="Calibri"/>
                <a:cs typeface="Calibri"/>
              </a:rPr>
              <a:t>: 100%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i="1" dirty="0">
                <a:latin typeface="Calibri"/>
                <a:cs typeface="Calibri"/>
              </a:rPr>
              <a:t>vs</a:t>
            </a:r>
            <a:r>
              <a:rPr lang="fr-FR" sz="2400" dirty="0">
                <a:latin typeface="Calibri"/>
                <a:cs typeface="Calibri"/>
              </a:rPr>
              <a:t> 50%</a:t>
            </a:r>
            <a:endParaRPr lang="fr-FR" sz="2600" b="1" i="1" dirty="0">
              <a:latin typeface="Calibri"/>
              <a:cs typeface="Calibri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5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fr-FR" sz="2400" dirty="0" err="1">
                <a:solidFill>
                  <a:schemeClr val="accent2"/>
                </a:solidFill>
                <a:latin typeface="Calibri"/>
                <a:cs typeface="Calibri"/>
              </a:rPr>
              <a:t>Cellularité</a:t>
            </a:r>
            <a:r>
              <a:rPr lang="fr-FR" sz="2400" dirty="0">
                <a:solidFill>
                  <a:schemeClr val="accent2"/>
                </a:solidFill>
                <a:latin typeface="Calibri"/>
                <a:cs typeface="Calibri"/>
              </a:rPr>
              <a:t> mixte: 60%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i="1" dirty="0">
                <a:latin typeface="Calibri"/>
                <a:cs typeface="Calibri"/>
              </a:rPr>
              <a:t>vs</a:t>
            </a:r>
            <a:r>
              <a:rPr lang="fr-FR" sz="2400" dirty="0">
                <a:latin typeface="Calibri"/>
                <a:cs typeface="Calibri"/>
              </a:rPr>
              <a:t> 20%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5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Calibri"/>
                <a:cs typeface="Calibri"/>
              </a:rPr>
              <a:t>Stade IV: 60%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i="1" dirty="0">
                <a:latin typeface="Calibri"/>
                <a:cs typeface="Calibri"/>
              </a:rPr>
              <a:t>vs</a:t>
            </a:r>
            <a:r>
              <a:rPr lang="fr-FR" sz="2400" dirty="0">
                <a:latin typeface="Calibri"/>
                <a:cs typeface="Calibri"/>
              </a:rPr>
              <a:t> 15%</a:t>
            </a:r>
          </a:p>
          <a:p>
            <a:pPr marL="342900" indent="-342900" algn="ctr" eaLnBrk="0" hangingPunct="0">
              <a:lnSpc>
                <a:spcPct val="120000"/>
              </a:lnSpc>
              <a:defRPr/>
            </a:pPr>
            <a:endParaRPr lang="fr-FR" sz="2400" dirty="0">
              <a:latin typeface="Calibri"/>
              <a:cs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49" y="2171700"/>
            <a:ext cx="4063559" cy="2463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7008124" y="4660900"/>
            <a:ext cx="1909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>
                <a:latin typeface="Calibri"/>
                <a:cs typeface="Calibri"/>
              </a:rPr>
              <a:t>Lanoy</a:t>
            </a:r>
            <a:r>
              <a:rPr lang="fr-FR" sz="1600" i="1" dirty="0" smtClean="0">
                <a:latin typeface="Calibri"/>
                <a:cs typeface="Calibri"/>
              </a:rPr>
              <a:t> E, Blood 2011</a:t>
            </a:r>
            <a:endParaRPr lang="fr-FR" sz="1600" i="1" dirty="0">
              <a:latin typeface="Calibri"/>
              <a:cs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98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173163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Lymphome </a:t>
            </a:r>
            <a:r>
              <a:rPr lang="fr-FR" sz="3200" baseline="30000" dirty="0" smtClean="0">
                <a:solidFill>
                  <a:srgbClr val="AF3700"/>
                </a:solidFill>
                <a:latin typeface="Calibri"/>
                <a:cs typeface="Calibri"/>
              </a:rPr>
              <a:t>c</a:t>
            </a: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/</a:t>
            </a:r>
            <a:r>
              <a:rPr lang="fr-FR" sz="2000" dirty="0" smtClean="0">
                <a:solidFill>
                  <a:srgbClr val="AF3700"/>
                </a:solidFill>
                <a:latin typeface="Calibri"/>
                <a:cs typeface="Calibri"/>
              </a:rPr>
              <a:t>o</a:t>
            </a: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 patients </a:t>
            </a:r>
            <a:b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</a:br>
            <a:r>
              <a:rPr lang="fr-FR" sz="3200" dirty="0" smtClean="0">
                <a:solidFill>
                  <a:srgbClr val="AF3700"/>
                </a:solidFill>
                <a:latin typeface="Calibri"/>
                <a:cs typeface="Calibri"/>
              </a:rPr>
              <a:t>à charge virale indétectable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5600" y="1707970"/>
            <a:ext cx="849463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Le Lymphome était déjà présent à la mise sous </a:t>
            </a:r>
            <a:r>
              <a:rPr lang="fr-FR" sz="2400" dirty="0" err="1" smtClean="0">
                <a:solidFill>
                  <a:srgbClr val="BFBFBF"/>
                </a:solidFill>
                <a:latin typeface="Calibri"/>
                <a:cs typeface="Calibri"/>
              </a:rPr>
              <a:t>cART</a:t>
            </a:r>
            <a:endParaRPr lang="fr-FR" sz="2400" dirty="0" smtClean="0">
              <a:solidFill>
                <a:srgbClr val="BFBFBF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Persistance d’un risque lié à la persistance du HIV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Phénomène « IRIS » favorisant l’émergence d’un Lymphome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latin typeface="Calibri"/>
                <a:cs typeface="Calibri"/>
              </a:rPr>
              <a:t>Lente reconstitution de la protection « Immunologique » / LNH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  <a:latin typeface="Calibri"/>
                <a:cs typeface="Calibri"/>
              </a:rPr>
              <a:t>Effet « Point de non Retour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FR" sz="2400" dirty="0" smtClean="0">
              <a:solidFill>
                <a:srgbClr val="BFBFBF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21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795" y="694244"/>
            <a:ext cx="3566160" cy="1035424"/>
          </a:xfrm>
        </p:spPr>
        <p:txBody>
          <a:bodyPr/>
          <a:lstStyle/>
          <a:p>
            <a:r>
              <a:rPr lang="fr-FR" sz="2400" dirty="0" smtClean="0">
                <a:latin typeface="Calibri"/>
                <a:cs typeface="Calibri"/>
              </a:rPr>
              <a:t>Impact des Trithérapie sur l’incidence des Lymphomes</a:t>
            </a:r>
            <a:br>
              <a:rPr lang="fr-FR" sz="2400" dirty="0" smtClean="0">
                <a:latin typeface="Calibri"/>
                <a:cs typeface="Calibri"/>
              </a:rPr>
            </a:br>
            <a:r>
              <a:rPr lang="fr-FR" sz="1800" dirty="0" smtClean="0">
                <a:latin typeface="Calibri"/>
                <a:cs typeface="Calibri"/>
              </a:rPr>
              <a:t>( / 1,000 </a:t>
            </a:r>
            <a:r>
              <a:rPr lang="fr-FR" sz="1800" dirty="0" err="1" smtClean="0">
                <a:latin typeface="Calibri"/>
                <a:cs typeface="Calibri"/>
              </a:rPr>
              <a:t>pt.y</a:t>
            </a:r>
            <a:r>
              <a:rPr lang="fr-FR" sz="1800" dirty="0" smtClean="0">
                <a:latin typeface="Calibri"/>
                <a:cs typeface="Calibri"/>
              </a:rPr>
              <a:t>.)</a:t>
            </a:r>
            <a:endParaRPr lang="fr-FR" sz="1800" dirty="0">
              <a:latin typeface="Calibri"/>
              <a:cs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3200921" y="1458627"/>
            <a:ext cx="5803379" cy="3583274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Délais sous trithérapie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fr-FR" sz="1800" dirty="0">
                <a:latin typeface="Calibri"/>
                <a:cs typeface="Calibri"/>
              </a:rPr>
              <a:t>	</a:t>
            </a:r>
            <a:r>
              <a:rPr lang="fr-FR" sz="1800" dirty="0" smtClean="0">
                <a:latin typeface="Calibri"/>
                <a:cs typeface="Calibri"/>
              </a:rPr>
              <a:t> Avant trithérapie			</a:t>
            </a:r>
            <a:r>
              <a:rPr lang="fr-FR" sz="1800" b="1" dirty="0" smtClean="0">
                <a:latin typeface="Calibri"/>
                <a:cs typeface="Calibri"/>
              </a:rPr>
              <a:t>12.9</a:t>
            </a:r>
          </a:p>
          <a:p>
            <a:pPr marL="800100" lvl="1" indent="-342900">
              <a:buFont typeface="Wingdings" charset="2"/>
              <a:buChar char="§"/>
            </a:pPr>
            <a:r>
              <a:rPr lang="fr-FR" sz="1800" dirty="0" smtClean="0">
                <a:latin typeface="Calibri"/>
                <a:cs typeface="Calibri"/>
              </a:rPr>
              <a:t>	&lt; 12 mois de trithérapie		  </a:t>
            </a:r>
            <a:r>
              <a:rPr lang="fr-FR" sz="1800" b="1" dirty="0" smtClean="0">
                <a:latin typeface="Calibri"/>
                <a:cs typeface="Calibri"/>
              </a:rPr>
              <a:t>8.8</a:t>
            </a:r>
          </a:p>
          <a:p>
            <a:pPr marL="800100" lvl="1" indent="-342900">
              <a:buFont typeface="Wingdings" charset="2"/>
              <a:buChar char="§"/>
            </a:pPr>
            <a:r>
              <a:rPr lang="fr-FR" sz="1800" dirty="0" smtClean="0">
                <a:latin typeface="Calibri"/>
                <a:cs typeface="Calibri"/>
              </a:rPr>
              <a:t>	  &gt; 24 mois de trithérapie		  </a:t>
            </a:r>
            <a:r>
              <a:rPr lang="fr-FR" sz="1800" b="1" dirty="0" smtClean="0">
                <a:latin typeface="Calibri"/>
                <a:cs typeface="Calibri"/>
              </a:rPr>
              <a:t>4.5</a:t>
            </a:r>
          </a:p>
          <a:p>
            <a:r>
              <a:rPr lang="fr-FR" sz="2000" dirty="0" smtClean="0">
                <a:solidFill>
                  <a:srgbClr val="AF3700"/>
                </a:solidFill>
                <a:latin typeface="Calibri"/>
                <a:cs typeface="Calibri"/>
              </a:rPr>
              <a:t>Réponse à la trithérapie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fr-FR" sz="1800" dirty="0" smtClean="0">
                <a:latin typeface="Calibri"/>
                <a:cs typeface="Calibri"/>
              </a:rPr>
              <a:t>Répondeurs (CD4 +50 et CV &lt; 500)	   2.4</a:t>
            </a:r>
          </a:p>
          <a:p>
            <a:pPr marL="800100" lvl="1" indent="-342900">
              <a:buFont typeface="Wingdings" charset="2"/>
              <a:buChar char="§"/>
            </a:pPr>
            <a:r>
              <a:rPr lang="fr-FR" sz="1800" dirty="0" smtClean="0">
                <a:latin typeface="Calibri"/>
                <a:cs typeface="Calibri"/>
              </a:rPr>
              <a:t>Non répondeurs			   9.9</a:t>
            </a:r>
          </a:p>
          <a:p>
            <a:r>
              <a:rPr lang="fr-FR" sz="2000" dirty="0" smtClean="0">
                <a:solidFill>
                  <a:srgbClr val="AF3700"/>
                </a:solidFill>
                <a:latin typeface="Calibri"/>
                <a:cs typeface="Calibri"/>
              </a:rPr>
              <a:t>Taux des lymphocytes CD4</a:t>
            </a:r>
          </a:p>
          <a:p>
            <a:pPr marL="800100" lvl="1" indent="-342900">
              <a:buFont typeface="Wingdings" charset="2"/>
              <a:buChar char="§"/>
            </a:pPr>
            <a:r>
              <a:rPr lang="fr-FR" sz="1800" dirty="0">
                <a:latin typeface="Calibri"/>
                <a:cs typeface="Calibri"/>
              </a:rPr>
              <a:t>	</a:t>
            </a:r>
            <a:r>
              <a:rPr lang="fr-FR" sz="1800" dirty="0" smtClean="0">
                <a:latin typeface="Calibri"/>
                <a:cs typeface="Calibri"/>
              </a:rPr>
              <a:t> &lt; 50 </a:t>
            </a:r>
            <a:r>
              <a:rPr lang="fr-FR" sz="1800" i="1" dirty="0" smtClean="0">
                <a:latin typeface="Calibri"/>
                <a:cs typeface="Calibri"/>
              </a:rPr>
              <a:t>vs</a:t>
            </a:r>
            <a:r>
              <a:rPr lang="fr-FR" sz="1800" dirty="0" smtClean="0">
                <a:latin typeface="Calibri"/>
                <a:cs typeface="Calibri"/>
              </a:rPr>
              <a:t> &gt; 350 	</a:t>
            </a:r>
            <a:r>
              <a:rPr lang="fr-FR" sz="1800" dirty="0" smtClean="0">
                <a:latin typeface="Calibri"/>
                <a:ea typeface="Wingdings"/>
                <a:cs typeface="Calibri"/>
                <a:sym typeface="Wingdings"/>
              </a:rPr>
              <a:t></a:t>
            </a:r>
            <a:r>
              <a:rPr lang="fr-FR" sz="1800" dirty="0" smtClean="0">
                <a:latin typeface="Calibri"/>
                <a:cs typeface="Calibri"/>
              </a:rPr>
              <a:t>	     Risque x 20			</a:t>
            </a:r>
            <a:endParaRPr lang="fr-FR" sz="1800" dirty="0">
              <a:latin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470418" y="6492875"/>
            <a:ext cx="1673581" cy="365125"/>
          </a:xfrm>
        </p:spPr>
        <p:txBody>
          <a:bodyPr/>
          <a:lstStyle/>
          <a:p>
            <a:r>
              <a:rPr lang="fr-FR" dirty="0" smtClean="0"/>
              <a:t>Oksenhendler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25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11115" y="371444"/>
            <a:ext cx="256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EuroSIDA</a:t>
            </a:r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: 26764 </a:t>
            </a:r>
            <a:r>
              <a:rPr lang="fr-FR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pt.y</a:t>
            </a:r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endParaRPr lang="fr-F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34431" y="854919"/>
            <a:ext cx="1734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alibri"/>
                <a:cs typeface="Calibri"/>
              </a:rPr>
              <a:t>Kirk et al. Blood 2001</a:t>
            </a:r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97200" y="1333500"/>
            <a:ext cx="5702300" cy="3606800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60400" y="5257800"/>
            <a:ext cx="7853432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Ø"/>
            </a:pPr>
            <a:r>
              <a:rPr lang="fr-FR" sz="2000" dirty="0" smtClean="0">
                <a:latin typeface="Calibri"/>
                <a:cs typeface="Calibri"/>
              </a:rPr>
              <a:t>Délais de reconstitution du pool des cellules </a:t>
            </a:r>
            <a:r>
              <a:rPr lang="fr-FR" sz="2000" dirty="0" err="1" smtClean="0">
                <a:latin typeface="Calibri"/>
                <a:cs typeface="Calibri"/>
              </a:rPr>
              <a:t>T</a:t>
            </a:r>
            <a:r>
              <a:rPr lang="fr-FR" sz="2000" dirty="0" smtClean="0">
                <a:latin typeface="Calibri"/>
                <a:cs typeface="Calibri"/>
              </a:rPr>
              <a:t> </a:t>
            </a:r>
            <a:r>
              <a:rPr lang="fr-FR" sz="2000" dirty="0" err="1" smtClean="0">
                <a:latin typeface="Calibri"/>
                <a:cs typeface="Calibri"/>
              </a:rPr>
              <a:t>immuno-compétentes</a:t>
            </a:r>
            <a:r>
              <a:rPr lang="fr-FR" sz="2000" dirty="0" smtClean="0">
                <a:latin typeface="Calibri"/>
                <a:cs typeface="Calibri"/>
              </a:rPr>
              <a:t> ?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Ø"/>
            </a:pPr>
            <a:r>
              <a:rPr lang="fr-FR" sz="2000" dirty="0" smtClean="0">
                <a:latin typeface="Calibri"/>
                <a:cs typeface="Calibri"/>
              </a:rPr>
              <a:t>Altération durable des structures lymphoïdes ?</a:t>
            </a:r>
            <a:endParaRPr lang="fr-FR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79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173163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Lymphome </a:t>
            </a:r>
            <a:r>
              <a:rPr lang="fr-FR" sz="3200" baseline="30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/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patients </a:t>
            </a:r>
            <a:b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à charge virale indétectable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5600" y="1707970"/>
            <a:ext cx="849463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Le Lymphome était déjà présent à la mise sous </a:t>
            </a:r>
            <a:r>
              <a:rPr lang="fr-FR" sz="2400" dirty="0" err="1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cART</a:t>
            </a:r>
            <a:endParaRPr lang="fr-FR" sz="2400" dirty="0" smtClean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Persistance d’un risque lié à la persistance du HIV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Phénomène « IRIS » favorisant l’émergence d’un Lymphome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Lente reconstitution de la protection « Immunologique » / LNH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>
                <a:latin typeface="Calibri"/>
                <a:cs typeface="Calibri"/>
              </a:rPr>
              <a:t>Effet « Point de non Retour 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FR" sz="2400" dirty="0" smtClean="0">
              <a:latin typeface="Calibri"/>
              <a:cs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97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6506" y="342900"/>
            <a:ext cx="6508377" cy="1143000"/>
          </a:xfrm>
        </p:spPr>
        <p:txBody>
          <a:bodyPr/>
          <a:lstStyle/>
          <a:p>
            <a:r>
              <a:rPr lang="fr-FR" sz="3200" dirty="0" err="1" smtClean="0">
                <a:latin typeface="Calibri"/>
                <a:cs typeface="Calibri"/>
              </a:rPr>
              <a:t>Oncogénèse</a:t>
            </a:r>
            <a:r>
              <a:rPr lang="fr-FR" sz="3200" dirty="0" smtClean="0">
                <a:latin typeface="Calibri"/>
                <a:cs typeface="Calibri"/>
              </a:rPr>
              <a:t> par étapes </a:t>
            </a:r>
            <a:br>
              <a:rPr lang="fr-FR" sz="3200" dirty="0" smtClean="0">
                <a:latin typeface="Calibri"/>
                <a:cs typeface="Calibri"/>
              </a:rPr>
            </a:br>
            <a:r>
              <a:rPr lang="fr-FR" sz="3200" dirty="0" smtClean="0">
                <a:latin typeface="Calibri"/>
                <a:cs typeface="Calibri"/>
              </a:rPr>
              <a:t>et « point de non-retour »</a:t>
            </a:r>
            <a:endParaRPr lang="fr-FR" sz="3200" dirty="0">
              <a:latin typeface="Calibri"/>
              <a:cs typeface="Calibri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70828"/>
              </p:ext>
            </p:extLst>
          </p:nvPr>
        </p:nvGraphicFramePr>
        <p:xfrm>
          <a:off x="630880" y="2383496"/>
          <a:ext cx="742354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972"/>
                <a:gridCol w="1900060"/>
                <a:gridCol w="247451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/>
                          <a:cs typeface="Calibri"/>
                        </a:rPr>
                        <a:t>Tumeur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/>
                          <a:cs typeface="Calibri"/>
                        </a:rPr>
                        <a:t>Virus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libri"/>
                          <a:cs typeface="Calibri"/>
                        </a:rPr>
                        <a:t>Point de non-Retour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latin typeface="Calibri"/>
                          <a:cs typeface="Calibri"/>
                        </a:rPr>
                        <a:t>Hépatocarcinome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/>
                          <a:cs typeface="Calibri"/>
                        </a:rPr>
                        <a:t>HBV, HCV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libri"/>
                          <a:cs typeface="Calibri"/>
                        </a:rPr>
                        <a:t>Fibrose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/>
                          <a:cs typeface="Calibri"/>
                        </a:rPr>
                        <a:t>Cancer Anal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/>
                          <a:cs typeface="Calibri"/>
                        </a:rPr>
                        <a:t>HPV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libri"/>
                          <a:cs typeface="Calibri"/>
                        </a:rPr>
                        <a:t>Dysplasie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/>
                          <a:cs typeface="Calibri"/>
                        </a:rPr>
                        <a:t>Lymphome des séreuses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/>
                          <a:cs typeface="Calibri"/>
                        </a:rPr>
                        <a:t>HHV8, EBV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libri"/>
                          <a:cs typeface="Calibri"/>
                        </a:rPr>
                        <a:t>?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/>
                          <a:cs typeface="Calibri"/>
                        </a:rPr>
                        <a:t>Lymphome / Hodgkin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/>
                          <a:cs typeface="Calibri"/>
                        </a:rPr>
                        <a:t>EBV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libri"/>
                          <a:cs typeface="Calibri"/>
                        </a:rPr>
                        <a:t>?</a:t>
                      </a:r>
                      <a:endParaRPr lang="fr-FR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latin typeface="Calibri"/>
                <a:cs typeface="Calibri"/>
              </a:rPr>
              <a:t>Oksenhendler 2017</a:t>
            </a:r>
            <a:endParaRPr lang="fr-FR">
              <a:latin typeface="Calibri"/>
              <a:cs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>
                <a:latin typeface="Calibri"/>
                <a:cs typeface="Calibri"/>
              </a:rPr>
              <a:t>27</a:t>
            </a:fld>
            <a:endParaRPr lang="fr-FR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49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736" y="188292"/>
            <a:ext cx="4889537" cy="949187"/>
          </a:xfrm>
        </p:spPr>
        <p:txBody>
          <a:bodyPr/>
          <a:lstStyle/>
          <a:p>
            <a:r>
              <a:rPr lang="fr-FR" sz="3200" dirty="0" smtClean="0">
                <a:latin typeface="Calibri"/>
                <a:cs typeface="Calibri"/>
              </a:rPr>
              <a:t>Cellules </a:t>
            </a:r>
            <a:r>
              <a:rPr lang="fr-FR" sz="3200" dirty="0" err="1" smtClean="0">
                <a:latin typeface="Calibri"/>
                <a:cs typeface="Calibri"/>
              </a:rPr>
              <a:t>iNKT</a:t>
            </a:r>
            <a:r>
              <a:rPr lang="fr-FR" sz="3200" dirty="0" smtClean="0">
                <a:latin typeface="Calibri"/>
                <a:cs typeface="Calibri"/>
              </a:rPr>
              <a:t> et EBV</a:t>
            </a:r>
            <a:endParaRPr lang="fr-FR" sz="3200" dirty="0">
              <a:latin typeface="Calibri"/>
              <a:cs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28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8736" y="1607021"/>
            <a:ext cx="8577989" cy="3156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Petite sous-population de cellules </a:t>
            </a:r>
            <a:r>
              <a:rPr lang="fr-FR" sz="2200" dirty="0" err="1" smtClean="0">
                <a:latin typeface="Calibri"/>
                <a:cs typeface="Calibri"/>
              </a:rPr>
              <a:t>T</a:t>
            </a:r>
            <a:r>
              <a:rPr lang="fr-FR" sz="2200" dirty="0" smtClean="0">
                <a:latin typeface="Calibri"/>
                <a:cs typeface="Calibri"/>
              </a:rPr>
              <a:t>αβ 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Expression d’un TCR invariant (Vα24-Jα18/Vβ11)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Sécrétion rapide de cytokines (</a:t>
            </a:r>
            <a:r>
              <a:rPr lang="fr-FR" sz="2200" dirty="0" err="1" smtClean="0">
                <a:latin typeface="Calibri"/>
                <a:cs typeface="Calibri"/>
              </a:rPr>
              <a:t>IFNγ</a:t>
            </a:r>
            <a:r>
              <a:rPr lang="fr-FR" sz="2200" dirty="0" smtClean="0">
                <a:latin typeface="Calibri"/>
                <a:cs typeface="Calibri"/>
              </a:rPr>
              <a:t>, IL4, IL10, TGFβ)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Interaction avec CD1d (CMH-I-</a:t>
            </a:r>
            <a:r>
              <a:rPr lang="fr-FR" sz="2200" dirty="0" err="1" smtClean="0">
                <a:latin typeface="Calibri"/>
                <a:cs typeface="Calibri"/>
              </a:rPr>
              <a:t>like</a:t>
            </a:r>
            <a:r>
              <a:rPr lang="fr-FR" sz="2200" dirty="0" smtClean="0">
                <a:latin typeface="Calibri"/>
                <a:cs typeface="Calibri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Reconnaissance d’antigènes </a:t>
            </a:r>
            <a:r>
              <a:rPr lang="fr-FR" sz="2200" dirty="0" err="1" smtClean="0">
                <a:latin typeface="Calibri"/>
                <a:cs typeface="Calibri"/>
              </a:rPr>
              <a:t>glycolipidiques</a:t>
            </a:r>
            <a:r>
              <a:rPr lang="fr-FR" sz="2200" dirty="0" smtClean="0">
                <a:latin typeface="Calibri"/>
                <a:cs typeface="Calibri"/>
              </a:rPr>
              <a:t> </a:t>
            </a:r>
          </a:p>
          <a:p>
            <a:pPr>
              <a:lnSpc>
                <a:spcPct val="130000"/>
              </a:lnSpc>
            </a:pPr>
            <a:endParaRPr lang="fr-FR" sz="2200" dirty="0">
              <a:latin typeface="Calibri"/>
              <a:cs typeface="Calibri"/>
            </a:endParaRPr>
          </a:p>
          <a:p>
            <a:pPr>
              <a:lnSpc>
                <a:spcPct val="130000"/>
              </a:lnSpc>
            </a:pPr>
            <a:r>
              <a:rPr lang="fr-FR" sz="2200" dirty="0" smtClean="0">
                <a:latin typeface="Calibri"/>
                <a:cs typeface="Calibri"/>
              </a:rPr>
              <a:t>Défaut profond du développement de ces cellules / déficit en SAP (XLP-1)</a:t>
            </a:r>
            <a:endParaRPr lang="fr-FR" sz="2200" dirty="0">
              <a:latin typeface="Calibri"/>
              <a:cs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89516" y="4974748"/>
            <a:ext cx="665850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Defective</a:t>
            </a:r>
            <a:r>
              <a:rPr lang="fr-FR" sz="1400" b="1" dirty="0"/>
              <a:t> NKT </a:t>
            </a:r>
            <a:r>
              <a:rPr lang="fr-FR" sz="1400" b="1" dirty="0" err="1"/>
              <a:t>cell</a:t>
            </a:r>
            <a:r>
              <a:rPr lang="fr-FR" sz="1400" b="1" dirty="0"/>
              <a:t> </a:t>
            </a:r>
            <a:r>
              <a:rPr lang="fr-FR" sz="1400" b="1" dirty="0" err="1"/>
              <a:t>development</a:t>
            </a:r>
            <a:r>
              <a:rPr lang="fr-FR" sz="1400" b="1" dirty="0"/>
              <a:t> in </a:t>
            </a:r>
            <a:r>
              <a:rPr lang="fr-FR" sz="1400" b="1" dirty="0" err="1"/>
              <a:t>mice</a:t>
            </a:r>
            <a:r>
              <a:rPr lang="fr-FR" sz="1400" b="1" dirty="0"/>
              <a:t> and </a:t>
            </a:r>
            <a:r>
              <a:rPr lang="fr-FR" sz="1400" b="1" dirty="0" err="1"/>
              <a:t>humans</a:t>
            </a:r>
            <a:r>
              <a:rPr lang="fr-FR" sz="1400" b="1" dirty="0"/>
              <a:t> </a:t>
            </a:r>
            <a:r>
              <a:rPr lang="fr-FR" sz="1400" b="1" dirty="0" err="1"/>
              <a:t>lacking</a:t>
            </a:r>
            <a:r>
              <a:rPr lang="fr-FR" sz="1400" b="1" dirty="0"/>
              <a:t> the adapter SAP, the X-</a:t>
            </a:r>
            <a:r>
              <a:rPr lang="fr-FR" sz="1400" b="1" dirty="0" err="1"/>
              <a:t>linked</a:t>
            </a:r>
            <a:r>
              <a:rPr lang="fr-FR" sz="1400" b="1" dirty="0"/>
              <a:t> </a:t>
            </a:r>
            <a:r>
              <a:rPr lang="fr-FR" sz="1400" b="1" dirty="0" err="1"/>
              <a:t>lymphoproliferative</a:t>
            </a:r>
            <a:r>
              <a:rPr lang="fr-FR" sz="1400" b="1" dirty="0"/>
              <a:t> syndrome </a:t>
            </a:r>
            <a:r>
              <a:rPr lang="fr-FR" sz="1400" b="1" dirty="0" err="1"/>
              <a:t>gene</a:t>
            </a:r>
            <a:r>
              <a:rPr lang="fr-FR" sz="1400" b="1" dirty="0"/>
              <a:t> </a:t>
            </a:r>
            <a:r>
              <a:rPr lang="fr-FR" sz="1400" b="1" dirty="0" err="1"/>
              <a:t>product</a:t>
            </a:r>
            <a:endParaRPr lang="fr-FR" sz="1400" b="1" dirty="0"/>
          </a:p>
          <a:p>
            <a:r>
              <a:rPr lang="fr-FR" sz="1400" u="sng" dirty="0">
                <a:solidFill>
                  <a:srgbClr val="000000"/>
                </a:solidFill>
              </a:rPr>
              <a:t>Benoit Pasquier</a:t>
            </a:r>
            <a:r>
              <a:rPr lang="fr-FR" sz="1400" u="sng" dirty="0" smtClean="0">
                <a:solidFill>
                  <a:srgbClr val="000000"/>
                </a:solidFill>
              </a:rPr>
              <a:t>, et al. JEM 2005</a:t>
            </a:r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736" y="188292"/>
            <a:ext cx="4889537" cy="949187"/>
          </a:xfrm>
        </p:spPr>
        <p:txBody>
          <a:bodyPr/>
          <a:lstStyle/>
          <a:p>
            <a:r>
              <a:rPr lang="fr-FR" sz="3200" dirty="0" smtClean="0">
                <a:latin typeface="Calibri"/>
                <a:cs typeface="Calibri"/>
              </a:rPr>
              <a:t>Cellules </a:t>
            </a:r>
            <a:r>
              <a:rPr lang="fr-FR" sz="3200" dirty="0" err="1" smtClean="0">
                <a:latin typeface="Calibri"/>
                <a:cs typeface="Calibri"/>
              </a:rPr>
              <a:t>iNKT</a:t>
            </a:r>
            <a:r>
              <a:rPr lang="fr-FR" sz="3200" dirty="0" smtClean="0">
                <a:latin typeface="Calibri"/>
                <a:cs typeface="Calibri"/>
              </a:rPr>
              <a:t> et HIV</a:t>
            </a:r>
            <a:endParaRPr lang="fr-FR" sz="3200" dirty="0">
              <a:latin typeface="Calibri"/>
              <a:cs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29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8736" y="1789621"/>
            <a:ext cx="7250703" cy="3111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err="1" smtClean="0">
                <a:latin typeface="Calibri"/>
                <a:cs typeface="Calibri"/>
              </a:rPr>
              <a:t>iNKT</a:t>
            </a:r>
            <a:r>
              <a:rPr lang="fr-FR" sz="2200" dirty="0" smtClean="0">
                <a:latin typeface="Calibri"/>
                <a:cs typeface="Calibri"/>
              </a:rPr>
              <a:t> peuvent exprimer CD4 et CXCR4/CCR5 </a:t>
            </a:r>
            <a:r>
              <a:rPr lang="fr-FR" sz="2200" dirty="0" err="1" smtClean="0">
                <a:latin typeface="Calibri"/>
                <a:cs typeface="Calibri"/>
              </a:rPr>
              <a:t>co-récepteurs</a:t>
            </a:r>
            <a:endParaRPr lang="fr-FR" sz="2200" dirty="0" smtClean="0">
              <a:latin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Interviennent en première ligne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Déplétion massive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Perte de production de cytokines (</a:t>
            </a:r>
            <a:r>
              <a:rPr lang="fr-FR" sz="2200" dirty="0" err="1" smtClean="0">
                <a:latin typeface="Calibri"/>
                <a:cs typeface="Calibri"/>
              </a:rPr>
              <a:t>IFNγ</a:t>
            </a:r>
            <a:r>
              <a:rPr lang="fr-FR" sz="2200" dirty="0" smtClean="0">
                <a:latin typeface="Calibri"/>
                <a:cs typeface="Calibri"/>
              </a:rPr>
              <a:t>, IL4)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Restauration lente et très partielle</a:t>
            </a:r>
          </a:p>
          <a:p>
            <a:pPr>
              <a:lnSpc>
                <a:spcPct val="150000"/>
              </a:lnSpc>
            </a:pPr>
            <a:endParaRPr lang="fr-FR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40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11568" y="238144"/>
            <a:ext cx="1946804" cy="533597"/>
          </a:xfrm>
        </p:spPr>
        <p:txBody>
          <a:bodyPr/>
          <a:lstStyle/>
          <a:p>
            <a:r>
              <a:rPr lang="fr-FR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Pourquoi ?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06506" y="1391080"/>
            <a:ext cx="8262982" cy="365760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>
                <a:solidFill>
                  <a:srgbClr val="AF3700"/>
                </a:solidFill>
                <a:latin typeface="Calibri"/>
                <a:cs typeface="Calibri"/>
              </a:rPr>
              <a:t>Le « </a:t>
            </a:r>
            <a:r>
              <a:rPr lang="fr-FR" sz="2400" b="1" dirty="0" smtClean="0">
                <a:solidFill>
                  <a:srgbClr val="AF3700"/>
                </a:solidFill>
                <a:latin typeface="Calibri"/>
                <a:cs typeface="Calibri"/>
              </a:rPr>
              <a:t>modèle</a:t>
            </a:r>
            <a:r>
              <a:rPr lang="fr-FR" sz="2400" dirty="0" smtClean="0">
                <a:solidFill>
                  <a:srgbClr val="AF3700"/>
                </a:solidFill>
                <a:latin typeface="Calibri"/>
                <a:cs typeface="Calibri"/>
              </a:rPr>
              <a:t> » des proliférations lymphoïdes liées à l’EBV           chez l’immunodéprimé</a:t>
            </a:r>
          </a:p>
          <a:p>
            <a:pPr>
              <a:lnSpc>
                <a:spcPct val="120000"/>
              </a:lnSpc>
            </a:pPr>
            <a:endParaRPr lang="fr-FR" sz="2000" dirty="0" smtClean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Transplantation d’organe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Allogreffe de moelle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Déficits Immunitaires Primitifs</a:t>
            </a:r>
            <a:endParaRPr lang="fr-FR" sz="2200" dirty="0">
              <a:latin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561168" y="6492875"/>
            <a:ext cx="1582832" cy="365125"/>
          </a:xfrm>
        </p:spPr>
        <p:txBody>
          <a:bodyPr/>
          <a:lstStyle/>
          <a:p>
            <a:r>
              <a:rPr lang="fr-FR" dirty="0" smtClean="0"/>
              <a:t>Oksenhendler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56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736" y="188292"/>
            <a:ext cx="4889537" cy="949187"/>
          </a:xfrm>
        </p:spPr>
        <p:txBody>
          <a:bodyPr/>
          <a:lstStyle/>
          <a:p>
            <a:r>
              <a:rPr lang="fr-FR" sz="3200" dirty="0" smtClean="0">
                <a:latin typeface="Calibri"/>
                <a:cs typeface="Calibri"/>
              </a:rPr>
              <a:t>Cellules </a:t>
            </a:r>
            <a:r>
              <a:rPr lang="fr-FR" sz="3200" dirty="0" err="1" smtClean="0">
                <a:latin typeface="Calibri"/>
                <a:cs typeface="Calibri"/>
              </a:rPr>
              <a:t>iNKT</a:t>
            </a:r>
            <a:r>
              <a:rPr lang="fr-FR" sz="3200" dirty="0" smtClean="0">
                <a:latin typeface="Calibri"/>
                <a:cs typeface="Calibri"/>
              </a:rPr>
              <a:t> et HHV-8</a:t>
            </a:r>
            <a:endParaRPr lang="fr-FR" sz="3200" dirty="0">
              <a:latin typeface="Calibri"/>
              <a:cs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30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2013" y="3018015"/>
            <a:ext cx="4842969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Diminution franche des cellules </a:t>
            </a:r>
            <a:r>
              <a:rPr lang="fr-FR" sz="2200" dirty="0" err="1" smtClean="0">
                <a:latin typeface="Calibri"/>
                <a:cs typeface="Calibri"/>
              </a:rPr>
              <a:t>iNKT</a:t>
            </a:r>
            <a:r>
              <a:rPr lang="fr-FR" sz="2200" dirty="0" smtClean="0">
                <a:latin typeface="Calibri"/>
                <a:cs typeface="Calibri"/>
              </a:rPr>
              <a:t> dans la maladie de </a:t>
            </a:r>
            <a:r>
              <a:rPr lang="fr-FR" sz="2200" dirty="0" err="1" smtClean="0">
                <a:latin typeface="Calibri"/>
                <a:cs typeface="Calibri"/>
              </a:rPr>
              <a:t>Castleman</a:t>
            </a:r>
            <a:r>
              <a:rPr lang="fr-FR" sz="2200" dirty="0" smtClean="0">
                <a:latin typeface="Calibri"/>
                <a:cs typeface="Calibri"/>
              </a:rPr>
              <a:t> HHV8+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HIV+ ou HIV-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Pas dans KS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>
                <a:latin typeface="Calibri"/>
                <a:cs typeface="Calibri"/>
              </a:rPr>
              <a:t>D</a:t>
            </a:r>
            <a:r>
              <a:rPr lang="fr-FR" sz="2200" dirty="0" smtClean="0">
                <a:latin typeface="Calibri"/>
                <a:cs typeface="Calibri"/>
              </a:rPr>
              <a:t>iminution des cellules B mémoire</a:t>
            </a:r>
          </a:p>
          <a:p>
            <a:pPr>
              <a:lnSpc>
                <a:spcPct val="150000"/>
              </a:lnSpc>
            </a:pPr>
            <a:endParaRPr lang="fr-FR" sz="2200" dirty="0">
              <a:latin typeface="Calibri"/>
              <a:cs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4" y="1325776"/>
            <a:ext cx="8076353" cy="13924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121792" y="2457852"/>
            <a:ext cx="94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latin typeface="Calibri"/>
                <a:cs typeface="Calibri"/>
              </a:rPr>
              <a:t>Blood 2O16</a:t>
            </a:r>
            <a:endParaRPr lang="fr-FR" sz="1200" i="1" dirty="0">
              <a:latin typeface="Calibri"/>
              <a:cs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22" y="2946554"/>
            <a:ext cx="3434178" cy="2781146"/>
          </a:xfrm>
          <a:prstGeom prst="rect">
            <a:avLst/>
          </a:prstGeom>
          <a:ln>
            <a:solidFill>
              <a:srgbClr val="990000"/>
            </a:solidFill>
          </a:ln>
        </p:spPr>
      </p:pic>
    </p:spTree>
    <p:extLst>
      <p:ext uri="{BB962C8B-B14F-4D97-AF65-F5344CB8AC3E}">
        <p14:creationId xmlns:p14="http://schemas.microsoft.com/office/powerpoint/2010/main" val="102117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6474" y="149405"/>
            <a:ext cx="2207251" cy="611180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  <a:latin typeface="Calibri"/>
                <a:cs typeface="Calibri"/>
              </a:rPr>
              <a:t>Conclusions</a:t>
            </a:r>
            <a:endParaRPr lang="fr-FR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06507" y="992022"/>
            <a:ext cx="7875494" cy="4849978"/>
          </a:xfrm>
        </p:spPr>
        <p:txBody>
          <a:bodyPr>
            <a:noAutofit/>
          </a:bodyPr>
          <a:lstStyle/>
          <a:p>
            <a:r>
              <a:rPr lang="fr-FR" sz="2200" dirty="0" smtClean="0">
                <a:latin typeface="Calibri"/>
                <a:cs typeface="Calibri"/>
              </a:rPr>
              <a:t>L’infection HIV induit une rupture de l’équilibre entre certains virus et leur hôte</a:t>
            </a:r>
          </a:p>
          <a:p>
            <a:pPr>
              <a:lnSpc>
                <a:spcPct val="50000"/>
              </a:lnSpc>
            </a:pPr>
            <a:endParaRPr lang="fr-FR" sz="22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fr-FR" sz="2200" dirty="0" smtClean="0">
                <a:latin typeface="Calibri"/>
                <a:cs typeface="Calibri"/>
              </a:rPr>
              <a:t>Même avec une réplication contrôlée sous </a:t>
            </a:r>
            <a:r>
              <a:rPr lang="fr-FR" sz="2200" dirty="0" err="1" smtClean="0">
                <a:latin typeface="Calibri"/>
                <a:cs typeface="Calibri"/>
              </a:rPr>
              <a:t>cART</a:t>
            </a:r>
            <a:endParaRPr lang="fr-FR" sz="2200" dirty="0" smtClean="0">
              <a:latin typeface="Calibri"/>
              <a:cs typeface="Calibri"/>
            </a:endParaRPr>
          </a:p>
          <a:p>
            <a:endParaRPr lang="fr-FR" sz="22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fr-FR" sz="2200" dirty="0" smtClean="0">
              <a:latin typeface="Calibri"/>
              <a:cs typeface="Calibri"/>
            </a:endParaRPr>
          </a:p>
          <a:p>
            <a:endParaRPr lang="fr-FR" sz="2200" dirty="0">
              <a:latin typeface="Calibri"/>
              <a:cs typeface="Calibri"/>
            </a:endParaRPr>
          </a:p>
          <a:p>
            <a:endParaRPr lang="fr-FR" sz="2200" dirty="0" smtClean="0"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err="1" smtClean="0">
                <a:latin typeface="Calibri"/>
                <a:cs typeface="Calibri"/>
              </a:rPr>
              <a:t>Hyperactivation</a:t>
            </a:r>
            <a:r>
              <a:rPr lang="fr-FR" sz="2200" dirty="0" smtClean="0">
                <a:latin typeface="Calibri"/>
                <a:cs typeface="Calibri"/>
              </a:rPr>
              <a:t> persistante du système immunitaire ?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Persistance de l’exposition à certaines protéines virales ?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Persistance d’anomalies de structure des organes lymphoïdes ?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fr-FR" sz="2200" dirty="0" smtClean="0">
                <a:latin typeface="Calibri"/>
                <a:cs typeface="Calibri"/>
              </a:rPr>
              <a:t>Déficit immunitaire sélectif difficilement </a:t>
            </a:r>
            <a:r>
              <a:rPr lang="fr-FR" sz="2200" dirty="0" err="1" smtClean="0">
                <a:latin typeface="Calibri"/>
                <a:cs typeface="Calibri"/>
              </a:rPr>
              <a:t>restaurable</a:t>
            </a:r>
            <a:r>
              <a:rPr lang="fr-FR" sz="2200" dirty="0" smtClean="0">
                <a:latin typeface="Calibri"/>
                <a:cs typeface="Calibri"/>
              </a:rPr>
              <a:t> ?</a:t>
            </a:r>
            <a:endParaRPr lang="fr-FR" sz="2200" dirty="0">
              <a:latin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501010" y="6492875"/>
            <a:ext cx="1642990" cy="365125"/>
          </a:xfrm>
        </p:spPr>
        <p:txBody>
          <a:bodyPr/>
          <a:lstStyle/>
          <a:p>
            <a:r>
              <a:rPr lang="fr-FR" dirty="0" smtClean="0"/>
              <a:t>Oksenhendler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31</a:t>
            </a:fld>
            <a:endParaRPr lang="fr-FR"/>
          </a:p>
        </p:txBody>
      </p:sp>
      <p:pic>
        <p:nvPicPr>
          <p:cNvPr id="7" name="Image 6" descr="HIV-vir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09" y="2415342"/>
            <a:ext cx="1839075" cy="1799998"/>
          </a:xfrm>
          <a:prstGeom prst="rect">
            <a:avLst/>
          </a:prstGeom>
        </p:spPr>
      </p:pic>
      <p:pic>
        <p:nvPicPr>
          <p:cNvPr id="8" name="Image 7" descr="tmp7190037025762836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07" y="2456841"/>
            <a:ext cx="1799998" cy="17999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12" y="2449363"/>
            <a:ext cx="1751350" cy="17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1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704" y="327136"/>
            <a:ext cx="4551398" cy="714492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fr-FR" sz="3200" dirty="0" smtClean="0">
                <a:latin typeface="Calibri"/>
                <a:cs typeface="Calibri"/>
              </a:rPr>
              <a:t>Explication simple </a:t>
            </a:r>
            <a:r>
              <a:rPr lang="is-IS" sz="3200" dirty="0" smtClean="0">
                <a:latin typeface="Calibri"/>
                <a:cs typeface="Calibri"/>
              </a:rPr>
              <a:t>…</a:t>
            </a:r>
            <a:endParaRPr lang="fr-FR" sz="3200" dirty="0">
              <a:latin typeface="Calibri"/>
              <a:cs typeface="Calibri"/>
            </a:endParaRPr>
          </a:p>
        </p:txBody>
      </p:sp>
      <p:sp>
        <p:nvSpPr>
          <p:cNvPr id="72" name="Oval 5"/>
          <p:cNvSpPr>
            <a:spLocks noChangeArrowheads="1"/>
          </p:cNvSpPr>
          <p:nvPr/>
        </p:nvSpPr>
        <p:spPr bwMode="auto">
          <a:xfrm>
            <a:off x="352765" y="3323411"/>
            <a:ext cx="812802" cy="7620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73" name="AutoShape 6"/>
          <p:cNvSpPr>
            <a:spLocks noChangeArrowheads="1"/>
          </p:cNvSpPr>
          <p:nvPr/>
        </p:nvSpPr>
        <p:spPr bwMode="auto">
          <a:xfrm>
            <a:off x="618056" y="3513911"/>
            <a:ext cx="203200" cy="2286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3" name="AutoShape 44"/>
          <p:cNvSpPr>
            <a:spLocks noChangeArrowheads="1"/>
          </p:cNvSpPr>
          <p:nvPr/>
        </p:nvSpPr>
        <p:spPr bwMode="auto">
          <a:xfrm>
            <a:off x="759167" y="2637611"/>
            <a:ext cx="203200" cy="2286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4" name="AutoShape 45"/>
          <p:cNvSpPr>
            <a:spLocks noChangeArrowheads="1"/>
          </p:cNvSpPr>
          <p:nvPr/>
        </p:nvSpPr>
        <p:spPr bwMode="auto">
          <a:xfrm>
            <a:off x="285034" y="2790011"/>
            <a:ext cx="203200" cy="2286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5" name="AutoShape 46"/>
          <p:cNvSpPr>
            <a:spLocks noChangeArrowheads="1"/>
          </p:cNvSpPr>
          <p:nvPr/>
        </p:nvSpPr>
        <p:spPr bwMode="auto">
          <a:xfrm>
            <a:off x="894490" y="3250689"/>
            <a:ext cx="203200" cy="2286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6" name="Rectangle 47"/>
          <p:cNvSpPr>
            <a:spLocks noChangeArrowheads="1"/>
          </p:cNvSpPr>
          <p:nvPr/>
        </p:nvSpPr>
        <p:spPr bwMode="auto">
          <a:xfrm>
            <a:off x="618056" y="4542611"/>
            <a:ext cx="3880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762000" eaLnBrk="0" hangingPunct="0">
              <a:defRPr/>
            </a:pPr>
            <a:r>
              <a:rPr lang="fr-FR">
                <a:solidFill>
                  <a:srgbClr val="333333"/>
                </a:solidFill>
                <a:latin typeface="Helvetica" charset="0"/>
                <a:cs typeface="+mn-cs"/>
              </a:rPr>
              <a:t>B</a:t>
            </a:r>
          </a:p>
        </p:txBody>
      </p:sp>
      <p:sp>
        <p:nvSpPr>
          <p:cNvPr id="116" name="Espace réservé du pied de page 1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117" name="Espace réservé du numéro de diapositive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4</a:t>
            </a:fld>
            <a:endParaRPr lang="fr-FR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2113758" y="5152211"/>
            <a:ext cx="774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762000" eaLnBrk="0" hangingPunct="0">
              <a:defRPr/>
            </a:pPr>
            <a:r>
              <a:rPr lang="fr-FR" sz="1600" dirty="0">
                <a:solidFill>
                  <a:srgbClr val="333333"/>
                </a:solidFill>
                <a:latin typeface="Calibri"/>
                <a:cs typeface="Calibri"/>
              </a:rPr>
              <a:t>B EBV+</a:t>
            </a:r>
          </a:p>
        </p:txBody>
      </p:sp>
      <p:sp>
        <p:nvSpPr>
          <p:cNvPr id="77" name="Rectangle 17"/>
          <p:cNvSpPr>
            <a:spLocks noChangeArrowheads="1"/>
          </p:cNvSpPr>
          <p:nvPr/>
        </p:nvSpPr>
        <p:spPr bwMode="auto">
          <a:xfrm>
            <a:off x="1672080" y="4466411"/>
            <a:ext cx="171167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62000" eaLnBrk="0" hangingPunct="0">
              <a:defRPr/>
            </a:pPr>
            <a:r>
              <a:rPr lang="fr-FR" dirty="0">
                <a:solidFill>
                  <a:srgbClr val="333333"/>
                </a:solidFill>
                <a:latin typeface="Calibri"/>
                <a:cs typeface="Calibri"/>
              </a:rPr>
              <a:t>Programme </a:t>
            </a:r>
          </a:p>
          <a:p>
            <a:pPr algn="ctr" defTabSz="762000" eaLnBrk="0" hangingPunct="0">
              <a:defRPr/>
            </a:pPr>
            <a:r>
              <a:rPr lang="fr-FR" dirty="0">
                <a:solidFill>
                  <a:srgbClr val="333333"/>
                </a:solidFill>
                <a:latin typeface="Calibri"/>
                <a:cs typeface="Calibri"/>
              </a:rPr>
              <a:t>de prolifération</a:t>
            </a:r>
          </a:p>
        </p:txBody>
      </p:sp>
      <p:grpSp>
        <p:nvGrpSpPr>
          <p:cNvPr id="78" name="Group 18"/>
          <p:cNvGrpSpPr>
            <a:grpSpLocks/>
          </p:cNvGrpSpPr>
          <p:nvPr/>
        </p:nvGrpSpPr>
        <p:grpSpPr bwMode="auto">
          <a:xfrm>
            <a:off x="3704145" y="4809311"/>
            <a:ext cx="1361723" cy="1028700"/>
            <a:chOff x="1349" y="1848"/>
            <a:chExt cx="965" cy="648"/>
          </a:xfrm>
        </p:grpSpPr>
        <p:sp>
          <p:nvSpPr>
            <p:cNvPr id="103" name="AutoShape 20"/>
            <p:cNvSpPr>
              <a:spLocks noChangeArrowheads="1"/>
            </p:cNvSpPr>
            <p:nvPr/>
          </p:nvSpPr>
          <p:spPr bwMode="auto">
            <a:xfrm>
              <a:off x="2170" y="1848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6" name="AutoShape 23"/>
            <p:cNvSpPr>
              <a:spLocks noChangeArrowheads="1"/>
            </p:cNvSpPr>
            <p:nvPr/>
          </p:nvSpPr>
          <p:spPr bwMode="auto">
            <a:xfrm>
              <a:off x="2112" y="2352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8" name="AutoShape 25"/>
            <p:cNvSpPr>
              <a:spLocks noChangeArrowheads="1"/>
            </p:cNvSpPr>
            <p:nvPr/>
          </p:nvSpPr>
          <p:spPr bwMode="auto">
            <a:xfrm>
              <a:off x="1349" y="1848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87" name="Line 48"/>
          <p:cNvSpPr>
            <a:spLocks noChangeShapeType="1"/>
          </p:cNvSpPr>
          <p:nvPr/>
        </p:nvSpPr>
        <p:spPr bwMode="auto">
          <a:xfrm flipV="1">
            <a:off x="1296501" y="3742511"/>
            <a:ext cx="608499" cy="1108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2046092" y="2104211"/>
            <a:ext cx="3005663" cy="3275013"/>
            <a:chOff x="2164630" y="2104211"/>
            <a:chExt cx="3005663" cy="3275013"/>
          </a:xfrm>
        </p:grpSpPr>
        <p:grpSp>
          <p:nvGrpSpPr>
            <p:cNvPr id="75" name="Group 8"/>
            <p:cNvGrpSpPr>
              <a:grpSpLocks/>
            </p:cNvGrpSpPr>
            <p:nvPr/>
          </p:nvGrpSpPr>
          <p:grpSpPr bwMode="auto">
            <a:xfrm>
              <a:off x="2164630" y="3209111"/>
              <a:ext cx="1006120" cy="1181100"/>
              <a:chOff x="1566" y="1752"/>
              <a:chExt cx="713" cy="744"/>
            </a:xfrm>
          </p:grpSpPr>
          <p:sp>
            <p:nvSpPr>
              <p:cNvPr id="109" name="Oval 9"/>
              <p:cNvSpPr>
                <a:spLocks noChangeAspect="1" noChangeArrowheads="1"/>
              </p:cNvSpPr>
              <p:nvPr/>
            </p:nvSpPr>
            <p:spPr bwMode="auto">
              <a:xfrm>
                <a:off x="1566" y="1824"/>
                <a:ext cx="713" cy="527"/>
              </a:xfrm>
              <a:prstGeom prst="ellipse">
                <a:avLst/>
              </a:prstGeom>
              <a:solidFill>
                <a:srgbClr val="10FF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13" name="AutoShape 13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144" cy="144"/>
              </a:xfrm>
              <a:prstGeom prst="star5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14" name="AutoShape 14"/>
              <p:cNvSpPr>
                <a:spLocks noChangeArrowheads="1"/>
              </p:cNvSpPr>
              <p:nvPr/>
            </p:nvSpPr>
            <p:spPr bwMode="auto">
              <a:xfrm>
                <a:off x="1795" y="1752"/>
                <a:ext cx="144" cy="144"/>
              </a:xfrm>
              <a:prstGeom prst="star5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15" name="AutoShape 15"/>
              <p:cNvSpPr>
                <a:spLocks noChangeArrowheads="1"/>
              </p:cNvSpPr>
              <p:nvPr/>
            </p:nvSpPr>
            <p:spPr bwMode="auto">
              <a:xfrm>
                <a:off x="1968" y="2016"/>
                <a:ext cx="144" cy="144"/>
              </a:xfrm>
              <a:prstGeom prst="star5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76" name="Line 16"/>
            <p:cNvSpPr>
              <a:spLocks noChangeShapeType="1"/>
            </p:cNvSpPr>
            <p:nvPr/>
          </p:nvSpPr>
          <p:spPr bwMode="auto">
            <a:xfrm flipV="1">
              <a:off x="3192031" y="2866211"/>
              <a:ext cx="572138" cy="46549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81" name="Line 42"/>
            <p:cNvSpPr>
              <a:spLocks noChangeShapeType="1"/>
            </p:cNvSpPr>
            <p:nvPr/>
          </p:nvSpPr>
          <p:spPr bwMode="auto">
            <a:xfrm>
              <a:off x="3219770" y="4128131"/>
              <a:ext cx="434085" cy="49068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82" name="Line 43"/>
            <p:cNvSpPr>
              <a:spLocks noChangeShapeType="1"/>
            </p:cNvSpPr>
            <p:nvPr/>
          </p:nvSpPr>
          <p:spPr bwMode="auto">
            <a:xfrm flipV="1">
              <a:off x="3273759" y="3760060"/>
              <a:ext cx="8128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1" name="Oval 9"/>
            <p:cNvSpPr>
              <a:spLocks noChangeAspect="1" noChangeArrowheads="1"/>
            </p:cNvSpPr>
            <p:nvPr/>
          </p:nvSpPr>
          <p:spPr bwMode="auto">
            <a:xfrm>
              <a:off x="3661110" y="4542611"/>
              <a:ext cx="1006122" cy="836613"/>
            </a:xfrm>
            <a:prstGeom prst="ellipse">
              <a:avLst/>
            </a:prstGeom>
            <a:solidFill>
              <a:srgbClr val="10FF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2" name="Oval 9"/>
            <p:cNvSpPr>
              <a:spLocks noChangeAspect="1" noChangeArrowheads="1"/>
            </p:cNvSpPr>
            <p:nvPr/>
          </p:nvSpPr>
          <p:spPr bwMode="auto">
            <a:xfrm>
              <a:off x="3810279" y="2104211"/>
              <a:ext cx="1006122" cy="836613"/>
            </a:xfrm>
            <a:prstGeom prst="ellipse">
              <a:avLst/>
            </a:prstGeom>
            <a:solidFill>
              <a:srgbClr val="10FF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3" name="Oval 9"/>
            <p:cNvSpPr>
              <a:spLocks noChangeAspect="1" noChangeArrowheads="1"/>
            </p:cNvSpPr>
            <p:nvPr/>
          </p:nvSpPr>
          <p:spPr bwMode="auto">
            <a:xfrm>
              <a:off x="4164171" y="3323411"/>
              <a:ext cx="1006122" cy="836613"/>
            </a:xfrm>
            <a:prstGeom prst="ellipse">
              <a:avLst/>
            </a:prstGeom>
            <a:solidFill>
              <a:srgbClr val="10FF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79" name="Group 26"/>
          <p:cNvGrpSpPr>
            <a:grpSpLocks/>
          </p:cNvGrpSpPr>
          <p:nvPr/>
        </p:nvGrpSpPr>
        <p:grpSpPr bwMode="auto">
          <a:xfrm>
            <a:off x="3907342" y="3361512"/>
            <a:ext cx="1120422" cy="2109788"/>
            <a:chOff x="821" y="1752"/>
            <a:chExt cx="794" cy="1329"/>
          </a:xfrm>
        </p:grpSpPr>
        <p:sp>
          <p:nvSpPr>
            <p:cNvPr id="96" name="AutoShape 28"/>
            <p:cNvSpPr>
              <a:spLocks noChangeArrowheads="1"/>
            </p:cNvSpPr>
            <p:nvPr/>
          </p:nvSpPr>
          <p:spPr bwMode="auto">
            <a:xfrm>
              <a:off x="993" y="2937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8" name="AutoShape 30"/>
            <p:cNvSpPr>
              <a:spLocks noChangeArrowheads="1"/>
            </p:cNvSpPr>
            <p:nvPr/>
          </p:nvSpPr>
          <p:spPr bwMode="auto">
            <a:xfrm>
              <a:off x="821" y="2592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9" name="AutoShape 31"/>
            <p:cNvSpPr>
              <a:spLocks noChangeArrowheads="1"/>
            </p:cNvSpPr>
            <p:nvPr/>
          </p:nvSpPr>
          <p:spPr bwMode="auto">
            <a:xfrm>
              <a:off x="1399" y="2136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0" name="AutoShape 32"/>
            <p:cNvSpPr>
              <a:spLocks noChangeArrowheads="1"/>
            </p:cNvSpPr>
            <p:nvPr/>
          </p:nvSpPr>
          <p:spPr bwMode="auto">
            <a:xfrm>
              <a:off x="1471" y="1752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1" name="AutoShape 33"/>
            <p:cNvSpPr>
              <a:spLocks noChangeArrowheads="1"/>
            </p:cNvSpPr>
            <p:nvPr/>
          </p:nvSpPr>
          <p:spPr bwMode="auto">
            <a:xfrm>
              <a:off x="1014" y="1999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80" name="Group 34"/>
          <p:cNvGrpSpPr>
            <a:grpSpLocks/>
          </p:cNvGrpSpPr>
          <p:nvPr/>
        </p:nvGrpSpPr>
        <p:grpSpPr bwMode="auto">
          <a:xfrm>
            <a:off x="3944033" y="1989912"/>
            <a:ext cx="932745" cy="1198563"/>
            <a:chOff x="1231" y="1848"/>
            <a:chExt cx="661" cy="755"/>
          </a:xfrm>
        </p:grpSpPr>
        <p:sp>
          <p:nvSpPr>
            <p:cNvPr id="89" name="AutoShape 36"/>
            <p:cNvSpPr>
              <a:spLocks noChangeArrowheads="1"/>
            </p:cNvSpPr>
            <p:nvPr/>
          </p:nvSpPr>
          <p:spPr bwMode="auto">
            <a:xfrm>
              <a:off x="1377" y="1848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1" name="AutoShape 38"/>
            <p:cNvSpPr>
              <a:spLocks noChangeArrowheads="1"/>
            </p:cNvSpPr>
            <p:nvPr/>
          </p:nvSpPr>
          <p:spPr bwMode="auto">
            <a:xfrm>
              <a:off x="1748" y="2459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2" name="AutoShape 39"/>
            <p:cNvSpPr>
              <a:spLocks noChangeArrowheads="1"/>
            </p:cNvSpPr>
            <p:nvPr/>
          </p:nvSpPr>
          <p:spPr bwMode="auto">
            <a:xfrm>
              <a:off x="1642" y="2222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4" name="AutoShape 41"/>
            <p:cNvSpPr>
              <a:spLocks noChangeArrowheads="1"/>
            </p:cNvSpPr>
            <p:nvPr/>
          </p:nvSpPr>
          <p:spPr bwMode="auto">
            <a:xfrm>
              <a:off x="1231" y="2112"/>
              <a:ext cx="144" cy="144"/>
            </a:xfrm>
            <a:prstGeom prst="star5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56" name="Grouper 55"/>
          <p:cNvGrpSpPr/>
          <p:nvPr/>
        </p:nvGrpSpPr>
        <p:grpSpPr>
          <a:xfrm flipH="1">
            <a:off x="5661373" y="2138073"/>
            <a:ext cx="2830707" cy="3275013"/>
            <a:chOff x="2164630" y="2104211"/>
            <a:chExt cx="3005663" cy="3275013"/>
          </a:xfrm>
        </p:grpSpPr>
        <p:sp>
          <p:nvSpPr>
            <p:cNvPr id="64" name="Oval 9"/>
            <p:cNvSpPr>
              <a:spLocks noChangeAspect="1" noChangeArrowheads="1"/>
            </p:cNvSpPr>
            <p:nvPr/>
          </p:nvSpPr>
          <p:spPr bwMode="auto">
            <a:xfrm>
              <a:off x="2164630" y="3323413"/>
              <a:ext cx="1006120" cy="836613"/>
            </a:xfrm>
            <a:prstGeom prst="ellipse">
              <a:avLst/>
            </a:prstGeom>
            <a:solidFill>
              <a:schemeClr val="accent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 flipV="1">
              <a:off x="3192031" y="2866211"/>
              <a:ext cx="572138" cy="46549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9" name="Line 42"/>
            <p:cNvSpPr>
              <a:spLocks noChangeShapeType="1"/>
            </p:cNvSpPr>
            <p:nvPr/>
          </p:nvSpPr>
          <p:spPr bwMode="auto">
            <a:xfrm>
              <a:off x="3219770" y="4128131"/>
              <a:ext cx="434085" cy="49068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 flipV="1">
              <a:off x="3273759" y="3760060"/>
              <a:ext cx="8128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61" name="Oval 9"/>
            <p:cNvSpPr>
              <a:spLocks noChangeAspect="1" noChangeArrowheads="1"/>
            </p:cNvSpPr>
            <p:nvPr/>
          </p:nvSpPr>
          <p:spPr bwMode="auto">
            <a:xfrm>
              <a:off x="3661110" y="4542611"/>
              <a:ext cx="1006122" cy="836613"/>
            </a:xfrm>
            <a:prstGeom prst="ellipse">
              <a:avLst/>
            </a:prstGeom>
            <a:solidFill>
              <a:schemeClr val="accent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62" name="Oval 9"/>
            <p:cNvSpPr>
              <a:spLocks noChangeAspect="1" noChangeArrowheads="1"/>
            </p:cNvSpPr>
            <p:nvPr/>
          </p:nvSpPr>
          <p:spPr bwMode="auto">
            <a:xfrm>
              <a:off x="3810279" y="2104211"/>
              <a:ext cx="1006122" cy="836613"/>
            </a:xfrm>
            <a:prstGeom prst="ellipse">
              <a:avLst/>
            </a:prstGeom>
            <a:solidFill>
              <a:schemeClr val="accent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63" name="Oval 9"/>
            <p:cNvSpPr>
              <a:spLocks noChangeAspect="1" noChangeArrowheads="1"/>
            </p:cNvSpPr>
            <p:nvPr/>
          </p:nvSpPr>
          <p:spPr bwMode="auto">
            <a:xfrm>
              <a:off x="4164171" y="3323411"/>
              <a:ext cx="1006122" cy="836613"/>
            </a:xfrm>
            <a:prstGeom prst="ellipse">
              <a:avLst/>
            </a:prstGeom>
            <a:solidFill>
              <a:schemeClr val="accent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7455239" y="4618811"/>
            <a:ext cx="13901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62000" eaLnBrk="0" hangingPunct="0">
              <a:defRPr/>
            </a:pPr>
            <a:r>
              <a:rPr lang="fr-FR" dirty="0" smtClean="0">
                <a:solidFill>
                  <a:srgbClr val="333333"/>
                </a:solidFill>
                <a:latin typeface="Calibri"/>
                <a:cs typeface="Calibri"/>
              </a:rPr>
              <a:t>Réponse CTL</a:t>
            </a:r>
          </a:p>
          <a:p>
            <a:pPr algn="ctr" defTabSz="762000" eaLnBrk="0" hangingPunct="0">
              <a:defRPr/>
            </a:pPr>
            <a:r>
              <a:rPr lang="fr-FR" dirty="0" smtClean="0">
                <a:solidFill>
                  <a:srgbClr val="333333"/>
                </a:solidFill>
                <a:latin typeface="Calibri"/>
                <a:cs typeface="Calibri"/>
              </a:rPr>
              <a:t>spécifique</a:t>
            </a:r>
            <a:endParaRPr lang="fr-FR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7582320" y="3436954"/>
            <a:ext cx="90281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762000" eaLnBrk="0" hangingPunct="0">
              <a:defRPr/>
            </a:pPr>
            <a:r>
              <a:rPr lang="fr-FR" sz="1600" dirty="0" err="1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endParaRPr lang="fr-FR" sz="1600" dirty="0" smtClean="0">
              <a:solidFill>
                <a:srgbClr val="333333"/>
              </a:solidFill>
              <a:latin typeface="Calibri"/>
              <a:cs typeface="Calibri"/>
            </a:endParaRPr>
          </a:p>
          <a:p>
            <a:pPr algn="ctr" defTabSz="762000" eaLnBrk="0" hangingPunct="0">
              <a:defRPr/>
            </a:pPr>
            <a:r>
              <a:rPr lang="fr-FR" sz="16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lang="fr-FR" sz="1600" dirty="0" smtClean="0">
                <a:solidFill>
                  <a:srgbClr val="333333"/>
                </a:solidFill>
                <a:latin typeface="Calibri"/>
                <a:cs typeface="Calibri"/>
              </a:rPr>
              <a:t>nti-EBV</a:t>
            </a:r>
            <a:endParaRPr lang="fr-FR" sz="16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5571067" y="1989912"/>
            <a:ext cx="3392443" cy="3848099"/>
            <a:chOff x="5571067" y="1989912"/>
            <a:chExt cx="3392443" cy="3848099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5571067" y="1989912"/>
              <a:ext cx="3274296" cy="38480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>
              <a:off x="5661373" y="1989912"/>
              <a:ext cx="3302137" cy="3848099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itre 1"/>
          <p:cNvSpPr txBox="1">
            <a:spLocks/>
          </p:cNvSpPr>
          <p:nvPr/>
        </p:nvSpPr>
        <p:spPr>
          <a:xfrm>
            <a:off x="3542572" y="327136"/>
            <a:ext cx="4551398" cy="7144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fr-FR" sz="3200" dirty="0">
                <a:latin typeface="Calibri"/>
                <a:cs typeface="Calibri"/>
              </a:rPr>
              <a:t>m</a:t>
            </a:r>
            <a:r>
              <a:rPr lang="fr-FR" sz="3200" dirty="0" smtClean="0">
                <a:latin typeface="Calibri"/>
                <a:cs typeface="Calibri"/>
              </a:rPr>
              <a:t>ais insuffisante</a:t>
            </a:r>
            <a:endParaRPr lang="fr-FR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85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6506" y="254000"/>
            <a:ext cx="7388352" cy="749300"/>
          </a:xfrm>
        </p:spPr>
        <p:txBody>
          <a:bodyPr/>
          <a:lstStyle/>
          <a:p>
            <a:r>
              <a:rPr lang="fr-FR" sz="3200" dirty="0" smtClean="0">
                <a:latin typeface="Calibri"/>
                <a:cs typeface="Calibri"/>
              </a:rPr>
              <a:t>Probablement un peu plus complexe </a:t>
            </a:r>
            <a:r>
              <a:rPr lang="is-IS" sz="3200" dirty="0" smtClean="0">
                <a:latin typeface="Calibri"/>
                <a:cs typeface="Calibri"/>
              </a:rPr>
              <a:t>…</a:t>
            </a:r>
            <a:endParaRPr lang="fr-FR" sz="3200" dirty="0">
              <a:latin typeface="Calibri"/>
              <a:cs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92132"/>
            <a:ext cx="3566160" cy="639762"/>
          </a:xfrm>
        </p:spPr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Post-Transplant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279391" y="1292132"/>
            <a:ext cx="3566160" cy="639762"/>
          </a:xfrm>
        </p:spPr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VIH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latin typeface="Calibri"/>
                <a:cs typeface="Calibri"/>
              </a:rPr>
              <a:t>Oksenhendler 2017</a:t>
            </a:r>
            <a:endParaRPr lang="fr-FR">
              <a:latin typeface="Calibri"/>
              <a:cs typeface="Calibri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>
                <a:latin typeface="Calibri"/>
                <a:cs typeface="Calibri"/>
              </a:rPr>
              <a:t>5</a:t>
            </a:fld>
            <a:endParaRPr lang="fr-FR">
              <a:latin typeface="Calibri"/>
              <a:cs typeface="Calibri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641960" y="2428615"/>
            <a:ext cx="0" cy="3104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 flipH="1">
            <a:off x="641960" y="5532734"/>
            <a:ext cx="3849667" cy="5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en arc 11"/>
          <p:cNvCxnSpPr/>
          <p:nvPr/>
        </p:nvCxnSpPr>
        <p:spPr bwMode="auto">
          <a:xfrm rot="10800000" flipV="1">
            <a:off x="887685" y="2824265"/>
            <a:ext cx="3603943" cy="2608336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>
            <a:off x="728637" y="2534578"/>
            <a:ext cx="159047" cy="28980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ZoneTexte 13"/>
          <p:cNvSpPr txBox="1"/>
          <p:nvPr/>
        </p:nvSpPr>
        <p:spPr>
          <a:xfrm rot="16200000">
            <a:off x="-1139270" y="3684610"/>
            <a:ext cx="300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90"/>
                </a:solidFill>
                <a:latin typeface="Calibri"/>
                <a:cs typeface="Calibri"/>
              </a:rPr>
              <a:t>« Immunité » anti-EBV</a:t>
            </a:r>
            <a:endParaRPr lang="fr-FR" sz="24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928638" y="4180940"/>
            <a:ext cx="1023848" cy="1051395"/>
          </a:xfrm>
          <a:prstGeom prst="ellipse">
            <a:avLst/>
          </a:prstGeom>
          <a:solidFill>
            <a:srgbClr val="10FF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69205" y="4344950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alibri"/>
                <a:cs typeface="Calibri"/>
              </a:rPr>
              <a:t>PLID</a:t>
            </a:r>
          </a:p>
          <a:p>
            <a:pPr algn="ctr"/>
            <a:r>
              <a:rPr lang="fr-FR" dirty="0" smtClean="0">
                <a:latin typeface="Calibri"/>
                <a:cs typeface="Calibri"/>
              </a:rPr>
              <a:t>EBV +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631595" y="3079479"/>
            <a:ext cx="1023848" cy="1051395"/>
          </a:xfrm>
          <a:prstGeom prst="ellipse">
            <a:avLst/>
          </a:prstGeom>
          <a:solidFill>
            <a:srgbClr val="10FF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19410" y="3251956"/>
            <a:ext cx="88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alibri"/>
                <a:cs typeface="Calibri"/>
              </a:rPr>
              <a:t>LNH</a:t>
            </a:r>
          </a:p>
          <a:p>
            <a:pPr algn="ctr"/>
            <a:r>
              <a:rPr lang="fr-FR" dirty="0" smtClean="0">
                <a:latin typeface="Calibri"/>
                <a:cs typeface="Calibri"/>
              </a:rPr>
              <a:t>EBV +/-</a:t>
            </a:r>
            <a:endParaRPr lang="fr-FR" dirty="0">
              <a:latin typeface="Calibri"/>
              <a:cs typeface="Calibri"/>
            </a:endParaRPr>
          </a:p>
        </p:txBody>
      </p:sp>
      <p:cxnSp>
        <p:nvCxnSpPr>
          <p:cNvPr id="22" name="Connecteur droit 21"/>
          <p:cNvCxnSpPr/>
          <p:nvPr/>
        </p:nvCxnSpPr>
        <p:spPr bwMode="auto">
          <a:xfrm>
            <a:off x="4986665" y="2406565"/>
            <a:ext cx="0" cy="3126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/>
          <p:cNvCxnSpPr/>
          <p:nvPr/>
        </p:nvCxnSpPr>
        <p:spPr bwMode="auto">
          <a:xfrm flipH="1">
            <a:off x="4986665" y="5532693"/>
            <a:ext cx="3692364" cy="58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en arc 23"/>
          <p:cNvCxnSpPr/>
          <p:nvPr/>
        </p:nvCxnSpPr>
        <p:spPr bwMode="auto">
          <a:xfrm>
            <a:off x="5104507" y="2406565"/>
            <a:ext cx="3574523" cy="297486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Ellipse 32"/>
          <p:cNvSpPr/>
          <p:nvPr/>
        </p:nvSpPr>
        <p:spPr bwMode="auto">
          <a:xfrm>
            <a:off x="7845551" y="4171315"/>
            <a:ext cx="1069161" cy="1058850"/>
          </a:xfrm>
          <a:prstGeom prst="ellipse">
            <a:avLst/>
          </a:prstGeom>
          <a:solidFill>
            <a:srgbClr val="10FF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031360" y="4344950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alibri"/>
                <a:cs typeface="Calibri"/>
              </a:rPr>
              <a:t>PLID</a:t>
            </a:r>
          </a:p>
          <a:p>
            <a:pPr algn="ctr"/>
            <a:r>
              <a:rPr lang="fr-FR" dirty="0" smtClean="0">
                <a:latin typeface="Calibri"/>
                <a:cs typeface="Calibri"/>
              </a:rPr>
              <a:t>EBV +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5065226" y="2658672"/>
            <a:ext cx="1081574" cy="1058850"/>
          </a:xfrm>
          <a:prstGeom prst="ellipse">
            <a:avLst/>
          </a:prstGeom>
          <a:solidFill>
            <a:srgbClr val="10FF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197044" y="2824265"/>
            <a:ext cx="88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alibri"/>
                <a:cs typeface="Calibri"/>
              </a:rPr>
              <a:t>LNH</a:t>
            </a:r>
          </a:p>
          <a:p>
            <a:pPr algn="ctr"/>
            <a:r>
              <a:rPr lang="fr-FR" dirty="0" smtClean="0">
                <a:latin typeface="Calibri"/>
                <a:cs typeface="Calibri"/>
              </a:rPr>
              <a:t>EBV +/-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61628" y="3767945"/>
            <a:ext cx="81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alibri"/>
                <a:cs typeface="Calibri"/>
              </a:rPr>
              <a:t>Burkitt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121423" y="37679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/>
                <a:cs typeface="Calibri"/>
              </a:rPr>
              <a:t>LPC</a:t>
            </a: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03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latin typeface="Calibri"/>
                <a:cs typeface="Calibri"/>
              </a:rPr>
              <a:t>Oksenhendler 2017</a:t>
            </a:r>
            <a:endParaRPr lang="fr-FR"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>
                <a:latin typeface="Calibri"/>
                <a:cs typeface="Calibri"/>
              </a:rPr>
              <a:t>6</a:t>
            </a:fld>
            <a:endParaRPr lang="fr-FR">
              <a:latin typeface="Calibri"/>
              <a:cs typeface="Calibri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24958" y="101600"/>
            <a:ext cx="3154316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Risque de LNH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76800" y="6247606"/>
            <a:ext cx="2133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400" i="1" dirty="0">
                <a:latin typeface="Calibri"/>
                <a:cs typeface="Calibri"/>
              </a:rPr>
              <a:t>Besson et al. Blood 2001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990600"/>
            <a:ext cx="8763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200" dirty="0">
                <a:latin typeface="Calibri"/>
                <a:cs typeface="Calibri"/>
              </a:rPr>
              <a:t>La diminution </a:t>
            </a:r>
            <a:r>
              <a:rPr lang="fr-FR" sz="2200" dirty="0" smtClean="0">
                <a:latin typeface="Calibri"/>
                <a:cs typeface="Calibri"/>
              </a:rPr>
              <a:t>d</a:t>
            </a:r>
            <a:r>
              <a:rPr lang="ja-JP" altLang="fr-FR" sz="2200" dirty="0" smtClean="0">
                <a:latin typeface="Calibri"/>
                <a:cs typeface="Calibri"/>
              </a:rPr>
              <a:t>’</a:t>
            </a:r>
            <a:r>
              <a:rPr lang="fr-FR" sz="2200" dirty="0" smtClean="0">
                <a:latin typeface="Calibri"/>
                <a:cs typeface="Calibri"/>
              </a:rPr>
              <a:t>incidence </a:t>
            </a:r>
            <a:r>
              <a:rPr lang="fr-FR" sz="2200" dirty="0">
                <a:latin typeface="Calibri"/>
                <a:cs typeface="Calibri"/>
              </a:rPr>
              <a:t>surtout liée à la diminution du nombre de patients très immunodéprimés</a:t>
            </a:r>
            <a:endParaRPr lang="fr-FR" sz="2200" i="1" dirty="0">
              <a:latin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fr-FR" sz="2200" dirty="0">
              <a:latin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200" dirty="0">
                <a:latin typeface="Calibri"/>
                <a:cs typeface="Calibri"/>
              </a:rPr>
              <a:t>Le facteur de risque principal </a:t>
            </a:r>
            <a:endParaRPr lang="fr-FR" sz="2200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200" dirty="0">
                <a:latin typeface="Calibri"/>
                <a:cs typeface="Calibri"/>
              </a:rPr>
              <a:t>	</a:t>
            </a:r>
            <a:r>
              <a:rPr lang="fr-FR" sz="2200" dirty="0" smtClean="0">
                <a:latin typeface="Calibri"/>
                <a:cs typeface="Calibri"/>
              </a:rPr>
              <a:t>reste </a:t>
            </a:r>
            <a:r>
              <a:rPr lang="fr-FR" sz="2200" dirty="0">
                <a:latin typeface="Calibri"/>
                <a:cs typeface="Calibri"/>
              </a:rPr>
              <a:t>le taux de CD4  (&lt; 100)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25875"/>
            <a:ext cx="4227513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13669"/>
            <a:ext cx="4267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41500" y="5575180"/>
            <a:ext cx="27606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>
                <a:solidFill>
                  <a:srgbClr val="000099"/>
                </a:solidFill>
                <a:latin typeface="Calibri"/>
                <a:cs typeface="Calibri"/>
              </a:rPr>
              <a:t>LNH </a:t>
            </a:r>
            <a:r>
              <a:rPr lang="fr-FR" sz="2000" dirty="0" smtClean="0">
                <a:solidFill>
                  <a:srgbClr val="000099"/>
                </a:solidFill>
                <a:latin typeface="Calibri"/>
                <a:cs typeface="Calibri"/>
              </a:rPr>
              <a:t>systémiques (- 60%)</a:t>
            </a:r>
            <a:endParaRPr lang="fr-FR" sz="2000" dirty="0">
              <a:solidFill>
                <a:srgbClr val="000099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03400" y="3425765"/>
            <a:ext cx="2805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2000" dirty="0">
                <a:solidFill>
                  <a:srgbClr val="000099"/>
                </a:solidFill>
                <a:latin typeface="Calibri"/>
                <a:cs typeface="Calibri"/>
              </a:rPr>
              <a:t>LNH </a:t>
            </a:r>
            <a:r>
              <a:rPr lang="fr-FR" sz="2000" dirty="0" smtClean="0">
                <a:solidFill>
                  <a:srgbClr val="000099"/>
                </a:solidFill>
                <a:latin typeface="Calibri"/>
                <a:cs typeface="Calibri"/>
              </a:rPr>
              <a:t>cérébraux     (- 80%)</a:t>
            </a:r>
            <a:endParaRPr lang="fr-FR" sz="2000" dirty="0">
              <a:solidFill>
                <a:srgbClr val="00009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01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7</a:t>
            </a:fld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6506" y="177800"/>
            <a:ext cx="7412699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Evolution depuis l</a:t>
            </a:r>
            <a:r>
              <a:rPr lang="ja-JP" alt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’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introduction des </a:t>
            </a:r>
            <a:r>
              <a:rPr lang="fr-FR" sz="320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cART</a:t>
            </a:r>
            <a:endParaRPr lang="fr-FR" sz="3200" dirty="0" smtClean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52800" y="812800"/>
            <a:ext cx="2035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>
                <a:latin typeface="Calibri"/>
                <a:cs typeface="Calibri"/>
              </a:rPr>
              <a:t>Cohorte Suisse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73100" y="5016500"/>
            <a:ext cx="7543800" cy="304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1800">
                <a:latin typeface="Calibri"/>
                <a:cs typeface="Calibri"/>
              </a:rPr>
              <a:t>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52800" y="1216223"/>
            <a:ext cx="2590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400" i="1" dirty="0" err="1">
                <a:latin typeface="Calibri"/>
                <a:cs typeface="Calibri"/>
              </a:rPr>
              <a:t>Ledergerber</a:t>
            </a:r>
            <a:r>
              <a:rPr lang="fr-FR" sz="1400" i="1" dirty="0">
                <a:latin typeface="Calibri"/>
                <a:cs typeface="Calibri"/>
              </a:rPr>
              <a:t> et al. BJM 1999</a:t>
            </a:r>
          </a:p>
        </p:txBody>
      </p:sp>
    </p:spTree>
    <p:extLst>
      <p:ext uri="{BB962C8B-B14F-4D97-AF65-F5344CB8AC3E}">
        <p14:creationId xmlns:p14="http://schemas.microsoft.com/office/powerpoint/2010/main" val="30116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199" y="176164"/>
            <a:ext cx="6508377" cy="898514"/>
          </a:xfrm>
        </p:spPr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Lymphomes et Infection HIV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6697" y="2107346"/>
            <a:ext cx="6963417" cy="39163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Calibri"/>
                <a:cs typeface="Calibri"/>
              </a:rPr>
              <a:t>Sur-risque attendu et repéré dès 1982</a:t>
            </a:r>
          </a:p>
          <a:p>
            <a:r>
              <a:rPr lang="fr-FR" sz="2400" dirty="0" smtClean="0">
                <a:latin typeface="Calibri"/>
                <a:cs typeface="Calibri"/>
              </a:rPr>
              <a:t>Corrélé à la lymphopénie CD4, mais pas toujours …</a:t>
            </a:r>
          </a:p>
          <a:p>
            <a:r>
              <a:rPr lang="fr-FR" sz="2400" dirty="0" smtClean="0">
                <a:latin typeface="Calibri"/>
                <a:cs typeface="Calibri"/>
              </a:rPr>
              <a:t>Souvent associé à l’EBV, mais pas toujours …</a:t>
            </a:r>
          </a:p>
          <a:p>
            <a:r>
              <a:rPr lang="fr-FR" sz="2400" dirty="0" smtClean="0">
                <a:latin typeface="Calibri"/>
                <a:cs typeface="Calibri"/>
              </a:rPr>
              <a:t>Risque persistant même après contrôle de la réplication virale et restauration des CD4</a:t>
            </a:r>
            <a:endParaRPr lang="fr-FR" sz="2400" dirty="0">
              <a:latin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Oksenhendler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581900" y="584200"/>
            <a:ext cx="98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2017</a:t>
            </a:r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2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587513" y="1208060"/>
            <a:ext cx="3108061" cy="310806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17309" y="237699"/>
            <a:ext cx="19403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  <a:latin typeface="Calibri"/>
                <a:cs typeface="Calibri"/>
              </a:rPr>
              <a:t>L’équilibre</a:t>
            </a:r>
            <a:endParaRPr lang="fr-FR" sz="32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9464" y="1386669"/>
            <a:ext cx="6855738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000090"/>
                </a:solidFill>
                <a:latin typeface="Calibri"/>
                <a:cs typeface="Calibri"/>
              </a:rPr>
              <a:t>Capacités prolifératives des lymphocytes B infectés</a:t>
            </a:r>
          </a:p>
          <a:p>
            <a:endParaRPr lang="fr-FR" sz="2000" dirty="0">
              <a:latin typeface="Calibri"/>
              <a:cs typeface="Calibri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fr-FR" sz="2000" dirty="0" smtClean="0">
                <a:latin typeface="Calibri"/>
                <a:cs typeface="Calibri"/>
              </a:rPr>
              <a:t>Production vIL-10 (BCRF1)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fr-FR" sz="2000" dirty="0" smtClean="0">
                <a:latin typeface="Calibri"/>
                <a:cs typeface="Calibri"/>
              </a:rPr>
              <a:t>Récepteur soluble CSF-1 (BARF1)</a:t>
            </a:r>
            <a:endParaRPr lang="fr-FR" sz="2000" dirty="0">
              <a:latin typeface="Calibri"/>
              <a:cs typeface="Calibri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fr-FR" sz="2000" dirty="0" smtClean="0">
                <a:latin typeface="Calibri"/>
                <a:cs typeface="Calibri"/>
              </a:rPr>
              <a:t>Production homologue IL12p40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fr-FR" sz="2000" dirty="0" smtClean="0">
                <a:latin typeface="Calibri"/>
                <a:cs typeface="Calibri"/>
              </a:rPr>
              <a:t>Inhibition expression CMH-I</a:t>
            </a:r>
            <a:endParaRPr lang="fr-FR" sz="2000" dirty="0">
              <a:latin typeface="Calibri"/>
              <a:cs typeface="Calibri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fr-FR" sz="2000" dirty="0" smtClean="0">
                <a:latin typeface="Calibri"/>
                <a:cs typeface="Calibri"/>
              </a:rPr>
              <a:t>Diminution expression TAP- TAP-2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fr-FR" sz="2000" dirty="0" smtClean="0">
                <a:latin typeface="Calibri"/>
                <a:cs typeface="Calibri"/>
              </a:rPr>
              <a:t>Inhibition dégradation protéine virale /</a:t>
            </a:r>
            <a:r>
              <a:rPr lang="fr-FR" sz="2000" dirty="0" err="1" smtClean="0">
                <a:latin typeface="Calibri"/>
                <a:cs typeface="Calibri"/>
              </a:rPr>
              <a:t>protéasome</a:t>
            </a:r>
            <a:r>
              <a:rPr lang="fr-FR" sz="2000" dirty="0" smtClean="0">
                <a:latin typeface="Calibri"/>
                <a:cs typeface="Calibri"/>
              </a:rPr>
              <a:t> (EBNA-1)</a:t>
            </a:r>
            <a:endParaRPr lang="fr-FR" sz="2000" dirty="0">
              <a:latin typeface="Calibri"/>
              <a:cs typeface="Calibri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endParaRPr lang="fr-FR" sz="2000" dirty="0" smtClean="0">
              <a:latin typeface="Calibri"/>
              <a:cs typeface="Calibri"/>
            </a:endParaRPr>
          </a:p>
          <a:p>
            <a:r>
              <a:rPr lang="fr-FR" sz="2200" i="1" dirty="0" smtClean="0">
                <a:solidFill>
                  <a:srgbClr val="0000FF"/>
                </a:solidFill>
                <a:latin typeface="Calibri"/>
                <a:cs typeface="Calibri"/>
              </a:rPr>
              <a:t>Evènements oncogéniques supplémentaires</a:t>
            </a:r>
          </a:p>
          <a:p>
            <a:endParaRPr lang="fr-FR" sz="22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fr-FR" sz="2200" i="1" dirty="0" smtClean="0">
                <a:solidFill>
                  <a:srgbClr val="0000FF"/>
                </a:solidFill>
                <a:latin typeface="Calibri"/>
                <a:cs typeface="Calibri"/>
              </a:rPr>
              <a:t>Cellules de l’environnement</a:t>
            </a:r>
            <a:endParaRPr lang="fr-FR" sz="2200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91313" y="4596221"/>
            <a:ext cx="3256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0090"/>
                </a:solidFill>
                <a:latin typeface="Calibri"/>
                <a:cs typeface="Calibri"/>
              </a:rPr>
              <a:t>Réponse immunitaire</a:t>
            </a:r>
          </a:p>
          <a:p>
            <a:pPr algn="r"/>
            <a:r>
              <a:rPr lang="fr-FR" sz="2000" b="1" dirty="0" smtClean="0">
                <a:solidFill>
                  <a:srgbClr val="000090"/>
                </a:solidFill>
                <a:latin typeface="Calibri"/>
                <a:cs typeface="Calibri"/>
              </a:rPr>
              <a:t>Spécifique et non-spécifique</a:t>
            </a:r>
          </a:p>
          <a:p>
            <a:pPr algn="r"/>
            <a:endParaRPr lang="fr-FR" sz="2000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r"/>
            <a:r>
              <a:rPr lang="fr-FR" sz="2000" dirty="0" smtClean="0">
                <a:solidFill>
                  <a:srgbClr val="000090"/>
                </a:solidFill>
                <a:latin typeface="Calibri"/>
                <a:cs typeface="Calibri"/>
              </a:rPr>
              <a:t>Contrôle / Elimination</a:t>
            </a:r>
            <a:endParaRPr lang="fr-FR" sz="20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7538588" y="6492875"/>
            <a:ext cx="1605412" cy="365125"/>
          </a:xfrm>
        </p:spPr>
        <p:txBody>
          <a:bodyPr/>
          <a:lstStyle/>
          <a:p>
            <a:r>
              <a:rPr lang="fr-FR" dirty="0" smtClean="0"/>
              <a:t>Oksenhendler 2017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25B-5DAC-864D-8005-753DBA9C6CD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55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666</TotalTime>
  <Words>1168</Words>
  <Application>Microsoft Macintosh PowerPoint</Application>
  <PresentationFormat>Présentation à l'écran (4:3)</PresentationFormat>
  <Paragraphs>344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Plaza</vt:lpstr>
      <vt:lpstr>Tumeurs viro-associées  Lymphomes dans un contexte d’infection VIH</vt:lpstr>
      <vt:lpstr>1981-82</vt:lpstr>
      <vt:lpstr>Pourquoi ?</vt:lpstr>
      <vt:lpstr>Explication simple …</vt:lpstr>
      <vt:lpstr>Probablement un peu plus complexe …</vt:lpstr>
      <vt:lpstr>Présentation PowerPoint</vt:lpstr>
      <vt:lpstr>Présentation PowerPoint</vt:lpstr>
      <vt:lpstr>Lymphomes et Infection HIV</vt:lpstr>
      <vt:lpstr>Présentation PowerPoint</vt:lpstr>
      <vt:lpstr>Présentation PowerPoint</vt:lpstr>
      <vt:lpstr>Présentation PowerPoint</vt:lpstr>
      <vt:lpstr>Lymphomes et Infection HIV en 2017</vt:lpstr>
      <vt:lpstr>Présentation PowerPoint</vt:lpstr>
      <vt:lpstr>Lymphome c/o patients  à charge virale indétectable</vt:lpstr>
      <vt:lpstr>Lymphome c/o patients  à charge virale indétectable</vt:lpstr>
      <vt:lpstr>Monsieur H …</vt:lpstr>
      <vt:lpstr>Lymphome c/o patients  à charge virale indétectable</vt:lpstr>
      <vt:lpstr>Présentation PowerPoint</vt:lpstr>
      <vt:lpstr>Présentation PowerPoint</vt:lpstr>
      <vt:lpstr>Présentation PowerPoint</vt:lpstr>
      <vt:lpstr>Présentation PowerPoint</vt:lpstr>
      <vt:lpstr>Lymphome c/o patients  à charge virale indétectable</vt:lpstr>
      <vt:lpstr>Présentation PowerPoint</vt:lpstr>
      <vt:lpstr>Lymphome c/o patients  à charge virale indétectable</vt:lpstr>
      <vt:lpstr>Impact des Trithérapie sur l’incidence des Lymphomes ( / 1,000 pt.y.)</vt:lpstr>
      <vt:lpstr>Lymphome c/o patients  à charge virale indétectable</vt:lpstr>
      <vt:lpstr>Oncogénèse par étapes  et « point de non-retour »</vt:lpstr>
      <vt:lpstr>Cellules iNKT et EBV</vt:lpstr>
      <vt:lpstr>Cellules iNKT et HIV</vt:lpstr>
      <vt:lpstr>Cellules iNKT et HHV-8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EBV et HIV un couple à problèmes ?</dc:title>
  <dc:creator>Eric Oksenhendler</dc:creator>
  <cp:lastModifiedBy>IPC4 Oksenhendler</cp:lastModifiedBy>
  <cp:revision>62</cp:revision>
  <dcterms:created xsi:type="dcterms:W3CDTF">2017-01-13T11:01:32Z</dcterms:created>
  <dcterms:modified xsi:type="dcterms:W3CDTF">2017-09-21T16:24:03Z</dcterms:modified>
</cp:coreProperties>
</file>