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60" r:id="rId3"/>
    <p:sldId id="610" r:id="rId4"/>
    <p:sldId id="703" r:id="rId5"/>
    <p:sldId id="292" r:id="rId6"/>
    <p:sldId id="716" r:id="rId7"/>
    <p:sldId id="655" r:id="rId8"/>
    <p:sldId id="656" r:id="rId9"/>
    <p:sldId id="651" r:id="rId10"/>
    <p:sldId id="694" r:id="rId11"/>
    <p:sldId id="653" r:id="rId12"/>
    <p:sldId id="665" r:id="rId13"/>
    <p:sldId id="705" r:id="rId14"/>
    <p:sldId id="666" r:id="rId15"/>
    <p:sldId id="704" r:id="rId16"/>
    <p:sldId id="715" r:id="rId17"/>
    <p:sldId id="259" r:id="rId18"/>
    <p:sldId id="398" r:id="rId19"/>
    <p:sldId id="717" r:id="rId20"/>
    <p:sldId id="370" r:id="rId21"/>
    <p:sldId id="371" r:id="rId22"/>
    <p:sldId id="612" r:id="rId23"/>
    <p:sldId id="697" r:id="rId24"/>
    <p:sldId id="372" r:id="rId25"/>
    <p:sldId id="373" r:id="rId26"/>
    <p:sldId id="374" r:id="rId27"/>
    <p:sldId id="706" r:id="rId28"/>
    <p:sldId id="375" r:id="rId29"/>
    <p:sldId id="376" r:id="rId30"/>
    <p:sldId id="377" r:id="rId31"/>
    <p:sldId id="378" r:id="rId32"/>
    <p:sldId id="380" r:id="rId33"/>
    <p:sldId id="710" r:id="rId34"/>
    <p:sldId id="700" r:id="rId35"/>
    <p:sldId id="397" r:id="rId36"/>
    <p:sldId id="396" r:id="rId37"/>
    <p:sldId id="709" r:id="rId38"/>
    <p:sldId id="291" r:id="rId39"/>
    <p:sldId id="707" r:id="rId40"/>
    <p:sldId id="708" r:id="rId41"/>
    <p:sldId id="290" r:id="rId42"/>
    <p:sldId id="711" r:id="rId43"/>
    <p:sldId id="712" r:id="rId44"/>
    <p:sldId id="713" r:id="rId45"/>
    <p:sldId id="714" r:id="rId46"/>
    <p:sldId id="719" r:id="rId47"/>
    <p:sldId id="718" r:id="rId48"/>
    <p:sldId id="696" r:id="rId49"/>
    <p:sldId id="702" r:id="rId50"/>
    <p:sldId id="701" r:id="rId51"/>
    <p:sldId id="720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8EFA00"/>
    <a:srgbClr val="FF66FF"/>
    <a:srgbClr val="FF8000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20"/>
    <p:restoredTop sz="92427"/>
  </p:normalViewPr>
  <p:slideViewPr>
    <p:cSldViewPr snapToGrid="0" snapToObjects="1">
      <p:cViewPr varScale="1">
        <p:scale>
          <a:sx n="66" d="100"/>
          <a:sy n="66" d="100"/>
        </p:scale>
        <p:origin x="6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832"/>
    </p:cViewPr>
  </p:outlin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66" d="100"/>
        <a:sy n="66" d="100"/>
      </p:scale>
      <p:origin x="0" y="5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6257916184723"/>
          <c:y val="0.17167498109534601"/>
          <c:w val="0.49744411336473299"/>
          <c:h val="0.76106656296865804"/>
        </c:manualLayout>
      </c:layout>
      <c:radarChart>
        <c:radarStyle val="marker"/>
        <c:varyColors val="0"/>
        <c:ser>
          <c:idx val="0"/>
          <c:order val="0"/>
          <c:tx>
            <c:strRef>
              <c:f>'données 3'!$J$3</c:f>
              <c:strCache>
                <c:ptCount val="1"/>
                <c:pt idx="0">
                  <c:v>VRS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3'!$K$3:$R$3</c:f>
              <c:numCache>
                <c:formatCode>General</c:formatCode>
                <c:ptCount val="8"/>
                <c:pt idx="0">
                  <c:v>0</c:v>
                </c:pt>
                <c:pt idx="1">
                  <c:v>16</c:v>
                </c:pt>
                <c:pt idx="2">
                  <c:v>32</c:v>
                </c:pt>
                <c:pt idx="3">
                  <c:v>161</c:v>
                </c:pt>
                <c:pt idx="4">
                  <c:v>156</c:v>
                </c:pt>
                <c:pt idx="5">
                  <c:v>62</c:v>
                </c:pt>
                <c:pt idx="6">
                  <c:v>16</c:v>
                </c:pt>
                <c:pt idx="7">
                  <c:v>13</c:v>
                </c:pt>
              </c:numCache>
            </c:numRef>
          </c:val>
        </c:ser>
        <c:ser>
          <c:idx val="1"/>
          <c:order val="1"/>
          <c:tx>
            <c:strRef>
              <c:f>'données 3'!$J$4</c:f>
              <c:strCache>
                <c:ptCount val="1"/>
                <c:pt idx="0">
                  <c:v>MI A+B +C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3'!$K$4:$R$4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71</c:v>
                </c:pt>
                <c:pt idx="4">
                  <c:v>214</c:v>
                </c:pt>
                <c:pt idx="5">
                  <c:v>96</c:v>
                </c:pt>
                <c:pt idx="6">
                  <c:v>17</c:v>
                </c:pt>
                <c:pt idx="7">
                  <c:v>2</c:v>
                </c:pt>
              </c:numCache>
            </c:numRef>
          </c:val>
        </c:ser>
        <c:ser>
          <c:idx val="2"/>
          <c:order val="2"/>
          <c:tx>
            <c:strRef>
              <c:f>'données 3'!$J$5</c:f>
              <c:strCache>
                <c:ptCount val="1"/>
                <c:pt idx="0">
                  <c:v>hMPV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3'!$K$5:$R$5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10</c:v>
                </c:pt>
                <c:pt idx="3">
                  <c:v>43</c:v>
                </c:pt>
                <c:pt idx="4">
                  <c:v>47</c:v>
                </c:pt>
                <c:pt idx="5">
                  <c:v>22</c:v>
                </c:pt>
                <c:pt idx="6">
                  <c:v>19</c:v>
                </c:pt>
                <c:pt idx="7">
                  <c:v>9</c:v>
                </c:pt>
              </c:numCache>
            </c:numRef>
          </c:val>
        </c:ser>
        <c:ser>
          <c:idx val="3"/>
          <c:order val="3"/>
          <c:tx>
            <c:strRef>
              <c:f>'données 3'!$J$6</c:f>
              <c:strCache>
                <c:ptCount val="1"/>
                <c:pt idx="0">
                  <c:v>AdV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3'!$K$6:$R$6</c:f>
              <c:numCache>
                <c:formatCode>General</c:formatCode>
                <c:ptCount val="8"/>
                <c:pt idx="0">
                  <c:v>4</c:v>
                </c:pt>
                <c:pt idx="1">
                  <c:v>9</c:v>
                </c:pt>
                <c:pt idx="2">
                  <c:v>6</c:v>
                </c:pt>
                <c:pt idx="3">
                  <c:v>19</c:v>
                </c:pt>
                <c:pt idx="4">
                  <c:v>24</c:v>
                </c:pt>
                <c:pt idx="5">
                  <c:v>37</c:v>
                </c:pt>
                <c:pt idx="6">
                  <c:v>15</c:v>
                </c:pt>
                <c:pt idx="7">
                  <c:v>16</c:v>
                </c:pt>
              </c:numCache>
            </c:numRef>
          </c:val>
        </c:ser>
        <c:ser>
          <c:idx val="4"/>
          <c:order val="4"/>
          <c:tx>
            <c:strRef>
              <c:f>'données 3'!$J$7</c:f>
              <c:strCache>
                <c:ptCount val="1"/>
                <c:pt idx="0">
                  <c:v>CoV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3'!$K$7:$R$7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47</c:v>
                </c:pt>
                <c:pt idx="4">
                  <c:v>71</c:v>
                </c:pt>
                <c:pt idx="5">
                  <c:v>68</c:v>
                </c:pt>
                <c:pt idx="6">
                  <c:v>24</c:v>
                </c:pt>
                <c:pt idx="7">
                  <c:v>7</c:v>
                </c:pt>
              </c:numCache>
            </c:numRef>
          </c:val>
        </c:ser>
        <c:ser>
          <c:idx val="5"/>
          <c:order val="5"/>
          <c:tx>
            <c:strRef>
              <c:f>'données 3'!$J$8</c:f>
              <c:strCache>
                <c:ptCount val="1"/>
                <c:pt idx="0">
                  <c:v>Picornavirus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3'!$K$8:$R$8</c:f>
              <c:numCache>
                <c:formatCode>General</c:formatCode>
                <c:ptCount val="8"/>
                <c:pt idx="0">
                  <c:v>119</c:v>
                </c:pt>
                <c:pt idx="1">
                  <c:v>148</c:v>
                </c:pt>
                <c:pt idx="2">
                  <c:v>105</c:v>
                </c:pt>
                <c:pt idx="3">
                  <c:v>123</c:v>
                </c:pt>
                <c:pt idx="4">
                  <c:v>98</c:v>
                </c:pt>
                <c:pt idx="5">
                  <c:v>80</c:v>
                </c:pt>
                <c:pt idx="6">
                  <c:v>81</c:v>
                </c:pt>
                <c:pt idx="7">
                  <c:v>63</c:v>
                </c:pt>
              </c:numCache>
            </c:numRef>
          </c:val>
        </c:ser>
        <c:ser>
          <c:idx val="6"/>
          <c:order val="6"/>
          <c:tx>
            <c:strRef>
              <c:f>'données 3'!$J$9</c:f>
              <c:strCache>
                <c:ptCount val="1"/>
                <c:pt idx="0">
                  <c:v>PIV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3'!$K$9:$R$9</c:f>
              <c:numCache>
                <c:formatCode>General</c:formatCode>
                <c:ptCount val="8"/>
                <c:pt idx="0">
                  <c:v>5</c:v>
                </c:pt>
                <c:pt idx="1">
                  <c:v>8</c:v>
                </c:pt>
                <c:pt idx="2">
                  <c:v>10</c:v>
                </c:pt>
                <c:pt idx="3">
                  <c:v>18</c:v>
                </c:pt>
                <c:pt idx="4">
                  <c:v>17</c:v>
                </c:pt>
                <c:pt idx="5">
                  <c:v>16</c:v>
                </c:pt>
                <c:pt idx="6">
                  <c:v>14</c:v>
                </c:pt>
                <c:pt idx="7">
                  <c:v>27</c:v>
                </c:pt>
              </c:numCache>
            </c:numRef>
          </c:val>
        </c:ser>
        <c:ser>
          <c:idx val="7"/>
          <c:order val="7"/>
          <c:tx>
            <c:strRef>
              <c:f>'données 3'!$J$10</c:f>
              <c:strCache>
                <c:ptCount val="1"/>
                <c:pt idx="0">
                  <c:v>Bocavirus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'données 3'!$K$2:$R$2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3'!$K$10:$R$10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8</c:v>
                </c:pt>
                <c:pt idx="3">
                  <c:v>17</c:v>
                </c:pt>
                <c:pt idx="4">
                  <c:v>25</c:v>
                </c:pt>
                <c:pt idx="5">
                  <c:v>39</c:v>
                </c:pt>
                <c:pt idx="6">
                  <c:v>26</c:v>
                </c:pt>
                <c:pt idx="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055168"/>
        <c:axId val="237055560"/>
      </c:radarChart>
      <c:catAx>
        <c:axId val="23705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5560"/>
        <c:crosses val="autoZero"/>
        <c:auto val="1"/>
        <c:lblAlgn val="ctr"/>
        <c:lblOffset val="100"/>
        <c:noMultiLvlLbl val="0"/>
      </c:catAx>
      <c:valAx>
        <c:axId val="237055560"/>
        <c:scaling>
          <c:orientation val="minMax"/>
          <c:max val="300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808602314541"/>
          <c:y val="0.15414022758555801"/>
          <c:w val="0.56740151046625198"/>
          <c:h val="0.86805642157716001"/>
        </c:manualLayout>
      </c:layout>
      <c:radarChart>
        <c:radarStyle val="marker"/>
        <c:varyColors val="0"/>
        <c:ser>
          <c:idx val="0"/>
          <c:order val="0"/>
          <c:tx>
            <c:strRef>
              <c:f>'O:\gautron-m\Epidémio 2010.2011.2012.2013\Activité 2014\[Epidémio Graph 2013-2014.xls]données 2'!$A$49</c:f>
              <c:strCache>
                <c:ptCount val="1"/>
                <c:pt idx="0">
                  <c:v>VRS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2'!$B$49:$I$49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14</c:v>
                </c:pt>
                <c:pt idx="3">
                  <c:v>157</c:v>
                </c:pt>
                <c:pt idx="4">
                  <c:v>136</c:v>
                </c:pt>
                <c:pt idx="5">
                  <c:v>77</c:v>
                </c:pt>
                <c:pt idx="6">
                  <c:v>37</c:v>
                </c:pt>
                <c:pt idx="7">
                  <c:v>15</c:v>
                </c:pt>
              </c:numCache>
            </c:numRef>
          </c:val>
        </c:ser>
        <c:ser>
          <c:idx val="1"/>
          <c:order val="1"/>
          <c:tx>
            <c:strRef>
              <c:f>'O:\gautron-m\Epidémio 2010.2011.2012.2013\Activité 2014\[Epidémio Graph 2013-2014.xls]données 2'!$A$50</c:f>
              <c:strCache>
                <c:ptCount val="1"/>
                <c:pt idx="0">
                  <c:v>MI A+B +C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2'!$B$50:$I$50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40</c:v>
                </c:pt>
                <c:pt idx="4">
                  <c:v>115</c:v>
                </c:pt>
                <c:pt idx="5">
                  <c:v>235</c:v>
                </c:pt>
                <c:pt idx="6">
                  <c:v>80</c:v>
                </c:pt>
                <c:pt idx="7">
                  <c:v>53</c:v>
                </c:pt>
              </c:numCache>
            </c:numRef>
          </c:val>
        </c:ser>
        <c:ser>
          <c:idx val="2"/>
          <c:order val="2"/>
          <c:tx>
            <c:strRef>
              <c:f>'O:\gautron-m\Epidémio 2010.2011.2012.2013\Activité 2014\[Epidémio Graph 2013-2014.xls]données 2'!$A$51</c:f>
              <c:strCache>
                <c:ptCount val="1"/>
                <c:pt idx="0">
                  <c:v>hMPV</c:v>
                </c:pt>
              </c:strCache>
            </c:strRef>
          </c:tx>
          <c:spPr>
            <a:ln w="381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2'!$B$51:$I$51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10</c:v>
                </c:pt>
                <c:pt idx="3">
                  <c:v>37</c:v>
                </c:pt>
                <c:pt idx="4">
                  <c:v>44</c:v>
                </c:pt>
                <c:pt idx="5">
                  <c:v>14</c:v>
                </c:pt>
                <c:pt idx="6">
                  <c:v>25</c:v>
                </c:pt>
                <c:pt idx="7">
                  <c:v>8</c:v>
                </c:pt>
              </c:numCache>
            </c:numRef>
          </c:val>
        </c:ser>
        <c:ser>
          <c:idx val="3"/>
          <c:order val="3"/>
          <c:tx>
            <c:strRef>
              <c:f>'O:\gautron-m\Epidémio 2010.2011.2012.2013\Activité 2014\[Epidémio Graph 2013-2014.xls]données 2'!$A$52</c:f>
              <c:strCache>
                <c:ptCount val="1"/>
                <c:pt idx="0">
                  <c:v>AdV</c:v>
                </c:pt>
              </c:strCache>
            </c:strRef>
          </c:tx>
          <c:spPr>
            <a:ln w="3810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2'!$B$52:$I$52</c:f>
              <c:numCache>
                <c:formatCode>General</c:formatCode>
                <c:ptCount val="8"/>
                <c:pt idx="0">
                  <c:v>1</c:v>
                </c:pt>
                <c:pt idx="1">
                  <c:v>7</c:v>
                </c:pt>
                <c:pt idx="2">
                  <c:v>4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17</c:v>
                </c:pt>
                <c:pt idx="7">
                  <c:v>11</c:v>
                </c:pt>
              </c:numCache>
            </c:numRef>
          </c:val>
        </c:ser>
        <c:ser>
          <c:idx val="4"/>
          <c:order val="4"/>
          <c:tx>
            <c:strRef>
              <c:f>'O:\gautron-m\Epidémio 2010.2011.2012.2013\Activité 2014\[Epidémio Graph 2013-2014.xls]données 2'!$A$53</c:f>
              <c:strCache>
                <c:ptCount val="1"/>
                <c:pt idx="0">
                  <c:v>CoV </c:v>
                </c:pt>
              </c:strCache>
            </c:strRef>
          </c:tx>
          <c:spPr>
            <a:ln w="3810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2'!$B$53:$I$53</c:f>
              <c:numCache>
                <c:formatCode>General</c:formatCode>
                <c:ptCount val="8"/>
                <c:pt idx="0">
                  <c:v>6</c:v>
                </c:pt>
                <c:pt idx="1">
                  <c:v>10</c:v>
                </c:pt>
                <c:pt idx="2">
                  <c:v>5</c:v>
                </c:pt>
                <c:pt idx="3">
                  <c:v>33</c:v>
                </c:pt>
                <c:pt idx="4">
                  <c:v>58</c:v>
                </c:pt>
                <c:pt idx="5">
                  <c:v>78</c:v>
                </c:pt>
                <c:pt idx="6">
                  <c:v>41</c:v>
                </c:pt>
                <c:pt idx="7">
                  <c:v>22</c:v>
                </c:pt>
              </c:numCache>
            </c:numRef>
          </c:val>
        </c:ser>
        <c:ser>
          <c:idx val="5"/>
          <c:order val="5"/>
          <c:tx>
            <c:strRef>
              <c:f>'O:\gautron-m\Epidémio 2010.2011.2012.2013\Activité 2014\[Epidémio Graph 2013-2014.xls]données 2'!$A$54</c:f>
              <c:strCache>
                <c:ptCount val="1"/>
                <c:pt idx="0">
                  <c:v>Picornavirus</c:v>
                </c:pt>
              </c:strCache>
            </c:strRef>
          </c:tx>
          <c:spPr>
            <a:ln w="3810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2'!$B$54:$I$54</c:f>
              <c:numCache>
                <c:formatCode>General</c:formatCode>
                <c:ptCount val="8"/>
                <c:pt idx="0">
                  <c:v>69</c:v>
                </c:pt>
                <c:pt idx="1">
                  <c:v>133</c:v>
                </c:pt>
                <c:pt idx="2">
                  <c:v>115</c:v>
                </c:pt>
                <c:pt idx="3">
                  <c:v>124</c:v>
                </c:pt>
                <c:pt idx="4">
                  <c:v>103</c:v>
                </c:pt>
                <c:pt idx="5">
                  <c:v>69</c:v>
                </c:pt>
                <c:pt idx="6">
                  <c:v>93</c:v>
                </c:pt>
                <c:pt idx="7">
                  <c:v>85</c:v>
                </c:pt>
              </c:numCache>
            </c:numRef>
          </c:val>
        </c:ser>
        <c:ser>
          <c:idx val="6"/>
          <c:order val="6"/>
          <c:tx>
            <c:strRef>
              <c:f>'O:\gautron-m\Epidémio 2010.2011.2012.2013\Activité 2014\[Epidémio Graph 2013-2014.xls]données 2'!$A$55</c:f>
              <c:strCache>
                <c:ptCount val="1"/>
                <c:pt idx="0">
                  <c:v>PIV </c:v>
                </c:pt>
              </c:strCache>
            </c:strRef>
          </c:tx>
          <c:spPr>
            <a:ln w="3810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2'!$B$55:$I$55</c:f>
              <c:numCache>
                <c:formatCode>General</c:formatCode>
                <c:ptCount val="8"/>
                <c:pt idx="0">
                  <c:v>5</c:v>
                </c:pt>
                <c:pt idx="1">
                  <c:v>25</c:v>
                </c:pt>
                <c:pt idx="2">
                  <c:v>17</c:v>
                </c:pt>
                <c:pt idx="3">
                  <c:v>23</c:v>
                </c:pt>
                <c:pt idx="4">
                  <c:v>15</c:v>
                </c:pt>
                <c:pt idx="5">
                  <c:v>12</c:v>
                </c:pt>
                <c:pt idx="6">
                  <c:v>15</c:v>
                </c:pt>
                <c:pt idx="7">
                  <c:v>19</c:v>
                </c:pt>
              </c:numCache>
            </c:numRef>
          </c:val>
        </c:ser>
        <c:ser>
          <c:idx val="7"/>
          <c:order val="7"/>
          <c:tx>
            <c:strRef>
              <c:f>'O:\gautron-m\Epidémio 2010.2011.2012.2013\Activité 2014\[Epidémio Graph 2013-2014.xls]données 2'!$A$56</c:f>
              <c:strCache>
                <c:ptCount val="1"/>
                <c:pt idx="0">
                  <c:v>Bocavirus</c:v>
                </c:pt>
              </c:strCache>
            </c:strRef>
          </c:tx>
          <c:spPr>
            <a:ln w="38100" cap="rnd" cmpd="sng" algn="ctr">
              <a:solidFill>
                <a:schemeClr val="accent2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'[1]données 2'!$B$48:$I$48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'[1]données 2'!$B$56:$I$56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22</c:v>
                </c:pt>
                <c:pt idx="6">
                  <c:v>31</c:v>
                </c:pt>
                <c:pt idx="7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056344"/>
        <c:axId val="237056736"/>
      </c:radarChart>
      <c:catAx>
        <c:axId val="237056344"/>
        <c:scaling>
          <c:orientation val="minMax"/>
        </c:scaling>
        <c:delete val="0"/>
        <c:axPos val="b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6736"/>
        <c:crosses val="autoZero"/>
        <c:auto val="0"/>
        <c:lblAlgn val="ctr"/>
        <c:lblOffset val="100"/>
        <c:noMultiLvlLbl val="0"/>
      </c:catAx>
      <c:valAx>
        <c:axId val="237056736"/>
        <c:scaling>
          <c:orientation val="minMax"/>
          <c:max val="300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6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348683060380701"/>
          <c:y val="0.16540769980742501"/>
          <c:w val="0.48925134196950398"/>
          <c:h val="0.74853200039281498"/>
        </c:manualLayout>
      </c:layout>
      <c:radarChart>
        <c:radarStyle val="marker"/>
        <c:varyColors val="0"/>
        <c:ser>
          <c:idx val="0"/>
          <c:order val="0"/>
          <c:tx>
            <c:strRef>
              <c:f>'données 3'!$A$3</c:f>
              <c:strCache>
                <c:ptCount val="1"/>
                <c:pt idx="0">
                  <c:v>VRS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3'!$B$3:$I$3</c:f>
              <c:numCache>
                <c:formatCode>General</c:formatCode>
                <c:ptCount val="8"/>
                <c:pt idx="0">
                  <c:v>1</c:v>
                </c:pt>
                <c:pt idx="1">
                  <c:v>4</c:v>
                </c:pt>
                <c:pt idx="2">
                  <c:v>75</c:v>
                </c:pt>
                <c:pt idx="3">
                  <c:v>249</c:v>
                </c:pt>
                <c:pt idx="4">
                  <c:v>98</c:v>
                </c:pt>
                <c:pt idx="5">
                  <c:v>27</c:v>
                </c:pt>
                <c:pt idx="6">
                  <c:v>9</c:v>
                </c:pt>
                <c:pt idx="7">
                  <c:v>8</c:v>
                </c:pt>
              </c:numCache>
            </c:numRef>
          </c:val>
        </c:ser>
        <c:ser>
          <c:idx val="1"/>
          <c:order val="1"/>
          <c:tx>
            <c:strRef>
              <c:f>'données 3'!$A$4</c:f>
              <c:strCache>
                <c:ptCount val="1"/>
                <c:pt idx="0">
                  <c:v>MI A+B +C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3'!$B$4:$I$4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25</c:v>
                </c:pt>
                <c:pt idx="5">
                  <c:v>171</c:v>
                </c:pt>
                <c:pt idx="6">
                  <c:v>267</c:v>
                </c:pt>
                <c:pt idx="7">
                  <c:v>77</c:v>
                </c:pt>
              </c:numCache>
            </c:numRef>
          </c:val>
        </c:ser>
        <c:ser>
          <c:idx val="2"/>
          <c:order val="2"/>
          <c:tx>
            <c:strRef>
              <c:f>'données 3'!$A$5</c:f>
              <c:strCache>
                <c:ptCount val="1"/>
                <c:pt idx="0">
                  <c:v>hMPV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3'!$B$5:$I$5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12</c:v>
                </c:pt>
                <c:pt idx="4">
                  <c:v>29</c:v>
                </c:pt>
                <c:pt idx="5">
                  <c:v>37</c:v>
                </c:pt>
                <c:pt idx="6">
                  <c:v>36</c:v>
                </c:pt>
                <c:pt idx="7">
                  <c:v>14</c:v>
                </c:pt>
              </c:numCache>
            </c:numRef>
          </c:val>
        </c:ser>
        <c:ser>
          <c:idx val="3"/>
          <c:order val="3"/>
          <c:tx>
            <c:strRef>
              <c:f>'données 3'!$A$6</c:f>
              <c:strCache>
                <c:ptCount val="1"/>
                <c:pt idx="0">
                  <c:v>AdV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3'!$B$6:$I$6</c:f>
              <c:numCache>
                <c:formatCode>General</c:formatCode>
                <c:ptCount val="8"/>
                <c:pt idx="0">
                  <c:v>1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11</c:v>
                </c:pt>
                <c:pt idx="5">
                  <c:v>27</c:v>
                </c:pt>
                <c:pt idx="6">
                  <c:v>12</c:v>
                </c:pt>
                <c:pt idx="7">
                  <c:v>12</c:v>
                </c:pt>
              </c:numCache>
            </c:numRef>
          </c:val>
        </c:ser>
        <c:ser>
          <c:idx val="4"/>
          <c:order val="4"/>
          <c:tx>
            <c:strRef>
              <c:f>'données 3'!$A$7</c:f>
              <c:strCache>
                <c:ptCount val="1"/>
                <c:pt idx="0">
                  <c:v>CoV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3'!$B$7:$I$7</c:f>
              <c:numCache>
                <c:formatCode>General</c:formatCode>
                <c:ptCount val="8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15</c:v>
                </c:pt>
                <c:pt idx="4">
                  <c:v>37</c:v>
                </c:pt>
                <c:pt idx="5">
                  <c:v>65</c:v>
                </c:pt>
                <c:pt idx="6">
                  <c:v>32</c:v>
                </c:pt>
                <c:pt idx="7">
                  <c:v>21</c:v>
                </c:pt>
              </c:numCache>
            </c:numRef>
          </c:val>
        </c:ser>
        <c:ser>
          <c:idx val="5"/>
          <c:order val="5"/>
          <c:tx>
            <c:strRef>
              <c:f>'données 3'!$A$8</c:f>
              <c:strCache>
                <c:ptCount val="1"/>
                <c:pt idx="0">
                  <c:v>Picornavirus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3'!$B$8:$I$8</c:f>
              <c:numCache>
                <c:formatCode>General</c:formatCode>
                <c:ptCount val="8"/>
                <c:pt idx="0">
                  <c:v>117</c:v>
                </c:pt>
                <c:pt idx="1">
                  <c:v>112</c:v>
                </c:pt>
                <c:pt idx="2">
                  <c:v>89</c:v>
                </c:pt>
                <c:pt idx="3">
                  <c:v>103</c:v>
                </c:pt>
                <c:pt idx="4">
                  <c:v>118</c:v>
                </c:pt>
                <c:pt idx="5">
                  <c:v>112</c:v>
                </c:pt>
                <c:pt idx="6">
                  <c:v>82</c:v>
                </c:pt>
                <c:pt idx="7">
                  <c:v>68</c:v>
                </c:pt>
              </c:numCache>
            </c:numRef>
          </c:val>
        </c:ser>
        <c:ser>
          <c:idx val="6"/>
          <c:order val="6"/>
          <c:tx>
            <c:strRef>
              <c:f>'données 3'!$A$9</c:f>
              <c:strCache>
                <c:ptCount val="1"/>
                <c:pt idx="0">
                  <c:v>PIV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3'!$B$9:$I$9</c:f>
              <c:numCache>
                <c:formatCode>General</c:formatCode>
                <c:ptCount val="8"/>
                <c:pt idx="0">
                  <c:v>24</c:v>
                </c:pt>
                <c:pt idx="1">
                  <c:v>42</c:v>
                </c:pt>
                <c:pt idx="2">
                  <c:v>16</c:v>
                </c:pt>
                <c:pt idx="3">
                  <c:v>19</c:v>
                </c:pt>
                <c:pt idx="4">
                  <c:v>9</c:v>
                </c:pt>
                <c:pt idx="5">
                  <c:v>5</c:v>
                </c:pt>
                <c:pt idx="6">
                  <c:v>2</c:v>
                </c:pt>
                <c:pt idx="7">
                  <c:v>5</c:v>
                </c:pt>
              </c:numCache>
            </c:numRef>
          </c:val>
        </c:ser>
        <c:ser>
          <c:idx val="7"/>
          <c:order val="7"/>
          <c:tx>
            <c:strRef>
              <c:f>'données 3'!$A$10</c:f>
              <c:strCache>
                <c:ptCount val="1"/>
                <c:pt idx="0">
                  <c:v>Bocavirus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'données 3'!$B$2:$I$2</c:f>
              <c:strCache>
                <c:ptCount val="8"/>
                <c:pt idx="0">
                  <c:v>Septembre</c:v>
                </c:pt>
                <c:pt idx="1">
                  <c:v>Octobre</c:v>
                </c:pt>
                <c:pt idx="2">
                  <c:v>Novembre</c:v>
                </c:pt>
                <c:pt idx="3">
                  <c:v>Décembre</c:v>
                </c:pt>
                <c:pt idx="4">
                  <c:v>Janvier</c:v>
                </c:pt>
                <c:pt idx="5">
                  <c:v>Février</c:v>
                </c:pt>
                <c:pt idx="6">
                  <c:v>Mars</c:v>
                </c:pt>
                <c:pt idx="7">
                  <c:v>Avril</c:v>
                </c:pt>
              </c:strCache>
            </c:strRef>
          </c:cat>
          <c:val>
            <c:numRef>
              <c:f>'données 3'!$B$10:$I$10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21</c:v>
                </c:pt>
                <c:pt idx="5">
                  <c:v>28</c:v>
                </c:pt>
                <c:pt idx="6">
                  <c:v>31</c:v>
                </c:pt>
                <c:pt idx="7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057520"/>
        <c:axId val="237057912"/>
      </c:radarChart>
      <c:catAx>
        <c:axId val="2370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7912"/>
        <c:crosses val="autoZero"/>
        <c:auto val="1"/>
        <c:lblAlgn val="ctr"/>
        <c:lblOffset val="100"/>
        <c:noMultiLvlLbl val="0"/>
      </c:catAx>
      <c:valAx>
        <c:axId val="2370579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fr-FR"/>
          </a:p>
        </c:txPr>
        <c:crossAx val="23705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5T16:41:39.464" idx="1">
    <p:pos x="1" y="-1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E1428-7691-DF43-87C3-4A171FD8A010}" type="doc">
      <dgm:prSet loTypeId="urn:microsoft.com/office/officeart/2005/8/layout/pyramid1" loCatId="pyramid" qsTypeId="urn:microsoft.com/office/officeart/2005/8/quickstyle/simple4" qsCatId="simple" csTypeId="urn:microsoft.com/office/officeart/2005/8/colors/colorful1" csCatId="colorful" phldr="1"/>
      <dgm:spPr/>
    </dgm:pt>
    <dgm:pt modelId="{7ABEC94B-04C8-1041-94B7-EECC5C92EA30}">
      <dgm:prSet phldrT="[Texte]" custT="1"/>
      <dgm:spPr/>
      <dgm:t>
        <a:bodyPr/>
        <a:lstStyle/>
        <a:p>
          <a:r>
            <a:rPr lang="fr-FR" sz="2000" b="1" dirty="0" smtClean="0">
              <a:latin typeface="Arial Narrow"/>
              <a:cs typeface="Arial Narrow"/>
            </a:rPr>
            <a:t>Infections graves</a:t>
          </a:r>
          <a:endParaRPr lang="fr-FR" sz="2000" b="1" dirty="0">
            <a:latin typeface="Arial Narrow"/>
            <a:cs typeface="Arial Narrow"/>
          </a:endParaRPr>
        </a:p>
      </dgm:t>
    </dgm:pt>
    <dgm:pt modelId="{ACF7E29B-3C7E-E848-8821-C3D9FBE48FD8}" type="parTrans" cxnId="{F0C7E41D-073F-F642-9F25-5B6E433B55C1}">
      <dgm:prSet/>
      <dgm:spPr/>
      <dgm:t>
        <a:bodyPr/>
        <a:lstStyle/>
        <a:p>
          <a:endParaRPr lang="fr-FR"/>
        </a:p>
      </dgm:t>
    </dgm:pt>
    <dgm:pt modelId="{06341175-401B-404C-AD52-FB2F394F2D23}" type="sibTrans" cxnId="{F0C7E41D-073F-F642-9F25-5B6E433B55C1}">
      <dgm:prSet/>
      <dgm:spPr/>
      <dgm:t>
        <a:bodyPr/>
        <a:lstStyle/>
        <a:p>
          <a:endParaRPr lang="fr-FR"/>
        </a:p>
      </dgm:t>
    </dgm:pt>
    <dgm:pt modelId="{6E08D1E2-0BC8-6F44-A3F4-0B6724DE116D}">
      <dgm:prSet phldrT="[Texte]" custT="1"/>
      <dgm:spPr/>
      <dgm:t>
        <a:bodyPr/>
        <a:lstStyle/>
        <a:p>
          <a:r>
            <a:rPr lang="fr-FR" sz="2000" b="1" dirty="0" smtClean="0">
              <a:latin typeface="Arial Narrow"/>
              <a:cs typeface="Arial Narrow"/>
            </a:rPr>
            <a:t>Infections symptomatiques peu graves</a:t>
          </a:r>
          <a:endParaRPr lang="fr-FR" sz="2000" b="1" dirty="0">
            <a:latin typeface="Arial Narrow"/>
            <a:cs typeface="Arial Narrow"/>
          </a:endParaRPr>
        </a:p>
      </dgm:t>
    </dgm:pt>
    <dgm:pt modelId="{1C1A3A47-D9FB-B948-8AD0-DA67C5FF607E}" type="parTrans" cxnId="{552190C9-00D3-6742-A99B-7BAB28CAA3E1}">
      <dgm:prSet/>
      <dgm:spPr/>
      <dgm:t>
        <a:bodyPr/>
        <a:lstStyle/>
        <a:p>
          <a:endParaRPr lang="fr-FR"/>
        </a:p>
      </dgm:t>
    </dgm:pt>
    <dgm:pt modelId="{30DCB52C-F4AF-1648-B382-E6E3FA08F8EF}" type="sibTrans" cxnId="{552190C9-00D3-6742-A99B-7BAB28CAA3E1}">
      <dgm:prSet/>
      <dgm:spPr/>
      <dgm:t>
        <a:bodyPr/>
        <a:lstStyle/>
        <a:p>
          <a:endParaRPr lang="fr-FR"/>
        </a:p>
      </dgm:t>
    </dgm:pt>
    <dgm:pt modelId="{7EA9B510-2B50-3D42-A3EE-DD811270B217}">
      <dgm:prSet phldrT="[Texte]" custT="1"/>
      <dgm:spPr/>
      <dgm:t>
        <a:bodyPr/>
        <a:lstStyle/>
        <a:p>
          <a:r>
            <a:rPr lang="fr-FR" sz="2000" b="1" dirty="0" smtClean="0">
              <a:latin typeface="Arial Narrow"/>
              <a:cs typeface="Arial Narrow"/>
            </a:rPr>
            <a:t>Infections </a:t>
          </a:r>
          <a:r>
            <a:rPr lang="fr-FR" sz="2000" b="1" dirty="0" err="1" smtClean="0">
              <a:latin typeface="Arial Narrow"/>
              <a:cs typeface="Arial Narrow"/>
            </a:rPr>
            <a:t>a-</a:t>
          </a:r>
          <a:r>
            <a:rPr lang="fr-FR" sz="2000" b="1" dirty="0" smtClean="0">
              <a:latin typeface="Arial Narrow"/>
              <a:cs typeface="Arial Narrow"/>
            </a:rPr>
            <a:t> ou </a:t>
          </a:r>
          <a:r>
            <a:rPr lang="fr-FR" sz="2000" b="1" dirty="0" err="1" smtClean="0">
              <a:latin typeface="Arial Narrow"/>
              <a:cs typeface="Arial Narrow"/>
            </a:rPr>
            <a:t>pauci-symptomatiques</a:t>
          </a:r>
          <a:endParaRPr lang="fr-FR" sz="2000" b="1" dirty="0">
            <a:latin typeface="Arial Narrow"/>
            <a:cs typeface="Arial Narrow"/>
          </a:endParaRPr>
        </a:p>
      </dgm:t>
    </dgm:pt>
    <dgm:pt modelId="{98B0A531-FD3C-DC41-8797-D9FD473E1B7B}" type="parTrans" cxnId="{0B8A47FE-5175-9241-8F30-0C8CDC35D8DB}">
      <dgm:prSet/>
      <dgm:spPr/>
      <dgm:t>
        <a:bodyPr/>
        <a:lstStyle/>
        <a:p>
          <a:endParaRPr lang="fr-FR"/>
        </a:p>
      </dgm:t>
    </dgm:pt>
    <dgm:pt modelId="{D3C74CB8-2E24-A94D-8533-BF4B2B89C436}" type="sibTrans" cxnId="{0B8A47FE-5175-9241-8F30-0C8CDC35D8DB}">
      <dgm:prSet/>
      <dgm:spPr/>
      <dgm:t>
        <a:bodyPr/>
        <a:lstStyle/>
        <a:p>
          <a:endParaRPr lang="fr-FR"/>
        </a:p>
      </dgm:t>
    </dgm:pt>
    <dgm:pt modelId="{4BDF39C0-AED0-3848-8D0E-09199A070B20}" type="pres">
      <dgm:prSet presAssocID="{00FE1428-7691-DF43-87C3-4A171FD8A010}" presName="Name0" presStyleCnt="0">
        <dgm:presLayoutVars>
          <dgm:dir/>
          <dgm:animLvl val="lvl"/>
          <dgm:resizeHandles val="exact"/>
        </dgm:presLayoutVars>
      </dgm:prSet>
      <dgm:spPr/>
    </dgm:pt>
    <dgm:pt modelId="{3CC3B893-EA2E-034D-ABB0-53836A7834E4}" type="pres">
      <dgm:prSet presAssocID="{7ABEC94B-04C8-1041-94B7-EECC5C92EA30}" presName="Name8" presStyleCnt="0"/>
      <dgm:spPr/>
    </dgm:pt>
    <dgm:pt modelId="{95F432DB-BDFB-5F47-B5D2-46DEA82A1CA2}" type="pres">
      <dgm:prSet presAssocID="{7ABEC94B-04C8-1041-94B7-EECC5C92EA30}" presName="level" presStyleLbl="node1" presStyleIdx="0" presStyleCnt="3" custLinFactNeighborX="147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D05A7A8-B2DF-774B-ADCA-89689DEDFB59}" type="pres">
      <dgm:prSet presAssocID="{7ABEC94B-04C8-1041-94B7-EECC5C92EA3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37EB146-44D2-2846-A1C7-A192BCE72EFD}" type="pres">
      <dgm:prSet presAssocID="{6E08D1E2-0BC8-6F44-A3F4-0B6724DE116D}" presName="Name8" presStyleCnt="0"/>
      <dgm:spPr/>
    </dgm:pt>
    <dgm:pt modelId="{0FC1885E-AEB0-894C-A505-95A5253E89EF}" type="pres">
      <dgm:prSet presAssocID="{6E08D1E2-0BC8-6F44-A3F4-0B6724DE116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B3032C-27F6-0D48-98BE-22F5E266344B}" type="pres">
      <dgm:prSet presAssocID="{6E08D1E2-0BC8-6F44-A3F4-0B6724DE11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8A04EB-7E93-2049-9FA1-EDD31002FE93}" type="pres">
      <dgm:prSet presAssocID="{7EA9B510-2B50-3D42-A3EE-DD811270B217}" presName="Name8" presStyleCnt="0"/>
      <dgm:spPr/>
    </dgm:pt>
    <dgm:pt modelId="{9E3752C8-29AE-8E47-B76E-9D20C806724F}" type="pres">
      <dgm:prSet presAssocID="{7EA9B510-2B50-3D42-A3EE-DD811270B217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12425B-9851-5242-BBC4-93AA642913E7}" type="pres">
      <dgm:prSet presAssocID="{7EA9B510-2B50-3D42-A3EE-DD811270B2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EC08CBC-2A98-B649-A37D-782D16ACDFBB}" type="presOf" srcId="{7ABEC94B-04C8-1041-94B7-EECC5C92EA30}" destId="{95F432DB-BDFB-5F47-B5D2-46DEA82A1CA2}" srcOrd="0" destOrd="0" presId="urn:microsoft.com/office/officeart/2005/8/layout/pyramid1"/>
    <dgm:cxn modelId="{0B8A47FE-5175-9241-8F30-0C8CDC35D8DB}" srcId="{00FE1428-7691-DF43-87C3-4A171FD8A010}" destId="{7EA9B510-2B50-3D42-A3EE-DD811270B217}" srcOrd="2" destOrd="0" parTransId="{98B0A531-FD3C-DC41-8797-D9FD473E1B7B}" sibTransId="{D3C74CB8-2E24-A94D-8533-BF4B2B89C436}"/>
    <dgm:cxn modelId="{552190C9-00D3-6742-A99B-7BAB28CAA3E1}" srcId="{00FE1428-7691-DF43-87C3-4A171FD8A010}" destId="{6E08D1E2-0BC8-6F44-A3F4-0B6724DE116D}" srcOrd="1" destOrd="0" parTransId="{1C1A3A47-D9FB-B948-8AD0-DA67C5FF607E}" sibTransId="{30DCB52C-F4AF-1648-B382-E6E3FA08F8EF}"/>
    <dgm:cxn modelId="{13D953D8-D747-D64F-8C5F-826A7D7EAF56}" type="presOf" srcId="{7EA9B510-2B50-3D42-A3EE-DD811270B217}" destId="{C012425B-9851-5242-BBC4-93AA642913E7}" srcOrd="1" destOrd="0" presId="urn:microsoft.com/office/officeart/2005/8/layout/pyramid1"/>
    <dgm:cxn modelId="{80ED72BC-06C6-CF48-86F8-50EF27D35B41}" type="presOf" srcId="{6E08D1E2-0BC8-6F44-A3F4-0B6724DE116D}" destId="{0FC1885E-AEB0-894C-A505-95A5253E89EF}" srcOrd="0" destOrd="0" presId="urn:microsoft.com/office/officeart/2005/8/layout/pyramid1"/>
    <dgm:cxn modelId="{4BA2927F-2A9E-6145-AD93-96D3D5197554}" type="presOf" srcId="{00FE1428-7691-DF43-87C3-4A171FD8A010}" destId="{4BDF39C0-AED0-3848-8D0E-09199A070B20}" srcOrd="0" destOrd="0" presId="urn:microsoft.com/office/officeart/2005/8/layout/pyramid1"/>
    <dgm:cxn modelId="{82C454F6-80FE-7746-A984-2EAB204E984D}" type="presOf" srcId="{7ABEC94B-04C8-1041-94B7-EECC5C92EA30}" destId="{7D05A7A8-B2DF-774B-ADCA-89689DEDFB59}" srcOrd="1" destOrd="0" presId="urn:microsoft.com/office/officeart/2005/8/layout/pyramid1"/>
    <dgm:cxn modelId="{F0C7E41D-073F-F642-9F25-5B6E433B55C1}" srcId="{00FE1428-7691-DF43-87C3-4A171FD8A010}" destId="{7ABEC94B-04C8-1041-94B7-EECC5C92EA30}" srcOrd="0" destOrd="0" parTransId="{ACF7E29B-3C7E-E848-8821-C3D9FBE48FD8}" sibTransId="{06341175-401B-404C-AD52-FB2F394F2D23}"/>
    <dgm:cxn modelId="{C2B00492-EF25-B944-9FFE-B5D8A413ED29}" type="presOf" srcId="{6E08D1E2-0BC8-6F44-A3F4-0B6724DE116D}" destId="{E2B3032C-27F6-0D48-98BE-22F5E266344B}" srcOrd="1" destOrd="0" presId="urn:microsoft.com/office/officeart/2005/8/layout/pyramid1"/>
    <dgm:cxn modelId="{415FF1C4-1F7A-6D44-9E61-F6DABECE3D46}" type="presOf" srcId="{7EA9B510-2B50-3D42-A3EE-DD811270B217}" destId="{9E3752C8-29AE-8E47-B76E-9D20C806724F}" srcOrd="0" destOrd="0" presId="urn:microsoft.com/office/officeart/2005/8/layout/pyramid1"/>
    <dgm:cxn modelId="{8AF69027-D4C6-2D44-BAFF-178787CC0635}" type="presParOf" srcId="{4BDF39C0-AED0-3848-8D0E-09199A070B20}" destId="{3CC3B893-EA2E-034D-ABB0-53836A7834E4}" srcOrd="0" destOrd="0" presId="urn:microsoft.com/office/officeart/2005/8/layout/pyramid1"/>
    <dgm:cxn modelId="{58F40690-E722-2847-AFE8-98AA61AD2B3A}" type="presParOf" srcId="{3CC3B893-EA2E-034D-ABB0-53836A7834E4}" destId="{95F432DB-BDFB-5F47-B5D2-46DEA82A1CA2}" srcOrd="0" destOrd="0" presId="urn:microsoft.com/office/officeart/2005/8/layout/pyramid1"/>
    <dgm:cxn modelId="{AB43433D-5ACB-434C-90C1-74C52B4AEE0F}" type="presParOf" srcId="{3CC3B893-EA2E-034D-ABB0-53836A7834E4}" destId="{7D05A7A8-B2DF-774B-ADCA-89689DEDFB59}" srcOrd="1" destOrd="0" presId="urn:microsoft.com/office/officeart/2005/8/layout/pyramid1"/>
    <dgm:cxn modelId="{1B2549CE-03C8-664F-B90B-A124948CDB1A}" type="presParOf" srcId="{4BDF39C0-AED0-3848-8D0E-09199A070B20}" destId="{037EB146-44D2-2846-A1C7-A192BCE72EFD}" srcOrd="1" destOrd="0" presId="urn:microsoft.com/office/officeart/2005/8/layout/pyramid1"/>
    <dgm:cxn modelId="{1A5900A9-FC1C-1F41-B3CD-E1599F67540F}" type="presParOf" srcId="{037EB146-44D2-2846-A1C7-A192BCE72EFD}" destId="{0FC1885E-AEB0-894C-A505-95A5253E89EF}" srcOrd="0" destOrd="0" presId="urn:microsoft.com/office/officeart/2005/8/layout/pyramid1"/>
    <dgm:cxn modelId="{A7F201C1-F6B6-C943-88F0-DAA677B1F2C9}" type="presParOf" srcId="{037EB146-44D2-2846-A1C7-A192BCE72EFD}" destId="{E2B3032C-27F6-0D48-98BE-22F5E266344B}" srcOrd="1" destOrd="0" presId="urn:microsoft.com/office/officeart/2005/8/layout/pyramid1"/>
    <dgm:cxn modelId="{6F8F325C-0055-EA4D-94BC-57B12511503B}" type="presParOf" srcId="{4BDF39C0-AED0-3848-8D0E-09199A070B20}" destId="{998A04EB-7E93-2049-9FA1-EDD31002FE93}" srcOrd="2" destOrd="0" presId="urn:microsoft.com/office/officeart/2005/8/layout/pyramid1"/>
    <dgm:cxn modelId="{2532D36D-7F84-AE40-9A6B-DD5C3B456148}" type="presParOf" srcId="{998A04EB-7E93-2049-9FA1-EDD31002FE93}" destId="{9E3752C8-29AE-8E47-B76E-9D20C806724F}" srcOrd="0" destOrd="0" presId="urn:microsoft.com/office/officeart/2005/8/layout/pyramid1"/>
    <dgm:cxn modelId="{E85DE26C-3C62-9A44-A13F-030D79AA917D}" type="presParOf" srcId="{998A04EB-7E93-2049-9FA1-EDD31002FE93}" destId="{C012425B-9851-5242-BBC4-93AA642913E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811A2-2379-0445-A480-5C002D9D7C70}" type="doc">
      <dgm:prSet loTypeId="urn:microsoft.com/office/officeart/2005/8/layout/gear1" loCatId="relationship" qsTypeId="urn:microsoft.com/office/officeart/2005/8/quickstyle/simple4" qsCatId="simple" csTypeId="urn:microsoft.com/office/officeart/2005/8/colors/colorful4" csCatId="colorful" phldr="1"/>
      <dgm:spPr/>
    </dgm:pt>
    <dgm:pt modelId="{14D5B76A-9949-4147-885E-C5A737728DC1}">
      <dgm:prSet phldrT="[Texte]" custT="1"/>
      <dgm:spPr/>
      <dgm:t>
        <a:bodyPr/>
        <a:lstStyle/>
        <a:p>
          <a:r>
            <a:rPr lang="fr-FR" sz="1800" b="1" smtClean="0">
              <a:latin typeface="Arial Narrow"/>
              <a:cs typeface="Arial Narrow"/>
            </a:rPr>
            <a:t>Hôte</a:t>
          </a:r>
        </a:p>
        <a:p>
          <a:r>
            <a:rPr lang="fr-FR" sz="1800" b="1" smtClean="0">
              <a:latin typeface="Arial Narrow"/>
              <a:cs typeface="Arial Narrow"/>
            </a:rPr>
            <a:t>Polymorphisme </a:t>
          </a:r>
        </a:p>
        <a:p>
          <a:r>
            <a:rPr lang="fr-FR" sz="1800" b="1" smtClean="0">
              <a:latin typeface="Arial Narrow"/>
              <a:cs typeface="Arial Narrow"/>
            </a:rPr>
            <a:t>génétique</a:t>
          </a:r>
          <a:endParaRPr lang="fr-FR" sz="1800" b="1" dirty="0">
            <a:latin typeface="Arial Narrow"/>
            <a:cs typeface="Arial Narrow"/>
          </a:endParaRPr>
        </a:p>
      </dgm:t>
    </dgm:pt>
    <dgm:pt modelId="{77876AF1-E06B-CF40-887B-A6AE297C61AA}" type="parTrans" cxnId="{6801C26F-0AFE-6C43-92B4-4EEAFABAA8AC}">
      <dgm:prSet/>
      <dgm:spPr/>
      <dgm:t>
        <a:bodyPr/>
        <a:lstStyle/>
        <a:p>
          <a:endParaRPr lang="fr-FR"/>
        </a:p>
      </dgm:t>
    </dgm:pt>
    <dgm:pt modelId="{09666C27-F5FD-9641-9F2E-625115018369}" type="sibTrans" cxnId="{6801C26F-0AFE-6C43-92B4-4EEAFABAA8AC}">
      <dgm:prSet/>
      <dgm:spPr/>
      <dgm:t>
        <a:bodyPr/>
        <a:lstStyle/>
        <a:p>
          <a:endParaRPr lang="fr-FR"/>
        </a:p>
      </dgm:t>
    </dgm:pt>
    <dgm:pt modelId="{40EFB0C9-BDA9-784C-8E5C-D31C2AED53C1}">
      <dgm:prSet phldrT="[Texte]" custT="1"/>
      <dgm:spPr/>
      <dgm:t>
        <a:bodyPr/>
        <a:lstStyle/>
        <a:p>
          <a:r>
            <a:rPr lang="fr-FR" sz="1800" b="1" smtClean="0">
              <a:latin typeface="Arial Narrow"/>
              <a:cs typeface="Arial Narrow"/>
            </a:rPr>
            <a:t>Hôte</a:t>
          </a:r>
        </a:p>
        <a:p>
          <a:r>
            <a:rPr lang="fr-FR" sz="1800" b="1" smtClean="0">
              <a:latin typeface="Arial Narrow"/>
              <a:cs typeface="Arial Narrow"/>
            </a:rPr>
            <a:t>Immunité</a:t>
          </a:r>
          <a:endParaRPr lang="fr-FR" sz="1800" b="1" dirty="0" smtClean="0">
            <a:latin typeface="Arial Narrow"/>
            <a:cs typeface="Arial Narrow"/>
          </a:endParaRPr>
        </a:p>
      </dgm:t>
    </dgm:pt>
    <dgm:pt modelId="{E7588006-5D34-EF44-BFD9-E57395302339}" type="parTrans" cxnId="{987ECF8C-911D-C14E-BB23-C7FE0136F2EE}">
      <dgm:prSet/>
      <dgm:spPr/>
      <dgm:t>
        <a:bodyPr/>
        <a:lstStyle/>
        <a:p>
          <a:endParaRPr lang="fr-FR"/>
        </a:p>
      </dgm:t>
    </dgm:pt>
    <dgm:pt modelId="{915E120F-0E90-9D47-A53D-16E472A15E6B}" type="sibTrans" cxnId="{987ECF8C-911D-C14E-BB23-C7FE0136F2EE}">
      <dgm:prSet/>
      <dgm:spPr/>
      <dgm:t>
        <a:bodyPr/>
        <a:lstStyle/>
        <a:p>
          <a:endParaRPr lang="fr-FR"/>
        </a:p>
      </dgm:t>
    </dgm:pt>
    <dgm:pt modelId="{0BDC0796-097C-8140-9BC5-C044D7590C6F}">
      <dgm:prSet phldrT="[Texte]" custT="1"/>
      <dgm:spPr/>
      <dgm:t>
        <a:bodyPr/>
        <a:lstStyle/>
        <a:p>
          <a:r>
            <a:rPr lang="fr-FR" sz="2000" b="1" smtClean="0">
              <a:latin typeface="Arial Narrow"/>
              <a:cs typeface="Arial Narrow"/>
            </a:rPr>
            <a:t>Virus</a:t>
          </a:r>
          <a:endParaRPr lang="fr-FR" sz="2000" b="1" dirty="0">
            <a:latin typeface="Arial Narrow"/>
            <a:cs typeface="Arial Narrow"/>
          </a:endParaRPr>
        </a:p>
      </dgm:t>
    </dgm:pt>
    <dgm:pt modelId="{8B5CC124-CF48-DF44-8A6E-E6F62554DC11}" type="parTrans" cxnId="{8D297F5F-3C97-5046-8DC2-D4F6E8F77D40}">
      <dgm:prSet/>
      <dgm:spPr/>
      <dgm:t>
        <a:bodyPr/>
        <a:lstStyle/>
        <a:p>
          <a:endParaRPr lang="fr-FR"/>
        </a:p>
      </dgm:t>
    </dgm:pt>
    <dgm:pt modelId="{DC322F73-ED5C-AA46-9F32-B847A7CFD044}" type="sibTrans" cxnId="{8D297F5F-3C97-5046-8DC2-D4F6E8F77D40}">
      <dgm:prSet/>
      <dgm:spPr/>
      <dgm:t>
        <a:bodyPr/>
        <a:lstStyle/>
        <a:p>
          <a:endParaRPr lang="fr-FR"/>
        </a:p>
      </dgm:t>
    </dgm:pt>
    <dgm:pt modelId="{DF07A905-7C27-F34E-806B-987D5F3A98EC}" type="pres">
      <dgm:prSet presAssocID="{397811A2-2379-0445-A480-5C002D9D7C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85FE38E-EB93-944D-9D7C-1408A9B3461E}" type="pres">
      <dgm:prSet presAssocID="{14D5B76A-9949-4147-885E-C5A737728DC1}" presName="gear1" presStyleLbl="node1" presStyleIdx="0" presStyleCnt="3" custScaleX="12769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44B9F5-9A89-CB40-AC14-C1E008F29BCD}" type="pres">
      <dgm:prSet presAssocID="{14D5B76A-9949-4147-885E-C5A737728DC1}" presName="gear1srcNode" presStyleLbl="node1" presStyleIdx="0" presStyleCnt="3"/>
      <dgm:spPr/>
      <dgm:t>
        <a:bodyPr/>
        <a:lstStyle/>
        <a:p>
          <a:endParaRPr lang="fr-FR"/>
        </a:p>
      </dgm:t>
    </dgm:pt>
    <dgm:pt modelId="{46C2ED9F-F4B2-394C-B1C2-FB68C9B67778}" type="pres">
      <dgm:prSet presAssocID="{14D5B76A-9949-4147-885E-C5A737728DC1}" presName="gear1dstNode" presStyleLbl="node1" presStyleIdx="0" presStyleCnt="3"/>
      <dgm:spPr/>
      <dgm:t>
        <a:bodyPr/>
        <a:lstStyle/>
        <a:p>
          <a:endParaRPr lang="fr-FR"/>
        </a:p>
      </dgm:t>
    </dgm:pt>
    <dgm:pt modelId="{5BA60871-EF75-DB43-919C-118377504669}" type="pres">
      <dgm:prSet presAssocID="{40EFB0C9-BDA9-784C-8E5C-D31C2AED53C1}" presName="gear2" presStyleLbl="node1" presStyleIdx="1" presStyleCnt="3" custScaleX="12250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B45454-CE54-CF46-A313-976355ECD950}" type="pres">
      <dgm:prSet presAssocID="{40EFB0C9-BDA9-784C-8E5C-D31C2AED53C1}" presName="gear2srcNode" presStyleLbl="node1" presStyleIdx="1" presStyleCnt="3"/>
      <dgm:spPr/>
      <dgm:t>
        <a:bodyPr/>
        <a:lstStyle/>
        <a:p>
          <a:endParaRPr lang="fr-FR"/>
        </a:p>
      </dgm:t>
    </dgm:pt>
    <dgm:pt modelId="{888DAB26-241B-EA48-8414-E42C896E21D8}" type="pres">
      <dgm:prSet presAssocID="{40EFB0C9-BDA9-784C-8E5C-D31C2AED53C1}" presName="gear2dstNode" presStyleLbl="node1" presStyleIdx="1" presStyleCnt="3"/>
      <dgm:spPr/>
      <dgm:t>
        <a:bodyPr/>
        <a:lstStyle/>
        <a:p>
          <a:endParaRPr lang="fr-FR"/>
        </a:p>
      </dgm:t>
    </dgm:pt>
    <dgm:pt modelId="{EC8F9F39-68E2-A049-BBA7-473B34D59695}" type="pres">
      <dgm:prSet presAssocID="{0BDC0796-097C-8140-9BC5-C044D7590C6F}" presName="gear3" presStyleLbl="node1" presStyleIdx="2" presStyleCnt="3"/>
      <dgm:spPr/>
      <dgm:t>
        <a:bodyPr/>
        <a:lstStyle/>
        <a:p>
          <a:endParaRPr lang="fr-FR"/>
        </a:p>
      </dgm:t>
    </dgm:pt>
    <dgm:pt modelId="{B158BF12-A225-8B4A-AC20-F0FAAC5D0F6A}" type="pres">
      <dgm:prSet presAssocID="{0BDC0796-097C-8140-9BC5-C044D7590C6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893DCF-F262-FA4E-B9D8-92D05E8F19EC}" type="pres">
      <dgm:prSet presAssocID="{0BDC0796-097C-8140-9BC5-C044D7590C6F}" presName="gear3srcNode" presStyleLbl="node1" presStyleIdx="2" presStyleCnt="3"/>
      <dgm:spPr/>
      <dgm:t>
        <a:bodyPr/>
        <a:lstStyle/>
        <a:p>
          <a:endParaRPr lang="fr-FR"/>
        </a:p>
      </dgm:t>
    </dgm:pt>
    <dgm:pt modelId="{E3C1B4A4-114C-074E-968C-05C07E88B0B5}" type="pres">
      <dgm:prSet presAssocID="{0BDC0796-097C-8140-9BC5-C044D7590C6F}" presName="gear3dstNode" presStyleLbl="node1" presStyleIdx="2" presStyleCnt="3"/>
      <dgm:spPr/>
      <dgm:t>
        <a:bodyPr/>
        <a:lstStyle/>
        <a:p>
          <a:endParaRPr lang="fr-FR"/>
        </a:p>
      </dgm:t>
    </dgm:pt>
    <dgm:pt modelId="{840B6585-345B-7A4C-834C-E33893C9A4B3}" type="pres">
      <dgm:prSet presAssocID="{09666C27-F5FD-9641-9F2E-625115018369}" presName="connector1" presStyleLbl="sibTrans2D1" presStyleIdx="0" presStyleCnt="3"/>
      <dgm:spPr/>
      <dgm:t>
        <a:bodyPr/>
        <a:lstStyle/>
        <a:p>
          <a:endParaRPr lang="fr-FR"/>
        </a:p>
      </dgm:t>
    </dgm:pt>
    <dgm:pt modelId="{32F36D0B-D2F4-5C49-B8FA-C1D173DB86FA}" type="pres">
      <dgm:prSet presAssocID="{915E120F-0E90-9D47-A53D-16E472A15E6B}" presName="connector2" presStyleLbl="sibTrans2D1" presStyleIdx="1" presStyleCnt="3"/>
      <dgm:spPr/>
      <dgm:t>
        <a:bodyPr/>
        <a:lstStyle/>
        <a:p>
          <a:endParaRPr lang="fr-FR"/>
        </a:p>
      </dgm:t>
    </dgm:pt>
    <dgm:pt modelId="{7D38F2B0-6830-7645-8831-EC326324EC1E}" type="pres">
      <dgm:prSet presAssocID="{DC322F73-ED5C-AA46-9F32-B847A7CFD044}" presName="connector3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FB44C9CC-A89D-754D-94AD-F45314BAD25D}" type="presOf" srcId="{40EFB0C9-BDA9-784C-8E5C-D31C2AED53C1}" destId="{888DAB26-241B-EA48-8414-E42C896E21D8}" srcOrd="2" destOrd="0" presId="urn:microsoft.com/office/officeart/2005/8/layout/gear1"/>
    <dgm:cxn modelId="{987ECF8C-911D-C14E-BB23-C7FE0136F2EE}" srcId="{397811A2-2379-0445-A480-5C002D9D7C70}" destId="{40EFB0C9-BDA9-784C-8E5C-D31C2AED53C1}" srcOrd="1" destOrd="0" parTransId="{E7588006-5D34-EF44-BFD9-E57395302339}" sibTransId="{915E120F-0E90-9D47-A53D-16E472A15E6B}"/>
    <dgm:cxn modelId="{6AC7B9D5-2D75-6447-B94B-94725CC35392}" type="presOf" srcId="{14D5B76A-9949-4147-885E-C5A737728DC1}" destId="{C144B9F5-9A89-CB40-AC14-C1E008F29BCD}" srcOrd="1" destOrd="0" presId="urn:microsoft.com/office/officeart/2005/8/layout/gear1"/>
    <dgm:cxn modelId="{95F219C6-8821-6649-ACED-E5A401A8F0DE}" type="presOf" srcId="{14D5B76A-9949-4147-885E-C5A737728DC1}" destId="{F85FE38E-EB93-944D-9D7C-1408A9B3461E}" srcOrd="0" destOrd="0" presId="urn:microsoft.com/office/officeart/2005/8/layout/gear1"/>
    <dgm:cxn modelId="{D1FEF37B-C930-6B41-A9FC-527E6CF9FFB3}" type="presOf" srcId="{0BDC0796-097C-8140-9BC5-C044D7590C6F}" destId="{B158BF12-A225-8B4A-AC20-F0FAAC5D0F6A}" srcOrd="1" destOrd="0" presId="urn:microsoft.com/office/officeart/2005/8/layout/gear1"/>
    <dgm:cxn modelId="{6801C26F-0AFE-6C43-92B4-4EEAFABAA8AC}" srcId="{397811A2-2379-0445-A480-5C002D9D7C70}" destId="{14D5B76A-9949-4147-885E-C5A737728DC1}" srcOrd="0" destOrd="0" parTransId="{77876AF1-E06B-CF40-887B-A6AE297C61AA}" sibTransId="{09666C27-F5FD-9641-9F2E-625115018369}"/>
    <dgm:cxn modelId="{76200395-62E4-8948-8F8A-0D076F1FC705}" type="presOf" srcId="{DC322F73-ED5C-AA46-9F32-B847A7CFD044}" destId="{7D38F2B0-6830-7645-8831-EC326324EC1E}" srcOrd="0" destOrd="0" presId="urn:microsoft.com/office/officeart/2005/8/layout/gear1"/>
    <dgm:cxn modelId="{F1C82CF9-7447-E04B-A7B4-19C63FC9CCBF}" type="presOf" srcId="{40EFB0C9-BDA9-784C-8E5C-D31C2AED53C1}" destId="{5BA60871-EF75-DB43-919C-118377504669}" srcOrd="0" destOrd="0" presId="urn:microsoft.com/office/officeart/2005/8/layout/gear1"/>
    <dgm:cxn modelId="{947BF0A4-012C-3A4C-B16B-75695E421A85}" type="presOf" srcId="{397811A2-2379-0445-A480-5C002D9D7C70}" destId="{DF07A905-7C27-F34E-806B-987D5F3A98EC}" srcOrd="0" destOrd="0" presId="urn:microsoft.com/office/officeart/2005/8/layout/gear1"/>
    <dgm:cxn modelId="{91AE5084-E397-934F-9681-4D62F4FC4CC5}" type="presOf" srcId="{0BDC0796-097C-8140-9BC5-C044D7590C6F}" destId="{EC8F9F39-68E2-A049-BBA7-473B34D59695}" srcOrd="0" destOrd="0" presId="urn:microsoft.com/office/officeart/2005/8/layout/gear1"/>
    <dgm:cxn modelId="{24AD72EC-9607-BE4E-8873-FD02487A4FB5}" type="presOf" srcId="{915E120F-0E90-9D47-A53D-16E472A15E6B}" destId="{32F36D0B-D2F4-5C49-B8FA-C1D173DB86FA}" srcOrd="0" destOrd="0" presId="urn:microsoft.com/office/officeart/2005/8/layout/gear1"/>
    <dgm:cxn modelId="{FA18239D-AA7C-3643-ADF4-8C686E4DD82A}" type="presOf" srcId="{09666C27-F5FD-9641-9F2E-625115018369}" destId="{840B6585-345B-7A4C-834C-E33893C9A4B3}" srcOrd="0" destOrd="0" presId="urn:microsoft.com/office/officeart/2005/8/layout/gear1"/>
    <dgm:cxn modelId="{0533552A-D51C-2B47-9537-5ACC97298D8B}" type="presOf" srcId="{40EFB0C9-BDA9-784C-8E5C-D31C2AED53C1}" destId="{12B45454-CE54-CF46-A313-976355ECD950}" srcOrd="1" destOrd="0" presId="urn:microsoft.com/office/officeart/2005/8/layout/gear1"/>
    <dgm:cxn modelId="{72D32B3F-DC7E-874A-BEF4-239E0977E304}" type="presOf" srcId="{0BDC0796-097C-8140-9BC5-C044D7590C6F}" destId="{2D893DCF-F262-FA4E-B9D8-92D05E8F19EC}" srcOrd="2" destOrd="0" presId="urn:microsoft.com/office/officeart/2005/8/layout/gear1"/>
    <dgm:cxn modelId="{8D297F5F-3C97-5046-8DC2-D4F6E8F77D40}" srcId="{397811A2-2379-0445-A480-5C002D9D7C70}" destId="{0BDC0796-097C-8140-9BC5-C044D7590C6F}" srcOrd="2" destOrd="0" parTransId="{8B5CC124-CF48-DF44-8A6E-E6F62554DC11}" sibTransId="{DC322F73-ED5C-AA46-9F32-B847A7CFD044}"/>
    <dgm:cxn modelId="{BA7B01DC-912A-4041-9C80-EED47B0C8E44}" type="presOf" srcId="{0BDC0796-097C-8140-9BC5-C044D7590C6F}" destId="{E3C1B4A4-114C-074E-968C-05C07E88B0B5}" srcOrd="3" destOrd="0" presId="urn:microsoft.com/office/officeart/2005/8/layout/gear1"/>
    <dgm:cxn modelId="{3851EE52-DB69-FB4E-8A64-2625D955287B}" type="presOf" srcId="{14D5B76A-9949-4147-885E-C5A737728DC1}" destId="{46C2ED9F-F4B2-394C-B1C2-FB68C9B67778}" srcOrd="2" destOrd="0" presId="urn:microsoft.com/office/officeart/2005/8/layout/gear1"/>
    <dgm:cxn modelId="{5D7CB656-83F3-944E-AB68-8114EE35E54D}" type="presParOf" srcId="{DF07A905-7C27-F34E-806B-987D5F3A98EC}" destId="{F85FE38E-EB93-944D-9D7C-1408A9B3461E}" srcOrd="0" destOrd="0" presId="urn:microsoft.com/office/officeart/2005/8/layout/gear1"/>
    <dgm:cxn modelId="{C9414593-9575-A747-A1AA-886A98DCC56B}" type="presParOf" srcId="{DF07A905-7C27-F34E-806B-987D5F3A98EC}" destId="{C144B9F5-9A89-CB40-AC14-C1E008F29BCD}" srcOrd="1" destOrd="0" presId="urn:microsoft.com/office/officeart/2005/8/layout/gear1"/>
    <dgm:cxn modelId="{86CF3B62-117D-1241-B3C2-941852E54F0C}" type="presParOf" srcId="{DF07A905-7C27-F34E-806B-987D5F3A98EC}" destId="{46C2ED9F-F4B2-394C-B1C2-FB68C9B67778}" srcOrd="2" destOrd="0" presId="urn:microsoft.com/office/officeart/2005/8/layout/gear1"/>
    <dgm:cxn modelId="{EC7E755F-A1B7-BC4F-9AF4-403C34C750D9}" type="presParOf" srcId="{DF07A905-7C27-F34E-806B-987D5F3A98EC}" destId="{5BA60871-EF75-DB43-919C-118377504669}" srcOrd="3" destOrd="0" presId="urn:microsoft.com/office/officeart/2005/8/layout/gear1"/>
    <dgm:cxn modelId="{425DE12A-E633-CB4F-AEB5-D031E0F30D88}" type="presParOf" srcId="{DF07A905-7C27-F34E-806B-987D5F3A98EC}" destId="{12B45454-CE54-CF46-A313-976355ECD950}" srcOrd="4" destOrd="0" presId="urn:microsoft.com/office/officeart/2005/8/layout/gear1"/>
    <dgm:cxn modelId="{3800463A-1822-544E-B658-D27EE15C8F38}" type="presParOf" srcId="{DF07A905-7C27-F34E-806B-987D5F3A98EC}" destId="{888DAB26-241B-EA48-8414-E42C896E21D8}" srcOrd="5" destOrd="0" presId="urn:microsoft.com/office/officeart/2005/8/layout/gear1"/>
    <dgm:cxn modelId="{61F4824D-399E-1844-8B6A-D87785554E83}" type="presParOf" srcId="{DF07A905-7C27-F34E-806B-987D5F3A98EC}" destId="{EC8F9F39-68E2-A049-BBA7-473B34D59695}" srcOrd="6" destOrd="0" presId="urn:microsoft.com/office/officeart/2005/8/layout/gear1"/>
    <dgm:cxn modelId="{87AEA4C6-8DCA-644A-9413-954DD4C6766B}" type="presParOf" srcId="{DF07A905-7C27-F34E-806B-987D5F3A98EC}" destId="{B158BF12-A225-8B4A-AC20-F0FAAC5D0F6A}" srcOrd="7" destOrd="0" presId="urn:microsoft.com/office/officeart/2005/8/layout/gear1"/>
    <dgm:cxn modelId="{4E916A53-546A-FA46-9FFB-2A79D92BAD1C}" type="presParOf" srcId="{DF07A905-7C27-F34E-806B-987D5F3A98EC}" destId="{2D893DCF-F262-FA4E-B9D8-92D05E8F19EC}" srcOrd="8" destOrd="0" presId="urn:microsoft.com/office/officeart/2005/8/layout/gear1"/>
    <dgm:cxn modelId="{DCFD2ED0-220E-A54C-99BC-35D448543B16}" type="presParOf" srcId="{DF07A905-7C27-F34E-806B-987D5F3A98EC}" destId="{E3C1B4A4-114C-074E-968C-05C07E88B0B5}" srcOrd="9" destOrd="0" presId="urn:microsoft.com/office/officeart/2005/8/layout/gear1"/>
    <dgm:cxn modelId="{F98140C5-EE88-6645-B047-EDA07C11C170}" type="presParOf" srcId="{DF07A905-7C27-F34E-806B-987D5F3A98EC}" destId="{840B6585-345B-7A4C-834C-E33893C9A4B3}" srcOrd="10" destOrd="0" presId="urn:microsoft.com/office/officeart/2005/8/layout/gear1"/>
    <dgm:cxn modelId="{6B99CA28-9FAC-9A44-A9A9-25DAB2D5CB6B}" type="presParOf" srcId="{DF07A905-7C27-F34E-806B-987D5F3A98EC}" destId="{32F36D0B-D2F4-5C49-B8FA-C1D173DB86FA}" srcOrd="11" destOrd="0" presId="urn:microsoft.com/office/officeart/2005/8/layout/gear1"/>
    <dgm:cxn modelId="{6D405D6E-97F3-4A40-AFB7-B68FC2ED01BC}" type="presParOf" srcId="{DF07A905-7C27-F34E-806B-987D5F3A98EC}" destId="{7D38F2B0-6830-7645-8831-EC326324EC1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432DB-BDFB-5F47-B5D2-46DEA82A1CA2}">
      <dsp:nvSpPr>
        <dsp:cNvPr id="0" name=""/>
        <dsp:cNvSpPr/>
      </dsp:nvSpPr>
      <dsp:spPr>
        <a:xfrm>
          <a:off x="1752607" y="0"/>
          <a:ext cx="1727200" cy="1117600"/>
        </a:xfrm>
        <a:prstGeom prst="trapezoid">
          <a:avLst>
            <a:gd name="adj" fmla="val 7727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latin typeface="Arial Narrow"/>
              <a:cs typeface="Arial Narrow"/>
            </a:rPr>
            <a:t>Infections graves</a:t>
          </a:r>
          <a:endParaRPr lang="fr-FR" sz="2000" b="1" kern="1200" dirty="0">
            <a:latin typeface="Arial Narrow"/>
            <a:cs typeface="Arial Narrow"/>
          </a:endParaRPr>
        </a:p>
      </dsp:txBody>
      <dsp:txXfrm>
        <a:off x="1752607" y="0"/>
        <a:ext cx="1727200" cy="1117600"/>
      </dsp:txXfrm>
    </dsp:sp>
    <dsp:sp modelId="{0FC1885E-AEB0-894C-A505-95A5253E89EF}">
      <dsp:nvSpPr>
        <dsp:cNvPr id="0" name=""/>
        <dsp:cNvSpPr/>
      </dsp:nvSpPr>
      <dsp:spPr>
        <a:xfrm>
          <a:off x="863600" y="1117600"/>
          <a:ext cx="3454400" cy="1117600"/>
        </a:xfrm>
        <a:prstGeom prst="trapezoid">
          <a:avLst>
            <a:gd name="adj" fmla="val 7727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latin typeface="Arial Narrow"/>
              <a:cs typeface="Arial Narrow"/>
            </a:rPr>
            <a:t>Infections symptomatiques peu graves</a:t>
          </a:r>
          <a:endParaRPr lang="fr-FR" sz="2000" b="1" kern="1200" dirty="0">
            <a:latin typeface="Arial Narrow"/>
            <a:cs typeface="Arial Narrow"/>
          </a:endParaRPr>
        </a:p>
      </dsp:txBody>
      <dsp:txXfrm>
        <a:off x="1468119" y="1117600"/>
        <a:ext cx="2245360" cy="1117600"/>
      </dsp:txXfrm>
    </dsp:sp>
    <dsp:sp modelId="{9E3752C8-29AE-8E47-B76E-9D20C806724F}">
      <dsp:nvSpPr>
        <dsp:cNvPr id="0" name=""/>
        <dsp:cNvSpPr/>
      </dsp:nvSpPr>
      <dsp:spPr>
        <a:xfrm>
          <a:off x="0" y="2235200"/>
          <a:ext cx="5181600" cy="1117600"/>
        </a:xfrm>
        <a:prstGeom prst="trapezoid">
          <a:avLst>
            <a:gd name="adj" fmla="val 7727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latin typeface="Arial Narrow"/>
              <a:cs typeface="Arial Narrow"/>
            </a:rPr>
            <a:t>Infections </a:t>
          </a:r>
          <a:r>
            <a:rPr lang="fr-FR" sz="2000" b="1" kern="1200" dirty="0" err="1" smtClean="0">
              <a:latin typeface="Arial Narrow"/>
              <a:cs typeface="Arial Narrow"/>
            </a:rPr>
            <a:t>a-</a:t>
          </a:r>
          <a:r>
            <a:rPr lang="fr-FR" sz="2000" b="1" kern="1200" dirty="0" smtClean="0">
              <a:latin typeface="Arial Narrow"/>
              <a:cs typeface="Arial Narrow"/>
            </a:rPr>
            <a:t> ou </a:t>
          </a:r>
          <a:r>
            <a:rPr lang="fr-FR" sz="2000" b="1" kern="1200" dirty="0" err="1" smtClean="0">
              <a:latin typeface="Arial Narrow"/>
              <a:cs typeface="Arial Narrow"/>
            </a:rPr>
            <a:t>pauci-symptomatiques</a:t>
          </a:r>
          <a:endParaRPr lang="fr-FR" sz="2000" b="1" kern="1200" dirty="0">
            <a:latin typeface="Arial Narrow"/>
            <a:cs typeface="Arial Narrow"/>
          </a:endParaRPr>
        </a:p>
      </dsp:txBody>
      <dsp:txXfrm>
        <a:off x="906779" y="2235200"/>
        <a:ext cx="3368040" cy="1117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FE38E-EB93-944D-9D7C-1408A9B3461E}">
      <dsp:nvSpPr>
        <dsp:cNvPr id="0" name=""/>
        <dsp:cNvSpPr/>
      </dsp:nvSpPr>
      <dsp:spPr>
        <a:xfrm>
          <a:off x="2113282" y="1725930"/>
          <a:ext cx="2693666" cy="2109470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smtClean="0">
              <a:latin typeface="Arial Narrow"/>
              <a:cs typeface="Arial Narrow"/>
            </a:rPr>
            <a:t>Hôte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smtClean="0">
              <a:latin typeface="Arial Narrow"/>
              <a:cs typeface="Arial Narrow"/>
            </a:rPr>
            <a:t>Polymorphisme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smtClean="0">
              <a:latin typeface="Arial Narrow"/>
              <a:cs typeface="Arial Narrow"/>
            </a:rPr>
            <a:t>génétique</a:t>
          </a:r>
          <a:endParaRPr lang="fr-FR" sz="1800" b="1" kern="1200" dirty="0">
            <a:latin typeface="Arial Narrow"/>
            <a:cs typeface="Arial Narrow"/>
          </a:endParaRPr>
        </a:p>
      </dsp:txBody>
      <dsp:txXfrm>
        <a:off x="2611167" y="2220063"/>
        <a:ext cx="1697896" cy="1084311"/>
      </dsp:txXfrm>
    </dsp:sp>
    <dsp:sp modelId="{5BA60871-EF75-DB43-919C-118377504669}">
      <dsp:nvSpPr>
        <dsp:cNvPr id="0" name=""/>
        <dsp:cNvSpPr/>
      </dsp:nvSpPr>
      <dsp:spPr>
        <a:xfrm>
          <a:off x="1005459" y="1227328"/>
          <a:ext cx="1879346" cy="1534160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smtClean="0">
              <a:latin typeface="Arial Narrow"/>
              <a:cs typeface="Arial Narrow"/>
            </a:rPr>
            <a:t>Hôte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smtClean="0">
              <a:latin typeface="Arial Narrow"/>
              <a:cs typeface="Arial Narrow"/>
            </a:rPr>
            <a:t>Immunité</a:t>
          </a:r>
          <a:endParaRPr lang="fr-FR" sz="1800" b="1" kern="1200" dirty="0" smtClean="0">
            <a:latin typeface="Arial Narrow"/>
            <a:cs typeface="Arial Narrow"/>
          </a:endParaRPr>
        </a:p>
      </dsp:txBody>
      <dsp:txXfrm>
        <a:off x="1441865" y="1615892"/>
        <a:ext cx="1006534" cy="757032"/>
      </dsp:txXfrm>
    </dsp:sp>
    <dsp:sp modelId="{EC8F9F39-68E2-A049-BBA7-473B34D59695}">
      <dsp:nvSpPr>
        <dsp:cNvPr id="0" name=""/>
        <dsp:cNvSpPr/>
      </dsp:nvSpPr>
      <dsp:spPr>
        <a:xfrm rot="20700000">
          <a:off x="2037339" y="168914"/>
          <a:ext cx="1503163" cy="1503163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smtClean="0">
              <a:latin typeface="Arial Narrow"/>
              <a:cs typeface="Arial Narrow"/>
            </a:rPr>
            <a:t>Virus</a:t>
          </a:r>
          <a:endParaRPr lang="fr-FR" sz="2000" b="1" kern="1200" dirty="0">
            <a:latin typeface="Arial Narrow"/>
            <a:cs typeface="Arial Narrow"/>
          </a:endParaRPr>
        </a:p>
      </dsp:txBody>
      <dsp:txXfrm rot="-20700000">
        <a:off x="2367026" y="498602"/>
        <a:ext cx="843788" cy="843788"/>
      </dsp:txXfrm>
    </dsp:sp>
    <dsp:sp modelId="{840B6585-345B-7A4C-834C-E33893C9A4B3}">
      <dsp:nvSpPr>
        <dsp:cNvPr id="0" name=""/>
        <dsp:cNvSpPr/>
      </dsp:nvSpPr>
      <dsp:spPr>
        <a:xfrm>
          <a:off x="2239279" y="1409825"/>
          <a:ext cx="2700121" cy="2700121"/>
        </a:xfrm>
        <a:prstGeom prst="circularArrow">
          <a:avLst>
            <a:gd name="adj1" fmla="val 4687"/>
            <a:gd name="adj2" fmla="val 299029"/>
            <a:gd name="adj3" fmla="val 2507088"/>
            <a:gd name="adj4" fmla="val 15880972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F36D0B-D2F4-5C49-B8FA-C1D173DB86FA}">
      <dsp:nvSpPr>
        <dsp:cNvPr id="0" name=""/>
        <dsp:cNvSpPr/>
      </dsp:nvSpPr>
      <dsp:spPr>
        <a:xfrm>
          <a:off x="906356" y="889416"/>
          <a:ext cx="1961807" cy="196180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38F2B0-6830-7645-8831-EC326324EC1E}">
      <dsp:nvSpPr>
        <dsp:cNvPr id="0" name=""/>
        <dsp:cNvSpPr/>
      </dsp:nvSpPr>
      <dsp:spPr>
        <a:xfrm>
          <a:off x="1689641" y="-158794"/>
          <a:ext cx="2115223" cy="211522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B70DE-A039-6240-AE87-E33A74A46D8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D9C9-0E3D-E647-9B88-98BF16DA20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3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BD9C9-0E3D-E647-9B88-98BF16DA20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52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EA9E79E-72BF-8A44-BBDE-B40340EA1DCC}" type="slidenum">
              <a:rPr lang="fr-FR" sz="1200"/>
              <a:pPr eaLnBrk="1" hangingPunct="1"/>
              <a:t>25</a:t>
            </a:fld>
            <a:endParaRPr lang="fr-FR" sz="1200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D1AA87E-A5F4-9043-B82A-60C1F804D8BD}" type="slidenum">
              <a:rPr lang="fr-FR" sz="1200">
                <a:latin typeface="Calibri" charset="0"/>
              </a:rPr>
              <a:pPr algn="r" eaLnBrk="1" hangingPunct="1"/>
              <a:t>25</a:t>
            </a:fld>
            <a:endParaRPr lang="fr-FR" sz="1200">
              <a:latin typeface="Calibri" charset="0"/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24C28688-236D-2542-BC90-424DBD5F576E}" type="slidenum">
              <a:rPr lang="fr-FR" sz="1200">
                <a:latin typeface="Calibri" charset="0"/>
              </a:rPr>
              <a:pPr algn="r" eaLnBrk="1" hangingPunct="1"/>
              <a:t>25</a:t>
            </a:fld>
            <a:endParaRPr lang="fr-FR" sz="1200">
              <a:latin typeface="Calibri" charset="0"/>
            </a:endParaRPr>
          </a:p>
        </p:txBody>
      </p:sp>
      <p:sp>
        <p:nvSpPr>
          <p:cNvPr id="2355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5A32B49-15B3-FC43-9849-243EF2C05199}" type="slidenum">
              <a:rPr lang="fr-FR" sz="1200"/>
              <a:pPr algn="r" eaLnBrk="1" hangingPunct="1"/>
              <a:t>25</a:t>
            </a:fld>
            <a:endParaRPr lang="fr-FR" sz="1200"/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FB7E5C0-FECD-9D47-8A9B-DBDA8495908D}" type="slidenum">
              <a:rPr lang="fr-FR" sz="1200"/>
              <a:pPr eaLnBrk="1" hangingPunct="1"/>
              <a:t>26</a:t>
            </a:fld>
            <a:endParaRPr lang="fr-FR" sz="1200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C7701C7-3AE8-E54D-AB1A-46ACD30FC5A0}" type="slidenum">
              <a:rPr lang="fr-FR" sz="1200">
                <a:latin typeface="Calibri" charset="0"/>
              </a:rPr>
              <a:pPr algn="r" eaLnBrk="1" hangingPunct="1"/>
              <a:t>26</a:t>
            </a:fld>
            <a:endParaRPr lang="fr-FR" sz="1200">
              <a:latin typeface="Calibri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1F425F62-2FC1-5B47-910B-0071062E628B}" type="slidenum">
              <a:rPr lang="fr-FR" sz="1200">
                <a:latin typeface="Calibri" charset="0"/>
              </a:rPr>
              <a:pPr algn="r" eaLnBrk="1" hangingPunct="1"/>
              <a:t>26</a:t>
            </a:fld>
            <a:endParaRPr lang="fr-FR" sz="1200">
              <a:latin typeface="Calibri" charset="0"/>
            </a:endParaRPr>
          </a:p>
        </p:txBody>
      </p:sp>
      <p:sp>
        <p:nvSpPr>
          <p:cNvPr id="2560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8B9FB042-98DF-134C-9E72-6F8DEE7B292F}" type="slidenum">
              <a:rPr lang="fr-FR" sz="1200"/>
              <a:pPr algn="r" eaLnBrk="1" hangingPunct="1"/>
              <a:t>26</a:t>
            </a:fld>
            <a:endParaRPr lang="fr-FR" sz="12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63029E9-56E7-4A4F-BF32-E8FC91D34C7C}" type="slidenum">
              <a:rPr lang="fr-FR" sz="1200"/>
              <a:pPr eaLnBrk="1" hangingPunct="1"/>
              <a:t>28</a:t>
            </a:fld>
            <a:endParaRPr lang="fr-FR" sz="1200"/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FD9BC969-D5BD-3343-BBC3-5648AF4EF2B6}" type="slidenum">
              <a:rPr lang="fr-FR" sz="1200">
                <a:latin typeface="Calibri" charset="0"/>
              </a:rPr>
              <a:pPr algn="r" eaLnBrk="1" hangingPunct="1"/>
              <a:t>28</a:t>
            </a:fld>
            <a:endParaRPr lang="fr-FR" sz="1200">
              <a:latin typeface="Calibri" charset="0"/>
            </a:endParaRPr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CBB2D9A-F95B-3948-AB77-67430856AD3A}" type="slidenum">
              <a:rPr lang="fr-FR" sz="1200">
                <a:latin typeface="Calibri" charset="0"/>
              </a:rPr>
              <a:pPr algn="r" eaLnBrk="1" hangingPunct="1"/>
              <a:t>28</a:t>
            </a:fld>
            <a:endParaRPr lang="fr-FR" sz="1200">
              <a:latin typeface="Calibri" charset="0"/>
            </a:endParaRPr>
          </a:p>
        </p:txBody>
      </p:sp>
      <p:sp>
        <p:nvSpPr>
          <p:cNvPr id="2765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0959D50-166E-8D49-8859-48015FBFB09B}" type="slidenum">
              <a:rPr lang="fr-FR" sz="1200"/>
              <a:pPr algn="r" eaLnBrk="1" hangingPunct="1"/>
              <a:t>28</a:t>
            </a:fld>
            <a:endParaRPr lang="fr-FR" sz="12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BF0FEE-0B97-344D-B00E-B54E1A7E37F1}" type="slidenum">
              <a:rPr lang="fr-FR" sz="1200"/>
              <a:pPr eaLnBrk="1" hangingPunct="1"/>
              <a:t>29</a:t>
            </a:fld>
            <a:endParaRPr lang="fr-FR" sz="1200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C0F8F42-9227-F547-8061-EE5CE4C89E45}" type="slidenum">
              <a:rPr lang="fr-FR" sz="1200">
                <a:latin typeface="Calibri" charset="0"/>
              </a:rPr>
              <a:pPr algn="r" eaLnBrk="1" hangingPunct="1"/>
              <a:t>29</a:t>
            </a:fld>
            <a:endParaRPr lang="fr-FR" sz="1200">
              <a:latin typeface="Calibri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0885DDE-9D3C-3948-ACBB-0B72DA1E1962}" type="slidenum">
              <a:rPr lang="fr-FR" sz="1200">
                <a:latin typeface="Calibri" charset="0"/>
              </a:rPr>
              <a:pPr algn="r" eaLnBrk="1" hangingPunct="1"/>
              <a:t>29</a:t>
            </a:fld>
            <a:endParaRPr lang="fr-FR" sz="1200">
              <a:latin typeface="Calibri" charset="0"/>
            </a:endParaRPr>
          </a:p>
        </p:txBody>
      </p:sp>
      <p:sp>
        <p:nvSpPr>
          <p:cNvPr id="297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893E1EC6-468C-FA41-AA99-75CB3011ECBF}" type="slidenum">
              <a:rPr lang="fr-FR" sz="1200"/>
              <a:pPr algn="r" eaLnBrk="1" hangingPunct="1"/>
              <a:t>29</a:t>
            </a:fld>
            <a:endParaRPr lang="fr-FR" sz="1200"/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4556FA-ED56-5948-82D3-0CF8AB8B65D5}" type="slidenum">
              <a:rPr lang="fr-FR" sz="1200"/>
              <a:pPr eaLnBrk="1" hangingPunct="1"/>
              <a:t>30</a:t>
            </a:fld>
            <a:endParaRPr lang="fr-FR" sz="1200"/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74ED121-38A0-2646-9543-5EE0B7790E15}" type="slidenum">
              <a:rPr lang="fr-FR" sz="1200">
                <a:latin typeface="Calibri" charset="0"/>
              </a:rPr>
              <a:pPr algn="r" eaLnBrk="1" hangingPunct="1"/>
              <a:t>30</a:t>
            </a:fld>
            <a:endParaRPr lang="fr-FR" sz="1200">
              <a:latin typeface="Calibri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EE2228B8-D84A-184E-B9FA-623C5B1218DD}" type="slidenum">
              <a:rPr lang="fr-FR" sz="1200">
                <a:latin typeface="Calibri" charset="0"/>
              </a:rPr>
              <a:pPr algn="r" eaLnBrk="1" hangingPunct="1"/>
              <a:t>30</a:t>
            </a:fld>
            <a:endParaRPr lang="fr-FR" sz="1200">
              <a:latin typeface="Calibri" charset="0"/>
            </a:endParaRPr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3E74342-F26B-754A-AD73-1C6EA74F2DA3}" type="slidenum">
              <a:rPr lang="fr-FR" sz="1200"/>
              <a:pPr algn="r" eaLnBrk="1" hangingPunct="1"/>
              <a:t>30</a:t>
            </a:fld>
            <a:endParaRPr lang="fr-FR" sz="1200"/>
          </a:p>
        </p:txBody>
      </p:sp>
      <p:sp>
        <p:nvSpPr>
          <p:cNvPr id="31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A4B3C6-4013-2840-8C5F-4141EFDF69E3}" type="slidenum">
              <a:rPr lang="fr-FR" sz="1200"/>
              <a:pPr eaLnBrk="1" hangingPunct="1"/>
              <a:t>31</a:t>
            </a:fld>
            <a:endParaRPr lang="fr-FR" sz="1200"/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BD2D03DF-632C-BA4B-92DD-54CCCF30D918}" type="slidenum">
              <a:rPr lang="fr-FR" sz="1200">
                <a:latin typeface="Calibri" charset="0"/>
              </a:rPr>
              <a:pPr algn="r" eaLnBrk="1" hangingPunct="1"/>
              <a:t>31</a:t>
            </a:fld>
            <a:endParaRPr lang="fr-FR" sz="1200">
              <a:latin typeface="Calibri" charset="0"/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F5CE26E2-671F-DD43-B861-5E9E667A211B}" type="slidenum">
              <a:rPr lang="fr-FR" sz="1200">
                <a:latin typeface="Calibri" charset="0"/>
              </a:rPr>
              <a:pPr algn="r" eaLnBrk="1" hangingPunct="1"/>
              <a:t>31</a:t>
            </a:fld>
            <a:endParaRPr lang="fr-FR" sz="1200">
              <a:latin typeface="Calibri" charset="0"/>
            </a:endParaRPr>
          </a:p>
        </p:txBody>
      </p:sp>
      <p:sp>
        <p:nvSpPr>
          <p:cNvPr id="3379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FFB4867-F02D-8F47-8711-193AED2D7A6B}" type="slidenum">
              <a:rPr lang="fr-FR" sz="1200"/>
              <a:pPr algn="r" eaLnBrk="1" hangingPunct="1"/>
              <a:t>31</a:t>
            </a:fld>
            <a:endParaRPr lang="fr-FR" sz="1200"/>
          </a:p>
        </p:txBody>
      </p:sp>
      <p:sp>
        <p:nvSpPr>
          <p:cNvPr id="33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BD9C9-0E3D-E647-9B88-98BF16DA201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274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A583E-5DBD-C04D-A7B0-9A61BDBAD5A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32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2011 : 1ere </a:t>
            </a:r>
            <a:r>
              <a:rPr lang="fr-FR" dirty="0" err="1"/>
              <a:t>publi</a:t>
            </a:r>
            <a:r>
              <a:rPr lang="fr-FR" dirty="0"/>
              <a:t> poumon non stérile =&gt; date de 6 ans seulement!!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F8BB-CB67-4615-AC32-238BAD87DD7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60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Micro-</a:t>
            </a:r>
            <a:r>
              <a:rPr lang="fr-FR" altLang="fr-FR" dirty="0">
                <a:solidFill>
                  <a:srgbClr val="FFC000"/>
                </a:solidFill>
              </a:rPr>
              <a:t>BIOME</a:t>
            </a:r>
            <a:r>
              <a:rPr lang="fr-FR" altLang="fr-FR" dirty="0"/>
              <a:t> : Communauté de micro-organismes (</a:t>
            </a:r>
            <a:r>
              <a:rPr lang="fr-FR" altLang="fr-FR" i="1" dirty="0"/>
              <a:t>= microbiote)</a:t>
            </a:r>
            <a:r>
              <a:rPr lang="fr-FR" altLang="fr-FR" dirty="0"/>
              <a:t>, et leur habitat (protéine, métabolites de l’hôte, et architecture tissulaire..)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F8BB-CB67-4615-AC32-238BAD87DD7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01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BD9C9-0E3D-E647-9B88-98BF16DA20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 le sujet sain ou IRA </a:t>
            </a:r>
          </a:p>
          <a:p>
            <a:r>
              <a:rPr lang="fr-FR" dirty="0"/>
              <a:t>Virus avec pouvoir pathogène reconnu (et recherchés en dg) ou non</a:t>
            </a:r>
          </a:p>
          <a:p>
            <a:endParaRPr lang="fr-FR" dirty="0"/>
          </a:p>
          <a:p>
            <a:r>
              <a:rPr lang="fr-FR" dirty="0" err="1"/>
              <a:t>Marseillevirus</a:t>
            </a:r>
            <a:r>
              <a:rPr lang="fr-FR" dirty="0"/>
              <a:t> : isolé</a:t>
            </a:r>
            <a:r>
              <a:rPr lang="fr-FR" baseline="0" dirty="0"/>
              <a:t> dans sang enfant 11 mois avec adénopathie</a:t>
            </a:r>
          </a:p>
          <a:p>
            <a:r>
              <a:rPr lang="fr-FR" baseline="0" dirty="0" err="1"/>
              <a:t>Mimivirus</a:t>
            </a:r>
            <a:r>
              <a:rPr lang="fr-FR" baseline="0" dirty="0"/>
              <a:t> isolé en 2013  </a:t>
            </a:r>
            <a:r>
              <a:rPr lang="fr-FR" baseline="0" dirty="0" err="1"/>
              <a:t>ds</a:t>
            </a:r>
            <a:r>
              <a:rPr lang="fr-FR" baseline="0" dirty="0"/>
              <a:t> </a:t>
            </a:r>
            <a:r>
              <a:rPr lang="fr-FR" baseline="0" dirty="0" err="1"/>
              <a:t>echantillon</a:t>
            </a:r>
            <a:r>
              <a:rPr lang="fr-FR" baseline="0" dirty="0"/>
              <a:t> </a:t>
            </a:r>
            <a:r>
              <a:rPr lang="fr-FR" baseline="0" dirty="0" err="1"/>
              <a:t>respi</a:t>
            </a:r>
            <a:r>
              <a:rPr lang="fr-FR" baseline="0" dirty="0"/>
              <a:t> chez patient pneumonie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F8BB-CB67-4615-AC32-238BAD87DD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73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A97740-2A4C-E94A-B230-FC4426EF8263}" type="slidenum">
              <a:rPr lang="fr-FR" sz="1200">
                <a:latin typeface="Calibri" charset="0"/>
              </a:rPr>
              <a:pPr eaLnBrk="1" hangingPunct="1"/>
              <a:t>17</a:t>
            </a:fld>
            <a:endParaRPr lang="fr-FR" sz="1200">
              <a:latin typeface="Calibri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242CE8A-4FE7-4545-9FD7-78E8387C379B}" type="slidenum">
              <a:rPr lang="fr-FR" sz="1200">
                <a:latin typeface="Calibri" charset="0"/>
              </a:rPr>
              <a:pPr algn="r" eaLnBrk="1" hangingPunct="1"/>
              <a:t>17</a:t>
            </a:fld>
            <a:endParaRPr lang="fr-FR" sz="1200">
              <a:latin typeface="Calibri" charset="0"/>
            </a:endParaRPr>
          </a:p>
        </p:txBody>
      </p:sp>
      <p:sp>
        <p:nvSpPr>
          <p:cNvPr id="1741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CE00D9F-8377-3342-9D98-484F159A3FA4}" type="slidenum">
              <a:rPr lang="fr-FR" sz="1200"/>
              <a:pPr eaLnBrk="1" hangingPunct="1"/>
              <a:t>21</a:t>
            </a:fld>
            <a:endParaRPr lang="fr-FR" sz="1200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9B49412-6F9C-8241-A222-1F60E916217B}" type="slidenum">
              <a:rPr lang="fr-FR" sz="1200">
                <a:latin typeface="Calibri" charset="0"/>
              </a:rPr>
              <a:pPr algn="r" eaLnBrk="1" hangingPunct="1"/>
              <a:t>21</a:t>
            </a:fld>
            <a:endParaRPr lang="fr-FR" sz="1200">
              <a:latin typeface="Calibri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3A98BB3-95C6-4344-A385-B657E721B113}" type="slidenum">
              <a:rPr lang="fr-FR" sz="1200">
                <a:latin typeface="Calibri" charset="0"/>
              </a:rPr>
              <a:pPr algn="r" eaLnBrk="1" hangingPunct="1"/>
              <a:t>21</a:t>
            </a:fld>
            <a:endParaRPr lang="fr-FR" sz="1200">
              <a:latin typeface="Calibri" charset="0"/>
            </a:endParaRPr>
          </a:p>
        </p:txBody>
      </p:sp>
      <p:sp>
        <p:nvSpPr>
          <p:cNvPr id="1946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5042F04-0B56-CC48-AF89-56CCE4848D27}" type="slidenum">
              <a:rPr lang="fr-FR" sz="1200"/>
              <a:pPr algn="r" eaLnBrk="1" hangingPunct="1"/>
              <a:t>21</a:t>
            </a:fld>
            <a:endParaRPr lang="fr-FR" sz="1200"/>
          </a:p>
        </p:txBody>
      </p:sp>
      <p:sp>
        <p:nvSpPr>
          <p:cNvPr id="19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CE00D9F-8377-3342-9D98-484F159A3FA4}" type="slidenum">
              <a:rPr lang="fr-FR" sz="1200"/>
              <a:pPr eaLnBrk="1" hangingPunct="1"/>
              <a:t>22</a:t>
            </a:fld>
            <a:endParaRPr lang="fr-FR" sz="1200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9B49412-6F9C-8241-A222-1F60E916217B}" type="slidenum">
              <a:rPr lang="fr-FR" sz="1200">
                <a:latin typeface="Calibri" charset="0"/>
              </a:rPr>
              <a:pPr algn="r" eaLnBrk="1" hangingPunct="1"/>
              <a:t>22</a:t>
            </a:fld>
            <a:endParaRPr lang="fr-FR" sz="1200">
              <a:latin typeface="Calibri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3A98BB3-95C6-4344-A385-B657E721B113}" type="slidenum">
              <a:rPr lang="fr-FR" sz="1200">
                <a:latin typeface="Calibri" charset="0"/>
              </a:rPr>
              <a:pPr algn="r" eaLnBrk="1" hangingPunct="1"/>
              <a:t>22</a:t>
            </a:fld>
            <a:endParaRPr lang="fr-FR" sz="1200">
              <a:latin typeface="Calibri" charset="0"/>
            </a:endParaRPr>
          </a:p>
        </p:txBody>
      </p:sp>
      <p:sp>
        <p:nvSpPr>
          <p:cNvPr id="1946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5042F04-0B56-CC48-AF89-56CCE4848D27}" type="slidenum">
              <a:rPr lang="fr-FR" sz="1200"/>
              <a:pPr algn="r" eaLnBrk="1" hangingPunct="1"/>
              <a:t>22</a:t>
            </a:fld>
            <a:endParaRPr lang="fr-FR" sz="1200"/>
          </a:p>
        </p:txBody>
      </p:sp>
      <p:sp>
        <p:nvSpPr>
          <p:cNvPr id="19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49DD1C-B20C-1A43-A65F-BC5782800BB7}" type="slidenum">
              <a:rPr lang="fr-FR" sz="1200"/>
              <a:pPr eaLnBrk="1" hangingPunct="1"/>
              <a:t>24</a:t>
            </a:fld>
            <a:endParaRPr lang="fr-FR" sz="1200"/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8999EE-9EE3-3C40-987A-E5945F1B0FA0}" type="slidenum">
              <a:rPr lang="fr-FR" sz="1200">
                <a:latin typeface="Calibri" charset="0"/>
              </a:rPr>
              <a:pPr algn="r" eaLnBrk="1" hangingPunct="1"/>
              <a:t>24</a:t>
            </a:fld>
            <a:endParaRPr lang="fr-FR" sz="1200">
              <a:latin typeface="Calibri" charset="0"/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15B7E707-181F-114C-AE10-3F06EDEC260C}" type="slidenum">
              <a:rPr lang="fr-FR" sz="1200">
                <a:latin typeface="Calibri" charset="0"/>
              </a:rPr>
              <a:pPr algn="r" eaLnBrk="1" hangingPunct="1"/>
              <a:t>24</a:t>
            </a:fld>
            <a:endParaRPr lang="fr-FR" sz="1200">
              <a:latin typeface="Calibri" charset="0"/>
            </a:endParaRPr>
          </a:p>
        </p:txBody>
      </p:sp>
      <p:sp>
        <p:nvSpPr>
          <p:cNvPr id="2150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D1CAFA8-95B4-2F40-8770-353A40953A95}" type="slidenum">
              <a:rPr lang="fr-FR" sz="1200"/>
              <a:pPr algn="r" eaLnBrk="1" hangingPunct="1"/>
              <a:t>24</a:t>
            </a:fld>
            <a:endParaRPr lang="fr-FR" sz="1200"/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55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73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22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13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6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43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15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86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20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4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7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F483-1F5B-264E-A68D-DAB17488282D}" type="datetimeFigureOut">
              <a:rPr lang="fr-FR" smtClean="0"/>
              <a:t>21/09/2017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6B2E4-5E0C-7049-A891-B60266AB9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9.tiff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55.tiff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ZoneTexte 6"/>
          <p:cNvSpPr txBox="1">
            <a:spLocks noChangeArrowheads="1"/>
          </p:cNvSpPr>
          <p:nvPr/>
        </p:nvSpPr>
        <p:spPr bwMode="auto">
          <a:xfrm>
            <a:off x="4988240" y="5216912"/>
            <a:ext cx="391458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i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Astrid </a:t>
            </a:r>
            <a:r>
              <a:rPr lang="fr-FR" sz="1800" i="1" dirty="0" err="1">
                <a:solidFill>
                  <a:srgbClr val="10253F"/>
                </a:solidFill>
                <a:latin typeface="Arial Narrow" charset="0"/>
                <a:cs typeface="Arial Narrow" charset="0"/>
              </a:rPr>
              <a:t>Vabret</a:t>
            </a:r>
            <a:endParaRPr lang="fr-FR" sz="1800" i="1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algn="ctr" eaLnBrk="1" hangingPunct="1"/>
            <a:r>
              <a:rPr lang="fr-FR" sz="1800" i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Laboratoire de </a:t>
            </a:r>
            <a:r>
              <a:rPr lang="fr-FR" sz="1800" i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Virologie, </a:t>
            </a:r>
            <a:r>
              <a:rPr lang="fr-FR" sz="1800" i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CHU de Caen</a:t>
            </a:r>
          </a:p>
          <a:p>
            <a:pPr algn="ctr" eaLnBrk="1" hangingPunct="1"/>
            <a:r>
              <a:rPr lang="fr-FR" sz="1800" i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CNR Rougeole, oreillons, rubéole</a:t>
            </a:r>
            <a:endParaRPr lang="fr-FR" sz="1800" i="1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algn="ctr" eaLnBrk="1" hangingPunct="1"/>
            <a:r>
              <a:rPr lang="fr-FR" sz="1800" i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Equipe GRAM, UNICAEN</a:t>
            </a:r>
          </a:p>
          <a:p>
            <a:pPr algn="ctr" eaLnBrk="1" hangingPunct="1"/>
            <a:r>
              <a:rPr lang="fr-FR" sz="1800" i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endParaRPr lang="fr-FR" sz="1800" i="1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03620" y="297772"/>
            <a:ext cx="2895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Narrow"/>
                <a:cs typeface="Arial Narrow"/>
              </a:rPr>
              <a:t>VIROTEAM / SFLS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Narrow"/>
                <a:cs typeface="Arial Narrow"/>
              </a:rPr>
              <a:t>Marseille 21 septembre 2017</a:t>
            </a:r>
            <a:endParaRPr lang="fr-FR" sz="2000" dirty="0">
              <a:solidFill>
                <a:srgbClr val="002060"/>
              </a:solidFill>
              <a:latin typeface="Arial Narrow"/>
              <a:cs typeface="Arial Narrow"/>
            </a:endParaRPr>
          </a:p>
        </p:txBody>
      </p:sp>
      <p:pic>
        <p:nvPicPr>
          <p:cNvPr id="5" name="Image 4" descr="UNICAEN_Logo_Noir+Texte_Pays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4" y="5359710"/>
            <a:ext cx="14439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logo_chuCa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4" y="6274110"/>
            <a:ext cx="1600200" cy="30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68" y="5820032"/>
            <a:ext cx="530661" cy="454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4472" y="1993504"/>
            <a:ext cx="60757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VIRUS </a:t>
            </a:r>
            <a:r>
              <a:rPr lang="fr-FR" sz="4400" b="1" cap="none" spc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RESPIRATOIRES </a:t>
            </a:r>
          </a:p>
          <a:p>
            <a:pPr algn="ctr"/>
            <a:r>
              <a:rPr lang="fr-FR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(HORS GRIPPE)</a:t>
            </a:r>
          </a:p>
          <a:p>
            <a:pPr algn="ctr"/>
            <a:r>
              <a:rPr lang="fr-FR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ASPECTS VIROLOGIQUES</a:t>
            </a:r>
            <a:endParaRPr lang="fr-FR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01" y="188914"/>
            <a:ext cx="1860424" cy="159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686"/>
            <a:ext cx="9144000" cy="37853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5482" y="26161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GRADIENTS PHYSIOLOGIQUES ET BACTÉRIENS DANS LES DIFFÉRENTES PARTIES DU TRACTUS RESPIRATOIRE </a:t>
            </a:r>
            <a:endParaRPr lang="fr-FR" sz="240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7708" y="6596390"/>
            <a:ext cx="12875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smtClean="0">
                <a:latin typeface="Arial Narrow" charset="0"/>
                <a:ea typeface="Arial Narrow" charset="0"/>
                <a:cs typeface="Arial Narrow" charset="0"/>
              </a:rPr>
              <a:t>Man  </a:t>
            </a:r>
            <a:r>
              <a:rPr lang="fr-FR" sz="1100" dirty="0" smtClean="0">
                <a:latin typeface="Arial Narrow" charset="0"/>
                <a:ea typeface="Arial Narrow" charset="0"/>
                <a:cs typeface="Arial Narrow" charset="0"/>
              </a:rPr>
              <a:t>WH ET al, 2017</a:t>
            </a:r>
            <a:endParaRPr lang="fr-FR" sz="11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05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98854" y="172994"/>
            <a:ext cx="8810368" cy="1938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33633" y="172994"/>
            <a:ext cx="75680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Mise en place des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microbiotes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respiratoire haut et bas : stabilité de la symbiose</a:t>
            </a:r>
          </a:p>
          <a:p>
            <a:endParaRPr lang="fr-FR" sz="20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acquise dans les premières années de vie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pas de connaissance sur son évolution chez le sujet âgé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immunosenescent</a:t>
            </a:r>
            <a:endParaRPr lang="fr-FR" sz="20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ntibiotiques :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pertubent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la mise en place et la stabilité tout au long de la vie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</a:t>
            </a:r>
            <a:r>
              <a:rPr lang="fr-FR" sz="2000" baseline="30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ère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cause d’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antiobiothérapie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: les infections respiratoires (virales ++)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5161"/>
            <a:ext cx="9144000" cy="41070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0259" y="6351373"/>
            <a:ext cx="5934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 Narrow" charset="0"/>
                <a:ea typeface="Arial Narrow" charset="0"/>
                <a:cs typeface="Arial Narrow" charset="0"/>
              </a:rPr>
              <a:t>Facteurs de l’hôte et de l’environnement influençant le </a:t>
            </a:r>
            <a:r>
              <a:rPr lang="fr-FR" sz="1600" dirty="0" err="1" smtClean="0">
                <a:latin typeface="Arial Narrow" charset="0"/>
                <a:ea typeface="Arial Narrow" charset="0"/>
                <a:cs typeface="Arial Narrow" charset="0"/>
              </a:rPr>
              <a:t>microbiote</a:t>
            </a:r>
            <a:r>
              <a:rPr lang="fr-FR" sz="1600" dirty="0" smtClean="0">
                <a:latin typeface="Arial Narrow" charset="0"/>
                <a:ea typeface="Arial Narrow" charset="0"/>
                <a:cs typeface="Arial Narrow" charset="0"/>
              </a:rPr>
              <a:t> pulmonaire </a:t>
            </a:r>
            <a:endParaRPr lang="fr-FR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9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ars.els-cdn.com/content/image/1-s2.0-S0092867414002311-g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r="64999"/>
          <a:stretch/>
        </p:blipFill>
        <p:spPr bwMode="auto">
          <a:xfrm>
            <a:off x="628650" y="1643448"/>
            <a:ext cx="1127045" cy="41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28650" y="6396687"/>
            <a:ext cx="1456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 Narrow" charset="0"/>
                <a:ea typeface="Arial Narrow" charset="0"/>
                <a:cs typeface="Arial Narrow" charset="0"/>
              </a:rPr>
              <a:t>Virgin, </a:t>
            </a:r>
            <a:r>
              <a:rPr lang="fr-FR" sz="1600" dirty="0" err="1">
                <a:latin typeface="Arial Narrow" charset="0"/>
                <a:ea typeface="Arial Narrow" charset="0"/>
                <a:cs typeface="Arial Narrow" charset="0"/>
              </a:rPr>
              <a:t>Cell</a:t>
            </a:r>
            <a:r>
              <a:rPr lang="fr-FR" sz="1600" dirty="0">
                <a:latin typeface="Arial Narrow" charset="0"/>
                <a:ea typeface="Arial Narrow" charset="0"/>
                <a:cs typeface="Arial Narrow" charset="0"/>
              </a:rPr>
              <a:t>, 2014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96417" y="2445062"/>
            <a:ext cx="6218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</a:t>
            </a:r>
            <a:r>
              <a:rPr lang="fr-FR" sz="2200" u="sng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d’eucaryotes</a:t>
            </a:r>
          </a:p>
          <a:p>
            <a:endParaRPr lang="fr-FR" sz="2200" u="sng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de procaryotes (phages</a:t>
            </a:r>
            <a:r>
              <a:rPr 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</a:p>
          <a:p>
            <a:r>
              <a:rPr 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</a:t>
            </a:r>
            <a:r>
              <a:rPr 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des </a:t>
            </a:r>
            <a:r>
              <a:rPr 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archées</a:t>
            </a:r>
          </a:p>
          <a:p>
            <a:endParaRPr lang="fr-FR" sz="22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endogènes (8% du génome humain)</a:t>
            </a:r>
          </a:p>
        </p:txBody>
      </p:sp>
      <p:sp>
        <p:nvSpPr>
          <p:cNvPr id="7" name="Accolade fermante 6"/>
          <p:cNvSpPr/>
          <p:nvPr/>
        </p:nvSpPr>
        <p:spPr>
          <a:xfrm>
            <a:off x="6759363" y="3138615"/>
            <a:ext cx="331695" cy="1414461"/>
          </a:xfrm>
          <a:prstGeom prst="rightBrace">
            <a:avLst>
              <a:gd name="adj1" fmla="val 38136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412334" y="3351969"/>
            <a:ext cx="1011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Arial Narrow" charset="0"/>
                <a:ea typeface="Arial Narrow" charset="0"/>
                <a:cs typeface="Arial Narrow" charset="0"/>
              </a:rPr>
              <a:t>?</a:t>
            </a:r>
            <a:r>
              <a:rPr lang="fr-FR" sz="4000" dirty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86" y="563089"/>
            <a:ext cx="3723144" cy="15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90986" y="224451"/>
            <a:ext cx="37497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Et le </a:t>
            </a:r>
            <a:r>
              <a:rPr lang="fr-FR" sz="28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virome</a:t>
            </a:r>
            <a:endParaRPr lang="fr-FR" sz="28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endParaRPr lang="fr-FR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(partie virale du </a:t>
            </a:r>
            <a:r>
              <a:rPr lang="fr-FR" sz="28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microbiote</a:t>
            </a:r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fr-FR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3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 1" descr="virome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17488"/>
            <a:ext cx="9144000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ZoneTexte 2"/>
          <p:cNvSpPr txBox="1">
            <a:spLocks noChangeArrowheads="1"/>
          </p:cNvSpPr>
          <p:nvPr/>
        </p:nvSpPr>
        <p:spPr bwMode="auto">
          <a:xfrm>
            <a:off x="6264275" y="6524625"/>
            <a:ext cx="2771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latin typeface="Arial Narrow" charset="0"/>
                <a:cs typeface="Arial Narrow" charset="0"/>
              </a:rPr>
              <a:t>Wylie KM et al., Translationnal Research 2013</a:t>
            </a:r>
          </a:p>
        </p:txBody>
      </p:sp>
      <p:sp>
        <p:nvSpPr>
          <p:cNvPr id="2" name="Ellipse 1"/>
          <p:cNvSpPr/>
          <p:nvPr/>
        </p:nvSpPr>
        <p:spPr>
          <a:xfrm>
            <a:off x="4356100" y="333375"/>
            <a:ext cx="3600450" cy="4751388"/>
          </a:xfrm>
          <a:prstGeom prst="ellipse">
            <a:avLst/>
          </a:prstGeom>
          <a:noFill/>
          <a:ln w="57150" cmpd="sng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64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09304" y="21535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Arial Narrow" charset="0"/>
                <a:ea typeface="Arial Narrow" charset="0"/>
                <a:cs typeface="Arial Narrow" charset="0"/>
              </a:rPr>
              <a:t>Virus d’eucaryotes respiratoires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187171"/>
              </p:ext>
            </p:extLst>
          </p:nvPr>
        </p:nvGraphicFramePr>
        <p:xfrm>
          <a:off x="797722" y="1028418"/>
          <a:ext cx="7841182" cy="5778829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3626867">
                  <a:extLst>
                    <a:ext uri="{9D8B030D-6E8A-4147-A177-3AD203B41FA5}">
                      <a16:colId xmlns="" xmlns:a16="http://schemas.microsoft.com/office/drawing/2014/main" val="3517216022"/>
                    </a:ext>
                  </a:extLst>
                </a:gridCol>
                <a:gridCol w="4214315">
                  <a:extLst>
                    <a:ext uri="{9D8B030D-6E8A-4147-A177-3AD203B41FA5}">
                      <a16:colId xmlns="" xmlns:a16="http://schemas.microsoft.com/office/drawing/2014/main" val="3260309309"/>
                    </a:ext>
                  </a:extLst>
                </a:gridCol>
              </a:tblGrid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Famille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Espèce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61557789"/>
                  </a:ext>
                </a:extLst>
              </a:tr>
              <a:tr h="2410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Picornaviridae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Rhinovirus A, B, C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638673297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Entérovirus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320962806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Parechovirus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823046767"/>
                  </a:ext>
                </a:extLst>
              </a:tr>
              <a:tr h="24109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Paramyxoviridae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Virus respiratoire syncytial (A &amp; B)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881513198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Virus parainfluenza 1-4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550524164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Métapneumovirus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380413167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Virus de la rougeole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409349282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Virus des oreillons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549484456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Orthomyxoviridae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Virus influenza de type A, B, C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639124160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Coronaviridae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CoV</a:t>
                      </a:r>
                      <a:r>
                        <a:rPr lang="pt-B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 HKU1, OC43, 229E, NL63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851184999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Adenoviridae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Adénovirus C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203752763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Parvoviridae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Bocavirus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859525453"/>
                  </a:ext>
                </a:extLst>
              </a:tr>
              <a:tr h="24109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Herpesviridae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CMV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723975136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EBV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04032510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HHV6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3299488868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HHV8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3690564861"/>
                  </a:ext>
                </a:extLst>
              </a:tr>
              <a:tr h="2410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Anelloviridae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TTV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15262475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TTMDV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451746495"/>
                  </a:ext>
                </a:extLst>
              </a:tr>
              <a:tr h="241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TTMV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3018296771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Papillomaviridae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nombreux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77296505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Polyomaviridae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 err="1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Polyomavirus</a:t>
                      </a:r>
                      <a:r>
                        <a:rPr lang="fr-FR" sz="1600" u="none" strike="noStrike" dirty="0"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 KI, WU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152822700"/>
                  </a:ext>
                </a:extLst>
              </a:tr>
              <a:tr h="24109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dirty="0" err="1">
                          <a:latin typeface="Arial Narrow" charset="0"/>
                          <a:ea typeface="Arial Narrow" charset="0"/>
                          <a:cs typeface="Arial Narrow" charset="0"/>
                        </a:rPr>
                        <a:t>Mimiviridae</a:t>
                      </a:r>
                      <a:r>
                        <a:rPr lang="fr-FR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Arial Narrow" charset="0"/>
                          <a:cs typeface="Arial Narrow" charset="0"/>
                        </a:rPr>
                        <a:t>Mimivirus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1605009921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 rot="16200000">
            <a:off x="113391" y="2495551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ARN</a:t>
            </a:r>
          </a:p>
        </p:txBody>
      </p:sp>
      <p:sp>
        <p:nvSpPr>
          <p:cNvPr id="6" name="ZoneTexte 5"/>
          <p:cNvSpPr txBox="1"/>
          <p:nvPr/>
        </p:nvSpPr>
        <p:spPr>
          <a:xfrm rot="16200000">
            <a:off x="104573" y="5219702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ADN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95250" y="3917833"/>
            <a:ext cx="4987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1723623" y="5541227"/>
            <a:ext cx="1536700" cy="607094"/>
            <a:chOff x="1806575" y="5641975"/>
            <a:chExt cx="1536700" cy="607094"/>
          </a:xfrm>
        </p:grpSpPr>
        <p:sp>
          <p:nvSpPr>
            <p:cNvPr id="7" name="Ellipse 6"/>
            <p:cNvSpPr/>
            <p:nvPr/>
          </p:nvSpPr>
          <p:spPr>
            <a:xfrm>
              <a:off x="1806575" y="5641975"/>
              <a:ext cx="1536700" cy="3175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956005" y="5879737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>
                  <a:solidFill>
                    <a:schemeClr val="accent1"/>
                  </a:solidFill>
                  <a:latin typeface="Arial Narrow" charset="0"/>
                  <a:ea typeface="Arial Narrow" charset="0"/>
                  <a:cs typeface="Arial Narrow" charset="0"/>
                </a:rPr>
                <a:t>Ubiquitaires </a:t>
              </a:r>
              <a:endParaRPr lang="fr-FR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221895" y="1602222"/>
            <a:ext cx="2066612" cy="2888857"/>
            <a:chOff x="3221895" y="1602222"/>
            <a:chExt cx="2066612" cy="2888857"/>
          </a:xfrm>
        </p:grpSpPr>
        <p:sp>
          <p:nvSpPr>
            <p:cNvPr id="11" name="ZoneTexte 10"/>
            <p:cNvSpPr txBox="1"/>
            <p:nvPr/>
          </p:nvSpPr>
          <p:spPr>
            <a:xfrm>
              <a:off x="3425467" y="2214683"/>
              <a:ext cx="186304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1"/>
                  </a:solidFill>
                  <a:latin typeface="Arial Narrow" charset="0"/>
                  <a:ea typeface="Arial Narrow" charset="0"/>
                  <a:cs typeface="Arial Narrow" charset="0"/>
                </a:rPr>
                <a:t>Responsables d’IRA symptomatiques ou asymptomatiques</a:t>
              </a:r>
            </a:p>
          </p:txBody>
        </p:sp>
        <p:sp>
          <p:nvSpPr>
            <p:cNvPr id="10" name="Accolade fermante 9"/>
            <p:cNvSpPr/>
            <p:nvPr/>
          </p:nvSpPr>
          <p:spPr>
            <a:xfrm>
              <a:off x="3221895" y="1602222"/>
              <a:ext cx="314324" cy="28888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28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/>
          </p:nvPr>
        </p:nvGraphicFramePr>
        <p:xfrm>
          <a:off x="3886200" y="2819400"/>
          <a:ext cx="518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e 7"/>
          <p:cNvGraphicFramePr/>
          <p:nvPr>
            <p:extLst/>
          </p:nvPr>
        </p:nvGraphicFramePr>
        <p:xfrm>
          <a:off x="-533400" y="609600"/>
          <a:ext cx="5486400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1203" name="ZoneTexte 8"/>
          <p:cNvSpPr txBox="1">
            <a:spLocks noChangeArrowheads="1"/>
          </p:cNvSpPr>
          <p:nvPr/>
        </p:nvSpPr>
        <p:spPr bwMode="auto">
          <a:xfrm>
            <a:off x="1739630" y="218417"/>
            <a:ext cx="7249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000080"/>
                </a:solidFill>
                <a:latin typeface="Arial Narrow" charset="0"/>
                <a:cs typeface="Arial Narrow" charset="0"/>
              </a:rPr>
              <a:t>DÉTERMINANTS </a:t>
            </a:r>
            <a:r>
              <a:rPr lang="fr-FR" smtClean="0">
                <a:solidFill>
                  <a:srgbClr val="000080"/>
                </a:solidFill>
                <a:latin typeface="Arial Narrow" charset="0"/>
                <a:cs typeface="Arial Narrow" charset="0"/>
              </a:rPr>
              <a:t>DU PHÉNOTYPE </a:t>
            </a:r>
            <a:r>
              <a:rPr lang="fr-FR" dirty="0" smtClean="0">
                <a:solidFill>
                  <a:srgbClr val="000080"/>
                </a:solidFill>
                <a:latin typeface="Arial Narrow" charset="0"/>
                <a:cs typeface="Arial Narrow" charset="0"/>
              </a:rPr>
              <a:t>DE L’INFECTION VIRALE</a:t>
            </a:r>
            <a:endParaRPr lang="fr-FR" dirty="0">
              <a:solidFill>
                <a:srgbClr val="00008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Flèche courbée vers le bas 4"/>
          <p:cNvSpPr/>
          <p:nvPr/>
        </p:nvSpPr>
        <p:spPr>
          <a:xfrm>
            <a:off x="4495800" y="2438400"/>
            <a:ext cx="1371600" cy="7620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 descr="bacteria-harmony-with-title-4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11123" b="11522"/>
          <a:stretch/>
        </p:blipFill>
        <p:spPr>
          <a:xfrm>
            <a:off x="5684431" y="817943"/>
            <a:ext cx="2174465" cy="17445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3"/>
          <a:srcRect t="22044" b="27467"/>
          <a:stretch/>
        </p:blipFill>
        <p:spPr>
          <a:xfrm>
            <a:off x="146304" y="4693920"/>
            <a:ext cx="3609314" cy="19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8144" y="397130"/>
            <a:ext cx="40110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LES VIRUS </a:t>
            </a:r>
          </a:p>
          <a:p>
            <a:pPr algn="ctr"/>
            <a:r>
              <a:rPr lang="fr-FR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RESPIRATOIRES </a:t>
            </a:r>
          </a:p>
          <a:p>
            <a:pPr algn="ctr"/>
            <a:r>
              <a:rPr lang="fr-FR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D’INTÉRÊT MÉDICAL</a:t>
            </a:r>
            <a:endParaRPr lang="fr-FR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24464" y="2276737"/>
            <a:ext cx="66602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Arial Narrow" charset="0"/>
                <a:ea typeface="Arial Narrow" charset="0"/>
                <a:cs typeface="Arial Narrow" charset="0"/>
              </a:rPr>
              <a:t>Sont des pathogènes (interaction non mutualiste avec l’hôte)</a:t>
            </a:r>
          </a:p>
          <a:p>
            <a:pPr marL="342900" indent="-342900">
              <a:buFont typeface="Wingdings" charset="2"/>
              <a:buChar char="§"/>
            </a:pPr>
            <a:endParaRPr lang="fr-FR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Arial Narrow" charset="0"/>
                <a:ea typeface="Arial Narrow" charset="0"/>
                <a:cs typeface="Arial Narrow" charset="0"/>
              </a:rPr>
              <a:t>Nouveaux modèles (nouveaux dogmes ?) , nouvelles voies thérapeutiques</a:t>
            </a:r>
          </a:p>
          <a:p>
            <a:pPr marL="342900" indent="-342900">
              <a:buFont typeface="Wingdings" charset="2"/>
              <a:buChar char="§"/>
            </a:pPr>
            <a:endParaRPr lang="fr-FR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Arial Narrow" charset="0"/>
                <a:ea typeface="Arial Narrow" charset="0"/>
                <a:cs typeface="Arial Narrow" charset="0"/>
              </a:rPr>
              <a:t>Prise en charge des infections sévères : importance des populations cibles</a:t>
            </a:r>
          </a:p>
          <a:p>
            <a:pPr marL="342900" indent="-342900">
              <a:buFont typeface="Wingdings" charset="2"/>
              <a:buChar char="§"/>
            </a:pPr>
            <a:endParaRPr lang="fr-FR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Arial Narrow" charset="0"/>
                <a:ea typeface="Arial Narrow" charset="0"/>
                <a:cs typeface="Arial Narrow" charset="0"/>
              </a:rPr>
              <a:t>Traitements anti-infectieux spécifiques en développement : nécessité d’obtenir un diagnostic virologique précis</a:t>
            </a:r>
          </a:p>
          <a:p>
            <a:pPr marL="342900" indent="-342900">
              <a:buFont typeface="Wingdings" charset="2"/>
              <a:buChar char="§"/>
            </a:pPr>
            <a:endParaRPr lang="fr-FR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Arial Narrow" charset="0"/>
                <a:ea typeface="Arial Narrow" charset="0"/>
                <a:cs typeface="Arial Narrow" charset="0"/>
              </a:rPr>
              <a:t>Développement de vaccins : nécessité de connaître la diversité et l’évolution des cibles vaccinales</a:t>
            </a:r>
            <a:endParaRPr lang="fr-FR" sz="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768" y="271848"/>
            <a:ext cx="8007177" cy="632665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40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19"/>
          <p:cNvSpPr>
            <a:spLocks noChangeArrowheads="1"/>
          </p:cNvSpPr>
          <p:nvPr/>
        </p:nvSpPr>
        <p:spPr bwMode="auto">
          <a:xfrm>
            <a:off x="1690688" y="5915025"/>
            <a:ext cx="5684837" cy="646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>
              <a:latin typeface="Calibri" charset="0"/>
            </a:endParaRPr>
          </a:p>
        </p:txBody>
      </p:sp>
      <p:pic>
        <p:nvPicPr>
          <p:cNvPr id="16386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1581354"/>
            <a:ext cx="2667000" cy="413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890588" y="652463"/>
            <a:ext cx="3244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dirty="0">
                <a:solidFill>
                  <a:srgbClr val="10253F"/>
                </a:solidFill>
                <a:latin typeface="Arial Narrow" charset="0"/>
              </a:rPr>
              <a:t>Viroses respiratoires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>
            <a:off x="454025" y="2955836"/>
            <a:ext cx="4032250" cy="0"/>
          </a:xfrm>
          <a:prstGeom prst="line">
            <a:avLst/>
          </a:prstGeom>
          <a:noFill/>
          <a:ln w="57150">
            <a:solidFill>
              <a:schemeClr val="tx2">
                <a:lumMod val="50000"/>
              </a:schemeClr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6761163" y="4029075"/>
            <a:ext cx="22320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</a:rPr>
              <a:t>Infections </a:t>
            </a:r>
          </a:p>
          <a:p>
            <a:pPr algn="ctr"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</a:rPr>
              <a:t>respiratoires </a:t>
            </a:r>
          </a:p>
          <a:p>
            <a:pPr algn="ctr"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</a:rPr>
              <a:t>basses</a:t>
            </a:r>
          </a:p>
        </p:txBody>
      </p:sp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4630738" y="3689350"/>
            <a:ext cx="2183711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Trachéite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Bronchite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Bronchiolite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Exacerbation d</a:t>
            </a:r>
            <a:r>
              <a:rPr lang="ja-JP" altLang="fr-FR" sz="1800" dirty="0">
                <a:solidFill>
                  <a:srgbClr val="10253F"/>
                </a:solidFill>
                <a:latin typeface="Arial Narrow" charset="0"/>
              </a:rPr>
              <a:t>’</a:t>
            </a:r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asthme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Exacerbation de BPCO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Pneumopathie</a:t>
            </a:r>
          </a:p>
        </p:txBody>
      </p:sp>
      <p:sp>
        <p:nvSpPr>
          <p:cNvPr id="16391" name="AutoShape 13"/>
          <p:cNvSpPr>
            <a:spLocks/>
          </p:cNvSpPr>
          <p:nvPr/>
        </p:nvSpPr>
        <p:spPr bwMode="auto">
          <a:xfrm>
            <a:off x="6654800" y="3625850"/>
            <a:ext cx="512763" cy="1825625"/>
          </a:xfrm>
          <a:prstGeom prst="rightBrace">
            <a:avLst>
              <a:gd name="adj1" fmla="val 31648"/>
              <a:gd name="adj2" fmla="val 50000"/>
            </a:avLst>
          </a:prstGeom>
          <a:noFill/>
          <a:ln w="9525">
            <a:solidFill>
              <a:srgbClr val="953735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>
              <a:latin typeface="Calibri" charset="0"/>
            </a:endParaRPr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1476375" y="5915025"/>
            <a:ext cx="6019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Syndrome pseudo-grippal :</a:t>
            </a:r>
          </a:p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Fièvre, Frissons , Céphalées, Courbatures, Asthénie, et </a:t>
            </a:r>
            <a:r>
              <a:rPr lang="fr-FR" sz="1800" dirty="0" err="1">
                <a:solidFill>
                  <a:srgbClr val="10253F"/>
                </a:solidFill>
                <a:latin typeface="Arial Narrow" charset="0"/>
              </a:rPr>
              <a:t>Anoréxie</a:t>
            </a:r>
            <a:endParaRPr lang="fr-FR" sz="1800" dirty="0">
              <a:solidFill>
                <a:srgbClr val="10253F"/>
              </a:solidFill>
              <a:latin typeface="Arial Narrow" charset="0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6621463" y="1796680"/>
            <a:ext cx="2160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</a:rPr>
              <a:t>Infections respiratoires </a:t>
            </a:r>
          </a:p>
          <a:p>
            <a:pPr algn="ctr"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</a:rPr>
              <a:t>hautes</a:t>
            </a:r>
          </a:p>
        </p:txBody>
      </p:sp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4640263" y="1471431"/>
            <a:ext cx="1625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Rhinite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Rhino-pharyngite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Otite 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Conjonctivites</a:t>
            </a:r>
          </a:p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</a:rPr>
              <a:t>Laryngite</a:t>
            </a:r>
          </a:p>
        </p:txBody>
      </p:sp>
      <p:sp>
        <p:nvSpPr>
          <p:cNvPr id="16396" name="AutoShape 12"/>
          <p:cNvSpPr>
            <a:spLocks/>
          </p:cNvSpPr>
          <p:nvPr/>
        </p:nvSpPr>
        <p:spPr bwMode="auto">
          <a:xfrm>
            <a:off x="6137275" y="1545202"/>
            <a:ext cx="484188" cy="1371600"/>
          </a:xfrm>
          <a:prstGeom prst="rightBrace">
            <a:avLst>
              <a:gd name="adj1" fmla="val 21626"/>
              <a:gd name="adj2" fmla="val 50000"/>
            </a:avLst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>
              <a:solidFill>
                <a:srgbClr val="10253F"/>
              </a:solidFill>
              <a:latin typeface="Calibri" charset="0"/>
            </a:endParaRPr>
          </a:p>
        </p:txBody>
      </p:sp>
      <p:sp>
        <p:nvSpPr>
          <p:cNvPr id="16397" name="ZoneTexte 17"/>
          <p:cNvSpPr txBox="1">
            <a:spLocks noChangeArrowheads="1"/>
          </p:cNvSpPr>
          <p:nvPr/>
        </p:nvSpPr>
        <p:spPr bwMode="auto">
          <a:xfrm>
            <a:off x="8582025" y="59197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800">
              <a:latin typeface="Calibri" charset="0"/>
            </a:endParaRPr>
          </a:p>
        </p:txBody>
      </p:sp>
      <p:pic>
        <p:nvPicPr>
          <p:cNvPr id="16398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48" y="292196"/>
            <a:ext cx="2142378" cy="90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4450" y="419009"/>
            <a:ext cx="8380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 Narrow"/>
                <a:cs typeface="Arial Narrow"/>
              </a:rPr>
              <a:t>Détection des Virus Respiratoires : pas de spécificité clinique</a:t>
            </a:r>
            <a:endParaRPr lang="fr-FR" sz="2800" dirty="0">
              <a:latin typeface="Arial Narrow"/>
              <a:cs typeface="Arial Narrow"/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0" y="2365724"/>
            <a:ext cx="8050213" cy="44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663" y="1102022"/>
            <a:ext cx="8001000" cy="121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17375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543090" y="1208602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Disease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burden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of the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most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commonly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detected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respiratory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viruses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in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hospitalized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patients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calculated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using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the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disability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adjusted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life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year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(DALY) model. Journal of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Clinical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Virology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2011. </a:t>
            </a:r>
            <a:r>
              <a:rPr lang="fr-FR" sz="2000" i="1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E.R. </a:t>
            </a:r>
            <a:r>
              <a:rPr lang="fr-FR" sz="2000" i="1" dirty="0" err="1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Gaunt</a:t>
            </a:r>
            <a:r>
              <a:rPr lang="fr-FR" sz="2000" i="1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i="1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et al.</a:t>
            </a:r>
            <a:endParaRPr lang="fr-FR" sz="2000" dirty="0">
              <a:solidFill>
                <a:srgbClr val="17375E"/>
              </a:solidFill>
              <a:latin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4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588211" y="454526"/>
            <a:ext cx="7069889" cy="5766660"/>
            <a:chOff x="588211" y="454526"/>
            <a:chExt cx="7069889" cy="5766660"/>
          </a:xfrm>
        </p:grpSpPr>
        <p:sp>
          <p:nvSpPr>
            <p:cNvPr id="4" name="Carré corné 3"/>
            <p:cNvSpPr/>
            <p:nvPr/>
          </p:nvSpPr>
          <p:spPr>
            <a:xfrm>
              <a:off x="849086" y="1371600"/>
              <a:ext cx="6809014" cy="4849586"/>
            </a:xfrm>
            <a:prstGeom prst="foldedCorner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88211" y="454526"/>
              <a:ext cx="30848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002060"/>
                  </a:solidFill>
                  <a:latin typeface="Arial Narrow"/>
                  <a:cs typeface="Arial Narrow"/>
                </a:rPr>
                <a:t>Le plan de l’exposé</a:t>
              </a:r>
              <a:endParaRPr lang="fr-FR" sz="3200" dirty="0">
                <a:solidFill>
                  <a:srgbClr val="00206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525618" y="1759956"/>
              <a:ext cx="55773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Arbre respiratoire / </a:t>
              </a:r>
              <a:r>
                <a:rPr lang="fr-FR" sz="2400" dirty="0" err="1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microbiome</a:t>
              </a:r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 respiratoire</a:t>
              </a:r>
            </a:p>
            <a:p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Le panel respiratoire</a:t>
              </a:r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lvl="1"/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Transmission, circulation</a:t>
              </a:r>
            </a:p>
            <a:p>
              <a:pPr lvl="1"/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Détection des virus respiratoires</a:t>
              </a:r>
            </a:p>
            <a:p>
              <a:endParaRPr lang="fr-FR" sz="24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Données manquantes,</a:t>
              </a:r>
            </a:p>
            <a:p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Conclusion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90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84200" y="2763837"/>
            <a:ext cx="7981950" cy="193899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Viroses respiratoires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: impact majeur en santé humaine :</a:t>
            </a:r>
          </a:p>
          <a:p>
            <a:pPr eaLnBrk="1" hangingPunct="1"/>
            <a:endParaRPr lang="fr-FR" sz="2000" dirty="0" smtClean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Morbidité, mortalité : 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gravité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dans pays à faibles ressources et à fortes ressources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(seniors 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+++, immunodéprimés)</a:t>
            </a:r>
          </a:p>
          <a:p>
            <a:pPr marL="342900" indent="-342900" eaLnBrk="1" hangingPunct="1">
              <a:buFont typeface="Wingdings" charset="2"/>
              <a:buChar char="§"/>
            </a:pP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A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bsentéismes professionnel et scolaire</a:t>
            </a:r>
          </a:p>
          <a:p>
            <a:pPr marL="342900" indent="-342900" eaLnBrk="1" hangingPunct="1">
              <a:buFont typeface="Wingdings" charset="2"/>
              <a:buChar char="§"/>
            </a:pP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U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tilisation inappropriée des antibiotiques, </a:t>
            </a:r>
          </a:p>
        </p:txBody>
      </p:sp>
      <p:sp>
        <p:nvSpPr>
          <p:cNvPr id="18437" name="ZoneTexte 11"/>
          <p:cNvSpPr txBox="1">
            <a:spLocks noChangeArrowheads="1"/>
          </p:cNvSpPr>
          <p:nvPr/>
        </p:nvSpPr>
        <p:spPr bwMode="auto">
          <a:xfrm>
            <a:off x="584200" y="5286375"/>
            <a:ext cx="80834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Primo-infection dans la petite enfance (&lt; 5 ans) et réinfections tout au long de la vie :</a:t>
            </a:r>
          </a:p>
          <a:p>
            <a:pPr eaLnBrk="1" hangingPunct="1"/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Immunité peu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protectrice</a:t>
            </a:r>
          </a:p>
          <a:p>
            <a:pPr eaLnBrk="1" hangingPunct="1"/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eaLnBrk="1" hangingPunct="1"/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Vaccin et antiviraux disponibles uniquement pour les infections à virus Influenza A/B</a:t>
            </a:r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989" y="333632"/>
            <a:ext cx="5258074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cs typeface="Arial Narrow" charset="0"/>
              </a:rPr>
              <a:t>LIFE IS MADE UP OF SOBS, SNIFFLES, AND SMILES, WITH SNIFFLES PREDOMINATING </a:t>
            </a:r>
            <a:r>
              <a:rPr lang="fr-FR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cs typeface="Arial Narrow" charset="0"/>
              </a:rPr>
              <a:t>(</a:t>
            </a:r>
            <a:r>
              <a:rPr lang="fr-FR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cs typeface="Arial Narrow" charset="0"/>
              </a:rPr>
              <a:t>A</a:t>
            </a:r>
            <a:r>
              <a:rPr lang="fr-FR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cs typeface="Arial Narrow" charset="0"/>
              </a:rPr>
              <a:t>dams, 1967) </a:t>
            </a:r>
            <a:endParaRPr lang="fr-FR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7" name="Grouper 14"/>
          <p:cNvGrpSpPr>
            <a:grpSpLocks/>
          </p:cNvGrpSpPr>
          <p:nvPr/>
        </p:nvGrpSpPr>
        <p:grpSpPr bwMode="auto">
          <a:xfrm>
            <a:off x="721357" y="441779"/>
            <a:ext cx="5129213" cy="1630363"/>
            <a:chOff x="1616614" y="3111176"/>
            <a:chExt cx="5128750" cy="1631216"/>
          </a:xfrm>
        </p:grpSpPr>
        <p:sp>
          <p:nvSpPr>
            <p:cNvPr id="8" name="Rectangle 7"/>
            <p:cNvSpPr/>
            <p:nvPr/>
          </p:nvSpPr>
          <p:spPr>
            <a:xfrm>
              <a:off x="1616614" y="3111176"/>
              <a:ext cx="5128749" cy="16312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>
              <a:outerShdw blurRad="76200" dist="38100" dir="7680000" sy="-23000" kx="800400" algn="br" rotWithShape="0">
                <a:srgbClr val="000000">
                  <a:alpha val="15000"/>
                </a:srgbClr>
              </a:outerShdw>
            </a:effectLst>
            <a:scene3d>
              <a:camera prst="orthographicFront"/>
              <a:lightRig rig="threePt" dir="t"/>
            </a:scene3d>
            <a:sp3d extrusionH="25400" contourW="12700">
              <a:bevelT w="12700" h="12700"/>
              <a:bevelB w="12700" h="12700"/>
              <a:contourClr>
                <a:schemeClr val="bg2">
                  <a:lumMod val="5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0" name="ZoneTexte 4"/>
            <p:cNvSpPr txBox="1">
              <a:spLocks noChangeArrowheads="1"/>
            </p:cNvSpPr>
            <p:nvPr/>
          </p:nvSpPr>
          <p:spPr bwMode="auto">
            <a:xfrm>
              <a:off x="1616615" y="3111176"/>
              <a:ext cx="5128749" cy="160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i="1" dirty="0" err="1">
                  <a:latin typeface="Arial Narrow" charset="0"/>
                  <a:cs typeface="Arial Narrow" charset="0"/>
                </a:rPr>
                <a:t>Monto</a:t>
              </a:r>
              <a:r>
                <a:rPr lang="fr-FR" sz="1800" i="1" dirty="0">
                  <a:latin typeface="Arial Narrow" charset="0"/>
                  <a:cs typeface="Arial Narrow" charset="0"/>
                </a:rPr>
                <a:t>, 1974. </a:t>
              </a:r>
              <a:r>
                <a:rPr lang="fr-FR" sz="1800" i="1" dirty="0" err="1">
                  <a:latin typeface="Arial Narrow" charset="0"/>
                  <a:cs typeface="Arial Narrow" charset="0"/>
                </a:rPr>
                <a:t>Monto</a:t>
              </a:r>
              <a:r>
                <a:rPr lang="fr-FR" sz="1800" i="1" dirty="0">
                  <a:latin typeface="Arial Narrow" charset="0"/>
                  <a:cs typeface="Arial Narrow" charset="0"/>
                </a:rPr>
                <a:t>, 1994. </a:t>
              </a:r>
              <a:r>
                <a:rPr lang="fr-FR" sz="1800" i="1" dirty="0" err="1">
                  <a:latin typeface="Arial Narrow" charset="0"/>
                  <a:cs typeface="Arial Narrow" charset="0"/>
                </a:rPr>
                <a:t>Simasek</a:t>
              </a:r>
              <a:r>
                <a:rPr lang="fr-FR" sz="1800" i="1" dirty="0">
                  <a:latin typeface="Arial Narrow" charset="0"/>
                  <a:cs typeface="Arial Narrow" charset="0"/>
                </a:rPr>
                <a:t>, </a:t>
              </a:r>
              <a:r>
                <a:rPr lang="fr-FR" sz="1800" i="1" dirty="0" smtClean="0">
                  <a:latin typeface="Arial Narrow" charset="0"/>
                  <a:cs typeface="Arial Narrow" charset="0"/>
                </a:rPr>
                <a:t>2007. </a:t>
              </a:r>
              <a:r>
                <a:rPr lang="fr-FR" sz="1800" i="1" dirty="0" err="1" smtClean="0">
                  <a:latin typeface="Arial Narrow" charset="0"/>
                  <a:cs typeface="Arial Narrow" charset="0"/>
                </a:rPr>
                <a:t>Monto</a:t>
              </a:r>
              <a:r>
                <a:rPr lang="fr-FR" sz="1800" i="1" dirty="0" smtClean="0">
                  <a:latin typeface="Arial Narrow" charset="0"/>
                  <a:cs typeface="Arial Narrow" charset="0"/>
                </a:rPr>
                <a:t>, 2014 </a:t>
              </a:r>
              <a:r>
                <a:rPr lang="fr-FR" sz="1800" dirty="0">
                  <a:latin typeface="Arial Narrow" charset="0"/>
                  <a:cs typeface="Arial Narrow" charset="0"/>
                </a:rPr>
                <a:t>:</a:t>
              </a:r>
            </a:p>
            <a:p>
              <a:pPr marL="800100" lvl="1" indent="-342900" eaLnBrk="1" hangingPunct="1">
                <a:buClr>
                  <a:schemeClr val="bg2">
                    <a:lumMod val="25000"/>
                  </a:schemeClr>
                </a:buClr>
                <a:buSzPct val="60000"/>
                <a:buFont typeface="Wingdings" charset="2"/>
                <a:buChar char=""/>
              </a:pPr>
              <a:r>
                <a:rPr lang="fr-FR" sz="2000" dirty="0">
                  <a:latin typeface="Arial Narrow" charset="0"/>
                  <a:cs typeface="Arial Narrow" charset="0"/>
                </a:rPr>
                <a:t> Enfant 1-4 ans : 8 </a:t>
              </a:r>
              <a:r>
                <a:rPr lang="fr-FR" sz="2000" dirty="0" smtClean="0">
                  <a:latin typeface="Arial Narrow" charset="0"/>
                  <a:cs typeface="Arial Narrow" charset="0"/>
                </a:rPr>
                <a:t>IRA </a:t>
              </a:r>
              <a:r>
                <a:rPr lang="fr-FR" sz="2000" dirty="0">
                  <a:latin typeface="Arial Narrow" charset="0"/>
                  <a:cs typeface="Arial Narrow" charset="0"/>
                </a:rPr>
                <a:t>/ an   </a:t>
              </a:r>
            </a:p>
            <a:p>
              <a:pPr marL="800100" lvl="1" indent="-342900" eaLnBrk="1" hangingPunct="1">
                <a:buClr>
                  <a:schemeClr val="bg2">
                    <a:lumMod val="25000"/>
                  </a:schemeClr>
                </a:buClr>
                <a:buSzPct val="60000"/>
                <a:buFont typeface="Wingdings" charset="2"/>
                <a:buChar char=""/>
              </a:pPr>
              <a:r>
                <a:rPr lang="fr-FR" sz="2000" dirty="0">
                  <a:latin typeface="Arial Narrow" charset="0"/>
                  <a:cs typeface="Arial Narrow" charset="0"/>
                </a:rPr>
                <a:t> Enfant 5-9 ans : 6 </a:t>
              </a:r>
              <a:r>
                <a:rPr lang="fr-FR" sz="2000" dirty="0" smtClean="0">
                  <a:latin typeface="Arial Narrow" charset="0"/>
                  <a:cs typeface="Arial Narrow" charset="0"/>
                </a:rPr>
                <a:t>IRA </a:t>
              </a:r>
              <a:r>
                <a:rPr lang="fr-FR" sz="2000" dirty="0">
                  <a:latin typeface="Arial Narrow" charset="0"/>
                  <a:cs typeface="Arial Narrow" charset="0"/>
                </a:rPr>
                <a:t>/ an</a:t>
              </a:r>
            </a:p>
            <a:p>
              <a:pPr marL="800100" lvl="1" indent="-342900" eaLnBrk="1" hangingPunct="1">
                <a:buClr>
                  <a:schemeClr val="bg2">
                    <a:lumMod val="25000"/>
                  </a:schemeClr>
                </a:buClr>
                <a:buSzPct val="60000"/>
                <a:buFont typeface="Wingdings" charset="2"/>
                <a:buChar char=""/>
              </a:pPr>
              <a:r>
                <a:rPr lang="fr-FR" sz="2000" dirty="0">
                  <a:latin typeface="Arial Narrow" charset="0"/>
                  <a:cs typeface="Arial Narrow" charset="0"/>
                </a:rPr>
                <a:t> 10 – 19 ans : 5 </a:t>
              </a:r>
              <a:r>
                <a:rPr lang="fr-FR" sz="2000" dirty="0" smtClean="0">
                  <a:latin typeface="Arial Narrow" charset="0"/>
                  <a:cs typeface="Arial Narrow" charset="0"/>
                </a:rPr>
                <a:t>IRA </a:t>
              </a:r>
              <a:r>
                <a:rPr lang="fr-FR" sz="2000" dirty="0">
                  <a:latin typeface="Arial Narrow" charset="0"/>
                  <a:cs typeface="Arial Narrow" charset="0"/>
                </a:rPr>
                <a:t>/an		</a:t>
              </a:r>
            </a:p>
            <a:p>
              <a:pPr marL="800100" lvl="1" indent="-342900" eaLnBrk="1" hangingPunct="1">
                <a:buClr>
                  <a:schemeClr val="bg2">
                    <a:lumMod val="25000"/>
                  </a:schemeClr>
                </a:buClr>
                <a:buSzPct val="60000"/>
                <a:buFont typeface="Wingdings" charset="2"/>
                <a:buChar char=""/>
              </a:pPr>
              <a:r>
                <a:rPr lang="fr-FR" sz="2000" dirty="0">
                  <a:latin typeface="Arial Narrow" charset="0"/>
                  <a:cs typeface="Arial Narrow" charset="0"/>
                </a:rPr>
                <a:t> Adultes : 2 à 4 </a:t>
              </a:r>
              <a:r>
                <a:rPr lang="fr-FR" sz="2000" dirty="0" smtClean="0">
                  <a:latin typeface="Arial Narrow" charset="0"/>
                  <a:cs typeface="Arial Narrow" charset="0"/>
                </a:rPr>
                <a:t>IRA </a:t>
              </a:r>
              <a:r>
                <a:rPr lang="fr-FR" sz="2000" dirty="0">
                  <a:latin typeface="Arial Narrow" charset="0"/>
                  <a:cs typeface="Arial Narrow" charset="0"/>
                </a:rPr>
                <a:t>/ an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05" y="333632"/>
            <a:ext cx="1203158" cy="195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83794" y="1270065"/>
            <a:ext cx="7326364" cy="1437545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6000" dirty="0" smtClean="0">
                <a:solidFill>
                  <a:srgbClr val="10253F"/>
                </a:solidFill>
                <a:latin typeface="Arial Narrow"/>
                <a:cs typeface="Arial Narrow"/>
              </a:rPr>
              <a:t>Le panel respiratoire</a:t>
            </a:r>
            <a:endParaRPr lang="fr-FR" sz="6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89" y="3249828"/>
            <a:ext cx="4448432" cy="3336324"/>
          </a:xfrm>
          <a:prstGeom prst="rect">
            <a:avLst/>
          </a:prstGeom>
        </p:spPr>
      </p:pic>
      <p:pic>
        <p:nvPicPr>
          <p:cNvPr id="4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9" y="4757530"/>
            <a:ext cx="4393401" cy="195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5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01597"/>
              </p:ext>
            </p:extLst>
          </p:nvPr>
        </p:nvGraphicFramePr>
        <p:xfrm>
          <a:off x="257175" y="1819275"/>
          <a:ext cx="2867025" cy="448056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</a:t>
                      </a: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Années &lt; 1950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Respiratoire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Syncytial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RSV A, B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Rhinovirus/Enterovirus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50114"/>
              </p:ext>
            </p:extLst>
          </p:nvPr>
        </p:nvGraphicFramePr>
        <p:xfrm>
          <a:off x="6297613" y="2366963"/>
          <a:ext cx="2422525" cy="292608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H6N1 2014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591284"/>
              </p:ext>
            </p:extLst>
          </p:nvPr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WI et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KU ?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704970" y="17272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 Narrow" charset="0"/>
                <a:ea typeface="Times New Roman" charset="0"/>
                <a:cs typeface="Times New Roman" charset="0"/>
              </a:rPr>
              <a:t>« Panel </a:t>
            </a:r>
            <a:r>
              <a:rPr lang="fr-FR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 Narrow" charset="0"/>
                <a:ea typeface="Times New Roman" charset="0"/>
                <a:cs typeface="Times New Roman" charset="0"/>
              </a:rPr>
              <a:t>respiratoire viral</a:t>
            </a: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 Narrow" charset="0"/>
                <a:ea typeface="Times New Roman" charset="0"/>
                <a:cs typeface="Times New Roman" charset="0"/>
              </a:rPr>
              <a:t> </a:t>
            </a:r>
            <a:r>
              <a:rPr lang="fr-FR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 Narrow" charset="0"/>
                <a:ea typeface="Times New Roman" charset="0"/>
                <a:cs typeface="Times New Roman" charset="0"/>
              </a:rPr>
              <a:t>» :</a:t>
            </a:r>
            <a:endParaRPr lang="fr-FR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Arial Narrow" charset="0"/>
              <a:ea typeface="Times New Roman" charset="0"/>
              <a:cs typeface="Times New Roman" charset="0"/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463014" y="3016515"/>
            <a:ext cx="1937064" cy="3605459"/>
            <a:chOff x="292356" y="1783316"/>
            <a:chExt cx="1937064" cy="3605459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292356" y="1783316"/>
              <a:ext cx="1937064" cy="3404514"/>
            </a:xfrm>
            <a:prstGeom prst="roundRect">
              <a:avLst/>
            </a:prstGeom>
            <a:ln>
              <a:solidFill>
                <a:srgbClr val="4A452A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92356" y="1972455"/>
              <a:ext cx="193706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Virus  ARN </a:t>
              </a:r>
              <a:r>
                <a:rPr lang="fr-FR" b="1" dirty="0" err="1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Paramyxoviridae</a:t>
              </a:r>
              <a:endParaRPr lang="fr-FR" b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endParaRPr lang="fr-FR" dirty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fr-FR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Virus Respiratoire </a:t>
              </a:r>
              <a:r>
                <a:rPr lang="fr-FR" dirty="0" err="1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Syncytial</a:t>
              </a:r>
              <a:r>
                <a:rPr lang="fr-FR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 RSV</a:t>
              </a:r>
            </a:p>
            <a:p>
              <a:pPr algn="ctr"/>
              <a:endParaRPr lang="fr-FR" dirty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fr-FR" dirty="0" err="1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Metapneumovirus</a:t>
              </a:r>
              <a:r>
                <a:rPr lang="fr-FR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 humain </a:t>
              </a:r>
              <a:r>
                <a:rPr lang="fr-FR" dirty="0" err="1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hMPV</a:t>
              </a:r>
              <a:endParaRPr lang="fr-FR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endParaRPr lang="fr-FR" dirty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fr-FR" dirty="0" err="1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Parainfluenza</a:t>
              </a:r>
              <a:r>
                <a:rPr lang="fr-FR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 </a:t>
              </a:r>
            </a:p>
            <a:p>
              <a:pPr algn="ctr"/>
              <a:r>
                <a:rPr lang="fr-FR" dirty="0" smtClean="0">
                  <a:solidFill>
                    <a:schemeClr val="bg2">
                      <a:lumMod val="10000"/>
                    </a:schemeClr>
                  </a:solidFill>
                  <a:latin typeface="Arial Narrow"/>
                  <a:cs typeface="Arial Narrow"/>
                </a:rPr>
                <a:t>1, 2, 3, et 4 PIV1-4</a:t>
              </a:r>
            </a:p>
            <a:p>
              <a:pPr algn="ctr"/>
              <a:endParaRPr lang="fr-FR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292356" y="2715505"/>
              <a:ext cx="1937064" cy="0"/>
            </a:xfrm>
            <a:prstGeom prst="line">
              <a:avLst/>
            </a:prstGeom>
            <a:ln>
              <a:solidFill>
                <a:srgbClr val="4A45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27"/>
          <p:cNvGrpSpPr/>
          <p:nvPr/>
        </p:nvGrpSpPr>
        <p:grpSpPr>
          <a:xfrm>
            <a:off x="2591830" y="3016515"/>
            <a:ext cx="1959188" cy="3404514"/>
            <a:chOff x="2403996" y="1760086"/>
            <a:chExt cx="1959188" cy="340451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403996" y="1760086"/>
              <a:ext cx="1937064" cy="3404514"/>
            </a:xfrm>
            <a:prstGeom prst="roundRect">
              <a:avLst/>
            </a:prstGeom>
            <a:ln>
              <a:solidFill>
                <a:srgbClr val="40315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403996" y="1972455"/>
              <a:ext cx="195918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Virus  ARN </a:t>
              </a:r>
              <a:r>
                <a:rPr lang="fr-FR" b="1" dirty="0" err="1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Orthomyxovirus</a:t>
              </a:r>
              <a:endParaRPr lang="fr-FR" b="1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endParaRPr lang="fr-FR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endParaRPr lang="fr-FR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Influenza A FLU A</a:t>
              </a:r>
            </a:p>
            <a:p>
              <a:pPr algn="ctr"/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H1N1v / H3N2</a:t>
              </a:r>
            </a:p>
            <a:p>
              <a:pPr algn="ctr"/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H5N1 / H7N9 / H6N1</a:t>
              </a:r>
            </a:p>
            <a:p>
              <a:pPr algn="ctr"/>
              <a:endParaRPr lang="fr-FR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Influenza B FLU B</a:t>
              </a:r>
            </a:p>
            <a:p>
              <a:pPr algn="ctr"/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 Narrow"/>
                  <a:cs typeface="Arial Narrow"/>
                </a:rPr>
                <a:t>Influenza C FLU C</a:t>
              </a:r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2417508" y="2719295"/>
              <a:ext cx="1937064" cy="0"/>
            </a:xfrm>
            <a:prstGeom prst="line">
              <a:avLst/>
            </a:prstGeom>
            <a:ln>
              <a:solidFill>
                <a:srgbClr val="40315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r 26"/>
          <p:cNvGrpSpPr/>
          <p:nvPr/>
        </p:nvGrpSpPr>
        <p:grpSpPr>
          <a:xfrm>
            <a:off x="4714321" y="2964454"/>
            <a:ext cx="1937064" cy="3733729"/>
            <a:chOff x="4515636" y="1777385"/>
            <a:chExt cx="1937064" cy="3718375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4515636" y="1777385"/>
              <a:ext cx="1937064" cy="3718375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46901" y="1855338"/>
              <a:ext cx="1638590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latin typeface="Arial Narrow"/>
                  <a:cs typeface="Arial Narrow"/>
                </a:rPr>
                <a:t>Virus  ARN</a:t>
              </a:r>
            </a:p>
            <a:p>
              <a:pPr algn="ctr"/>
              <a:r>
                <a:rPr lang="fr-FR" b="1" dirty="0" smtClean="0">
                  <a:latin typeface="Arial Narrow"/>
                  <a:cs typeface="Arial Narrow"/>
                </a:rPr>
                <a:t>Coronavirus </a:t>
              </a:r>
            </a:p>
            <a:p>
              <a:pPr algn="ctr"/>
              <a:endParaRPr lang="fr-FR" b="1" dirty="0">
                <a:latin typeface="Arial Narrow"/>
                <a:cs typeface="Arial Narrow"/>
              </a:endParaRPr>
            </a:p>
            <a:p>
              <a:endParaRPr lang="fr-FR" dirty="0" smtClean="0">
                <a:latin typeface="Arial Narrow"/>
                <a:cs typeface="Arial Narrow"/>
              </a:endParaRPr>
            </a:p>
            <a:p>
              <a:r>
                <a:rPr lang="fr-FR" dirty="0" err="1" smtClean="0">
                  <a:latin typeface="Arial Narrow"/>
                  <a:cs typeface="Arial Narrow"/>
                </a:rPr>
                <a:t>HCoV</a:t>
              </a:r>
              <a:r>
                <a:rPr lang="fr-FR" dirty="0" smtClean="0">
                  <a:latin typeface="Arial Narrow"/>
                  <a:cs typeface="Arial Narrow"/>
                </a:rPr>
                <a:t> 229E</a:t>
              </a:r>
            </a:p>
            <a:p>
              <a:r>
                <a:rPr lang="fr-FR" dirty="0" err="1" smtClean="0">
                  <a:latin typeface="Arial Narrow"/>
                  <a:cs typeface="Arial Narrow"/>
                </a:rPr>
                <a:t>HCoV</a:t>
              </a:r>
              <a:r>
                <a:rPr lang="fr-FR" dirty="0" smtClean="0">
                  <a:latin typeface="Arial Narrow"/>
                  <a:cs typeface="Arial Narrow"/>
                </a:rPr>
                <a:t> OC43</a:t>
              </a:r>
            </a:p>
            <a:p>
              <a:r>
                <a:rPr lang="fr-FR" dirty="0" err="1" smtClean="0">
                  <a:latin typeface="Arial Narrow"/>
                  <a:cs typeface="Arial Narrow"/>
                </a:rPr>
                <a:t>HCoV</a:t>
              </a:r>
              <a:r>
                <a:rPr lang="fr-FR" dirty="0" smtClean="0">
                  <a:latin typeface="Arial Narrow"/>
                  <a:cs typeface="Arial Narrow"/>
                </a:rPr>
                <a:t> NL63</a:t>
              </a:r>
            </a:p>
            <a:p>
              <a:r>
                <a:rPr lang="fr-FR" dirty="0" err="1" smtClean="0">
                  <a:latin typeface="Arial Narrow"/>
                  <a:cs typeface="Arial Narrow"/>
                </a:rPr>
                <a:t>HCoV</a:t>
              </a:r>
              <a:r>
                <a:rPr lang="fr-FR" dirty="0" smtClean="0">
                  <a:latin typeface="Arial Narrow"/>
                  <a:cs typeface="Arial Narrow"/>
                </a:rPr>
                <a:t> HKU1</a:t>
              </a:r>
            </a:p>
            <a:p>
              <a:endParaRPr lang="fr-FR" dirty="0">
                <a:latin typeface="Arial Narrow"/>
                <a:cs typeface="Arial Narrow"/>
              </a:endParaRPr>
            </a:p>
            <a:p>
              <a:r>
                <a:rPr lang="fr-FR" dirty="0" err="1" smtClean="0">
                  <a:latin typeface="Arial Narrow"/>
                  <a:cs typeface="Arial Narrow"/>
                </a:rPr>
                <a:t>HCoV</a:t>
              </a:r>
              <a:r>
                <a:rPr lang="fr-FR" dirty="0" smtClean="0">
                  <a:latin typeface="Arial Narrow"/>
                  <a:cs typeface="Arial Narrow"/>
                </a:rPr>
                <a:t> émergents</a:t>
              </a:r>
            </a:p>
            <a:p>
              <a:r>
                <a:rPr lang="fr-FR" dirty="0" smtClean="0">
                  <a:latin typeface="Arial Narrow"/>
                  <a:cs typeface="Arial Narrow"/>
                </a:rPr>
                <a:t>SARS-</a:t>
              </a:r>
              <a:r>
                <a:rPr lang="fr-FR" dirty="0" err="1" smtClean="0">
                  <a:latin typeface="Arial Narrow"/>
                  <a:cs typeface="Arial Narrow"/>
                </a:rPr>
                <a:t>CoV</a:t>
              </a:r>
              <a:endParaRPr lang="fr-FR" dirty="0" smtClean="0">
                <a:latin typeface="Arial Narrow"/>
                <a:cs typeface="Arial Narrow"/>
              </a:endParaRPr>
            </a:p>
            <a:p>
              <a:r>
                <a:rPr lang="fr-FR" dirty="0" smtClean="0">
                  <a:latin typeface="Arial Narrow"/>
                  <a:cs typeface="Arial Narrow"/>
                </a:rPr>
                <a:t>MERS-</a:t>
              </a:r>
              <a:r>
                <a:rPr lang="fr-FR" dirty="0" err="1" smtClean="0">
                  <a:latin typeface="Arial Narrow"/>
                  <a:cs typeface="Arial Narrow"/>
                </a:rPr>
                <a:t>CoV</a:t>
              </a:r>
              <a:endParaRPr lang="fr-FR" dirty="0">
                <a:latin typeface="Arial Narrow"/>
                <a:cs typeface="Arial Narrow"/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4515636" y="2715505"/>
              <a:ext cx="1937064" cy="0"/>
            </a:xfrm>
            <a:prstGeom prst="line">
              <a:avLst/>
            </a:prstGeom>
            <a:ln>
              <a:solidFill>
                <a:srgbClr val="98480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r 25"/>
          <p:cNvGrpSpPr/>
          <p:nvPr/>
        </p:nvGrpSpPr>
        <p:grpSpPr>
          <a:xfrm>
            <a:off x="6865261" y="3205654"/>
            <a:ext cx="1937064" cy="1625665"/>
            <a:chOff x="6584984" y="1760086"/>
            <a:chExt cx="1937064" cy="1625665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6584984" y="1760086"/>
              <a:ext cx="1937064" cy="1625665"/>
            </a:xfrm>
            <a:prstGeom prst="roundRect">
              <a:avLst/>
            </a:prstGeom>
            <a:ln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973628" y="1959755"/>
              <a:ext cx="12490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 Narrow"/>
                  <a:cs typeface="Arial Narrow"/>
                </a:rPr>
                <a:t>Virus  ARN</a:t>
              </a:r>
            </a:p>
            <a:p>
              <a:endParaRPr lang="fr-FR" dirty="0" smtClean="0">
                <a:latin typeface="Arial Narrow"/>
                <a:cs typeface="Arial Narrow"/>
              </a:endParaRPr>
            </a:p>
            <a:p>
              <a:r>
                <a:rPr lang="fr-FR" dirty="0" smtClean="0">
                  <a:latin typeface="Arial Narrow"/>
                  <a:cs typeface="Arial Narrow"/>
                </a:rPr>
                <a:t>Rhinovirus </a:t>
              </a:r>
            </a:p>
            <a:p>
              <a:r>
                <a:rPr lang="fr-FR" dirty="0" smtClean="0">
                  <a:latin typeface="Arial Narrow"/>
                  <a:cs typeface="Arial Narrow"/>
                </a:rPr>
                <a:t>/ </a:t>
              </a:r>
              <a:r>
                <a:rPr lang="fr-FR" dirty="0" err="1" smtClean="0">
                  <a:latin typeface="Arial Narrow"/>
                  <a:cs typeface="Arial Narrow"/>
                </a:rPr>
                <a:t>Enterovirus</a:t>
              </a:r>
              <a:endParaRPr lang="fr-FR" dirty="0">
                <a:latin typeface="Arial Narrow"/>
                <a:cs typeface="Arial Narrow"/>
              </a:endParaRPr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6584984" y="2458815"/>
              <a:ext cx="1937064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23"/>
          <p:cNvGrpSpPr/>
          <p:nvPr/>
        </p:nvGrpSpPr>
        <p:grpSpPr>
          <a:xfrm>
            <a:off x="6814688" y="5047349"/>
            <a:ext cx="1937064" cy="1533716"/>
            <a:chOff x="6584984" y="3952491"/>
            <a:chExt cx="1937064" cy="1533716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6584984" y="3952491"/>
              <a:ext cx="1937064" cy="153371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079253" y="4172700"/>
              <a:ext cx="11638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 Narrow"/>
                  <a:cs typeface="Arial Narrow"/>
                </a:rPr>
                <a:t>Virus  ADN</a:t>
              </a:r>
            </a:p>
            <a:p>
              <a:endParaRPr lang="fr-FR" dirty="0">
                <a:latin typeface="Arial Narrow"/>
                <a:cs typeface="Arial Narrow"/>
              </a:endParaRPr>
            </a:p>
            <a:p>
              <a:r>
                <a:rPr lang="fr-FR" dirty="0" err="1" smtClean="0">
                  <a:latin typeface="Arial Narrow"/>
                  <a:cs typeface="Arial Narrow"/>
                </a:rPr>
                <a:t>Adenovirus</a:t>
              </a:r>
              <a:endParaRPr lang="fr-FR" dirty="0" smtClean="0">
                <a:latin typeface="Arial Narrow"/>
                <a:cs typeface="Arial Narrow"/>
              </a:endParaRPr>
            </a:p>
            <a:p>
              <a:r>
                <a:rPr lang="fr-FR" dirty="0" err="1" smtClean="0">
                  <a:latin typeface="Arial Narrow"/>
                  <a:cs typeface="Arial Narrow"/>
                </a:rPr>
                <a:t>Bocavirus</a:t>
              </a:r>
              <a:endParaRPr lang="fr-FR" dirty="0">
                <a:latin typeface="Arial Narrow"/>
                <a:cs typeface="Arial Narrow"/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6584984" y="4611818"/>
              <a:ext cx="1937064" cy="0"/>
            </a:xfrm>
            <a:prstGeom prst="line">
              <a:avLst/>
            </a:prstGeom>
            <a:ln>
              <a:solidFill>
                <a:srgbClr val="1025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5" b="100000" l="3421" r="100000"/>
                    </a14:imgEffect>
                  </a14:imgLayer>
                </a14:imgProps>
              </a:ext>
            </a:extLst>
          </a:blip>
          <a:srcRect r="56697" b="27083"/>
          <a:stretch/>
        </p:blipFill>
        <p:spPr>
          <a:xfrm flipH="1">
            <a:off x="384062" y="1563588"/>
            <a:ext cx="959326" cy="113927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24451" y="1392557"/>
            <a:ext cx="56156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Familles virales différentes : modes d’évolution différents +++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à ARN : mutations +++ recombinaisons génétiques ++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Potentiel de transmission inter-individus ++ 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isque d’émergence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Modes de circulation différents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1545" y="1288377"/>
            <a:ext cx="6056649" cy="1614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1"/>
          <p:cNvSpPr txBox="1">
            <a:spLocks noChangeArrowheads="1"/>
          </p:cNvSpPr>
          <p:nvPr/>
        </p:nvSpPr>
        <p:spPr bwMode="auto">
          <a:xfrm>
            <a:off x="909638" y="293688"/>
            <a:ext cx="7488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Arial Narrow" charset="0"/>
                <a:cs typeface="Arial Narrow" charset="0"/>
              </a:rPr>
              <a:t>Virus respiratoires émergents : 3 familles virales sous surveillance</a:t>
            </a:r>
          </a:p>
        </p:txBody>
      </p:sp>
      <p:grpSp>
        <p:nvGrpSpPr>
          <p:cNvPr id="78" name="Grouper 77"/>
          <p:cNvGrpSpPr>
            <a:grpSpLocks/>
          </p:cNvGrpSpPr>
          <p:nvPr/>
        </p:nvGrpSpPr>
        <p:grpSpPr bwMode="auto">
          <a:xfrm>
            <a:off x="574675" y="979488"/>
            <a:ext cx="2724150" cy="5795962"/>
            <a:chOff x="574363" y="980045"/>
            <a:chExt cx="2725001" cy="5794915"/>
          </a:xfrm>
        </p:grpSpPr>
        <p:sp>
          <p:nvSpPr>
            <p:cNvPr id="37929" name="ZoneTexte 2"/>
            <p:cNvSpPr txBox="1">
              <a:spLocks noChangeArrowheads="1"/>
            </p:cNvSpPr>
            <p:nvPr/>
          </p:nvSpPr>
          <p:spPr bwMode="auto">
            <a:xfrm>
              <a:off x="1015992" y="980045"/>
              <a:ext cx="18013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i="1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Paramyxoviridae</a:t>
              </a:r>
            </a:p>
          </p:txBody>
        </p:sp>
        <p:pic>
          <p:nvPicPr>
            <p:cNvPr id="37930" name="Image 6" descr="silhouette ba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822" y="1560511"/>
              <a:ext cx="689424" cy="37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31" name="Image 15" descr="silhouette hommemarchan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187" y="5315209"/>
              <a:ext cx="854718" cy="1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32" name="Grouper 60"/>
            <p:cNvGrpSpPr>
              <a:grpSpLocks/>
            </p:cNvGrpSpPr>
            <p:nvPr/>
          </p:nvGrpSpPr>
          <p:grpSpPr bwMode="auto">
            <a:xfrm>
              <a:off x="574363" y="2896130"/>
              <a:ext cx="2143610" cy="1436101"/>
              <a:chOff x="574363" y="3061802"/>
              <a:chExt cx="2565084" cy="1837223"/>
            </a:xfrm>
          </p:grpSpPr>
          <p:pic>
            <p:nvPicPr>
              <p:cNvPr id="37937" name="Image 9" descr="silhouette cheva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7818" y="3061802"/>
                <a:ext cx="669444" cy="61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8" name="Image 10" descr="silhouette chien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176" y="3099614"/>
                <a:ext cx="537540" cy="520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9" name="Image 11" descr="silhouette vache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2085" y="3830400"/>
                <a:ext cx="675177" cy="436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0" name="Image 12" descr="silhouette poule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379" y="4412722"/>
                <a:ext cx="398438" cy="390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1" name="Image 13" descr="silhouette souris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849" y="3236281"/>
                <a:ext cx="714530" cy="416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2" name="Image 14" descr="silhouette cochon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9817" y="4522657"/>
                <a:ext cx="645551" cy="376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3" name="Image 16" descr="silhouette écureuil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3791" y="4044915"/>
                <a:ext cx="395603" cy="367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4" name="Image 17" descr="silhouette phoque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6638" y="3518594"/>
                <a:ext cx="711335" cy="418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5" name="Image 18" descr="silhouette apes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58" t="9521" r="23439" b="11290"/>
              <a:stretch>
                <a:fillRect/>
              </a:stretch>
            </p:blipFill>
            <p:spPr bwMode="auto">
              <a:xfrm>
                <a:off x="2425205" y="3785071"/>
                <a:ext cx="714242" cy="894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6" name="Image 19" descr="silhouette dauphin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363" y="4324925"/>
                <a:ext cx="657722" cy="429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7" name="Image 20" descr="slihouette chèvre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165" y="3619772"/>
                <a:ext cx="564141" cy="501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ZoneTexte 23"/>
            <p:cNvSpPr txBox="1"/>
            <p:nvPr/>
          </p:nvSpPr>
          <p:spPr>
            <a:xfrm>
              <a:off x="1811356" y="5315209"/>
              <a:ext cx="1316286" cy="132343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fr-FR" sz="1600" dirty="0">
                  <a:ln w="50800"/>
                  <a:latin typeface="Arial Narrow"/>
                  <a:cs typeface="Arial Narrow"/>
                </a:rPr>
                <a:t>RSV, </a:t>
              </a:r>
              <a:r>
                <a:rPr lang="fr-FR" sz="1600" dirty="0" err="1">
                  <a:ln w="50800"/>
                  <a:latin typeface="Arial Narrow"/>
                  <a:cs typeface="Arial Narrow"/>
                </a:rPr>
                <a:t>hMPV</a:t>
              </a:r>
              <a:endParaRPr lang="fr-FR" sz="1600" dirty="0">
                <a:ln w="50800"/>
                <a:latin typeface="Arial Narrow"/>
                <a:cs typeface="Arial Narrow"/>
              </a:endParaRPr>
            </a:p>
            <a:p>
              <a:pPr algn="ctr">
                <a:defRPr/>
              </a:pPr>
              <a:r>
                <a:rPr lang="fr-FR" sz="1600" dirty="0">
                  <a:ln w="50800"/>
                  <a:latin typeface="Arial Narrow"/>
                  <a:cs typeface="Arial Narrow"/>
                </a:rPr>
                <a:t>PIV 1-4</a:t>
              </a:r>
            </a:p>
            <a:p>
              <a:pPr algn="ctr">
                <a:defRPr/>
              </a:pPr>
              <a:r>
                <a:rPr lang="fr-FR" sz="1600" dirty="0">
                  <a:ln w="50800"/>
                  <a:latin typeface="Arial Narrow"/>
                  <a:cs typeface="Arial Narrow"/>
                </a:rPr>
                <a:t>MeV</a:t>
              </a:r>
            </a:p>
            <a:p>
              <a:pPr algn="ctr">
                <a:defRPr/>
              </a:pPr>
              <a:r>
                <a:rPr lang="fr-FR" sz="1600" dirty="0" err="1">
                  <a:ln w="50800"/>
                  <a:latin typeface="Arial Narrow"/>
                  <a:cs typeface="Arial Narrow"/>
                </a:rPr>
                <a:t>MuV</a:t>
              </a:r>
              <a:endParaRPr lang="fr-FR" sz="1600" dirty="0">
                <a:ln w="50800"/>
                <a:latin typeface="Arial Narrow"/>
                <a:cs typeface="Arial Narrow"/>
              </a:endParaRPr>
            </a:p>
            <a:p>
              <a:pPr algn="ctr">
                <a:defRPr/>
              </a:pPr>
              <a:r>
                <a:rPr lang="fr-FR" sz="1600" dirty="0" err="1">
                  <a:ln w="50800"/>
                  <a:latin typeface="Arial Narrow"/>
                  <a:cs typeface="Arial Narrow"/>
                </a:rPr>
                <a:t>Hendra</a:t>
              </a:r>
              <a:r>
                <a:rPr lang="fr-FR" sz="1600" dirty="0">
                  <a:ln w="50800"/>
                  <a:latin typeface="Arial Narrow"/>
                  <a:cs typeface="Arial Narrow"/>
                </a:rPr>
                <a:t> / </a:t>
              </a:r>
              <a:r>
                <a:rPr lang="fr-FR" sz="1600" dirty="0" err="1">
                  <a:ln w="50800"/>
                  <a:latin typeface="Arial Narrow"/>
                  <a:cs typeface="Arial Narrow"/>
                </a:rPr>
                <a:t>Nipah</a:t>
              </a:r>
              <a:endParaRPr lang="fr-FR" sz="1600" dirty="0">
                <a:ln w="50800"/>
                <a:latin typeface="Arial Narrow"/>
                <a:cs typeface="Arial Narrow"/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 flipH="1">
              <a:off x="3272369" y="1007027"/>
              <a:ext cx="26995" cy="5767933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>
              <a:off x="1720896" y="2105379"/>
              <a:ext cx="0" cy="6428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>
              <a:off x="1693901" y="4590955"/>
              <a:ext cx="0" cy="6428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r 78"/>
          <p:cNvGrpSpPr>
            <a:grpSpLocks/>
          </p:cNvGrpSpPr>
          <p:nvPr/>
        </p:nvGrpSpPr>
        <p:grpSpPr bwMode="auto">
          <a:xfrm>
            <a:off x="3657600" y="957263"/>
            <a:ext cx="2776538" cy="5818187"/>
            <a:chOff x="3657657" y="957348"/>
            <a:chExt cx="2775987" cy="5817612"/>
          </a:xfrm>
        </p:grpSpPr>
        <p:sp>
          <p:nvSpPr>
            <p:cNvPr id="37911" name="ZoneTexte 5"/>
            <p:cNvSpPr txBox="1">
              <a:spLocks noChangeArrowheads="1"/>
            </p:cNvSpPr>
            <p:nvPr/>
          </p:nvSpPr>
          <p:spPr bwMode="auto">
            <a:xfrm>
              <a:off x="3953173" y="957348"/>
              <a:ext cx="15442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i="1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Coronaviridae</a:t>
              </a:r>
            </a:p>
          </p:txBody>
        </p:sp>
        <p:pic>
          <p:nvPicPr>
            <p:cNvPr id="37912" name="Image 7" descr="silhouette ba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559" y="1581470"/>
              <a:ext cx="688263" cy="37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13" name="Grouper 46"/>
            <p:cNvGrpSpPr>
              <a:grpSpLocks/>
            </p:cNvGrpSpPr>
            <p:nvPr/>
          </p:nvGrpSpPr>
          <p:grpSpPr bwMode="auto">
            <a:xfrm>
              <a:off x="4012791" y="2879083"/>
              <a:ext cx="1620290" cy="1628357"/>
              <a:chOff x="3705365" y="2676260"/>
              <a:chExt cx="2194382" cy="2165015"/>
            </a:xfrm>
          </p:grpSpPr>
          <p:pic>
            <p:nvPicPr>
              <p:cNvPr id="37920" name="Image 25" descr="silhouette cheva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0534" y="3099614"/>
                <a:ext cx="669444" cy="61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1" name="Image 26" descr="silhouette chien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0721" y="3137426"/>
                <a:ext cx="537540" cy="520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Image 27" descr="silhouette vache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2630" y="3868212"/>
                <a:ext cx="675177" cy="436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Image 28" descr="silhouette poule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1924" y="4450534"/>
                <a:ext cx="398438" cy="390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Image 29" descr="silhouette souris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5365" y="3619772"/>
                <a:ext cx="714530" cy="416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5" name="Image 30" descr="silhouette cochon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370" y="4379694"/>
                <a:ext cx="645551" cy="376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6" name="Image 36" descr="silhouette chat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569" y="3657584"/>
                <a:ext cx="553086" cy="715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7" name="Image 37" descr="silhouette belouga.jp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5802" y="2676260"/>
                <a:ext cx="900111" cy="637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8" name="Image 38" descr="silhouette girafe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1502" y="3785071"/>
                <a:ext cx="688245" cy="918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14" name="Image 39" descr="silhouettes oiseaux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57" y="2178193"/>
              <a:ext cx="921877" cy="817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5" name="Image 41" descr="silhouette hommemarchan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448" y="5343358"/>
              <a:ext cx="854718" cy="1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5064581" y="5205300"/>
              <a:ext cx="1069524" cy="156966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229E</a:t>
              </a:r>
            </a:p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NL63</a:t>
              </a:r>
            </a:p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OC43</a:t>
              </a:r>
            </a:p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HKU1</a:t>
              </a:r>
            </a:p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SARS-</a:t>
              </a:r>
              <a:r>
                <a:rPr lang="fr-FR" sz="1600" dirty="0" err="1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CoV</a:t>
              </a:r>
              <a:endParaRPr lang="fr-FR" sz="1600" dirty="0">
                <a:ln w="50800"/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>
                <a:defRPr/>
              </a:pPr>
              <a:r>
                <a:rPr lang="fr-FR" sz="1600" dirty="0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MERS-</a:t>
              </a:r>
              <a:r>
                <a:rPr lang="fr-FR" sz="1600" dirty="0" err="1">
                  <a:ln w="50800"/>
                  <a:solidFill>
                    <a:srgbClr val="000000"/>
                  </a:solidFill>
                  <a:latin typeface="Arial Narrow"/>
                  <a:cs typeface="Arial Narrow"/>
                </a:rPr>
                <a:t>CoV</a:t>
              </a:r>
              <a:endParaRPr lang="fr-FR" sz="1600" dirty="0">
                <a:ln w="50800"/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>
            <a:xfrm flipH="1">
              <a:off x="6406661" y="981158"/>
              <a:ext cx="26983" cy="5766818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>
              <a:off x="4854394" y="2106584"/>
              <a:ext cx="0" cy="641287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>
              <a:off x="4827413" y="4578077"/>
              <a:ext cx="0" cy="642874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r 79"/>
          <p:cNvGrpSpPr>
            <a:grpSpLocks/>
          </p:cNvGrpSpPr>
          <p:nvPr/>
        </p:nvGrpSpPr>
        <p:grpSpPr bwMode="auto">
          <a:xfrm>
            <a:off x="6691313" y="927100"/>
            <a:ext cx="2343150" cy="6186488"/>
            <a:chOff x="6691011" y="927329"/>
            <a:chExt cx="2343921" cy="6186186"/>
          </a:xfrm>
        </p:grpSpPr>
        <p:sp>
          <p:nvSpPr>
            <p:cNvPr id="37894" name="ZoneTexte 4"/>
            <p:cNvSpPr txBox="1">
              <a:spLocks noChangeArrowheads="1"/>
            </p:cNvSpPr>
            <p:nvPr/>
          </p:nvSpPr>
          <p:spPr bwMode="auto">
            <a:xfrm>
              <a:off x="6809435" y="927329"/>
              <a:ext cx="1621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2000" i="1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Virus Influenza</a:t>
              </a:r>
            </a:p>
          </p:txBody>
        </p:sp>
        <p:pic>
          <p:nvPicPr>
            <p:cNvPr id="37895" name="Image 42" descr="silhouette hommemarchan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873" y="5315209"/>
              <a:ext cx="854718" cy="1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896" name="Grouper 66"/>
            <p:cNvGrpSpPr>
              <a:grpSpLocks/>
            </p:cNvGrpSpPr>
            <p:nvPr/>
          </p:nvGrpSpPr>
          <p:grpSpPr bwMode="auto">
            <a:xfrm>
              <a:off x="6691011" y="1495161"/>
              <a:ext cx="2343921" cy="1078558"/>
              <a:chOff x="6477390" y="1916930"/>
              <a:chExt cx="2776394" cy="1189782"/>
            </a:xfrm>
          </p:grpSpPr>
          <p:pic>
            <p:nvPicPr>
              <p:cNvPr id="37907" name="Image 8" descr="silhouette bat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390" y="1975697"/>
                <a:ext cx="687582" cy="375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Image 40" descr="silhouettes oiseaux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8682" y="1931936"/>
                <a:ext cx="1325102" cy="117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Image 44" descr="silhouette canard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4153" y="2254982"/>
                <a:ext cx="529057" cy="47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ZoneTexte 45"/>
              <p:cNvSpPr txBox="1"/>
              <p:nvPr/>
            </p:nvSpPr>
            <p:spPr>
              <a:xfrm>
                <a:off x="7054291" y="1916930"/>
                <a:ext cx="36455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fr-FR" sz="2800" b="1" cap="all" dirty="0">
                    <a:ln w="0"/>
                    <a:solidFill>
                      <a:srgbClr val="000000"/>
                    </a:solidFill>
                    <a:effectLst>
                      <a:reflection blurRad="12700" stA="50000" endPos="50000" dist="5000" dir="5400000" sy="-100000" rotWithShape="0"/>
                    </a:effectLst>
                    <a:latin typeface="Arial Narrow"/>
                    <a:cs typeface="Arial Narrow"/>
                  </a:rPr>
                  <a:t>?</a:t>
                </a:r>
              </a:p>
            </p:txBody>
          </p:sp>
        </p:grpSp>
        <p:grpSp>
          <p:nvGrpSpPr>
            <p:cNvPr id="37897" name="Grouper 59"/>
            <p:cNvGrpSpPr>
              <a:grpSpLocks/>
            </p:cNvGrpSpPr>
            <p:nvPr/>
          </p:nvGrpSpPr>
          <p:grpSpPr bwMode="auto">
            <a:xfrm>
              <a:off x="7054608" y="3127762"/>
              <a:ext cx="1403929" cy="1052604"/>
              <a:chOff x="6778508" y="3252014"/>
              <a:chExt cx="1648398" cy="1309678"/>
            </a:xfrm>
          </p:grpSpPr>
          <p:pic>
            <p:nvPicPr>
              <p:cNvPr id="37901" name="Image 48" descr="silhouette cheva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179" y="3252014"/>
                <a:ext cx="669444" cy="61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Image 49" descr="silhouette chien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9366" y="3289826"/>
                <a:ext cx="537540" cy="520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Image 51" descr="silhouette poule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5715" y="3913876"/>
                <a:ext cx="398438" cy="390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Image 53" descr="silhouette cochon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2450" y="4185324"/>
                <a:ext cx="645551" cy="376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Image 57" descr="silhouette phoque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698" y="3727872"/>
                <a:ext cx="711335" cy="418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Image 58" descr="silhouette baleine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8508" y="3937150"/>
                <a:ext cx="557625" cy="58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8" name="ZoneTexte 62"/>
            <p:cNvSpPr txBox="1">
              <a:spLocks noChangeArrowheads="1"/>
            </p:cNvSpPr>
            <p:nvPr/>
          </p:nvSpPr>
          <p:spPr bwMode="auto">
            <a:xfrm>
              <a:off x="7773425" y="5205300"/>
              <a:ext cx="1259980" cy="190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MIB ? MIC ?</a:t>
              </a:r>
            </a:p>
            <a:p>
              <a:pPr eaLnBrk="1" hangingPunct="1"/>
              <a:r>
                <a:rPr lang="fr-FR" sz="16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MIA</a:t>
              </a:r>
            </a:p>
            <a:p>
              <a:pPr lvl="1" eaLnBrk="1" hangingPunct="1"/>
              <a:r>
                <a:rPr lang="fr-FR" sz="14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H1N1</a:t>
              </a:r>
            </a:p>
            <a:p>
              <a:pPr lvl="1" eaLnBrk="1" hangingPunct="1"/>
              <a:r>
                <a:rPr lang="fr-FR" sz="14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H2N2</a:t>
              </a:r>
            </a:p>
            <a:p>
              <a:pPr lvl="1" eaLnBrk="1" hangingPunct="1"/>
              <a:r>
                <a:rPr lang="fr-FR" sz="14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H3N2</a:t>
              </a:r>
            </a:p>
            <a:p>
              <a:pPr lvl="1" eaLnBrk="1" hangingPunct="1"/>
              <a:r>
                <a:rPr lang="fr-FR" sz="14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H5N1</a:t>
              </a:r>
            </a:p>
            <a:p>
              <a:pPr lvl="1" eaLnBrk="1" hangingPunct="1"/>
              <a:r>
                <a:rPr lang="fr-FR" sz="14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H7N9,etc</a:t>
              </a:r>
            </a:p>
            <a:p>
              <a:pPr eaLnBrk="1" hangingPunct="1"/>
              <a:endParaRPr lang="fr-FR" sz="1600">
                <a:solidFill>
                  <a:srgbClr val="000000"/>
                </a:solidFill>
                <a:latin typeface="Arial Narrow" charset="0"/>
                <a:cs typeface="Arial Narrow" charset="0"/>
              </a:endParaRPr>
            </a:p>
          </p:txBody>
        </p:sp>
        <p:cxnSp>
          <p:nvCxnSpPr>
            <p:cNvPr id="76" name="Connecteur droit avec flèche 75"/>
            <p:cNvCxnSpPr/>
            <p:nvPr/>
          </p:nvCxnSpPr>
          <p:spPr>
            <a:xfrm>
              <a:off x="7588243" y="2189330"/>
              <a:ext cx="0" cy="64290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>
              <a:off x="7740693" y="4440296"/>
              <a:ext cx="0" cy="64290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58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0253F"/>
              </a:solidFill>
              <a:latin typeface="Arial Narrow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8285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RSVA et B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Rhinovirus/</a:t>
                      </a: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027864"/>
              </p:ext>
            </p:extLst>
          </p:nvPr>
        </p:nvGraphicFramePr>
        <p:xfrm>
          <a:off x="6297613" y="1884840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H1NAv2009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92168"/>
              </p:ext>
            </p:extLst>
          </p:nvPr>
        </p:nvGraphicFramePr>
        <p:xfrm>
          <a:off x="3379788" y="2182715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0534" name="ZoneTexte 1"/>
          <p:cNvSpPr txBox="1">
            <a:spLocks noChangeArrowheads="1"/>
          </p:cNvSpPr>
          <p:nvPr/>
        </p:nvSpPr>
        <p:spPr bwMode="auto">
          <a:xfrm>
            <a:off x="755650" y="6237288"/>
            <a:ext cx="5045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smtClean="0">
                <a:latin typeface="Arial Narrow" charset="0"/>
                <a:cs typeface="Arial Narrow" charset="0"/>
              </a:rPr>
              <a:t>Virus non inclus dans le « panel » : savoir y penser !</a:t>
            </a:r>
            <a:endParaRPr lang="fr-FR" sz="2000" dirty="0">
              <a:latin typeface="Arial Narrow" charset="0"/>
              <a:cs typeface="Arial Narrow" charset="0"/>
            </a:endParaRPr>
          </a:p>
        </p:txBody>
      </p:sp>
      <p:sp>
        <p:nvSpPr>
          <p:cNvPr id="4" name="Flèche courbée vers la gauche 3"/>
          <p:cNvSpPr/>
          <p:nvPr/>
        </p:nvSpPr>
        <p:spPr>
          <a:xfrm flipV="1">
            <a:off x="3276600" y="5373688"/>
            <a:ext cx="503238" cy="863600"/>
          </a:xfrm>
          <a:prstGeom prst="curvedLeftArrow">
            <a:avLst/>
          </a:prstGeom>
          <a:solidFill>
            <a:srgbClr val="CCC1DA"/>
          </a:solidFill>
          <a:ln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0536" name="ZoneTexte 4"/>
          <p:cNvSpPr txBox="1">
            <a:spLocks noChangeArrowheads="1"/>
          </p:cNvSpPr>
          <p:nvPr/>
        </p:nvSpPr>
        <p:spPr bwMode="auto">
          <a:xfrm>
            <a:off x="4610100" y="4865856"/>
            <a:ext cx="3887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Arial Narrow" charset="0"/>
                <a:cs typeface="Arial Narrow" charset="0"/>
              </a:rPr>
              <a:t>Virus </a:t>
            </a:r>
            <a:r>
              <a:rPr lang="fr-FR" sz="2000" dirty="0" smtClean="0">
                <a:latin typeface="Arial Narrow" charset="0"/>
                <a:cs typeface="Arial Narrow" charset="0"/>
              </a:rPr>
              <a:t>non inclus dans le panel : identifiés </a:t>
            </a:r>
            <a:r>
              <a:rPr lang="fr-FR" sz="2000" dirty="0">
                <a:latin typeface="Arial Narrow" charset="0"/>
                <a:cs typeface="Arial Narrow" charset="0"/>
              </a:rPr>
              <a:t>dans les voies </a:t>
            </a:r>
            <a:r>
              <a:rPr lang="fr-FR" sz="2000" dirty="0" smtClean="0">
                <a:latin typeface="Arial Narrow" charset="0"/>
                <a:cs typeface="Arial Narrow" charset="0"/>
              </a:rPr>
              <a:t>respiratoires</a:t>
            </a:r>
            <a:endParaRPr lang="fr-FR" sz="2000" dirty="0">
              <a:latin typeface="Arial Narrow" charset="0"/>
              <a:cs typeface="Arial Narrow" charset="0"/>
            </a:endParaRPr>
          </a:p>
        </p:txBody>
      </p:sp>
      <p:sp>
        <p:nvSpPr>
          <p:cNvPr id="6" name="Flèche courbée vers la droite 5"/>
          <p:cNvSpPr/>
          <p:nvPr/>
        </p:nvSpPr>
        <p:spPr>
          <a:xfrm flipV="1">
            <a:off x="4178300" y="4651293"/>
            <a:ext cx="431800" cy="647700"/>
          </a:xfrm>
          <a:prstGeom prst="curvedRightArrow">
            <a:avLst/>
          </a:prstGeom>
          <a:solidFill>
            <a:srgbClr val="CCC1DA"/>
          </a:solidFill>
          <a:ln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172261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RSV A et B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Rhinovirus/</a:t>
                      </a: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27716"/>
              </p:ext>
            </p:extLst>
          </p:nvPr>
        </p:nvGraphicFramePr>
        <p:xfrm>
          <a:off x="6297613" y="2366963"/>
          <a:ext cx="2422525" cy="292608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H6N1 2014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MERS-CoV2012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2582" name="ZoneTexte 1"/>
          <p:cNvSpPr txBox="1">
            <a:spLocks noChangeArrowheads="1"/>
          </p:cNvSpPr>
          <p:nvPr/>
        </p:nvSpPr>
        <p:spPr bwMode="auto">
          <a:xfrm>
            <a:off x="3924300" y="5661025"/>
            <a:ext cx="40364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latin typeface="Arial Narrow" charset="0"/>
                <a:cs typeface="Arial Narrow" charset="0"/>
              </a:rPr>
              <a:t>Influenza </a:t>
            </a:r>
            <a:r>
              <a:rPr lang="fr-FR" b="1" dirty="0" smtClean="0">
                <a:solidFill>
                  <a:srgbClr val="800000"/>
                </a:solidFill>
                <a:latin typeface="Arial Narrow" charset="0"/>
                <a:cs typeface="Arial Narrow" charset="0"/>
              </a:rPr>
              <a:t>A : </a:t>
            </a:r>
            <a:r>
              <a:rPr lang="fr-FR" b="1" dirty="0">
                <a:solidFill>
                  <a:srgbClr val="800000"/>
                </a:solidFill>
                <a:latin typeface="Arial Narrow" charset="0"/>
                <a:cs typeface="Arial Narrow" charset="0"/>
              </a:rPr>
              <a:t>sous surveillance </a:t>
            </a:r>
            <a:r>
              <a:rPr lang="fr-FR" dirty="0" smtClean="0"/>
              <a:t>!</a:t>
            </a:r>
          </a:p>
          <a:p>
            <a:pPr eaLnBrk="1" hangingPunct="1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Influenza C : peu recherchés 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36352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RSV A et B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Rhinovirus/Enterovirus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1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, 2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, 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6297613" y="2366963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4630" name="ZoneTexte 1"/>
          <p:cNvSpPr txBox="1">
            <a:spLocks noChangeArrowheads="1"/>
          </p:cNvSpPr>
          <p:nvPr/>
        </p:nvSpPr>
        <p:spPr bwMode="auto">
          <a:xfrm>
            <a:off x="3764777" y="5518150"/>
            <a:ext cx="4752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rgbClr val="FF66FF"/>
                </a:solidFill>
                <a:latin typeface="Arial Narrow" charset="0"/>
                <a:cs typeface="Arial Narrow" charset="0"/>
              </a:rPr>
              <a:t>Virus appartenant à la même famille : </a:t>
            </a:r>
            <a:r>
              <a:rPr lang="fr-FR" b="1" i="1" dirty="0" err="1">
                <a:solidFill>
                  <a:srgbClr val="FF66FF"/>
                </a:solidFill>
                <a:latin typeface="Arial Narrow" charset="0"/>
                <a:cs typeface="Arial Narrow" charset="0"/>
              </a:rPr>
              <a:t>paramyxoviridae</a:t>
            </a:r>
            <a:endParaRPr lang="fr-FR" b="1" i="1" dirty="0">
              <a:solidFill>
                <a:srgbClr val="FF66FF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741169" y="2483708"/>
            <a:ext cx="7698495" cy="421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68411" y="457201"/>
            <a:ext cx="2622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Famille </a:t>
            </a:r>
          </a:p>
          <a:p>
            <a:pPr algn="ctr"/>
            <a:r>
              <a:rPr lang="fr-FR" sz="2800" i="1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Paramyxoviridae</a:t>
            </a:r>
            <a:r>
              <a:rPr lang="fr-FR" sz="2800" i="1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: </a:t>
            </a:r>
            <a:endParaRPr lang="fr-FR" sz="2800" i="1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35191" y="345989"/>
            <a:ext cx="55402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enveloppés infectant hommes, mammifères et oiseaux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Génome ARN linéaire non segmenté de polarité négative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Très grande diversité génétique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Evolution contrainte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Risque d’émergence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Facilement transmissible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116414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Respiratoire Syncytial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 /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98490"/>
              </p:ext>
            </p:extLst>
          </p:nvPr>
        </p:nvGraphicFramePr>
        <p:xfrm>
          <a:off x="6297613" y="1951241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85441"/>
              </p:ext>
            </p:extLst>
          </p:nvPr>
        </p:nvGraphicFramePr>
        <p:xfrm>
          <a:off x="3379788" y="2144900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635375" y="5300663"/>
            <a:ext cx="496887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200" dirty="0" smtClean="0">
                <a:solidFill>
                  <a:srgbClr val="008000"/>
                </a:solidFill>
                <a:latin typeface="Arial Narrow"/>
                <a:cs typeface="Arial Narrow"/>
              </a:rPr>
              <a:t>Rhinovirus / </a:t>
            </a:r>
            <a:r>
              <a:rPr lang="fr-FR" sz="2200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Enterovirus</a:t>
            </a:r>
            <a:r>
              <a:rPr lang="fr-FR" sz="2200" dirty="0" smtClean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  <a:r>
              <a:rPr lang="fr-FR" sz="2200" dirty="0">
                <a:solidFill>
                  <a:srgbClr val="008000"/>
                </a:solidFill>
                <a:latin typeface="Arial Narrow"/>
                <a:cs typeface="Arial Narrow"/>
              </a:rPr>
              <a:t>: virus très </a:t>
            </a:r>
            <a:r>
              <a:rPr lang="fr-FR" sz="2200" dirty="0" err="1">
                <a:solidFill>
                  <a:srgbClr val="008000"/>
                </a:solidFill>
                <a:latin typeface="Arial Narrow"/>
                <a:cs typeface="Arial Narrow"/>
              </a:rPr>
              <a:t>prévalents</a:t>
            </a:r>
            <a:endParaRPr lang="fr-FR" sz="2200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r>
              <a:rPr lang="fr-FR" sz="2200" dirty="0">
                <a:solidFill>
                  <a:srgbClr val="008000"/>
                </a:solidFill>
                <a:latin typeface="Arial Narrow"/>
                <a:cs typeface="Arial Narrow"/>
              </a:rPr>
              <a:t>Les </a:t>
            </a:r>
            <a:r>
              <a:rPr lang="fr-FR" sz="2200" dirty="0" err="1">
                <a:solidFill>
                  <a:srgbClr val="008000"/>
                </a:solidFill>
                <a:latin typeface="Arial Narrow"/>
                <a:cs typeface="Arial Narrow"/>
              </a:rPr>
              <a:t>enterovirus</a:t>
            </a:r>
            <a:r>
              <a:rPr lang="fr-FR" sz="2200" dirty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  <a:r>
              <a:rPr lang="fr-FR" sz="2200" dirty="0" smtClean="0">
                <a:solidFill>
                  <a:srgbClr val="008000"/>
                </a:solidFill>
                <a:latin typeface="Arial Narrow"/>
                <a:cs typeface="Arial Narrow"/>
              </a:rPr>
              <a:t>ont </a:t>
            </a:r>
            <a:r>
              <a:rPr lang="fr-FR" sz="2200" dirty="0">
                <a:solidFill>
                  <a:srgbClr val="008000"/>
                </a:solidFill>
                <a:latin typeface="Arial Narrow"/>
                <a:cs typeface="Arial Narrow"/>
              </a:rPr>
              <a:t>aussi un tropisme entérique, myocardique, et neurologique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0253F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429294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Respiratoire Syncytial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 /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6297613" y="2366963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8726" name="ZoneTexte 1"/>
          <p:cNvSpPr txBox="1">
            <a:spLocks noChangeArrowheads="1"/>
          </p:cNvSpPr>
          <p:nvPr/>
        </p:nvSpPr>
        <p:spPr bwMode="auto">
          <a:xfrm>
            <a:off x="3779838" y="5589588"/>
            <a:ext cx="46085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>
                <a:solidFill>
                  <a:srgbClr val="FF8000"/>
                </a:solidFill>
                <a:latin typeface="Arial Narrow" charset="0"/>
                <a:cs typeface="Arial Narrow" charset="0"/>
              </a:rPr>
              <a:t>Coronavirus : virus très longtemps négligés en médecine </a:t>
            </a:r>
            <a:r>
              <a:rPr lang="fr-FR" sz="2000" b="1" dirty="0" smtClean="0">
                <a:solidFill>
                  <a:srgbClr val="FF8000"/>
                </a:solidFill>
                <a:latin typeface="Arial Narrow" charset="0"/>
                <a:cs typeface="Arial Narrow" charset="0"/>
              </a:rPr>
              <a:t>humaine</a:t>
            </a:r>
          </a:p>
          <a:p>
            <a:pPr algn="ctr" eaLnBrk="1" hangingPunct="1"/>
            <a:r>
              <a:rPr lang="fr-FR" sz="2000" b="1" dirty="0" smtClean="0">
                <a:solidFill>
                  <a:srgbClr val="FF8000"/>
                </a:solidFill>
                <a:latin typeface="Arial Narrow" charset="0"/>
                <a:cs typeface="Arial Narrow" charset="0"/>
              </a:rPr>
              <a:t>Potentiel </a:t>
            </a:r>
            <a:r>
              <a:rPr lang="fr-FR" sz="2000" b="1" dirty="0" err="1" smtClean="0">
                <a:solidFill>
                  <a:srgbClr val="FF8000"/>
                </a:solidFill>
                <a:latin typeface="Arial Narrow" charset="0"/>
                <a:cs typeface="Arial Narrow" charset="0"/>
              </a:rPr>
              <a:t>émergentiel</a:t>
            </a:r>
            <a:r>
              <a:rPr lang="fr-FR" sz="2000" b="1" smtClean="0">
                <a:solidFill>
                  <a:srgbClr val="FF8000"/>
                </a:solidFill>
                <a:latin typeface="Arial Narrow" charset="0"/>
                <a:cs typeface="Arial Narrow" charset="0"/>
              </a:rPr>
              <a:t> ++</a:t>
            </a:r>
            <a:endParaRPr lang="fr-FR" sz="2000" b="1" dirty="0">
              <a:solidFill>
                <a:srgbClr val="FF8000"/>
              </a:solidFill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274" y="174708"/>
            <a:ext cx="4957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VIRUS RESPIRATOIRES</a:t>
            </a:r>
            <a:endParaRPr lang="fr-FR" sz="4000" b="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3443627" y="1978990"/>
            <a:ext cx="1940012" cy="2650524"/>
            <a:chOff x="3398108" y="2230395"/>
            <a:chExt cx="1940012" cy="265052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l="15656" r="16067" b="4878"/>
            <a:stretch/>
          </p:blipFill>
          <p:spPr>
            <a:xfrm>
              <a:off x="3398108" y="2230395"/>
              <a:ext cx="1940012" cy="265052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706" l="16194" r="838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7710" y="3072805"/>
              <a:ext cx="1580807" cy="130560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836557" y="4209134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charset="0"/>
                  <a:ea typeface="Arial Narrow" charset="0"/>
                  <a:cs typeface="Arial Narrow" charset="0"/>
                </a:rPr>
                <a:t>FLU VIRUS</a:t>
              </a:r>
              <a:endParaRPr lang="fr-FR" sz="16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110631" y="1415748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Virus respiratoire </a:t>
            </a:r>
            <a:r>
              <a:rPr lang="fr-FR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syncytial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610" y="3310109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Coronavirus </a:t>
            </a:r>
          </a:p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229E, NL63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655" y="1397225"/>
            <a:ext cx="2291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Adenovirus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655" y="2452486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Rhinovirus / </a:t>
            </a:r>
            <a:r>
              <a:rPr lang="fr-FR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enterovirus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7100" y="2452486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Virus </a:t>
            </a:r>
            <a:r>
              <a:rPr lang="fr-FR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parainfluenza</a:t>
            </a:r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 1, 3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702" y="3256791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Virus </a:t>
            </a:r>
            <a:r>
              <a:rPr lang="fr-FR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parainfluenza</a:t>
            </a:r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 2, 4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5647" y="1187926"/>
            <a:ext cx="24408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Metapneumovirus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694" y="3925834"/>
            <a:ext cx="2291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Coronavirus </a:t>
            </a:r>
          </a:p>
          <a:p>
            <a:pPr algn="ctr"/>
            <a:r>
              <a:rPr lang="fr-FR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OC43, HKU1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3684" y="1893368"/>
            <a:ext cx="2291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Bocavirus</a:t>
            </a:r>
            <a:endParaRPr lang="fr-FR" sz="2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09117" y="4869754"/>
            <a:ext cx="54393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Pandémies : Grippe espagnole 1918. Réseaux de surveillance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Diagnostic virologique implémenté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Virus ARN négatif segmenté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Evolution rapide : mutations et réassortiments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Large réservoir animal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Franchissement de barrières d’espèces 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16194" r="838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034" y="843584"/>
            <a:ext cx="1340679" cy="11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5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  <p:bldP spid="11" grpId="0"/>
      <p:bldP spid="12" grpId="0"/>
      <p:bldP spid="13" grpId="0"/>
      <p:bldP spid="14" grpId="0"/>
      <p:bldP spid="15" grpId="0"/>
      <p:bldP spid="16" grpId="1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288594" y="315180"/>
            <a:ext cx="835797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993717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Respiratoire Syncytial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/ 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85E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6297613" y="2366963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MERS-CoV2012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635375" y="5661025"/>
            <a:ext cx="50403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Arial Narrow"/>
                <a:cs typeface="Arial Narrow"/>
              </a:rPr>
              <a:t>Adénovirus : virus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latin typeface="Arial Narrow"/>
                <a:cs typeface="Arial Narrow"/>
              </a:rPr>
              <a:t>pantropes</a:t>
            </a:r>
            <a:endParaRPr lang="fr-FR" sz="2000" dirty="0">
              <a:solidFill>
                <a:schemeClr val="accent4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Arial Narrow"/>
                <a:cs typeface="Arial Narrow"/>
              </a:rPr>
              <a:t>Grave chez immunodéprimés (greffés de 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  <a:latin typeface="Arial Narrow"/>
                <a:cs typeface="Arial Narrow"/>
              </a:rPr>
              <a:t>moelle,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Arial Narrow"/>
                <a:cs typeface="Arial Narrow"/>
              </a:rPr>
              <a:t>pédiatrie)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643659" y="315180"/>
            <a:ext cx="76478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04A7B"/>
                </a:solidFill>
                <a:latin typeface="Arial Narrow" charset="0"/>
                <a:ea typeface="Times New Roman" charset="0"/>
                <a:cs typeface="Times New Roman" charset="0"/>
              </a:rPr>
              <a:t>Les principaux virus respiratoires d’intérêt médical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04A7B"/>
                </a:solidFill>
                <a:latin typeface="Arial Narrow" charset="0"/>
                <a:ea typeface="Times New Roman" charset="0"/>
                <a:cs typeface="Times New Roman" charset="0"/>
              </a:rPr>
              <a:t>« Panel respiratoire »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746720"/>
              </p:ext>
            </p:extLst>
          </p:nvPr>
        </p:nvGraphicFramePr>
        <p:xfrm>
          <a:off x="257175" y="1819275"/>
          <a:ext cx="2867025" cy="4114800"/>
        </p:xfrm>
        <a:graphic>
          <a:graphicData uri="http://schemas.openxmlformats.org/drawingml/2006/table">
            <a:tbl>
              <a:tblPr/>
              <a:tblGrid>
                <a:gridCol w="28670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anciens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A, B, et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Respiratoire Syncytial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Rhinovirus /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Enterovirus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229E et OC43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Parainfluenza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1, 2,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3, et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Adénovirus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85E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de la rougeole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Herpesvirus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: CMV, HSV, VZV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6297613" y="2366963"/>
          <a:ext cx="2422525" cy="2743200"/>
        </p:xfrm>
        <a:graphic>
          <a:graphicData uri="http://schemas.openxmlformats.org/drawingml/2006/table">
            <a:tbl>
              <a:tblPr/>
              <a:tblGrid>
                <a:gridCol w="24225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émergents 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H5N1 2005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SARS-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2003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H1N1v2009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Influenza A H7N9 2013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MERS-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CoV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2012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3379788" y="2503488"/>
          <a:ext cx="2559050" cy="2468578"/>
        </p:xfrm>
        <a:graphic>
          <a:graphicData uri="http://schemas.openxmlformats.org/drawingml/2006/table">
            <a:tbl>
              <a:tblPr/>
              <a:tblGrid>
                <a:gridCol w="2559050"/>
              </a:tblGrid>
              <a:tr h="64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Virus « nouveaux », après 2001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Métapneumovirus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Coronavirus NL63 et HKU1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Bocavirus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 Narrow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457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Polyomavirus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 Narrow" charset="0"/>
                        </a:rPr>
                        <a:t> WI et 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32822" name="ZoneTexte 1"/>
          <p:cNvSpPr txBox="1">
            <a:spLocks noChangeArrowheads="1"/>
          </p:cNvSpPr>
          <p:nvPr/>
        </p:nvSpPr>
        <p:spPr bwMode="auto">
          <a:xfrm>
            <a:off x="3635375" y="5661025"/>
            <a:ext cx="5040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>
                <a:solidFill>
                  <a:srgbClr val="808000"/>
                </a:solidFill>
                <a:latin typeface="Arial Narrow" charset="0"/>
                <a:cs typeface="Arial Narrow" charset="0"/>
              </a:rPr>
              <a:t>Bocavirus : découverts en 2005, cadre nosologique mal défini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84798"/>
            <a:ext cx="9032789" cy="67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70647" y="310166"/>
            <a:ext cx="82734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Arial Narrow" charset="0"/>
                <a:cs typeface="Arial Narrow" charset="0"/>
              </a:rPr>
              <a:t>Les principaux virus respiratoires</a:t>
            </a:r>
          </a:p>
          <a:p>
            <a:pPr algn="ctr">
              <a:defRPr/>
            </a:pPr>
            <a:r>
              <a:rPr lang="fr-FR" sz="2400" b="1" dirty="0" smtClean="0">
                <a:latin typeface="Arial Narrow" charset="0"/>
                <a:cs typeface="Arial Narrow" charset="0"/>
              </a:rPr>
              <a:t>15 </a:t>
            </a:r>
            <a:r>
              <a:rPr lang="fr-FR" sz="2400" b="1" dirty="0">
                <a:latin typeface="Arial Narrow" charset="0"/>
                <a:cs typeface="Arial Narrow" charset="0"/>
              </a:rPr>
              <a:t>« cibles » virales…. 15 « virus » : 15 arbres qui cachent 15 </a:t>
            </a:r>
            <a:r>
              <a:rPr lang="fr-FR" sz="2400" b="1" dirty="0" smtClean="0">
                <a:latin typeface="Arial Narrow" charset="0"/>
                <a:cs typeface="Arial Narrow" charset="0"/>
              </a:rPr>
              <a:t>forêts</a:t>
            </a:r>
            <a:endParaRPr lang="fr-FR" sz="2400" b="1" dirty="0">
              <a:latin typeface="Arial Narrow" charset="0"/>
              <a:cs typeface="Arial Narrow" charset="0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964195" y="5254357"/>
            <a:ext cx="2138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>
                <a:latin typeface="Arial Narrow" charset="0"/>
                <a:cs typeface="Arial Narrow" charset="0"/>
              </a:rPr>
              <a:t>« 1 » </a:t>
            </a:r>
            <a:r>
              <a:rPr lang="fr-FR" b="1" dirty="0">
                <a:latin typeface="Arial Narrow" charset="0"/>
                <a:cs typeface="Arial Narrow" charset="0"/>
              </a:rPr>
              <a:t>Rhinovirus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483275" y="3086897"/>
            <a:ext cx="4793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Arial Narrow" charset="0"/>
                <a:cs typeface="Arial Narrow" charset="0"/>
              </a:rPr>
              <a:t>Une centaine de </a:t>
            </a:r>
            <a:r>
              <a:rPr lang="fr-FR" b="1" dirty="0" err="1" smtClean="0">
                <a:latin typeface="Arial Narrow" charset="0"/>
                <a:cs typeface="Arial Narrow" charset="0"/>
              </a:rPr>
              <a:t>sérotypes</a:t>
            </a:r>
            <a:r>
              <a:rPr lang="fr-FR" b="1" dirty="0" smtClean="0">
                <a:latin typeface="Arial Narrow" charset="0"/>
                <a:cs typeface="Arial Narrow" charset="0"/>
              </a:rPr>
              <a:t>/ génotypes</a:t>
            </a:r>
            <a:endParaRPr lang="fr-FR" b="1" dirty="0">
              <a:latin typeface="Arial Narrow" charset="0"/>
              <a:cs typeface="Arial Narrow" charset="0"/>
            </a:endParaRP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4050474" y="3971743"/>
            <a:ext cx="1887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latin typeface="Arial Narrow" charset="0"/>
                <a:cs typeface="Arial Narrow" charset="0"/>
              </a:rPr>
              <a:t>3 espèces </a:t>
            </a:r>
          </a:p>
          <a:p>
            <a:pPr algn="ctr" eaLnBrk="1" hangingPunct="1"/>
            <a:r>
              <a:rPr lang="fr-FR" b="1" dirty="0">
                <a:latin typeface="Arial Narrow" charset="0"/>
                <a:cs typeface="Arial Narrow" charset="0"/>
              </a:rPr>
              <a:t>A, B, C (2007)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4668" y="1832720"/>
            <a:ext cx="449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Narrow" charset="0"/>
                <a:ea typeface="Arial Narrow" charset="0"/>
                <a:cs typeface="Arial Narrow" charset="0"/>
              </a:rPr>
              <a:t>Qui mutent et recombinent d’autant plus qu’ils circulent beaucoup</a:t>
            </a:r>
            <a:endParaRPr lang="fr-FR" sz="24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2" y="3419793"/>
            <a:ext cx="2915531" cy="3056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50" y="4200524"/>
            <a:ext cx="5389962" cy="26641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26" y="1425857"/>
            <a:ext cx="2843132" cy="21628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90" y="168381"/>
            <a:ext cx="4230854" cy="2876585"/>
          </a:xfrm>
          <a:prstGeom prst="rect">
            <a:avLst/>
          </a:prstGeom>
        </p:spPr>
      </p:pic>
      <p:pic>
        <p:nvPicPr>
          <p:cNvPr id="6" name="Picture 3" descr="http://tc2.free.fr/4hands/medias/4hands15.gif"/>
          <p:cNvPicPr>
            <a:picLocks noChangeAspect="1" noChangeArrowheads="1"/>
          </p:cNvPicPr>
          <p:nvPr/>
        </p:nvPicPr>
        <p:blipFill>
          <a:blip r:embed="rId5"/>
          <a:srcRect l="44263" r="4918"/>
          <a:stretch>
            <a:fillRect/>
          </a:stretch>
        </p:blipFill>
        <p:spPr bwMode="auto">
          <a:xfrm>
            <a:off x="528274" y="3840774"/>
            <a:ext cx="2362200" cy="290036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28274" y="4046558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Sans observation, un sujet se touche le visage au moins 4 fois par heure</a:t>
            </a:r>
            <a:r>
              <a:rPr lang="fr-FR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…..</a:t>
            </a:r>
            <a:endParaRPr lang="fr-FR" sz="20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050" y="168381"/>
            <a:ext cx="4651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Arial Narrow" charset="0"/>
                <a:ea typeface="Arial Narrow" charset="0"/>
                <a:cs typeface="Arial Narrow" charset="0"/>
              </a:rPr>
              <a:t>TRANSMISSION INTER-HUMAINE : </a:t>
            </a:r>
          </a:p>
          <a:p>
            <a:pPr algn="ctr"/>
            <a:r>
              <a:rPr lang="fr-FR" sz="2000" b="1" dirty="0" smtClean="0">
                <a:latin typeface="Arial Narrow" charset="0"/>
                <a:ea typeface="Arial Narrow" charset="0"/>
                <a:cs typeface="Arial Narrow" charset="0"/>
              </a:rPr>
              <a:t>DIRECTE ET INDIRECTE</a:t>
            </a:r>
          </a:p>
          <a:p>
            <a:pPr algn="ctr"/>
            <a:r>
              <a:rPr lang="fr-FR" sz="2000" b="1" dirty="0" smtClean="0">
                <a:latin typeface="Arial Narrow" charset="0"/>
                <a:ea typeface="Arial Narrow" charset="0"/>
                <a:cs typeface="Arial Narrow" charset="0"/>
              </a:rPr>
              <a:t>RESPIRATOIRE, AÉROSOLS, MANUPORTÉE</a:t>
            </a:r>
            <a:endParaRPr lang="fr-FR" sz="20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1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70913" cy="1143000"/>
          </a:xfrm>
        </p:spPr>
        <p:txBody>
          <a:bodyPr>
            <a:normAutofit/>
          </a:bodyPr>
          <a:lstStyle/>
          <a:p>
            <a:r>
              <a:rPr lang="fr-FR" altLang="x-none" sz="3200" dirty="0" smtClean="0">
                <a:solidFill>
                  <a:schemeClr val="tx2"/>
                </a:solidFill>
                <a:latin typeface="Arial Narrow" charset="0"/>
              </a:rPr>
              <a:t>Transmission </a:t>
            </a:r>
            <a:r>
              <a:rPr lang="fr-FR" altLang="x-none" sz="3200" dirty="0" err="1" smtClean="0">
                <a:solidFill>
                  <a:schemeClr val="tx2"/>
                </a:solidFill>
                <a:latin typeface="Arial Narrow" charset="0"/>
              </a:rPr>
              <a:t>inter-individuelle</a:t>
            </a:r>
            <a:r>
              <a:rPr lang="fr-FR" altLang="x-none" sz="3200" dirty="0" smtClean="0">
                <a:solidFill>
                  <a:schemeClr val="tx2"/>
                </a:solidFill>
                <a:latin typeface="Arial Narrow" charset="0"/>
              </a:rPr>
              <a:t> des virus </a:t>
            </a:r>
            <a:endParaRPr lang="fr-FR" altLang="x-none" sz="3200" dirty="0">
              <a:solidFill>
                <a:schemeClr val="tx2"/>
              </a:solidFill>
              <a:latin typeface="Arial Narrow" charset="0"/>
            </a:endParaRPr>
          </a:p>
        </p:txBody>
      </p:sp>
      <p:pic>
        <p:nvPicPr>
          <p:cNvPr id="101378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2" r="48001"/>
          <a:stretch/>
        </p:blipFill>
        <p:spPr bwMode="auto">
          <a:xfrm>
            <a:off x="114172" y="4272518"/>
            <a:ext cx="4569039" cy="18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ZoneTexte 1"/>
          <p:cNvSpPr txBox="1">
            <a:spLocks noChangeArrowheads="1"/>
          </p:cNvSpPr>
          <p:nvPr/>
        </p:nvSpPr>
        <p:spPr bwMode="auto">
          <a:xfrm>
            <a:off x="250825" y="1341438"/>
            <a:ext cx="8424863" cy="320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 dirty="0">
                <a:latin typeface="Calibri" charset="0"/>
              </a:rPr>
              <a:t>	</a:t>
            </a:r>
          </a:p>
          <a:p>
            <a:pPr algn="ctr" eaLnBrk="1" hangingPunct="1"/>
            <a:r>
              <a:rPr lang="fr-FR" altLang="x-none" sz="2000" dirty="0">
                <a:latin typeface="Arial Narrow" charset="0"/>
              </a:rPr>
              <a:t>R</a:t>
            </a:r>
            <a:r>
              <a:rPr lang="fr-FR" altLang="x-none" sz="2000" baseline="-25000" dirty="0">
                <a:latin typeface="Arial Narrow" charset="0"/>
              </a:rPr>
              <a:t>0</a:t>
            </a:r>
            <a:r>
              <a:rPr lang="fr-FR" altLang="x-none" sz="2000" dirty="0">
                <a:latin typeface="Arial Narrow" charset="0"/>
              </a:rPr>
              <a:t>: nombre moyen de nouveaux cas générés par personnes contaminées par une personne malade</a:t>
            </a: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  <a:p>
            <a:pPr eaLnBrk="1" hangingPunct="1"/>
            <a:endParaRPr lang="fr-FR" altLang="x-none" sz="1800" dirty="0">
              <a:latin typeface="Calibri" charset="0"/>
            </a:endParaRPr>
          </a:p>
        </p:txBody>
      </p:sp>
      <p:cxnSp>
        <p:nvCxnSpPr>
          <p:cNvPr id="4" name="Connecteur droit avec flèche 3"/>
          <p:cNvCxnSpPr>
            <a:cxnSpLocks noChangeShapeType="1"/>
          </p:cNvCxnSpPr>
          <p:nvPr/>
        </p:nvCxnSpPr>
        <p:spPr bwMode="auto">
          <a:xfrm>
            <a:off x="395288" y="2708275"/>
            <a:ext cx="7777162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381" name="ZoneTexte 4"/>
          <p:cNvSpPr txBox="1">
            <a:spLocks noChangeArrowheads="1"/>
          </p:cNvSpPr>
          <p:nvPr/>
        </p:nvSpPr>
        <p:spPr bwMode="auto">
          <a:xfrm>
            <a:off x="395288" y="3717925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>
                <a:latin typeface="Arial Narrow" charset="0"/>
              </a:rPr>
              <a:t>Ebola </a:t>
            </a:r>
            <a:r>
              <a:rPr lang="fr-FR" altLang="x-none" sz="1800">
                <a:solidFill>
                  <a:srgbClr val="FF0000"/>
                </a:solidFill>
                <a:latin typeface="Arial Narrow" charset="0"/>
              </a:rPr>
              <a:t>(2)</a:t>
            </a:r>
          </a:p>
        </p:txBody>
      </p:sp>
      <p:sp>
        <p:nvSpPr>
          <p:cNvPr id="101382" name="ZoneTexte 5"/>
          <p:cNvSpPr txBox="1">
            <a:spLocks noChangeArrowheads="1"/>
          </p:cNvSpPr>
          <p:nvPr/>
        </p:nvSpPr>
        <p:spPr bwMode="auto">
          <a:xfrm>
            <a:off x="3563938" y="3722688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>
                <a:latin typeface="Arial Narrow" charset="0"/>
              </a:rPr>
              <a:t>SARS </a:t>
            </a:r>
            <a:r>
              <a:rPr lang="fr-FR" altLang="x-none" sz="1800">
                <a:solidFill>
                  <a:srgbClr val="FF0000"/>
                </a:solidFill>
                <a:latin typeface="Arial Narrow" charset="0"/>
              </a:rPr>
              <a:t>(4)</a:t>
            </a:r>
          </a:p>
        </p:txBody>
      </p:sp>
      <p:sp>
        <p:nvSpPr>
          <p:cNvPr id="101383" name="ZoneTexte 6"/>
          <p:cNvSpPr txBox="1">
            <a:spLocks noChangeArrowheads="1"/>
          </p:cNvSpPr>
          <p:nvPr/>
        </p:nvSpPr>
        <p:spPr bwMode="auto">
          <a:xfrm>
            <a:off x="2052638" y="3697288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>
                <a:latin typeface="Arial Narrow" charset="0"/>
              </a:rPr>
              <a:t>Grippe </a:t>
            </a:r>
            <a:r>
              <a:rPr lang="fr-FR" altLang="x-none" sz="1800">
                <a:solidFill>
                  <a:srgbClr val="FF0000"/>
                </a:solidFill>
                <a:latin typeface="Arial Narrow" charset="0"/>
              </a:rPr>
              <a:t>(3)</a:t>
            </a:r>
          </a:p>
        </p:txBody>
      </p:sp>
      <p:sp>
        <p:nvSpPr>
          <p:cNvPr id="101384" name="ZoneTexte 7"/>
          <p:cNvSpPr txBox="1">
            <a:spLocks noChangeArrowheads="1"/>
          </p:cNvSpPr>
          <p:nvPr/>
        </p:nvSpPr>
        <p:spPr bwMode="auto">
          <a:xfrm>
            <a:off x="6948488" y="3697288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>
                <a:latin typeface="Arial Narrow" charset="0"/>
              </a:rPr>
              <a:t>Rougeole </a:t>
            </a:r>
            <a:r>
              <a:rPr lang="fr-FR" altLang="x-none" sz="1800">
                <a:solidFill>
                  <a:srgbClr val="FF0000"/>
                </a:solidFill>
                <a:latin typeface="Arial Narrow" charset="0"/>
              </a:rPr>
              <a:t>(18)</a:t>
            </a:r>
          </a:p>
        </p:txBody>
      </p:sp>
      <p:sp>
        <p:nvSpPr>
          <p:cNvPr id="101385" name="ZoneTexte 8"/>
          <p:cNvSpPr txBox="1">
            <a:spLocks noChangeArrowheads="1"/>
          </p:cNvSpPr>
          <p:nvPr/>
        </p:nvSpPr>
        <p:spPr bwMode="auto">
          <a:xfrm>
            <a:off x="5435600" y="3690938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800">
                <a:latin typeface="Arial Narrow" charset="0"/>
              </a:rPr>
              <a:t>Rubéole </a:t>
            </a:r>
            <a:r>
              <a:rPr lang="fr-FR" altLang="x-none" sz="1800">
                <a:solidFill>
                  <a:srgbClr val="FF0000"/>
                </a:solidFill>
                <a:latin typeface="Arial Narrow" charset="0"/>
              </a:rPr>
              <a:t>(10)</a:t>
            </a:r>
          </a:p>
        </p:txBody>
      </p:sp>
      <p:sp>
        <p:nvSpPr>
          <p:cNvPr id="101386" name="ZoneTexte 9"/>
          <p:cNvSpPr txBox="1">
            <a:spLocks noChangeArrowheads="1"/>
          </p:cNvSpPr>
          <p:nvPr/>
        </p:nvSpPr>
        <p:spPr bwMode="auto">
          <a:xfrm>
            <a:off x="6300788" y="2163763"/>
            <a:ext cx="195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2000">
                <a:latin typeface="Arial Narrow" charset="0"/>
              </a:rPr>
              <a:t>Plus contagieux</a:t>
            </a:r>
          </a:p>
        </p:txBody>
      </p:sp>
      <p:cxnSp>
        <p:nvCxnSpPr>
          <p:cNvPr id="13" name="Connecteur droit 12"/>
          <p:cNvCxnSpPr>
            <a:cxnSpLocks noChangeShapeType="1"/>
          </p:cNvCxnSpPr>
          <p:nvPr/>
        </p:nvCxnSpPr>
        <p:spPr bwMode="auto">
          <a:xfrm flipH="1">
            <a:off x="900113" y="2708275"/>
            <a:ext cx="431800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14"/>
          <p:cNvCxnSpPr>
            <a:cxnSpLocks noChangeShapeType="1"/>
          </p:cNvCxnSpPr>
          <p:nvPr/>
        </p:nvCxnSpPr>
        <p:spPr bwMode="auto">
          <a:xfrm>
            <a:off x="2052638" y="2708275"/>
            <a:ext cx="431800" cy="10144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16"/>
          <p:cNvCxnSpPr>
            <a:cxnSpLocks noChangeShapeType="1"/>
          </p:cNvCxnSpPr>
          <p:nvPr/>
        </p:nvCxnSpPr>
        <p:spPr bwMode="auto">
          <a:xfrm>
            <a:off x="2771775" y="2708275"/>
            <a:ext cx="1079500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cteur droit 18"/>
          <p:cNvCxnSpPr>
            <a:cxnSpLocks noChangeShapeType="1"/>
          </p:cNvCxnSpPr>
          <p:nvPr/>
        </p:nvCxnSpPr>
        <p:spPr bwMode="auto">
          <a:xfrm flipH="1">
            <a:off x="5867400" y="2708275"/>
            <a:ext cx="288925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20"/>
          <p:cNvCxnSpPr>
            <a:cxnSpLocks noChangeShapeType="1"/>
            <a:endCxn id="101384" idx="0"/>
          </p:cNvCxnSpPr>
          <p:nvPr/>
        </p:nvCxnSpPr>
        <p:spPr bwMode="auto">
          <a:xfrm>
            <a:off x="7280275" y="2708275"/>
            <a:ext cx="423863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13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696556"/>
            <a:ext cx="2016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5" name="ZoneTexte 2"/>
          <p:cNvSpPr txBox="1">
            <a:spLocks noChangeArrowheads="1"/>
          </p:cNvSpPr>
          <p:nvPr/>
        </p:nvSpPr>
        <p:spPr bwMode="auto">
          <a:xfrm>
            <a:off x="6235572" y="6565384"/>
            <a:ext cx="26654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200">
                <a:latin typeface="Arial Narrow" charset="0"/>
              </a:rPr>
              <a:t>Nishira</a:t>
            </a:r>
            <a:r>
              <a:rPr lang="fr-FR" altLang="x-none" sz="1200" dirty="0">
                <a:latin typeface="Arial Narrow" charset="0"/>
              </a:rPr>
              <a:t>. Euro </a:t>
            </a:r>
            <a:r>
              <a:rPr lang="fr-FR" altLang="x-none" sz="1200" dirty="0" err="1">
                <a:latin typeface="Arial Narrow" charset="0"/>
              </a:rPr>
              <a:t>Surveil</a:t>
            </a:r>
            <a:r>
              <a:rPr lang="fr-FR" altLang="x-none" sz="1200" dirty="0">
                <a:latin typeface="Arial Narrow" charset="0"/>
              </a:rPr>
              <a:t> 2014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6" t="59412"/>
          <a:stretch/>
        </p:blipFill>
        <p:spPr bwMode="auto">
          <a:xfrm>
            <a:off x="5116083" y="4294723"/>
            <a:ext cx="3056367" cy="18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08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oneTexte 1"/>
          <p:cNvSpPr txBox="1">
            <a:spLocks noChangeArrowheads="1"/>
          </p:cNvSpPr>
          <p:nvPr/>
        </p:nvSpPr>
        <p:spPr bwMode="auto">
          <a:xfrm>
            <a:off x="228600" y="6324600"/>
            <a:ext cx="169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fr-FR" sz="1400" i="1">
                <a:solidFill>
                  <a:srgbClr val="000090"/>
                </a:solidFill>
                <a:latin typeface="Arial Narrow" charset="0"/>
                <a:cs typeface="Arial Narrow" charset="0"/>
              </a:rPr>
              <a:t>Olofsson S. et al, 2011</a:t>
            </a:r>
          </a:p>
        </p:txBody>
      </p:sp>
      <p:sp>
        <p:nvSpPr>
          <p:cNvPr id="57347" name="ZoneTexte 2"/>
          <p:cNvSpPr txBox="1">
            <a:spLocks noChangeArrowheads="1"/>
          </p:cNvSpPr>
          <p:nvPr/>
        </p:nvSpPr>
        <p:spPr bwMode="auto">
          <a:xfrm>
            <a:off x="762000" y="304800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Epidémiologie et circulation des virus respiratoires en zones tempérées et </a:t>
            </a:r>
            <a:r>
              <a:rPr lang="fr-FR" sz="32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tropicale : virus importés ?</a:t>
            </a:r>
            <a:endParaRPr lang="fr-FR" sz="3200" dirty="0">
              <a:solidFill>
                <a:srgbClr val="17375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35417" r="38281" b="15625"/>
          <a:stretch>
            <a:fillRect/>
          </a:stretch>
        </p:blipFill>
        <p:spPr bwMode="auto">
          <a:xfrm>
            <a:off x="1600200" y="1447800"/>
            <a:ext cx="60198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2209800" y="5867400"/>
            <a:ext cx="677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0090"/>
                </a:solidFill>
                <a:latin typeface="Arial Narrow" charset="0"/>
              </a:rPr>
              <a:t>Virus « nus » plus endémiques ? Virus enveloppés plus épidémiques ?</a:t>
            </a:r>
          </a:p>
          <a:p>
            <a:pPr eaLnBrk="1" hangingPunct="1"/>
            <a:r>
              <a:rPr lang="fr-FR" sz="2000">
                <a:solidFill>
                  <a:srgbClr val="000090"/>
                </a:solidFill>
                <a:latin typeface="Arial Narrow" charset="0"/>
              </a:rPr>
              <a:t>Biais mondial : peu de données sur l</a:t>
            </a:r>
            <a:r>
              <a:rPr lang="ja-JP" altLang="fr-FR" sz="2000">
                <a:solidFill>
                  <a:srgbClr val="000090"/>
                </a:solidFill>
                <a:latin typeface="Arial Narrow" charset="0"/>
              </a:rPr>
              <a:t>’</a:t>
            </a:r>
            <a:r>
              <a:rPr lang="fr-FR" sz="2000">
                <a:solidFill>
                  <a:srgbClr val="000090"/>
                </a:solidFill>
                <a:latin typeface="Arial Narrow" charset="0"/>
              </a:rPr>
              <a:t>hémisphère sud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5" y="256688"/>
            <a:ext cx="8633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Circulation des virus </a:t>
            </a:r>
            <a:r>
              <a:rPr lang="fr-FR" sz="2800" dirty="0" smtClean="0">
                <a:solidFill>
                  <a:srgbClr val="17375E"/>
                </a:solidFill>
                <a:latin typeface="Arial Narrow"/>
                <a:cs typeface="Arial Narrow"/>
              </a:rPr>
              <a:t>respiratoires</a:t>
            </a:r>
            <a:r>
              <a:rPr lang="fr-FR" sz="2800" dirty="0" smtClean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 dans les pays tempérés de l’hémisphère Nord : d’octobre à mai</a:t>
            </a:r>
            <a:endParaRPr lang="fr-FR" sz="2800" dirty="0">
              <a:solidFill>
                <a:schemeClr val="tx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93347" y="1742786"/>
            <a:ext cx="8581123" cy="4128933"/>
            <a:chOff x="73932" y="1742786"/>
            <a:chExt cx="8911312" cy="4128933"/>
          </a:xfrm>
        </p:grpSpPr>
        <p:grpSp>
          <p:nvGrpSpPr>
            <p:cNvPr id="8" name="Grouper 7"/>
            <p:cNvGrpSpPr/>
            <p:nvPr/>
          </p:nvGrpSpPr>
          <p:grpSpPr>
            <a:xfrm>
              <a:off x="408219" y="1742786"/>
              <a:ext cx="8577025" cy="770069"/>
              <a:chOff x="205539" y="2796564"/>
              <a:chExt cx="8577025" cy="77006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4605" y="2913680"/>
                <a:ext cx="7378893" cy="55838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818118" y="2940700"/>
                <a:ext cx="75131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 smtClean="0">
                    <a:solidFill>
                      <a:srgbClr val="17375E"/>
                    </a:solidFill>
                    <a:latin typeface="Arial Narrow"/>
                    <a:cs typeface="Arial Narrow"/>
                  </a:rPr>
                  <a:t>Janvier  Février  Mars   Avril  Mai  Juin  Juillet  Août    Sept.  Oct</a:t>
                </a:r>
                <a:r>
                  <a:rPr lang="fr-FR" sz="2000" dirty="0">
                    <a:solidFill>
                      <a:srgbClr val="17375E"/>
                    </a:solidFill>
                    <a:latin typeface="Arial Narrow"/>
                    <a:cs typeface="Arial Narrow"/>
                  </a:rPr>
                  <a:t>.</a:t>
                </a:r>
                <a:r>
                  <a:rPr lang="fr-FR" sz="2000" dirty="0" smtClean="0">
                    <a:solidFill>
                      <a:srgbClr val="17375E"/>
                    </a:solidFill>
                    <a:latin typeface="Arial Narrow"/>
                    <a:cs typeface="Arial Narrow"/>
                  </a:rPr>
                  <a:t> Nov. Déc.   </a:t>
                </a:r>
                <a:endParaRPr lang="fr-FR" sz="2000" dirty="0">
                  <a:solidFill>
                    <a:srgbClr val="17375E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6" name="Chevron 5"/>
              <p:cNvSpPr/>
              <p:nvPr/>
            </p:nvSpPr>
            <p:spPr>
              <a:xfrm>
                <a:off x="8183498" y="2796564"/>
                <a:ext cx="599066" cy="770069"/>
              </a:xfrm>
              <a:prstGeom prst="chevron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Chevron 6"/>
              <p:cNvSpPr/>
              <p:nvPr/>
            </p:nvSpPr>
            <p:spPr>
              <a:xfrm flipH="1">
                <a:off x="205539" y="2796564"/>
                <a:ext cx="599066" cy="770069"/>
              </a:xfrm>
              <a:prstGeom prst="chevron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à coins arrondis 8"/>
            <p:cNvSpPr/>
            <p:nvPr/>
          </p:nvSpPr>
          <p:spPr>
            <a:xfrm>
              <a:off x="1020797" y="2688485"/>
              <a:ext cx="3092840" cy="358839"/>
            </a:xfrm>
            <a:prstGeom prst="roundRect">
              <a:avLst/>
            </a:prstGeom>
            <a:pattFill prst="solidDmnd">
              <a:fgClr>
                <a:srgbClr val="953735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997540" y="3205655"/>
              <a:ext cx="7365381" cy="337749"/>
            </a:xfrm>
            <a:prstGeom prst="roundRect">
              <a:avLst/>
            </a:prstGeom>
            <a:solidFill>
              <a:srgbClr val="FF00FF">
                <a:alpha val="9000"/>
              </a:srgbClr>
            </a:solidFill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à coins arrondis 16"/>
            <p:cNvSpPr/>
            <p:nvPr/>
          </p:nvSpPr>
          <p:spPr>
            <a:xfrm>
              <a:off x="7309801" y="2709575"/>
              <a:ext cx="1050372" cy="337749"/>
            </a:xfrm>
            <a:prstGeom prst="roundRect">
              <a:avLst/>
            </a:prstGeom>
            <a:pattFill prst="solidDmnd">
              <a:fgClr>
                <a:schemeClr val="accent2">
                  <a:lumMod val="75000"/>
                </a:schemeClr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4113637" y="2696065"/>
              <a:ext cx="3198449" cy="337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1962965" y="2715505"/>
              <a:ext cx="1050372" cy="337749"/>
            </a:xfrm>
            <a:prstGeom prst="roundRect">
              <a:avLst/>
            </a:prstGeom>
            <a:solidFill>
              <a:srgbClr val="953735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9133" y="2729015"/>
              <a:ext cx="10235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/>
                  <a:cs typeface="Arial Narrow"/>
                </a:rPr>
                <a:t>Influenza</a:t>
              </a:r>
              <a:endParaRPr lang="fr-FR" sz="1600" dirty="0">
                <a:latin typeface="Arial Narrow"/>
                <a:cs typeface="Arial Narrow"/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989951" y="3226745"/>
              <a:ext cx="1862101" cy="316659"/>
            </a:xfrm>
            <a:prstGeom prst="round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7209223" y="3226745"/>
              <a:ext cx="1168230" cy="316659"/>
            </a:xfrm>
            <a:prstGeom prst="round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20426" y="3120803"/>
              <a:ext cx="6463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/>
                  <a:cs typeface="Arial Narrow"/>
                </a:rPr>
                <a:t>RSV</a:t>
              </a:r>
            </a:p>
            <a:p>
              <a:r>
                <a:rPr lang="fr-FR" sz="1600" dirty="0" err="1" smtClean="0">
                  <a:latin typeface="Arial Narrow"/>
                  <a:cs typeface="Arial Narrow"/>
                </a:rPr>
                <a:t>hMPV</a:t>
              </a:r>
              <a:endParaRPr lang="fr-FR" sz="1600" dirty="0">
                <a:latin typeface="Arial Narrow"/>
                <a:cs typeface="Arial Narrow"/>
              </a:endParaRPr>
            </a:p>
          </p:txBody>
        </p:sp>
        <p:grpSp>
          <p:nvGrpSpPr>
            <p:cNvPr id="39" name="Grouper 38"/>
            <p:cNvGrpSpPr/>
            <p:nvPr/>
          </p:nvGrpSpPr>
          <p:grpSpPr>
            <a:xfrm>
              <a:off x="73932" y="4060575"/>
              <a:ext cx="8279245" cy="1811144"/>
              <a:chOff x="73932" y="3709315"/>
              <a:chExt cx="8279245" cy="1811144"/>
            </a:xfrm>
          </p:grpSpPr>
          <p:sp>
            <p:nvSpPr>
              <p:cNvPr id="12" name="Rectangle à coins arrondis 11"/>
              <p:cNvSpPr/>
              <p:nvPr/>
            </p:nvSpPr>
            <p:spPr>
              <a:xfrm>
                <a:off x="987796" y="3709315"/>
                <a:ext cx="7365381" cy="337749"/>
              </a:xfrm>
              <a:prstGeom prst="roundRect">
                <a:avLst/>
              </a:prstGeom>
              <a:solidFill>
                <a:srgbClr val="008000">
                  <a:alpha val="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à coins arrondis 12"/>
              <p:cNvSpPr/>
              <p:nvPr/>
            </p:nvSpPr>
            <p:spPr>
              <a:xfrm>
                <a:off x="974284" y="4195675"/>
                <a:ext cx="7365381" cy="33774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987796" y="4655015"/>
                <a:ext cx="7365381" cy="33774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604A7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987796" y="5168395"/>
                <a:ext cx="7365381" cy="337749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à coins arrondis 24"/>
              <p:cNvSpPr/>
              <p:nvPr/>
            </p:nvSpPr>
            <p:spPr>
              <a:xfrm>
                <a:off x="6299626" y="3730405"/>
                <a:ext cx="1108732" cy="327183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à coins arrondis 25"/>
              <p:cNvSpPr/>
              <p:nvPr/>
            </p:nvSpPr>
            <p:spPr>
              <a:xfrm>
                <a:off x="7408357" y="3716895"/>
                <a:ext cx="932327" cy="330169"/>
              </a:xfrm>
              <a:prstGeom prst="roundRect">
                <a:avLst/>
              </a:prstGeom>
              <a:solidFill>
                <a:srgbClr val="008000">
                  <a:alpha val="32000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à coins arrondis 26"/>
              <p:cNvSpPr/>
              <p:nvPr/>
            </p:nvSpPr>
            <p:spPr>
              <a:xfrm>
                <a:off x="2425992" y="3730405"/>
                <a:ext cx="1685351" cy="316659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à coins arrondis 27"/>
              <p:cNvSpPr/>
              <p:nvPr/>
            </p:nvSpPr>
            <p:spPr>
              <a:xfrm>
                <a:off x="983976" y="3734195"/>
                <a:ext cx="1442015" cy="312869"/>
              </a:xfrm>
              <a:prstGeom prst="roundRect">
                <a:avLst/>
              </a:prstGeom>
              <a:solidFill>
                <a:srgbClr val="008000">
                  <a:alpha val="39000"/>
                </a:srgbClr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73932" y="3719034"/>
                <a:ext cx="7873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latin typeface="Arial Narrow"/>
                    <a:cs typeface="Arial Narrow"/>
                  </a:rPr>
                  <a:t>RhV</a:t>
                </a:r>
                <a:r>
                  <a:rPr lang="fr-FR" sz="1600" dirty="0" smtClean="0">
                    <a:latin typeface="Arial Narrow"/>
                    <a:cs typeface="Arial Narrow"/>
                  </a:rPr>
                  <a:t>/EV</a:t>
                </a:r>
                <a:endParaRPr lang="fr-FR" sz="1600" dirty="0">
                  <a:latin typeface="Arial Narrow"/>
                  <a:cs typeface="Arial Narrow"/>
                </a:endParaRPr>
              </a:p>
            </p:txBody>
          </p:sp>
          <p:sp>
            <p:nvSpPr>
              <p:cNvPr id="30" name="Rectangle à coins arrondis 29"/>
              <p:cNvSpPr/>
              <p:nvPr/>
            </p:nvSpPr>
            <p:spPr>
              <a:xfrm>
                <a:off x="1962965" y="4221361"/>
                <a:ext cx="1418960" cy="316659"/>
              </a:xfrm>
              <a:prstGeom prst="roundRect">
                <a:avLst/>
              </a:prstGeom>
              <a:solidFill>
                <a:srgbClr val="FF6600"/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à coins arrondis 30"/>
              <p:cNvSpPr/>
              <p:nvPr/>
            </p:nvSpPr>
            <p:spPr>
              <a:xfrm>
                <a:off x="7412125" y="4193535"/>
                <a:ext cx="932327" cy="330169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à coins arrondis 31"/>
              <p:cNvSpPr/>
              <p:nvPr/>
            </p:nvSpPr>
            <p:spPr>
              <a:xfrm>
                <a:off x="974232" y="4197325"/>
                <a:ext cx="988733" cy="34069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240169" y="4188091"/>
                <a:ext cx="5180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latin typeface="Arial Narrow"/>
                    <a:cs typeface="Arial Narrow"/>
                  </a:rPr>
                  <a:t>CoV</a:t>
                </a:r>
                <a:endParaRPr lang="fr-FR" sz="1600" dirty="0">
                  <a:latin typeface="Arial Narrow"/>
                  <a:cs typeface="Arial Narrow"/>
                </a:endParaRPr>
              </a:p>
            </p:txBody>
          </p:sp>
          <p:sp>
            <p:nvSpPr>
              <p:cNvPr id="34" name="Rectangle à coins arrondis 33"/>
              <p:cNvSpPr/>
              <p:nvPr/>
            </p:nvSpPr>
            <p:spPr>
              <a:xfrm>
                <a:off x="3263884" y="4684491"/>
                <a:ext cx="3559491" cy="31665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216947" y="4684491"/>
                <a:ext cx="5052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latin typeface="Arial Narrow"/>
                    <a:cs typeface="Arial Narrow"/>
                  </a:rPr>
                  <a:t>AdV</a:t>
                </a:r>
                <a:endParaRPr lang="fr-FR" sz="1600" dirty="0">
                  <a:latin typeface="Arial Narrow"/>
                  <a:cs typeface="Arial Narrow"/>
                </a:endParaRPr>
              </a:p>
            </p:txBody>
          </p:sp>
          <p:sp>
            <p:nvSpPr>
              <p:cNvPr id="36" name="Rectangle à coins arrondis 35"/>
              <p:cNvSpPr/>
              <p:nvPr/>
            </p:nvSpPr>
            <p:spPr>
              <a:xfrm>
                <a:off x="6958493" y="5159800"/>
                <a:ext cx="1381172" cy="316659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à coins arrondis 36"/>
              <p:cNvSpPr/>
              <p:nvPr/>
            </p:nvSpPr>
            <p:spPr>
              <a:xfrm>
                <a:off x="1007285" y="5159800"/>
                <a:ext cx="1418960" cy="316659"/>
              </a:xfrm>
              <a:prstGeom prst="roundRect">
                <a:avLst/>
              </a:prstGeom>
              <a:solidFill>
                <a:srgbClr val="4A452A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264765" y="5181905"/>
                <a:ext cx="5052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latin typeface="Arial Narrow"/>
                    <a:cs typeface="Arial Narrow"/>
                  </a:rPr>
                  <a:t>BoV</a:t>
                </a:r>
                <a:endParaRPr lang="fr-FR" sz="1600" dirty="0"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40" name="Rectangle à coins arrondis 39"/>
            <p:cNvSpPr/>
            <p:nvPr/>
          </p:nvSpPr>
          <p:spPr>
            <a:xfrm>
              <a:off x="960772" y="3641765"/>
              <a:ext cx="7365381" cy="337749"/>
            </a:xfrm>
            <a:prstGeom prst="roundRect">
              <a:avLst/>
            </a:prstGeom>
            <a:solidFill>
              <a:srgbClr val="FF00FF">
                <a:alpha val="18000"/>
              </a:srgbClr>
            </a:solidFill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3885388" y="3641765"/>
              <a:ext cx="2289429" cy="337749"/>
            </a:xfrm>
            <a:prstGeom prst="roundRect">
              <a:avLst/>
            </a:prstGeom>
            <a:gradFill flip="none" rotWithShape="1">
              <a:gsLst>
                <a:gs pos="100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96644" y="3647692"/>
              <a:ext cx="455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/>
                  <a:cs typeface="Arial Narrow"/>
                </a:rPr>
                <a:t>PIV</a:t>
              </a:r>
              <a:endParaRPr lang="fr-FR" sz="1600" dirty="0">
                <a:latin typeface="Arial Narrow"/>
                <a:cs typeface="Arial Narrow"/>
              </a:endParaRPr>
            </a:p>
          </p:txBody>
        </p:sp>
      </p:grpSp>
      <p:grpSp>
        <p:nvGrpSpPr>
          <p:cNvPr id="51" name="Grouper 50"/>
          <p:cNvGrpSpPr/>
          <p:nvPr/>
        </p:nvGrpSpPr>
        <p:grpSpPr>
          <a:xfrm>
            <a:off x="3977420" y="1444319"/>
            <a:ext cx="1965960" cy="4759301"/>
            <a:chOff x="3948296" y="1405037"/>
            <a:chExt cx="1863502" cy="4759301"/>
          </a:xfrm>
        </p:grpSpPr>
        <p:cxnSp>
          <p:nvCxnSpPr>
            <p:cNvPr id="45" name="Connecteur droit 44"/>
            <p:cNvCxnSpPr/>
            <p:nvPr/>
          </p:nvCxnSpPr>
          <p:spPr>
            <a:xfrm flipH="1">
              <a:off x="3948296" y="1405037"/>
              <a:ext cx="1944" cy="4755511"/>
            </a:xfrm>
            <a:prstGeom prst="line">
              <a:avLst/>
            </a:prstGeom>
            <a:ln>
              <a:solidFill>
                <a:srgbClr val="4A452A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H="1">
              <a:off x="5809854" y="1408827"/>
              <a:ext cx="1944" cy="4755511"/>
            </a:xfrm>
            <a:prstGeom prst="line">
              <a:avLst/>
            </a:prstGeom>
            <a:ln>
              <a:solidFill>
                <a:srgbClr val="4A452A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ZoneTexte 49"/>
          <p:cNvSpPr txBox="1"/>
          <p:nvPr/>
        </p:nvSpPr>
        <p:spPr>
          <a:xfrm>
            <a:off x="253424" y="6203620"/>
            <a:ext cx="72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7375E"/>
                </a:solidFill>
                <a:latin typeface="Arial Narrow"/>
                <a:cs typeface="Arial Narrow"/>
              </a:rPr>
              <a:t>Circulation jamais interrompue, parfois à bas ou très bas bruit (données hospitalières)</a:t>
            </a:r>
            <a:endParaRPr lang="fr-FR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73198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 noGrp="1"/>
          </p:cNvGraphicFramePr>
          <p:nvPr>
            <p:extLst/>
          </p:nvPr>
        </p:nvGraphicFramePr>
        <p:xfrm>
          <a:off x="4800599" y="3200400"/>
          <a:ext cx="4343401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 noGrp="1"/>
          </p:cNvGraphicFramePr>
          <p:nvPr>
            <p:extLst/>
          </p:nvPr>
        </p:nvGraphicFramePr>
        <p:xfrm>
          <a:off x="2468880" y="104299"/>
          <a:ext cx="4423410" cy="3564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phique 2"/>
          <p:cNvGraphicFramePr>
            <a:graphicFrameLocks noGrp="1"/>
          </p:cNvGraphicFramePr>
          <p:nvPr>
            <p:extLst/>
          </p:nvPr>
        </p:nvGraphicFramePr>
        <p:xfrm>
          <a:off x="114299" y="3200400"/>
          <a:ext cx="4686299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71550" y="41148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Arial Narrow" charset="0"/>
                <a:ea typeface="Arial Narrow" charset="0"/>
                <a:cs typeface="Arial Narrow" charset="0"/>
              </a:rPr>
              <a:t>2014 - 2015</a:t>
            </a:r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3870" y="320040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2015 - 2016</a:t>
            </a:r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47610" y="3385066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2016 - 2017</a:t>
            </a:r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66610" y="274320"/>
            <a:ext cx="185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 Narrow" charset="0"/>
                <a:ea typeface="Arial Narrow" charset="0"/>
                <a:cs typeface="Arial Narrow" charset="0"/>
              </a:rPr>
              <a:t>Détection des virus respiratoires CHU de Caen</a:t>
            </a:r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4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7474" y="4438316"/>
            <a:ext cx="8742947" cy="231330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34731" y="5614086"/>
            <a:ext cx="3704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Infections respiratoires aiguës hautes</a:t>
            </a:r>
          </a:p>
          <a:p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Infections respiratoires aiguës basses</a:t>
            </a:r>
            <a:endParaRPr lang="fr-FR" sz="2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45789" y="4812632"/>
            <a:ext cx="4077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Le diagnostic virologique utilise les mêmes outils</a:t>
            </a:r>
          </a:p>
          <a:p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Ce qui change :</a:t>
            </a:r>
          </a:p>
          <a:p>
            <a:pPr marL="342900" indent="-342900">
              <a:buClr>
                <a:schemeClr val="bg2">
                  <a:lumMod val="25000"/>
                </a:schemeClr>
              </a:buClr>
              <a:buSzPct val="50000"/>
              <a:buFont typeface="Wingdings" charset="2"/>
              <a:buChar char=""/>
            </a:pPr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Nature du prélèvement</a:t>
            </a:r>
          </a:p>
          <a:p>
            <a:pPr marL="342900" indent="-342900">
              <a:buClr>
                <a:schemeClr val="bg2">
                  <a:lumMod val="25000"/>
                </a:schemeClr>
              </a:buClr>
              <a:buSzPct val="50000"/>
              <a:buFont typeface="Wingdings" charset="2"/>
              <a:buChar char=""/>
            </a:pPr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Conditions particulières : réanimation, patients immunodéprimés</a:t>
            </a:r>
            <a:endParaRPr lang="fr-FR" sz="2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pic>
        <p:nvPicPr>
          <p:cNvPr id="4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"/>
          <a:stretch/>
        </p:blipFill>
        <p:spPr bwMode="auto">
          <a:xfrm>
            <a:off x="3733097" y="511882"/>
            <a:ext cx="2667000" cy="377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4419" y="628316"/>
            <a:ext cx="2834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10253F"/>
                </a:solidFill>
                <a:latin typeface="Arial Narrow"/>
                <a:cs typeface="Arial Narrow"/>
              </a:rPr>
              <a:t>Le plus </a:t>
            </a:r>
            <a:r>
              <a:rPr lang="fr-FR" sz="2000" b="1" dirty="0" smtClean="0">
                <a:solidFill>
                  <a:srgbClr val="002060"/>
                </a:solidFill>
                <a:latin typeface="Arial Narrow"/>
                <a:cs typeface="Arial Narrow"/>
              </a:rPr>
              <a:t>souvent</a:t>
            </a:r>
            <a:r>
              <a:rPr lang="fr-FR" sz="2000" dirty="0" smtClean="0">
                <a:solidFill>
                  <a:srgbClr val="002060"/>
                </a:solidFill>
                <a:latin typeface="Arial Narrow"/>
                <a:cs typeface="Arial Narrow"/>
              </a:rPr>
              <a:t>, infection par contiguïté des voies respiratoires hautes </a:t>
            </a:r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vers le poumon</a:t>
            </a:r>
            <a:endParaRPr lang="fr-FR" sz="2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sp>
        <p:nvSpPr>
          <p:cNvPr id="10" name="Soleil 9"/>
          <p:cNvSpPr/>
          <p:nvPr/>
        </p:nvSpPr>
        <p:spPr>
          <a:xfrm>
            <a:off x="3683001" y="1096211"/>
            <a:ext cx="274052" cy="267368"/>
          </a:xfrm>
          <a:prstGeom prst="sun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4267847" y="1122947"/>
            <a:ext cx="798750" cy="2138888"/>
            <a:chOff x="4267847" y="1122947"/>
            <a:chExt cx="798750" cy="2138888"/>
          </a:xfrm>
        </p:grpSpPr>
        <p:sp>
          <p:nvSpPr>
            <p:cNvPr id="6" name="Soleil 5"/>
            <p:cNvSpPr/>
            <p:nvPr/>
          </p:nvSpPr>
          <p:spPr>
            <a:xfrm>
              <a:off x="4267847" y="1122947"/>
              <a:ext cx="274052" cy="267368"/>
            </a:xfrm>
            <a:prstGeom prst="su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oleil 6"/>
            <p:cNvSpPr/>
            <p:nvPr/>
          </p:nvSpPr>
          <p:spPr>
            <a:xfrm>
              <a:off x="4731057" y="1729859"/>
              <a:ext cx="274052" cy="267368"/>
            </a:xfrm>
            <a:prstGeom prst="su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Soleil 7"/>
            <p:cNvSpPr/>
            <p:nvPr/>
          </p:nvSpPr>
          <p:spPr>
            <a:xfrm>
              <a:off x="4792545" y="2433011"/>
              <a:ext cx="274052" cy="267368"/>
            </a:xfrm>
            <a:prstGeom prst="su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Soleil 8"/>
            <p:cNvSpPr/>
            <p:nvPr/>
          </p:nvSpPr>
          <p:spPr>
            <a:xfrm>
              <a:off x="4444977" y="2994467"/>
              <a:ext cx="274052" cy="267368"/>
            </a:xfrm>
            <a:prstGeom prst="su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4267847" y="1390315"/>
              <a:ext cx="0" cy="1697790"/>
            </a:xfrm>
            <a:prstGeom prst="straightConnector1">
              <a:avLst/>
            </a:prstGeom>
            <a:ln w="57150" cmpd="thickThin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735242" y="2401573"/>
            <a:ext cx="2446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10253F"/>
                </a:solidFill>
                <a:latin typeface="Arial Narrow"/>
                <a:cs typeface="Arial Narrow"/>
              </a:rPr>
              <a:t>Virémie rare </a:t>
            </a:r>
          </a:p>
          <a:p>
            <a:pPr algn="ctr"/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Exception faite de certains virus respiratoires émergents</a:t>
            </a:r>
            <a:endParaRPr lang="fr-FR" sz="2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2" l="16889" r="100000">
                        <a14:foregroundMark x1="49333" y1="5333" x2="49333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74" y="4585367"/>
            <a:ext cx="1155031" cy="115503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0193" y="2239210"/>
            <a:ext cx="2248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Parfois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, tropisme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préférentiel pour arbre respiratoire bas (influenza H5N1, MERS-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CoV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6101590" y="165288"/>
            <a:ext cx="2721568" cy="1926870"/>
            <a:chOff x="6101590" y="165288"/>
            <a:chExt cx="2721568" cy="192687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1590" y="165288"/>
              <a:ext cx="2721568" cy="192687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951531" y="511882"/>
              <a:ext cx="16589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charset="0"/>
                  <a:ea typeface="Arial Narrow" charset="0"/>
                  <a:cs typeface="Arial Narrow" charset="0"/>
                </a:rPr>
                <a:t>Infection « inévitable »</a:t>
              </a:r>
            </a:p>
            <a:p>
              <a:pPr algn="ctr"/>
              <a:r>
                <a:rPr lang="fr-FR" sz="1400" dirty="0" smtClean="0">
                  <a:latin typeface="Arial Narrow" charset="0"/>
                  <a:ea typeface="Arial Narrow" charset="0"/>
                  <a:cs typeface="Arial Narrow" charset="0"/>
                </a:rPr>
                <a:t>Objectif : Limitation de l’infection ? </a:t>
              </a:r>
              <a:endParaRPr lang="fr-FR" sz="14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452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2"/>
          <p:cNvSpPr txBox="1">
            <a:spLocks noChangeArrowheads="1"/>
          </p:cNvSpPr>
          <p:nvPr/>
        </p:nvSpPr>
        <p:spPr bwMode="auto">
          <a:xfrm>
            <a:off x="312738" y="1054609"/>
            <a:ext cx="86454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06060"/>
              </a:buClr>
            </a:pP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INFECTIONS AIGUËS, PARFOIS PERSISTANTES 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: </a:t>
            </a:r>
            <a:r>
              <a:rPr lang="fr-FR" sz="2000" b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PAS DE LATENCE, PAS DE </a:t>
            </a: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CHRONICITE CHEZ LE SUJET IMMUNOCOMPÉTENT</a:t>
            </a:r>
            <a:r>
              <a:rPr lang="fr-FR" sz="2000" b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(sauf adénovirus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)</a:t>
            </a:r>
          </a:p>
          <a:p>
            <a:pPr eaLnBrk="1" hangingPunct="1">
              <a:buClr>
                <a:srgbClr val="606060"/>
              </a:buClr>
            </a:pPr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eaLnBrk="1" hangingPunct="1">
              <a:buClr>
                <a:srgbClr val="606060"/>
              </a:buClr>
            </a:pP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Période de détection du virus dans le site de réplication : selon immunité, charges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virales</a:t>
            </a:r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83491" y="248345"/>
            <a:ext cx="89182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VIRUS</a:t>
            </a:r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 RESPIRATOIRES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2162175" y="5893454"/>
            <a:ext cx="5884545" cy="15876"/>
          </a:xfrm>
          <a:prstGeom prst="straightConnector1">
            <a:avLst/>
          </a:prstGeom>
          <a:ln w="38100">
            <a:solidFill>
              <a:srgbClr val="92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2179638" y="2947655"/>
            <a:ext cx="1587" cy="2945800"/>
          </a:xfrm>
          <a:prstGeom prst="straightConnector1">
            <a:avLst/>
          </a:prstGeom>
          <a:ln w="38100">
            <a:solidFill>
              <a:srgbClr val="92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3913188" y="3953529"/>
            <a:ext cx="1716087" cy="1544637"/>
          </a:xfrm>
          <a:prstGeom prst="roundRect">
            <a:avLst/>
          </a:prstGeom>
          <a:gradFill flip="none" rotWithShape="1">
            <a:gsLst>
              <a:gs pos="0">
                <a:srgbClr val="929000">
                  <a:tint val="66000"/>
                  <a:satMod val="160000"/>
                </a:srgbClr>
              </a:gs>
              <a:gs pos="50000">
                <a:srgbClr val="929000">
                  <a:tint val="44500"/>
                  <a:satMod val="160000"/>
                </a:srgbClr>
              </a:gs>
              <a:gs pos="100000">
                <a:srgbClr val="929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929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1"/>
                </a:solidFill>
                <a:latin typeface="Arial Narrow"/>
                <a:cs typeface="Arial Narrow"/>
              </a:rPr>
              <a:t>IMMUNO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COMPÉTENT</a:t>
            </a:r>
            <a:endParaRPr lang="fr-FR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8134" name="ZoneTexte 8"/>
          <p:cNvSpPr txBox="1">
            <a:spLocks noChangeArrowheads="1"/>
          </p:cNvSpPr>
          <p:nvPr/>
        </p:nvSpPr>
        <p:spPr bwMode="auto">
          <a:xfrm>
            <a:off x="6642100" y="5909329"/>
            <a:ext cx="70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temps</a:t>
            </a:r>
          </a:p>
        </p:txBody>
      </p:sp>
      <p:sp>
        <p:nvSpPr>
          <p:cNvPr id="48135" name="ZoneTexte 9"/>
          <p:cNvSpPr txBox="1">
            <a:spLocks noChangeArrowheads="1"/>
          </p:cNvSpPr>
          <p:nvPr/>
        </p:nvSpPr>
        <p:spPr bwMode="auto">
          <a:xfrm>
            <a:off x="1066800" y="2993091"/>
            <a:ext cx="1165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Détection / CV respiratoire </a:t>
            </a:r>
            <a:endParaRPr lang="fr-FR" sz="18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2181225" y="5531504"/>
            <a:ext cx="5059363" cy="0"/>
          </a:xfrm>
          <a:prstGeom prst="line">
            <a:avLst/>
          </a:prstGeom>
          <a:ln w="19050" cap="flat" cmpd="sng" algn="ctr">
            <a:solidFill>
              <a:srgbClr val="929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7" name="ZoneTexte 13"/>
          <p:cNvSpPr txBox="1">
            <a:spLocks noChangeArrowheads="1"/>
          </p:cNvSpPr>
          <p:nvPr/>
        </p:nvSpPr>
        <p:spPr bwMode="auto">
          <a:xfrm>
            <a:off x="1166813" y="5085416"/>
            <a:ext cx="995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Seuil</a:t>
            </a:r>
          </a:p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de détection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4152900" y="6150628"/>
            <a:ext cx="1577340" cy="3010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9" name="ZoneTexte 16"/>
          <p:cNvSpPr txBox="1">
            <a:spLocks noChangeArrowheads="1"/>
          </p:cNvSpPr>
          <p:nvPr/>
        </p:nvSpPr>
        <p:spPr bwMode="auto">
          <a:xfrm>
            <a:off x="3998913" y="6304616"/>
            <a:ext cx="85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FFFF"/>
                </a:solidFill>
                <a:latin typeface="Arial Narrow" charset="0"/>
                <a:cs typeface="Arial Narrow" charset="0"/>
              </a:rPr>
              <a:t>Signes +/-</a:t>
            </a:r>
          </a:p>
        </p:txBody>
      </p:sp>
      <p:sp>
        <p:nvSpPr>
          <p:cNvPr id="48140" name="ZoneTexte 17"/>
          <p:cNvSpPr txBox="1">
            <a:spLocks noChangeArrowheads="1"/>
          </p:cNvSpPr>
          <p:nvPr/>
        </p:nvSpPr>
        <p:spPr bwMode="auto">
          <a:xfrm>
            <a:off x="4329112" y="6277161"/>
            <a:ext cx="1024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J+15 à 21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3509683" y="3899647"/>
            <a:ext cx="2218764" cy="1654292"/>
          </a:xfrm>
          <a:custGeom>
            <a:avLst/>
            <a:gdLst>
              <a:gd name="connsiteX0" fmla="*/ 0 w 2218764"/>
              <a:gd name="connsiteY0" fmla="*/ 1640541 h 1654292"/>
              <a:gd name="connsiteX1" fmla="*/ 53788 w 2218764"/>
              <a:gd name="connsiteY1" fmla="*/ 1653988 h 1654292"/>
              <a:gd name="connsiteX2" fmla="*/ 107576 w 2218764"/>
              <a:gd name="connsiteY2" fmla="*/ 1627094 h 1654292"/>
              <a:gd name="connsiteX3" fmla="*/ 188259 w 2218764"/>
              <a:gd name="connsiteY3" fmla="*/ 1559859 h 1654292"/>
              <a:gd name="connsiteX4" fmla="*/ 228600 w 2218764"/>
              <a:gd name="connsiteY4" fmla="*/ 1532965 h 1654292"/>
              <a:gd name="connsiteX5" fmla="*/ 255494 w 2218764"/>
              <a:gd name="connsiteY5" fmla="*/ 1492623 h 1654292"/>
              <a:gd name="connsiteX6" fmla="*/ 295835 w 2218764"/>
              <a:gd name="connsiteY6" fmla="*/ 1452282 h 1654292"/>
              <a:gd name="connsiteX7" fmla="*/ 349623 w 2218764"/>
              <a:gd name="connsiteY7" fmla="*/ 1344706 h 1654292"/>
              <a:gd name="connsiteX8" fmla="*/ 376517 w 2218764"/>
              <a:gd name="connsiteY8" fmla="*/ 1304365 h 1654292"/>
              <a:gd name="connsiteX9" fmla="*/ 430306 w 2218764"/>
              <a:gd name="connsiteY9" fmla="*/ 1169894 h 1654292"/>
              <a:gd name="connsiteX10" fmla="*/ 457200 w 2218764"/>
              <a:gd name="connsiteY10" fmla="*/ 1062318 h 1654292"/>
              <a:gd name="connsiteX11" fmla="*/ 484094 w 2218764"/>
              <a:gd name="connsiteY11" fmla="*/ 1008529 h 1654292"/>
              <a:gd name="connsiteX12" fmla="*/ 524435 w 2218764"/>
              <a:gd name="connsiteY12" fmla="*/ 887506 h 1654292"/>
              <a:gd name="connsiteX13" fmla="*/ 551329 w 2218764"/>
              <a:gd name="connsiteY13" fmla="*/ 806823 h 1654292"/>
              <a:gd name="connsiteX14" fmla="*/ 564776 w 2218764"/>
              <a:gd name="connsiteY14" fmla="*/ 766482 h 1654292"/>
              <a:gd name="connsiteX15" fmla="*/ 591670 w 2218764"/>
              <a:gd name="connsiteY15" fmla="*/ 618565 h 1654292"/>
              <a:gd name="connsiteX16" fmla="*/ 645459 w 2218764"/>
              <a:gd name="connsiteY16" fmla="*/ 484094 h 1654292"/>
              <a:gd name="connsiteX17" fmla="*/ 685800 w 2218764"/>
              <a:gd name="connsiteY17" fmla="*/ 349623 h 1654292"/>
              <a:gd name="connsiteX18" fmla="*/ 699247 w 2218764"/>
              <a:gd name="connsiteY18" fmla="*/ 309282 h 1654292"/>
              <a:gd name="connsiteX19" fmla="*/ 726141 w 2218764"/>
              <a:gd name="connsiteY19" fmla="*/ 268941 h 1654292"/>
              <a:gd name="connsiteX20" fmla="*/ 739588 w 2218764"/>
              <a:gd name="connsiteY20" fmla="*/ 228600 h 1654292"/>
              <a:gd name="connsiteX21" fmla="*/ 766482 w 2218764"/>
              <a:gd name="connsiteY21" fmla="*/ 188259 h 1654292"/>
              <a:gd name="connsiteX22" fmla="*/ 806823 w 2218764"/>
              <a:gd name="connsiteY22" fmla="*/ 121023 h 1654292"/>
              <a:gd name="connsiteX23" fmla="*/ 847164 w 2218764"/>
              <a:gd name="connsiteY23" fmla="*/ 107576 h 1654292"/>
              <a:gd name="connsiteX24" fmla="*/ 914400 w 2218764"/>
              <a:gd name="connsiteY24" fmla="*/ 40341 h 1654292"/>
              <a:gd name="connsiteX25" fmla="*/ 954741 w 2218764"/>
              <a:gd name="connsiteY25" fmla="*/ 0 h 1654292"/>
              <a:gd name="connsiteX26" fmla="*/ 1331259 w 2218764"/>
              <a:gd name="connsiteY26" fmla="*/ 13447 h 1654292"/>
              <a:gd name="connsiteX27" fmla="*/ 1371600 w 2218764"/>
              <a:gd name="connsiteY27" fmla="*/ 26894 h 1654292"/>
              <a:gd name="connsiteX28" fmla="*/ 1411941 w 2218764"/>
              <a:gd name="connsiteY28" fmla="*/ 53788 h 1654292"/>
              <a:gd name="connsiteX29" fmla="*/ 1492623 w 2218764"/>
              <a:gd name="connsiteY29" fmla="*/ 121023 h 1654292"/>
              <a:gd name="connsiteX30" fmla="*/ 1532964 w 2218764"/>
              <a:gd name="connsiteY30" fmla="*/ 201706 h 1654292"/>
              <a:gd name="connsiteX31" fmla="*/ 1586753 w 2218764"/>
              <a:gd name="connsiteY31" fmla="*/ 336176 h 1654292"/>
              <a:gd name="connsiteX32" fmla="*/ 1627094 w 2218764"/>
              <a:gd name="connsiteY32" fmla="*/ 363070 h 1654292"/>
              <a:gd name="connsiteX33" fmla="*/ 1667435 w 2218764"/>
              <a:gd name="connsiteY33" fmla="*/ 443753 h 1654292"/>
              <a:gd name="connsiteX34" fmla="*/ 1680882 w 2218764"/>
              <a:gd name="connsiteY34" fmla="*/ 484094 h 1654292"/>
              <a:gd name="connsiteX35" fmla="*/ 1721223 w 2218764"/>
              <a:gd name="connsiteY35" fmla="*/ 510988 h 1654292"/>
              <a:gd name="connsiteX36" fmla="*/ 1748117 w 2218764"/>
              <a:gd name="connsiteY36" fmla="*/ 605118 h 1654292"/>
              <a:gd name="connsiteX37" fmla="*/ 1775011 w 2218764"/>
              <a:gd name="connsiteY37" fmla="*/ 685800 h 1654292"/>
              <a:gd name="connsiteX38" fmla="*/ 1788459 w 2218764"/>
              <a:gd name="connsiteY38" fmla="*/ 726141 h 1654292"/>
              <a:gd name="connsiteX39" fmla="*/ 1815353 w 2218764"/>
              <a:gd name="connsiteY39" fmla="*/ 766482 h 1654292"/>
              <a:gd name="connsiteX40" fmla="*/ 1842247 w 2218764"/>
              <a:gd name="connsiteY40" fmla="*/ 860612 h 1654292"/>
              <a:gd name="connsiteX41" fmla="*/ 1896035 w 2218764"/>
              <a:gd name="connsiteY41" fmla="*/ 981635 h 1654292"/>
              <a:gd name="connsiteX42" fmla="*/ 1909482 w 2218764"/>
              <a:gd name="connsiteY42" fmla="*/ 1035423 h 1654292"/>
              <a:gd name="connsiteX43" fmla="*/ 1936376 w 2218764"/>
              <a:gd name="connsiteY43" fmla="*/ 1116106 h 1654292"/>
              <a:gd name="connsiteX44" fmla="*/ 1990164 w 2218764"/>
              <a:gd name="connsiteY44" fmla="*/ 1277470 h 1654292"/>
              <a:gd name="connsiteX45" fmla="*/ 2030506 w 2218764"/>
              <a:gd name="connsiteY45" fmla="*/ 1398494 h 1654292"/>
              <a:gd name="connsiteX46" fmla="*/ 2043953 w 2218764"/>
              <a:gd name="connsiteY46" fmla="*/ 1438835 h 1654292"/>
              <a:gd name="connsiteX47" fmla="*/ 2070847 w 2218764"/>
              <a:gd name="connsiteY47" fmla="*/ 1479176 h 1654292"/>
              <a:gd name="connsiteX48" fmla="*/ 2124635 w 2218764"/>
              <a:gd name="connsiteY48" fmla="*/ 1559859 h 1654292"/>
              <a:gd name="connsiteX49" fmla="*/ 2178423 w 2218764"/>
              <a:gd name="connsiteY49" fmla="*/ 1640541 h 1654292"/>
              <a:gd name="connsiteX50" fmla="*/ 2218764 w 2218764"/>
              <a:gd name="connsiteY50" fmla="*/ 1653988 h 165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18764" h="1654292">
                <a:moveTo>
                  <a:pt x="0" y="1640541"/>
                </a:moveTo>
                <a:cubicBezTo>
                  <a:pt x="17929" y="1645023"/>
                  <a:pt x="35450" y="1656280"/>
                  <a:pt x="53788" y="1653988"/>
                </a:cubicBezTo>
                <a:cubicBezTo>
                  <a:pt x="73679" y="1651502"/>
                  <a:pt x="90172" y="1637039"/>
                  <a:pt x="107576" y="1627094"/>
                </a:cubicBezTo>
                <a:cubicBezTo>
                  <a:pt x="171312" y="1590674"/>
                  <a:pt x="127580" y="1610425"/>
                  <a:pt x="188259" y="1559859"/>
                </a:cubicBezTo>
                <a:cubicBezTo>
                  <a:pt x="200675" y="1549513"/>
                  <a:pt x="215153" y="1541930"/>
                  <a:pt x="228600" y="1532965"/>
                </a:cubicBezTo>
                <a:cubicBezTo>
                  <a:pt x="237565" y="1519518"/>
                  <a:pt x="245148" y="1505039"/>
                  <a:pt x="255494" y="1492623"/>
                </a:cubicBezTo>
                <a:cubicBezTo>
                  <a:pt x="267668" y="1478014"/>
                  <a:pt x="285625" y="1468326"/>
                  <a:pt x="295835" y="1452282"/>
                </a:cubicBezTo>
                <a:cubicBezTo>
                  <a:pt x="317359" y="1418459"/>
                  <a:pt x="327384" y="1378064"/>
                  <a:pt x="349623" y="1344706"/>
                </a:cubicBezTo>
                <a:lnTo>
                  <a:pt x="376517" y="1304365"/>
                </a:lnTo>
                <a:cubicBezTo>
                  <a:pt x="409750" y="1204665"/>
                  <a:pt x="390733" y="1249038"/>
                  <a:pt x="430306" y="1169894"/>
                </a:cubicBezTo>
                <a:cubicBezTo>
                  <a:pt x="439271" y="1134035"/>
                  <a:pt x="440670" y="1095378"/>
                  <a:pt x="457200" y="1062318"/>
                </a:cubicBezTo>
                <a:cubicBezTo>
                  <a:pt x="466165" y="1044388"/>
                  <a:pt x="476649" y="1027141"/>
                  <a:pt x="484094" y="1008529"/>
                </a:cubicBezTo>
                <a:lnTo>
                  <a:pt x="524435" y="887506"/>
                </a:lnTo>
                <a:lnTo>
                  <a:pt x="551329" y="806823"/>
                </a:lnTo>
                <a:cubicBezTo>
                  <a:pt x="555811" y="793376"/>
                  <a:pt x="562446" y="780464"/>
                  <a:pt x="564776" y="766482"/>
                </a:cubicBezTo>
                <a:cubicBezTo>
                  <a:pt x="569169" y="740123"/>
                  <a:pt x="583615" y="648099"/>
                  <a:pt x="591670" y="618565"/>
                </a:cubicBezTo>
                <a:cubicBezTo>
                  <a:pt x="611611" y="545448"/>
                  <a:pt x="615284" y="544441"/>
                  <a:pt x="645459" y="484094"/>
                </a:cubicBezTo>
                <a:cubicBezTo>
                  <a:pt x="665781" y="402804"/>
                  <a:pt x="653062" y="447837"/>
                  <a:pt x="685800" y="349623"/>
                </a:cubicBezTo>
                <a:cubicBezTo>
                  <a:pt x="690282" y="336176"/>
                  <a:pt x="691384" y="321076"/>
                  <a:pt x="699247" y="309282"/>
                </a:cubicBezTo>
                <a:cubicBezTo>
                  <a:pt x="708212" y="295835"/>
                  <a:pt x="718913" y="283396"/>
                  <a:pt x="726141" y="268941"/>
                </a:cubicBezTo>
                <a:cubicBezTo>
                  <a:pt x="732480" y="256263"/>
                  <a:pt x="733249" y="241278"/>
                  <a:pt x="739588" y="228600"/>
                </a:cubicBezTo>
                <a:cubicBezTo>
                  <a:pt x="746816" y="214145"/>
                  <a:pt x="759254" y="202714"/>
                  <a:pt x="766482" y="188259"/>
                </a:cubicBezTo>
                <a:cubicBezTo>
                  <a:pt x="784614" y="151995"/>
                  <a:pt x="769302" y="143536"/>
                  <a:pt x="806823" y="121023"/>
                </a:cubicBezTo>
                <a:cubicBezTo>
                  <a:pt x="818977" y="113730"/>
                  <a:pt x="833717" y="112058"/>
                  <a:pt x="847164" y="107576"/>
                </a:cubicBezTo>
                <a:lnTo>
                  <a:pt x="914400" y="40341"/>
                </a:lnTo>
                <a:lnTo>
                  <a:pt x="954741" y="0"/>
                </a:lnTo>
                <a:cubicBezTo>
                  <a:pt x="1080247" y="4482"/>
                  <a:pt x="1205934" y="5362"/>
                  <a:pt x="1331259" y="13447"/>
                </a:cubicBezTo>
                <a:cubicBezTo>
                  <a:pt x="1345404" y="14360"/>
                  <a:pt x="1358922" y="20555"/>
                  <a:pt x="1371600" y="26894"/>
                </a:cubicBezTo>
                <a:cubicBezTo>
                  <a:pt x="1386055" y="34122"/>
                  <a:pt x="1399526" y="43442"/>
                  <a:pt x="1411941" y="53788"/>
                </a:cubicBezTo>
                <a:cubicBezTo>
                  <a:pt x="1515479" y="140069"/>
                  <a:pt x="1392464" y="54250"/>
                  <a:pt x="1492623" y="121023"/>
                </a:cubicBezTo>
                <a:cubicBezTo>
                  <a:pt x="1541658" y="268133"/>
                  <a:pt x="1463458" y="45320"/>
                  <a:pt x="1532964" y="201706"/>
                </a:cubicBezTo>
                <a:cubicBezTo>
                  <a:pt x="1547295" y="233950"/>
                  <a:pt x="1560547" y="304729"/>
                  <a:pt x="1586753" y="336176"/>
                </a:cubicBezTo>
                <a:cubicBezTo>
                  <a:pt x="1597099" y="348591"/>
                  <a:pt x="1613647" y="354105"/>
                  <a:pt x="1627094" y="363070"/>
                </a:cubicBezTo>
                <a:cubicBezTo>
                  <a:pt x="1660893" y="464468"/>
                  <a:pt x="1615301" y="339485"/>
                  <a:pt x="1667435" y="443753"/>
                </a:cubicBezTo>
                <a:cubicBezTo>
                  <a:pt x="1673774" y="456431"/>
                  <a:pt x="1672027" y="473026"/>
                  <a:pt x="1680882" y="484094"/>
                </a:cubicBezTo>
                <a:cubicBezTo>
                  <a:pt x="1690978" y="496714"/>
                  <a:pt x="1707776" y="502023"/>
                  <a:pt x="1721223" y="510988"/>
                </a:cubicBezTo>
                <a:cubicBezTo>
                  <a:pt x="1766414" y="646561"/>
                  <a:pt x="1697463" y="436269"/>
                  <a:pt x="1748117" y="605118"/>
                </a:cubicBezTo>
                <a:cubicBezTo>
                  <a:pt x="1756263" y="632271"/>
                  <a:pt x="1766046" y="658906"/>
                  <a:pt x="1775011" y="685800"/>
                </a:cubicBezTo>
                <a:cubicBezTo>
                  <a:pt x="1779493" y="699247"/>
                  <a:pt x="1780596" y="714347"/>
                  <a:pt x="1788459" y="726141"/>
                </a:cubicBezTo>
                <a:cubicBezTo>
                  <a:pt x="1797424" y="739588"/>
                  <a:pt x="1808125" y="752027"/>
                  <a:pt x="1815353" y="766482"/>
                </a:cubicBezTo>
                <a:cubicBezTo>
                  <a:pt x="1841521" y="818817"/>
                  <a:pt x="1816397" y="800294"/>
                  <a:pt x="1842247" y="860612"/>
                </a:cubicBezTo>
                <a:cubicBezTo>
                  <a:pt x="1895229" y="984238"/>
                  <a:pt x="1845852" y="780904"/>
                  <a:pt x="1896035" y="981635"/>
                </a:cubicBezTo>
                <a:cubicBezTo>
                  <a:pt x="1900517" y="999564"/>
                  <a:pt x="1904172" y="1017721"/>
                  <a:pt x="1909482" y="1035423"/>
                </a:cubicBezTo>
                <a:cubicBezTo>
                  <a:pt x="1917628" y="1062577"/>
                  <a:pt x="1927411" y="1089212"/>
                  <a:pt x="1936376" y="1116106"/>
                </a:cubicBezTo>
                <a:lnTo>
                  <a:pt x="1990164" y="1277470"/>
                </a:lnTo>
                <a:lnTo>
                  <a:pt x="2030506" y="1398494"/>
                </a:lnTo>
                <a:cubicBezTo>
                  <a:pt x="2034988" y="1411941"/>
                  <a:pt x="2036090" y="1427041"/>
                  <a:pt x="2043953" y="1438835"/>
                </a:cubicBezTo>
                <a:lnTo>
                  <a:pt x="2070847" y="1479176"/>
                </a:lnTo>
                <a:cubicBezTo>
                  <a:pt x="2096564" y="1556329"/>
                  <a:pt x="2065877" y="1484313"/>
                  <a:pt x="2124635" y="1559859"/>
                </a:cubicBezTo>
                <a:cubicBezTo>
                  <a:pt x="2144479" y="1585373"/>
                  <a:pt x="2147759" y="1630320"/>
                  <a:pt x="2178423" y="1640541"/>
                </a:cubicBezTo>
                <a:lnTo>
                  <a:pt x="2218764" y="1653988"/>
                </a:lnTo>
              </a:path>
            </a:pathLst>
          </a:custGeom>
          <a:noFill/>
          <a:ln w="38100">
            <a:solidFill>
              <a:srgbClr val="92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549806" y="344218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Incubation – Infection Réplication – Clairance</a:t>
            </a:r>
            <a:endParaRPr lang="fr-FR" dirty="0">
              <a:solidFill>
                <a:schemeClr val="accent5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6328270" y="2592548"/>
            <a:ext cx="2506448" cy="2039750"/>
            <a:chOff x="6328270" y="2592548"/>
            <a:chExt cx="2506448" cy="203975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8270" y="2592548"/>
              <a:ext cx="843070" cy="841127"/>
            </a:xfrm>
            <a:prstGeom prst="rect">
              <a:avLst/>
            </a:prstGeom>
          </p:spPr>
        </p:pic>
        <p:sp>
          <p:nvSpPr>
            <p:cNvPr id="27" name="Ellipse 26"/>
            <p:cNvSpPr/>
            <p:nvPr/>
          </p:nvSpPr>
          <p:spPr>
            <a:xfrm>
              <a:off x="6925235" y="2739997"/>
              <a:ext cx="1909483" cy="189230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911788" y="3087371"/>
              <a:ext cx="18825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ATTENTION :</a:t>
              </a:r>
            </a:p>
            <a:p>
              <a:pPr algn="ctr"/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DÉLAI DE PRÉLÈVEMENT ++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2" name="Forme libre 1"/>
          <p:cNvSpPr/>
          <p:nvPr/>
        </p:nvSpPr>
        <p:spPr>
          <a:xfrm>
            <a:off x="3752984" y="3938016"/>
            <a:ext cx="2072640" cy="1609344"/>
          </a:xfrm>
          <a:custGeom>
            <a:avLst/>
            <a:gdLst>
              <a:gd name="connsiteX0" fmla="*/ 0 w 2072640"/>
              <a:gd name="connsiteY0" fmla="*/ 1609344 h 1609344"/>
              <a:gd name="connsiteX1" fmla="*/ 24384 w 2072640"/>
              <a:gd name="connsiteY1" fmla="*/ 1560576 h 1609344"/>
              <a:gd name="connsiteX2" fmla="*/ 60960 w 2072640"/>
              <a:gd name="connsiteY2" fmla="*/ 1511808 h 1609344"/>
              <a:gd name="connsiteX3" fmla="*/ 73152 w 2072640"/>
              <a:gd name="connsiteY3" fmla="*/ 1475232 h 1609344"/>
              <a:gd name="connsiteX4" fmla="*/ 109728 w 2072640"/>
              <a:gd name="connsiteY4" fmla="*/ 1426464 h 1609344"/>
              <a:gd name="connsiteX5" fmla="*/ 158496 w 2072640"/>
              <a:gd name="connsiteY5" fmla="*/ 1353312 h 1609344"/>
              <a:gd name="connsiteX6" fmla="*/ 182880 w 2072640"/>
              <a:gd name="connsiteY6" fmla="*/ 1316736 h 1609344"/>
              <a:gd name="connsiteX7" fmla="*/ 219456 w 2072640"/>
              <a:gd name="connsiteY7" fmla="*/ 1231392 h 1609344"/>
              <a:gd name="connsiteX8" fmla="*/ 256032 w 2072640"/>
              <a:gd name="connsiteY8" fmla="*/ 1194816 h 1609344"/>
              <a:gd name="connsiteX9" fmla="*/ 280416 w 2072640"/>
              <a:gd name="connsiteY9" fmla="*/ 1121664 h 1609344"/>
              <a:gd name="connsiteX10" fmla="*/ 292608 w 2072640"/>
              <a:gd name="connsiteY10" fmla="*/ 1085088 h 1609344"/>
              <a:gd name="connsiteX11" fmla="*/ 329184 w 2072640"/>
              <a:gd name="connsiteY11" fmla="*/ 1048512 h 1609344"/>
              <a:gd name="connsiteX12" fmla="*/ 365760 w 2072640"/>
              <a:gd name="connsiteY12" fmla="*/ 938784 h 1609344"/>
              <a:gd name="connsiteX13" fmla="*/ 377952 w 2072640"/>
              <a:gd name="connsiteY13" fmla="*/ 902208 h 1609344"/>
              <a:gd name="connsiteX14" fmla="*/ 390144 w 2072640"/>
              <a:gd name="connsiteY14" fmla="*/ 865632 h 1609344"/>
              <a:gd name="connsiteX15" fmla="*/ 402336 w 2072640"/>
              <a:gd name="connsiteY15" fmla="*/ 816864 h 1609344"/>
              <a:gd name="connsiteX16" fmla="*/ 426720 w 2072640"/>
              <a:gd name="connsiteY16" fmla="*/ 743712 h 1609344"/>
              <a:gd name="connsiteX17" fmla="*/ 451104 w 2072640"/>
              <a:gd name="connsiteY17" fmla="*/ 646176 h 1609344"/>
              <a:gd name="connsiteX18" fmla="*/ 463296 w 2072640"/>
              <a:gd name="connsiteY18" fmla="*/ 475488 h 1609344"/>
              <a:gd name="connsiteX19" fmla="*/ 475488 w 2072640"/>
              <a:gd name="connsiteY19" fmla="*/ 438912 h 1609344"/>
              <a:gd name="connsiteX20" fmla="*/ 487680 w 2072640"/>
              <a:gd name="connsiteY20" fmla="*/ 377952 h 1609344"/>
              <a:gd name="connsiteX21" fmla="*/ 512064 w 2072640"/>
              <a:gd name="connsiteY21" fmla="*/ 231648 h 1609344"/>
              <a:gd name="connsiteX22" fmla="*/ 536448 w 2072640"/>
              <a:gd name="connsiteY22" fmla="*/ 195072 h 1609344"/>
              <a:gd name="connsiteX23" fmla="*/ 548640 w 2072640"/>
              <a:gd name="connsiteY23" fmla="*/ 158496 h 1609344"/>
              <a:gd name="connsiteX24" fmla="*/ 573024 w 2072640"/>
              <a:gd name="connsiteY24" fmla="*/ 121920 h 1609344"/>
              <a:gd name="connsiteX25" fmla="*/ 609600 w 2072640"/>
              <a:gd name="connsiteY25" fmla="*/ 48768 h 1609344"/>
              <a:gd name="connsiteX26" fmla="*/ 682752 w 2072640"/>
              <a:gd name="connsiteY26" fmla="*/ 0 h 1609344"/>
              <a:gd name="connsiteX27" fmla="*/ 755904 w 2072640"/>
              <a:gd name="connsiteY27" fmla="*/ 36576 h 1609344"/>
              <a:gd name="connsiteX28" fmla="*/ 829056 w 2072640"/>
              <a:gd name="connsiteY28" fmla="*/ 73152 h 1609344"/>
              <a:gd name="connsiteX29" fmla="*/ 877824 w 2072640"/>
              <a:gd name="connsiteY29" fmla="*/ 134112 h 1609344"/>
              <a:gd name="connsiteX30" fmla="*/ 890016 w 2072640"/>
              <a:gd name="connsiteY30" fmla="*/ 170688 h 1609344"/>
              <a:gd name="connsiteX31" fmla="*/ 914400 w 2072640"/>
              <a:gd name="connsiteY31" fmla="*/ 207264 h 1609344"/>
              <a:gd name="connsiteX32" fmla="*/ 975360 w 2072640"/>
              <a:gd name="connsiteY32" fmla="*/ 292608 h 1609344"/>
              <a:gd name="connsiteX33" fmla="*/ 1048512 w 2072640"/>
              <a:gd name="connsiteY33" fmla="*/ 438912 h 1609344"/>
              <a:gd name="connsiteX34" fmla="*/ 1072896 w 2072640"/>
              <a:gd name="connsiteY34" fmla="*/ 475488 h 1609344"/>
              <a:gd name="connsiteX35" fmla="*/ 1097280 w 2072640"/>
              <a:gd name="connsiteY35" fmla="*/ 512064 h 1609344"/>
              <a:gd name="connsiteX36" fmla="*/ 1158240 w 2072640"/>
              <a:gd name="connsiteY36" fmla="*/ 585216 h 1609344"/>
              <a:gd name="connsiteX37" fmla="*/ 1219200 w 2072640"/>
              <a:gd name="connsiteY37" fmla="*/ 670560 h 1609344"/>
              <a:gd name="connsiteX38" fmla="*/ 1231392 w 2072640"/>
              <a:gd name="connsiteY38" fmla="*/ 731520 h 1609344"/>
              <a:gd name="connsiteX39" fmla="*/ 1255776 w 2072640"/>
              <a:gd name="connsiteY39" fmla="*/ 768096 h 1609344"/>
              <a:gd name="connsiteX40" fmla="*/ 1280160 w 2072640"/>
              <a:gd name="connsiteY40" fmla="*/ 816864 h 1609344"/>
              <a:gd name="connsiteX41" fmla="*/ 1304544 w 2072640"/>
              <a:gd name="connsiteY41" fmla="*/ 853440 h 1609344"/>
              <a:gd name="connsiteX42" fmla="*/ 1377696 w 2072640"/>
              <a:gd name="connsiteY42" fmla="*/ 975360 h 1609344"/>
              <a:gd name="connsiteX43" fmla="*/ 1402080 w 2072640"/>
              <a:gd name="connsiteY43" fmla="*/ 1011936 h 1609344"/>
              <a:gd name="connsiteX44" fmla="*/ 1426464 w 2072640"/>
              <a:gd name="connsiteY44" fmla="*/ 1048512 h 1609344"/>
              <a:gd name="connsiteX45" fmla="*/ 1463040 w 2072640"/>
              <a:gd name="connsiteY45" fmla="*/ 1060704 h 1609344"/>
              <a:gd name="connsiteX46" fmla="*/ 1511808 w 2072640"/>
              <a:gd name="connsiteY46" fmla="*/ 1121664 h 1609344"/>
              <a:gd name="connsiteX47" fmla="*/ 1536192 w 2072640"/>
              <a:gd name="connsiteY47" fmla="*/ 1158240 h 1609344"/>
              <a:gd name="connsiteX48" fmla="*/ 1572768 w 2072640"/>
              <a:gd name="connsiteY48" fmla="*/ 1194816 h 1609344"/>
              <a:gd name="connsiteX49" fmla="*/ 1597152 w 2072640"/>
              <a:gd name="connsiteY49" fmla="*/ 1231392 h 1609344"/>
              <a:gd name="connsiteX50" fmla="*/ 1609344 w 2072640"/>
              <a:gd name="connsiteY50" fmla="*/ 1267968 h 1609344"/>
              <a:gd name="connsiteX51" fmla="*/ 1645920 w 2072640"/>
              <a:gd name="connsiteY51" fmla="*/ 1292352 h 1609344"/>
              <a:gd name="connsiteX52" fmla="*/ 1670304 w 2072640"/>
              <a:gd name="connsiteY52" fmla="*/ 1328928 h 1609344"/>
              <a:gd name="connsiteX53" fmla="*/ 1755648 w 2072640"/>
              <a:gd name="connsiteY53" fmla="*/ 1377696 h 1609344"/>
              <a:gd name="connsiteX54" fmla="*/ 1780032 w 2072640"/>
              <a:gd name="connsiteY54" fmla="*/ 1414272 h 1609344"/>
              <a:gd name="connsiteX55" fmla="*/ 1889760 w 2072640"/>
              <a:gd name="connsiteY55" fmla="*/ 1499616 h 1609344"/>
              <a:gd name="connsiteX56" fmla="*/ 1926336 w 2072640"/>
              <a:gd name="connsiteY56" fmla="*/ 1511808 h 1609344"/>
              <a:gd name="connsiteX57" fmla="*/ 1987296 w 2072640"/>
              <a:gd name="connsiteY57" fmla="*/ 1524000 h 1609344"/>
              <a:gd name="connsiteX58" fmla="*/ 2060448 w 2072640"/>
              <a:gd name="connsiteY58" fmla="*/ 1560576 h 1609344"/>
              <a:gd name="connsiteX59" fmla="*/ 2072640 w 2072640"/>
              <a:gd name="connsiteY59" fmla="*/ 1584960 h 160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72640" h="1609344">
                <a:moveTo>
                  <a:pt x="0" y="1609344"/>
                </a:moveTo>
                <a:cubicBezTo>
                  <a:pt x="8128" y="1593088"/>
                  <a:pt x="14751" y="1575988"/>
                  <a:pt x="24384" y="1560576"/>
                </a:cubicBezTo>
                <a:cubicBezTo>
                  <a:pt x="35154" y="1543345"/>
                  <a:pt x="50878" y="1529451"/>
                  <a:pt x="60960" y="1511808"/>
                </a:cubicBezTo>
                <a:cubicBezTo>
                  <a:pt x="67336" y="1500650"/>
                  <a:pt x="66776" y="1486390"/>
                  <a:pt x="73152" y="1475232"/>
                </a:cubicBezTo>
                <a:cubicBezTo>
                  <a:pt x="83234" y="1457589"/>
                  <a:pt x="98075" y="1443111"/>
                  <a:pt x="109728" y="1426464"/>
                </a:cubicBezTo>
                <a:cubicBezTo>
                  <a:pt x="126534" y="1402456"/>
                  <a:pt x="142240" y="1377696"/>
                  <a:pt x="158496" y="1353312"/>
                </a:cubicBezTo>
                <a:cubicBezTo>
                  <a:pt x="166624" y="1341120"/>
                  <a:pt x="178246" y="1330637"/>
                  <a:pt x="182880" y="1316736"/>
                </a:cubicBezTo>
                <a:cubicBezTo>
                  <a:pt x="192830" y="1286887"/>
                  <a:pt x="200624" y="1257757"/>
                  <a:pt x="219456" y="1231392"/>
                </a:cubicBezTo>
                <a:cubicBezTo>
                  <a:pt x="229478" y="1217362"/>
                  <a:pt x="243840" y="1207008"/>
                  <a:pt x="256032" y="1194816"/>
                </a:cubicBezTo>
                <a:lnTo>
                  <a:pt x="280416" y="1121664"/>
                </a:lnTo>
                <a:cubicBezTo>
                  <a:pt x="284480" y="1109472"/>
                  <a:pt x="283521" y="1094175"/>
                  <a:pt x="292608" y="1085088"/>
                </a:cubicBezTo>
                <a:lnTo>
                  <a:pt x="329184" y="1048512"/>
                </a:lnTo>
                <a:lnTo>
                  <a:pt x="365760" y="938784"/>
                </a:lnTo>
                <a:lnTo>
                  <a:pt x="377952" y="902208"/>
                </a:lnTo>
                <a:cubicBezTo>
                  <a:pt x="382016" y="890016"/>
                  <a:pt x="387027" y="878100"/>
                  <a:pt x="390144" y="865632"/>
                </a:cubicBezTo>
                <a:cubicBezTo>
                  <a:pt x="394208" y="849376"/>
                  <a:pt x="397521" y="832914"/>
                  <a:pt x="402336" y="816864"/>
                </a:cubicBezTo>
                <a:cubicBezTo>
                  <a:pt x="409722" y="792245"/>
                  <a:pt x="420486" y="768648"/>
                  <a:pt x="426720" y="743712"/>
                </a:cubicBezTo>
                <a:lnTo>
                  <a:pt x="451104" y="646176"/>
                </a:lnTo>
                <a:cubicBezTo>
                  <a:pt x="455168" y="589280"/>
                  <a:pt x="456631" y="532138"/>
                  <a:pt x="463296" y="475488"/>
                </a:cubicBezTo>
                <a:cubicBezTo>
                  <a:pt x="464798" y="462725"/>
                  <a:pt x="472371" y="451380"/>
                  <a:pt x="475488" y="438912"/>
                </a:cubicBezTo>
                <a:cubicBezTo>
                  <a:pt x="480514" y="418808"/>
                  <a:pt x="484749" y="398466"/>
                  <a:pt x="487680" y="377952"/>
                </a:cubicBezTo>
                <a:cubicBezTo>
                  <a:pt x="493088" y="340094"/>
                  <a:pt x="491099" y="273578"/>
                  <a:pt x="512064" y="231648"/>
                </a:cubicBezTo>
                <a:cubicBezTo>
                  <a:pt x="518617" y="218542"/>
                  <a:pt x="529895" y="208178"/>
                  <a:pt x="536448" y="195072"/>
                </a:cubicBezTo>
                <a:cubicBezTo>
                  <a:pt x="542195" y="183577"/>
                  <a:pt x="542893" y="169991"/>
                  <a:pt x="548640" y="158496"/>
                </a:cubicBezTo>
                <a:cubicBezTo>
                  <a:pt x="555193" y="145390"/>
                  <a:pt x="566471" y="135026"/>
                  <a:pt x="573024" y="121920"/>
                </a:cubicBezTo>
                <a:cubicBezTo>
                  <a:pt x="589451" y="89066"/>
                  <a:pt x="578542" y="75944"/>
                  <a:pt x="609600" y="48768"/>
                </a:cubicBezTo>
                <a:cubicBezTo>
                  <a:pt x="631655" y="29470"/>
                  <a:pt x="682752" y="0"/>
                  <a:pt x="682752" y="0"/>
                </a:cubicBezTo>
                <a:cubicBezTo>
                  <a:pt x="774687" y="30645"/>
                  <a:pt x="661366" y="-10693"/>
                  <a:pt x="755904" y="36576"/>
                </a:cubicBezTo>
                <a:cubicBezTo>
                  <a:pt x="856858" y="87053"/>
                  <a:pt x="724234" y="3271"/>
                  <a:pt x="829056" y="73152"/>
                </a:cubicBezTo>
                <a:cubicBezTo>
                  <a:pt x="859701" y="165087"/>
                  <a:pt x="814799" y="55330"/>
                  <a:pt x="877824" y="134112"/>
                </a:cubicBezTo>
                <a:cubicBezTo>
                  <a:pt x="885852" y="144147"/>
                  <a:pt x="884269" y="159193"/>
                  <a:pt x="890016" y="170688"/>
                </a:cubicBezTo>
                <a:cubicBezTo>
                  <a:pt x="896569" y="183794"/>
                  <a:pt x="907130" y="194542"/>
                  <a:pt x="914400" y="207264"/>
                </a:cubicBezTo>
                <a:cubicBezTo>
                  <a:pt x="957193" y="282152"/>
                  <a:pt x="915783" y="233031"/>
                  <a:pt x="975360" y="292608"/>
                </a:cubicBezTo>
                <a:cubicBezTo>
                  <a:pt x="1009011" y="393562"/>
                  <a:pt x="985487" y="344374"/>
                  <a:pt x="1048512" y="438912"/>
                </a:cubicBezTo>
                <a:lnTo>
                  <a:pt x="1072896" y="475488"/>
                </a:lnTo>
                <a:cubicBezTo>
                  <a:pt x="1081024" y="487680"/>
                  <a:pt x="1086919" y="501703"/>
                  <a:pt x="1097280" y="512064"/>
                </a:cubicBezTo>
                <a:cubicBezTo>
                  <a:pt x="1204137" y="618921"/>
                  <a:pt x="1073370" y="483371"/>
                  <a:pt x="1158240" y="585216"/>
                </a:cubicBezTo>
                <a:cubicBezTo>
                  <a:pt x="1220024" y="659357"/>
                  <a:pt x="1174080" y="580320"/>
                  <a:pt x="1219200" y="670560"/>
                </a:cubicBezTo>
                <a:cubicBezTo>
                  <a:pt x="1223264" y="690880"/>
                  <a:pt x="1224116" y="712117"/>
                  <a:pt x="1231392" y="731520"/>
                </a:cubicBezTo>
                <a:cubicBezTo>
                  <a:pt x="1236537" y="745240"/>
                  <a:pt x="1248506" y="755374"/>
                  <a:pt x="1255776" y="768096"/>
                </a:cubicBezTo>
                <a:cubicBezTo>
                  <a:pt x="1264793" y="783876"/>
                  <a:pt x="1271143" y="801084"/>
                  <a:pt x="1280160" y="816864"/>
                </a:cubicBezTo>
                <a:cubicBezTo>
                  <a:pt x="1287430" y="829586"/>
                  <a:pt x="1297274" y="840718"/>
                  <a:pt x="1304544" y="853440"/>
                </a:cubicBezTo>
                <a:cubicBezTo>
                  <a:pt x="1379524" y="984655"/>
                  <a:pt x="1258396" y="796409"/>
                  <a:pt x="1377696" y="975360"/>
                </a:cubicBezTo>
                <a:lnTo>
                  <a:pt x="1402080" y="1011936"/>
                </a:lnTo>
                <a:cubicBezTo>
                  <a:pt x="1410208" y="1024128"/>
                  <a:pt x="1412563" y="1043878"/>
                  <a:pt x="1426464" y="1048512"/>
                </a:cubicBezTo>
                <a:lnTo>
                  <a:pt x="1463040" y="1060704"/>
                </a:lnTo>
                <a:cubicBezTo>
                  <a:pt x="1486775" y="1131910"/>
                  <a:pt x="1456661" y="1066517"/>
                  <a:pt x="1511808" y="1121664"/>
                </a:cubicBezTo>
                <a:cubicBezTo>
                  <a:pt x="1522169" y="1132025"/>
                  <a:pt x="1526811" y="1146983"/>
                  <a:pt x="1536192" y="1158240"/>
                </a:cubicBezTo>
                <a:cubicBezTo>
                  <a:pt x="1547230" y="1171486"/>
                  <a:pt x="1561730" y="1181570"/>
                  <a:pt x="1572768" y="1194816"/>
                </a:cubicBezTo>
                <a:cubicBezTo>
                  <a:pt x="1582149" y="1206073"/>
                  <a:pt x="1590599" y="1218286"/>
                  <a:pt x="1597152" y="1231392"/>
                </a:cubicBezTo>
                <a:cubicBezTo>
                  <a:pt x="1602899" y="1242887"/>
                  <a:pt x="1601316" y="1257933"/>
                  <a:pt x="1609344" y="1267968"/>
                </a:cubicBezTo>
                <a:cubicBezTo>
                  <a:pt x="1618498" y="1279410"/>
                  <a:pt x="1633728" y="1284224"/>
                  <a:pt x="1645920" y="1292352"/>
                </a:cubicBezTo>
                <a:cubicBezTo>
                  <a:pt x="1654048" y="1304544"/>
                  <a:pt x="1659943" y="1318567"/>
                  <a:pt x="1670304" y="1328928"/>
                </a:cubicBezTo>
                <a:cubicBezTo>
                  <a:pt x="1687537" y="1346161"/>
                  <a:pt x="1736523" y="1368134"/>
                  <a:pt x="1755648" y="1377696"/>
                </a:cubicBezTo>
                <a:cubicBezTo>
                  <a:pt x="1763776" y="1389888"/>
                  <a:pt x="1770651" y="1403015"/>
                  <a:pt x="1780032" y="1414272"/>
                </a:cubicBezTo>
                <a:cubicBezTo>
                  <a:pt x="1804308" y="1443403"/>
                  <a:pt x="1858389" y="1489159"/>
                  <a:pt x="1889760" y="1499616"/>
                </a:cubicBezTo>
                <a:cubicBezTo>
                  <a:pt x="1901952" y="1503680"/>
                  <a:pt x="1913868" y="1508691"/>
                  <a:pt x="1926336" y="1511808"/>
                </a:cubicBezTo>
                <a:cubicBezTo>
                  <a:pt x="1946440" y="1516834"/>
                  <a:pt x="1967192" y="1518974"/>
                  <a:pt x="1987296" y="1524000"/>
                </a:cubicBezTo>
                <a:cubicBezTo>
                  <a:pt x="2013739" y="1530611"/>
                  <a:pt x="2040582" y="1540710"/>
                  <a:pt x="2060448" y="1560576"/>
                </a:cubicBezTo>
                <a:cubicBezTo>
                  <a:pt x="2066874" y="1567002"/>
                  <a:pt x="2068576" y="1576832"/>
                  <a:pt x="2072640" y="1584960"/>
                </a:cubicBezTo>
              </a:path>
            </a:pathLst>
          </a:custGeom>
          <a:noFill/>
          <a:ln w="38100">
            <a:solidFill>
              <a:srgbClr val="929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3616004" y="3950208"/>
            <a:ext cx="2011680" cy="1584960"/>
          </a:xfrm>
          <a:custGeom>
            <a:avLst/>
            <a:gdLst>
              <a:gd name="connsiteX0" fmla="*/ 0 w 2011680"/>
              <a:gd name="connsiteY0" fmla="*/ 1584960 h 1584960"/>
              <a:gd name="connsiteX1" fmla="*/ 48768 w 2011680"/>
              <a:gd name="connsiteY1" fmla="*/ 1572768 h 1584960"/>
              <a:gd name="connsiteX2" fmla="*/ 121920 w 2011680"/>
              <a:gd name="connsiteY2" fmla="*/ 1548384 h 1584960"/>
              <a:gd name="connsiteX3" fmla="*/ 268224 w 2011680"/>
              <a:gd name="connsiteY3" fmla="*/ 1536192 h 1584960"/>
              <a:gd name="connsiteX4" fmla="*/ 353568 w 2011680"/>
              <a:gd name="connsiteY4" fmla="*/ 1511808 h 1584960"/>
              <a:gd name="connsiteX5" fmla="*/ 390144 w 2011680"/>
              <a:gd name="connsiteY5" fmla="*/ 1487424 h 1584960"/>
              <a:gd name="connsiteX6" fmla="*/ 426720 w 2011680"/>
              <a:gd name="connsiteY6" fmla="*/ 1475232 h 1584960"/>
              <a:gd name="connsiteX7" fmla="*/ 524256 w 2011680"/>
              <a:gd name="connsiteY7" fmla="*/ 1414272 h 1584960"/>
              <a:gd name="connsiteX8" fmla="*/ 560832 w 2011680"/>
              <a:gd name="connsiteY8" fmla="*/ 1389888 h 1584960"/>
              <a:gd name="connsiteX9" fmla="*/ 597408 w 2011680"/>
              <a:gd name="connsiteY9" fmla="*/ 1353312 h 1584960"/>
              <a:gd name="connsiteX10" fmla="*/ 694944 w 2011680"/>
              <a:gd name="connsiteY10" fmla="*/ 1219200 h 1584960"/>
              <a:gd name="connsiteX11" fmla="*/ 719328 w 2011680"/>
              <a:gd name="connsiteY11" fmla="*/ 1097280 h 1584960"/>
              <a:gd name="connsiteX12" fmla="*/ 731520 w 2011680"/>
              <a:gd name="connsiteY12" fmla="*/ 1060704 h 1584960"/>
              <a:gd name="connsiteX13" fmla="*/ 755904 w 2011680"/>
              <a:gd name="connsiteY13" fmla="*/ 1011936 h 1584960"/>
              <a:gd name="connsiteX14" fmla="*/ 780288 w 2011680"/>
              <a:gd name="connsiteY14" fmla="*/ 914400 h 1584960"/>
              <a:gd name="connsiteX15" fmla="*/ 792480 w 2011680"/>
              <a:gd name="connsiteY15" fmla="*/ 853440 h 1584960"/>
              <a:gd name="connsiteX16" fmla="*/ 804672 w 2011680"/>
              <a:gd name="connsiteY16" fmla="*/ 816864 h 1584960"/>
              <a:gd name="connsiteX17" fmla="*/ 853440 w 2011680"/>
              <a:gd name="connsiteY17" fmla="*/ 633984 h 1584960"/>
              <a:gd name="connsiteX18" fmla="*/ 865632 w 2011680"/>
              <a:gd name="connsiteY18" fmla="*/ 548640 h 1584960"/>
              <a:gd name="connsiteX19" fmla="*/ 890016 w 2011680"/>
              <a:gd name="connsiteY19" fmla="*/ 475488 h 1584960"/>
              <a:gd name="connsiteX20" fmla="*/ 950976 w 2011680"/>
              <a:gd name="connsiteY20" fmla="*/ 292608 h 1584960"/>
              <a:gd name="connsiteX21" fmla="*/ 975360 w 2011680"/>
              <a:gd name="connsiteY21" fmla="*/ 219456 h 1584960"/>
              <a:gd name="connsiteX22" fmla="*/ 987552 w 2011680"/>
              <a:gd name="connsiteY22" fmla="*/ 182880 h 1584960"/>
              <a:gd name="connsiteX23" fmla="*/ 999744 w 2011680"/>
              <a:gd name="connsiteY23" fmla="*/ 134112 h 1584960"/>
              <a:gd name="connsiteX24" fmla="*/ 1048512 w 2011680"/>
              <a:gd name="connsiteY24" fmla="*/ 60960 h 1584960"/>
              <a:gd name="connsiteX25" fmla="*/ 1072896 w 2011680"/>
              <a:gd name="connsiteY25" fmla="*/ 24384 h 1584960"/>
              <a:gd name="connsiteX26" fmla="*/ 1146048 w 2011680"/>
              <a:gd name="connsiteY26" fmla="*/ 0 h 1584960"/>
              <a:gd name="connsiteX27" fmla="*/ 1194816 w 2011680"/>
              <a:gd name="connsiteY27" fmla="*/ 134112 h 1584960"/>
              <a:gd name="connsiteX28" fmla="*/ 1243584 w 2011680"/>
              <a:gd name="connsiteY28" fmla="*/ 207264 h 1584960"/>
              <a:gd name="connsiteX29" fmla="*/ 1280160 w 2011680"/>
              <a:gd name="connsiteY29" fmla="*/ 280416 h 1584960"/>
              <a:gd name="connsiteX30" fmla="*/ 1304544 w 2011680"/>
              <a:gd name="connsiteY30" fmla="*/ 353568 h 1584960"/>
              <a:gd name="connsiteX31" fmla="*/ 1316736 w 2011680"/>
              <a:gd name="connsiteY31" fmla="*/ 390144 h 1584960"/>
              <a:gd name="connsiteX32" fmla="*/ 1341120 w 2011680"/>
              <a:gd name="connsiteY32" fmla="*/ 438912 h 1584960"/>
              <a:gd name="connsiteX33" fmla="*/ 1377696 w 2011680"/>
              <a:gd name="connsiteY33" fmla="*/ 475488 h 1584960"/>
              <a:gd name="connsiteX34" fmla="*/ 1426464 w 2011680"/>
              <a:gd name="connsiteY34" fmla="*/ 560832 h 1584960"/>
              <a:gd name="connsiteX35" fmla="*/ 1450848 w 2011680"/>
              <a:gd name="connsiteY35" fmla="*/ 597408 h 1584960"/>
              <a:gd name="connsiteX36" fmla="*/ 1463040 w 2011680"/>
              <a:gd name="connsiteY36" fmla="*/ 743712 h 1584960"/>
              <a:gd name="connsiteX37" fmla="*/ 1487424 w 2011680"/>
              <a:gd name="connsiteY37" fmla="*/ 877824 h 1584960"/>
              <a:gd name="connsiteX38" fmla="*/ 1524000 w 2011680"/>
              <a:gd name="connsiteY38" fmla="*/ 1109472 h 1584960"/>
              <a:gd name="connsiteX39" fmla="*/ 1548384 w 2011680"/>
              <a:gd name="connsiteY39" fmla="*/ 1182624 h 1584960"/>
              <a:gd name="connsiteX40" fmla="*/ 1597152 w 2011680"/>
              <a:gd name="connsiteY40" fmla="*/ 1255776 h 1584960"/>
              <a:gd name="connsiteX41" fmla="*/ 1621536 w 2011680"/>
              <a:gd name="connsiteY41" fmla="*/ 1292352 h 1584960"/>
              <a:gd name="connsiteX42" fmla="*/ 1633728 w 2011680"/>
              <a:gd name="connsiteY42" fmla="*/ 1328928 h 1584960"/>
              <a:gd name="connsiteX43" fmla="*/ 1706880 w 2011680"/>
              <a:gd name="connsiteY43" fmla="*/ 1377696 h 1584960"/>
              <a:gd name="connsiteX44" fmla="*/ 1780032 w 2011680"/>
              <a:gd name="connsiteY44" fmla="*/ 1438656 h 1584960"/>
              <a:gd name="connsiteX45" fmla="*/ 1816608 w 2011680"/>
              <a:gd name="connsiteY45" fmla="*/ 1450848 h 1584960"/>
              <a:gd name="connsiteX46" fmla="*/ 1950720 w 2011680"/>
              <a:gd name="connsiteY46" fmla="*/ 1524000 h 1584960"/>
              <a:gd name="connsiteX47" fmla="*/ 2011680 w 2011680"/>
              <a:gd name="connsiteY47" fmla="*/ 1548384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11680" h="1584960">
                <a:moveTo>
                  <a:pt x="0" y="1584960"/>
                </a:moveTo>
                <a:cubicBezTo>
                  <a:pt x="16256" y="1580896"/>
                  <a:pt x="32718" y="1577583"/>
                  <a:pt x="48768" y="1572768"/>
                </a:cubicBezTo>
                <a:cubicBezTo>
                  <a:pt x="73387" y="1565382"/>
                  <a:pt x="96567" y="1552610"/>
                  <a:pt x="121920" y="1548384"/>
                </a:cubicBezTo>
                <a:cubicBezTo>
                  <a:pt x="170191" y="1540339"/>
                  <a:pt x="219456" y="1540256"/>
                  <a:pt x="268224" y="1536192"/>
                </a:cubicBezTo>
                <a:cubicBezTo>
                  <a:pt x="283849" y="1532286"/>
                  <a:pt x="336077" y="1520553"/>
                  <a:pt x="353568" y="1511808"/>
                </a:cubicBezTo>
                <a:cubicBezTo>
                  <a:pt x="366674" y="1505255"/>
                  <a:pt x="377038" y="1493977"/>
                  <a:pt x="390144" y="1487424"/>
                </a:cubicBezTo>
                <a:cubicBezTo>
                  <a:pt x="401639" y="1481677"/>
                  <a:pt x="414908" y="1480294"/>
                  <a:pt x="426720" y="1475232"/>
                </a:cubicBezTo>
                <a:cubicBezTo>
                  <a:pt x="484005" y="1450681"/>
                  <a:pt x="471746" y="1451779"/>
                  <a:pt x="524256" y="1414272"/>
                </a:cubicBezTo>
                <a:cubicBezTo>
                  <a:pt x="536180" y="1405755"/>
                  <a:pt x="549575" y="1399269"/>
                  <a:pt x="560832" y="1389888"/>
                </a:cubicBezTo>
                <a:cubicBezTo>
                  <a:pt x="574078" y="1378850"/>
                  <a:pt x="586490" y="1366657"/>
                  <a:pt x="597408" y="1353312"/>
                </a:cubicBezTo>
                <a:cubicBezTo>
                  <a:pt x="646574" y="1293220"/>
                  <a:pt x="659835" y="1271863"/>
                  <a:pt x="694944" y="1219200"/>
                </a:cubicBezTo>
                <a:cubicBezTo>
                  <a:pt x="703072" y="1178560"/>
                  <a:pt x="706222" y="1136598"/>
                  <a:pt x="719328" y="1097280"/>
                </a:cubicBezTo>
                <a:cubicBezTo>
                  <a:pt x="723392" y="1085088"/>
                  <a:pt x="726458" y="1072516"/>
                  <a:pt x="731520" y="1060704"/>
                </a:cubicBezTo>
                <a:cubicBezTo>
                  <a:pt x="738679" y="1043999"/>
                  <a:pt x="750157" y="1029178"/>
                  <a:pt x="755904" y="1011936"/>
                </a:cubicBezTo>
                <a:cubicBezTo>
                  <a:pt x="766502" y="980143"/>
                  <a:pt x="773716" y="947262"/>
                  <a:pt x="780288" y="914400"/>
                </a:cubicBezTo>
                <a:cubicBezTo>
                  <a:pt x="784352" y="894080"/>
                  <a:pt x="787454" y="873544"/>
                  <a:pt x="792480" y="853440"/>
                </a:cubicBezTo>
                <a:cubicBezTo>
                  <a:pt x="795597" y="840972"/>
                  <a:pt x="801782" y="829386"/>
                  <a:pt x="804672" y="816864"/>
                </a:cubicBezTo>
                <a:cubicBezTo>
                  <a:pt x="843776" y="647415"/>
                  <a:pt x="808157" y="747191"/>
                  <a:pt x="853440" y="633984"/>
                </a:cubicBezTo>
                <a:cubicBezTo>
                  <a:pt x="857504" y="605536"/>
                  <a:pt x="859170" y="576641"/>
                  <a:pt x="865632" y="548640"/>
                </a:cubicBezTo>
                <a:cubicBezTo>
                  <a:pt x="871412" y="523595"/>
                  <a:pt x="881888" y="499872"/>
                  <a:pt x="890016" y="475488"/>
                </a:cubicBezTo>
                <a:lnTo>
                  <a:pt x="950976" y="292608"/>
                </a:lnTo>
                <a:lnTo>
                  <a:pt x="975360" y="219456"/>
                </a:lnTo>
                <a:cubicBezTo>
                  <a:pt x="979424" y="207264"/>
                  <a:pt x="984435" y="195348"/>
                  <a:pt x="987552" y="182880"/>
                </a:cubicBezTo>
                <a:cubicBezTo>
                  <a:pt x="991616" y="166624"/>
                  <a:pt x="992250" y="149099"/>
                  <a:pt x="999744" y="134112"/>
                </a:cubicBezTo>
                <a:cubicBezTo>
                  <a:pt x="1012850" y="107900"/>
                  <a:pt x="1032256" y="85344"/>
                  <a:pt x="1048512" y="60960"/>
                </a:cubicBezTo>
                <a:cubicBezTo>
                  <a:pt x="1056640" y="48768"/>
                  <a:pt x="1058995" y="29018"/>
                  <a:pt x="1072896" y="24384"/>
                </a:cubicBezTo>
                <a:lnTo>
                  <a:pt x="1146048" y="0"/>
                </a:lnTo>
                <a:cubicBezTo>
                  <a:pt x="1216337" y="46860"/>
                  <a:pt x="1173238" y="4642"/>
                  <a:pt x="1194816" y="134112"/>
                </a:cubicBezTo>
                <a:cubicBezTo>
                  <a:pt x="1201874" y="176459"/>
                  <a:pt x="1212124" y="175804"/>
                  <a:pt x="1243584" y="207264"/>
                </a:cubicBezTo>
                <a:cubicBezTo>
                  <a:pt x="1288048" y="340656"/>
                  <a:pt x="1217135" y="138609"/>
                  <a:pt x="1280160" y="280416"/>
                </a:cubicBezTo>
                <a:cubicBezTo>
                  <a:pt x="1290599" y="303904"/>
                  <a:pt x="1296416" y="329184"/>
                  <a:pt x="1304544" y="353568"/>
                </a:cubicBezTo>
                <a:cubicBezTo>
                  <a:pt x="1308608" y="365760"/>
                  <a:pt x="1310989" y="378649"/>
                  <a:pt x="1316736" y="390144"/>
                </a:cubicBezTo>
                <a:cubicBezTo>
                  <a:pt x="1324864" y="406400"/>
                  <a:pt x="1330556" y="424123"/>
                  <a:pt x="1341120" y="438912"/>
                </a:cubicBezTo>
                <a:cubicBezTo>
                  <a:pt x="1351142" y="452942"/>
                  <a:pt x="1366658" y="462242"/>
                  <a:pt x="1377696" y="475488"/>
                </a:cubicBezTo>
                <a:cubicBezTo>
                  <a:pt x="1404700" y="507892"/>
                  <a:pt x="1404782" y="522889"/>
                  <a:pt x="1426464" y="560832"/>
                </a:cubicBezTo>
                <a:cubicBezTo>
                  <a:pt x="1433734" y="573554"/>
                  <a:pt x="1442720" y="585216"/>
                  <a:pt x="1450848" y="597408"/>
                </a:cubicBezTo>
                <a:cubicBezTo>
                  <a:pt x="1454912" y="646176"/>
                  <a:pt x="1457636" y="695074"/>
                  <a:pt x="1463040" y="743712"/>
                </a:cubicBezTo>
                <a:cubicBezTo>
                  <a:pt x="1469816" y="804695"/>
                  <a:pt x="1477780" y="819960"/>
                  <a:pt x="1487424" y="877824"/>
                </a:cubicBezTo>
                <a:cubicBezTo>
                  <a:pt x="1496084" y="929783"/>
                  <a:pt x="1512998" y="1076467"/>
                  <a:pt x="1524000" y="1109472"/>
                </a:cubicBezTo>
                <a:cubicBezTo>
                  <a:pt x="1532128" y="1133856"/>
                  <a:pt x="1534127" y="1161238"/>
                  <a:pt x="1548384" y="1182624"/>
                </a:cubicBezTo>
                <a:lnTo>
                  <a:pt x="1597152" y="1255776"/>
                </a:lnTo>
                <a:cubicBezTo>
                  <a:pt x="1605280" y="1267968"/>
                  <a:pt x="1616902" y="1278451"/>
                  <a:pt x="1621536" y="1292352"/>
                </a:cubicBezTo>
                <a:cubicBezTo>
                  <a:pt x="1625600" y="1304544"/>
                  <a:pt x="1624641" y="1319841"/>
                  <a:pt x="1633728" y="1328928"/>
                </a:cubicBezTo>
                <a:cubicBezTo>
                  <a:pt x="1654450" y="1349650"/>
                  <a:pt x="1686158" y="1356974"/>
                  <a:pt x="1706880" y="1377696"/>
                </a:cubicBezTo>
                <a:cubicBezTo>
                  <a:pt x="1733844" y="1404660"/>
                  <a:pt x="1746084" y="1421682"/>
                  <a:pt x="1780032" y="1438656"/>
                </a:cubicBezTo>
                <a:cubicBezTo>
                  <a:pt x="1791527" y="1444403"/>
                  <a:pt x="1805113" y="1445101"/>
                  <a:pt x="1816608" y="1450848"/>
                </a:cubicBezTo>
                <a:cubicBezTo>
                  <a:pt x="1905648" y="1495368"/>
                  <a:pt x="1784958" y="1468746"/>
                  <a:pt x="1950720" y="1524000"/>
                </a:cubicBezTo>
                <a:cubicBezTo>
                  <a:pt x="1995917" y="1539066"/>
                  <a:pt x="1975801" y="1530445"/>
                  <a:pt x="2011680" y="1548384"/>
                </a:cubicBezTo>
              </a:path>
            </a:pathLst>
          </a:custGeom>
          <a:noFill/>
          <a:ln w="38100">
            <a:solidFill>
              <a:srgbClr val="929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1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274" y="174708"/>
            <a:ext cx="4957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VIRUS RESPIRATOIRES</a:t>
            </a:r>
            <a:endParaRPr lang="fr-FR" sz="4000" b="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16194" r="838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219" y="2458995"/>
            <a:ext cx="1769228" cy="1461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30007" y="3800966"/>
            <a:ext cx="155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mtClean="0">
                <a:latin typeface="Arial Narrow" charset="0"/>
                <a:ea typeface="Arial Narrow" charset="0"/>
                <a:cs typeface="Arial Narrow" charset="0"/>
              </a:rPr>
              <a:t>MEASLES VIRUS</a:t>
            </a:r>
            <a:endParaRPr lang="fr-FR" sz="16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3780" y="4448709"/>
            <a:ext cx="73452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Mortalité historique très élevée lors de l’introduction dans les populations susceptibles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Plan d’élimination OMS. 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Vaccin efficace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Virus ARN linéaire de polarité négative</a:t>
            </a: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Evolution contrainte ++: peu de </a:t>
            </a:r>
            <a:r>
              <a:rPr lang="fr-FR" dirty="0" err="1" smtClean="0">
                <a:latin typeface="Arial Narrow" charset="0"/>
                <a:ea typeface="Arial Narrow" charset="0"/>
                <a:cs typeface="Arial Narrow" charset="0"/>
              </a:rPr>
              <a:t>variants</a:t>
            </a:r>
            <a:r>
              <a:rPr lang="fr-FR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d’échappement, pas de recombinaison</a:t>
            </a:r>
          </a:p>
          <a:p>
            <a:pPr algn="ctr"/>
            <a:endParaRPr lang="fr-FR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Contagiosité / diffusion +++ (R0 &gt; 15)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172995" y="1138273"/>
            <a:ext cx="5575528" cy="2244243"/>
            <a:chOff x="172995" y="1138273"/>
            <a:chExt cx="5575528" cy="22442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995" y="1138273"/>
              <a:ext cx="4212495" cy="224424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073064" y="1504203"/>
              <a:ext cx="167545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>
                  <a:latin typeface="Arial Narrow" charset="0"/>
                  <a:ea typeface="Arial Narrow" charset="0"/>
                  <a:cs typeface="Arial Narrow" charset="0"/>
                </a:rPr>
                <a:t>2017</a:t>
              </a:r>
            </a:p>
            <a:p>
              <a:pPr algn="ctr"/>
              <a:r>
                <a:rPr lang="fr-FR" sz="1600" dirty="0" smtClean="0">
                  <a:latin typeface="Arial Narrow" charset="0"/>
                  <a:ea typeface="Arial Narrow" charset="0"/>
                  <a:cs typeface="Arial Narrow" charset="0"/>
                </a:rPr>
                <a:t>Roumanie 8900 cas</a:t>
              </a:r>
            </a:p>
            <a:p>
              <a:pPr algn="ctr"/>
              <a:r>
                <a:rPr lang="fr-FR" sz="1600" dirty="0" smtClean="0">
                  <a:latin typeface="Arial Narrow" charset="0"/>
                  <a:ea typeface="Arial Narrow" charset="0"/>
                  <a:cs typeface="Arial Narrow" charset="0"/>
                </a:rPr>
                <a:t>Italie 4400 cas</a:t>
              </a:r>
            </a:p>
            <a:p>
              <a:pPr algn="ctr"/>
              <a:r>
                <a:rPr lang="fr-FR" sz="1600" dirty="0" smtClean="0">
                  <a:latin typeface="Arial Narrow" charset="0"/>
                  <a:ea typeface="Arial Narrow" charset="0"/>
                  <a:cs typeface="Arial Narrow" charset="0"/>
                </a:rPr>
                <a:t>41 décès </a:t>
              </a:r>
              <a:endParaRPr lang="fr-FR" sz="16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23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2"/>
          <p:cNvSpPr txBox="1">
            <a:spLocks noChangeArrowheads="1"/>
          </p:cNvSpPr>
          <p:nvPr/>
        </p:nvSpPr>
        <p:spPr bwMode="auto">
          <a:xfrm>
            <a:off x="245503" y="944503"/>
            <a:ext cx="86454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06060"/>
              </a:buClr>
            </a:pP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INFECTIONS AIGUËS, PERSISTANTES 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: </a:t>
            </a:r>
            <a:r>
              <a:rPr lang="fr-FR" sz="2000" b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PAS DE LATENCE, PAS DE </a:t>
            </a: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CHRONICITE CHEZ LE SUJET IMMUNOCOMPÉTENT</a:t>
            </a:r>
            <a:r>
              <a:rPr lang="fr-FR" sz="2000" b="1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b="1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(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contre-exemple : adénovirus)</a:t>
            </a:r>
          </a:p>
          <a:p>
            <a:pPr eaLnBrk="1" hangingPunct="1">
              <a:buClr>
                <a:srgbClr val="606060"/>
              </a:buClr>
            </a:pPr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  <a:p>
            <a:pPr eaLnBrk="1" hangingPunct="1">
              <a:buClr>
                <a:srgbClr val="606060"/>
              </a:buClr>
            </a:pP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Période </a:t>
            </a:r>
            <a:r>
              <a:rPr lang="fr-FR" sz="20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de détection du virus dans le site de réplication : selon immunité, charges </a:t>
            </a:r>
            <a:r>
              <a:rPr lang="fr-FR" sz="20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virales</a:t>
            </a:r>
            <a:endParaRPr lang="fr-FR" sz="20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83491" y="248345"/>
            <a:ext cx="81302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IVIRUS RESPIRATOIRES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821386" y="6092873"/>
            <a:ext cx="5884545" cy="15876"/>
          </a:xfrm>
          <a:prstGeom prst="straightConnector1">
            <a:avLst/>
          </a:prstGeom>
          <a:ln w="38100">
            <a:solidFill>
              <a:srgbClr val="92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838849" y="3147074"/>
            <a:ext cx="1587" cy="2945800"/>
          </a:xfrm>
          <a:prstGeom prst="straightConnector1">
            <a:avLst/>
          </a:prstGeom>
          <a:ln w="38100">
            <a:solidFill>
              <a:srgbClr val="92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4" name="ZoneTexte 8"/>
          <p:cNvSpPr txBox="1">
            <a:spLocks noChangeArrowheads="1"/>
          </p:cNvSpPr>
          <p:nvPr/>
        </p:nvSpPr>
        <p:spPr bwMode="auto">
          <a:xfrm>
            <a:off x="6301311" y="6108748"/>
            <a:ext cx="70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temps</a:t>
            </a:r>
          </a:p>
        </p:txBody>
      </p:sp>
      <p:sp>
        <p:nvSpPr>
          <p:cNvPr id="48135" name="ZoneTexte 9"/>
          <p:cNvSpPr txBox="1">
            <a:spLocks noChangeArrowheads="1"/>
          </p:cNvSpPr>
          <p:nvPr/>
        </p:nvSpPr>
        <p:spPr bwMode="auto">
          <a:xfrm>
            <a:off x="726011" y="3192510"/>
            <a:ext cx="1165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Détection</a:t>
            </a:r>
          </a:p>
          <a:p>
            <a:pPr algn="ctr" eaLnBrk="1" hangingPunct="1"/>
            <a:r>
              <a:rPr lang="fr-FR" sz="1800" dirty="0" smtClean="0">
                <a:solidFill>
                  <a:srgbClr val="10253F"/>
                </a:solidFill>
                <a:latin typeface="Arial Narrow" charset="0"/>
                <a:cs typeface="Arial Narrow" charset="0"/>
              </a:rPr>
              <a:t>CV respiratoire</a:t>
            </a:r>
            <a:endParaRPr lang="fr-FR" sz="1800" dirty="0">
              <a:solidFill>
                <a:srgbClr val="10253F"/>
              </a:solidFill>
              <a:latin typeface="Arial Narrow" charset="0"/>
              <a:cs typeface="Arial Narrow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840436" y="5730923"/>
            <a:ext cx="5059363" cy="0"/>
          </a:xfrm>
          <a:prstGeom prst="line">
            <a:avLst/>
          </a:prstGeom>
          <a:ln w="19050" cap="flat" cmpd="sng" algn="ctr">
            <a:solidFill>
              <a:srgbClr val="929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7" name="ZoneTexte 13"/>
          <p:cNvSpPr txBox="1">
            <a:spLocks noChangeArrowheads="1"/>
          </p:cNvSpPr>
          <p:nvPr/>
        </p:nvSpPr>
        <p:spPr bwMode="auto">
          <a:xfrm>
            <a:off x="826024" y="5284835"/>
            <a:ext cx="995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Seuil</a:t>
            </a:r>
          </a:p>
          <a:p>
            <a:pPr algn="ctr" eaLnBrk="1" hangingPunct="1"/>
            <a:r>
              <a:rPr lang="fr-FR" sz="1800" dirty="0">
                <a:solidFill>
                  <a:srgbClr val="10253F"/>
                </a:solidFill>
                <a:latin typeface="Arial Narrow" charset="0"/>
                <a:cs typeface="Arial Narrow" charset="0"/>
              </a:rPr>
              <a:t> de détection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295697" y="6470698"/>
            <a:ext cx="3854927" cy="359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9" name="ZoneTexte 16"/>
          <p:cNvSpPr txBox="1">
            <a:spLocks noChangeArrowheads="1"/>
          </p:cNvSpPr>
          <p:nvPr/>
        </p:nvSpPr>
        <p:spPr bwMode="auto">
          <a:xfrm>
            <a:off x="3658124" y="6504035"/>
            <a:ext cx="85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FFFF"/>
                </a:solidFill>
                <a:latin typeface="Arial Narrow" charset="0"/>
                <a:cs typeface="Arial Narrow" charset="0"/>
              </a:rPr>
              <a:t>Signes +/-</a:t>
            </a:r>
          </a:p>
        </p:txBody>
      </p:sp>
      <p:grpSp>
        <p:nvGrpSpPr>
          <p:cNvPr id="15" name="Grouper 21"/>
          <p:cNvGrpSpPr>
            <a:grpSpLocks/>
          </p:cNvGrpSpPr>
          <p:nvPr/>
        </p:nvGrpSpPr>
        <p:grpSpPr bwMode="auto">
          <a:xfrm>
            <a:off x="3089799" y="3397298"/>
            <a:ext cx="4670425" cy="2316162"/>
            <a:chOff x="3790928" y="927162"/>
            <a:chExt cx="4670812" cy="2315955"/>
          </a:xfr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17" name="Rectangle à coins arrondis 16"/>
            <p:cNvSpPr/>
            <p:nvPr/>
          </p:nvSpPr>
          <p:spPr>
            <a:xfrm>
              <a:off x="3790928" y="927162"/>
              <a:ext cx="3673779" cy="2315955"/>
            </a:xfrm>
            <a:prstGeom prst="round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IMMUNODÉPRIMÉ</a:t>
              </a:r>
              <a:endParaRPr lang="fr-FR" sz="2000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7242439" y="1681157"/>
              <a:ext cx="1219301" cy="841300"/>
            </a:xfrm>
            <a:prstGeom prst="chevron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2421526" y="2775221"/>
            <a:ext cx="39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Incubation – Infection Réplication– Clairance</a:t>
            </a:r>
            <a:endParaRPr lang="fr-FR" dirty="0">
              <a:solidFill>
                <a:schemeClr val="accent5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2546487" y="3407482"/>
            <a:ext cx="4209710" cy="2318678"/>
          </a:xfrm>
          <a:custGeom>
            <a:avLst/>
            <a:gdLst>
              <a:gd name="connsiteX0" fmla="*/ 0 w 4209710"/>
              <a:gd name="connsiteY0" fmla="*/ 2305231 h 2318678"/>
              <a:gd name="connsiteX1" fmla="*/ 53788 w 4209710"/>
              <a:gd name="connsiteY1" fmla="*/ 2318678 h 2318678"/>
              <a:gd name="connsiteX2" fmla="*/ 161365 w 4209710"/>
              <a:gd name="connsiteY2" fmla="*/ 2291784 h 2318678"/>
              <a:gd name="connsiteX3" fmla="*/ 282388 w 4209710"/>
              <a:gd name="connsiteY3" fmla="*/ 2184207 h 2318678"/>
              <a:gd name="connsiteX4" fmla="*/ 309282 w 4209710"/>
              <a:gd name="connsiteY4" fmla="*/ 2143866 h 2318678"/>
              <a:gd name="connsiteX5" fmla="*/ 376518 w 4209710"/>
              <a:gd name="connsiteY5" fmla="*/ 2090078 h 2318678"/>
              <a:gd name="connsiteX6" fmla="*/ 430306 w 4209710"/>
              <a:gd name="connsiteY6" fmla="*/ 2009396 h 2318678"/>
              <a:gd name="connsiteX7" fmla="*/ 457200 w 4209710"/>
              <a:gd name="connsiteY7" fmla="*/ 1969054 h 2318678"/>
              <a:gd name="connsiteX8" fmla="*/ 484094 w 4209710"/>
              <a:gd name="connsiteY8" fmla="*/ 1888372 h 2318678"/>
              <a:gd name="connsiteX9" fmla="*/ 510988 w 4209710"/>
              <a:gd name="connsiteY9" fmla="*/ 1848031 h 2318678"/>
              <a:gd name="connsiteX10" fmla="*/ 537882 w 4209710"/>
              <a:gd name="connsiteY10" fmla="*/ 1767349 h 2318678"/>
              <a:gd name="connsiteX11" fmla="*/ 551329 w 4209710"/>
              <a:gd name="connsiteY11" fmla="*/ 1727007 h 2318678"/>
              <a:gd name="connsiteX12" fmla="*/ 578224 w 4209710"/>
              <a:gd name="connsiteY12" fmla="*/ 1686666 h 2318678"/>
              <a:gd name="connsiteX13" fmla="*/ 618565 w 4209710"/>
              <a:gd name="connsiteY13" fmla="*/ 1552196 h 2318678"/>
              <a:gd name="connsiteX14" fmla="*/ 645459 w 4209710"/>
              <a:gd name="connsiteY14" fmla="*/ 1498407 h 2318678"/>
              <a:gd name="connsiteX15" fmla="*/ 658906 w 4209710"/>
              <a:gd name="connsiteY15" fmla="*/ 1444619 h 2318678"/>
              <a:gd name="connsiteX16" fmla="*/ 685800 w 4209710"/>
              <a:gd name="connsiteY16" fmla="*/ 1404278 h 2318678"/>
              <a:gd name="connsiteX17" fmla="*/ 699247 w 4209710"/>
              <a:gd name="connsiteY17" fmla="*/ 1363937 h 2318678"/>
              <a:gd name="connsiteX18" fmla="*/ 779929 w 4209710"/>
              <a:gd name="connsiteY18" fmla="*/ 1216019 h 2318678"/>
              <a:gd name="connsiteX19" fmla="*/ 806824 w 4209710"/>
              <a:gd name="connsiteY19" fmla="*/ 1162231 h 2318678"/>
              <a:gd name="connsiteX20" fmla="*/ 847165 w 4209710"/>
              <a:gd name="connsiteY20" fmla="*/ 1068102 h 2318678"/>
              <a:gd name="connsiteX21" fmla="*/ 900953 w 4209710"/>
              <a:gd name="connsiteY21" fmla="*/ 987419 h 2318678"/>
              <a:gd name="connsiteX22" fmla="*/ 914400 w 4209710"/>
              <a:gd name="connsiteY22" fmla="*/ 947078 h 2318678"/>
              <a:gd name="connsiteX23" fmla="*/ 968188 w 4209710"/>
              <a:gd name="connsiteY23" fmla="*/ 852949 h 2318678"/>
              <a:gd name="connsiteX24" fmla="*/ 981635 w 4209710"/>
              <a:gd name="connsiteY24" fmla="*/ 812607 h 2318678"/>
              <a:gd name="connsiteX25" fmla="*/ 1048871 w 4209710"/>
              <a:gd name="connsiteY25" fmla="*/ 731925 h 2318678"/>
              <a:gd name="connsiteX26" fmla="*/ 1075765 w 4209710"/>
              <a:gd name="connsiteY26" fmla="*/ 691584 h 2318678"/>
              <a:gd name="connsiteX27" fmla="*/ 1089212 w 4209710"/>
              <a:gd name="connsiteY27" fmla="*/ 651243 h 2318678"/>
              <a:gd name="connsiteX28" fmla="*/ 1143000 w 4209710"/>
              <a:gd name="connsiteY28" fmla="*/ 570560 h 2318678"/>
              <a:gd name="connsiteX29" fmla="*/ 1169894 w 4209710"/>
              <a:gd name="connsiteY29" fmla="*/ 530219 h 2318678"/>
              <a:gd name="connsiteX30" fmla="*/ 1237129 w 4209710"/>
              <a:gd name="connsiteY30" fmla="*/ 409196 h 2318678"/>
              <a:gd name="connsiteX31" fmla="*/ 1264024 w 4209710"/>
              <a:gd name="connsiteY31" fmla="*/ 368854 h 2318678"/>
              <a:gd name="connsiteX32" fmla="*/ 1290918 w 4209710"/>
              <a:gd name="connsiteY32" fmla="*/ 328513 h 2318678"/>
              <a:gd name="connsiteX33" fmla="*/ 1331259 w 4209710"/>
              <a:gd name="connsiteY33" fmla="*/ 301619 h 2318678"/>
              <a:gd name="connsiteX34" fmla="*/ 1358153 w 4209710"/>
              <a:gd name="connsiteY34" fmla="*/ 261278 h 2318678"/>
              <a:gd name="connsiteX35" fmla="*/ 1438835 w 4209710"/>
              <a:gd name="connsiteY35" fmla="*/ 207490 h 2318678"/>
              <a:gd name="connsiteX36" fmla="*/ 1479177 w 4209710"/>
              <a:gd name="connsiteY36" fmla="*/ 180596 h 2318678"/>
              <a:gd name="connsiteX37" fmla="*/ 1519518 w 4209710"/>
              <a:gd name="connsiteY37" fmla="*/ 140254 h 2318678"/>
              <a:gd name="connsiteX38" fmla="*/ 1573306 w 4209710"/>
              <a:gd name="connsiteY38" fmla="*/ 126807 h 2318678"/>
              <a:gd name="connsiteX39" fmla="*/ 1653988 w 4209710"/>
              <a:gd name="connsiteY39" fmla="*/ 99913 h 2318678"/>
              <a:gd name="connsiteX40" fmla="*/ 1734671 w 4209710"/>
              <a:gd name="connsiteY40" fmla="*/ 73019 h 2318678"/>
              <a:gd name="connsiteX41" fmla="*/ 1775012 w 4209710"/>
              <a:gd name="connsiteY41" fmla="*/ 59572 h 2318678"/>
              <a:gd name="connsiteX42" fmla="*/ 1842247 w 4209710"/>
              <a:gd name="connsiteY42" fmla="*/ 46125 h 2318678"/>
              <a:gd name="connsiteX43" fmla="*/ 1936377 w 4209710"/>
              <a:gd name="connsiteY43" fmla="*/ 32678 h 2318678"/>
              <a:gd name="connsiteX44" fmla="*/ 2662518 w 4209710"/>
              <a:gd name="connsiteY44" fmla="*/ 19231 h 2318678"/>
              <a:gd name="connsiteX45" fmla="*/ 2877671 w 4209710"/>
              <a:gd name="connsiteY45" fmla="*/ 19231 h 2318678"/>
              <a:gd name="connsiteX46" fmla="*/ 3012141 w 4209710"/>
              <a:gd name="connsiteY46" fmla="*/ 59572 h 2318678"/>
              <a:gd name="connsiteX47" fmla="*/ 3092824 w 4209710"/>
              <a:gd name="connsiteY47" fmla="*/ 86466 h 2318678"/>
              <a:gd name="connsiteX48" fmla="*/ 3186953 w 4209710"/>
              <a:gd name="connsiteY48" fmla="*/ 113360 h 2318678"/>
              <a:gd name="connsiteX49" fmla="*/ 3213847 w 4209710"/>
              <a:gd name="connsiteY49" fmla="*/ 153702 h 2318678"/>
              <a:gd name="connsiteX50" fmla="*/ 3254188 w 4209710"/>
              <a:gd name="connsiteY50" fmla="*/ 194043 h 2318678"/>
              <a:gd name="connsiteX51" fmla="*/ 3267635 w 4209710"/>
              <a:gd name="connsiteY51" fmla="*/ 234384 h 2318678"/>
              <a:gd name="connsiteX52" fmla="*/ 3348318 w 4209710"/>
              <a:gd name="connsiteY52" fmla="*/ 315066 h 2318678"/>
              <a:gd name="connsiteX53" fmla="*/ 3375212 w 4209710"/>
              <a:gd name="connsiteY53" fmla="*/ 395749 h 2318678"/>
              <a:gd name="connsiteX54" fmla="*/ 3388659 w 4209710"/>
              <a:gd name="connsiteY54" fmla="*/ 436090 h 2318678"/>
              <a:gd name="connsiteX55" fmla="*/ 3415553 w 4209710"/>
              <a:gd name="connsiteY55" fmla="*/ 476431 h 2318678"/>
              <a:gd name="connsiteX56" fmla="*/ 3442447 w 4209710"/>
              <a:gd name="connsiteY56" fmla="*/ 557113 h 2318678"/>
              <a:gd name="connsiteX57" fmla="*/ 3455894 w 4209710"/>
              <a:gd name="connsiteY57" fmla="*/ 597454 h 2318678"/>
              <a:gd name="connsiteX58" fmla="*/ 3469341 w 4209710"/>
              <a:gd name="connsiteY58" fmla="*/ 637796 h 2318678"/>
              <a:gd name="connsiteX59" fmla="*/ 3496235 w 4209710"/>
              <a:gd name="connsiteY59" fmla="*/ 691584 h 2318678"/>
              <a:gd name="connsiteX60" fmla="*/ 3523129 w 4209710"/>
              <a:gd name="connsiteY60" fmla="*/ 785713 h 2318678"/>
              <a:gd name="connsiteX61" fmla="*/ 3576918 w 4209710"/>
              <a:gd name="connsiteY61" fmla="*/ 879843 h 2318678"/>
              <a:gd name="connsiteX62" fmla="*/ 3603812 w 4209710"/>
              <a:gd name="connsiteY62" fmla="*/ 973972 h 2318678"/>
              <a:gd name="connsiteX63" fmla="*/ 3630706 w 4209710"/>
              <a:gd name="connsiteY63" fmla="*/ 1014313 h 2318678"/>
              <a:gd name="connsiteX64" fmla="*/ 3657600 w 4209710"/>
              <a:gd name="connsiteY64" fmla="*/ 1068102 h 2318678"/>
              <a:gd name="connsiteX65" fmla="*/ 3724835 w 4209710"/>
              <a:gd name="connsiteY65" fmla="*/ 1162231 h 2318678"/>
              <a:gd name="connsiteX66" fmla="*/ 3778624 w 4209710"/>
              <a:gd name="connsiteY66" fmla="*/ 1229466 h 2318678"/>
              <a:gd name="connsiteX67" fmla="*/ 3805518 w 4209710"/>
              <a:gd name="connsiteY67" fmla="*/ 1310149 h 2318678"/>
              <a:gd name="connsiteX68" fmla="*/ 3859306 w 4209710"/>
              <a:gd name="connsiteY68" fmla="*/ 1390831 h 2318678"/>
              <a:gd name="connsiteX69" fmla="*/ 3872753 w 4209710"/>
              <a:gd name="connsiteY69" fmla="*/ 1431172 h 2318678"/>
              <a:gd name="connsiteX70" fmla="*/ 3926541 w 4209710"/>
              <a:gd name="connsiteY70" fmla="*/ 1525302 h 2318678"/>
              <a:gd name="connsiteX71" fmla="*/ 3953435 w 4209710"/>
              <a:gd name="connsiteY71" fmla="*/ 1619431 h 2318678"/>
              <a:gd name="connsiteX72" fmla="*/ 3980329 w 4209710"/>
              <a:gd name="connsiteY72" fmla="*/ 1673219 h 2318678"/>
              <a:gd name="connsiteX73" fmla="*/ 3993777 w 4209710"/>
              <a:gd name="connsiteY73" fmla="*/ 1713560 h 2318678"/>
              <a:gd name="connsiteX74" fmla="*/ 4047565 w 4209710"/>
              <a:gd name="connsiteY74" fmla="*/ 1780796 h 2318678"/>
              <a:gd name="connsiteX75" fmla="*/ 4074459 w 4209710"/>
              <a:gd name="connsiteY75" fmla="*/ 1861478 h 2318678"/>
              <a:gd name="connsiteX76" fmla="*/ 4128247 w 4209710"/>
              <a:gd name="connsiteY76" fmla="*/ 1942160 h 2318678"/>
              <a:gd name="connsiteX77" fmla="*/ 4155141 w 4209710"/>
              <a:gd name="connsiteY77" fmla="*/ 2022843 h 2318678"/>
              <a:gd name="connsiteX78" fmla="*/ 4168588 w 4209710"/>
              <a:gd name="connsiteY78" fmla="*/ 2063184 h 2318678"/>
              <a:gd name="connsiteX79" fmla="*/ 4208929 w 4209710"/>
              <a:gd name="connsiteY79" fmla="*/ 2143866 h 2318678"/>
              <a:gd name="connsiteX80" fmla="*/ 4208929 w 4209710"/>
              <a:gd name="connsiteY80" fmla="*/ 2170760 h 231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209710" h="2318678">
                <a:moveTo>
                  <a:pt x="0" y="2305231"/>
                </a:moveTo>
                <a:cubicBezTo>
                  <a:pt x="17929" y="2309713"/>
                  <a:pt x="35307" y="2318678"/>
                  <a:pt x="53788" y="2318678"/>
                </a:cubicBezTo>
                <a:cubicBezTo>
                  <a:pt x="86243" y="2318678"/>
                  <a:pt x="129531" y="2302395"/>
                  <a:pt x="161365" y="2291784"/>
                </a:cubicBezTo>
                <a:cubicBezTo>
                  <a:pt x="253475" y="2199674"/>
                  <a:pt x="210401" y="2232200"/>
                  <a:pt x="282388" y="2184207"/>
                </a:cubicBezTo>
                <a:cubicBezTo>
                  <a:pt x="291353" y="2170760"/>
                  <a:pt x="299186" y="2156486"/>
                  <a:pt x="309282" y="2143866"/>
                </a:cubicBezTo>
                <a:cubicBezTo>
                  <a:pt x="331179" y="2116495"/>
                  <a:pt x="346566" y="2110046"/>
                  <a:pt x="376518" y="2090078"/>
                </a:cubicBezTo>
                <a:lnTo>
                  <a:pt x="430306" y="2009396"/>
                </a:lnTo>
                <a:cubicBezTo>
                  <a:pt x="439271" y="1995949"/>
                  <a:pt x="452089" y="1984386"/>
                  <a:pt x="457200" y="1969054"/>
                </a:cubicBezTo>
                <a:cubicBezTo>
                  <a:pt x="466165" y="1942160"/>
                  <a:pt x="468369" y="1911960"/>
                  <a:pt x="484094" y="1888372"/>
                </a:cubicBezTo>
                <a:cubicBezTo>
                  <a:pt x="493059" y="1874925"/>
                  <a:pt x="504424" y="1862799"/>
                  <a:pt x="510988" y="1848031"/>
                </a:cubicBezTo>
                <a:cubicBezTo>
                  <a:pt x="522502" y="1822126"/>
                  <a:pt x="528917" y="1794243"/>
                  <a:pt x="537882" y="1767349"/>
                </a:cubicBezTo>
                <a:cubicBezTo>
                  <a:pt x="542364" y="1753902"/>
                  <a:pt x="543466" y="1738801"/>
                  <a:pt x="551329" y="1727007"/>
                </a:cubicBezTo>
                <a:lnTo>
                  <a:pt x="578224" y="1686666"/>
                </a:lnTo>
                <a:cubicBezTo>
                  <a:pt x="587875" y="1648060"/>
                  <a:pt x="602196" y="1584935"/>
                  <a:pt x="618565" y="1552196"/>
                </a:cubicBezTo>
                <a:cubicBezTo>
                  <a:pt x="627530" y="1534266"/>
                  <a:pt x="638420" y="1517177"/>
                  <a:pt x="645459" y="1498407"/>
                </a:cubicBezTo>
                <a:cubicBezTo>
                  <a:pt x="651948" y="1481103"/>
                  <a:pt x="651626" y="1461606"/>
                  <a:pt x="658906" y="1444619"/>
                </a:cubicBezTo>
                <a:cubicBezTo>
                  <a:pt x="665272" y="1429764"/>
                  <a:pt x="678572" y="1418733"/>
                  <a:pt x="685800" y="1404278"/>
                </a:cubicBezTo>
                <a:cubicBezTo>
                  <a:pt x="692139" y="1391600"/>
                  <a:pt x="693382" y="1376841"/>
                  <a:pt x="699247" y="1363937"/>
                </a:cubicBezTo>
                <a:cubicBezTo>
                  <a:pt x="800845" y="1140419"/>
                  <a:pt x="714437" y="1330628"/>
                  <a:pt x="779929" y="1216019"/>
                </a:cubicBezTo>
                <a:cubicBezTo>
                  <a:pt x="789875" y="1198614"/>
                  <a:pt x="798927" y="1180656"/>
                  <a:pt x="806824" y="1162231"/>
                </a:cubicBezTo>
                <a:cubicBezTo>
                  <a:pt x="834649" y="1097307"/>
                  <a:pt x="802563" y="1142440"/>
                  <a:pt x="847165" y="1068102"/>
                </a:cubicBezTo>
                <a:cubicBezTo>
                  <a:pt x="863795" y="1040385"/>
                  <a:pt x="890732" y="1018083"/>
                  <a:pt x="900953" y="987419"/>
                </a:cubicBezTo>
                <a:cubicBezTo>
                  <a:pt x="905435" y="973972"/>
                  <a:pt x="908061" y="959756"/>
                  <a:pt x="914400" y="947078"/>
                </a:cubicBezTo>
                <a:cubicBezTo>
                  <a:pt x="981919" y="812039"/>
                  <a:pt x="897469" y="1017962"/>
                  <a:pt x="968188" y="852949"/>
                </a:cubicBezTo>
                <a:cubicBezTo>
                  <a:pt x="973772" y="839920"/>
                  <a:pt x="975296" y="825285"/>
                  <a:pt x="981635" y="812607"/>
                </a:cubicBezTo>
                <a:cubicBezTo>
                  <a:pt x="1006675" y="762527"/>
                  <a:pt x="1011696" y="776534"/>
                  <a:pt x="1048871" y="731925"/>
                </a:cubicBezTo>
                <a:cubicBezTo>
                  <a:pt x="1059217" y="719510"/>
                  <a:pt x="1068537" y="706039"/>
                  <a:pt x="1075765" y="691584"/>
                </a:cubicBezTo>
                <a:cubicBezTo>
                  <a:pt x="1082104" y="678906"/>
                  <a:pt x="1082328" y="663634"/>
                  <a:pt x="1089212" y="651243"/>
                </a:cubicBezTo>
                <a:cubicBezTo>
                  <a:pt x="1104909" y="622988"/>
                  <a:pt x="1125071" y="597454"/>
                  <a:pt x="1143000" y="570560"/>
                </a:cubicBezTo>
                <a:cubicBezTo>
                  <a:pt x="1151965" y="557113"/>
                  <a:pt x="1164783" y="545551"/>
                  <a:pt x="1169894" y="530219"/>
                </a:cubicBezTo>
                <a:cubicBezTo>
                  <a:pt x="1193562" y="459214"/>
                  <a:pt x="1175479" y="501671"/>
                  <a:pt x="1237129" y="409196"/>
                </a:cubicBezTo>
                <a:lnTo>
                  <a:pt x="1264024" y="368854"/>
                </a:lnTo>
                <a:cubicBezTo>
                  <a:pt x="1272989" y="355407"/>
                  <a:pt x="1277471" y="337478"/>
                  <a:pt x="1290918" y="328513"/>
                </a:cubicBezTo>
                <a:lnTo>
                  <a:pt x="1331259" y="301619"/>
                </a:lnTo>
                <a:cubicBezTo>
                  <a:pt x="1340224" y="288172"/>
                  <a:pt x="1345990" y="271920"/>
                  <a:pt x="1358153" y="261278"/>
                </a:cubicBezTo>
                <a:cubicBezTo>
                  <a:pt x="1382478" y="239993"/>
                  <a:pt x="1411941" y="225419"/>
                  <a:pt x="1438835" y="207490"/>
                </a:cubicBezTo>
                <a:cubicBezTo>
                  <a:pt x="1452282" y="198525"/>
                  <a:pt x="1467749" y="192024"/>
                  <a:pt x="1479177" y="180596"/>
                </a:cubicBezTo>
                <a:cubicBezTo>
                  <a:pt x="1492624" y="167149"/>
                  <a:pt x="1503007" y="149689"/>
                  <a:pt x="1519518" y="140254"/>
                </a:cubicBezTo>
                <a:cubicBezTo>
                  <a:pt x="1535564" y="131085"/>
                  <a:pt x="1555604" y="132118"/>
                  <a:pt x="1573306" y="126807"/>
                </a:cubicBezTo>
                <a:cubicBezTo>
                  <a:pt x="1600459" y="118661"/>
                  <a:pt x="1627094" y="108878"/>
                  <a:pt x="1653988" y="99913"/>
                </a:cubicBezTo>
                <a:lnTo>
                  <a:pt x="1734671" y="73019"/>
                </a:lnTo>
                <a:cubicBezTo>
                  <a:pt x="1748118" y="68537"/>
                  <a:pt x="1761113" y="62352"/>
                  <a:pt x="1775012" y="59572"/>
                </a:cubicBezTo>
                <a:cubicBezTo>
                  <a:pt x="1797424" y="55090"/>
                  <a:pt x="1819702" y="49882"/>
                  <a:pt x="1842247" y="46125"/>
                </a:cubicBezTo>
                <a:cubicBezTo>
                  <a:pt x="1873511" y="40914"/>
                  <a:pt x="1904699" y="33717"/>
                  <a:pt x="1936377" y="32678"/>
                </a:cubicBezTo>
                <a:cubicBezTo>
                  <a:pt x="2178335" y="24745"/>
                  <a:pt x="2420471" y="23713"/>
                  <a:pt x="2662518" y="19231"/>
                </a:cubicBezTo>
                <a:cubicBezTo>
                  <a:pt x="2754165" y="-11318"/>
                  <a:pt x="2705788" y="-990"/>
                  <a:pt x="2877671" y="19231"/>
                </a:cubicBezTo>
                <a:cubicBezTo>
                  <a:pt x="2909079" y="22926"/>
                  <a:pt x="2990443" y="52339"/>
                  <a:pt x="3012141" y="59572"/>
                </a:cubicBezTo>
                <a:lnTo>
                  <a:pt x="3092824" y="86466"/>
                </a:lnTo>
                <a:cubicBezTo>
                  <a:pt x="3160363" y="103351"/>
                  <a:pt x="3129079" y="94069"/>
                  <a:pt x="3186953" y="113360"/>
                </a:cubicBezTo>
                <a:cubicBezTo>
                  <a:pt x="3195918" y="126807"/>
                  <a:pt x="3203501" y="141286"/>
                  <a:pt x="3213847" y="153702"/>
                </a:cubicBezTo>
                <a:cubicBezTo>
                  <a:pt x="3226021" y="168311"/>
                  <a:pt x="3243639" y="178220"/>
                  <a:pt x="3254188" y="194043"/>
                </a:cubicBezTo>
                <a:cubicBezTo>
                  <a:pt x="3262051" y="205837"/>
                  <a:pt x="3258933" y="223195"/>
                  <a:pt x="3267635" y="234384"/>
                </a:cubicBezTo>
                <a:cubicBezTo>
                  <a:pt x="3290986" y="264406"/>
                  <a:pt x="3348318" y="315066"/>
                  <a:pt x="3348318" y="315066"/>
                </a:cubicBezTo>
                <a:lnTo>
                  <a:pt x="3375212" y="395749"/>
                </a:lnTo>
                <a:cubicBezTo>
                  <a:pt x="3379694" y="409196"/>
                  <a:pt x="3380796" y="424296"/>
                  <a:pt x="3388659" y="436090"/>
                </a:cubicBezTo>
                <a:cubicBezTo>
                  <a:pt x="3397624" y="449537"/>
                  <a:pt x="3408989" y="461663"/>
                  <a:pt x="3415553" y="476431"/>
                </a:cubicBezTo>
                <a:cubicBezTo>
                  <a:pt x="3427067" y="502336"/>
                  <a:pt x="3433482" y="530219"/>
                  <a:pt x="3442447" y="557113"/>
                </a:cubicBezTo>
                <a:lnTo>
                  <a:pt x="3455894" y="597454"/>
                </a:lnTo>
                <a:cubicBezTo>
                  <a:pt x="3460376" y="610901"/>
                  <a:pt x="3463002" y="625118"/>
                  <a:pt x="3469341" y="637796"/>
                </a:cubicBezTo>
                <a:cubicBezTo>
                  <a:pt x="3478306" y="655725"/>
                  <a:pt x="3488339" y="673159"/>
                  <a:pt x="3496235" y="691584"/>
                </a:cubicBezTo>
                <a:cubicBezTo>
                  <a:pt x="3528747" y="767446"/>
                  <a:pt x="3489006" y="694720"/>
                  <a:pt x="3523129" y="785713"/>
                </a:cubicBezTo>
                <a:cubicBezTo>
                  <a:pt x="3537752" y="824708"/>
                  <a:pt x="3554625" y="846403"/>
                  <a:pt x="3576918" y="879843"/>
                </a:cubicBezTo>
                <a:cubicBezTo>
                  <a:pt x="3581226" y="897077"/>
                  <a:pt x="3594166" y="954681"/>
                  <a:pt x="3603812" y="973972"/>
                </a:cubicBezTo>
                <a:cubicBezTo>
                  <a:pt x="3611040" y="988427"/>
                  <a:pt x="3622688" y="1000281"/>
                  <a:pt x="3630706" y="1014313"/>
                </a:cubicBezTo>
                <a:cubicBezTo>
                  <a:pt x="3640651" y="1031718"/>
                  <a:pt x="3647655" y="1050697"/>
                  <a:pt x="3657600" y="1068102"/>
                </a:cubicBezTo>
                <a:cubicBezTo>
                  <a:pt x="3675708" y="1099791"/>
                  <a:pt x="3704221" y="1133372"/>
                  <a:pt x="3724835" y="1162231"/>
                </a:cubicBezTo>
                <a:cubicBezTo>
                  <a:pt x="3767242" y="1221601"/>
                  <a:pt x="3733648" y="1184492"/>
                  <a:pt x="3778624" y="1229466"/>
                </a:cubicBezTo>
                <a:cubicBezTo>
                  <a:pt x="3787589" y="1256360"/>
                  <a:pt x="3789793" y="1286561"/>
                  <a:pt x="3805518" y="1310149"/>
                </a:cubicBezTo>
                <a:cubicBezTo>
                  <a:pt x="3823447" y="1337043"/>
                  <a:pt x="3849085" y="1360167"/>
                  <a:pt x="3859306" y="1390831"/>
                </a:cubicBezTo>
                <a:cubicBezTo>
                  <a:pt x="3863788" y="1404278"/>
                  <a:pt x="3867169" y="1418144"/>
                  <a:pt x="3872753" y="1431172"/>
                </a:cubicBezTo>
                <a:cubicBezTo>
                  <a:pt x="3893225" y="1478941"/>
                  <a:pt x="3899532" y="1484788"/>
                  <a:pt x="3926541" y="1525302"/>
                </a:cubicBezTo>
                <a:cubicBezTo>
                  <a:pt x="3933365" y="1552597"/>
                  <a:pt x="3941860" y="1592423"/>
                  <a:pt x="3953435" y="1619431"/>
                </a:cubicBezTo>
                <a:cubicBezTo>
                  <a:pt x="3961331" y="1637856"/>
                  <a:pt x="3972432" y="1654794"/>
                  <a:pt x="3980329" y="1673219"/>
                </a:cubicBezTo>
                <a:cubicBezTo>
                  <a:pt x="3985913" y="1686247"/>
                  <a:pt x="3986265" y="1701540"/>
                  <a:pt x="3993777" y="1713560"/>
                </a:cubicBezTo>
                <a:cubicBezTo>
                  <a:pt x="4008989" y="1737899"/>
                  <a:pt x="4029636" y="1758384"/>
                  <a:pt x="4047565" y="1780796"/>
                </a:cubicBezTo>
                <a:cubicBezTo>
                  <a:pt x="4056530" y="1807690"/>
                  <a:pt x="4058734" y="1837890"/>
                  <a:pt x="4074459" y="1861478"/>
                </a:cubicBezTo>
                <a:lnTo>
                  <a:pt x="4128247" y="1942160"/>
                </a:lnTo>
                <a:lnTo>
                  <a:pt x="4155141" y="2022843"/>
                </a:lnTo>
                <a:cubicBezTo>
                  <a:pt x="4159623" y="2036290"/>
                  <a:pt x="4160725" y="2051390"/>
                  <a:pt x="4168588" y="2063184"/>
                </a:cubicBezTo>
                <a:cubicBezTo>
                  <a:pt x="4191254" y="2097183"/>
                  <a:pt x="4200976" y="2104100"/>
                  <a:pt x="4208929" y="2143866"/>
                </a:cubicBezTo>
                <a:cubicBezTo>
                  <a:pt x="4210687" y="2152657"/>
                  <a:pt x="4208929" y="2161795"/>
                  <a:pt x="4208929" y="217076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2904565" y="3913094"/>
            <a:ext cx="3805517" cy="1828800"/>
          </a:xfrm>
          <a:custGeom>
            <a:avLst/>
            <a:gdLst>
              <a:gd name="connsiteX0" fmla="*/ 0 w 3805517"/>
              <a:gd name="connsiteY0" fmla="*/ 1828800 h 1828800"/>
              <a:gd name="connsiteX1" fmla="*/ 53788 w 3805517"/>
              <a:gd name="connsiteY1" fmla="*/ 1788459 h 1828800"/>
              <a:gd name="connsiteX2" fmla="*/ 94129 w 3805517"/>
              <a:gd name="connsiteY2" fmla="*/ 1761565 h 1828800"/>
              <a:gd name="connsiteX3" fmla="*/ 107576 w 3805517"/>
              <a:gd name="connsiteY3" fmla="*/ 1721224 h 1828800"/>
              <a:gd name="connsiteX4" fmla="*/ 215153 w 3805517"/>
              <a:gd name="connsiteY4" fmla="*/ 1600200 h 1828800"/>
              <a:gd name="connsiteX5" fmla="*/ 228600 w 3805517"/>
              <a:gd name="connsiteY5" fmla="*/ 1559859 h 1828800"/>
              <a:gd name="connsiteX6" fmla="*/ 282388 w 3805517"/>
              <a:gd name="connsiteY6" fmla="*/ 1479177 h 1828800"/>
              <a:gd name="connsiteX7" fmla="*/ 322729 w 3805517"/>
              <a:gd name="connsiteY7" fmla="*/ 1398494 h 1828800"/>
              <a:gd name="connsiteX8" fmla="*/ 376517 w 3805517"/>
              <a:gd name="connsiteY8" fmla="*/ 1304365 h 1828800"/>
              <a:gd name="connsiteX9" fmla="*/ 403411 w 3805517"/>
              <a:gd name="connsiteY9" fmla="*/ 1196788 h 1828800"/>
              <a:gd name="connsiteX10" fmla="*/ 416859 w 3805517"/>
              <a:gd name="connsiteY10" fmla="*/ 1143000 h 1828800"/>
              <a:gd name="connsiteX11" fmla="*/ 457200 w 3805517"/>
              <a:gd name="connsiteY11" fmla="*/ 1102659 h 1828800"/>
              <a:gd name="connsiteX12" fmla="*/ 497541 w 3805517"/>
              <a:gd name="connsiteY12" fmla="*/ 954741 h 1828800"/>
              <a:gd name="connsiteX13" fmla="*/ 524435 w 3805517"/>
              <a:gd name="connsiteY13" fmla="*/ 914400 h 1828800"/>
              <a:gd name="connsiteX14" fmla="*/ 551329 w 3805517"/>
              <a:gd name="connsiteY14" fmla="*/ 833718 h 1828800"/>
              <a:gd name="connsiteX15" fmla="*/ 578223 w 3805517"/>
              <a:gd name="connsiteY15" fmla="*/ 779930 h 1828800"/>
              <a:gd name="connsiteX16" fmla="*/ 591670 w 3805517"/>
              <a:gd name="connsiteY16" fmla="*/ 739588 h 1828800"/>
              <a:gd name="connsiteX17" fmla="*/ 632011 w 3805517"/>
              <a:gd name="connsiteY17" fmla="*/ 699247 h 1828800"/>
              <a:gd name="connsiteX18" fmla="*/ 645459 w 3805517"/>
              <a:gd name="connsiteY18" fmla="*/ 645459 h 1828800"/>
              <a:gd name="connsiteX19" fmla="*/ 672353 w 3805517"/>
              <a:gd name="connsiteY19" fmla="*/ 605118 h 1828800"/>
              <a:gd name="connsiteX20" fmla="*/ 699247 w 3805517"/>
              <a:gd name="connsiteY20" fmla="*/ 551330 h 1828800"/>
              <a:gd name="connsiteX21" fmla="*/ 726141 w 3805517"/>
              <a:gd name="connsiteY21" fmla="*/ 470647 h 1828800"/>
              <a:gd name="connsiteX22" fmla="*/ 739588 w 3805517"/>
              <a:gd name="connsiteY22" fmla="*/ 430306 h 1828800"/>
              <a:gd name="connsiteX23" fmla="*/ 753035 w 3805517"/>
              <a:gd name="connsiteY23" fmla="*/ 389965 h 1828800"/>
              <a:gd name="connsiteX24" fmla="*/ 793376 w 3805517"/>
              <a:gd name="connsiteY24" fmla="*/ 349624 h 1828800"/>
              <a:gd name="connsiteX25" fmla="*/ 806823 w 3805517"/>
              <a:gd name="connsiteY25" fmla="*/ 309282 h 1828800"/>
              <a:gd name="connsiteX26" fmla="*/ 874059 w 3805517"/>
              <a:gd name="connsiteY26" fmla="*/ 228600 h 1828800"/>
              <a:gd name="connsiteX27" fmla="*/ 914400 w 3805517"/>
              <a:gd name="connsiteY27" fmla="*/ 201706 h 1828800"/>
              <a:gd name="connsiteX28" fmla="*/ 954741 w 3805517"/>
              <a:gd name="connsiteY28" fmla="*/ 161365 h 1828800"/>
              <a:gd name="connsiteX29" fmla="*/ 1035423 w 3805517"/>
              <a:gd name="connsiteY29" fmla="*/ 107577 h 1828800"/>
              <a:gd name="connsiteX30" fmla="*/ 1102659 w 3805517"/>
              <a:gd name="connsiteY30" fmla="*/ 53788 h 1828800"/>
              <a:gd name="connsiteX31" fmla="*/ 1183341 w 3805517"/>
              <a:gd name="connsiteY31" fmla="*/ 26894 h 1828800"/>
              <a:gd name="connsiteX32" fmla="*/ 1385047 w 3805517"/>
              <a:gd name="connsiteY32" fmla="*/ 0 h 1828800"/>
              <a:gd name="connsiteX33" fmla="*/ 1613647 w 3805517"/>
              <a:gd name="connsiteY33" fmla="*/ 26894 h 1828800"/>
              <a:gd name="connsiteX34" fmla="*/ 1667435 w 3805517"/>
              <a:gd name="connsiteY34" fmla="*/ 53788 h 1828800"/>
              <a:gd name="connsiteX35" fmla="*/ 1694329 w 3805517"/>
              <a:gd name="connsiteY35" fmla="*/ 94130 h 1828800"/>
              <a:gd name="connsiteX36" fmla="*/ 1734670 w 3805517"/>
              <a:gd name="connsiteY36" fmla="*/ 121024 h 1828800"/>
              <a:gd name="connsiteX37" fmla="*/ 1748117 w 3805517"/>
              <a:gd name="connsiteY37" fmla="*/ 161365 h 1828800"/>
              <a:gd name="connsiteX38" fmla="*/ 1788459 w 3805517"/>
              <a:gd name="connsiteY38" fmla="*/ 201706 h 1828800"/>
              <a:gd name="connsiteX39" fmla="*/ 1801906 w 3805517"/>
              <a:gd name="connsiteY39" fmla="*/ 242047 h 1828800"/>
              <a:gd name="connsiteX40" fmla="*/ 1882588 w 3805517"/>
              <a:gd name="connsiteY40" fmla="*/ 363071 h 1828800"/>
              <a:gd name="connsiteX41" fmla="*/ 1909482 w 3805517"/>
              <a:gd name="connsiteY41" fmla="*/ 403412 h 1828800"/>
              <a:gd name="connsiteX42" fmla="*/ 1976717 w 3805517"/>
              <a:gd name="connsiteY42" fmla="*/ 524435 h 1828800"/>
              <a:gd name="connsiteX43" fmla="*/ 2003611 w 3805517"/>
              <a:gd name="connsiteY43" fmla="*/ 551330 h 1828800"/>
              <a:gd name="connsiteX44" fmla="*/ 2070847 w 3805517"/>
              <a:gd name="connsiteY44" fmla="*/ 645459 h 1828800"/>
              <a:gd name="connsiteX45" fmla="*/ 2138082 w 3805517"/>
              <a:gd name="connsiteY45" fmla="*/ 766482 h 1828800"/>
              <a:gd name="connsiteX46" fmla="*/ 2164976 w 3805517"/>
              <a:gd name="connsiteY46" fmla="*/ 793377 h 1828800"/>
              <a:gd name="connsiteX47" fmla="*/ 2218764 w 3805517"/>
              <a:gd name="connsiteY47" fmla="*/ 887506 h 1828800"/>
              <a:gd name="connsiteX48" fmla="*/ 2259106 w 3805517"/>
              <a:gd name="connsiteY48" fmla="*/ 927847 h 1828800"/>
              <a:gd name="connsiteX49" fmla="*/ 2339788 w 3805517"/>
              <a:gd name="connsiteY49" fmla="*/ 981635 h 1828800"/>
              <a:gd name="connsiteX50" fmla="*/ 2407023 w 3805517"/>
              <a:gd name="connsiteY50" fmla="*/ 1035424 h 1828800"/>
              <a:gd name="connsiteX51" fmla="*/ 2487706 w 3805517"/>
              <a:gd name="connsiteY51" fmla="*/ 1062318 h 1828800"/>
              <a:gd name="connsiteX52" fmla="*/ 2528047 w 3805517"/>
              <a:gd name="connsiteY52" fmla="*/ 1075765 h 1828800"/>
              <a:gd name="connsiteX53" fmla="*/ 2568388 w 3805517"/>
              <a:gd name="connsiteY53" fmla="*/ 1089212 h 1828800"/>
              <a:gd name="connsiteX54" fmla="*/ 3254188 w 3805517"/>
              <a:gd name="connsiteY54" fmla="*/ 1116106 h 1828800"/>
              <a:gd name="connsiteX55" fmla="*/ 3294529 w 3805517"/>
              <a:gd name="connsiteY55" fmla="*/ 1129553 h 1828800"/>
              <a:gd name="connsiteX56" fmla="*/ 3805517 w 3805517"/>
              <a:gd name="connsiteY56" fmla="*/ 11430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805517" h="1828800">
                <a:moveTo>
                  <a:pt x="0" y="1828800"/>
                </a:moveTo>
                <a:cubicBezTo>
                  <a:pt x="17929" y="1815353"/>
                  <a:pt x="35551" y="1801486"/>
                  <a:pt x="53788" y="1788459"/>
                </a:cubicBezTo>
                <a:cubicBezTo>
                  <a:pt x="66939" y="1779065"/>
                  <a:pt x="84033" y="1774185"/>
                  <a:pt x="94129" y="1761565"/>
                </a:cubicBezTo>
                <a:cubicBezTo>
                  <a:pt x="102984" y="1750497"/>
                  <a:pt x="98874" y="1732413"/>
                  <a:pt x="107576" y="1721224"/>
                </a:cubicBezTo>
                <a:cubicBezTo>
                  <a:pt x="157470" y="1657075"/>
                  <a:pt x="185100" y="1660306"/>
                  <a:pt x="215153" y="1600200"/>
                </a:cubicBezTo>
                <a:cubicBezTo>
                  <a:pt x="221492" y="1587522"/>
                  <a:pt x="221716" y="1572250"/>
                  <a:pt x="228600" y="1559859"/>
                </a:cubicBezTo>
                <a:cubicBezTo>
                  <a:pt x="244297" y="1531604"/>
                  <a:pt x="282388" y="1479177"/>
                  <a:pt x="282388" y="1479177"/>
                </a:cubicBezTo>
                <a:cubicBezTo>
                  <a:pt x="307042" y="1405213"/>
                  <a:pt x="281021" y="1471482"/>
                  <a:pt x="322729" y="1398494"/>
                </a:cubicBezTo>
                <a:cubicBezTo>
                  <a:pt x="390972" y="1279069"/>
                  <a:pt x="310994" y="1402649"/>
                  <a:pt x="376517" y="1304365"/>
                </a:cubicBezTo>
                <a:cubicBezTo>
                  <a:pt x="403851" y="1167693"/>
                  <a:pt x="375848" y="1293256"/>
                  <a:pt x="403411" y="1196788"/>
                </a:cubicBezTo>
                <a:cubicBezTo>
                  <a:pt x="408488" y="1179018"/>
                  <a:pt x="407690" y="1159046"/>
                  <a:pt x="416859" y="1143000"/>
                </a:cubicBezTo>
                <a:cubicBezTo>
                  <a:pt x="426294" y="1126489"/>
                  <a:pt x="443753" y="1116106"/>
                  <a:pt x="457200" y="1102659"/>
                </a:cubicBezTo>
                <a:cubicBezTo>
                  <a:pt x="464417" y="1066575"/>
                  <a:pt x="478043" y="983987"/>
                  <a:pt x="497541" y="954741"/>
                </a:cubicBezTo>
                <a:cubicBezTo>
                  <a:pt x="506506" y="941294"/>
                  <a:pt x="517871" y="929168"/>
                  <a:pt x="524435" y="914400"/>
                </a:cubicBezTo>
                <a:cubicBezTo>
                  <a:pt x="535949" y="888495"/>
                  <a:pt x="538651" y="859074"/>
                  <a:pt x="551329" y="833718"/>
                </a:cubicBezTo>
                <a:cubicBezTo>
                  <a:pt x="560294" y="815789"/>
                  <a:pt x="570327" y="798355"/>
                  <a:pt x="578223" y="779930"/>
                </a:cubicBezTo>
                <a:cubicBezTo>
                  <a:pt x="583807" y="766901"/>
                  <a:pt x="583807" y="751382"/>
                  <a:pt x="591670" y="739588"/>
                </a:cubicBezTo>
                <a:cubicBezTo>
                  <a:pt x="602219" y="723765"/>
                  <a:pt x="618564" y="712694"/>
                  <a:pt x="632011" y="699247"/>
                </a:cubicBezTo>
                <a:cubicBezTo>
                  <a:pt x="636494" y="681318"/>
                  <a:pt x="638179" y="662446"/>
                  <a:pt x="645459" y="645459"/>
                </a:cubicBezTo>
                <a:cubicBezTo>
                  <a:pt x="651825" y="630604"/>
                  <a:pt x="664335" y="619150"/>
                  <a:pt x="672353" y="605118"/>
                </a:cubicBezTo>
                <a:cubicBezTo>
                  <a:pt x="682298" y="587714"/>
                  <a:pt x="691802" y="569942"/>
                  <a:pt x="699247" y="551330"/>
                </a:cubicBezTo>
                <a:cubicBezTo>
                  <a:pt x="709776" y="525009"/>
                  <a:pt x="717176" y="497541"/>
                  <a:pt x="726141" y="470647"/>
                </a:cubicBezTo>
                <a:lnTo>
                  <a:pt x="739588" y="430306"/>
                </a:lnTo>
                <a:cubicBezTo>
                  <a:pt x="744070" y="416859"/>
                  <a:pt x="743012" y="399988"/>
                  <a:pt x="753035" y="389965"/>
                </a:cubicBezTo>
                <a:lnTo>
                  <a:pt x="793376" y="349624"/>
                </a:lnTo>
                <a:cubicBezTo>
                  <a:pt x="797858" y="336177"/>
                  <a:pt x="800484" y="321960"/>
                  <a:pt x="806823" y="309282"/>
                </a:cubicBezTo>
                <a:cubicBezTo>
                  <a:pt x="821934" y="279059"/>
                  <a:pt x="848567" y="249843"/>
                  <a:pt x="874059" y="228600"/>
                </a:cubicBezTo>
                <a:cubicBezTo>
                  <a:pt x="886475" y="218254"/>
                  <a:pt x="901985" y="212052"/>
                  <a:pt x="914400" y="201706"/>
                </a:cubicBezTo>
                <a:cubicBezTo>
                  <a:pt x="929009" y="189532"/>
                  <a:pt x="939730" y="173040"/>
                  <a:pt x="954741" y="161365"/>
                </a:cubicBezTo>
                <a:cubicBezTo>
                  <a:pt x="980255" y="141521"/>
                  <a:pt x="1012568" y="130433"/>
                  <a:pt x="1035423" y="107577"/>
                </a:cubicBezTo>
                <a:cubicBezTo>
                  <a:pt x="1057778" y="85221"/>
                  <a:pt x="1072122" y="67360"/>
                  <a:pt x="1102659" y="53788"/>
                </a:cubicBezTo>
                <a:cubicBezTo>
                  <a:pt x="1128564" y="42275"/>
                  <a:pt x="1156447" y="35859"/>
                  <a:pt x="1183341" y="26894"/>
                </a:cubicBezTo>
                <a:cubicBezTo>
                  <a:pt x="1274887" y="-3621"/>
                  <a:pt x="1209557" y="14624"/>
                  <a:pt x="1385047" y="0"/>
                </a:cubicBezTo>
                <a:cubicBezTo>
                  <a:pt x="1469055" y="6001"/>
                  <a:pt x="1540295" y="-4543"/>
                  <a:pt x="1613647" y="26894"/>
                </a:cubicBezTo>
                <a:cubicBezTo>
                  <a:pt x="1632072" y="34790"/>
                  <a:pt x="1649506" y="44823"/>
                  <a:pt x="1667435" y="53788"/>
                </a:cubicBezTo>
                <a:cubicBezTo>
                  <a:pt x="1676400" y="67235"/>
                  <a:pt x="1682901" y="82702"/>
                  <a:pt x="1694329" y="94130"/>
                </a:cubicBezTo>
                <a:cubicBezTo>
                  <a:pt x="1705757" y="105558"/>
                  <a:pt x="1724574" y="108404"/>
                  <a:pt x="1734670" y="121024"/>
                </a:cubicBezTo>
                <a:cubicBezTo>
                  <a:pt x="1743525" y="132092"/>
                  <a:pt x="1740254" y="149571"/>
                  <a:pt x="1748117" y="161365"/>
                </a:cubicBezTo>
                <a:cubicBezTo>
                  <a:pt x="1758666" y="177188"/>
                  <a:pt x="1775012" y="188259"/>
                  <a:pt x="1788459" y="201706"/>
                </a:cubicBezTo>
                <a:cubicBezTo>
                  <a:pt x="1792941" y="215153"/>
                  <a:pt x="1795022" y="229656"/>
                  <a:pt x="1801906" y="242047"/>
                </a:cubicBezTo>
                <a:cubicBezTo>
                  <a:pt x="1801910" y="242054"/>
                  <a:pt x="1869139" y="342897"/>
                  <a:pt x="1882588" y="363071"/>
                </a:cubicBezTo>
                <a:cubicBezTo>
                  <a:pt x="1891553" y="376518"/>
                  <a:pt x="1904371" y="388080"/>
                  <a:pt x="1909482" y="403412"/>
                </a:cubicBezTo>
                <a:cubicBezTo>
                  <a:pt x="1926392" y="454141"/>
                  <a:pt x="1930478" y="478195"/>
                  <a:pt x="1976717" y="524435"/>
                </a:cubicBezTo>
                <a:cubicBezTo>
                  <a:pt x="1985682" y="533400"/>
                  <a:pt x="1996578" y="540781"/>
                  <a:pt x="2003611" y="551330"/>
                </a:cubicBezTo>
                <a:cubicBezTo>
                  <a:pt x="2074407" y="657523"/>
                  <a:pt x="1982752" y="557364"/>
                  <a:pt x="2070847" y="645459"/>
                </a:cubicBezTo>
                <a:cubicBezTo>
                  <a:pt x="2087757" y="696188"/>
                  <a:pt x="2091843" y="720242"/>
                  <a:pt x="2138082" y="766482"/>
                </a:cubicBezTo>
                <a:cubicBezTo>
                  <a:pt x="2147047" y="775447"/>
                  <a:pt x="2157056" y="783477"/>
                  <a:pt x="2164976" y="793377"/>
                </a:cubicBezTo>
                <a:cubicBezTo>
                  <a:pt x="2249693" y="899275"/>
                  <a:pt x="2126713" y="758637"/>
                  <a:pt x="2218764" y="887506"/>
                </a:cubicBezTo>
                <a:cubicBezTo>
                  <a:pt x="2229818" y="902981"/>
                  <a:pt x="2244095" y="916172"/>
                  <a:pt x="2259106" y="927847"/>
                </a:cubicBezTo>
                <a:cubicBezTo>
                  <a:pt x="2284620" y="947691"/>
                  <a:pt x="2316933" y="958779"/>
                  <a:pt x="2339788" y="981635"/>
                </a:cubicBezTo>
                <a:cubicBezTo>
                  <a:pt x="2362142" y="1003989"/>
                  <a:pt x="2376488" y="1021853"/>
                  <a:pt x="2407023" y="1035424"/>
                </a:cubicBezTo>
                <a:cubicBezTo>
                  <a:pt x="2432929" y="1046938"/>
                  <a:pt x="2460812" y="1053353"/>
                  <a:pt x="2487706" y="1062318"/>
                </a:cubicBezTo>
                <a:lnTo>
                  <a:pt x="2528047" y="1075765"/>
                </a:lnTo>
                <a:cubicBezTo>
                  <a:pt x="2541494" y="1080247"/>
                  <a:pt x="2554356" y="1087207"/>
                  <a:pt x="2568388" y="1089212"/>
                </a:cubicBezTo>
                <a:cubicBezTo>
                  <a:pt x="2857809" y="1130558"/>
                  <a:pt x="2630830" y="1101939"/>
                  <a:pt x="3254188" y="1116106"/>
                </a:cubicBezTo>
                <a:cubicBezTo>
                  <a:pt x="3267635" y="1120588"/>
                  <a:pt x="3280900" y="1125659"/>
                  <a:pt x="3294529" y="1129553"/>
                </a:cubicBezTo>
                <a:cubicBezTo>
                  <a:pt x="3470962" y="1179962"/>
                  <a:pt x="3537680" y="1143000"/>
                  <a:pt x="3805517" y="1143000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2931459" y="3454856"/>
            <a:ext cx="3765176" cy="2287038"/>
          </a:xfrm>
          <a:custGeom>
            <a:avLst/>
            <a:gdLst>
              <a:gd name="connsiteX0" fmla="*/ 0 w 3765176"/>
              <a:gd name="connsiteY0" fmla="*/ 2287038 h 2287038"/>
              <a:gd name="connsiteX1" fmla="*/ 94129 w 3765176"/>
              <a:gd name="connsiteY1" fmla="*/ 2192909 h 2287038"/>
              <a:gd name="connsiteX2" fmla="*/ 121023 w 3765176"/>
              <a:gd name="connsiteY2" fmla="*/ 2152568 h 2287038"/>
              <a:gd name="connsiteX3" fmla="*/ 174812 w 3765176"/>
              <a:gd name="connsiteY3" fmla="*/ 2085332 h 2287038"/>
              <a:gd name="connsiteX4" fmla="*/ 215153 w 3765176"/>
              <a:gd name="connsiteY4" fmla="*/ 1977756 h 2287038"/>
              <a:gd name="connsiteX5" fmla="*/ 228600 w 3765176"/>
              <a:gd name="connsiteY5" fmla="*/ 1937415 h 2287038"/>
              <a:gd name="connsiteX6" fmla="*/ 255494 w 3765176"/>
              <a:gd name="connsiteY6" fmla="*/ 1897073 h 2287038"/>
              <a:gd name="connsiteX7" fmla="*/ 309282 w 3765176"/>
              <a:gd name="connsiteY7" fmla="*/ 1776050 h 2287038"/>
              <a:gd name="connsiteX8" fmla="*/ 322729 w 3765176"/>
              <a:gd name="connsiteY8" fmla="*/ 1722262 h 2287038"/>
              <a:gd name="connsiteX9" fmla="*/ 349623 w 3765176"/>
              <a:gd name="connsiteY9" fmla="*/ 1668473 h 2287038"/>
              <a:gd name="connsiteX10" fmla="*/ 363070 w 3765176"/>
              <a:gd name="connsiteY10" fmla="*/ 1628132 h 2287038"/>
              <a:gd name="connsiteX11" fmla="*/ 389964 w 3765176"/>
              <a:gd name="connsiteY11" fmla="*/ 1574344 h 2287038"/>
              <a:gd name="connsiteX12" fmla="*/ 430306 w 3765176"/>
              <a:gd name="connsiteY12" fmla="*/ 1453320 h 2287038"/>
              <a:gd name="connsiteX13" fmla="*/ 443753 w 3765176"/>
              <a:gd name="connsiteY13" fmla="*/ 1412979 h 2287038"/>
              <a:gd name="connsiteX14" fmla="*/ 484094 w 3765176"/>
              <a:gd name="connsiteY14" fmla="*/ 1345744 h 2287038"/>
              <a:gd name="connsiteX15" fmla="*/ 524435 w 3765176"/>
              <a:gd name="connsiteY15" fmla="*/ 1238168 h 2287038"/>
              <a:gd name="connsiteX16" fmla="*/ 537882 w 3765176"/>
              <a:gd name="connsiteY16" fmla="*/ 1184379 h 2287038"/>
              <a:gd name="connsiteX17" fmla="*/ 564776 w 3765176"/>
              <a:gd name="connsiteY17" fmla="*/ 1103697 h 2287038"/>
              <a:gd name="connsiteX18" fmla="*/ 605117 w 3765176"/>
              <a:gd name="connsiteY18" fmla="*/ 996120 h 2287038"/>
              <a:gd name="connsiteX19" fmla="*/ 632012 w 3765176"/>
              <a:gd name="connsiteY19" fmla="*/ 955779 h 2287038"/>
              <a:gd name="connsiteX20" fmla="*/ 699247 w 3765176"/>
              <a:gd name="connsiteY20" fmla="*/ 848203 h 2287038"/>
              <a:gd name="connsiteX21" fmla="*/ 739588 w 3765176"/>
              <a:gd name="connsiteY21" fmla="*/ 727179 h 2287038"/>
              <a:gd name="connsiteX22" fmla="*/ 766482 w 3765176"/>
              <a:gd name="connsiteY22" fmla="*/ 646497 h 2287038"/>
              <a:gd name="connsiteX23" fmla="*/ 793376 w 3765176"/>
              <a:gd name="connsiteY23" fmla="*/ 606156 h 2287038"/>
              <a:gd name="connsiteX24" fmla="*/ 833717 w 3765176"/>
              <a:gd name="connsiteY24" fmla="*/ 538920 h 2287038"/>
              <a:gd name="connsiteX25" fmla="*/ 874059 w 3765176"/>
              <a:gd name="connsiteY25" fmla="*/ 471685 h 2287038"/>
              <a:gd name="connsiteX26" fmla="*/ 900953 w 3765176"/>
              <a:gd name="connsiteY26" fmla="*/ 417897 h 2287038"/>
              <a:gd name="connsiteX27" fmla="*/ 968188 w 3765176"/>
              <a:gd name="connsiteY27" fmla="*/ 323768 h 2287038"/>
              <a:gd name="connsiteX28" fmla="*/ 1021976 w 3765176"/>
              <a:gd name="connsiteY28" fmla="*/ 243085 h 2287038"/>
              <a:gd name="connsiteX29" fmla="*/ 1062317 w 3765176"/>
              <a:gd name="connsiteY29" fmla="*/ 202744 h 2287038"/>
              <a:gd name="connsiteX30" fmla="*/ 1089212 w 3765176"/>
              <a:gd name="connsiteY30" fmla="*/ 162403 h 2287038"/>
              <a:gd name="connsiteX31" fmla="*/ 1129553 w 3765176"/>
              <a:gd name="connsiteY31" fmla="*/ 122062 h 2287038"/>
              <a:gd name="connsiteX32" fmla="*/ 1156447 w 3765176"/>
              <a:gd name="connsiteY32" fmla="*/ 81720 h 2287038"/>
              <a:gd name="connsiteX33" fmla="*/ 1196788 w 3765176"/>
              <a:gd name="connsiteY33" fmla="*/ 54826 h 2287038"/>
              <a:gd name="connsiteX34" fmla="*/ 1223682 w 3765176"/>
              <a:gd name="connsiteY34" fmla="*/ 14485 h 2287038"/>
              <a:gd name="connsiteX35" fmla="*/ 1398494 w 3765176"/>
              <a:gd name="connsiteY35" fmla="*/ 14485 h 2287038"/>
              <a:gd name="connsiteX36" fmla="*/ 1438835 w 3765176"/>
              <a:gd name="connsiteY36" fmla="*/ 41379 h 2287038"/>
              <a:gd name="connsiteX37" fmla="*/ 1479176 w 3765176"/>
              <a:gd name="connsiteY37" fmla="*/ 54826 h 2287038"/>
              <a:gd name="connsiteX38" fmla="*/ 1506070 w 3765176"/>
              <a:gd name="connsiteY38" fmla="*/ 108615 h 2287038"/>
              <a:gd name="connsiteX39" fmla="*/ 1546412 w 3765176"/>
              <a:gd name="connsiteY39" fmla="*/ 148956 h 2287038"/>
              <a:gd name="connsiteX40" fmla="*/ 1573306 w 3765176"/>
              <a:gd name="connsiteY40" fmla="*/ 189297 h 2287038"/>
              <a:gd name="connsiteX41" fmla="*/ 1613647 w 3765176"/>
              <a:gd name="connsiteY41" fmla="*/ 229638 h 2287038"/>
              <a:gd name="connsiteX42" fmla="*/ 1653988 w 3765176"/>
              <a:gd name="connsiteY42" fmla="*/ 310320 h 2287038"/>
              <a:gd name="connsiteX43" fmla="*/ 1680882 w 3765176"/>
              <a:gd name="connsiteY43" fmla="*/ 364109 h 2287038"/>
              <a:gd name="connsiteX44" fmla="*/ 1694329 w 3765176"/>
              <a:gd name="connsiteY44" fmla="*/ 404450 h 2287038"/>
              <a:gd name="connsiteX45" fmla="*/ 1721223 w 3765176"/>
              <a:gd name="connsiteY45" fmla="*/ 458238 h 2287038"/>
              <a:gd name="connsiteX46" fmla="*/ 1748117 w 3765176"/>
              <a:gd name="connsiteY46" fmla="*/ 498579 h 2287038"/>
              <a:gd name="connsiteX47" fmla="*/ 1775012 w 3765176"/>
              <a:gd name="connsiteY47" fmla="*/ 579262 h 2287038"/>
              <a:gd name="connsiteX48" fmla="*/ 1828800 w 3765176"/>
              <a:gd name="connsiteY48" fmla="*/ 686838 h 2287038"/>
              <a:gd name="connsiteX49" fmla="*/ 1842247 w 3765176"/>
              <a:gd name="connsiteY49" fmla="*/ 727179 h 2287038"/>
              <a:gd name="connsiteX50" fmla="*/ 1882588 w 3765176"/>
              <a:gd name="connsiteY50" fmla="*/ 754073 h 2287038"/>
              <a:gd name="connsiteX51" fmla="*/ 1936376 w 3765176"/>
              <a:gd name="connsiteY51" fmla="*/ 834756 h 2287038"/>
              <a:gd name="connsiteX52" fmla="*/ 1990164 w 3765176"/>
              <a:gd name="connsiteY52" fmla="*/ 915438 h 2287038"/>
              <a:gd name="connsiteX53" fmla="*/ 2017059 w 3765176"/>
              <a:gd name="connsiteY53" fmla="*/ 996120 h 2287038"/>
              <a:gd name="connsiteX54" fmla="*/ 2043953 w 3765176"/>
              <a:gd name="connsiteY54" fmla="*/ 1023015 h 2287038"/>
              <a:gd name="connsiteX55" fmla="*/ 2070847 w 3765176"/>
              <a:gd name="connsiteY55" fmla="*/ 1063356 h 2287038"/>
              <a:gd name="connsiteX56" fmla="*/ 2151529 w 3765176"/>
              <a:gd name="connsiteY56" fmla="*/ 1170932 h 2287038"/>
              <a:gd name="connsiteX57" fmla="*/ 2205317 w 3765176"/>
              <a:gd name="connsiteY57" fmla="*/ 1211273 h 2287038"/>
              <a:gd name="connsiteX58" fmla="*/ 2272553 w 3765176"/>
              <a:gd name="connsiteY58" fmla="*/ 1278509 h 2287038"/>
              <a:gd name="connsiteX59" fmla="*/ 2366682 w 3765176"/>
              <a:gd name="connsiteY59" fmla="*/ 1399532 h 2287038"/>
              <a:gd name="connsiteX60" fmla="*/ 2420470 w 3765176"/>
              <a:gd name="connsiteY60" fmla="*/ 1466768 h 2287038"/>
              <a:gd name="connsiteX61" fmla="*/ 2501153 w 3765176"/>
              <a:gd name="connsiteY61" fmla="*/ 1560897 h 2287038"/>
              <a:gd name="connsiteX62" fmla="*/ 2541494 w 3765176"/>
              <a:gd name="connsiteY62" fmla="*/ 1587791 h 2287038"/>
              <a:gd name="connsiteX63" fmla="*/ 2581835 w 3765176"/>
              <a:gd name="connsiteY63" fmla="*/ 1628132 h 2287038"/>
              <a:gd name="connsiteX64" fmla="*/ 2622176 w 3765176"/>
              <a:gd name="connsiteY64" fmla="*/ 1655026 h 2287038"/>
              <a:gd name="connsiteX65" fmla="*/ 2662517 w 3765176"/>
              <a:gd name="connsiteY65" fmla="*/ 1695368 h 2287038"/>
              <a:gd name="connsiteX66" fmla="*/ 2743200 w 3765176"/>
              <a:gd name="connsiteY66" fmla="*/ 1749156 h 2287038"/>
              <a:gd name="connsiteX67" fmla="*/ 2783541 w 3765176"/>
              <a:gd name="connsiteY67" fmla="*/ 1776050 h 2287038"/>
              <a:gd name="connsiteX68" fmla="*/ 2904564 w 3765176"/>
              <a:gd name="connsiteY68" fmla="*/ 1870179 h 2287038"/>
              <a:gd name="connsiteX69" fmla="*/ 2971800 w 3765176"/>
              <a:gd name="connsiteY69" fmla="*/ 1883626 h 2287038"/>
              <a:gd name="connsiteX70" fmla="*/ 3012141 w 3765176"/>
              <a:gd name="connsiteY70" fmla="*/ 1897073 h 2287038"/>
              <a:gd name="connsiteX71" fmla="*/ 3227294 w 3765176"/>
              <a:gd name="connsiteY71" fmla="*/ 1910520 h 2287038"/>
              <a:gd name="connsiteX72" fmla="*/ 3482788 w 3765176"/>
              <a:gd name="connsiteY72" fmla="*/ 1937415 h 2287038"/>
              <a:gd name="connsiteX73" fmla="*/ 3617259 w 3765176"/>
              <a:gd name="connsiteY73" fmla="*/ 1964309 h 2287038"/>
              <a:gd name="connsiteX74" fmla="*/ 3697941 w 3765176"/>
              <a:gd name="connsiteY74" fmla="*/ 1991203 h 2287038"/>
              <a:gd name="connsiteX75" fmla="*/ 3765176 w 3765176"/>
              <a:gd name="connsiteY75" fmla="*/ 2044991 h 228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765176" h="2287038">
                <a:moveTo>
                  <a:pt x="0" y="2287038"/>
                </a:moveTo>
                <a:cubicBezTo>
                  <a:pt x="31376" y="2255662"/>
                  <a:pt x="69515" y="2229829"/>
                  <a:pt x="94129" y="2192909"/>
                </a:cubicBezTo>
                <a:cubicBezTo>
                  <a:pt x="103094" y="2179462"/>
                  <a:pt x="110927" y="2165188"/>
                  <a:pt x="121023" y="2152568"/>
                </a:cubicBezTo>
                <a:cubicBezTo>
                  <a:pt x="197675" y="2056752"/>
                  <a:pt x="92023" y="2209511"/>
                  <a:pt x="174812" y="2085332"/>
                </a:cubicBezTo>
                <a:cubicBezTo>
                  <a:pt x="199604" y="1986165"/>
                  <a:pt x="172962" y="2076201"/>
                  <a:pt x="215153" y="1977756"/>
                </a:cubicBezTo>
                <a:cubicBezTo>
                  <a:pt x="220737" y="1964728"/>
                  <a:pt x="222261" y="1950093"/>
                  <a:pt x="228600" y="1937415"/>
                </a:cubicBezTo>
                <a:cubicBezTo>
                  <a:pt x="235828" y="1922960"/>
                  <a:pt x="247476" y="1911105"/>
                  <a:pt x="255494" y="1897073"/>
                </a:cubicBezTo>
                <a:cubicBezTo>
                  <a:pt x="274239" y="1864269"/>
                  <a:pt x="297755" y="1810631"/>
                  <a:pt x="309282" y="1776050"/>
                </a:cubicBezTo>
                <a:cubicBezTo>
                  <a:pt x="315126" y="1758517"/>
                  <a:pt x="316240" y="1739566"/>
                  <a:pt x="322729" y="1722262"/>
                </a:cubicBezTo>
                <a:cubicBezTo>
                  <a:pt x="329768" y="1703492"/>
                  <a:pt x="341727" y="1686898"/>
                  <a:pt x="349623" y="1668473"/>
                </a:cubicBezTo>
                <a:cubicBezTo>
                  <a:pt x="355207" y="1655445"/>
                  <a:pt x="357486" y="1641160"/>
                  <a:pt x="363070" y="1628132"/>
                </a:cubicBezTo>
                <a:cubicBezTo>
                  <a:pt x="370966" y="1609707"/>
                  <a:pt x="382519" y="1592956"/>
                  <a:pt x="389964" y="1574344"/>
                </a:cubicBezTo>
                <a:cubicBezTo>
                  <a:pt x="389977" y="1574312"/>
                  <a:pt x="423577" y="1473506"/>
                  <a:pt x="430306" y="1453320"/>
                </a:cubicBezTo>
                <a:cubicBezTo>
                  <a:pt x="434788" y="1439873"/>
                  <a:pt x="436460" y="1425133"/>
                  <a:pt x="443753" y="1412979"/>
                </a:cubicBezTo>
                <a:lnTo>
                  <a:pt x="484094" y="1345744"/>
                </a:lnTo>
                <a:cubicBezTo>
                  <a:pt x="518611" y="1207675"/>
                  <a:pt x="471695" y="1378808"/>
                  <a:pt x="524435" y="1238168"/>
                </a:cubicBezTo>
                <a:cubicBezTo>
                  <a:pt x="530924" y="1220863"/>
                  <a:pt x="532571" y="1202081"/>
                  <a:pt x="537882" y="1184379"/>
                </a:cubicBezTo>
                <a:cubicBezTo>
                  <a:pt x="546028" y="1157226"/>
                  <a:pt x="555811" y="1130591"/>
                  <a:pt x="564776" y="1103697"/>
                </a:cubicBezTo>
                <a:cubicBezTo>
                  <a:pt x="576414" y="1068784"/>
                  <a:pt x="589039" y="1028275"/>
                  <a:pt x="605117" y="996120"/>
                </a:cubicBezTo>
                <a:cubicBezTo>
                  <a:pt x="612345" y="981665"/>
                  <a:pt x="623994" y="969811"/>
                  <a:pt x="632012" y="955779"/>
                </a:cubicBezTo>
                <a:cubicBezTo>
                  <a:pt x="691083" y="852406"/>
                  <a:pt x="622109" y="951054"/>
                  <a:pt x="699247" y="848203"/>
                </a:cubicBezTo>
                <a:cubicBezTo>
                  <a:pt x="729528" y="666514"/>
                  <a:pt x="689166" y="840627"/>
                  <a:pt x="739588" y="727179"/>
                </a:cubicBezTo>
                <a:cubicBezTo>
                  <a:pt x="751102" y="701274"/>
                  <a:pt x="754968" y="672402"/>
                  <a:pt x="766482" y="646497"/>
                </a:cubicBezTo>
                <a:cubicBezTo>
                  <a:pt x="773046" y="631729"/>
                  <a:pt x="784811" y="619861"/>
                  <a:pt x="793376" y="606156"/>
                </a:cubicBezTo>
                <a:cubicBezTo>
                  <a:pt x="807228" y="583992"/>
                  <a:pt x="822028" y="562297"/>
                  <a:pt x="833717" y="538920"/>
                </a:cubicBezTo>
                <a:cubicBezTo>
                  <a:pt x="868628" y="469097"/>
                  <a:pt x="821529" y="524213"/>
                  <a:pt x="874059" y="471685"/>
                </a:cubicBezTo>
                <a:cubicBezTo>
                  <a:pt x="883024" y="453756"/>
                  <a:pt x="891008" y="435301"/>
                  <a:pt x="900953" y="417897"/>
                </a:cubicBezTo>
                <a:cubicBezTo>
                  <a:pt x="920384" y="383893"/>
                  <a:pt x="945740" y="355837"/>
                  <a:pt x="968188" y="323768"/>
                </a:cubicBezTo>
                <a:cubicBezTo>
                  <a:pt x="986724" y="297288"/>
                  <a:pt x="999120" y="265941"/>
                  <a:pt x="1021976" y="243085"/>
                </a:cubicBezTo>
                <a:cubicBezTo>
                  <a:pt x="1035423" y="229638"/>
                  <a:pt x="1050143" y="217353"/>
                  <a:pt x="1062317" y="202744"/>
                </a:cubicBezTo>
                <a:cubicBezTo>
                  <a:pt x="1072663" y="190328"/>
                  <a:pt x="1078866" y="174819"/>
                  <a:pt x="1089212" y="162403"/>
                </a:cubicBezTo>
                <a:cubicBezTo>
                  <a:pt x="1101386" y="147794"/>
                  <a:pt x="1117379" y="136671"/>
                  <a:pt x="1129553" y="122062"/>
                </a:cubicBezTo>
                <a:cubicBezTo>
                  <a:pt x="1139899" y="109646"/>
                  <a:pt x="1145019" y="93148"/>
                  <a:pt x="1156447" y="81720"/>
                </a:cubicBezTo>
                <a:cubicBezTo>
                  <a:pt x="1167875" y="70292"/>
                  <a:pt x="1183341" y="63791"/>
                  <a:pt x="1196788" y="54826"/>
                </a:cubicBezTo>
                <a:cubicBezTo>
                  <a:pt x="1205753" y="41379"/>
                  <a:pt x="1211062" y="24581"/>
                  <a:pt x="1223682" y="14485"/>
                </a:cubicBezTo>
                <a:cubicBezTo>
                  <a:pt x="1263682" y="-17515"/>
                  <a:pt x="1386820" y="13318"/>
                  <a:pt x="1398494" y="14485"/>
                </a:cubicBezTo>
                <a:cubicBezTo>
                  <a:pt x="1411941" y="23450"/>
                  <a:pt x="1424380" y="34151"/>
                  <a:pt x="1438835" y="41379"/>
                </a:cubicBezTo>
                <a:cubicBezTo>
                  <a:pt x="1451513" y="47718"/>
                  <a:pt x="1469153" y="44803"/>
                  <a:pt x="1479176" y="54826"/>
                </a:cubicBezTo>
                <a:cubicBezTo>
                  <a:pt x="1493350" y="69001"/>
                  <a:pt x="1494419" y="92303"/>
                  <a:pt x="1506070" y="108615"/>
                </a:cubicBezTo>
                <a:cubicBezTo>
                  <a:pt x="1517124" y="124090"/>
                  <a:pt x="1534237" y="134347"/>
                  <a:pt x="1546412" y="148956"/>
                </a:cubicBezTo>
                <a:cubicBezTo>
                  <a:pt x="1556758" y="161371"/>
                  <a:pt x="1562960" y="176882"/>
                  <a:pt x="1573306" y="189297"/>
                </a:cubicBezTo>
                <a:cubicBezTo>
                  <a:pt x="1585480" y="203906"/>
                  <a:pt x="1601473" y="215029"/>
                  <a:pt x="1613647" y="229638"/>
                </a:cubicBezTo>
                <a:cubicBezTo>
                  <a:pt x="1651649" y="275241"/>
                  <a:pt x="1632584" y="260376"/>
                  <a:pt x="1653988" y="310320"/>
                </a:cubicBezTo>
                <a:cubicBezTo>
                  <a:pt x="1661884" y="328745"/>
                  <a:pt x="1672986" y="345684"/>
                  <a:pt x="1680882" y="364109"/>
                </a:cubicBezTo>
                <a:cubicBezTo>
                  <a:pt x="1686466" y="377137"/>
                  <a:pt x="1688745" y="391422"/>
                  <a:pt x="1694329" y="404450"/>
                </a:cubicBezTo>
                <a:cubicBezTo>
                  <a:pt x="1702225" y="422875"/>
                  <a:pt x="1711278" y="440834"/>
                  <a:pt x="1721223" y="458238"/>
                </a:cubicBezTo>
                <a:cubicBezTo>
                  <a:pt x="1729241" y="472270"/>
                  <a:pt x="1741553" y="483811"/>
                  <a:pt x="1748117" y="498579"/>
                </a:cubicBezTo>
                <a:cubicBezTo>
                  <a:pt x="1759631" y="524485"/>
                  <a:pt x="1762334" y="553906"/>
                  <a:pt x="1775012" y="579262"/>
                </a:cubicBezTo>
                <a:cubicBezTo>
                  <a:pt x="1792941" y="615121"/>
                  <a:pt x="1816122" y="648804"/>
                  <a:pt x="1828800" y="686838"/>
                </a:cubicBezTo>
                <a:cubicBezTo>
                  <a:pt x="1833282" y="700285"/>
                  <a:pt x="1833392" y="716111"/>
                  <a:pt x="1842247" y="727179"/>
                </a:cubicBezTo>
                <a:cubicBezTo>
                  <a:pt x="1852343" y="739799"/>
                  <a:pt x="1869141" y="745108"/>
                  <a:pt x="1882588" y="754073"/>
                </a:cubicBezTo>
                <a:cubicBezTo>
                  <a:pt x="1914561" y="849995"/>
                  <a:pt x="1869225" y="734029"/>
                  <a:pt x="1936376" y="834756"/>
                </a:cubicBezTo>
                <a:cubicBezTo>
                  <a:pt x="2014219" y="951520"/>
                  <a:pt x="1861472" y="786746"/>
                  <a:pt x="1990164" y="915438"/>
                </a:cubicBezTo>
                <a:cubicBezTo>
                  <a:pt x="1999129" y="942332"/>
                  <a:pt x="2004381" y="970764"/>
                  <a:pt x="2017059" y="996120"/>
                </a:cubicBezTo>
                <a:cubicBezTo>
                  <a:pt x="2022729" y="1007460"/>
                  <a:pt x="2036033" y="1013115"/>
                  <a:pt x="2043953" y="1023015"/>
                </a:cubicBezTo>
                <a:cubicBezTo>
                  <a:pt x="2054049" y="1035635"/>
                  <a:pt x="2061341" y="1050286"/>
                  <a:pt x="2070847" y="1063356"/>
                </a:cubicBezTo>
                <a:cubicBezTo>
                  <a:pt x="2097211" y="1099606"/>
                  <a:pt x="2115670" y="1144038"/>
                  <a:pt x="2151529" y="1170932"/>
                </a:cubicBezTo>
                <a:cubicBezTo>
                  <a:pt x="2169458" y="1184379"/>
                  <a:pt x="2188566" y="1196383"/>
                  <a:pt x="2205317" y="1211273"/>
                </a:cubicBezTo>
                <a:cubicBezTo>
                  <a:pt x="2229006" y="1232330"/>
                  <a:pt x="2272553" y="1278509"/>
                  <a:pt x="2272553" y="1278509"/>
                </a:cubicBezTo>
                <a:cubicBezTo>
                  <a:pt x="2309295" y="1388736"/>
                  <a:pt x="2245742" y="1218122"/>
                  <a:pt x="2366682" y="1399532"/>
                </a:cubicBezTo>
                <a:cubicBezTo>
                  <a:pt x="2433168" y="1499261"/>
                  <a:pt x="2356606" y="1390132"/>
                  <a:pt x="2420470" y="1466768"/>
                </a:cubicBezTo>
                <a:cubicBezTo>
                  <a:pt x="2460937" y="1515329"/>
                  <a:pt x="2454540" y="1522053"/>
                  <a:pt x="2501153" y="1560897"/>
                </a:cubicBezTo>
                <a:cubicBezTo>
                  <a:pt x="2513568" y="1571243"/>
                  <a:pt x="2529079" y="1577445"/>
                  <a:pt x="2541494" y="1587791"/>
                </a:cubicBezTo>
                <a:cubicBezTo>
                  <a:pt x="2556103" y="1599965"/>
                  <a:pt x="2567226" y="1615958"/>
                  <a:pt x="2581835" y="1628132"/>
                </a:cubicBezTo>
                <a:cubicBezTo>
                  <a:pt x="2594250" y="1638478"/>
                  <a:pt x="2609761" y="1644680"/>
                  <a:pt x="2622176" y="1655026"/>
                </a:cubicBezTo>
                <a:cubicBezTo>
                  <a:pt x="2636785" y="1667201"/>
                  <a:pt x="2647506" y="1683693"/>
                  <a:pt x="2662517" y="1695368"/>
                </a:cubicBezTo>
                <a:cubicBezTo>
                  <a:pt x="2688031" y="1715212"/>
                  <a:pt x="2716306" y="1731227"/>
                  <a:pt x="2743200" y="1749156"/>
                </a:cubicBezTo>
                <a:cubicBezTo>
                  <a:pt x="2756647" y="1758121"/>
                  <a:pt x="2772113" y="1764622"/>
                  <a:pt x="2783541" y="1776050"/>
                </a:cubicBezTo>
                <a:cubicBezTo>
                  <a:pt x="2813617" y="1806126"/>
                  <a:pt x="2864354" y="1862137"/>
                  <a:pt x="2904564" y="1870179"/>
                </a:cubicBezTo>
                <a:cubicBezTo>
                  <a:pt x="2926976" y="1874661"/>
                  <a:pt x="2949627" y="1878083"/>
                  <a:pt x="2971800" y="1883626"/>
                </a:cubicBezTo>
                <a:cubicBezTo>
                  <a:pt x="2985551" y="1887064"/>
                  <a:pt x="2998044" y="1895589"/>
                  <a:pt x="3012141" y="1897073"/>
                </a:cubicBezTo>
                <a:cubicBezTo>
                  <a:pt x="3083604" y="1904595"/>
                  <a:pt x="3155619" y="1905400"/>
                  <a:pt x="3227294" y="1910520"/>
                </a:cubicBezTo>
                <a:cubicBezTo>
                  <a:pt x="3358859" y="1919918"/>
                  <a:pt x="3371273" y="1920259"/>
                  <a:pt x="3482788" y="1937415"/>
                </a:cubicBezTo>
                <a:cubicBezTo>
                  <a:pt x="3532524" y="1945067"/>
                  <a:pt x="3570353" y="1950237"/>
                  <a:pt x="3617259" y="1964309"/>
                </a:cubicBezTo>
                <a:cubicBezTo>
                  <a:pt x="3644412" y="1972455"/>
                  <a:pt x="3674353" y="1975478"/>
                  <a:pt x="3697941" y="1991203"/>
                </a:cubicBezTo>
                <a:cubicBezTo>
                  <a:pt x="3748831" y="2025129"/>
                  <a:pt x="3726854" y="2006669"/>
                  <a:pt x="3765176" y="2044991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256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38878" y="880319"/>
            <a:ext cx="871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10253F"/>
                </a:solidFill>
                <a:latin typeface="Arial Narrow"/>
                <a:cs typeface="Arial Narrow"/>
              </a:rPr>
              <a:t>Populations cibles du diagnostic virologique respiratoire : 2 mots clefs : hospitalisés, communauté</a:t>
            </a:r>
            <a:endParaRPr lang="fr-FR" sz="20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8421" y="135401"/>
            <a:ext cx="763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10253F"/>
                </a:solidFill>
                <a:latin typeface="Arial Narrow"/>
                <a:cs typeface="Arial Narrow"/>
              </a:rPr>
              <a:t>Le diagnostic virologique respiratoire : pour qui ?  </a:t>
            </a:r>
            <a:endParaRPr lang="fr-FR" sz="32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238878" y="1632877"/>
            <a:ext cx="8584280" cy="2996020"/>
            <a:chOff x="238878" y="1564602"/>
            <a:chExt cx="8584280" cy="2996020"/>
          </a:xfrm>
        </p:grpSpPr>
        <p:sp>
          <p:nvSpPr>
            <p:cNvPr id="16" name="Rectangle 15"/>
            <p:cNvSpPr/>
            <p:nvPr/>
          </p:nvSpPr>
          <p:spPr>
            <a:xfrm>
              <a:off x="238878" y="1564602"/>
              <a:ext cx="8584280" cy="29960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8513" y="2218589"/>
              <a:ext cx="1933066" cy="1941696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52593" t="19558" b="21117"/>
            <a:stretch/>
          </p:blipFill>
          <p:spPr>
            <a:xfrm>
              <a:off x="414419" y="2226507"/>
              <a:ext cx="1958995" cy="193377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2069" y="1621984"/>
              <a:ext cx="1336975" cy="131126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9169" y="2995927"/>
              <a:ext cx="1839778" cy="135644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056083" y="1831476"/>
              <a:ext cx="2110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10253F"/>
                  </a:solidFill>
                  <a:latin typeface="Arial Narrow"/>
                  <a:cs typeface="Arial Narrow"/>
                </a:rPr>
                <a:t>Âge extrêmes de la vie</a:t>
              </a:r>
              <a:endParaRPr lang="fr-FR" dirty="0">
                <a:solidFill>
                  <a:srgbClr val="10253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384082" y="2395762"/>
              <a:ext cx="24979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0253F"/>
                  </a:solidFill>
                  <a:latin typeface="Arial Narrow"/>
                  <a:cs typeface="Arial Narrow"/>
                </a:rPr>
                <a:t>Immunodéprimés</a:t>
              </a:r>
            </a:p>
            <a:p>
              <a:pPr algn="ctr"/>
              <a:r>
                <a:rPr lang="fr-FR" dirty="0" smtClean="0">
                  <a:solidFill>
                    <a:srgbClr val="10253F"/>
                  </a:solidFill>
                  <a:latin typeface="Arial Narrow"/>
                  <a:cs typeface="Arial Narrow"/>
                </a:rPr>
                <a:t>Pathologies cardio-pulmonaires</a:t>
              </a:r>
            </a:p>
            <a:p>
              <a:pPr algn="ctr"/>
              <a:r>
                <a:rPr lang="fr-FR" dirty="0" smtClean="0">
                  <a:solidFill>
                    <a:srgbClr val="10253F"/>
                  </a:solidFill>
                  <a:latin typeface="Arial Narrow"/>
                  <a:cs typeface="Arial Narrow"/>
                </a:rPr>
                <a:t>Réanimation</a:t>
              </a:r>
              <a:endParaRPr lang="fr-FR" dirty="0">
                <a:solidFill>
                  <a:srgbClr val="10253F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745976" y="4828725"/>
            <a:ext cx="5473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10253F"/>
                </a:solidFill>
                <a:latin typeface="Arial Narrow"/>
                <a:cs typeface="Arial Narrow"/>
              </a:rPr>
              <a:t>Risque nosocomial </a:t>
            </a:r>
          </a:p>
          <a:p>
            <a:pPr algn="ctr"/>
            <a:r>
              <a:rPr lang="fr-FR" sz="2400" dirty="0" smtClean="0">
                <a:solidFill>
                  <a:srgbClr val="10253F"/>
                </a:solidFill>
                <a:latin typeface="Arial Narrow"/>
                <a:cs typeface="Arial Narrow"/>
              </a:rPr>
              <a:t> lieu de soins  = « </a:t>
            </a:r>
            <a:r>
              <a:rPr lang="fr-FR" sz="2200" dirty="0" err="1" smtClean="0">
                <a:solidFill>
                  <a:srgbClr val="10253F"/>
                </a:solidFill>
                <a:latin typeface="Arial Narrow"/>
                <a:cs typeface="Arial Narrow"/>
              </a:rPr>
              <a:t>safe</a:t>
            </a:r>
            <a:r>
              <a:rPr lang="fr-FR" sz="2400" dirty="0" smtClean="0">
                <a:solidFill>
                  <a:srgbClr val="10253F"/>
                </a:solidFill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solidFill>
                  <a:srgbClr val="10253F"/>
                </a:solidFill>
                <a:latin typeface="Arial Narrow"/>
                <a:cs typeface="Arial Narrow"/>
              </a:rPr>
              <a:t>workplace</a:t>
            </a:r>
            <a:r>
              <a:rPr lang="fr-FR" sz="2400" dirty="0" smtClean="0">
                <a:solidFill>
                  <a:srgbClr val="10253F"/>
                </a:solidFill>
                <a:latin typeface="Arial Narrow"/>
                <a:cs typeface="Arial Narrow"/>
              </a:rPr>
              <a:t> » </a:t>
            </a:r>
            <a:endParaRPr lang="fr-FR" sz="2400" dirty="0">
              <a:solidFill>
                <a:srgbClr val="10253F"/>
              </a:solidFill>
              <a:latin typeface="Arial Narrow"/>
              <a:cs typeface="Arial Narrow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18" y="4719052"/>
            <a:ext cx="2247247" cy="19839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94456" y="5859550"/>
            <a:ext cx="5294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 limite : détection souvent limitée </a:t>
            </a:r>
            <a:r>
              <a:rPr lang="fr-FR" sz="220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aux virus influenza et au RSV</a:t>
            </a:r>
            <a:endParaRPr lang="fr-FR" sz="22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8366" y="385366"/>
            <a:ext cx="2901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Narrow"/>
                <a:cs typeface="Arial Narrow"/>
              </a:rPr>
              <a:t>DIAGNOSTIC VIROLOGIQUE RESPIRATOIRE : LE CASSE TÊTE</a:t>
            </a:r>
            <a:endParaRPr lang="fr-FR" sz="3200" b="1" dirty="0">
              <a:latin typeface="Arial Narrow"/>
              <a:cs typeface="Arial Narrow"/>
            </a:endParaRPr>
          </a:p>
        </p:txBody>
      </p:sp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6196386" y="446921"/>
            <a:ext cx="23225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Arial Narrow" charset="0"/>
                <a:cs typeface="Arial Narrow" charset="0"/>
              </a:rPr>
              <a:t>Absence de technique de détection « universelle » des virus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38020" y="3055757"/>
            <a:ext cx="29476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rial Narrow" charset="0"/>
                <a:cs typeface="Arial Narrow" charset="0"/>
              </a:rPr>
              <a:t>Choix de la cible à </a:t>
            </a:r>
            <a:r>
              <a:rPr lang="fr-FR" sz="2400">
                <a:latin typeface="Arial Narrow" charset="0"/>
                <a:cs typeface="Arial Narrow" charset="0"/>
              </a:rPr>
              <a:t>détecter </a:t>
            </a:r>
            <a:r>
              <a:rPr lang="fr-FR" sz="2400" smtClean="0">
                <a:latin typeface="Arial Narrow" charset="0"/>
                <a:cs typeface="Arial Narrow" charset="0"/>
              </a:rPr>
              <a:t>? </a:t>
            </a:r>
          </a:p>
          <a:p>
            <a:pPr algn="ctr"/>
            <a:r>
              <a:rPr lang="fr-FR" sz="2400" dirty="0" smtClean="0">
                <a:latin typeface="Arial Narrow" charset="0"/>
                <a:cs typeface="Arial Narrow" charset="0"/>
              </a:rPr>
              <a:t>pas </a:t>
            </a:r>
            <a:r>
              <a:rPr lang="fr-FR" sz="2400" dirty="0">
                <a:latin typeface="Arial Narrow" charset="0"/>
                <a:cs typeface="Arial Narrow" charset="0"/>
              </a:rPr>
              <a:t>facile….peu </a:t>
            </a:r>
            <a:r>
              <a:rPr lang="fr-FR" sz="2400" dirty="0" smtClean="0">
                <a:latin typeface="Arial Narrow" charset="0"/>
                <a:cs typeface="Arial Narrow" charset="0"/>
              </a:rPr>
              <a:t>pertinent</a:t>
            </a:r>
          </a:p>
          <a:p>
            <a:pPr algn="ctr"/>
            <a:endParaRPr lang="fr-FR" sz="2400" dirty="0">
              <a:latin typeface="Arial Narrow" charset="0"/>
              <a:cs typeface="Arial Narrow" charset="0"/>
            </a:endParaRPr>
          </a:p>
          <a:p>
            <a:pPr algn="ctr"/>
            <a:r>
              <a:rPr lang="fr-FR" sz="2400" dirty="0">
                <a:latin typeface="Arial Narrow" charset="0"/>
                <a:cs typeface="Arial Narrow" charset="0"/>
              </a:rPr>
              <a:t>Bon critères </a:t>
            </a:r>
            <a:r>
              <a:rPr lang="fr-FR" sz="2400" dirty="0" smtClean="0">
                <a:latin typeface="Arial Narrow" charset="0"/>
                <a:cs typeface="Arial Narrow" charset="0"/>
              </a:rPr>
              <a:t>? </a:t>
            </a:r>
          </a:p>
          <a:p>
            <a:pPr algn="ctr"/>
            <a:r>
              <a:rPr lang="fr-FR" sz="2400" dirty="0">
                <a:latin typeface="Arial Narrow" charset="0"/>
                <a:cs typeface="Arial Narrow" charset="0"/>
              </a:rPr>
              <a:t>s</a:t>
            </a:r>
            <a:r>
              <a:rPr lang="fr-FR" sz="2400" dirty="0" smtClean="0">
                <a:latin typeface="Arial Narrow" charset="0"/>
                <a:cs typeface="Arial Narrow" charset="0"/>
              </a:rPr>
              <a:t>ymptômes, </a:t>
            </a:r>
            <a:r>
              <a:rPr lang="fr-FR" sz="2400" dirty="0">
                <a:latin typeface="Arial Narrow" charset="0"/>
                <a:cs typeface="Arial Narrow" charset="0"/>
              </a:rPr>
              <a:t>âge du patient, immunité, saison ?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66" y="5120703"/>
            <a:ext cx="626434" cy="13513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0716" y="5684720"/>
            <a:ext cx="3015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Arial Narrow" charset="0"/>
                <a:cs typeface="Arial Narrow" charset="0"/>
              </a:rPr>
              <a:t>Choisir ?  Pourquoi ? </a:t>
            </a:r>
          </a:p>
        </p:txBody>
      </p:sp>
    </p:spTree>
    <p:extLst>
      <p:ext uri="{BB962C8B-B14F-4D97-AF65-F5344CB8AC3E}">
        <p14:creationId xmlns:p14="http://schemas.microsoft.com/office/powerpoint/2010/main" val="211092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68552" y="142689"/>
            <a:ext cx="8915668" cy="31391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5193567" y="910516"/>
            <a:ext cx="3268008" cy="2060113"/>
          </a:xfrm>
          <a:custGeom>
            <a:avLst/>
            <a:gdLst>
              <a:gd name="connsiteX0" fmla="*/ 156979 w 4951960"/>
              <a:gd name="connsiteY0" fmla="*/ 770522 h 2910860"/>
              <a:gd name="connsiteX1" fmla="*/ 156979 w 4951960"/>
              <a:gd name="connsiteY1" fmla="*/ 770522 h 2910860"/>
              <a:gd name="connsiteX2" fmla="*/ 313957 w 4951960"/>
              <a:gd name="connsiteY2" fmla="*/ 642101 h 2910860"/>
              <a:gd name="connsiteX3" fmla="*/ 413853 w 4951960"/>
              <a:gd name="connsiteY3" fmla="*/ 585026 h 2910860"/>
              <a:gd name="connsiteX4" fmla="*/ 499477 w 4951960"/>
              <a:gd name="connsiteY4" fmla="*/ 513681 h 2910860"/>
              <a:gd name="connsiteX5" fmla="*/ 599373 w 4951960"/>
              <a:gd name="connsiteY5" fmla="*/ 456605 h 2910860"/>
              <a:gd name="connsiteX6" fmla="*/ 684998 w 4951960"/>
              <a:gd name="connsiteY6" fmla="*/ 399530 h 2910860"/>
              <a:gd name="connsiteX7" fmla="*/ 870518 w 4951960"/>
              <a:gd name="connsiteY7" fmla="*/ 299647 h 2910860"/>
              <a:gd name="connsiteX8" fmla="*/ 1070308 w 4951960"/>
              <a:gd name="connsiteY8" fmla="*/ 242572 h 2910860"/>
              <a:gd name="connsiteX9" fmla="*/ 1184475 w 4951960"/>
              <a:gd name="connsiteY9" fmla="*/ 199765 h 2910860"/>
              <a:gd name="connsiteX10" fmla="*/ 1327182 w 4951960"/>
              <a:gd name="connsiteY10" fmla="*/ 171227 h 2910860"/>
              <a:gd name="connsiteX11" fmla="*/ 1441349 w 4951960"/>
              <a:gd name="connsiteY11" fmla="*/ 128420 h 2910860"/>
              <a:gd name="connsiteX12" fmla="*/ 1569786 w 4951960"/>
              <a:gd name="connsiteY12" fmla="*/ 114151 h 2910860"/>
              <a:gd name="connsiteX13" fmla="*/ 1712493 w 4951960"/>
              <a:gd name="connsiteY13" fmla="*/ 85613 h 2910860"/>
              <a:gd name="connsiteX14" fmla="*/ 1826660 w 4951960"/>
              <a:gd name="connsiteY14" fmla="*/ 71344 h 2910860"/>
              <a:gd name="connsiteX15" fmla="*/ 1983638 w 4951960"/>
              <a:gd name="connsiteY15" fmla="*/ 42807 h 2910860"/>
              <a:gd name="connsiteX16" fmla="*/ 2112075 w 4951960"/>
              <a:gd name="connsiteY16" fmla="*/ 14269 h 2910860"/>
              <a:gd name="connsiteX17" fmla="*/ 2340408 w 4951960"/>
              <a:gd name="connsiteY17" fmla="*/ 0 h 2910860"/>
              <a:gd name="connsiteX18" fmla="*/ 2839885 w 4951960"/>
              <a:gd name="connsiteY18" fmla="*/ 42807 h 2910860"/>
              <a:gd name="connsiteX19" fmla="*/ 2911239 w 4951960"/>
              <a:gd name="connsiteY19" fmla="*/ 57076 h 2910860"/>
              <a:gd name="connsiteX20" fmla="*/ 2996863 w 4951960"/>
              <a:gd name="connsiteY20" fmla="*/ 71344 h 2910860"/>
              <a:gd name="connsiteX21" fmla="*/ 3053946 w 4951960"/>
              <a:gd name="connsiteY21" fmla="*/ 99882 h 2910860"/>
              <a:gd name="connsiteX22" fmla="*/ 3139571 w 4951960"/>
              <a:gd name="connsiteY22" fmla="*/ 114151 h 2910860"/>
              <a:gd name="connsiteX23" fmla="*/ 3210925 w 4951960"/>
              <a:gd name="connsiteY23" fmla="*/ 128420 h 2910860"/>
              <a:gd name="connsiteX24" fmla="*/ 3325091 w 4951960"/>
              <a:gd name="connsiteY24" fmla="*/ 171227 h 2910860"/>
              <a:gd name="connsiteX25" fmla="*/ 3367903 w 4951960"/>
              <a:gd name="connsiteY25" fmla="*/ 199765 h 2910860"/>
              <a:gd name="connsiteX26" fmla="*/ 3482070 w 4951960"/>
              <a:gd name="connsiteY26" fmla="*/ 242572 h 2910860"/>
              <a:gd name="connsiteX27" fmla="*/ 3539153 w 4951960"/>
              <a:gd name="connsiteY27" fmla="*/ 285378 h 2910860"/>
              <a:gd name="connsiteX28" fmla="*/ 3581965 w 4951960"/>
              <a:gd name="connsiteY28" fmla="*/ 313916 h 2910860"/>
              <a:gd name="connsiteX29" fmla="*/ 3639048 w 4951960"/>
              <a:gd name="connsiteY29" fmla="*/ 356723 h 2910860"/>
              <a:gd name="connsiteX30" fmla="*/ 3753214 w 4951960"/>
              <a:gd name="connsiteY30" fmla="*/ 428067 h 2910860"/>
              <a:gd name="connsiteX31" fmla="*/ 3796027 w 4951960"/>
              <a:gd name="connsiteY31" fmla="*/ 442336 h 2910860"/>
              <a:gd name="connsiteX32" fmla="*/ 3853110 w 4951960"/>
              <a:gd name="connsiteY32" fmla="*/ 485143 h 2910860"/>
              <a:gd name="connsiteX33" fmla="*/ 3924464 w 4951960"/>
              <a:gd name="connsiteY33" fmla="*/ 542219 h 2910860"/>
              <a:gd name="connsiteX34" fmla="*/ 4038630 w 4951960"/>
              <a:gd name="connsiteY34" fmla="*/ 627832 h 2910860"/>
              <a:gd name="connsiteX35" fmla="*/ 4095713 w 4951960"/>
              <a:gd name="connsiteY35" fmla="*/ 670639 h 2910860"/>
              <a:gd name="connsiteX36" fmla="*/ 4181338 w 4951960"/>
              <a:gd name="connsiteY36" fmla="*/ 713446 h 2910860"/>
              <a:gd name="connsiteX37" fmla="*/ 4224150 w 4951960"/>
              <a:gd name="connsiteY37" fmla="*/ 727715 h 2910860"/>
              <a:gd name="connsiteX38" fmla="*/ 4309775 w 4951960"/>
              <a:gd name="connsiteY38" fmla="*/ 784791 h 2910860"/>
              <a:gd name="connsiteX39" fmla="*/ 4366858 w 4951960"/>
              <a:gd name="connsiteY39" fmla="*/ 813328 h 2910860"/>
              <a:gd name="connsiteX40" fmla="*/ 4423941 w 4951960"/>
              <a:gd name="connsiteY40" fmla="*/ 856135 h 2910860"/>
              <a:gd name="connsiteX41" fmla="*/ 4523836 w 4951960"/>
              <a:gd name="connsiteY41" fmla="*/ 898942 h 2910860"/>
              <a:gd name="connsiteX42" fmla="*/ 4580919 w 4951960"/>
              <a:gd name="connsiteY42" fmla="*/ 913211 h 2910860"/>
              <a:gd name="connsiteX43" fmla="*/ 4666544 w 4951960"/>
              <a:gd name="connsiteY43" fmla="*/ 970286 h 2910860"/>
              <a:gd name="connsiteX44" fmla="*/ 4709356 w 4951960"/>
              <a:gd name="connsiteY44" fmla="*/ 998824 h 2910860"/>
              <a:gd name="connsiteX45" fmla="*/ 4837793 w 4951960"/>
              <a:gd name="connsiteY45" fmla="*/ 1055900 h 2910860"/>
              <a:gd name="connsiteX46" fmla="*/ 4894877 w 4951960"/>
              <a:gd name="connsiteY46" fmla="*/ 1112976 h 2910860"/>
              <a:gd name="connsiteX47" fmla="*/ 4923418 w 4951960"/>
              <a:gd name="connsiteY47" fmla="*/ 1170051 h 2910860"/>
              <a:gd name="connsiteX48" fmla="*/ 4951960 w 4951960"/>
              <a:gd name="connsiteY48" fmla="*/ 1398354 h 2910860"/>
              <a:gd name="connsiteX49" fmla="*/ 4909147 w 4951960"/>
              <a:gd name="connsiteY49" fmla="*/ 1997649 h 2910860"/>
              <a:gd name="connsiteX50" fmla="*/ 4852064 w 4951960"/>
              <a:gd name="connsiteY50" fmla="*/ 2126069 h 2910860"/>
              <a:gd name="connsiteX51" fmla="*/ 4666544 w 4951960"/>
              <a:gd name="connsiteY51" fmla="*/ 2311565 h 2910860"/>
              <a:gd name="connsiteX52" fmla="*/ 4509566 w 4951960"/>
              <a:gd name="connsiteY52" fmla="*/ 2468523 h 2910860"/>
              <a:gd name="connsiteX53" fmla="*/ 4409670 w 4951960"/>
              <a:gd name="connsiteY53" fmla="*/ 2539868 h 2910860"/>
              <a:gd name="connsiteX54" fmla="*/ 4309775 w 4951960"/>
              <a:gd name="connsiteY54" fmla="*/ 2596943 h 2910860"/>
              <a:gd name="connsiteX55" fmla="*/ 4124255 w 4951960"/>
              <a:gd name="connsiteY55" fmla="*/ 2725364 h 2910860"/>
              <a:gd name="connsiteX56" fmla="*/ 3938735 w 4951960"/>
              <a:gd name="connsiteY56" fmla="*/ 2796708 h 2910860"/>
              <a:gd name="connsiteX57" fmla="*/ 3824568 w 4951960"/>
              <a:gd name="connsiteY57" fmla="*/ 2825246 h 2910860"/>
              <a:gd name="connsiteX58" fmla="*/ 3681861 w 4951960"/>
              <a:gd name="connsiteY58" fmla="*/ 2839515 h 2910860"/>
              <a:gd name="connsiteX59" fmla="*/ 3539153 w 4951960"/>
              <a:gd name="connsiteY59" fmla="*/ 2882322 h 2910860"/>
              <a:gd name="connsiteX60" fmla="*/ 3196654 w 4951960"/>
              <a:gd name="connsiteY60" fmla="*/ 2910860 h 2910860"/>
              <a:gd name="connsiteX61" fmla="*/ 2540198 w 4951960"/>
              <a:gd name="connsiteY61" fmla="*/ 2896591 h 2910860"/>
              <a:gd name="connsiteX62" fmla="*/ 2283324 w 4951960"/>
              <a:gd name="connsiteY62" fmla="*/ 2839515 h 2910860"/>
              <a:gd name="connsiteX63" fmla="*/ 1983638 w 4951960"/>
              <a:gd name="connsiteY63" fmla="*/ 2768170 h 2910860"/>
              <a:gd name="connsiteX64" fmla="*/ 1812389 w 4951960"/>
              <a:gd name="connsiteY64" fmla="*/ 2696826 h 2910860"/>
              <a:gd name="connsiteX65" fmla="*/ 1626869 w 4951960"/>
              <a:gd name="connsiteY65" fmla="*/ 2654019 h 2910860"/>
              <a:gd name="connsiteX66" fmla="*/ 1469890 w 4951960"/>
              <a:gd name="connsiteY66" fmla="*/ 2596943 h 2910860"/>
              <a:gd name="connsiteX67" fmla="*/ 1312912 w 4951960"/>
              <a:gd name="connsiteY67" fmla="*/ 2554137 h 2910860"/>
              <a:gd name="connsiteX68" fmla="*/ 1070308 w 4951960"/>
              <a:gd name="connsiteY68" fmla="*/ 2454254 h 2910860"/>
              <a:gd name="connsiteX69" fmla="*/ 899059 w 4951960"/>
              <a:gd name="connsiteY69" fmla="*/ 2340103 h 2910860"/>
              <a:gd name="connsiteX70" fmla="*/ 813434 w 4951960"/>
              <a:gd name="connsiteY70" fmla="*/ 2268758 h 2910860"/>
              <a:gd name="connsiteX71" fmla="*/ 713539 w 4951960"/>
              <a:gd name="connsiteY71" fmla="*/ 2197414 h 2910860"/>
              <a:gd name="connsiteX72" fmla="*/ 556561 w 4951960"/>
              <a:gd name="connsiteY72" fmla="*/ 2054724 h 2910860"/>
              <a:gd name="connsiteX73" fmla="*/ 485207 w 4951960"/>
              <a:gd name="connsiteY73" fmla="*/ 2011918 h 2910860"/>
              <a:gd name="connsiteX74" fmla="*/ 399582 w 4951960"/>
              <a:gd name="connsiteY74" fmla="*/ 1954842 h 2910860"/>
              <a:gd name="connsiteX75" fmla="*/ 299687 w 4951960"/>
              <a:gd name="connsiteY75" fmla="*/ 1897766 h 2910860"/>
              <a:gd name="connsiteX76" fmla="*/ 214062 w 4951960"/>
              <a:gd name="connsiteY76" fmla="*/ 1797884 h 2910860"/>
              <a:gd name="connsiteX77" fmla="*/ 171250 w 4951960"/>
              <a:gd name="connsiteY77" fmla="*/ 1769346 h 2910860"/>
              <a:gd name="connsiteX78" fmla="*/ 156979 w 4951960"/>
              <a:gd name="connsiteY78" fmla="*/ 1726539 h 2910860"/>
              <a:gd name="connsiteX79" fmla="*/ 128437 w 4951960"/>
              <a:gd name="connsiteY79" fmla="*/ 1598119 h 2910860"/>
              <a:gd name="connsiteX80" fmla="*/ 99896 w 4951960"/>
              <a:gd name="connsiteY80" fmla="*/ 1512505 h 2910860"/>
              <a:gd name="connsiteX81" fmla="*/ 85625 w 4951960"/>
              <a:gd name="connsiteY81" fmla="*/ 1469699 h 2910860"/>
              <a:gd name="connsiteX82" fmla="*/ 42813 w 4951960"/>
              <a:gd name="connsiteY82" fmla="*/ 1412623 h 2910860"/>
              <a:gd name="connsiteX83" fmla="*/ 28542 w 4951960"/>
              <a:gd name="connsiteY83" fmla="*/ 1369816 h 2910860"/>
              <a:gd name="connsiteX84" fmla="*/ 0 w 4951960"/>
              <a:gd name="connsiteY84" fmla="*/ 1269934 h 2910860"/>
              <a:gd name="connsiteX85" fmla="*/ 28542 w 4951960"/>
              <a:gd name="connsiteY85" fmla="*/ 913211 h 2910860"/>
              <a:gd name="connsiteX86" fmla="*/ 57083 w 4951960"/>
              <a:gd name="connsiteY86" fmla="*/ 827597 h 2910860"/>
              <a:gd name="connsiteX87" fmla="*/ 71354 w 4951960"/>
              <a:gd name="connsiteY87" fmla="*/ 784791 h 2910860"/>
              <a:gd name="connsiteX88" fmla="*/ 156979 w 4951960"/>
              <a:gd name="connsiteY88" fmla="*/ 770522 h 291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951960" h="2910860">
                <a:moveTo>
                  <a:pt x="156979" y="770522"/>
                </a:moveTo>
                <a:lnTo>
                  <a:pt x="156979" y="770522"/>
                </a:lnTo>
                <a:cubicBezTo>
                  <a:pt x="187457" y="744401"/>
                  <a:pt x="269230" y="670560"/>
                  <a:pt x="313957" y="642101"/>
                </a:cubicBezTo>
                <a:cubicBezTo>
                  <a:pt x="346313" y="621514"/>
                  <a:pt x="382320" y="606853"/>
                  <a:pt x="413853" y="585026"/>
                </a:cubicBezTo>
                <a:cubicBezTo>
                  <a:pt x="444399" y="563881"/>
                  <a:pt x="468931" y="534826"/>
                  <a:pt x="499477" y="513681"/>
                </a:cubicBezTo>
                <a:cubicBezTo>
                  <a:pt x="531010" y="491853"/>
                  <a:pt x="566710" y="476702"/>
                  <a:pt x="599373" y="456605"/>
                </a:cubicBezTo>
                <a:cubicBezTo>
                  <a:pt x="628587" y="438630"/>
                  <a:pt x="655784" y="417505"/>
                  <a:pt x="684998" y="399530"/>
                </a:cubicBezTo>
                <a:cubicBezTo>
                  <a:pt x="723935" y="375572"/>
                  <a:pt x="824364" y="318875"/>
                  <a:pt x="870518" y="299647"/>
                </a:cubicBezTo>
                <a:cubicBezTo>
                  <a:pt x="961060" y="261926"/>
                  <a:pt x="969064" y="274206"/>
                  <a:pt x="1070308" y="242572"/>
                </a:cubicBezTo>
                <a:cubicBezTo>
                  <a:pt x="1109101" y="230451"/>
                  <a:pt x="1145315" y="210642"/>
                  <a:pt x="1184475" y="199765"/>
                </a:cubicBezTo>
                <a:cubicBezTo>
                  <a:pt x="1231216" y="186783"/>
                  <a:pt x="1280441" y="184209"/>
                  <a:pt x="1327182" y="171227"/>
                </a:cubicBezTo>
                <a:cubicBezTo>
                  <a:pt x="1366342" y="160350"/>
                  <a:pt x="1401786" y="137728"/>
                  <a:pt x="1441349" y="128420"/>
                </a:cubicBezTo>
                <a:cubicBezTo>
                  <a:pt x="1483280" y="118555"/>
                  <a:pt x="1527237" y="120868"/>
                  <a:pt x="1569786" y="114151"/>
                </a:cubicBezTo>
                <a:cubicBezTo>
                  <a:pt x="1617703" y="106586"/>
                  <a:pt x="1664642" y="93587"/>
                  <a:pt x="1712493" y="85613"/>
                </a:cubicBezTo>
                <a:cubicBezTo>
                  <a:pt x="1750323" y="79309"/>
                  <a:pt x="1788777" y="77325"/>
                  <a:pt x="1826660" y="71344"/>
                </a:cubicBezTo>
                <a:cubicBezTo>
                  <a:pt x="1879193" y="63051"/>
                  <a:pt x="1931487" y="53236"/>
                  <a:pt x="1983638" y="42807"/>
                </a:cubicBezTo>
                <a:cubicBezTo>
                  <a:pt x="2026643" y="34207"/>
                  <a:pt x="2068531" y="19494"/>
                  <a:pt x="2112075" y="14269"/>
                </a:cubicBezTo>
                <a:cubicBezTo>
                  <a:pt x="2187791" y="5184"/>
                  <a:pt x="2264297" y="4756"/>
                  <a:pt x="2340408" y="0"/>
                </a:cubicBezTo>
                <a:lnTo>
                  <a:pt x="2839885" y="42807"/>
                </a:lnTo>
                <a:cubicBezTo>
                  <a:pt x="2864020" y="45220"/>
                  <a:pt x="2887375" y="52738"/>
                  <a:pt x="2911239" y="57076"/>
                </a:cubicBezTo>
                <a:cubicBezTo>
                  <a:pt x="2939707" y="62251"/>
                  <a:pt x="2968322" y="66588"/>
                  <a:pt x="2996863" y="71344"/>
                </a:cubicBezTo>
                <a:cubicBezTo>
                  <a:pt x="3015891" y="80857"/>
                  <a:pt x="3033570" y="93770"/>
                  <a:pt x="3053946" y="99882"/>
                </a:cubicBezTo>
                <a:cubicBezTo>
                  <a:pt x="3081661" y="108196"/>
                  <a:pt x="3111102" y="108976"/>
                  <a:pt x="3139571" y="114151"/>
                </a:cubicBezTo>
                <a:cubicBezTo>
                  <a:pt x="3163435" y="118489"/>
                  <a:pt x="3187393" y="122538"/>
                  <a:pt x="3210925" y="128420"/>
                </a:cubicBezTo>
                <a:cubicBezTo>
                  <a:pt x="3235626" y="134595"/>
                  <a:pt x="3311997" y="164681"/>
                  <a:pt x="3325091" y="171227"/>
                </a:cubicBezTo>
                <a:cubicBezTo>
                  <a:pt x="3340431" y="178896"/>
                  <a:pt x="3352563" y="192096"/>
                  <a:pt x="3367903" y="199765"/>
                </a:cubicBezTo>
                <a:cubicBezTo>
                  <a:pt x="3496092" y="263851"/>
                  <a:pt x="3292746" y="137407"/>
                  <a:pt x="3482070" y="242572"/>
                </a:cubicBezTo>
                <a:cubicBezTo>
                  <a:pt x="3502861" y="254121"/>
                  <a:pt x="3519799" y="271555"/>
                  <a:pt x="3539153" y="285378"/>
                </a:cubicBezTo>
                <a:cubicBezTo>
                  <a:pt x="3553110" y="295346"/>
                  <a:pt x="3568008" y="303948"/>
                  <a:pt x="3581965" y="313916"/>
                </a:cubicBezTo>
                <a:cubicBezTo>
                  <a:pt x="3601319" y="327739"/>
                  <a:pt x="3619258" y="343531"/>
                  <a:pt x="3639048" y="356723"/>
                </a:cubicBezTo>
                <a:cubicBezTo>
                  <a:pt x="3676388" y="381613"/>
                  <a:pt x="3710641" y="413878"/>
                  <a:pt x="3753214" y="428067"/>
                </a:cubicBezTo>
                <a:lnTo>
                  <a:pt x="3796027" y="442336"/>
                </a:lnTo>
                <a:cubicBezTo>
                  <a:pt x="3815055" y="456605"/>
                  <a:pt x="3836292" y="468326"/>
                  <a:pt x="3853110" y="485143"/>
                </a:cubicBezTo>
                <a:cubicBezTo>
                  <a:pt x="3917661" y="549686"/>
                  <a:pt x="3841115" y="514440"/>
                  <a:pt x="3924464" y="542219"/>
                </a:cubicBezTo>
                <a:lnTo>
                  <a:pt x="4038630" y="627832"/>
                </a:lnTo>
                <a:cubicBezTo>
                  <a:pt x="4057658" y="642101"/>
                  <a:pt x="4074440" y="660004"/>
                  <a:pt x="4095713" y="670639"/>
                </a:cubicBezTo>
                <a:cubicBezTo>
                  <a:pt x="4124255" y="684908"/>
                  <a:pt x="4152178" y="700488"/>
                  <a:pt x="4181338" y="713446"/>
                </a:cubicBezTo>
                <a:cubicBezTo>
                  <a:pt x="4195084" y="719555"/>
                  <a:pt x="4211000" y="720410"/>
                  <a:pt x="4224150" y="727715"/>
                </a:cubicBezTo>
                <a:cubicBezTo>
                  <a:pt x="4254136" y="744372"/>
                  <a:pt x="4279094" y="769453"/>
                  <a:pt x="4309775" y="784791"/>
                </a:cubicBezTo>
                <a:cubicBezTo>
                  <a:pt x="4328803" y="794303"/>
                  <a:pt x="4348818" y="802054"/>
                  <a:pt x="4366858" y="813328"/>
                </a:cubicBezTo>
                <a:cubicBezTo>
                  <a:pt x="4387027" y="825932"/>
                  <a:pt x="4403772" y="843531"/>
                  <a:pt x="4423941" y="856135"/>
                </a:cubicBezTo>
                <a:cubicBezTo>
                  <a:pt x="4455987" y="876162"/>
                  <a:pt x="4488060" y="888722"/>
                  <a:pt x="4523836" y="898942"/>
                </a:cubicBezTo>
                <a:cubicBezTo>
                  <a:pt x="4542695" y="904330"/>
                  <a:pt x="4561891" y="908455"/>
                  <a:pt x="4580919" y="913211"/>
                </a:cubicBezTo>
                <a:lnTo>
                  <a:pt x="4666544" y="970286"/>
                </a:lnTo>
                <a:cubicBezTo>
                  <a:pt x="4680815" y="979799"/>
                  <a:pt x="4693085" y="993401"/>
                  <a:pt x="4709356" y="998824"/>
                </a:cubicBezTo>
                <a:cubicBezTo>
                  <a:pt x="4756965" y="1014692"/>
                  <a:pt x="4792755" y="1024377"/>
                  <a:pt x="4837793" y="1055900"/>
                </a:cubicBezTo>
                <a:cubicBezTo>
                  <a:pt x="4859838" y="1071329"/>
                  <a:pt x="4875849" y="1093951"/>
                  <a:pt x="4894877" y="1112976"/>
                </a:cubicBezTo>
                <a:cubicBezTo>
                  <a:pt x="4904391" y="1132001"/>
                  <a:pt x="4917305" y="1149677"/>
                  <a:pt x="4923418" y="1170051"/>
                </a:cubicBezTo>
                <a:cubicBezTo>
                  <a:pt x="4936696" y="1214306"/>
                  <a:pt x="4949435" y="1373108"/>
                  <a:pt x="4951960" y="1398354"/>
                </a:cubicBezTo>
                <a:cubicBezTo>
                  <a:pt x="4937689" y="1598119"/>
                  <a:pt x="4936384" y="1799236"/>
                  <a:pt x="4909147" y="1997649"/>
                </a:cubicBezTo>
                <a:cubicBezTo>
                  <a:pt x="4902776" y="2044059"/>
                  <a:pt x="4876894" y="2086346"/>
                  <a:pt x="4852064" y="2126069"/>
                </a:cubicBezTo>
                <a:cubicBezTo>
                  <a:pt x="4795626" y="2216358"/>
                  <a:pt x="4742008" y="2240303"/>
                  <a:pt x="4666544" y="2311565"/>
                </a:cubicBezTo>
                <a:cubicBezTo>
                  <a:pt x="4612745" y="2362369"/>
                  <a:pt x="4569781" y="2425518"/>
                  <a:pt x="4509566" y="2468523"/>
                </a:cubicBezTo>
                <a:cubicBezTo>
                  <a:pt x="4476267" y="2492305"/>
                  <a:pt x="4444092" y="2517743"/>
                  <a:pt x="4409670" y="2539868"/>
                </a:cubicBezTo>
                <a:cubicBezTo>
                  <a:pt x="4377409" y="2560604"/>
                  <a:pt x="4341307" y="2575116"/>
                  <a:pt x="4309775" y="2596943"/>
                </a:cubicBezTo>
                <a:cubicBezTo>
                  <a:pt x="4157843" y="2702113"/>
                  <a:pt x="4294440" y="2640283"/>
                  <a:pt x="4124255" y="2725364"/>
                </a:cubicBezTo>
                <a:cubicBezTo>
                  <a:pt x="4071339" y="2751818"/>
                  <a:pt x="3996748" y="2780135"/>
                  <a:pt x="3938735" y="2796708"/>
                </a:cubicBezTo>
                <a:cubicBezTo>
                  <a:pt x="3901017" y="2807483"/>
                  <a:pt x="3863261" y="2818798"/>
                  <a:pt x="3824568" y="2825246"/>
                </a:cubicBezTo>
                <a:cubicBezTo>
                  <a:pt x="3777412" y="2833104"/>
                  <a:pt x="3729430" y="2834759"/>
                  <a:pt x="3681861" y="2839515"/>
                </a:cubicBezTo>
                <a:cubicBezTo>
                  <a:pt x="3634292" y="2853784"/>
                  <a:pt x="3588288" y="2875097"/>
                  <a:pt x="3539153" y="2882322"/>
                </a:cubicBezTo>
                <a:cubicBezTo>
                  <a:pt x="3425810" y="2898988"/>
                  <a:pt x="3196654" y="2910860"/>
                  <a:pt x="3196654" y="2910860"/>
                </a:cubicBezTo>
                <a:lnTo>
                  <a:pt x="2540198" y="2896591"/>
                </a:lnTo>
                <a:cubicBezTo>
                  <a:pt x="2411729" y="2891833"/>
                  <a:pt x="2417473" y="2873048"/>
                  <a:pt x="2283324" y="2839515"/>
                </a:cubicBezTo>
                <a:cubicBezTo>
                  <a:pt x="2127231" y="2800497"/>
                  <a:pt x="2142923" y="2823566"/>
                  <a:pt x="1983638" y="2768170"/>
                </a:cubicBezTo>
                <a:cubicBezTo>
                  <a:pt x="1925231" y="2747857"/>
                  <a:pt x="1871286" y="2715671"/>
                  <a:pt x="1812389" y="2696826"/>
                </a:cubicBezTo>
                <a:cubicBezTo>
                  <a:pt x="1751943" y="2677486"/>
                  <a:pt x="1687796" y="2671787"/>
                  <a:pt x="1626869" y="2654019"/>
                </a:cubicBezTo>
                <a:cubicBezTo>
                  <a:pt x="1573418" y="2638431"/>
                  <a:pt x="1522947" y="2613823"/>
                  <a:pt x="1469890" y="2596943"/>
                </a:cubicBezTo>
                <a:cubicBezTo>
                  <a:pt x="1418206" y="2580500"/>
                  <a:pt x="1364632" y="2570467"/>
                  <a:pt x="1312912" y="2554137"/>
                </a:cubicBezTo>
                <a:cubicBezTo>
                  <a:pt x="1255812" y="2536108"/>
                  <a:pt x="1119538" y="2480313"/>
                  <a:pt x="1070308" y="2454254"/>
                </a:cubicBezTo>
                <a:cubicBezTo>
                  <a:pt x="1015843" y="2425423"/>
                  <a:pt x="949713" y="2380621"/>
                  <a:pt x="899059" y="2340103"/>
                </a:cubicBezTo>
                <a:cubicBezTo>
                  <a:pt x="870048" y="2316897"/>
                  <a:pt x="842882" y="2291407"/>
                  <a:pt x="813434" y="2268758"/>
                </a:cubicBezTo>
                <a:cubicBezTo>
                  <a:pt x="780999" y="2243812"/>
                  <a:pt x="744777" y="2223843"/>
                  <a:pt x="713539" y="2197414"/>
                </a:cubicBezTo>
                <a:cubicBezTo>
                  <a:pt x="586857" y="2090236"/>
                  <a:pt x="674162" y="2137034"/>
                  <a:pt x="556561" y="2054724"/>
                </a:cubicBezTo>
                <a:cubicBezTo>
                  <a:pt x="533838" y="2038820"/>
                  <a:pt x="508608" y="2026808"/>
                  <a:pt x="485207" y="2011918"/>
                </a:cubicBezTo>
                <a:cubicBezTo>
                  <a:pt x="456267" y="1993504"/>
                  <a:pt x="428796" y="1972818"/>
                  <a:pt x="399582" y="1954842"/>
                </a:cubicBezTo>
                <a:cubicBezTo>
                  <a:pt x="366920" y="1934745"/>
                  <a:pt x="330704" y="1920321"/>
                  <a:pt x="299687" y="1897766"/>
                </a:cubicBezTo>
                <a:cubicBezTo>
                  <a:pt x="174648" y="1806841"/>
                  <a:pt x="293112" y="1876925"/>
                  <a:pt x="214062" y="1797884"/>
                </a:cubicBezTo>
                <a:cubicBezTo>
                  <a:pt x="201934" y="1785757"/>
                  <a:pt x="185521" y="1778859"/>
                  <a:pt x="171250" y="1769346"/>
                </a:cubicBezTo>
                <a:cubicBezTo>
                  <a:pt x="166493" y="1755077"/>
                  <a:pt x="160628" y="1741131"/>
                  <a:pt x="156979" y="1726539"/>
                </a:cubicBezTo>
                <a:cubicBezTo>
                  <a:pt x="136606" y="1645061"/>
                  <a:pt x="150414" y="1671368"/>
                  <a:pt x="128437" y="1598119"/>
                </a:cubicBezTo>
                <a:cubicBezTo>
                  <a:pt x="119792" y="1569306"/>
                  <a:pt x="109410" y="1541043"/>
                  <a:pt x="99896" y="1512505"/>
                </a:cubicBezTo>
                <a:cubicBezTo>
                  <a:pt x="95139" y="1498236"/>
                  <a:pt x="94650" y="1481731"/>
                  <a:pt x="85625" y="1469699"/>
                </a:cubicBezTo>
                <a:lnTo>
                  <a:pt x="42813" y="1412623"/>
                </a:lnTo>
                <a:cubicBezTo>
                  <a:pt x="38056" y="1398354"/>
                  <a:pt x="32675" y="1384278"/>
                  <a:pt x="28542" y="1369816"/>
                </a:cubicBezTo>
                <a:cubicBezTo>
                  <a:pt x="-7297" y="1244398"/>
                  <a:pt x="34217" y="1372571"/>
                  <a:pt x="0" y="1269934"/>
                </a:cubicBezTo>
                <a:cubicBezTo>
                  <a:pt x="7792" y="1106326"/>
                  <a:pt x="-8532" y="1036774"/>
                  <a:pt x="28542" y="913211"/>
                </a:cubicBezTo>
                <a:cubicBezTo>
                  <a:pt x="37187" y="884398"/>
                  <a:pt x="47569" y="856135"/>
                  <a:pt x="57083" y="827597"/>
                </a:cubicBezTo>
                <a:cubicBezTo>
                  <a:pt x="61840" y="813328"/>
                  <a:pt x="57085" y="789547"/>
                  <a:pt x="71354" y="784791"/>
                </a:cubicBezTo>
                <a:lnTo>
                  <a:pt x="156979" y="7705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70283" y="1405347"/>
            <a:ext cx="1054804" cy="10300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/>
          <p:nvPr/>
        </p:nvCxnSpPr>
        <p:spPr>
          <a:xfrm rot="16200000" flipH="1">
            <a:off x="7350033" y="1887541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/>
          <p:nvPr/>
        </p:nvCxnSpPr>
        <p:spPr>
          <a:xfrm rot="16200000" flipH="1">
            <a:off x="6787745" y="1472187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rc 14"/>
          <p:cNvCxnSpPr/>
          <p:nvPr/>
        </p:nvCxnSpPr>
        <p:spPr>
          <a:xfrm rot="16200000" flipH="1">
            <a:off x="6905959" y="1813513"/>
            <a:ext cx="559068" cy="146681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/>
          <p:nvPr/>
        </p:nvCxnSpPr>
        <p:spPr>
          <a:xfrm rot="16200000" flipH="1">
            <a:off x="7137895" y="1855933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rc 16"/>
          <p:cNvCxnSpPr/>
          <p:nvPr/>
        </p:nvCxnSpPr>
        <p:spPr>
          <a:xfrm rot="16200000" flipH="1">
            <a:off x="6848962" y="2287368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rc 17"/>
          <p:cNvCxnSpPr/>
          <p:nvPr/>
        </p:nvCxnSpPr>
        <p:spPr>
          <a:xfrm rot="16200000" flipH="1">
            <a:off x="7056861" y="1344131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rc 18"/>
          <p:cNvCxnSpPr/>
          <p:nvPr/>
        </p:nvCxnSpPr>
        <p:spPr>
          <a:xfrm rot="16200000" flipH="1">
            <a:off x="7360901" y="1789308"/>
            <a:ext cx="403944" cy="1224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riangle isocèle 21"/>
          <p:cNvSpPr/>
          <p:nvPr/>
        </p:nvSpPr>
        <p:spPr>
          <a:xfrm>
            <a:off x="7258834" y="865016"/>
            <a:ext cx="142250" cy="286208"/>
          </a:xfrm>
          <a:prstGeom prst="triangle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/>
          <p:cNvSpPr/>
          <p:nvPr/>
        </p:nvSpPr>
        <p:spPr>
          <a:xfrm>
            <a:off x="7454047" y="960340"/>
            <a:ext cx="142250" cy="286208"/>
          </a:xfrm>
          <a:prstGeom prst="triangle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isocèle 23"/>
          <p:cNvSpPr/>
          <p:nvPr/>
        </p:nvSpPr>
        <p:spPr>
          <a:xfrm>
            <a:off x="7624090" y="1136125"/>
            <a:ext cx="142250" cy="286208"/>
          </a:xfrm>
          <a:prstGeom prst="triangle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/>
          <p:cNvSpPr/>
          <p:nvPr/>
        </p:nvSpPr>
        <p:spPr>
          <a:xfrm>
            <a:off x="6704647" y="803381"/>
            <a:ext cx="142250" cy="286208"/>
          </a:xfrm>
          <a:prstGeom prst="triangle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/>
          <p:nvPr/>
        </p:nvSpPr>
        <p:spPr>
          <a:xfrm>
            <a:off x="7853635" y="1274258"/>
            <a:ext cx="142250" cy="286208"/>
          </a:xfrm>
          <a:prstGeom prst="triangle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06509" y="304619"/>
            <a:ext cx="1840930" cy="64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375E"/>
                </a:solidFill>
                <a:latin typeface="Arial Narrow"/>
                <a:cs typeface="Arial Narrow"/>
              </a:rPr>
              <a:t>1  : Particule virale infectieuse</a:t>
            </a:r>
            <a:endParaRPr lang="fr-FR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838355" y="285791"/>
            <a:ext cx="184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375E"/>
                </a:solidFill>
                <a:latin typeface="Arial Narrow"/>
                <a:cs typeface="Arial Narrow"/>
              </a:rPr>
              <a:t>3 : Cellule infectée</a:t>
            </a:r>
            <a:endParaRPr lang="fr-FR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799662" y="271522"/>
            <a:ext cx="223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7375E"/>
                </a:solidFill>
                <a:latin typeface="Arial Narrow"/>
                <a:cs typeface="Arial Narrow"/>
              </a:rPr>
              <a:t>2 : Particule virale non infectieuse (défective)</a:t>
            </a:r>
            <a:endParaRPr lang="fr-FR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766340" y="960340"/>
            <a:ext cx="88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17375E"/>
                </a:solidFill>
                <a:latin typeface="Arial Narrow"/>
                <a:cs typeface="Arial Narrow"/>
              </a:rPr>
              <a:t>Ag viraux</a:t>
            </a:r>
            <a:endParaRPr lang="fr-FR" sz="1600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241143" y="2266127"/>
            <a:ext cx="190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17375E"/>
                </a:solidFill>
                <a:latin typeface="Arial Narrow"/>
                <a:cs typeface="Arial Narrow"/>
              </a:rPr>
              <a:t>Génome viral et ARNm</a:t>
            </a:r>
            <a:endParaRPr lang="fr-FR" sz="1600" dirty="0">
              <a:solidFill>
                <a:srgbClr val="17375E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/>
          </p:nvPr>
        </p:nvGraphicFramePr>
        <p:xfrm>
          <a:off x="2256810" y="3548814"/>
          <a:ext cx="6626946" cy="299392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757575"/>
                <a:gridCol w="1448277"/>
                <a:gridCol w="909084"/>
                <a:gridCol w="1256005"/>
                <a:gridCol w="1256005"/>
              </a:tblGrid>
              <a:tr h="43360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Détection directe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Quels virus ?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54328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Culture cellulaire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Type</a:t>
                      </a:r>
                      <a:r>
                        <a:rPr lang="fr-FR" sz="1600" baseline="0" dirty="0" smtClean="0">
                          <a:latin typeface="Arial Narrow"/>
                          <a:cs typeface="Arial Narrow"/>
                        </a:rPr>
                        <a:t> cellulaire dépendant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NON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54328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Détection antigénique TDR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RSV et influenza A et B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43360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Test Immunofluorescence 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RSV,</a:t>
                      </a:r>
                      <a:r>
                        <a:rPr lang="fr-FR" sz="1600" baseline="0" dirty="0" smtClean="0">
                          <a:latin typeface="Arial Narrow"/>
                          <a:cs typeface="Arial Narrow"/>
                        </a:rPr>
                        <a:t> Influenza A et B, PIV 1-3, </a:t>
                      </a:r>
                      <a:r>
                        <a:rPr lang="fr-FR" sz="1600" baseline="0" dirty="0" err="1" smtClean="0">
                          <a:latin typeface="Arial Narrow"/>
                          <a:cs typeface="Arial Narrow"/>
                        </a:rPr>
                        <a:t>AdV</a:t>
                      </a:r>
                      <a:r>
                        <a:rPr lang="fr-FR" sz="1600" baseline="0" dirty="0" smtClean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fr-FR" sz="1600" baseline="0" dirty="0" err="1" smtClean="0">
                          <a:latin typeface="Arial Narrow"/>
                          <a:cs typeface="Arial Narrow"/>
                        </a:rPr>
                        <a:t>hMPV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NON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NON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54328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Biologie moléculaire</a:t>
                      </a:r>
                    </a:p>
                    <a:p>
                      <a:pPr algn="ctr"/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Tous les virus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Arial Narrow"/>
                          <a:cs typeface="Arial Narrow"/>
                        </a:rPr>
                        <a:t>OUI</a:t>
                      </a:r>
                      <a:endParaRPr lang="fr-FR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5" b="100000" l="4048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000">
            <a:off x="1046741" y="5589473"/>
            <a:ext cx="1271655" cy="86593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504" y="1041372"/>
            <a:ext cx="1487306" cy="151705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9662" y="1053413"/>
            <a:ext cx="1487306" cy="151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1"/>
          <p:cNvSpPr txBox="1">
            <a:spLocks noChangeArrowheads="1"/>
          </p:cNvSpPr>
          <p:nvPr/>
        </p:nvSpPr>
        <p:spPr bwMode="auto">
          <a:xfrm>
            <a:off x="428721" y="306388"/>
            <a:ext cx="5692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Outils de détection de plus en plus performants : </a:t>
            </a:r>
          </a:p>
          <a:p>
            <a:pPr algn="ctr" eaLnBrk="1" hangingPunct="1"/>
            <a:r>
              <a:rPr lang="fr-FR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exemple du Film </a:t>
            </a:r>
            <a:r>
              <a:rPr lang="fr-FR" dirty="0" err="1">
                <a:solidFill>
                  <a:srgbClr val="17375E"/>
                </a:solidFill>
                <a:latin typeface="Arial Narrow" charset="0"/>
                <a:cs typeface="Arial Narrow" charset="0"/>
              </a:rPr>
              <a:t>Array</a:t>
            </a:r>
            <a:r>
              <a:rPr lang="fr-FR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® </a:t>
            </a:r>
            <a:r>
              <a:rPr lang="fr-FR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BIOFIRE </a:t>
            </a:r>
            <a:endParaRPr lang="fr-FR" dirty="0">
              <a:solidFill>
                <a:srgbClr val="17375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4813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" y="1242036"/>
            <a:ext cx="2808079" cy="243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96" y="306388"/>
            <a:ext cx="1113320" cy="64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ZoneTexte 4"/>
          <p:cNvSpPr txBox="1">
            <a:spLocks noChangeArrowheads="1"/>
          </p:cNvSpPr>
          <p:nvPr/>
        </p:nvSpPr>
        <p:spPr bwMode="auto">
          <a:xfrm>
            <a:off x="5106161" y="4189253"/>
            <a:ext cx="3671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20 cibles dont 4 bactéries </a:t>
            </a:r>
            <a:r>
              <a:rPr lang="fr-FR" sz="2000" dirty="0" err="1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intra-cellulaires</a:t>
            </a:r>
            <a:endParaRPr lang="fr-FR" sz="2000" dirty="0">
              <a:solidFill>
                <a:srgbClr val="17375E"/>
              </a:solidFill>
              <a:latin typeface="Arial Narrow" charset="0"/>
              <a:cs typeface="Arial Narrow" charset="0"/>
            </a:endParaRPr>
          </a:p>
          <a:p>
            <a:pPr eaLnBrk="1" hangingPunct="1"/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Résultat 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en 1 heure environ</a:t>
            </a:r>
          </a:p>
          <a:p>
            <a:pPr eaLnBrk="1" hangingPunct="1"/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Simplicité </a:t>
            </a:r>
            <a:r>
              <a:rPr lang="fr-FR" sz="2000" dirty="0">
                <a:solidFill>
                  <a:srgbClr val="17375E"/>
                </a:solidFill>
                <a:latin typeface="Arial Narrow" charset="0"/>
                <a:cs typeface="Arial Narrow" charset="0"/>
              </a:rPr>
              <a:t>+</a:t>
            </a:r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+, test unitaire</a:t>
            </a:r>
          </a:p>
          <a:p>
            <a:pPr eaLnBrk="1" hangingPunct="1"/>
            <a:r>
              <a:rPr lang="fr-FR" sz="2000" dirty="0" smtClean="0">
                <a:solidFill>
                  <a:srgbClr val="17375E"/>
                </a:solidFill>
                <a:latin typeface="Arial Narrow" charset="0"/>
                <a:cs typeface="Arial Narrow" charset="0"/>
              </a:rPr>
              <a:t>Coût réactif élevé, temps technicien réduit ++</a:t>
            </a:r>
            <a:endParaRPr lang="fr-FR" sz="2000" dirty="0">
              <a:solidFill>
                <a:srgbClr val="17375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647" y="1242036"/>
            <a:ext cx="4671401" cy="22650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117" y="3610927"/>
            <a:ext cx="2592603" cy="30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81" y="1143804"/>
            <a:ext cx="8143781" cy="45740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9253" y="239814"/>
            <a:ext cx="854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Arial Narrow"/>
                <a:cs typeface="Arial Narrow"/>
              </a:rPr>
              <a:t>ePLEX</a:t>
            </a:r>
            <a:r>
              <a:rPr lang="fr-FR" dirty="0" smtClean="0">
                <a:latin typeface="Arial Narrow"/>
                <a:cs typeface="Arial Narrow"/>
              </a:rPr>
              <a:t>® </a:t>
            </a:r>
            <a:r>
              <a:rPr lang="fr-FR" dirty="0" err="1" smtClean="0">
                <a:latin typeface="Arial Narrow"/>
                <a:cs typeface="Arial Narrow"/>
              </a:rPr>
              <a:t>GenMark</a:t>
            </a:r>
            <a:r>
              <a:rPr lang="fr-FR" dirty="0" smtClean="0">
                <a:latin typeface="Arial Narrow"/>
                <a:cs typeface="Arial Narrow"/>
              </a:rPr>
              <a:t> : technique innovante de détection moléculaire multiplex des agents pathogènes</a:t>
            </a:r>
          </a:p>
        </p:txBody>
      </p:sp>
      <p:pic>
        <p:nvPicPr>
          <p:cNvPr id="5" name="80354F26-C79D-43B7-A61F-0E62208B9823" descr="0DDC3FCE-1AE6-4393-9D62-E42A9932994D@genm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59" y="1632031"/>
            <a:ext cx="1889724" cy="16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445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6603" y="477672"/>
            <a:ext cx="8611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DÉTECTION DES VIRUS DANS LES VOIES RESPIRATOIRES </a:t>
            </a:r>
            <a:r>
              <a:rPr lang="fr-FR" sz="280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PAR TECHNIQUE MOLÉCULAIRE MULTIPLEX </a:t>
            </a:r>
            <a:endParaRPr lang="fr-FR" sz="280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9951" y="1924334"/>
            <a:ext cx="8398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Détection qualitative</a:t>
            </a: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Détection semi-quantitative quand utilisation de techniques de PCR en temps réel et quand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monodétection</a:t>
            </a:r>
            <a:endParaRPr lang="fr-FR" sz="20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Importance des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-détection virales : 25 à 30% chez les &lt; 5 ans en saison hivernale</a:t>
            </a: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0100" lvl="1" indent="-342900">
              <a:buFont typeface="Courier New" charset="0"/>
              <a:buChar char="o"/>
            </a:pP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Codétection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=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co-infection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?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Co-détection = infection séquentielle ?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Absence de marqueurs prédictifs de la sévérité : absence de données sur les évolutions des charges virales respiratoires (normalisées) au cours de l’infection naturelle par le virus concerné</a:t>
            </a:r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6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588211" y="454526"/>
            <a:ext cx="7069889" cy="5766660"/>
            <a:chOff x="588211" y="454526"/>
            <a:chExt cx="7069889" cy="5766660"/>
          </a:xfrm>
        </p:grpSpPr>
        <p:sp>
          <p:nvSpPr>
            <p:cNvPr id="4" name="Carré corné 3"/>
            <p:cNvSpPr/>
            <p:nvPr/>
          </p:nvSpPr>
          <p:spPr>
            <a:xfrm>
              <a:off x="849086" y="1371600"/>
              <a:ext cx="6809014" cy="4849586"/>
            </a:xfrm>
            <a:prstGeom prst="foldedCorner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88211" y="454526"/>
              <a:ext cx="30848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002060"/>
                  </a:solidFill>
                  <a:latin typeface="Arial Narrow"/>
                  <a:cs typeface="Arial Narrow"/>
                </a:rPr>
                <a:t>Le plan de l’exposé</a:t>
              </a:r>
              <a:endParaRPr lang="fr-FR" sz="3200" dirty="0">
                <a:solidFill>
                  <a:srgbClr val="00206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525618" y="1759956"/>
              <a:ext cx="55773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Arbre respiratoire / </a:t>
              </a:r>
              <a:r>
                <a:rPr lang="fr-FR" sz="2400" dirty="0" err="1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microbiome</a:t>
              </a:r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 respiratoire</a:t>
              </a:r>
            </a:p>
            <a:p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Le panel respiratoire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lvl="1"/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Transmission, circulation</a:t>
              </a:r>
            </a:p>
            <a:p>
              <a:pPr lvl="1"/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Détection des virus respiratoires</a:t>
              </a:r>
            </a:p>
            <a:p>
              <a:endParaRPr lang="fr-FR" sz="24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b="1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Données manquantes</a:t>
              </a:r>
            </a:p>
            <a:p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Conclusion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282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4595" y="113562"/>
            <a:ext cx="6413156" cy="129510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583" y="162990"/>
            <a:ext cx="5809019" cy="11823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7305" y="1500747"/>
            <a:ext cx="7146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Peu de connaissances sur les virus respiratoires à ARN non grippaux (NIRS)</a:t>
            </a:r>
          </a:p>
          <a:p>
            <a:endParaRPr lang="fr-FR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Absence de molécules </a:t>
            </a:r>
            <a:r>
              <a:rPr lang="fr-FR" dirty="0" err="1" smtClean="0">
                <a:latin typeface="Arial Narrow" charset="0"/>
                <a:ea typeface="Arial Narrow" charset="0"/>
                <a:cs typeface="Arial Narrow" charset="0"/>
              </a:rPr>
              <a:t>anti-virales</a:t>
            </a:r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 disponibles, mais  molécules en préparation </a:t>
            </a:r>
          </a:p>
          <a:p>
            <a:pPr marL="285750" indent="-285750">
              <a:buFont typeface="Wingdings" charset="2"/>
              <a:buChar char="§"/>
            </a:pPr>
            <a:r>
              <a:rPr lang="fr-FR" dirty="0" smtClean="0">
                <a:latin typeface="Arial Narrow" charset="0"/>
                <a:ea typeface="Arial Narrow" charset="0"/>
                <a:cs typeface="Arial Narrow" charset="0"/>
              </a:rPr>
              <a:t>Paramyxovirus et coronavirus : virus sous surveillance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50890" y="6581001"/>
            <a:ext cx="1993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Arial Narrow" charset="0"/>
                <a:ea typeface="Arial Narrow" charset="0"/>
                <a:cs typeface="Arial Narrow" charset="0"/>
              </a:rPr>
              <a:t>Tang JW, The Lancet, Avril 2017</a:t>
            </a:r>
            <a:endParaRPr lang="fr-FR" sz="120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1" y="2905894"/>
            <a:ext cx="8958649" cy="19385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28701" y="4844444"/>
            <a:ext cx="65742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Nécessité de mieux connaître la diversité génétique naturelle des virus</a:t>
            </a:r>
          </a:p>
          <a:p>
            <a:endParaRPr lang="fr-FR" b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MAIS : en dehors de la grippe et du </a:t>
            </a:r>
            <a:r>
              <a:rPr lang="fr-FR" b="1" dirty="0" err="1" smtClean="0">
                <a:latin typeface="Arial Narrow" charset="0"/>
                <a:ea typeface="Arial Narrow" charset="0"/>
                <a:cs typeface="Arial Narrow" charset="0"/>
              </a:rPr>
              <a:t>hRSV</a:t>
            </a:r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 :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diagnostic virologique moléculaire peu développé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Surveillance épidémiologique non organisée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fr-FR" b="1" dirty="0" smtClean="0">
                <a:latin typeface="Arial Narrow" charset="0"/>
                <a:ea typeface="Arial Narrow" charset="0"/>
                <a:cs typeface="Arial Narrow" charset="0"/>
              </a:rPr>
              <a:t>Aucune surveillance interventionnelle autorisée</a:t>
            </a:r>
            <a:endParaRPr lang="fr-FR" b="1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1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32487" y="2014150"/>
            <a:ext cx="8550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Pandemic</a:t>
            </a:r>
            <a:r>
              <a:rPr lang="fr-FR" i="1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Influenza </a:t>
            </a:r>
            <a:r>
              <a:rPr lang="fr-FR" i="1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Preparedness</a:t>
            </a:r>
            <a:r>
              <a:rPr lang="fr-FR" i="1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Framework 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: programme de séquençage « </a:t>
            </a:r>
            <a:r>
              <a:rPr lang="fr-FR" i="1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whole</a:t>
            </a:r>
            <a:r>
              <a:rPr lang="fr-FR" i="1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i="1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genome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 »</a:t>
            </a:r>
          </a:p>
          <a:p>
            <a:r>
              <a: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vec financement annuel par compagnies pharmaceutiques de vaccins et de diagnostic</a:t>
            </a:r>
          </a:p>
          <a:p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		6000 génomes complets.</a:t>
            </a:r>
          </a:p>
          <a:p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Projection pour obtenir un nombre équivalent de génomes complets pour chaque virus respiratoire à ARN : plusieurs millions de $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3124" y="407773"/>
            <a:ext cx="827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Influenza : un virus modèle, un virus vedette : implémentation de programmes à large échelle</a:t>
            </a:r>
            <a:endParaRPr lang="fr-FR" sz="24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6" name="Connecteur en arc 5"/>
          <p:cNvCxnSpPr/>
          <p:nvPr/>
        </p:nvCxnSpPr>
        <p:spPr>
          <a:xfrm>
            <a:off x="926757" y="2681416"/>
            <a:ext cx="457200" cy="395416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150890" y="6581001"/>
            <a:ext cx="1993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Arial Narrow" charset="0"/>
                <a:ea typeface="Arial Narrow" charset="0"/>
                <a:cs typeface="Arial Narrow" charset="0"/>
              </a:rPr>
              <a:t>Tang JW, The Lancet, Avril 2017</a:t>
            </a:r>
            <a:endParaRPr lang="fr-FR" sz="120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3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588211" y="454526"/>
            <a:ext cx="7069889" cy="5766660"/>
            <a:chOff x="588211" y="454526"/>
            <a:chExt cx="7069889" cy="5766660"/>
          </a:xfrm>
        </p:grpSpPr>
        <p:sp>
          <p:nvSpPr>
            <p:cNvPr id="4" name="Carré corné 3"/>
            <p:cNvSpPr/>
            <p:nvPr/>
          </p:nvSpPr>
          <p:spPr>
            <a:xfrm>
              <a:off x="849086" y="1371600"/>
              <a:ext cx="6809014" cy="4849586"/>
            </a:xfrm>
            <a:prstGeom prst="foldedCorner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88211" y="454526"/>
              <a:ext cx="30848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002060"/>
                  </a:solidFill>
                  <a:latin typeface="Arial Narrow"/>
                  <a:cs typeface="Arial Narrow"/>
                </a:rPr>
                <a:t>Le plan de l’exposé</a:t>
              </a:r>
              <a:endParaRPr lang="fr-FR" sz="3200" dirty="0">
                <a:solidFill>
                  <a:srgbClr val="00206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525618" y="1759956"/>
              <a:ext cx="55773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Arbre respiratoire / </a:t>
              </a:r>
              <a:r>
                <a:rPr lang="fr-FR" sz="2400" dirty="0" err="1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microbiome</a:t>
              </a:r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respiratoire</a:t>
              </a:r>
            </a:p>
            <a:p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Le panel respiratoire</a:t>
              </a:r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lvl="1"/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Transmission, circulation</a:t>
              </a:r>
            </a:p>
            <a:p>
              <a:pPr lvl="1"/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Détection des virus respiratoires</a:t>
              </a:r>
            </a:p>
            <a:p>
              <a:endParaRPr lang="fr-FR" sz="24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Données manquantes</a:t>
              </a:r>
            </a:p>
            <a:p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Conclusion</a:t>
              </a:r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740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163059"/>
            <a:ext cx="7732356" cy="65466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50890" y="4276649"/>
            <a:ext cx="193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 Narrow" charset="0"/>
                <a:ea typeface="Arial Narrow" charset="0"/>
                <a:cs typeface="Arial Narrow" charset="0"/>
              </a:rPr>
              <a:t>Sources géographiques des données génomiques pour </a:t>
            </a:r>
            <a:r>
              <a:rPr lang="fr-FR" sz="1600" smtClean="0">
                <a:latin typeface="Arial Narrow" charset="0"/>
                <a:ea typeface="Arial Narrow" charset="0"/>
                <a:cs typeface="Arial Narrow" charset="0"/>
              </a:rPr>
              <a:t>virus respiratoires à ARN</a:t>
            </a:r>
            <a:endParaRPr lang="fr-FR" sz="160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50890" y="6571219"/>
            <a:ext cx="1993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Arial Narrow" charset="0"/>
                <a:ea typeface="Arial Narrow" charset="0"/>
                <a:cs typeface="Arial Narrow" charset="0"/>
              </a:rPr>
              <a:t>Tang JW, The Lancet, Avril 2017</a:t>
            </a:r>
            <a:endParaRPr lang="fr-FR" sz="120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1366" y="265078"/>
            <a:ext cx="3941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charset="0"/>
                <a:ea typeface="Arial Narrow" charset="0"/>
                <a:cs typeface="Arial Narrow" charset="0"/>
              </a:rPr>
              <a:t>CONCLUSION</a:t>
            </a:r>
            <a:endParaRPr lang="fr-FR" sz="5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7922" y="1924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3250" l="20344" r="773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9310" y="2777761"/>
            <a:ext cx="5367726" cy="29934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534" y="5771213"/>
            <a:ext cx="3882452" cy="766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44339" y="1678096"/>
            <a:ext cx="54700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Grande avancée technologique : diagnostic virologique respiratoire à implémenter</a:t>
            </a: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Nouvelles questions posées :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co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-détection virus-virus ? virus-bactéries ?  </a:t>
            </a: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Rôle du </a:t>
            </a:r>
            <a:r>
              <a:rPr lang="fr-FR" sz="20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microbiote</a:t>
            </a:r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pulmonaire ?</a:t>
            </a:r>
          </a:p>
          <a:p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Importance des données manquantes pour le développement de solutions thérapeutiques de masse (vaccins) ou individuelles (population cible)</a:t>
            </a:r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8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724136" y="306245"/>
            <a:ext cx="7069889" cy="5766660"/>
            <a:chOff x="588211" y="454526"/>
            <a:chExt cx="7069889" cy="5766660"/>
          </a:xfrm>
        </p:grpSpPr>
        <p:sp>
          <p:nvSpPr>
            <p:cNvPr id="3" name="Carré corné 2"/>
            <p:cNvSpPr/>
            <p:nvPr/>
          </p:nvSpPr>
          <p:spPr>
            <a:xfrm>
              <a:off x="849086" y="1371600"/>
              <a:ext cx="6809014" cy="4849586"/>
            </a:xfrm>
            <a:prstGeom prst="foldedCorner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88211" y="454526"/>
              <a:ext cx="30848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002060"/>
                  </a:solidFill>
                  <a:latin typeface="Arial Narrow"/>
                  <a:cs typeface="Arial Narrow"/>
                </a:rPr>
                <a:t>Le plan de l’exposé</a:t>
              </a:r>
              <a:endParaRPr lang="fr-FR" sz="3200" dirty="0">
                <a:solidFill>
                  <a:srgbClr val="00206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525618" y="1759956"/>
              <a:ext cx="55773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Arbre respiratoire / </a:t>
              </a:r>
              <a:r>
                <a:rPr lang="fr-FR" sz="2400" dirty="0" err="1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microbiome</a:t>
              </a:r>
              <a:r>
                <a:rPr lang="fr-FR" sz="24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respiratoire</a:t>
              </a:r>
            </a:p>
            <a:p>
              <a:endParaRPr lang="fr-FR" sz="24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Le panel respiratoire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lvl="1"/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Transmission, circulation</a:t>
              </a:r>
            </a:p>
            <a:p>
              <a:pPr lvl="1"/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Détection des virus respiratoires</a:t>
              </a:r>
            </a:p>
            <a:p>
              <a:endParaRPr lang="fr-FR" sz="24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Données manquantes</a:t>
              </a:r>
            </a:p>
            <a:p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sz="2400" dirty="0" smtClean="0">
                  <a:solidFill>
                    <a:schemeClr val="bg1">
                      <a:lumMod val="6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Conclusion</a:t>
              </a:r>
              <a:endParaRPr lang="fr-FR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0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8" t="31783" r="23084" b="45142"/>
          <a:stretch/>
        </p:blipFill>
        <p:spPr bwMode="auto">
          <a:xfrm>
            <a:off x="0" y="2351288"/>
            <a:ext cx="9134324" cy="342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858" y="579095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b="1" dirty="0"/>
              <a:t>Sciences de la vie et de la terre 3e: nouveau programme 2008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7714" y="448806"/>
            <a:ext cx="8708572" cy="1143000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Dogme de </a:t>
            </a:r>
            <a:r>
              <a:rPr lang="fr-FR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la stérilité du poumon </a:t>
            </a:r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: remise en cause</a:t>
            </a:r>
            <a:b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28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par les études récentes (NGS)</a:t>
            </a:r>
            <a:endParaRPr lang="fr-FR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672" y="3466976"/>
            <a:ext cx="3534112" cy="178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59492" y="6437870"/>
            <a:ext cx="1640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 Narrow" charset="0"/>
                <a:ea typeface="Arial Narrow" charset="0"/>
                <a:cs typeface="Arial Narrow" charset="0"/>
              </a:rPr>
              <a:t>Diapositive L </a:t>
            </a:r>
            <a:r>
              <a:rPr lang="fr-FR" sz="1200" dirty="0" err="1" smtClean="0">
                <a:latin typeface="Arial Narrow" charset="0"/>
                <a:ea typeface="Arial Narrow" charset="0"/>
                <a:cs typeface="Arial Narrow" charset="0"/>
              </a:rPr>
              <a:t>Josset</a:t>
            </a:r>
            <a:r>
              <a:rPr lang="fr-FR" sz="1200" dirty="0" smtClean="0">
                <a:latin typeface="Arial Narrow" charset="0"/>
                <a:ea typeface="Arial Narrow" charset="0"/>
                <a:cs typeface="Arial Narrow" charset="0"/>
              </a:rPr>
              <a:t>, Lyon</a:t>
            </a:r>
            <a:endParaRPr lang="fr-FR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6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Il existe </a:t>
            </a:r>
            <a:r>
              <a:rPr lang="fr-FR" alt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donc un </a:t>
            </a:r>
            <a:r>
              <a:rPr lang="fr-FR" alt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microbiome pulmonaire</a:t>
            </a:r>
          </a:p>
        </p:txBody>
      </p:sp>
      <p:sp>
        <p:nvSpPr>
          <p:cNvPr id="9219" name="ZoneTexte 4"/>
          <p:cNvSpPr txBox="1">
            <a:spLocks noChangeArrowheads="1"/>
          </p:cNvSpPr>
          <p:nvPr/>
        </p:nvSpPr>
        <p:spPr bwMode="auto">
          <a:xfrm>
            <a:off x="362035" y="1634743"/>
            <a:ext cx="7855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fr-FR" altLang="fr-FR" sz="24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MICROBIOME = un habitat +  un </a:t>
            </a:r>
            <a:r>
              <a:rPr lang="fr-FR" altLang="fr-FR" sz="2400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microbiote</a:t>
            </a:r>
            <a:endParaRPr lang="fr-FR" altLang="fr-FR" sz="24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7585" y="2369817"/>
            <a:ext cx="7648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Microbiote</a:t>
            </a:r>
            <a:r>
              <a:rPr 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= des bactéries + des virus + des champignons</a:t>
            </a:r>
            <a:endParaRPr lang="fr-FR" sz="22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1825594" y="3151472"/>
            <a:ext cx="79293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fr-FR" alt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Pour 1 cellule humaine :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fr-FR" alt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 bactérie 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fr-FR" alt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5 à 10 </a:t>
            </a:r>
            <a:r>
              <a:rPr lang="fr-FR" altLang="fr-FR" sz="22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virus </a:t>
            </a:r>
            <a:endParaRPr lang="fr-FR" altLang="fr-FR" sz="22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fr-FR" altLang="fr-FR" sz="2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0,1 </a:t>
            </a:r>
            <a:r>
              <a:rPr lang="fr-FR" altLang="fr-FR" sz="22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fungi</a:t>
            </a:r>
            <a:endParaRPr lang="fr-FR" altLang="fr-FR" sz="22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550150" y="6580187"/>
            <a:ext cx="1593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Sender, </a:t>
            </a:r>
            <a:r>
              <a:rPr lang="fr-FR" altLang="fr-FR" sz="1200" i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PLoS</a:t>
            </a:r>
            <a:r>
              <a:rPr lang="fr-FR" altLang="fr-FR" sz="1200" i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Bio</a:t>
            </a:r>
            <a:r>
              <a:rPr lang="fr-FR" altLang="fr-FR" sz="12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, 2016</a:t>
            </a:r>
          </a:p>
        </p:txBody>
      </p:sp>
      <p:pic>
        <p:nvPicPr>
          <p:cNvPr id="12" name="Picture 2" descr="http://31.media.tumblr.com/fcf095d5ac512ea6636fd3de4ba0e35a/tumblr_mysimqWDWr1s6005fo1_4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8000" l="16537" r="89406">
                        <a14:foregroundMark x1="48320" y1="82400" x2="49612" y2="9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19" y="1952368"/>
            <a:ext cx="2550070" cy="329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0570" y="5156651"/>
            <a:ext cx="8196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Relation entre entités biologiques : révision de la sémantique et des dogmes ?</a:t>
            </a:r>
          </a:p>
          <a:p>
            <a:endParaRPr lang="fr-FR" sz="2000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Symbiose, mutualisme, commensalisme, parasitisme, sujets « sain », infecté symptomatique, infecté asymptomatique, </a:t>
            </a:r>
            <a:r>
              <a:rPr lang="is-IS" sz="20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….... dysbiose</a:t>
            </a:r>
            <a:endParaRPr lang="fr-FR" sz="20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7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9492" y="5708822"/>
            <a:ext cx="8600303" cy="1019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94270" y="383059"/>
            <a:ext cx="550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ARBRE RESPIRATOIRE : structure complexe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58346" y="5832389"/>
            <a:ext cx="840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microbiota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of the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respiratory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tract: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gatekeeper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to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respiratory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health</a:t>
            </a:r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. Man WH, Nature </a:t>
            </a:r>
            <a:r>
              <a:rPr lang="fr-FR" dirty="0" err="1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Reviews</a:t>
            </a:r>
            <a:endParaRPr lang="fr-FR" dirty="0" smtClean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Man WH et al., mai 2017</a:t>
            </a:r>
            <a:endParaRPr lang="fr-FR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t="18270"/>
          <a:stretch/>
        </p:blipFill>
        <p:spPr>
          <a:xfrm>
            <a:off x="582435" y="6478720"/>
            <a:ext cx="3581400" cy="249114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4948033" y="1062681"/>
            <a:ext cx="4118950" cy="4559643"/>
            <a:chOff x="4836820" y="1062681"/>
            <a:chExt cx="4118950" cy="4559643"/>
          </a:xfrm>
        </p:grpSpPr>
        <p:sp>
          <p:nvSpPr>
            <p:cNvPr id="15" name="Rectangle 14"/>
            <p:cNvSpPr/>
            <p:nvPr/>
          </p:nvSpPr>
          <p:spPr>
            <a:xfrm>
              <a:off x="4908067" y="1611838"/>
              <a:ext cx="4047703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Début du développement : 4</a:t>
              </a:r>
              <a:r>
                <a:rPr lang="fr-FR" baseline="30000" dirty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ème</a:t>
              </a:r>
              <a:r>
                <a:rPr lang="fr-FR" dirty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semaine de vie</a:t>
              </a:r>
            </a:p>
            <a:p>
              <a:r>
                <a:rPr lang="fr-FR" dirty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Fin du développement : 3 </a:t>
              </a: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ans</a:t>
              </a:r>
            </a:p>
            <a:p>
              <a:endPara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Surface des muqueuses : 70 m</a:t>
              </a:r>
              <a:r>
                <a:rPr lang="fr-FR" baseline="300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(adulte)</a:t>
              </a:r>
            </a:p>
            <a:p>
              <a:endPara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Complexité anatomique et histologique</a:t>
              </a:r>
            </a:p>
            <a:p>
              <a:endPara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Mise en place du </a:t>
              </a:r>
              <a:r>
                <a:rPr lang="fr-FR" dirty="0" err="1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microbiote</a:t>
              </a: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respiratoire :</a:t>
              </a:r>
            </a:p>
            <a:p>
              <a:endParaRPr lang="fr-FR" dirty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742950" lvl="1" indent="-285750">
                <a:buFont typeface="Arial" charset="0"/>
                <a:buChar char="•"/>
              </a:pP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Rôle sur la morphogénèse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Education immunitaire, </a:t>
              </a:r>
              <a:r>
                <a:rPr lang="fr-FR" dirty="0" err="1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immunomodulation</a:t>
              </a: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(complications à long terme, asthme)</a:t>
              </a:r>
              <a:endParaRPr lang="fr-FR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6820" y="1062681"/>
              <a:ext cx="4022975" cy="455964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27411" y="1054441"/>
            <a:ext cx="4771177" cy="4567883"/>
            <a:chOff x="127411" y="1054441"/>
            <a:chExt cx="4771177" cy="4567883"/>
          </a:xfrm>
        </p:grpSpPr>
        <p:grpSp>
          <p:nvGrpSpPr>
            <p:cNvPr id="18" name="Grouper 17"/>
            <p:cNvGrpSpPr/>
            <p:nvPr/>
          </p:nvGrpSpPr>
          <p:grpSpPr>
            <a:xfrm>
              <a:off x="127411" y="1989438"/>
              <a:ext cx="4771177" cy="3632886"/>
              <a:chOff x="282085" y="1989438"/>
              <a:chExt cx="5781630" cy="4470142"/>
            </a:xfrm>
          </p:grpSpPr>
          <p:pic>
            <p:nvPicPr>
              <p:cNvPr id="3" name="Imag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677" y="1989438"/>
                <a:ext cx="2881892" cy="4470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uper 16"/>
              <p:cNvGrpSpPr/>
              <p:nvPr/>
            </p:nvGrpSpPr>
            <p:grpSpPr>
              <a:xfrm>
                <a:off x="282085" y="2335427"/>
                <a:ext cx="5781630" cy="2656703"/>
                <a:chOff x="282435" y="2335427"/>
                <a:chExt cx="5722335" cy="2780270"/>
              </a:xfrm>
            </p:grpSpPr>
            <p:sp>
              <p:nvSpPr>
                <p:cNvPr id="6" name="ZoneTexte 5"/>
                <p:cNvSpPr txBox="1"/>
                <p:nvPr/>
              </p:nvSpPr>
              <p:spPr>
                <a:xfrm>
                  <a:off x="282435" y="3315328"/>
                  <a:ext cx="840548" cy="673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rgbClr val="002060"/>
                      </a:solidFill>
                      <a:latin typeface="Arial Narrow" charset="0"/>
                      <a:ea typeface="Arial Narrow" charset="0"/>
                      <a:cs typeface="Arial Narrow" charset="0"/>
                    </a:rPr>
                    <a:t>Cordes </a:t>
                  </a:r>
                </a:p>
                <a:p>
                  <a:pPr algn="ctr"/>
                  <a:r>
                    <a:rPr lang="fr-FR" sz="1400" dirty="0" smtClean="0">
                      <a:solidFill>
                        <a:srgbClr val="002060"/>
                      </a:solidFill>
                      <a:latin typeface="Arial Narrow" charset="0"/>
                      <a:ea typeface="Arial Narrow" charset="0"/>
                      <a:cs typeface="Arial Narrow" charset="0"/>
                    </a:rPr>
                    <a:t>vocales</a:t>
                  </a:r>
                  <a:endParaRPr lang="fr-FR" sz="1400" dirty="0">
                    <a:solidFill>
                      <a:srgbClr val="002060"/>
                    </a:solidFill>
                    <a:latin typeface="Arial Narrow" charset="0"/>
                    <a:ea typeface="Arial Narrow" charset="0"/>
                    <a:cs typeface="Arial Narrow" charset="0"/>
                  </a:endParaRPr>
                </a:p>
              </p:txBody>
            </p:sp>
            <p:grpSp>
              <p:nvGrpSpPr>
                <p:cNvPr id="16" name="Grouper 15"/>
                <p:cNvGrpSpPr/>
                <p:nvPr/>
              </p:nvGrpSpPr>
              <p:grpSpPr>
                <a:xfrm>
                  <a:off x="1334530" y="2335427"/>
                  <a:ext cx="4670240" cy="2780270"/>
                  <a:chOff x="1334530" y="2335427"/>
                  <a:chExt cx="4670240" cy="2780270"/>
                </a:xfrm>
              </p:grpSpPr>
              <p:sp>
                <p:nvSpPr>
                  <p:cNvPr id="8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4530" y="3496962"/>
                    <a:ext cx="2311486" cy="2214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2">
                        <a:lumMod val="50000"/>
                      </a:schemeClr>
                    </a:solidFill>
                    <a:prstDash val="sysDot"/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" name="Parenthèse fermante 9"/>
                  <p:cNvSpPr/>
                  <p:nvPr/>
                </p:nvSpPr>
                <p:spPr>
                  <a:xfrm>
                    <a:off x="3806569" y="2335427"/>
                    <a:ext cx="394728" cy="1183677"/>
                  </a:xfrm>
                  <a:prstGeom prst="rightBracke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" name="Parenthèse fermante 10"/>
                  <p:cNvSpPr/>
                  <p:nvPr/>
                </p:nvSpPr>
                <p:spPr>
                  <a:xfrm>
                    <a:off x="3810685" y="3674077"/>
                    <a:ext cx="390612" cy="1441620"/>
                  </a:xfrm>
                  <a:prstGeom prst="rightBracke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4242311" y="2607277"/>
                    <a:ext cx="1762459" cy="11097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TRACTUS </a:t>
                    </a:r>
                  </a:p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RESPIRATOIRE </a:t>
                    </a:r>
                  </a:p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HAUT</a:t>
                    </a:r>
                    <a:endParaRPr lang="fr-FR" sz="1600" dirty="0">
                      <a:solidFill>
                        <a:srgbClr val="002060"/>
                      </a:solidFill>
                      <a:latin typeface="Arial Narrow" charset="0"/>
                      <a:ea typeface="Arial Narrow" charset="0"/>
                      <a:cs typeface="Arial Narrow" charset="0"/>
                    </a:endParaRPr>
                  </a:p>
                </p:txBody>
              </p:sp>
              <p:sp>
                <p:nvSpPr>
                  <p:cNvPr id="13" name="ZoneTexte 12"/>
                  <p:cNvSpPr txBox="1"/>
                  <p:nvPr/>
                </p:nvSpPr>
                <p:spPr>
                  <a:xfrm>
                    <a:off x="4168229" y="3900104"/>
                    <a:ext cx="1762459" cy="11097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TRACTUS </a:t>
                    </a:r>
                  </a:p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RESPIRATOIRE </a:t>
                    </a:r>
                  </a:p>
                  <a:p>
                    <a:pPr algn="ctr"/>
                    <a:r>
                      <a:rPr lang="fr-FR" sz="1600" dirty="0" smtClean="0">
                        <a:solidFill>
                          <a:srgbClr val="002060"/>
                        </a:solidFill>
                        <a:latin typeface="Arial Narrow" charset="0"/>
                        <a:ea typeface="Arial Narrow" charset="0"/>
                        <a:cs typeface="Arial Narrow" charset="0"/>
                      </a:rPr>
                      <a:t>BAS</a:t>
                    </a:r>
                    <a:endParaRPr lang="fr-FR" sz="1600" dirty="0">
                      <a:solidFill>
                        <a:srgbClr val="002060"/>
                      </a:solidFill>
                      <a:latin typeface="Arial Narrow" charset="0"/>
                      <a:ea typeface="Arial Narrow" charset="0"/>
                      <a:cs typeface="Arial Narrow" charset="0"/>
                    </a:endParaRPr>
                  </a:p>
                </p:txBody>
              </p:sp>
            </p:grpSp>
          </p:grpSp>
        </p:grpSp>
        <p:sp>
          <p:nvSpPr>
            <p:cNvPr id="19" name="ZoneTexte 18"/>
            <p:cNvSpPr txBox="1"/>
            <p:nvPr/>
          </p:nvSpPr>
          <p:spPr>
            <a:xfrm>
              <a:off x="494270" y="1198605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Rôle : échange O</a:t>
              </a:r>
              <a:r>
                <a:rPr lang="fr-FR" baseline="-250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r>
                <a:rPr lang="fr-FR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 et CO</a:t>
              </a:r>
              <a:r>
                <a:rPr lang="fr-FR" baseline="-25000" dirty="0" smtClean="0">
                  <a:solidFill>
                    <a:srgbClr val="002060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endParaRPr lang="fr-FR" baseline="-25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2999" y="1054441"/>
              <a:ext cx="4694342" cy="455964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9268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sonnalisé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FF00"/>
    </a:accent1>
    <a:accent2>
      <a:srgbClr val="FF0000"/>
    </a:accent2>
    <a:accent3>
      <a:srgbClr val="FFC000"/>
    </a:accent3>
    <a:accent4>
      <a:srgbClr val="00FFFF"/>
    </a:accent4>
    <a:accent5>
      <a:srgbClr val="FF00FF"/>
    </a:accent5>
    <a:accent6>
      <a:srgbClr val="0000FF"/>
    </a:accent6>
    <a:hlink>
      <a:srgbClr val="FF6600"/>
    </a:hlink>
    <a:folHlink>
      <a:srgbClr val="262626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nalisé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FF00"/>
    </a:accent1>
    <a:accent2>
      <a:srgbClr val="FF0000"/>
    </a:accent2>
    <a:accent3>
      <a:srgbClr val="FFC000"/>
    </a:accent3>
    <a:accent4>
      <a:srgbClr val="00FFFF"/>
    </a:accent4>
    <a:accent5>
      <a:srgbClr val="FF00FF"/>
    </a:accent5>
    <a:accent6>
      <a:srgbClr val="0000FF"/>
    </a:accent6>
    <a:hlink>
      <a:srgbClr val="FF6600"/>
    </a:hlink>
    <a:folHlink>
      <a:srgbClr val="262626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nalisé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FF00"/>
    </a:accent1>
    <a:accent2>
      <a:srgbClr val="FF0000"/>
    </a:accent2>
    <a:accent3>
      <a:srgbClr val="FFC000"/>
    </a:accent3>
    <a:accent4>
      <a:srgbClr val="00FFFF"/>
    </a:accent4>
    <a:accent5>
      <a:srgbClr val="FF00FF"/>
    </a:accent5>
    <a:accent6>
      <a:srgbClr val="0000FF"/>
    </a:accent6>
    <a:hlink>
      <a:srgbClr val="FF6600"/>
    </a:hlink>
    <a:folHlink>
      <a:srgbClr val="262626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2791</Words>
  <Application>Microsoft Office PowerPoint</Application>
  <PresentationFormat>Affichage à l'écran (4:3)</PresentationFormat>
  <Paragraphs>737</Paragraphs>
  <Slides>51</Slides>
  <Notes>17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9" baseType="lpstr">
      <vt:lpstr>ＭＳ Ｐゴシック</vt:lpstr>
      <vt:lpstr>Arial</vt:lpstr>
      <vt:lpstr>Arial Narrow</vt:lpstr>
      <vt:lpstr>Calibri</vt:lpstr>
      <vt:lpstr>Courier New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Dogme de la stérilité du poumon : remise en cause par les études récentes (NGS)</vt:lpstr>
      <vt:lpstr>Il existe donc un microbiome pulmonaire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Virus d’eucaryotes respiratoires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Transmission inter-individuelle des virus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Astrid</dc:creator>
  <cp:lastModifiedBy>JProd</cp:lastModifiedBy>
  <cp:revision>389</cp:revision>
  <dcterms:created xsi:type="dcterms:W3CDTF">2014-04-20T15:33:59Z</dcterms:created>
  <dcterms:modified xsi:type="dcterms:W3CDTF">2017-09-21T14:39:04Z</dcterms:modified>
</cp:coreProperties>
</file>