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 id="2147483723" r:id="rId2"/>
  </p:sldMasterIdLst>
  <p:notesMasterIdLst>
    <p:notesMasterId r:id="rId22"/>
  </p:notesMasterIdLst>
  <p:sldIdLst>
    <p:sldId id="256" r:id="rId3"/>
    <p:sldId id="273" r:id="rId4"/>
    <p:sldId id="259" r:id="rId5"/>
    <p:sldId id="263" r:id="rId6"/>
    <p:sldId id="258" r:id="rId7"/>
    <p:sldId id="261" r:id="rId8"/>
    <p:sldId id="265" r:id="rId9"/>
    <p:sldId id="271" r:id="rId10"/>
    <p:sldId id="282" r:id="rId11"/>
    <p:sldId id="274" r:id="rId12"/>
    <p:sldId id="275" r:id="rId13"/>
    <p:sldId id="283" r:id="rId14"/>
    <p:sldId id="284" r:id="rId15"/>
    <p:sldId id="276" r:id="rId16"/>
    <p:sldId id="277" r:id="rId17"/>
    <p:sldId id="278" r:id="rId18"/>
    <p:sldId id="281" r:id="rId19"/>
    <p:sldId id="280" r:id="rId20"/>
    <p:sldId id="285" r:id="rId21"/>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10E0"/>
    <a:srgbClr val="4FB261"/>
    <a:srgbClr val="91B249"/>
    <a:srgbClr val="FF66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fr-FR" sz="2000" b="1" i="0" dirty="0" smtClean="0"/>
              <a:t>Questions sur l’hésitation vaccinale (N= 1723/736/1090, données redressées)</a:t>
            </a:r>
            <a:endParaRPr lang="fr-FR" sz="2000" b="1" i="0" dirty="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bar"/>
        <c:grouping val="clustered"/>
        <c:varyColors val="0"/>
        <c:ser>
          <c:idx val="0"/>
          <c:order val="0"/>
          <c:tx>
            <c:strRef>
              <c:f>Feuil1!$B$1</c:f>
              <c:strCache>
                <c:ptCount val="1"/>
                <c:pt idx="0">
                  <c:v>Parents</c:v>
                </c:pt>
              </c:strCache>
            </c:strRef>
          </c:tx>
          <c:spPr>
            <a:solidFill>
              <a:srgbClr val="0000FF"/>
            </a:solidFill>
            <a:ln>
              <a:noFill/>
            </a:ln>
            <a:effectLst/>
          </c:spPr>
          <c:invertIfNegative val="0"/>
          <c:cat>
            <c:strRef>
              <c:f>Feuil1!$A$2:$A$4</c:f>
              <c:strCache>
                <c:ptCount val="3"/>
                <c:pt idx="0">
                  <c:v>Déjà refusé un vaccin car inutile ou dangereux</c:v>
                </c:pt>
                <c:pt idx="1">
                  <c:v>Déjà retardé un vaccin car hésitait</c:v>
                </c:pt>
                <c:pt idx="2">
                  <c:v>Déjà accepté une vaccination car doutes sur son efficacité</c:v>
                </c:pt>
              </c:strCache>
            </c:strRef>
          </c:cat>
          <c:val>
            <c:numRef>
              <c:f>Feuil1!$B$2:$B$4</c:f>
              <c:numCache>
                <c:formatCode>General</c:formatCode>
                <c:ptCount val="3"/>
                <c:pt idx="0">
                  <c:v>25</c:v>
                </c:pt>
                <c:pt idx="1">
                  <c:v>17</c:v>
                </c:pt>
                <c:pt idx="2">
                  <c:v>28</c:v>
                </c:pt>
              </c:numCache>
            </c:numRef>
          </c:val>
        </c:ser>
        <c:ser>
          <c:idx val="1"/>
          <c:order val="1"/>
          <c:tx>
            <c:strRef>
              <c:f>Feuil1!$C$1</c:f>
              <c:strCache>
                <c:ptCount val="1"/>
                <c:pt idx="0">
                  <c:v>18-64</c:v>
                </c:pt>
              </c:strCache>
            </c:strRef>
          </c:tx>
          <c:spPr>
            <a:solidFill>
              <a:schemeClr val="accent4">
                <a:lumMod val="60000"/>
                <a:lumOff val="40000"/>
              </a:schemeClr>
            </a:solidFill>
            <a:ln>
              <a:noFill/>
            </a:ln>
            <a:effectLst/>
          </c:spPr>
          <c:invertIfNegative val="0"/>
          <c:cat>
            <c:strRef>
              <c:f>Feuil1!$A$2:$A$4</c:f>
              <c:strCache>
                <c:ptCount val="3"/>
                <c:pt idx="0">
                  <c:v>Déjà refusé un vaccin car inutile ou dangereux</c:v>
                </c:pt>
                <c:pt idx="1">
                  <c:v>Déjà retardé un vaccin car hésitait</c:v>
                </c:pt>
                <c:pt idx="2">
                  <c:v>Déjà accepté une vaccination car doutes sur son efficacité</c:v>
                </c:pt>
              </c:strCache>
            </c:strRef>
          </c:cat>
          <c:val>
            <c:numRef>
              <c:f>Feuil1!$C$2:$C$4</c:f>
              <c:numCache>
                <c:formatCode>General</c:formatCode>
                <c:ptCount val="3"/>
                <c:pt idx="0">
                  <c:v>22</c:v>
                </c:pt>
                <c:pt idx="1">
                  <c:v>19</c:v>
                </c:pt>
                <c:pt idx="2">
                  <c:v>28</c:v>
                </c:pt>
              </c:numCache>
            </c:numRef>
          </c:val>
        </c:ser>
        <c:ser>
          <c:idx val="2"/>
          <c:order val="2"/>
          <c:tx>
            <c:strRef>
              <c:f>Feuil1!$D$1</c:f>
              <c:strCache>
                <c:ptCount val="1"/>
                <c:pt idx="0">
                  <c:v>65-74</c:v>
                </c:pt>
              </c:strCache>
            </c:strRef>
          </c:tx>
          <c:spPr>
            <a:solidFill>
              <a:srgbClr val="92D050"/>
            </a:solidFill>
            <a:ln>
              <a:noFill/>
            </a:ln>
            <a:effectLst/>
          </c:spPr>
          <c:invertIfNegative val="0"/>
          <c:cat>
            <c:strRef>
              <c:f>Feuil1!$A$2:$A$4</c:f>
              <c:strCache>
                <c:ptCount val="3"/>
                <c:pt idx="0">
                  <c:v>Déjà refusé un vaccin car inutile ou dangereux</c:v>
                </c:pt>
                <c:pt idx="1">
                  <c:v>Déjà retardé un vaccin car hésitait</c:v>
                </c:pt>
                <c:pt idx="2">
                  <c:v>Déjà accepté une vaccination car doutes sur son efficacité</c:v>
                </c:pt>
              </c:strCache>
            </c:strRef>
          </c:cat>
          <c:val>
            <c:numRef>
              <c:f>Feuil1!$D$2:$D$4</c:f>
              <c:numCache>
                <c:formatCode>General</c:formatCode>
                <c:ptCount val="3"/>
                <c:pt idx="0">
                  <c:v>17</c:v>
                </c:pt>
                <c:pt idx="1">
                  <c:v>17</c:v>
                </c:pt>
                <c:pt idx="2">
                  <c:v>18</c:v>
                </c:pt>
              </c:numCache>
            </c:numRef>
          </c:val>
        </c:ser>
        <c:dLbls>
          <c:showLegendKey val="0"/>
          <c:showVal val="0"/>
          <c:showCatName val="0"/>
          <c:showSerName val="0"/>
          <c:showPercent val="0"/>
          <c:showBubbleSize val="0"/>
        </c:dLbls>
        <c:gapWidth val="182"/>
        <c:axId val="87727280"/>
        <c:axId val="87727664"/>
      </c:barChart>
      <c:catAx>
        <c:axId val="877272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fr-FR"/>
          </a:p>
        </c:txPr>
        <c:crossAx val="87727664"/>
        <c:crosses val="autoZero"/>
        <c:auto val="1"/>
        <c:lblAlgn val="ctr"/>
        <c:lblOffset val="100"/>
        <c:noMultiLvlLbl val="0"/>
      </c:catAx>
      <c:valAx>
        <c:axId val="877276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fr-FR"/>
          </a:p>
        </c:txPr>
        <c:crossAx val="877272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spc="0" baseline="0">
                <a:solidFill>
                  <a:schemeClr val="tx1">
                    <a:lumMod val="65000"/>
                    <a:lumOff val="35000"/>
                  </a:schemeClr>
                </a:solidFill>
                <a:latin typeface="+mn-lt"/>
                <a:ea typeface="+mn-ea"/>
                <a:cs typeface="+mn-cs"/>
              </a:defRPr>
            </a:pPr>
            <a:r>
              <a:rPr lang="fr-FR" sz="2200" b="1" dirty="0" smtClean="0"/>
              <a:t>Perceptions de la grippe saisonnière</a:t>
            </a:r>
            <a:r>
              <a:rPr lang="fr-FR" sz="2200" b="1" baseline="0" dirty="0" smtClean="0"/>
              <a:t> et de son vaccin chez les 65-75 ans (N=1095, données redressées)</a:t>
            </a:r>
            <a:endParaRPr lang="fr-FR" sz="2200" b="1" dirty="0"/>
          </a:p>
        </c:rich>
      </c:tx>
      <c:overlay val="0"/>
      <c:spPr>
        <a:noFill/>
        <a:ln>
          <a:noFill/>
        </a:ln>
        <a:effectLst/>
      </c:spPr>
      <c:txPr>
        <a:bodyPr rot="0" spcFirstLastPara="1" vertOverflow="ellipsis" vert="horz" wrap="square" anchor="ctr" anchorCtr="1"/>
        <a:lstStyle/>
        <a:p>
          <a:pPr>
            <a:defRPr sz="2200" b="1"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Tout à fait</c:v>
                </c:pt>
              </c:strCache>
            </c:strRef>
          </c:tx>
          <c:spPr>
            <a:solidFill>
              <a:srgbClr val="00B050"/>
            </a:solidFill>
            <a:ln>
              <a:solidFill>
                <a:srgbClr val="FF6600"/>
              </a:solidFill>
            </a:ln>
            <a:effectLst/>
          </c:spPr>
          <c:invertIfNegative val="0"/>
          <c:dPt>
            <c:idx val="3"/>
            <c:invertIfNegative val="0"/>
            <c:bubble3D val="0"/>
            <c:spPr>
              <a:solidFill>
                <a:srgbClr val="FF0000"/>
              </a:solidFill>
              <a:ln>
                <a:solidFill>
                  <a:srgbClr val="FF6600"/>
                </a:solidFill>
              </a:ln>
              <a:effectLst/>
            </c:spPr>
          </c:dPt>
          <c:cat>
            <c:strRef>
              <c:f>Feuil1!$A$2:$A$5</c:f>
              <c:strCache>
                <c:ptCount val="4"/>
                <c:pt idx="0">
                  <c:v>Grippe, grave</c:v>
                </c:pt>
                <c:pt idx="1">
                  <c:v>Grippe, fréquente</c:v>
                </c:pt>
                <c:pt idx="2">
                  <c:v>Vaccin efficace</c:v>
                </c:pt>
                <c:pt idx="3">
                  <c:v>Vaccin sûr</c:v>
                </c:pt>
              </c:strCache>
            </c:strRef>
          </c:cat>
          <c:val>
            <c:numRef>
              <c:f>Feuil1!$B$2:$B$5</c:f>
              <c:numCache>
                <c:formatCode>General</c:formatCode>
                <c:ptCount val="4"/>
                <c:pt idx="0">
                  <c:v>38</c:v>
                </c:pt>
                <c:pt idx="1">
                  <c:v>53</c:v>
                </c:pt>
                <c:pt idx="2">
                  <c:v>36</c:v>
                </c:pt>
                <c:pt idx="3">
                  <c:v>23</c:v>
                </c:pt>
              </c:numCache>
            </c:numRef>
          </c:val>
        </c:ser>
        <c:ser>
          <c:idx val="1"/>
          <c:order val="1"/>
          <c:tx>
            <c:strRef>
              <c:f>Feuil1!$C$1</c:f>
              <c:strCache>
                <c:ptCount val="1"/>
                <c:pt idx="0">
                  <c:v>Plutôt</c:v>
                </c:pt>
              </c:strCache>
            </c:strRef>
          </c:tx>
          <c:spPr>
            <a:solidFill>
              <a:srgbClr val="92D050"/>
            </a:solidFill>
            <a:ln>
              <a:noFill/>
            </a:ln>
            <a:effectLst/>
          </c:spPr>
          <c:invertIfNegative val="0"/>
          <c:dPt>
            <c:idx val="3"/>
            <c:invertIfNegative val="0"/>
            <c:bubble3D val="0"/>
            <c:spPr>
              <a:solidFill>
                <a:srgbClr val="FFC000"/>
              </a:solidFill>
              <a:ln>
                <a:noFill/>
              </a:ln>
              <a:effectLst/>
            </c:spPr>
          </c:dPt>
          <c:cat>
            <c:strRef>
              <c:f>Feuil1!$A$2:$A$5</c:f>
              <c:strCache>
                <c:ptCount val="4"/>
                <c:pt idx="0">
                  <c:v>Grippe, grave</c:v>
                </c:pt>
                <c:pt idx="1">
                  <c:v>Grippe, fréquente</c:v>
                </c:pt>
                <c:pt idx="2">
                  <c:v>Vaccin efficace</c:v>
                </c:pt>
                <c:pt idx="3">
                  <c:v>Vaccin sûr</c:v>
                </c:pt>
              </c:strCache>
            </c:strRef>
          </c:cat>
          <c:val>
            <c:numRef>
              <c:f>Feuil1!$C$2:$C$5</c:f>
              <c:numCache>
                <c:formatCode>General</c:formatCode>
                <c:ptCount val="4"/>
                <c:pt idx="0">
                  <c:v>42</c:v>
                </c:pt>
                <c:pt idx="1">
                  <c:v>38</c:v>
                </c:pt>
                <c:pt idx="2">
                  <c:v>30</c:v>
                </c:pt>
                <c:pt idx="3">
                  <c:v>24</c:v>
                </c:pt>
              </c:numCache>
            </c:numRef>
          </c:val>
        </c:ser>
        <c:ser>
          <c:idx val="2"/>
          <c:order val="2"/>
          <c:tx>
            <c:strRef>
              <c:f>Feuil1!$D$1</c:f>
              <c:strCache>
                <c:ptCount val="1"/>
                <c:pt idx="0">
                  <c:v>Plutôt pas</c:v>
                </c:pt>
              </c:strCache>
            </c:strRef>
          </c:tx>
          <c:spPr>
            <a:solidFill>
              <a:srgbClr val="FFC000"/>
            </a:solidFill>
            <a:ln>
              <a:noFill/>
            </a:ln>
            <a:effectLst/>
          </c:spPr>
          <c:invertIfNegative val="0"/>
          <c:dPt>
            <c:idx val="3"/>
            <c:invertIfNegative val="0"/>
            <c:bubble3D val="0"/>
            <c:spPr>
              <a:solidFill>
                <a:srgbClr val="92D050"/>
              </a:solidFill>
              <a:ln>
                <a:noFill/>
              </a:ln>
              <a:effectLst/>
            </c:spPr>
          </c:dPt>
          <c:cat>
            <c:strRef>
              <c:f>Feuil1!$A$2:$A$5</c:f>
              <c:strCache>
                <c:ptCount val="4"/>
                <c:pt idx="0">
                  <c:v>Grippe, grave</c:v>
                </c:pt>
                <c:pt idx="1">
                  <c:v>Grippe, fréquente</c:v>
                </c:pt>
                <c:pt idx="2">
                  <c:v>Vaccin efficace</c:v>
                </c:pt>
                <c:pt idx="3">
                  <c:v>Vaccin sûr</c:v>
                </c:pt>
              </c:strCache>
            </c:strRef>
          </c:cat>
          <c:val>
            <c:numRef>
              <c:f>Feuil1!$D$2:$D$5</c:f>
              <c:numCache>
                <c:formatCode>General</c:formatCode>
                <c:ptCount val="4"/>
                <c:pt idx="0">
                  <c:v>16</c:v>
                </c:pt>
                <c:pt idx="1">
                  <c:v>7</c:v>
                </c:pt>
                <c:pt idx="2">
                  <c:v>23</c:v>
                </c:pt>
                <c:pt idx="3">
                  <c:v>34</c:v>
                </c:pt>
              </c:numCache>
            </c:numRef>
          </c:val>
        </c:ser>
        <c:ser>
          <c:idx val="3"/>
          <c:order val="3"/>
          <c:tx>
            <c:strRef>
              <c:f>Feuil1!$E$1</c:f>
              <c:strCache>
                <c:ptCount val="1"/>
                <c:pt idx="0">
                  <c:v>Pas du tout</c:v>
                </c:pt>
              </c:strCache>
            </c:strRef>
          </c:tx>
          <c:spPr>
            <a:solidFill>
              <a:srgbClr val="FF0000"/>
            </a:solidFill>
            <a:ln>
              <a:noFill/>
            </a:ln>
            <a:effectLst/>
          </c:spPr>
          <c:invertIfNegative val="0"/>
          <c:dPt>
            <c:idx val="3"/>
            <c:invertIfNegative val="0"/>
            <c:bubble3D val="0"/>
            <c:spPr>
              <a:solidFill>
                <a:srgbClr val="00B050"/>
              </a:solidFill>
              <a:ln>
                <a:noFill/>
              </a:ln>
              <a:effectLst/>
            </c:spPr>
          </c:dPt>
          <c:cat>
            <c:strRef>
              <c:f>Feuil1!$A$2:$A$5</c:f>
              <c:strCache>
                <c:ptCount val="4"/>
                <c:pt idx="0">
                  <c:v>Grippe, grave</c:v>
                </c:pt>
                <c:pt idx="1">
                  <c:v>Grippe, fréquente</c:v>
                </c:pt>
                <c:pt idx="2">
                  <c:v>Vaccin efficace</c:v>
                </c:pt>
                <c:pt idx="3">
                  <c:v>Vaccin sûr</c:v>
                </c:pt>
              </c:strCache>
            </c:strRef>
          </c:cat>
          <c:val>
            <c:numRef>
              <c:f>Feuil1!$E$2:$E$5</c:f>
              <c:numCache>
                <c:formatCode>General</c:formatCode>
                <c:ptCount val="4"/>
                <c:pt idx="0">
                  <c:v>3</c:v>
                </c:pt>
                <c:pt idx="1">
                  <c:v>1</c:v>
                </c:pt>
                <c:pt idx="2">
                  <c:v>11</c:v>
                </c:pt>
                <c:pt idx="3">
                  <c:v>16</c:v>
                </c:pt>
              </c:numCache>
            </c:numRef>
          </c:val>
        </c:ser>
        <c:ser>
          <c:idx val="4"/>
          <c:order val="4"/>
          <c:tx>
            <c:strRef>
              <c:f>Feuil1!$F$1</c:f>
              <c:strCache>
                <c:ptCount val="1"/>
                <c:pt idx="0">
                  <c:v>NSP</c:v>
                </c:pt>
              </c:strCache>
            </c:strRef>
          </c:tx>
          <c:spPr>
            <a:solidFill>
              <a:srgbClr val="0070C0"/>
            </a:solidFill>
            <a:ln>
              <a:solidFill>
                <a:srgbClr val="0070C0"/>
              </a:solidFill>
            </a:ln>
            <a:effectLst/>
          </c:spPr>
          <c:invertIfNegative val="0"/>
          <c:cat>
            <c:strRef>
              <c:f>Feuil1!$A$2:$A$5</c:f>
              <c:strCache>
                <c:ptCount val="4"/>
                <c:pt idx="0">
                  <c:v>Grippe, grave</c:v>
                </c:pt>
                <c:pt idx="1">
                  <c:v>Grippe, fréquente</c:v>
                </c:pt>
                <c:pt idx="2">
                  <c:v>Vaccin efficace</c:v>
                </c:pt>
                <c:pt idx="3">
                  <c:v>Vaccin sûr</c:v>
                </c:pt>
              </c:strCache>
            </c:strRef>
          </c:cat>
          <c:val>
            <c:numRef>
              <c:f>Feuil1!$F$2:$F$5</c:f>
              <c:numCache>
                <c:formatCode>General</c:formatCode>
                <c:ptCount val="4"/>
                <c:pt idx="0">
                  <c:v>0.5</c:v>
                </c:pt>
                <c:pt idx="1">
                  <c:v>0.4</c:v>
                </c:pt>
                <c:pt idx="2">
                  <c:v>1</c:v>
                </c:pt>
                <c:pt idx="3">
                  <c:v>3</c:v>
                </c:pt>
              </c:numCache>
            </c:numRef>
          </c:val>
        </c:ser>
        <c:dLbls>
          <c:showLegendKey val="0"/>
          <c:showVal val="0"/>
          <c:showCatName val="0"/>
          <c:showSerName val="0"/>
          <c:showPercent val="0"/>
          <c:showBubbleSize val="0"/>
        </c:dLbls>
        <c:gapWidth val="219"/>
        <c:overlap val="-27"/>
        <c:axId val="17431784"/>
        <c:axId val="17433744"/>
      </c:barChart>
      <c:catAx>
        <c:axId val="17431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fr-FR"/>
          </a:p>
        </c:txPr>
        <c:crossAx val="17433744"/>
        <c:crosses val="autoZero"/>
        <c:auto val="1"/>
        <c:lblAlgn val="ctr"/>
        <c:lblOffset val="100"/>
        <c:noMultiLvlLbl val="0"/>
      </c:catAx>
      <c:valAx>
        <c:axId val="17433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fr-FR"/>
          </a:p>
        </c:txPr>
        <c:crossAx val="174317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6347" cy="498215"/>
          </a:xfrm>
          <a:prstGeom prst="rect">
            <a:avLst/>
          </a:prstGeom>
        </p:spPr>
        <p:txBody>
          <a:bodyPr vert="horz" lIns="91458" tIns="45729" rIns="91458" bIns="45729" rtlCol="0"/>
          <a:lstStyle>
            <a:lvl1pPr algn="l">
              <a:defRPr sz="1200"/>
            </a:lvl1pPr>
          </a:lstStyle>
          <a:p>
            <a:endParaRPr lang="fr-FR"/>
          </a:p>
        </p:txBody>
      </p:sp>
      <p:sp>
        <p:nvSpPr>
          <p:cNvPr id="3" name="Espace réservé de la date 2"/>
          <p:cNvSpPr>
            <a:spLocks noGrp="1"/>
          </p:cNvSpPr>
          <p:nvPr>
            <p:ph type="dt" idx="1"/>
          </p:nvPr>
        </p:nvSpPr>
        <p:spPr>
          <a:xfrm>
            <a:off x="3851343" y="0"/>
            <a:ext cx="2946347" cy="498215"/>
          </a:xfrm>
          <a:prstGeom prst="rect">
            <a:avLst/>
          </a:prstGeom>
        </p:spPr>
        <p:txBody>
          <a:bodyPr vert="horz" lIns="91458" tIns="45729" rIns="91458" bIns="45729" rtlCol="0"/>
          <a:lstStyle>
            <a:lvl1pPr algn="r">
              <a:defRPr sz="1200"/>
            </a:lvl1pPr>
          </a:lstStyle>
          <a:p>
            <a:fld id="{CDF9D466-362B-4509-8BE2-D512ABAB5818}" type="datetimeFigureOut">
              <a:rPr lang="fr-FR" smtClean="0"/>
              <a:t>20/09/2017</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58" tIns="45729" rIns="91458" bIns="45729" rtlCol="0" anchor="ctr"/>
          <a:lstStyle/>
          <a:p>
            <a:endParaRPr lang="fr-FR"/>
          </a:p>
        </p:txBody>
      </p:sp>
      <p:sp>
        <p:nvSpPr>
          <p:cNvPr id="5" name="Espace réservé des commentaires 4"/>
          <p:cNvSpPr>
            <a:spLocks noGrp="1"/>
          </p:cNvSpPr>
          <p:nvPr>
            <p:ph type="body" sz="quarter" idx="3"/>
          </p:nvPr>
        </p:nvSpPr>
        <p:spPr>
          <a:xfrm>
            <a:off x="679927" y="4778722"/>
            <a:ext cx="5439410" cy="3909864"/>
          </a:xfrm>
          <a:prstGeom prst="rect">
            <a:avLst/>
          </a:prstGeom>
        </p:spPr>
        <p:txBody>
          <a:bodyPr vert="horz" lIns="91458" tIns="45729" rIns="91458" bIns="4572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31600"/>
            <a:ext cx="2946347" cy="498214"/>
          </a:xfrm>
          <a:prstGeom prst="rect">
            <a:avLst/>
          </a:prstGeom>
        </p:spPr>
        <p:txBody>
          <a:bodyPr vert="horz" lIns="91458" tIns="45729" rIns="91458" bIns="4572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3" y="9431600"/>
            <a:ext cx="2946347" cy="498214"/>
          </a:xfrm>
          <a:prstGeom prst="rect">
            <a:avLst/>
          </a:prstGeom>
        </p:spPr>
        <p:txBody>
          <a:bodyPr vert="horz" lIns="91458" tIns="45729" rIns="91458" bIns="45729" rtlCol="0" anchor="b"/>
          <a:lstStyle>
            <a:lvl1pPr algn="r">
              <a:defRPr sz="1200"/>
            </a:lvl1pPr>
          </a:lstStyle>
          <a:p>
            <a:fld id="{715BECC6-260D-4245-AF3F-12E853781480}" type="slidenum">
              <a:rPr lang="fr-FR" smtClean="0"/>
              <a:t>‹N°›</a:t>
            </a:fld>
            <a:endParaRPr lang="fr-FR"/>
          </a:p>
        </p:txBody>
      </p:sp>
    </p:spTree>
    <p:extLst>
      <p:ext uri="{BB962C8B-B14F-4D97-AF65-F5344CB8AC3E}">
        <p14:creationId xmlns:p14="http://schemas.microsoft.com/office/powerpoint/2010/main" val="204259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a:t>
            </a:fld>
            <a:endParaRPr lang="fr-FR"/>
          </a:p>
        </p:txBody>
      </p:sp>
    </p:spTree>
    <p:extLst>
      <p:ext uri="{BB962C8B-B14F-4D97-AF65-F5344CB8AC3E}">
        <p14:creationId xmlns:p14="http://schemas.microsoft.com/office/powerpoint/2010/main" val="1427575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798513D-EABA-4F14-B1FD-02AD135D7400}" type="slidenum">
              <a:rPr lang="en-US" smtClean="0"/>
              <a:t>10</a:t>
            </a:fld>
            <a:endParaRPr lang="en-US"/>
          </a:p>
        </p:txBody>
      </p:sp>
    </p:spTree>
    <p:extLst>
      <p:ext uri="{BB962C8B-B14F-4D97-AF65-F5344CB8AC3E}">
        <p14:creationId xmlns:p14="http://schemas.microsoft.com/office/powerpoint/2010/main" val="269110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11</a:t>
            </a:fld>
            <a:endParaRPr lang="fr-FR"/>
          </a:p>
        </p:txBody>
      </p:sp>
    </p:spTree>
    <p:extLst>
      <p:ext uri="{BB962C8B-B14F-4D97-AF65-F5344CB8AC3E}">
        <p14:creationId xmlns:p14="http://schemas.microsoft.com/office/powerpoint/2010/main" val="323522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12</a:t>
            </a:fld>
            <a:endParaRPr lang="fr-FR"/>
          </a:p>
        </p:txBody>
      </p:sp>
    </p:spTree>
    <p:extLst>
      <p:ext uri="{BB962C8B-B14F-4D97-AF65-F5344CB8AC3E}">
        <p14:creationId xmlns:p14="http://schemas.microsoft.com/office/powerpoint/2010/main" val="3300999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13</a:t>
            </a:fld>
            <a:endParaRPr lang="fr-FR"/>
          </a:p>
        </p:txBody>
      </p:sp>
    </p:spTree>
    <p:extLst>
      <p:ext uri="{BB962C8B-B14F-4D97-AF65-F5344CB8AC3E}">
        <p14:creationId xmlns:p14="http://schemas.microsoft.com/office/powerpoint/2010/main" val="477352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14</a:t>
            </a:fld>
            <a:endParaRPr lang="fr-FR"/>
          </a:p>
        </p:txBody>
      </p:sp>
    </p:spTree>
    <p:extLst>
      <p:ext uri="{BB962C8B-B14F-4D97-AF65-F5344CB8AC3E}">
        <p14:creationId xmlns:p14="http://schemas.microsoft.com/office/powerpoint/2010/main" val="4065090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15</a:t>
            </a:fld>
            <a:endParaRPr lang="fr-FR"/>
          </a:p>
        </p:txBody>
      </p:sp>
    </p:spTree>
    <p:extLst>
      <p:ext uri="{BB962C8B-B14F-4D97-AF65-F5344CB8AC3E}">
        <p14:creationId xmlns:p14="http://schemas.microsoft.com/office/powerpoint/2010/main" val="3582020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16</a:t>
            </a:fld>
            <a:endParaRPr lang="fr-FR"/>
          </a:p>
        </p:txBody>
      </p:sp>
    </p:spTree>
    <p:extLst>
      <p:ext uri="{BB962C8B-B14F-4D97-AF65-F5344CB8AC3E}">
        <p14:creationId xmlns:p14="http://schemas.microsoft.com/office/powerpoint/2010/main" val="3918744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17</a:t>
            </a:fld>
            <a:endParaRPr lang="fr-FR"/>
          </a:p>
        </p:txBody>
      </p:sp>
    </p:spTree>
    <p:extLst>
      <p:ext uri="{BB962C8B-B14F-4D97-AF65-F5344CB8AC3E}">
        <p14:creationId xmlns:p14="http://schemas.microsoft.com/office/powerpoint/2010/main" val="2786438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18</a:t>
            </a:fld>
            <a:endParaRPr lang="fr-FR"/>
          </a:p>
        </p:txBody>
      </p:sp>
    </p:spTree>
    <p:extLst>
      <p:ext uri="{BB962C8B-B14F-4D97-AF65-F5344CB8AC3E}">
        <p14:creationId xmlns:p14="http://schemas.microsoft.com/office/powerpoint/2010/main" val="2755714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19</a:t>
            </a:fld>
            <a:endParaRPr lang="fr-FR"/>
          </a:p>
        </p:txBody>
      </p:sp>
    </p:spTree>
    <p:extLst>
      <p:ext uri="{BB962C8B-B14F-4D97-AF65-F5344CB8AC3E}">
        <p14:creationId xmlns:p14="http://schemas.microsoft.com/office/powerpoint/2010/main" val="1037587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2</a:t>
            </a:fld>
            <a:endParaRPr lang="fr-FR"/>
          </a:p>
        </p:txBody>
      </p:sp>
    </p:spTree>
    <p:extLst>
      <p:ext uri="{BB962C8B-B14F-4D97-AF65-F5344CB8AC3E}">
        <p14:creationId xmlns:p14="http://schemas.microsoft.com/office/powerpoint/2010/main" val="3138065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L’intérêt de cette notion est de mettre le focus sur le processus de décision lui même, par lequel les gens décident ou non de ce vacciner</a:t>
            </a:r>
          </a:p>
          <a:p>
            <a:r>
              <a:rPr lang="fr-FR" dirty="0" smtClean="0"/>
              <a:t>Par contre, son inconvénient, est d’inclure</a:t>
            </a:r>
            <a:r>
              <a:rPr lang="fr-FR" baseline="0" dirty="0" smtClean="0"/>
              <a:t> des situations très hétérogènes</a:t>
            </a:r>
            <a:endParaRPr lang="fr-FR" dirty="0"/>
          </a:p>
        </p:txBody>
      </p:sp>
      <p:sp>
        <p:nvSpPr>
          <p:cNvPr id="4" name="Espace réservé du numéro de diapositive 3"/>
          <p:cNvSpPr>
            <a:spLocks noGrp="1"/>
          </p:cNvSpPr>
          <p:nvPr>
            <p:ph type="sldNum" sz="quarter" idx="10"/>
          </p:nvPr>
        </p:nvSpPr>
        <p:spPr/>
        <p:txBody>
          <a:bodyPr/>
          <a:lstStyle/>
          <a:p>
            <a:fld id="{CCD32736-3950-4274-A4D4-76875126BCEC}" type="slidenum">
              <a:rPr lang="fr-FR" smtClean="0"/>
              <a:t>3</a:t>
            </a:fld>
            <a:endParaRPr lang="fr-FR"/>
          </a:p>
        </p:txBody>
      </p:sp>
    </p:spTree>
    <p:extLst>
      <p:ext uri="{BB962C8B-B14F-4D97-AF65-F5344CB8AC3E}">
        <p14:creationId xmlns:p14="http://schemas.microsoft.com/office/powerpoint/2010/main" val="799134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4</a:t>
            </a:fld>
            <a:endParaRPr lang="fr-FR"/>
          </a:p>
        </p:txBody>
      </p:sp>
    </p:spTree>
    <p:extLst>
      <p:ext uri="{BB962C8B-B14F-4D97-AF65-F5344CB8AC3E}">
        <p14:creationId xmlns:p14="http://schemas.microsoft.com/office/powerpoint/2010/main" val="1116218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5</a:t>
            </a:fld>
            <a:endParaRPr lang="fr-FR"/>
          </a:p>
        </p:txBody>
      </p:sp>
    </p:spTree>
    <p:extLst>
      <p:ext uri="{BB962C8B-B14F-4D97-AF65-F5344CB8AC3E}">
        <p14:creationId xmlns:p14="http://schemas.microsoft.com/office/powerpoint/2010/main" val="256539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6</a:t>
            </a:fld>
            <a:endParaRPr lang="fr-FR"/>
          </a:p>
        </p:txBody>
      </p:sp>
    </p:spTree>
    <p:extLst>
      <p:ext uri="{BB962C8B-B14F-4D97-AF65-F5344CB8AC3E}">
        <p14:creationId xmlns:p14="http://schemas.microsoft.com/office/powerpoint/2010/main" val="2450819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7</a:t>
            </a:fld>
            <a:endParaRPr lang="fr-FR"/>
          </a:p>
        </p:txBody>
      </p:sp>
    </p:spTree>
    <p:extLst>
      <p:ext uri="{BB962C8B-B14F-4D97-AF65-F5344CB8AC3E}">
        <p14:creationId xmlns:p14="http://schemas.microsoft.com/office/powerpoint/2010/main" val="2607799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8</a:t>
            </a:fld>
            <a:endParaRPr lang="fr-FR"/>
          </a:p>
        </p:txBody>
      </p:sp>
    </p:spTree>
    <p:extLst>
      <p:ext uri="{BB962C8B-B14F-4D97-AF65-F5344CB8AC3E}">
        <p14:creationId xmlns:p14="http://schemas.microsoft.com/office/powerpoint/2010/main" val="1092066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15BECC6-260D-4245-AF3F-12E853781480}" type="slidenum">
              <a:rPr lang="fr-FR" smtClean="0"/>
              <a:t>9</a:t>
            </a:fld>
            <a:endParaRPr lang="fr-FR"/>
          </a:p>
        </p:txBody>
      </p:sp>
    </p:spTree>
    <p:extLst>
      <p:ext uri="{BB962C8B-B14F-4D97-AF65-F5344CB8AC3E}">
        <p14:creationId xmlns:p14="http://schemas.microsoft.com/office/powerpoint/2010/main" val="102856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B42A48B-0028-4717-9693-F98DBDF12DFB}"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123747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42A48B-0028-4717-9693-F98DBDF12DFB}"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75488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42A48B-0028-4717-9693-F98DBDF12DFB}"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2596163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5"/>
            <a:ext cx="103632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FA85E94-1A6B-FE48-8803-E36EDA0D9913}"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2453802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FA85E94-1A6B-FE48-8803-E36EDA0D9913}"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358286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613" y="4406900"/>
            <a:ext cx="103632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FA85E94-1A6B-FE48-8803-E36EDA0D9913}"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1739506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FA85E94-1A6B-FE48-8803-E36EDA0D9913}" type="datetimeFigureOut">
              <a:rPr lang="fr-FR" smtClean="0"/>
              <a:t>20/09/2017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2699187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FA85E94-1A6B-FE48-8803-E36EDA0D9913}" type="datetimeFigureOut">
              <a:rPr lang="fr-FR" smtClean="0"/>
              <a:t>20/09/2017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5330364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2FA85E94-1A6B-FE48-8803-E36EDA0D9913}" type="datetimeFigureOut">
              <a:rPr lang="fr-FR" smtClean="0"/>
              <a:t>20/09/2017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3943659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A85E94-1A6B-FE48-8803-E36EDA0D9913}" type="datetimeFigureOut">
              <a:rPr lang="fr-FR" smtClean="0"/>
              <a:t>20/09/2017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4005015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40116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FA85E94-1A6B-FE48-8803-E36EDA0D9913}" type="datetimeFigureOut">
              <a:rPr lang="fr-FR" smtClean="0"/>
              <a:t>20/09/2017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2545101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42A48B-0028-4717-9693-F98DBDF12DFB}"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27791142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188" y="4800600"/>
            <a:ext cx="73152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FA85E94-1A6B-FE48-8803-E36EDA0D9913}" type="datetimeFigureOut">
              <a:rPr lang="fr-FR" smtClean="0"/>
              <a:t>20/09/2017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7485361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FA85E94-1A6B-FE48-8803-E36EDA0D9913}"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24982351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8"/>
            <a:ext cx="27432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609600" y="274638"/>
            <a:ext cx="80772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FA85E94-1A6B-FE48-8803-E36EDA0D9913}"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8DC566-83F2-9245-80F0-AC4AB7E0B62C}" type="slidenum">
              <a:rPr lang="fr-FR" smtClean="0"/>
              <a:t>‹N°›</a:t>
            </a:fld>
            <a:endParaRPr lang="fr-FR"/>
          </a:p>
        </p:txBody>
      </p:sp>
    </p:spTree>
    <p:extLst>
      <p:ext uri="{BB962C8B-B14F-4D97-AF65-F5344CB8AC3E}">
        <p14:creationId xmlns:p14="http://schemas.microsoft.com/office/powerpoint/2010/main" val="1674882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B42A48B-0028-4717-9693-F98DBDF12DFB}" type="datetimeFigureOut">
              <a:rPr lang="fr-FR" smtClean="0"/>
              <a:t>20/09/2017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1692425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42A48B-0028-4717-9693-F98DBDF12DFB}" type="datetimeFigureOut">
              <a:rPr lang="fr-FR" smtClean="0"/>
              <a:t>20/09/2017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336137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42A48B-0028-4717-9693-F98DBDF12DFB}" type="datetimeFigureOut">
              <a:rPr lang="fr-FR" smtClean="0"/>
              <a:t>20/09/2017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2342077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1B42A48B-0028-4717-9693-F98DBDF12DFB}" type="datetimeFigureOut">
              <a:rPr lang="fr-FR" smtClean="0"/>
              <a:t>20/09/2017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26302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42A48B-0028-4717-9693-F98DBDF12DFB}" type="datetimeFigureOut">
              <a:rPr lang="fr-FR" smtClean="0"/>
              <a:t>20/09/2017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1101122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B42A48B-0028-4717-9693-F98DBDF12DFB}" type="datetimeFigureOut">
              <a:rPr lang="fr-FR" smtClean="0"/>
              <a:t>20/09/2017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989198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B42A48B-0028-4717-9693-F98DBDF12DFB}" type="datetimeFigureOut">
              <a:rPr lang="fr-FR" smtClean="0"/>
              <a:t>20/09/2017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F7E796-0F82-4E10-ABF1-460EA765DAE7}" type="slidenum">
              <a:rPr lang="fr-FR" smtClean="0"/>
              <a:t>‹N°›</a:t>
            </a:fld>
            <a:endParaRPr lang="fr-FR"/>
          </a:p>
        </p:txBody>
      </p:sp>
    </p:spTree>
    <p:extLst>
      <p:ext uri="{BB962C8B-B14F-4D97-AF65-F5344CB8AC3E}">
        <p14:creationId xmlns:p14="http://schemas.microsoft.com/office/powerpoint/2010/main" val="105861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5000">
              <a:schemeClr val="accent6">
                <a:lumMod val="75000"/>
              </a:schemeClr>
            </a:gs>
            <a:gs pos="100000">
              <a:srgbClr val="FFFFFF"/>
            </a:gs>
          </a:gsLst>
          <a:lin ang="13260000" scaled="0"/>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2A48B-0028-4717-9693-F98DBDF12DFB}" type="datetimeFigureOut">
              <a:rPr lang="fr-FR" smtClean="0"/>
              <a:t>20/09/2017</a:t>
            </a:fld>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F7E796-0F82-4E10-ABF1-460EA765DAE7}" type="slidenum">
              <a:rPr lang="fr-FR" smtClean="0"/>
              <a:t>‹N°›</a:t>
            </a:fld>
            <a:endParaRPr lang="fr-FR"/>
          </a:p>
        </p:txBody>
      </p:sp>
    </p:spTree>
    <p:extLst>
      <p:ext uri="{BB962C8B-B14F-4D97-AF65-F5344CB8AC3E}">
        <p14:creationId xmlns:p14="http://schemas.microsoft.com/office/powerpoint/2010/main" val="3777462709"/>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defTabSz="457200" rtl="0" eaLnBrk="1" latinLnBrk="0" hangingPunct="1">
        <a:spcBef>
          <a:spcPct val="0"/>
        </a:spcBef>
        <a:buNone/>
        <a:defRPr sz="4400" b="1" kern="1200">
          <a:solidFill>
            <a:srgbClr val="0000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2">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85E94-1A6B-FE48-8803-E36EDA0D9913}" type="datetimeFigureOut">
              <a:rPr lang="fr-FR" smtClean="0"/>
              <a:t>20/09/2017</a:t>
            </a:fld>
            <a:endParaRPr lang="fr-FR"/>
          </a:p>
        </p:txBody>
      </p:sp>
      <p:sp>
        <p:nvSpPr>
          <p:cNvPr id="5" name="Espace réservé du pied de page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DC566-83F2-9245-80F0-AC4AB7E0B62C}" type="slidenum">
              <a:rPr lang="fr-FR" smtClean="0"/>
              <a:t>‹N°›</a:t>
            </a:fld>
            <a:endParaRPr lang="fr-FR"/>
          </a:p>
        </p:txBody>
      </p:sp>
    </p:spTree>
    <p:extLst>
      <p:ext uri="{BB962C8B-B14F-4D97-AF65-F5344CB8AC3E}">
        <p14:creationId xmlns:p14="http://schemas.microsoft.com/office/powerpoint/2010/main" val="3677868001"/>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Hésitation vaccinale en population et chez les médecins</a:t>
            </a:r>
            <a:endParaRPr lang="fr-FR" dirty="0"/>
          </a:p>
        </p:txBody>
      </p:sp>
      <p:sp>
        <p:nvSpPr>
          <p:cNvPr id="3" name="Sous-titre 2"/>
          <p:cNvSpPr>
            <a:spLocks noGrp="1"/>
          </p:cNvSpPr>
          <p:nvPr>
            <p:ph type="subTitle" idx="1"/>
          </p:nvPr>
        </p:nvSpPr>
        <p:spPr>
          <a:xfrm>
            <a:off x="1828800" y="3600451"/>
            <a:ext cx="8534400" cy="2574438"/>
          </a:xfrm>
        </p:spPr>
        <p:txBody>
          <a:bodyPr>
            <a:normAutofit fontScale="85000" lnSpcReduction="20000"/>
          </a:bodyPr>
          <a:lstStyle/>
          <a:p>
            <a:r>
              <a:rPr lang="fr-FR" dirty="0" smtClean="0"/>
              <a:t>Dr. Pierre Verger</a:t>
            </a:r>
          </a:p>
          <a:p>
            <a:r>
              <a:rPr lang="fr-FR" dirty="0" smtClean="0"/>
              <a:t>Observatoire régional de la santé Paca</a:t>
            </a:r>
          </a:p>
          <a:p>
            <a:r>
              <a:rPr lang="fr-FR" dirty="0" smtClean="0"/>
              <a:t>UMR 912 SESSTIM, Inserm, Aix-Marseille Université, IRD</a:t>
            </a:r>
          </a:p>
          <a:p>
            <a:r>
              <a:rPr lang="fr-FR" dirty="0" smtClean="0"/>
              <a:t>I-</a:t>
            </a:r>
            <a:r>
              <a:rPr lang="fr-FR" dirty="0" err="1" smtClean="0"/>
              <a:t>Reivac</a:t>
            </a:r>
            <a:r>
              <a:rPr lang="fr-FR" dirty="0" smtClean="0"/>
              <a:t> (F-Crin)</a:t>
            </a:r>
          </a:p>
          <a:p>
            <a:endParaRPr lang="fr-FR" dirty="0"/>
          </a:p>
          <a:p>
            <a:r>
              <a:rPr lang="fr-FR" b="1" dirty="0" smtClean="0">
                <a:solidFill>
                  <a:srgbClr val="2E10E0"/>
                </a:solidFill>
              </a:rPr>
              <a:t>SFLS, réunion </a:t>
            </a:r>
            <a:r>
              <a:rPr lang="fr-FR" b="1" dirty="0">
                <a:solidFill>
                  <a:srgbClr val="2E10E0"/>
                </a:solidFill>
              </a:rPr>
              <a:t>VIROTEAM </a:t>
            </a:r>
            <a:r>
              <a:rPr lang="fr-FR" b="1" dirty="0" smtClean="0">
                <a:solidFill>
                  <a:srgbClr val="2E10E0"/>
                </a:solidFill>
              </a:rPr>
              <a:t>21 septembre 2017, MARSEILLE</a:t>
            </a:r>
            <a:endParaRPr lang="fr-FR" b="1" dirty="0">
              <a:solidFill>
                <a:srgbClr val="2E10E0"/>
              </a:solidFill>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8332" y="224078"/>
            <a:ext cx="1597347" cy="9700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63199" y="225121"/>
            <a:ext cx="1488795" cy="968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19" y="243181"/>
            <a:ext cx="2025559" cy="9509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5410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a:t>PRÉVALENCE DE L’HÉSITATION VACCINALE CHEZ LES </a:t>
            </a:r>
            <a:r>
              <a:rPr lang="fr-FR" sz="2800" dirty="0" smtClean="0"/>
              <a:t>MÉDECINS GÉNÉRALISTES DE VILLE</a:t>
            </a:r>
            <a:br>
              <a:rPr lang="fr-FR" sz="2800" dirty="0" smtClean="0"/>
            </a:br>
            <a:r>
              <a:rPr lang="fr-FR" sz="2000" dirty="0" smtClean="0"/>
              <a:t>(Panel national de MG (N=1500), Classification </a:t>
            </a:r>
            <a:r>
              <a:rPr lang="fr-FR" sz="2000" dirty="0"/>
              <a:t>ascendante hiérarchique)</a:t>
            </a:r>
          </a:p>
        </p:txBody>
      </p:sp>
      <p:sp>
        <p:nvSpPr>
          <p:cNvPr id="9" name="Rectangle 8"/>
          <p:cNvSpPr/>
          <p:nvPr/>
        </p:nvSpPr>
        <p:spPr>
          <a:xfrm>
            <a:off x="3966191" y="5912354"/>
            <a:ext cx="4257191" cy="369332"/>
          </a:xfrm>
          <a:prstGeom prst="rect">
            <a:avLst/>
          </a:prstGeom>
        </p:spPr>
        <p:txBody>
          <a:bodyPr wrap="none">
            <a:spAutoFit/>
          </a:bodyPr>
          <a:lstStyle/>
          <a:p>
            <a:r>
              <a:rPr lang="fr-FR" b="1" spc="100" dirty="0">
                <a:solidFill>
                  <a:srgbClr val="2E10E0"/>
                </a:solidFill>
              </a:rPr>
              <a:t>[Verger et al., </a:t>
            </a:r>
            <a:r>
              <a:rPr lang="fr-FR" b="1" spc="100" dirty="0" err="1">
                <a:solidFill>
                  <a:srgbClr val="2E10E0"/>
                </a:solidFill>
              </a:rPr>
              <a:t>Eurosurveillance</a:t>
            </a:r>
            <a:r>
              <a:rPr lang="fr-FR" b="1" spc="100" dirty="0">
                <a:solidFill>
                  <a:srgbClr val="2E10E0"/>
                </a:solidFill>
              </a:rPr>
              <a:t>, 2016]</a:t>
            </a:r>
          </a:p>
        </p:txBody>
      </p:sp>
      <p:pic>
        <p:nvPicPr>
          <p:cNvPr id="4" name="Image 3"/>
          <p:cNvPicPr>
            <a:picLocks noChangeAspect="1"/>
          </p:cNvPicPr>
          <p:nvPr/>
        </p:nvPicPr>
        <p:blipFill>
          <a:blip r:embed="rId3"/>
          <a:stretch>
            <a:fillRect/>
          </a:stretch>
        </p:blipFill>
        <p:spPr>
          <a:xfrm>
            <a:off x="1764419" y="2137046"/>
            <a:ext cx="8663167" cy="3664014"/>
          </a:xfrm>
          <a:prstGeom prst="rect">
            <a:avLst/>
          </a:prstGeom>
        </p:spPr>
      </p:pic>
      <p:pic>
        <p:nvPicPr>
          <p:cNvPr id="5" name="Image 4"/>
          <p:cNvPicPr>
            <a:picLocks noChangeAspect="1"/>
          </p:cNvPicPr>
          <p:nvPr/>
        </p:nvPicPr>
        <p:blipFill rotWithShape="1">
          <a:blip r:embed="rId3"/>
          <a:srcRect r="8426"/>
          <a:stretch/>
        </p:blipFill>
        <p:spPr>
          <a:xfrm>
            <a:off x="1764418" y="2137046"/>
            <a:ext cx="7933199" cy="3664014"/>
          </a:xfrm>
          <a:prstGeom prst="rect">
            <a:avLst/>
          </a:prstGeom>
        </p:spPr>
      </p:pic>
      <p:pic>
        <p:nvPicPr>
          <p:cNvPr id="6" name="Image 5"/>
          <p:cNvPicPr>
            <a:picLocks noChangeAspect="1"/>
          </p:cNvPicPr>
          <p:nvPr/>
        </p:nvPicPr>
        <p:blipFill rotWithShape="1">
          <a:blip r:embed="rId3"/>
          <a:srcRect r="18658"/>
          <a:stretch/>
        </p:blipFill>
        <p:spPr>
          <a:xfrm>
            <a:off x="1764417" y="2137046"/>
            <a:ext cx="7046792" cy="3664014"/>
          </a:xfrm>
          <a:prstGeom prst="rect">
            <a:avLst/>
          </a:prstGeom>
        </p:spPr>
      </p:pic>
      <p:pic>
        <p:nvPicPr>
          <p:cNvPr id="7" name="Image 6"/>
          <p:cNvPicPr>
            <a:picLocks noChangeAspect="1"/>
          </p:cNvPicPr>
          <p:nvPr/>
        </p:nvPicPr>
        <p:blipFill rotWithShape="1">
          <a:blip r:embed="rId3"/>
          <a:srcRect r="25443"/>
          <a:stretch/>
        </p:blipFill>
        <p:spPr>
          <a:xfrm>
            <a:off x="1764419" y="2137046"/>
            <a:ext cx="6458962" cy="3664014"/>
          </a:xfrm>
          <a:prstGeom prst="rect">
            <a:avLst/>
          </a:prstGeom>
        </p:spPr>
      </p:pic>
      <p:pic>
        <p:nvPicPr>
          <p:cNvPr id="8" name="Image 7"/>
          <p:cNvPicPr>
            <a:picLocks noChangeAspect="1"/>
          </p:cNvPicPr>
          <p:nvPr/>
        </p:nvPicPr>
        <p:blipFill rotWithShape="1">
          <a:blip r:embed="rId3"/>
          <a:srcRect r="35245"/>
          <a:stretch/>
        </p:blipFill>
        <p:spPr>
          <a:xfrm>
            <a:off x="1764419" y="2137046"/>
            <a:ext cx="5609876" cy="3664014"/>
          </a:xfrm>
          <a:prstGeom prst="rect">
            <a:avLst/>
          </a:prstGeom>
        </p:spPr>
      </p:pic>
    </p:spTree>
    <p:extLst>
      <p:ext uri="{BB962C8B-B14F-4D97-AF65-F5344CB8AC3E}">
        <p14:creationId xmlns:p14="http://schemas.microsoft.com/office/powerpoint/2010/main" val="405529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convaincre de l’utilité des vaccins ?</a:t>
            </a: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smtClean="0"/>
              <a:t>“</a:t>
            </a:r>
            <a:r>
              <a:rPr lang="en-US" sz="2800" i="1" dirty="0" smtClean="0"/>
              <a:t>From </a:t>
            </a:r>
            <a:r>
              <a:rPr lang="en-US" sz="2800" i="1" dirty="0"/>
              <a:t>the literature, there is no strong evidence to recommend any specific intervention to address vaccine </a:t>
            </a:r>
            <a:r>
              <a:rPr lang="en-US" sz="2800" i="1" dirty="0" smtClean="0"/>
              <a:t>hesitancy/refusal</a:t>
            </a:r>
            <a:r>
              <a:rPr lang="en-US" dirty="0"/>
              <a:t>… </a:t>
            </a:r>
            <a:r>
              <a:rPr lang="en-US" sz="2800" i="1" dirty="0"/>
              <a:t>Few interventions were directly targeted to vaccine hesitant individuals.</a:t>
            </a:r>
            <a:r>
              <a:rPr lang="en-US" dirty="0"/>
              <a:t>” </a:t>
            </a:r>
            <a:r>
              <a:rPr lang="fr-FR" sz="2400" dirty="0" smtClean="0"/>
              <a:t>[Revue des revues de littérature, Eve Dubé, Vaccine 2015]</a:t>
            </a:r>
          </a:p>
          <a:p>
            <a:r>
              <a:rPr lang="fr-FR" dirty="0" smtClean="0"/>
              <a:t>Résultats incertains des travaux sur les stratégies de communication et types messages efficaces </a:t>
            </a:r>
            <a:r>
              <a:rPr lang="fr-FR" sz="2400" dirty="0" smtClean="0"/>
              <a:t>[</a:t>
            </a:r>
            <a:r>
              <a:rPr lang="fr-FR" sz="2400" dirty="0" err="1" smtClean="0"/>
              <a:t>Colgrove</a:t>
            </a:r>
            <a:r>
              <a:rPr lang="fr-FR" sz="2400" dirty="0" smtClean="0"/>
              <a:t> 2016, Opel 2013, </a:t>
            </a:r>
            <a:r>
              <a:rPr lang="fr-FR" sz="2400" dirty="0" err="1" smtClean="0"/>
              <a:t>Nyhan</a:t>
            </a:r>
            <a:r>
              <a:rPr lang="fr-FR" sz="2400" dirty="0" smtClean="0"/>
              <a:t> 2014]</a:t>
            </a:r>
          </a:p>
          <a:p>
            <a:r>
              <a:rPr lang="fr-FR" dirty="0" smtClean="0"/>
              <a:t>Interventions combinées, basées sur le dialogue et sur-mesure (en fonction de la population ciblée) seraient + efficaces </a:t>
            </a:r>
            <a:r>
              <a:rPr lang="fr-FR" sz="2600" dirty="0" smtClean="0"/>
              <a:t>[</a:t>
            </a:r>
            <a:r>
              <a:rPr lang="fr-FR" sz="2600" dirty="0" err="1" smtClean="0"/>
              <a:t>Jarrett</a:t>
            </a:r>
            <a:r>
              <a:rPr lang="fr-FR" sz="2600" dirty="0" smtClean="0"/>
              <a:t> 2015], mais forte hétérogénéité méthodologique entre études limite toute conclusion générale</a:t>
            </a:r>
          </a:p>
          <a:p>
            <a:pPr lvl="1"/>
            <a:r>
              <a:rPr lang="fr-FR" dirty="0" smtClean="0"/>
              <a:t>Entretien motivationnel : piste intéressante mais pas de données publiées concernant la vaccination </a:t>
            </a:r>
            <a:r>
              <a:rPr lang="fr-FR" sz="2200" dirty="0" smtClean="0"/>
              <a:t>[A. Gagneur, Colloque Vaccine </a:t>
            </a:r>
            <a:r>
              <a:rPr lang="fr-FR" sz="2200" dirty="0" err="1" smtClean="0"/>
              <a:t>hesitancy</a:t>
            </a:r>
            <a:r>
              <a:rPr lang="fr-FR" sz="2200" dirty="0" smtClean="0"/>
              <a:t>, </a:t>
            </a:r>
            <a:r>
              <a:rPr lang="fr-FR" sz="2200" dirty="0" err="1" smtClean="0"/>
              <a:t>Corevac</a:t>
            </a:r>
            <a:r>
              <a:rPr lang="fr-FR" sz="2200" dirty="0" smtClean="0"/>
              <a:t>, 13 décembre 2017]</a:t>
            </a:r>
          </a:p>
          <a:p>
            <a:endParaRPr lang="fr-FR" sz="2600" dirty="0" smtClean="0"/>
          </a:p>
          <a:p>
            <a:endParaRPr lang="fr-FR" sz="2600" dirty="0" smtClean="0"/>
          </a:p>
          <a:p>
            <a:endParaRPr lang="fr-FR" sz="2600" dirty="0" smtClean="0"/>
          </a:p>
          <a:p>
            <a:endParaRPr lang="fr-FR" sz="2400" dirty="0" smtClean="0"/>
          </a:p>
          <a:p>
            <a:endParaRPr lang="fr-FR" sz="2400" dirty="0"/>
          </a:p>
        </p:txBody>
      </p:sp>
    </p:spTree>
    <p:extLst>
      <p:ext uri="{BB962C8B-B14F-4D97-AF65-F5344CB8AC3E}">
        <p14:creationId xmlns:p14="http://schemas.microsoft.com/office/powerpoint/2010/main" val="4032903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question centrale de la confiance du public</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Un fort engagement dans la prise de décision relative à la vaccination se combine souvent avec une défiance dans les autorités de santé et la médecine allopathique [</a:t>
            </a:r>
            <a:r>
              <a:rPr lang="fr-FR" dirty="0" err="1" smtClean="0"/>
              <a:t>Greenhalgh</a:t>
            </a:r>
            <a:r>
              <a:rPr lang="fr-FR" dirty="0" smtClean="0"/>
              <a:t> 2004] surtout dans les catégories éduquées</a:t>
            </a:r>
          </a:p>
          <a:p>
            <a:r>
              <a:rPr lang="fr-FR" dirty="0" smtClean="0"/>
              <a:t>Par contre, confiance élevée dans son (ses) médecin(s) : relation de proximité, mais aussi souvent engagement de ressources (temps, réseau social…) pour choisir « chaussure à son pied »</a:t>
            </a:r>
          </a:p>
          <a:p>
            <a:r>
              <a:rPr lang="fr-FR" dirty="0" smtClean="0"/>
              <a:t>Cet engagement initial pour choisir le médecin qui leur convient (partage ou respecte leurs vues en matière de vaccination) permet ensuite aux parents de lui accorder leur confiance et de se désengager en partie des décisions relatives à leurs enfants</a:t>
            </a:r>
          </a:p>
        </p:txBody>
      </p:sp>
    </p:spTree>
    <p:extLst>
      <p:ext uri="{BB962C8B-B14F-4D97-AF65-F5344CB8AC3E}">
        <p14:creationId xmlns:p14="http://schemas.microsoft.com/office/powerpoint/2010/main" val="1015899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Connecteur droit avec flèche 52"/>
          <p:cNvCxnSpPr>
            <a:stCxn id="5" idx="6"/>
            <a:endCxn id="7" idx="2"/>
          </p:cNvCxnSpPr>
          <p:nvPr/>
        </p:nvCxnSpPr>
        <p:spPr>
          <a:xfrm>
            <a:off x="3401182" y="3922098"/>
            <a:ext cx="4434773" cy="0"/>
          </a:xfrm>
          <a:prstGeom prst="straightConnector1">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a:stCxn id="5" idx="6"/>
            <a:endCxn id="7" idx="2"/>
          </p:cNvCxnSpPr>
          <p:nvPr/>
        </p:nvCxnSpPr>
        <p:spPr>
          <a:xfrm>
            <a:off x="3401182" y="3922098"/>
            <a:ext cx="443477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5267864" y="3727560"/>
            <a:ext cx="1188000" cy="338554"/>
          </a:xfrm>
          <a:prstGeom prst="rect">
            <a:avLst/>
          </a:prstGeom>
          <a:solidFill>
            <a:srgbClr val="CCECFF"/>
          </a:solidFill>
          <a:ln>
            <a:solidFill>
              <a:srgbClr val="CCECFF"/>
            </a:solidFill>
          </a:ln>
        </p:spPr>
        <p:txBody>
          <a:bodyPr wrap="square" rtlCol="0">
            <a:spAutoFit/>
          </a:bodyPr>
          <a:lstStyle/>
          <a:p>
            <a:r>
              <a:rPr lang="fr-FR" sz="1600" b="1" dirty="0"/>
              <a:t>c = 0.57 ***</a:t>
            </a:r>
          </a:p>
        </p:txBody>
      </p:sp>
      <p:sp>
        <p:nvSpPr>
          <p:cNvPr id="5" name="Ellipse 4"/>
          <p:cNvSpPr/>
          <p:nvPr/>
        </p:nvSpPr>
        <p:spPr>
          <a:xfrm>
            <a:off x="1637181" y="3418042"/>
            <a:ext cx="1764000" cy="1008112"/>
          </a:xfrm>
          <a:prstGeom prst="ellipse">
            <a:avLst/>
          </a:prstGeom>
          <a:solidFill>
            <a:schemeClr val="tx1"/>
          </a:solidFill>
          <a:ln w="12700">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a:t>Confiance dans les institutions</a:t>
            </a:r>
          </a:p>
        </p:txBody>
      </p:sp>
      <p:sp>
        <p:nvSpPr>
          <p:cNvPr id="7" name="Ellipse 6"/>
          <p:cNvSpPr/>
          <p:nvPr/>
        </p:nvSpPr>
        <p:spPr>
          <a:xfrm>
            <a:off x="7835954" y="3418042"/>
            <a:ext cx="2736000" cy="1008112"/>
          </a:xfrm>
          <a:prstGeom prst="ellipse">
            <a:avLst/>
          </a:prstGeom>
          <a:solidFill>
            <a:schemeClr val="tx1"/>
          </a:solidFill>
          <a:ln w="12700">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a:t>Recommandations des vaccins</a:t>
            </a:r>
          </a:p>
        </p:txBody>
      </p:sp>
      <p:sp>
        <p:nvSpPr>
          <p:cNvPr id="9" name="Ellipse 8"/>
          <p:cNvSpPr/>
          <p:nvPr/>
        </p:nvSpPr>
        <p:spPr>
          <a:xfrm>
            <a:off x="4715676" y="1751700"/>
            <a:ext cx="2124000" cy="1008112"/>
          </a:xfrm>
          <a:prstGeom prst="ellipse">
            <a:avLst/>
          </a:prstGeom>
          <a:solidFill>
            <a:schemeClr val="tx1"/>
          </a:solidFill>
          <a:ln w="12700">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a:t>Doutes sur les risques liés aux vaccins</a:t>
            </a:r>
          </a:p>
        </p:txBody>
      </p:sp>
      <p:sp>
        <p:nvSpPr>
          <p:cNvPr id="10" name="Ellipse 9"/>
          <p:cNvSpPr/>
          <p:nvPr/>
        </p:nvSpPr>
        <p:spPr>
          <a:xfrm>
            <a:off x="4913676" y="5025541"/>
            <a:ext cx="1728000" cy="1008112"/>
          </a:xfrm>
          <a:prstGeom prst="ellipse">
            <a:avLst/>
          </a:prstGeom>
          <a:solidFill>
            <a:schemeClr val="tx1"/>
          </a:solidFill>
          <a:ln w="12700">
            <a:solidFill>
              <a:schemeClr val="tx1"/>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a:t>Doutes sur l'utilité des vaccins</a:t>
            </a:r>
          </a:p>
        </p:txBody>
      </p:sp>
      <p:sp>
        <p:nvSpPr>
          <p:cNvPr id="52" name="ZoneTexte 51"/>
          <p:cNvSpPr txBox="1"/>
          <p:nvPr/>
        </p:nvSpPr>
        <p:spPr>
          <a:xfrm>
            <a:off x="5270972" y="3727560"/>
            <a:ext cx="1188000" cy="338554"/>
          </a:xfrm>
          <a:prstGeom prst="rect">
            <a:avLst/>
          </a:prstGeom>
          <a:solidFill>
            <a:srgbClr val="CCECFF"/>
          </a:solidFill>
          <a:ln>
            <a:solidFill>
              <a:srgbClr val="CCECFF"/>
            </a:solidFill>
          </a:ln>
        </p:spPr>
        <p:txBody>
          <a:bodyPr wrap="square" rtlCol="0">
            <a:spAutoFit/>
          </a:bodyPr>
          <a:lstStyle/>
          <a:p>
            <a:r>
              <a:rPr lang="fr-FR" sz="1600" b="1" dirty="0">
                <a:solidFill>
                  <a:schemeClr val="bg1"/>
                </a:solidFill>
              </a:rPr>
              <a:t>c' = -0.01</a:t>
            </a:r>
          </a:p>
        </p:txBody>
      </p:sp>
      <p:sp>
        <p:nvSpPr>
          <p:cNvPr id="2" name="Titre 1"/>
          <p:cNvSpPr>
            <a:spLocks noGrp="1"/>
          </p:cNvSpPr>
          <p:nvPr>
            <p:ph type="title"/>
          </p:nvPr>
        </p:nvSpPr>
        <p:spPr/>
        <p:txBody>
          <a:bodyPr>
            <a:normAutofit fontScale="90000"/>
          </a:bodyPr>
          <a:lstStyle/>
          <a:p>
            <a:r>
              <a:rPr lang="fr-FR" dirty="0"/>
              <a:t>La </a:t>
            </a:r>
            <a:r>
              <a:rPr lang="fr-FR"/>
              <a:t>question </a:t>
            </a:r>
            <a:r>
              <a:rPr lang="fr-FR" smtClean="0"/>
              <a:t>de </a:t>
            </a:r>
            <a:r>
              <a:rPr lang="fr-FR" dirty="0"/>
              <a:t>la confiance aussi centrale chez les </a:t>
            </a:r>
            <a:r>
              <a:rPr lang="fr-FR" dirty="0" smtClean="0"/>
              <a:t>médecins </a:t>
            </a:r>
            <a:r>
              <a:rPr lang="fr-FR" sz="3100" dirty="0" smtClean="0"/>
              <a:t>[</a:t>
            </a:r>
            <a:r>
              <a:rPr lang="fr-FR" sz="3100" dirty="0" err="1"/>
              <a:t>R</a:t>
            </a:r>
            <a:r>
              <a:rPr lang="fr-FR" sz="3100" dirty="0" err="1" smtClean="0"/>
              <a:t>aude</a:t>
            </a:r>
            <a:r>
              <a:rPr lang="fr-FR" sz="3100" dirty="0" smtClean="0"/>
              <a:t> 2016]</a:t>
            </a:r>
            <a:endParaRPr lang="fr-FR" sz="3100" dirty="0"/>
          </a:p>
        </p:txBody>
      </p:sp>
      <p:cxnSp>
        <p:nvCxnSpPr>
          <p:cNvPr id="12" name="Connecteur droit avec flèche 11"/>
          <p:cNvCxnSpPr>
            <a:stCxn id="5" idx="7"/>
            <a:endCxn id="9" idx="2"/>
          </p:cNvCxnSpPr>
          <p:nvPr/>
        </p:nvCxnSpPr>
        <p:spPr>
          <a:xfrm flipV="1">
            <a:off x="3142850" y="2255757"/>
            <a:ext cx="1572827" cy="1309921"/>
          </a:xfrm>
          <a:prstGeom prst="straightConnector1">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3" name="Connecteur droit avec flèche 12"/>
          <p:cNvCxnSpPr>
            <a:stCxn id="10" idx="6"/>
            <a:endCxn id="7" idx="3"/>
          </p:cNvCxnSpPr>
          <p:nvPr/>
        </p:nvCxnSpPr>
        <p:spPr>
          <a:xfrm flipV="1">
            <a:off x="6641676" y="4278519"/>
            <a:ext cx="1594956" cy="1251078"/>
          </a:xfrm>
          <a:prstGeom prst="straightConnector1">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6" name="Connecteur droit avec flèche 15"/>
          <p:cNvCxnSpPr>
            <a:stCxn id="9" idx="6"/>
            <a:endCxn id="7" idx="1"/>
          </p:cNvCxnSpPr>
          <p:nvPr/>
        </p:nvCxnSpPr>
        <p:spPr>
          <a:xfrm>
            <a:off x="6839676" y="2255757"/>
            <a:ext cx="1396956" cy="1309921"/>
          </a:xfrm>
          <a:prstGeom prst="straightConnector1">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9" name="Connecteur droit avec flèche 18"/>
          <p:cNvCxnSpPr>
            <a:stCxn id="5" idx="5"/>
            <a:endCxn id="10" idx="2"/>
          </p:cNvCxnSpPr>
          <p:nvPr/>
        </p:nvCxnSpPr>
        <p:spPr>
          <a:xfrm>
            <a:off x="3142850" y="4278519"/>
            <a:ext cx="1770827" cy="1251078"/>
          </a:xfrm>
          <a:prstGeom prst="straightConnector1">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48" name="ZoneTexte 47"/>
          <p:cNvSpPr txBox="1"/>
          <p:nvPr/>
        </p:nvSpPr>
        <p:spPr>
          <a:xfrm>
            <a:off x="3120405" y="2842455"/>
            <a:ext cx="1368000" cy="338554"/>
          </a:xfrm>
          <a:prstGeom prst="rect">
            <a:avLst/>
          </a:prstGeom>
          <a:solidFill>
            <a:srgbClr val="CCECFF"/>
          </a:solidFill>
          <a:ln>
            <a:solidFill>
              <a:srgbClr val="CCECFF"/>
            </a:solidFill>
          </a:ln>
        </p:spPr>
        <p:txBody>
          <a:bodyPr wrap="square" rtlCol="0">
            <a:spAutoFit/>
          </a:bodyPr>
          <a:lstStyle/>
          <a:p>
            <a:r>
              <a:rPr lang="fr-FR" sz="1600" b="1" dirty="0">
                <a:solidFill>
                  <a:schemeClr val="bg1"/>
                </a:solidFill>
              </a:rPr>
              <a:t>a1 = -0.43 ***</a:t>
            </a:r>
          </a:p>
        </p:txBody>
      </p:sp>
      <p:sp>
        <p:nvSpPr>
          <p:cNvPr id="49" name="ZoneTexte 48"/>
          <p:cNvSpPr txBox="1"/>
          <p:nvPr/>
        </p:nvSpPr>
        <p:spPr>
          <a:xfrm>
            <a:off x="3120405" y="4689875"/>
            <a:ext cx="1404000" cy="338554"/>
          </a:xfrm>
          <a:prstGeom prst="rect">
            <a:avLst/>
          </a:prstGeom>
          <a:solidFill>
            <a:srgbClr val="CCECFF"/>
          </a:solidFill>
          <a:ln>
            <a:solidFill>
              <a:srgbClr val="CCECFF"/>
            </a:solidFill>
          </a:ln>
        </p:spPr>
        <p:txBody>
          <a:bodyPr wrap="square" rtlCol="0">
            <a:spAutoFit/>
          </a:bodyPr>
          <a:lstStyle/>
          <a:p>
            <a:r>
              <a:rPr lang="fr-FR" sz="1600" b="1" dirty="0">
                <a:solidFill>
                  <a:schemeClr val="bg1"/>
                </a:solidFill>
              </a:rPr>
              <a:t>a2 = -0.65 ***</a:t>
            </a:r>
          </a:p>
        </p:txBody>
      </p:sp>
      <p:sp>
        <p:nvSpPr>
          <p:cNvPr id="50" name="ZoneTexte 49"/>
          <p:cNvSpPr txBox="1"/>
          <p:nvPr/>
        </p:nvSpPr>
        <p:spPr>
          <a:xfrm>
            <a:off x="6944154" y="2741439"/>
            <a:ext cx="1404000" cy="338554"/>
          </a:xfrm>
          <a:prstGeom prst="rect">
            <a:avLst/>
          </a:prstGeom>
          <a:solidFill>
            <a:srgbClr val="CCECFF"/>
          </a:solidFill>
          <a:ln>
            <a:solidFill>
              <a:srgbClr val="CCECFF"/>
            </a:solidFill>
          </a:ln>
        </p:spPr>
        <p:txBody>
          <a:bodyPr wrap="square" rtlCol="0">
            <a:spAutoFit/>
          </a:bodyPr>
          <a:lstStyle/>
          <a:p>
            <a:r>
              <a:rPr lang="fr-FR" sz="1600" b="1" dirty="0">
                <a:solidFill>
                  <a:schemeClr val="bg1"/>
                </a:solidFill>
              </a:rPr>
              <a:t>b1 = -0.20 ***</a:t>
            </a:r>
          </a:p>
        </p:txBody>
      </p:sp>
      <p:sp>
        <p:nvSpPr>
          <p:cNvPr id="51" name="ZoneTexte 50"/>
          <p:cNvSpPr txBox="1"/>
          <p:nvPr/>
        </p:nvSpPr>
        <p:spPr>
          <a:xfrm>
            <a:off x="6944154" y="4689875"/>
            <a:ext cx="1368000" cy="338554"/>
          </a:xfrm>
          <a:prstGeom prst="rect">
            <a:avLst/>
          </a:prstGeom>
          <a:solidFill>
            <a:srgbClr val="CCECFF"/>
          </a:solidFill>
          <a:ln>
            <a:solidFill>
              <a:srgbClr val="CCECFF"/>
            </a:solidFill>
          </a:ln>
        </p:spPr>
        <p:txBody>
          <a:bodyPr wrap="square" rtlCol="0">
            <a:spAutoFit/>
          </a:bodyPr>
          <a:lstStyle/>
          <a:p>
            <a:r>
              <a:rPr lang="fr-FR" sz="1600" b="1" dirty="0">
                <a:solidFill>
                  <a:schemeClr val="bg1"/>
                </a:solidFill>
              </a:rPr>
              <a:t>b2 = -0.72 ***</a:t>
            </a:r>
          </a:p>
        </p:txBody>
      </p:sp>
      <p:sp>
        <p:nvSpPr>
          <p:cNvPr id="56" name="Rectangle 55"/>
          <p:cNvSpPr/>
          <p:nvPr/>
        </p:nvSpPr>
        <p:spPr>
          <a:xfrm>
            <a:off x="1637182" y="6379895"/>
            <a:ext cx="8911241" cy="37546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fr-FR" sz="1400" i="1" dirty="0">
                <a:solidFill>
                  <a:schemeClr val="tx1"/>
                </a:solidFill>
              </a:rPr>
              <a:t>Ajusté sur les 4 variables de stratification, la pratique d'une médecine douce, le nombre de formations médicales continues sur la vaccination suivies au cours des 12 derniers mois et le type de pratique - N = 1551, données redressées</a:t>
            </a:r>
            <a:endParaRPr lang="en-US" sz="1400" i="1" dirty="0">
              <a:solidFill>
                <a:schemeClr val="tx1"/>
              </a:solidFill>
            </a:endParaRPr>
          </a:p>
        </p:txBody>
      </p:sp>
      <p:sp>
        <p:nvSpPr>
          <p:cNvPr id="59" name="ZoneTexte 58"/>
          <p:cNvSpPr txBox="1"/>
          <p:nvPr/>
        </p:nvSpPr>
        <p:spPr>
          <a:xfrm>
            <a:off x="1637179" y="6307494"/>
            <a:ext cx="5202498" cy="523220"/>
          </a:xfrm>
          <a:prstGeom prst="rect">
            <a:avLst/>
          </a:prstGeom>
          <a:noFill/>
        </p:spPr>
        <p:txBody>
          <a:bodyPr wrap="square" rtlCol="0">
            <a:spAutoFit/>
          </a:bodyPr>
          <a:lstStyle/>
          <a:p>
            <a:pPr algn="ctr"/>
            <a:r>
              <a:rPr lang="fr-FR" sz="1400" b="1" i="1" dirty="0"/>
              <a:t>Autre facteur médiateur pris en compte : sentiment d'auto-efficacité </a:t>
            </a:r>
          </a:p>
          <a:p>
            <a:pPr algn="ctr"/>
            <a:r>
              <a:rPr lang="fr-FR" sz="1400" b="1" i="1" dirty="0"/>
              <a:t>a3=0.29*** ; b3=0.08 –- a3*b3 = 0.02 [-0.004;0.06]</a:t>
            </a:r>
          </a:p>
        </p:txBody>
      </p:sp>
      <p:sp>
        <p:nvSpPr>
          <p:cNvPr id="61" name="ZoneTexte 60"/>
          <p:cNvSpPr txBox="1"/>
          <p:nvPr/>
        </p:nvSpPr>
        <p:spPr>
          <a:xfrm>
            <a:off x="8119490" y="1620794"/>
            <a:ext cx="2736000" cy="815608"/>
          </a:xfrm>
          <a:prstGeom prst="rect">
            <a:avLst/>
          </a:prstGeom>
          <a:solidFill>
            <a:srgbClr val="92D050"/>
          </a:solidFill>
          <a:ln>
            <a:solidFill>
              <a:schemeClr val="tx1"/>
            </a:solidFill>
          </a:ln>
        </p:spPr>
        <p:txBody>
          <a:bodyPr wrap="square" rtlCol="0">
            <a:spAutoFit/>
          </a:bodyPr>
          <a:lstStyle/>
          <a:p>
            <a:r>
              <a:rPr lang="fr-FR" sz="1400" dirty="0">
                <a:solidFill>
                  <a:schemeClr val="bg1"/>
                </a:solidFill>
              </a:rPr>
              <a:t>Effets indirects : </a:t>
            </a:r>
            <a:r>
              <a:rPr lang="fr-FR" sz="1400" dirty="0" err="1">
                <a:solidFill>
                  <a:schemeClr val="bg1"/>
                </a:solidFill>
              </a:rPr>
              <a:t>Estimate</a:t>
            </a:r>
            <a:r>
              <a:rPr lang="fr-FR" sz="1400" dirty="0">
                <a:solidFill>
                  <a:schemeClr val="bg1"/>
                </a:solidFill>
              </a:rPr>
              <a:t> [95% CI]</a:t>
            </a:r>
          </a:p>
          <a:p>
            <a:endParaRPr lang="fr-FR" sz="500" dirty="0">
              <a:solidFill>
                <a:schemeClr val="bg1"/>
              </a:solidFill>
            </a:endParaRPr>
          </a:p>
          <a:p>
            <a:r>
              <a:rPr lang="fr-FR" sz="1400" dirty="0">
                <a:solidFill>
                  <a:schemeClr val="bg1"/>
                </a:solidFill>
              </a:rPr>
              <a:t>a1*b1 = 0.09***    [0.04;0.14]</a:t>
            </a:r>
          </a:p>
          <a:p>
            <a:r>
              <a:rPr lang="fr-FR" sz="1400" dirty="0">
                <a:solidFill>
                  <a:schemeClr val="bg1"/>
                </a:solidFill>
              </a:rPr>
              <a:t>a2*b2 = 0.47*** [0.34;0.61]</a:t>
            </a:r>
          </a:p>
        </p:txBody>
      </p:sp>
    </p:spTree>
    <p:extLst>
      <p:ext uri="{BB962C8B-B14F-4D97-AF65-F5344CB8AC3E}">
        <p14:creationId xmlns:p14="http://schemas.microsoft.com/office/powerpoint/2010/main" val="341942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xit" presetSubtype="0" fill="hold" nodeType="withEffect">
                                  <p:stCondLst>
                                    <p:cond delay="0"/>
                                  </p:stCondLst>
                                  <p:childTnLst>
                                    <p:set>
                                      <p:cBhvr>
                                        <p:cTn id="30" dur="1" fill="hold">
                                          <p:stCondLst>
                                            <p:cond delay="0"/>
                                          </p:stCondLst>
                                        </p:cTn>
                                        <p:tgtEl>
                                          <p:spTgt spid="6"/>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59"/>
                                        </p:tgtEl>
                                        <p:attrNameLst>
                                          <p:attrName>style.visibility</p:attrName>
                                        </p:attrNameLst>
                                      </p:cBhvr>
                                      <p:to>
                                        <p:strVal val="visible"/>
                                      </p:to>
                                    </p:set>
                                  </p:childTnLst>
                                </p:cTn>
                              </p:par>
                              <p:par>
                                <p:cTn id="35" presetID="1" presetClass="exit" presetSubtype="0" fill="hold" grpId="0" nodeType="withEffect">
                                  <p:stCondLst>
                                    <p:cond delay="0"/>
                                  </p:stCondLst>
                                  <p:childTnLst>
                                    <p:set>
                                      <p:cBhvr>
                                        <p:cTn id="36" dur="1" fill="hold">
                                          <p:stCondLst>
                                            <p:cond delay="0"/>
                                          </p:stCondLst>
                                        </p:cTn>
                                        <p:tgtEl>
                                          <p:spTgt spid="56"/>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52" grpId="0" animBg="1"/>
      <p:bldP spid="48" grpId="0" animBg="1"/>
      <p:bldP spid="49" grpId="0" animBg="1"/>
      <p:bldP spid="50" grpId="0" animBg="1"/>
      <p:bldP spid="51" grpId="0" animBg="1"/>
      <p:bldP spid="56" grpId="0"/>
      <p:bldP spid="59" grpId="0"/>
      <p:bldP spid="6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Ce que des entretiens qualitatifs illustrent…</a:t>
            </a:r>
            <a:endParaRPr lang="fr-FR" dirty="0"/>
          </a:p>
        </p:txBody>
      </p:sp>
      <p:sp>
        <p:nvSpPr>
          <p:cNvPr id="3" name="Espace réservé du contenu 2"/>
          <p:cNvSpPr>
            <a:spLocks noGrp="1"/>
          </p:cNvSpPr>
          <p:nvPr>
            <p:ph idx="1"/>
          </p:nvPr>
        </p:nvSpPr>
        <p:spPr>
          <a:xfrm>
            <a:off x="609600" y="1417638"/>
            <a:ext cx="10972800" cy="4714221"/>
          </a:xfrm>
        </p:spPr>
        <p:txBody>
          <a:bodyPr>
            <a:noAutofit/>
          </a:bodyPr>
          <a:lstStyle/>
          <a:p>
            <a:r>
              <a:rPr lang="fr-FR" sz="2000" b="1" dirty="0"/>
              <a:t>Critique des autorités </a:t>
            </a:r>
            <a:r>
              <a:rPr lang="fr-FR" sz="2000" dirty="0"/>
              <a:t>: </a:t>
            </a:r>
          </a:p>
          <a:p>
            <a:pPr lvl="1"/>
            <a:r>
              <a:rPr lang="fr-FR" sz="2000" b="1" dirty="0"/>
              <a:t>Manque de réactivité </a:t>
            </a:r>
            <a:r>
              <a:rPr lang="fr-FR" sz="2000" dirty="0"/>
              <a:t>: « </a:t>
            </a:r>
            <a:r>
              <a:rPr lang="fr-FR" sz="2000" i="1" dirty="0"/>
              <a:t>On a toujours les informations en retard</a:t>
            </a:r>
            <a:r>
              <a:rPr lang="fr-FR" sz="2000" dirty="0"/>
              <a:t> »  « </a:t>
            </a:r>
            <a:r>
              <a:rPr lang="fr-FR" sz="2000" i="1" dirty="0"/>
              <a:t>les directives ne sont pas toujours si claires et les explications pas toujours suffisamment explicites pour qu'on puisse s'en saisir</a:t>
            </a:r>
            <a:r>
              <a:rPr lang="fr-FR" sz="2000" dirty="0"/>
              <a:t> »</a:t>
            </a:r>
          </a:p>
          <a:p>
            <a:pPr lvl="1"/>
            <a:r>
              <a:rPr lang="fr-FR" sz="2000" b="1" dirty="0"/>
              <a:t>Manque de soutien </a:t>
            </a:r>
            <a:r>
              <a:rPr lang="fr-FR" sz="2000" dirty="0"/>
              <a:t>: « </a:t>
            </a:r>
            <a:r>
              <a:rPr lang="fr-FR" sz="2000" i="1" dirty="0"/>
              <a:t>je trouve qu'il y a pas assez de campagnes d’information pour expliquer aux gens ce que ça apporte, les avantages qu'ils en retirent... là les gens le savent pas, ils voient que le côté négatif de la chose, systématiquement</a:t>
            </a:r>
            <a:r>
              <a:rPr lang="fr-FR" sz="2000" dirty="0"/>
              <a:t> </a:t>
            </a:r>
            <a:r>
              <a:rPr lang="fr-FR" sz="2000" dirty="0" smtClean="0"/>
              <a:t>»</a:t>
            </a:r>
          </a:p>
          <a:p>
            <a:r>
              <a:rPr lang="fr-FR" sz="2000" b="1" dirty="0" smtClean="0"/>
              <a:t>Experts</a:t>
            </a:r>
            <a:r>
              <a:rPr lang="fr-FR" sz="2000" b="1" dirty="0"/>
              <a:t>, parfois jugés peu fiables </a:t>
            </a:r>
            <a:r>
              <a:rPr lang="fr-FR" sz="2000" dirty="0"/>
              <a:t>« </a:t>
            </a:r>
            <a:r>
              <a:rPr lang="fr-FR" sz="2000" i="1" dirty="0"/>
              <a:t>Ils font des erreurs, ils sont trop sur leur schéma théoriques, mathématiques, statistiques </a:t>
            </a:r>
            <a:r>
              <a:rPr lang="fr-FR" sz="2000" dirty="0"/>
              <a:t>» ; </a:t>
            </a:r>
          </a:p>
          <a:p>
            <a:r>
              <a:rPr lang="fr-FR" sz="2000" b="1" dirty="0"/>
              <a:t>Référence aux précédentes crises sanitaires </a:t>
            </a:r>
            <a:r>
              <a:rPr lang="fr-FR" sz="2000" dirty="0"/>
              <a:t>(</a:t>
            </a:r>
            <a:r>
              <a:rPr lang="fr-FR" sz="2000" i="1" dirty="0"/>
              <a:t>sang contaminé, médiator</a:t>
            </a:r>
            <a:r>
              <a:rPr lang="fr-FR" sz="2000" dirty="0"/>
              <a:t>)</a:t>
            </a:r>
          </a:p>
          <a:p>
            <a:r>
              <a:rPr lang="fr-FR" sz="2000" b="1" dirty="0"/>
              <a:t>Perte de confiance dans les autorités suite à la stratégie de vaccination contre la pandémie A/H1N1  et l’arrêt de la vaccination contre l’hépatite B à l’école </a:t>
            </a:r>
          </a:p>
        </p:txBody>
      </p:sp>
    </p:spTree>
    <p:extLst>
      <p:ext uri="{BB962C8B-B14F-4D97-AF65-F5344CB8AC3E}">
        <p14:creationId xmlns:p14="http://schemas.microsoft.com/office/powerpoint/2010/main" val="1975407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Quelques réflexions sur l’extension des obligations</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Des mesures coercitives peuvent être efficaces, mais aussi mal tolérées </a:t>
            </a:r>
            <a:r>
              <a:rPr lang="fr-FR" sz="2400" dirty="0" smtClean="0"/>
              <a:t>[</a:t>
            </a:r>
            <a:r>
              <a:rPr lang="fr-FR" sz="2400" dirty="0" err="1" smtClean="0"/>
              <a:t>Colgrove</a:t>
            </a:r>
            <a:r>
              <a:rPr lang="fr-FR" sz="2400" dirty="0" smtClean="0"/>
              <a:t> NEJM 2016, </a:t>
            </a:r>
            <a:r>
              <a:rPr lang="fr-FR" sz="2400" dirty="0" err="1" smtClean="0"/>
              <a:t>Larson</a:t>
            </a:r>
            <a:r>
              <a:rPr lang="fr-FR" sz="2400" dirty="0" smtClean="0"/>
              <a:t> 2017]</a:t>
            </a:r>
          </a:p>
          <a:p>
            <a:r>
              <a:rPr lang="fr-FR" dirty="0" smtClean="0"/>
              <a:t>Risques potentiels :</a:t>
            </a:r>
          </a:p>
          <a:p>
            <a:pPr lvl="1"/>
            <a:r>
              <a:rPr lang="fr-FR" dirty="0" smtClean="0"/>
              <a:t>Accentuation de la défiance, nouvelles controverses, flambée des demandes d’exemption non médicales [</a:t>
            </a:r>
            <a:r>
              <a:rPr lang="fr-FR" dirty="0" err="1" smtClean="0"/>
              <a:t>Mello</a:t>
            </a:r>
            <a:r>
              <a:rPr lang="fr-FR" dirty="0" smtClean="0"/>
              <a:t> 2015], « dévalorisation » des vaccins non-obligatoires </a:t>
            </a:r>
            <a:r>
              <a:rPr lang="fr-FR" sz="2400" dirty="0" smtClean="0"/>
              <a:t>[</a:t>
            </a:r>
            <a:r>
              <a:rPr lang="fr-FR" sz="2400" dirty="0" err="1" smtClean="0"/>
              <a:t>Collange</a:t>
            </a:r>
            <a:r>
              <a:rPr lang="fr-FR" sz="2400" dirty="0" smtClean="0"/>
              <a:t> 2015]</a:t>
            </a:r>
          </a:p>
          <a:p>
            <a:r>
              <a:rPr lang="fr-FR" dirty="0" smtClean="0"/>
              <a:t>Nécessité d’expliquer pour donner du sens</a:t>
            </a:r>
          </a:p>
          <a:p>
            <a:r>
              <a:rPr lang="fr-FR" dirty="0" smtClean="0"/>
              <a:t>Rôle clef des médecins, mais peu préparés à la mise en </a:t>
            </a:r>
            <a:r>
              <a:rPr lang="fr-FR" dirty="0" err="1" smtClean="0"/>
              <a:t>oeuvre</a:t>
            </a:r>
            <a:r>
              <a:rPr lang="fr-FR" dirty="0" smtClean="0"/>
              <a:t> de la stratégie vaccinale nationale, ancienne comme nouvelle</a:t>
            </a:r>
            <a:endParaRPr lang="fr-FR" dirty="0"/>
          </a:p>
        </p:txBody>
      </p:sp>
    </p:spTree>
    <p:extLst>
      <p:ext uri="{BB962C8B-B14F-4D97-AF65-F5344CB8AC3E}">
        <p14:creationId xmlns:p14="http://schemas.microsoft.com/office/powerpoint/2010/main" val="573996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 pour </a:t>
            </a:r>
            <a:r>
              <a:rPr lang="fr-FR" dirty="0"/>
              <a:t>préparer </a:t>
            </a:r>
            <a:r>
              <a:rPr lang="fr-FR" dirty="0" smtClean="0"/>
              <a:t>l’avenir…</a:t>
            </a: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a:t>I</a:t>
            </a:r>
            <a:r>
              <a:rPr lang="fr-FR" b="1" dirty="0" smtClean="0"/>
              <a:t>ndispensable </a:t>
            </a:r>
            <a:r>
              <a:rPr lang="fr-FR" b="1" dirty="0"/>
              <a:t>d’élaborer une véritable stratégie interventionnelle, basée sur la pédagogie, pour accompagner </a:t>
            </a:r>
            <a:r>
              <a:rPr lang="fr-FR" b="1" dirty="0" smtClean="0"/>
              <a:t>l’extension des obligations, </a:t>
            </a:r>
            <a:r>
              <a:rPr lang="fr-FR" b="1" dirty="0"/>
              <a:t>dès sa montée en </a:t>
            </a:r>
            <a:r>
              <a:rPr lang="fr-FR" b="1" dirty="0" smtClean="0"/>
              <a:t>charge</a:t>
            </a:r>
          </a:p>
          <a:p>
            <a:r>
              <a:rPr lang="fr-FR" b="1" dirty="0" smtClean="0"/>
              <a:t>Visant les médecins </a:t>
            </a:r>
            <a:r>
              <a:rPr lang="fr-FR" b="1" dirty="0"/>
              <a:t>&amp;</a:t>
            </a:r>
            <a:r>
              <a:rPr lang="fr-FR" b="1" dirty="0" smtClean="0"/>
              <a:t> développant </a:t>
            </a:r>
            <a:r>
              <a:rPr lang="fr-FR" b="1" dirty="0"/>
              <a:t>une offre performante de formation et d’outils adaptés pour les </a:t>
            </a:r>
            <a:r>
              <a:rPr lang="fr-FR" b="1" dirty="0" smtClean="0"/>
              <a:t>aider à </a:t>
            </a:r>
            <a:r>
              <a:rPr lang="fr-FR" b="1" dirty="0"/>
              <a:t>faire face aux demandes </a:t>
            </a:r>
            <a:r>
              <a:rPr lang="fr-FR" b="1" dirty="0" smtClean="0"/>
              <a:t>d’explications et d’exemption</a:t>
            </a:r>
          </a:p>
          <a:p>
            <a:r>
              <a:rPr lang="fr-FR" b="1" dirty="0" smtClean="0"/>
              <a:t>Devant </a:t>
            </a:r>
            <a:r>
              <a:rPr lang="fr-FR" b="1" dirty="0"/>
              <a:t>être testée et affinée dans des territoires expérimentaux, avant d’être déployée sur le plan </a:t>
            </a:r>
            <a:r>
              <a:rPr lang="fr-FR" b="1" dirty="0" smtClean="0"/>
              <a:t>national</a:t>
            </a:r>
          </a:p>
          <a:p>
            <a:r>
              <a:rPr lang="fr-FR" b="1" dirty="0"/>
              <a:t>A</a:t>
            </a:r>
            <a:r>
              <a:rPr lang="fr-FR" b="1" dirty="0" smtClean="0"/>
              <a:t>ssurer une </a:t>
            </a:r>
            <a:r>
              <a:rPr lang="fr-FR" b="1" dirty="0"/>
              <a:t>surveillance </a:t>
            </a:r>
            <a:r>
              <a:rPr lang="fr-FR" b="1" dirty="0" smtClean="0"/>
              <a:t>prospective de </a:t>
            </a:r>
            <a:r>
              <a:rPr lang="fr-FR" b="1" dirty="0"/>
              <a:t>la confiance et de l’hésitation vaccinale </a:t>
            </a:r>
            <a:r>
              <a:rPr lang="fr-FR" b="1" dirty="0" smtClean="0"/>
              <a:t>dans la population &amp; chez les médecins</a:t>
            </a:r>
          </a:p>
          <a:p>
            <a:endParaRPr lang="fr-FR" b="1" dirty="0"/>
          </a:p>
        </p:txBody>
      </p:sp>
    </p:spTree>
    <p:extLst>
      <p:ext uri="{BB962C8B-B14F-4D97-AF65-F5344CB8AC3E}">
        <p14:creationId xmlns:p14="http://schemas.microsoft.com/office/powerpoint/2010/main" val="2309530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Image 1"/>
          <p:cNvPicPr>
            <a:picLocks noChangeAspect="1"/>
          </p:cNvPicPr>
          <p:nvPr/>
        </p:nvPicPr>
        <p:blipFill>
          <a:blip r:embed="rId3">
            <a:extLst>
              <a:ext uri="{28A0092B-C50C-407E-A947-70E740481C1C}">
                <a14:useLocalDpi xmlns:a14="http://schemas.microsoft.com/office/drawing/2010/main" val="0"/>
              </a:ext>
            </a:extLst>
          </a:blip>
          <a:srcRect l="22050" t="15440" r="41051" b="4242"/>
          <a:stretch>
            <a:fillRect/>
          </a:stretch>
        </p:blipFill>
        <p:spPr bwMode="auto">
          <a:xfrm>
            <a:off x="1631951" y="84138"/>
            <a:ext cx="4975225" cy="676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6672264" y="476250"/>
            <a:ext cx="4902964" cy="5109091"/>
          </a:xfrm>
          <a:prstGeom prst="rect">
            <a:avLst/>
          </a:prstGeom>
          <a:noFill/>
        </p:spPr>
        <p:txBody>
          <a:bodyPr wrap="square">
            <a:spAutoFit/>
          </a:bodyPr>
          <a:lstStyle/>
          <a:p>
            <a:pPr algn="ctr">
              <a:defRPr/>
            </a:pPr>
            <a:r>
              <a:rPr lang="fr-FR" sz="2400" b="1" dirty="0">
                <a:solidFill>
                  <a:srgbClr val="2E10E0"/>
                </a:solidFill>
              </a:rPr>
              <a:t>Plan des fiches</a:t>
            </a:r>
          </a:p>
          <a:p>
            <a:pPr algn="just">
              <a:defRPr/>
            </a:pPr>
            <a:endParaRPr lang="fr-FR" dirty="0">
              <a:solidFill>
                <a:srgbClr val="FFFBEB"/>
              </a:solidFill>
            </a:endParaRPr>
          </a:p>
          <a:p>
            <a:pPr algn="just">
              <a:defRPr/>
            </a:pPr>
            <a:endParaRPr lang="fr-FR" dirty="0">
              <a:solidFill>
                <a:srgbClr val="FFFBEB"/>
              </a:solidFill>
            </a:endParaRPr>
          </a:p>
          <a:p>
            <a:pPr marL="285750" indent="-285750" algn="just">
              <a:buFontTx/>
              <a:buChar char="-"/>
              <a:defRPr/>
            </a:pPr>
            <a:r>
              <a:rPr lang="fr-FR" sz="2000" dirty="0">
                <a:solidFill>
                  <a:srgbClr val="FFFBEB"/>
                </a:solidFill>
              </a:rPr>
              <a:t>Niveau de preuve de l’efficacité (code couleur</a:t>
            </a:r>
            <a:r>
              <a:rPr lang="fr-FR" sz="2000" dirty="0" smtClean="0">
                <a:solidFill>
                  <a:srgbClr val="FFFBEB"/>
                </a:solidFill>
              </a:rPr>
              <a:t>)</a:t>
            </a:r>
            <a:endParaRPr lang="fr-FR" sz="2000" dirty="0">
              <a:solidFill>
                <a:srgbClr val="FFFBEB"/>
              </a:solidFill>
            </a:endParaRPr>
          </a:p>
          <a:p>
            <a:pPr marL="285750" indent="-285750" algn="just">
              <a:buFontTx/>
              <a:buChar char="-"/>
              <a:defRPr/>
            </a:pPr>
            <a:r>
              <a:rPr lang="fr-FR" sz="2000" dirty="0">
                <a:solidFill>
                  <a:srgbClr val="FFFBEB"/>
                </a:solidFill>
              </a:rPr>
              <a:t>Définition de l’intervention</a:t>
            </a:r>
          </a:p>
          <a:p>
            <a:pPr marL="285750" indent="-285750" algn="just">
              <a:buFontTx/>
              <a:buChar char="-"/>
              <a:defRPr/>
            </a:pPr>
            <a:r>
              <a:rPr lang="fr-FR" sz="2000" dirty="0">
                <a:solidFill>
                  <a:srgbClr val="FFFBEB"/>
                </a:solidFill>
              </a:rPr>
              <a:t>Impact attendu</a:t>
            </a:r>
          </a:p>
          <a:p>
            <a:pPr marL="285750" indent="-285750" algn="just">
              <a:buFontTx/>
              <a:buChar char="-"/>
              <a:defRPr/>
            </a:pPr>
            <a:r>
              <a:rPr lang="fr-FR" sz="2000" dirty="0">
                <a:solidFill>
                  <a:srgbClr val="FFFBEB"/>
                </a:solidFill>
              </a:rPr>
              <a:t>Autres impacts possibles</a:t>
            </a:r>
          </a:p>
          <a:p>
            <a:pPr marL="285750" indent="-285750" algn="just">
              <a:buFontTx/>
              <a:buChar char="-"/>
              <a:defRPr/>
            </a:pPr>
            <a:r>
              <a:rPr lang="fr-FR" sz="2000" dirty="0">
                <a:solidFill>
                  <a:srgbClr val="FFFBEB"/>
                </a:solidFill>
              </a:rPr>
              <a:t>Preuves scientifiques de l’efficacité</a:t>
            </a:r>
          </a:p>
          <a:p>
            <a:pPr marL="742950" lvl="1" indent="-285750" algn="just">
              <a:buFont typeface="Wingdings" panose="05000000000000000000" pitchFamily="2" charset="2"/>
              <a:buChar char="ü"/>
              <a:defRPr/>
            </a:pPr>
            <a:r>
              <a:rPr lang="fr-FR" sz="1700" dirty="0">
                <a:solidFill>
                  <a:srgbClr val="FFFBEB"/>
                </a:solidFill>
              </a:rPr>
              <a:t>Vue d’ensemble</a:t>
            </a:r>
          </a:p>
          <a:p>
            <a:pPr marL="742950" lvl="1" indent="-285750" algn="just">
              <a:buFont typeface="Wingdings" panose="05000000000000000000" pitchFamily="2" charset="2"/>
              <a:buChar char="ü"/>
              <a:defRPr/>
            </a:pPr>
            <a:r>
              <a:rPr lang="fr-FR" sz="1700" dirty="0">
                <a:solidFill>
                  <a:srgbClr val="FFFBEB"/>
                </a:solidFill>
              </a:rPr>
              <a:t>S</a:t>
            </a:r>
            <a:r>
              <a:rPr lang="fr-FR" sz="1700" dirty="0" smtClean="0">
                <a:solidFill>
                  <a:srgbClr val="FFFBEB"/>
                </a:solidFill>
              </a:rPr>
              <a:t>elon groupes </a:t>
            </a:r>
            <a:r>
              <a:rPr lang="fr-FR" sz="1700" dirty="0">
                <a:solidFill>
                  <a:srgbClr val="FFFBEB"/>
                </a:solidFill>
              </a:rPr>
              <a:t>de </a:t>
            </a:r>
            <a:r>
              <a:rPr lang="fr-FR" sz="1700" dirty="0" smtClean="0">
                <a:solidFill>
                  <a:srgbClr val="FFFBEB"/>
                </a:solidFill>
              </a:rPr>
              <a:t>population/ vaccins</a:t>
            </a:r>
            <a:endParaRPr lang="fr-FR" sz="1700" dirty="0">
              <a:solidFill>
                <a:srgbClr val="FFFBEB"/>
              </a:solidFill>
            </a:endParaRPr>
          </a:p>
          <a:p>
            <a:pPr marL="742950" lvl="1" indent="-285750" algn="just">
              <a:buFont typeface="Wingdings" panose="05000000000000000000" pitchFamily="2" charset="2"/>
              <a:buChar char="ü"/>
              <a:defRPr/>
            </a:pPr>
            <a:r>
              <a:rPr lang="fr-FR" sz="1700" dirty="0">
                <a:solidFill>
                  <a:srgbClr val="FFFBEB"/>
                </a:solidFill>
              </a:rPr>
              <a:t>S</a:t>
            </a:r>
            <a:r>
              <a:rPr lang="fr-FR" sz="1700" dirty="0" smtClean="0">
                <a:solidFill>
                  <a:srgbClr val="FFFBEB"/>
                </a:solidFill>
              </a:rPr>
              <a:t>elon modalités </a:t>
            </a:r>
            <a:r>
              <a:rPr lang="fr-FR" sz="1700" dirty="0">
                <a:solidFill>
                  <a:srgbClr val="FFFBEB"/>
                </a:solidFill>
              </a:rPr>
              <a:t>d’intervention</a:t>
            </a:r>
          </a:p>
          <a:p>
            <a:pPr marL="742950" lvl="1" indent="-285750" algn="just">
              <a:buFont typeface="Wingdings" panose="05000000000000000000" pitchFamily="2" charset="2"/>
              <a:buChar char="ü"/>
              <a:defRPr/>
            </a:pPr>
            <a:r>
              <a:rPr lang="fr-FR" sz="1700" dirty="0">
                <a:solidFill>
                  <a:srgbClr val="FFFBEB"/>
                </a:solidFill>
              </a:rPr>
              <a:t>Aspects médico-économiques</a:t>
            </a:r>
          </a:p>
          <a:p>
            <a:pPr marL="285750" indent="-285750" algn="just">
              <a:buFont typeface="Arial" panose="020B0604020202020204" pitchFamily="34" charset="0"/>
              <a:buChar char="−"/>
              <a:defRPr/>
            </a:pPr>
            <a:r>
              <a:rPr lang="fr-FR" sz="2000" dirty="0">
                <a:solidFill>
                  <a:srgbClr val="FFFBEB"/>
                </a:solidFill>
              </a:rPr>
              <a:t>Impact sur les inégalités</a:t>
            </a:r>
          </a:p>
          <a:p>
            <a:pPr marL="285750" indent="-285750" algn="just">
              <a:buFont typeface="Arial" panose="020B0604020202020204" pitchFamily="34" charset="0"/>
              <a:buChar char="−"/>
              <a:defRPr/>
            </a:pPr>
            <a:r>
              <a:rPr lang="fr-FR" sz="2000" dirty="0">
                <a:solidFill>
                  <a:srgbClr val="FFFBEB"/>
                </a:solidFill>
              </a:rPr>
              <a:t>Exemples </a:t>
            </a:r>
          </a:p>
          <a:p>
            <a:pPr marL="285750" indent="-285750" algn="just">
              <a:buFont typeface="Arial" panose="020B0604020202020204" pitchFamily="34" charset="0"/>
              <a:buChar char="−"/>
              <a:defRPr/>
            </a:pPr>
            <a:r>
              <a:rPr lang="fr-FR" sz="2000" dirty="0">
                <a:solidFill>
                  <a:srgbClr val="FFFBEB"/>
                </a:solidFill>
              </a:rPr>
              <a:t>Références</a:t>
            </a:r>
          </a:p>
          <a:p>
            <a:pPr marL="285750" indent="-285750" algn="just">
              <a:buFontTx/>
              <a:buChar char="-"/>
              <a:defRPr/>
            </a:pPr>
            <a:endParaRPr lang="fr-FR" dirty="0">
              <a:solidFill>
                <a:srgbClr val="FFFBEB"/>
              </a:solidFill>
            </a:endParaRPr>
          </a:p>
        </p:txBody>
      </p:sp>
    </p:spTree>
    <p:extLst>
      <p:ext uri="{BB962C8B-B14F-4D97-AF65-F5344CB8AC3E}">
        <p14:creationId xmlns:p14="http://schemas.microsoft.com/office/powerpoint/2010/main" val="30895685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contenu 3"/>
          <p:cNvSpPr txBox="1">
            <a:spLocks/>
          </p:cNvSpPr>
          <p:nvPr/>
        </p:nvSpPr>
        <p:spPr bwMode="auto">
          <a:xfrm>
            <a:off x="1636713" y="1268414"/>
            <a:ext cx="9036050" cy="662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Blip>
                <a:blip r:embed="rId3"/>
              </a:buBlip>
              <a:tabLst>
                <a:tab pos="911225" algn="l"/>
                <a:tab pos="1825625" algn="l"/>
                <a:tab pos="2740025" algn="l"/>
                <a:tab pos="3654425" algn="l"/>
                <a:tab pos="4568825" algn="l"/>
                <a:tab pos="5483225" algn="l"/>
                <a:tab pos="6397625" algn="l"/>
                <a:tab pos="7312025" algn="l"/>
                <a:tab pos="8226425" algn="l"/>
                <a:tab pos="9140825" algn="l"/>
                <a:tab pos="10055225" algn="l"/>
              </a:tabLst>
              <a:defRPr sz="2800" b="1">
                <a:solidFill>
                  <a:srgbClr val="FEF2C6"/>
                </a:solidFill>
                <a:latin typeface="Helvetica Condensed" pitchFamily="34" charset="0"/>
              </a:defRPr>
            </a:lvl1pPr>
            <a:lvl2pPr marL="342900" indent="-342900">
              <a:spcBef>
                <a:spcPct val="20000"/>
              </a:spcBef>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b="1">
                <a:solidFill>
                  <a:srgbClr val="FEF2C6"/>
                </a:solidFill>
                <a:latin typeface="Helvetica Condensed" pitchFamily="34" charset="0"/>
              </a:defRPr>
            </a:lvl2pPr>
            <a:lvl3pPr marL="771525">
              <a:spcBef>
                <a:spcPct val="20000"/>
              </a:spcBef>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FEF2C6"/>
                </a:solidFill>
                <a:latin typeface="Helvetica Condensed" pitchFamily="34" charset="0"/>
              </a:defRPr>
            </a:lvl3pPr>
            <a:lvl4pPr marL="1600200" indent="-228600">
              <a:spcBef>
                <a:spcPct val="20000"/>
              </a:spcBef>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FEF2C6"/>
                </a:solidFill>
                <a:latin typeface="Helvetica Condensed" pitchFamily="34" charset="0"/>
              </a:defRPr>
            </a:lvl4pPr>
            <a:lvl5pPr marL="2057400" indent="-228600">
              <a:spcBef>
                <a:spcPct val="20000"/>
              </a:spcBef>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1600">
                <a:solidFill>
                  <a:srgbClr val="FEF2C6"/>
                </a:solidFill>
                <a:latin typeface="Helvetica Condensed" pitchFamily="34" charset="0"/>
              </a:defRPr>
            </a:lvl5pPr>
            <a:lvl6pPr marL="2514600" indent="-228600" eaLnBrk="0" fontAlgn="base" hangingPunct="0">
              <a:spcBef>
                <a:spcPct val="20000"/>
              </a:spcBef>
              <a:spcAft>
                <a:spcPct val="0"/>
              </a:spcAft>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1600">
                <a:solidFill>
                  <a:srgbClr val="FEF2C6"/>
                </a:solidFill>
                <a:latin typeface="Helvetica Condensed" pitchFamily="34" charset="0"/>
              </a:defRPr>
            </a:lvl6pPr>
            <a:lvl7pPr marL="2971800" indent="-228600" eaLnBrk="0" fontAlgn="base" hangingPunct="0">
              <a:spcBef>
                <a:spcPct val="20000"/>
              </a:spcBef>
              <a:spcAft>
                <a:spcPct val="0"/>
              </a:spcAft>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1600">
                <a:solidFill>
                  <a:srgbClr val="FEF2C6"/>
                </a:solidFill>
                <a:latin typeface="Helvetica Condensed" pitchFamily="34" charset="0"/>
              </a:defRPr>
            </a:lvl7pPr>
            <a:lvl8pPr marL="3429000" indent="-228600" eaLnBrk="0" fontAlgn="base" hangingPunct="0">
              <a:spcBef>
                <a:spcPct val="20000"/>
              </a:spcBef>
              <a:spcAft>
                <a:spcPct val="0"/>
              </a:spcAft>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1600">
                <a:solidFill>
                  <a:srgbClr val="FEF2C6"/>
                </a:solidFill>
                <a:latin typeface="Helvetica Condensed" pitchFamily="34" charset="0"/>
              </a:defRPr>
            </a:lvl8pPr>
            <a:lvl9pPr marL="3886200" indent="-228600" eaLnBrk="0" fontAlgn="base" hangingPunct="0">
              <a:spcBef>
                <a:spcPct val="20000"/>
              </a:spcBef>
              <a:spcAft>
                <a:spcPct val="0"/>
              </a:spcAft>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1600">
                <a:solidFill>
                  <a:srgbClr val="FEF2C6"/>
                </a:solidFill>
                <a:latin typeface="Helvetica Condensed" pitchFamily="34" charset="0"/>
              </a:defRPr>
            </a:lvl9pPr>
          </a:lstStyle>
          <a:p>
            <a:pPr marL="0" lvl="1" indent="0">
              <a:lnSpc>
                <a:spcPct val="90000"/>
              </a:lnSpc>
              <a:spcBef>
                <a:spcPts val="0"/>
              </a:spcBef>
              <a:buNone/>
              <a:defRPr/>
            </a:pPr>
            <a:endParaRPr lang="fr-FR" altLang="fr-FR" sz="1200" dirty="0">
              <a:latin typeface="Arial Narrow" panose="020B0606020202030204" pitchFamily="34" charset="0"/>
              <a:ea typeface="ＭＳ Ｐゴシック" panose="020B0600070205080204" pitchFamily="34" charset="-128"/>
            </a:endParaRPr>
          </a:p>
          <a:p>
            <a:pPr marL="685800" lvl="1">
              <a:buFont typeface="Calibri" panose="020F0502020204030204" pitchFamily="34" charset="0"/>
              <a:buChar char="−"/>
              <a:defRPr/>
            </a:pPr>
            <a:endParaRPr lang="fr-FR" altLang="fr-FR" b="0" i="1" dirty="0">
              <a:latin typeface="Arial Narrow" panose="020B0606020202030204" pitchFamily="34" charset="0"/>
              <a:ea typeface="ＭＳ Ｐゴシック" panose="020B0600070205080204" pitchFamily="34" charset="-128"/>
            </a:endParaRPr>
          </a:p>
          <a:p>
            <a:pPr lvl="1" indent="0">
              <a:buNone/>
              <a:defRPr/>
            </a:pPr>
            <a:endParaRPr lang="fr-FR" altLang="fr-FR" b="0" i="1" dirty="0">
              <a:latin typeface="Arial Narrow" panose="020B0606020202030204" pitchFamily="34" charset="0"/>
              <a:ea typeface="ＭＳ Ｐゴシック" panose="020B0600070205080204" pitchFamily="34" charset="-128"/>
            </a:endParaRPr>
          </a:p>
          <a:p>
            <a:pPr lvl="1">
              <a:lnSpc>
                <a:spcPct val="90000"/>
              </a:lnSpc>
              <a:spcBef>
                <a:spcPct val="0"/>
              </a:spcBef>
              <a:spcAft>
                <a:spcPts val="300"/>
              </a:spcAft>
              <a:buSzPct val="70000"/>
              <a:buFont typeface="Symbol" panose="05050102010706020507" pitchFamily="18" charset="2"/>
              <a:buChar char="-"/>
              <a:defRPr/>
            </a:pPr>
            <a:endParaRPr lang="fr-FR" altLang="fr-FR" sz="2000" b="0" dirty="0">
              <a:latin typeface="Arial Narrow" panose="020B0606020202030204" pitchFamily="34" charset="0"/>
              <a:ea typeface="ＭＳ Ｐゴシック" panose="020B0600070205080204" pitchFamily="34" charset="-128"/>
            </a:endParaRPr>
          </a:p>
          <a:p>
            <a:pPr lvl="1">
              <a:lnSpc>
                <a:spcPct val="90000"/>
              </a:lnSpc>
              <a:spcBef>
                <a:spcPct val="0"/>
              </a:spcBef>
              <a:spcAft>
                <a:spcPts val="600"/>
              </a:spcAft>
              <a:buSzPct val="70000"/>
              <a:buNone/>
              <a:defRPr/>
            </a:pPr>
            <a:endParaRPr lang="fr-FR" altLang="fr-FR" b="0" dirty="0">
              <a:solidFill>
                <a:srgbClr val="FFFBEB"/>
              </a:solidFill>
              <a:latin typeface="Arial Narrow" panose="020B0606020202030204" pitchFamily="34" charset="0"/>
              <a:cs typeface="Arial" panose="020B0604020202020204" pitchFamily="34" charset="0"/>
            </a:endParaRPr>
          </a:p>
          <a:p>
            <a:pPr lvl="1">
              <a:lnSpc>
                <a:spcPct val="90000"/>
              </a:lnSpc>
              <a:spcBef>
                <a:spcPct val="0"/>
              </a:spcBef>
              <a:spcAft>
                <a:spcPts val="600"/>
              </a:spcAft>
              <a:buSzPct val="70000"/>
              <a:buNone/>
              <a:defRPr/>
            </a:pPr>
            <a:endParaRPr lang="fr-FR" altLang="fr-FR" b="0" dirty="0">
              <a:latin typeface="Arial Narrow" panose="020B0606020202030204" pitchFamily="34" charset="0"/>
              <a:cs typeface="Arial" panose="020B0604020202020204" pitchFamily="34" charset="0"/>
            </a:endParaRPr>
          </a:p>
          <a:p>
            <a:pPr lvl="2">
              <a:lnSpc>
                <a:spcPct val="90000"/>
              </a:lnSpc>
              <a:spcBef>
                <a:spcPct val="0"/>
              </a:spcBef>
              <a:spcAft>
                <a:spcPts val="600"/>
              </a:spcAft>
              <a:buSzPct val="70000"/>
              <a:buNone/>
              <a:defRPr/>
            </a:pPr>
            <a:endParaRPr lang="fr-CA" altLang="fr-FR" sz="2400" dirty="0">
              <a:solidFill>
                <a:srgbClr val="FFFBEB"/>
              </a:solidFill>
              <a:latin typeface="Arial Narrow" panose="020B0606020202030204" pitchFamily="34" charset="0"/>
            </a:endParaRPr>
          </a:p>
          <a:p>
            <a:pPr lvl="1">
              <a:lnSpc>
                <a:spcPct val="90000"/>
              </a:lnSpc>
              <a:spcBef>
                <a:spcPct val="0"/>
              </a:spcBef>
              <a:spcAft>
                <a:spcPts val="600"/>
              </a:spcAft>
              <a:buSzPct val="70000"/>
              <a:buNone/>
              <a:defRPr/>
            </a:pPr>
            <a:endParaRPr lang="fr-FR" altLang="fr-FR" b="0" dirty="0">
              <a:latin typeface="Arial Narrow" panose="020B0606020202030204" pitchFamily="34" charset="0"/>
              <a:cs typeface="Arial" panose="020B0604020202020204" pitchFamily="34" charset="0"/>
            </a:endParaRPr>
          </a:p>
          <a:p>
            <a:pPr lvl="2">
              <a:lnSpc>
                <a:spcPct val="90000"/>
              </a:lnSpc>
              <a:spcBef>
                <a:spcPct val="0"/>
              </a:spcBef>
              <a:spcAft>
                <a:spcPts val="600"/>
              </a:spcAft>
              <a:buSzPct val="70000"/>
              <a:buFont typeface="Calibri" panose="020F0502020204030204" pitchFamily="34" charset="0"/>
              <a:buChar char="−"/>
              <a:defRPr/>
            </a:pPr>
            <a:endParaRPr lang="fr-FR" altLang="fr-FR" sz="2400" dirty="0">
              <a:latin typeface="Arial Narrow" panose="020B0606020202030204" pitchFamily="34" charset="0"/>
              <a:cs typeface="Arial" panose="020B0604020202020204" pitchFamily="34" charset="0"/>
            </a:endParaRPr>
          </a:p>
          <a:p>
            <a:pPr lvl="2">
              <a:lnSpc>
                <a:spcPct val="90000"/>
              </a:lnSpc>
              <a:spcBef>
                <a:spcPts val="600"/>
              </a:spcBef>
              <a:spcAft>
                <a:spcPts val="600"/>
              </a:spcAft>
              <a:buSzPct val="70000"/>
              <a:buNone/>
              <a:defRPr/>
            </a:pPr>
            <a:endParaRPr lang="fr-FR" altLang="fr-FR" sz="2400" dirty="0">
              <a:latin typeface="Arial Narrow" panose="020B0606020202030204" pitchFamily="34" charset="0"/>
              <a:cs typeface="Arial" panose="020B0604020202020204" pitchFamily="34" charset="0"/>
            </a:endParaRPr>
          </a:p>
          <a:p>
            <a:pPr lvl="2">
              <a:lnSpc>
                <a:spcPct val="90000"/>
              </a:lnSpc>
              <a:spcBef>
                <a:spcPts val="600"/>
              </a:spcBef>
              <a:spcAft>
                <a:spcPts val="600"/>
              </a:spcAft>
              <a:buSzPct val="70000"/>
              <a:buFont typeface="Arial Narrow" panose="020B0606020202030204" pitchFamily="34" charset="0"/>
              <a:buChar char="−"/>
              <a:defRPr/>
            </a:pPr>
            <a:endParaRPr lang="fr-FR" altLang="fr-FR" sz="2400" dirty="0">
              <a:latin typeface="Arial Narrow" panose="020B0606020202030204" pitchFamily="34" charset="0"/>
              <a:cs typeface="Arial" panose="020B0604020202020204" pitchFamily="34" charset="0"/>
            </a:endParaRPr>
          </a:p>
          <a:p>
            <a:pPr lvl="2">
              <a:lnSpc>
                <a:spcPct val="90000"/>
              </a:lnSpc>
              <a:spcBef>
                <a:spcPts val="600"/>
              </a:spcBef>
              <a:spcAft>
                <a:spcPts val="600"/>
              </a:spcAft>
              <a:buSzPct val="70000"/>
              <a:buFont typeface="Arial Narrow" panose="020B0606020202030204" pitchFamily="34" charset="0"/>
              <a:buChar char="−"/>
              <a:defRPr/>
            </a:pPr>
            <a:endParaRPr lang="fr-FR" altLang="fr-FR" sz="2400" dirty="0">
              <a:solidFill>
                <a:srgbClr val="FFFBEB"/>
              </a:solidFill>
              <a:latin typeface="Arial Narrow" panose="020B0606020202030204" pitchFamily="34" charset="0"/>
              <a:cs typeface="Arial" panose="020B0604020202020204" pitchFamily="34" charset="0"/>
            </a:endParaRPr>
          </a:p>
          <a:p>
            <a:pPr lvl="1">
              <a:lnSpc>
                <a:spcPct val="90000"/>
              </a:lnSpc>
              <a:spcBef>
                <a:spcPts val="600"/>
              </a:spcBef>
              <a:spcAft>
                <a:spcPts val="600"/>
              </a:spcAft>
              <a:buSzPct val="70000"/>
              <a:buNone/>
              <a:defRPr/>
            </a:pPr>
            <a:endParaRPr lang="fr-FR" altLang="fr-FR" b="0" dirty="0">
              <a:solidFill>
                <a:srgbClr val="FFFBEB"/>
              </a:solidFill>
              <a:latin typeface="Arial Narrow" panose="020B0606020202030204" pitchFamily="34" charset="0"/>
              <a:cs typeface="Arial" panose="020B0604020202020204" pitchFamily="34" charset="0"/>
            </a:endParaRPr>
          </a:p>
        </p:txBody>
      </p:sp>
      <p:sp>
        <p:nvSpPr>
          <p:cNvPr id="4" name="Titre 1"/>
          <p:cNvSpPr txBox="1">
            <a:spLocks/>
          </p:cNvSpPr>
          <p:nvPr/>
        </p:nvSpPr>
        <p:spPr>
          <a:xfrm>
            <a:off x="1919288" y="260350"/>
            <a:ext cx="8229600" cy="1143000"/>
          </a:xfrm>
          <a:prstGeom prst="rect">
            <a:avLst/>
          </a:prstGeom>
        </p:spPr>
        <p:txBody>
          <a:bodyPr/>
          <a:lstStyle>
            <a:lvl1pPr algn="l" rtl="0" eaLnBrk="0" fontAlgn="base" hangingPunct="0">
              <a:lnSpc>
                <a:spcPct val="80000"/>
              </a:lnSpc>
              <a:spcBef>
                <a:spcPct val="0"/>
              </a:spcBef>
              <a:spcAft>
                <a:spcPct val="0"/>
              </a:spcAft>
              <a:defRPr sz="6000">
                <a:solidFill>
                  <a:schemeClr val="bg1"/>
                </a:solidFill>
                <a:latin typeface="+mj-lt"/>
                <a:ea typeface="+mj-ea"/>
                <a:cs typeface="+mj-cs"/>
              </a:defRPr>
            </a:lvl1pPr>
            <a:lvl2pPr algn="l" rtl="0" eaLnBrk="0" fontAlgn="base" hangingPunct="0">
              <a:lnSpc>
                <a:spcPct val="80000"/>
              </a:lnSpc>
              <a:spcBef>
                <a:spcPct val="0"/>
              </a:spcBef>
              <a:spcAft>
                <a:spcPct val="0"/>
              </a:spcAft>
              <a:defRPr sz="6000">
                <a:solidFill>
                  <a:schemeClr val="bg1"/>
                </a:solidFill>
                <a:latin typeface="Protege" pitchFamily="2" charset="0"/>
              </a:defRPr>
            </a:lvl2pPr>
            <a:lvl3pPr algn="l" rtl="0" eaLnBrk="0" fontAlgn="base" hangingPunct="0">
              <a:lnSpc>
                <a:spcPct val="80000"/>
              </a:lnSpc>
              <a:spcBef>
                <a:spcPct val="0"/>
              </a:spcBef>
              <a:spcAft>
                <a:spcPct val="0"/>
              </a:spcAft>
              <a:defRPr sz="6000">
                <a:solidFill>
                  <a:schemeClr val="bg1"/>
                </a:solidFill>
                <a:latin typeface="Protege" pitchFamily="2" charset="0"/>
              </a:defRPr>
            </a:lvl3pPr>
            <a:lvl4pPr algn="l" rtl="0" eaLnBrk="0" fontAlgn="base" hangingPunct="0">
              <a:lnSpc>
                <a:spcPct val="80000"/>
              </a:lnSpc>
              <a:spcBef>
                <a:spcPct val="0"/>
              </a:spcBef>
              <a:spcAft>
                <a:spcPct val="0"/>
              </a:spcAft>
              <a:defRPr sz="6000">
                <a:solidFill>
                  <a:schemeClr val="bg1"/>
                </a:solidFill>
                <a:latin typeface="Protege" pitchFamily="2" charset="0"/>
              </a:defRPr>
            </a:lvl4pPr>
            <a:lvl5pPr algn="l" rtl="0" eaLnBrk="0" fontAlgn="base" hangingPunct="0">
              <a:lnSpc>
                <a:spcPct val="80000"/>
              </a:lnSpc>
              <a:spcBef>
                <a:spcPct val="0"/>
              </a:spcBef>
              <a:spcAft>
                <a:spcPct val="0"/>
              </a:spcAft>
              <a:defRPr sz="6000">
                <a:solidFill>
                  <a:schemeClr val="bg1"/>
                </a:solidFill>
                <a:latin typeface="Protege" pitchFamily="2" charset="0"/>
              </a:defRPr>
            </a:lvl5pPr>
            <a:lvl6pPr marL="457200" algn="l" rtl="0" fontAlgn="base">
              <a:lnSpc>
                <a:spcPct val="80000"/>
              </a:lnSpc>
              <a:spcBef>
                <a:spcPct val="0"/>
              </a:spcBef>
              <a:spcAft>
                <a:spcPct val="0"/>
              </a:spcAft>
              <a:defRPr sz="6000">
                <a:solidFill>
                  <a:schemeClr val="bg1"/>
                </a:solidFill>
                <a:latin typeface="Protege" pitchFamily="2" charset="0"/>
              </a:defRPr>
            </a:lvl6pPr>
            <a:lvl7pPr marL="914400" algn="l" rtl="0" fontAlgn="base">
              <a:lnSpc>
                <a:spcPct val="80000"/>
              </a:lnSpc>
              <a:spcBef>
                <a:spcPct val="0"/>
              </a:spcBef>
              <a:spcAft>
                <a:spcPct val="0"/>
              </a:spcAft>
              <a:defRPr sz="6000">
                <a:solidFill>
                  <a:schemeClr val="bg1"/>
                </a:solidFill>
                <a:latin typeface="Protege" pitchFamily="2" charset="0"/>
              </a:defRPr>
            </a:lvl7pPr>
            <a:lvl8pPr marL="1371600" algn="l" rtl="0" fontAlgn="base">
              <a:lnSpc>
                <a:spcPct val="80000"/>
              </a:lnSpc>
              <a:spcBef>
                <a:spcPct val="0"/>
              </a:spcBef>
              <a:spcAft>
                <a:spcPct val="0"/>
              </a:spcAft>
              <a:defRPr sz="6000">
                <a:solidFill>
                  <a:schemeClr val="bg1"/>
                </a:solidFill>
                <a:latin typeface="Protege" pitchFamily="2" charset="0"/>
              </a:defRPr>
            </a:lvl8pPr>
            <a:lvl9pPr marL="1828800" algn="l" rtl="0" fontAlgn="base">
              <a:lnSpc>
                <a:spcPct val="80000"/>
              </a:lnSpc>
              <a:spcBef>
                <a:spcPct val="0"/>
              </a:spcBef>
              <a:spcAft>
                <a:spcPct val="0"/>
              </a:spcAft>
              <a:defRPr sz="6000">
                <a:solidFill>
                  <a:schemeClr val="bg1"/>
                </a:solidFill>
                <a:latin typeface="Protege" pitchFamily="2" charset="0"/>
              </a:defRPr>
            </a:lvl9pPr>
          </a:lstStyle>
          <a:p>
            <a:pPr>
              <a:defRPr/>
            </a:pPr>
            <a:r>
              <a:rPr lang="fr-FR" altLang="fr-FR" sz="3600" kern="0" dirty="0">
                <a:solidFill>
                  <a:srgbClr val="2E10E0"/>
                </a:solidFill>
                <a:latin typeface="Arial Narrow" panose="020B0606020202030204" pitchFamily="34" charset="0"/>
                <a:cs typeface="Arial" pitchFamily="34" charset="0"/>
              </a:rPr>
              <a:t>Résultats</a:t>
            </a:r>
            <a:endParaRPr lang="fr-FR" altLang="fr-FR" sz="3600" kern="0" dirty="0">
              <a:solidFill>
                <a:srgbClr val="2E10E0"/>
              </a:solidFill>
              <a:latin typeface="Arial Narrow" panose="020B0606020202030204"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773077611"/>
              </p:ext>
            </p:extLst>
          </p:nvPr>
        </p:nvGraphicFramePr>
        <p:xfrm>
          <a:off x="1738313" y="1125538"/>
          <a:ext cx="8831262" cy="5011989"/>
        </p:xfrm>
        <a:graphic>
          <a:graphicData uri="http://schemas.openxmlformats.org/drawingml/2006/table">
            <a:tbl>
              <a:tblPr firstRow="1" bandRow="1">
                <a:tableStyleId>{5C22544A-7EE6-4342-B048-85BDC9FD1C3A}</a:tableStyleId>
              </a:tblPr>
              <a:tblGrid>
                <a:gridCol w="1790195">
                  <a:extLst>
                    <a:ext uri="{9D8B030D-6E8A-4147-A177-3AD203B41FA5}">
                      <a16:colId xmlns:a16="http://schemas.microsoft.com/office/drawing/2014/main" xmlns="" val="20000"/>
                    </a:ext>
                  </a:extLst>
                </a:gridCol>
                <a:gridCol w="3302598">
                  <a:extLst>
                    <a:ext uri="{9D8B030D-6E8A-4147-A177-3AD203B41FA5}">
                      <a16:colId xmlns:a16="http://schemas.microsoft.com/office/drawing/2014/main" xmlns="" val="20001"/>
                    </a:ext>
                  </a:extLst>
                </a:gridCol>
                <a:gridCol w="1424881">
                  <a:extLst>
                    <a:ext uri="{9D8B030D-6E8A-4147-A177-3AD203B41FA5}">
                      <a16:colId xmlns:a16="http://schemas.microsoft.com/office/drawing/2014/main" xmlns="" val="2455831283"/>
                    </a:ext>
                  </a:extLst>
                </a:gridCol>
                <a:gridCol w="2313588">
                  <a:extLst>
                    <a:ext uri="{9D8B030D-6E8A-4147-A177-3AD203B41FA5}">
                      <a16:colId xmlns:a16="http://schemas.microsoft.com/office/drawing/2014/main" xmlns="" val="841047333"/>
                    </a:ext>
                  </a:extLst>
                </a:gridCol>
              </a:tblGrid>
              <a:tr h="914186">
                <a:tc>
                  <a:txBody>
                    <a:bodyPr/>
                    <a:lstStyle/>
                    <a:p>
                      <a:pPr algn="l"/>
                      <a:r>
                        <a:rPr lang="fr-FR" sz="1700" dirty="0" smtClean="0">
                          <a:latin typeface="Arial Narrow" panose="020B0606020202030204" pitchFamily="34" charset="0"/>
                        </a:rPr>
                        <a:t>Niveau</a:t>
                      </a:r>
                      <a:endParaRPr lang="fr-FR" sz="1700" baseline="0" dirty="0" smtClean="0">
                        <a:latin typeface="Arial Narrow" panose="020B0606020202030204" pitchFamily="34" charset="0"/>
                      </a:endParaRPr>
                    </a:p>
                    <a:p>
                      <a:pPr algn="l"/>
                      <a:r>
                        <a:rPr lang="fr-FR" sz="1700" baseline="0" dirty="0" smtClean="0">
                          <a:latin typeface="Arial Narrow" panose="020B0606020202030204" pitchFamily="34" charset="0"/>
                        </a:rPr>
                        <a:t>de preuve</a:t>
                      </a:r>
                    </a:p>
                    <a:p>
                      <a:pPr algn="l"/>
                      <a:r>
                        <a:rPr lang="fr-FR" sz="1700" baseline="0" dirty="0" smtClean="0">
                          <a:latin typeface="Arial Narrow" panose="020B0606020202030204" pitchFamily="34" charset="0"/>
                        </a:rPr>
                        <a:t>d’efficacité</a:t>
                      </a:r>
                      <a:endParaRPr lang="fr-FR" sz="17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EE8E00"/>
                    </a:solidFill>
                  </a:tcPr>
                </a:tc>
                <a:tc>
                  <a:txBody>
                    <a:bodyPr/>
                    <a:lstStyle/>
                    <a:p>
                      <a:pPr algn="ctr"/>
                      <a:endParaRPr lang="fr-FR" sz="1000" dirty="0" smtClean="0">
                        <a:latin typeface="Arial Narrow" panose="020B0606020202030204" pitchFamily="34" charset="0"/>
                      </a:endParaRPr>
                    </a:p>
                    <a:p>
                      <a:pPr algn="ctr"/>
                      <a:r>
                        <a:rPr lang="fr-FR" sz="1800" dirty="0" smtClean="0">
                          <a:latin typeface="Arial Narrow" panose="020B0606020202030204" pitchFamily="34" charset="0"/>
                        </a:rPr>
                        <a:t>Augmentation de la demande </a:t>
                      </a:r>
                    </a:p>
                    <a:p>
                      <a:pPr algn="ctr"/>
                      <a:r>
                        <a:rPr lang="fr-FR" sz="1800" dirty="0" smtClean="0">
                          <a:latin typeface="Arial Narrow" panose="020B0606020202030204" pitchFamily="34" charset="0"/>
                        </a:rPr>
                        <a:t>de vaccination</a:t>
                      </a:r>
                      <a:endParaRPr lang="fr-FR" sz="18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EE8E00"/>
                    </a:solidFill>
                  </a:tcPr>
                </a:tc>
                <a:tc>
                  <a:txBody>
                    <a:bodyPr/>
                    <a:lstStyle/>
                    <a:p>
                      <a:pPr algn="ctr"/>
                      <a:r>
                        <a:rPr lang="fr-FR" sz="1800" dirty="0" smtClean="0">
                          <a:latin typeface="Arial Narrow" panose="020B0606020202030204" pitchFamily="34" charset="0"/>
                        </a:rPr>
                        <a:t> Amélioration de l’accès à la vaccination</a:t>
                      </a:r>
                      <a:endParaRPr lang="fr-FR" sz="18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EE8E00"/>
                    </a:solidFill>
                  </a:tcPr>
                </a:tc>
                <a:tc>
                  <a:txBody>
                    <a:bodyPr/>
                    <a:lstStyle/>
                    <a:p>
                      <a:pPr algn="ctr"/>
                      <a:endParaRPr lang="fr-FR" sz="1000" dirty="0" smtClean="0">
                        <a:latin typeface="Arial Narrow" panose="020B0606020202030204" pitchFamily="34" charset="0"/>
                      </a:endParaRPr>
                    </a:p>
                    <a:p>
                      <a:pPr algn="ctr"/>
                      <a:r>
                        <a:rPr lang="fr-FR" sz="1800" dirty="0" smtClean="0">
                          <a:latin typeface="Arial Narrow" panose="020B0606020202030204" pitchFamily="34" charset="0"/>
                        </a:rPr>
                        <a:t>Interventions auprès des professionnels</a:t>
                      </a:r>
                      <a:endParaRPr lang="fr-FR" sz="18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EE8E00"/>
                    </a:solidFill>
                  </a:tcPr>
                </a:tc>
                <a:extLst>
                  <a:ext uri="{0D108BD9-81ED-4DB2-BD59-A6C34878D82A}">
                    <a16:rowId xmlns:a16="http://schemas.microsoft.com/office/drawing/2014/main" xmlns="" val="10000"/>
                  </a:ext>
                </a:extLst>
              </a:tr>
              <a:tr h="1440253">
                <a:tc>
                  <a:txBody>
                    <a:bodyPr/>
                    <a:lstStyle/>
                    <a:p>
                      <a:pPr algn="l">
                        <a:lnSpc>
                          <a:spcPct val="100000"/>
                        </a:lnSpc>
                        <a:spcBef>
                          <a:spcPts val="0"/>
                        </a:spcBef>
                        <a:spcAft>
                          <a:spcPts val="0"/>
                        </a:spcAft>
                      </a:pPr>
                      <a:r>
                        <a:rPr lang="fr-FR" sz="1700" b="0" i="0" dirty="0" smtClean="0">
                          <a:solidFill>
                            <a:srgbClr val="00B050"/>
                          </a:solidFill>
                          <a:latin typeface="Arial Narrow" panose="020B0606020202030204" pitchFamily="34" charset="0"/>
                        </a:rPr>
                        <a:t>►</a:t>
                      </a:r>
                      <a:endParaRPr lang="fr-FR" sz="1700" b="0" i="0" baseline="0" dirty="0" smtClean="0">
                        <a:solidFill>
                          <a:srgbClr val="00B050"/>
                        </a:solidFill>
                        <a:latin typeface="Arial Narrow" panose="020B0606020202030204" pitchFamily="34" charset="0"/>
                      </a:endParaRPr>
                    </a:p>
                    <a:p>
                      <a:pPr algn="l">
                        <a:lnSpc>
                          <a:spcPct val="100000"/>
                        </a:lnSpc>
                        <a:spcBef>
                          <a:spcPts val="0"/>
                        </a:spcBef>
                        <a:spcAft>
                          <a:spcPts val="0"/>
                        </a:spcAft>
                      </a:pPr>
                      <a:r>
                        <a:rPr lang="fr-FR" sz="1700" b="0" i="0" dirty="0" smtClean="0">
                          <a:latin typeface="Arial Narrow" panose="020B0606020202030204" pitchFamily="34" charset="0"/>
                        </a:rPr>
                        <a:t>Solide</a:t>
                      </a:r>
                      <a:endParaRPr lang="fr-FR" sz="1700" b="0" i="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700" b="0" i="0" dirty="0" smtClean="0">
                          <a:latin typeface="Arial Narrow" panose="020B0606020202030204" pitchFamily="34" charset="0"/>
                        </a:rPr>
                        <a:t>Dispositifs de rappel et relance pour les patients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700" b="0" i="0" dirty="0" smtClean="0">
                          <a:latin typeface="Arial Narrow" panose="020B0606020202030204" pitchFamily="34" charset="0"/>
                        </a:rPr>
                        <a:t>Interventions</a:t>
                      </a:r>
                      <a:r>
                        <a:rPr lang="fr-FR" sz="1700" b="0" i="0" baseline="0" dirty="0" smtClean="0">
                          <a:latin typeface="Arial Narrow" panose="020B0606020202030204" pitchFamily="34" charset="0"/>
                        </a:rPr>
                        <a:t> </a:t>
                      </a:r>
                      <a:r>
                        <a:rPr lang="fr-FR" sz="1700" b="0" i="0" dirty="0" smtClean="0">
                          <a:latin typeface="Arial Narrow" panose="020B0606020202030204" pitchFamily="34" charset="0"/>
                        </a:rPr>
                        <a:t>combinées comprenant au moins</a:t>
                      </a:r>
                      <a:r>
                        <a:rPr lang="fr-FR" sz="1700" b="0" i="0" baseline="0" dirty="0" smtClean="0">
                          <a:latin typeface="Arial Narrow" panose="020B0606020202030204" pitchFamily="34" charset="0"/>
                        </a:rPr>
                        <a:t> une action d’information ou de  sensibilisation </a:t>
                      </a:r>
                      <a:endParaRPr lang="fr-FR" sz="1700" b="0" i="0" dirty="0" smtClean="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algn="l">
                        <a:lnSpc>
                          <a:spcPct val="100000"/>
                        </a:lnSpc>
                        <a:spcBef>
                          <a:spcPts val="0"/>
                        </a:spcBef>
                        <a:spcAft>
                          <a:spcPts val="0"/>
                        </a:spcAft>
                      </a:pPr>
                      <a:endParaRPr lang="fr-FR" sz="17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marL="285750" indent="-285750" algn="l">
                        <a:lnSpc>
                          <a:spcPct val="100000"/>
                        </a:lnSpc>
                        <a:spcBef>
                          <a:spcPts val="0"/>
                        </a:spcBef>
                        <a:spcAft>
                          <a:spcPts val="0"/>
                        </a:spcAft>
                        <a:buFont typeface="Arial" panose="020B0604020202020204" pitchFamily="34" charset="0"/>
                        <a:buChar char="•"/>
                      </a:pPr>
                      <a:r>
                        <a:rPr lang="fr-FR" sz="1700" b="0" i="0" dirty="0" smtClean="0">
                          <a:latin typeface="Arial Narrow" panose="020B0606020202030204" pitchFamily="34" charset="0"/>
                        </a:rPr>
                        <a:t>Dispositifs de rappel et</a:t>
                      </a:r>
                      <a:r>
                        <a:rPr lang="fr-FR" sz="1700" b="0" i="0" baseline="0" dirty="0" smtClean="0">
                          <a:latin typeface="Arial Narrow" panose="020B0606020202030204" pitchFamily="34" charset="0"/>
                        </a:rPr>
                        <a:t> </a:t>
                      </a:r>
                      <a:r>
                        <a:rPr lang="fr-FR" sz="1700" b="0" i="0" dirty="0" smtClean="0">
                          <a:latin typeface="Arial Narrow" panose="020B0606020202030204" pitchFamily="34" charset="0"/>
                        </a:rPr>
                        <a:t>relance pour les professionnels</a:t>
                      </a:r>
                      <a:endParaRPr lang="fr-FR" sz="1700" b="0" i="0" baseline="0" dirty="0" smtClean="0">
                        <a:latin typeface="Arial Narrow" panose="020B0606020202030204" pitchFamily="34" charset="0"/>
                      </a:endParaRPr>
                    </a:p>
                    <a:p>
                      <a:pPr marL="285750" indent="-285750" algn="l">
                        <a:lnSpc>
                          <a:spcPct val="100000"/>
                        </a:lnSpc>
                        <a:spcBef>
                          <a:spcPts val="0"/>
                        </a:spcBef>
                        <a:spcAft>
                          <a:spcPts val="0"/>
                        </a:spcAft>
                        <a:buFont typeface="Arial" panose="020B0604020202020204" pitchFamily="34" charset="0"/>
                        <a:buChar char="•"/>
                      </a:pPr>
                      <a:r>
                        <a:rPr lang="fr-FR" sz="1700" b="0" i="0" baseline="0" dirty="0" smtClean="0">
                          <a:latin typeface="Arial Narrow" panose="020B0606020202030204" pitchFamily="34" charset="0"/>
                        </a:rPr>
                        <a:t>Transfert de compétences </a:t>
                      </a:r>
                      <a:endParaRPr lang="fr-FR" sz="17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extLst>
                  <a:ext uri="{0D108BD9-81ED-4DB2-BD59-A6C34878D82A}">
                    <a16:rowId xmlns:a16="http://schemas.microsoft.com/office/drawing/2014/main" xmlns="" val="10001"/>
                  </a:ext>
                </a:extLst>
              </a:tr>
              <a:tr h="7404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700" b="0" i="0" dirty="0" smtClean="0">
                          <a:solidFill>
                            <a:srgbClr val="92D050"/>
                          </a:solidFill>
                          <a:latin typeface="Arial Narrow" panose="020B0606020202030204" pitchFamily="34" charset="0"/>
                        </a:rPr>
                        <a:t>►</a:t>
                      </a:r>
                      <a:r>
                        <a:rPr lang="fr-FR" sz="1700" b="0" i="0" dirty="0" smtClean="0">
                          <a:latin typeface="Arial Narrow" panose="020B0606020202030204" pitchFamily="34" charset="0"/>
                        </a:rPr>
                        <a:t>Une</a:t>
                      </a:r>
                      <a:r>
                        <a:rPr lang="fr-FR" sz="1700" b="0" i="0" baseline="0" dirty="0" smtClean="0">
                          <a:latin typeface="Arial Narrow" panose="020B0606020202030204" pitchFamily="34" charset="0"/>
                        </a:rPr>
                        <a:t> c</a:t>
                      </a:r>
                      <a:r>
                        <a:rPr lang="fr-FR" sz="1700" b="0" i="0" dirty="0" smtClean="0">
                          <a:latin typeface="Arial Narrow" panose="020B0606020202030204" pitchFamily="34" charset="0"/>
                        </a:rPr>
                        <a:t>ertaine efficacité</a:t>
                      </a: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700" u="sng" baseline="0" dirty="0" smtClean="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marL="285750" indent="-285750" algn="l">
                        <a:lnSpc>
                          <a:spcPct val="100000"/>
                        </a:lnSpc>
                        <a:spcBef>
                          <a:spcPts val="0"/>
                        </a:spcBef>
                        <a:spcAft>
                          <a:spcPts val="0"/>
                        </a:spcAft>
                        <a:buFont typeface="Arial" panose="020B0604020202020204" pitchFamily="34" charset="0"/>
                        <a:buChar char="•"/>
                      </a:pPr>
                      <a:r>
                        <a:rPr lang="fr-FR" sz="1700" dirty="0" smtClean="0">
                          <a:latin typeface="Arial Narrow" panose="020B0606020202030204" pitchFamily="34" charset="0"/>
                        </a:rPr>
                        <a:t>Visites à domicile</a:t>
                      </a:r>
                      <a:endParaRPr lang="fr-FR" sz="17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700" b="0" i="0" dirty="0" smtClean="0">
                          <a:latin typeface="Arial Narrow" panose="020B0606020202030204" pitchFamily="34" charset="0"/>
                        </a:rPr>
                        <a:t>Audit et feedback </a:t>
                      </a: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extLst>
                  <a:ext uri="{0D108BD9-81ED-4DB2-BD59-A6C34878D82A}">
                    <a16:rowId xmlns:a16="http://schemas.microsoft.com/office/drawing/2014/main" xmlns="" val="10002"/>
                  </a:ext>
                </a:extLst>
              </a:tr>
              <a:tr h="946673">
                <a:tc>
                  <a:txBody>
                    <a:bodyPr/>
                    <a:lstStyle/>
                    <a:p>
                      <a:pPr algn="l">
                        <a:lnSpc>
                          <a:spcPct val="100000"/>
                        </a:lnSpc>
                        <a:spcBef>
                          <a:spcPts val="0"/>
                        </a:spcBef>
                        <a:spcAft>
                          <a:spcPts val="0"/>
                        </a:spcAft>
                      </a:pPr>
                      <a:r>
                        <a:rPr lang="fr-FR" sz="1700" b="0" i="0" dirty="0" smtClean="0">
                          <a:solidFill>
                            <a:srgbClr val="EE8E00"/>
                          </a:solidFill>
                          <a:latin typeface="Arial Narrow" panose="020B0606020202030204" pitchFamily="34" charset="0"/>
                        </a:rPr>
                        <a:t>►</a:t>
                      </a:r>
                      <a:r>
                        <a:rPr lang="fr-FR" sz="1700" b="0" i="0" baseline="0" dirty="0" smtClean="0">
                          <a:solidFill>
                            <a:srgbClr val="EE8E00"/>
                          </a:solidFill>
                          <a:latin typeface="Arial Narrow" panose="020B0606020202030204" pitchFamily="34" charset="0"/>
                        </a:rPr>
                        <a:t> </a:t>
                      </a:r>
                    </a:p>
                    <a:p>
                      <a:pPr algn="l">
                        <a:lnSpc>
                          <a:spcPct val="100000"/>
                        </a:lnSpc>
                        <a:spcBef>
                          <a:spcPts val="0"/>
                        </a:spcBef>
                        <a:spcAft>
                          <a:spcPts val="0"/>
                        </a:spcAft>
                      </a:pPr>
                      <a:r>
                        <a:rPr lang="fr-FR" sz="1700" b="0" i="0" dirty="0" smtClean="0">
                          <a:latin typeface="Arial Narrow" panose="020B0606020202030204" pitchFamily="34" charset="0"/>
                        </a:rPr>
                        <a:t>Insuffisant </a:t>
                      </a: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marL="285750" indent="-285750" algn="l">
                        <a:lnSpc>
                          <a:spcPct val="100000"/>
                        </a:lnSpc>
                        <a:spcBef>
                          <a:spcPts val="0"/>
                        </a:spcBef>
                        <a:spcAft>
                          <a:spcPts val="0"/>
                        </a:spcAft>
                        <a:buFont typeface="Arial" panose="020B0604020202020204" pitchFamily="34" charset="0"/>
                        <a:buChar char="•"/>
                      </a:pPr>
                      <a:r>
                        <a:rPr lang="fr-FR" sz="1700" dirty="0" smtClean="0">
                          <a:latin typeface="Arial Narrow" panose="020B0606020202030204" pitchFamily="34" charset="0"/>
                        </a:rPr>
                        <a:t>Interactions sur la</a:t>
                      </a:r>
                      <a:r>
                        <a:rPr lang="fr-FR" sz="1700" baseline="0" dirty="0" smtClean="0">
                          <a:latin typeface="Arial Narrow" panose="020B0606020202030204" pitchFamily="34" charset="0"/>
                        </a:rPr>
                        <a:t> vaccination</a:t>
                      </a:r>
                    </a:p>
                    <a:p>
                      <a:pPr marL="285750" indent="-285750" algn="l">
                        <a:lnSpc>
                          <a:spcPct val="100000"/>
                        </a:lnSpc>
                        <a:spcBef>
                          <a:spcPts val="0"/>
                        </a:spcBef>
                        <a:spcAft>
                          <a:spcPts val="0"/>
                        </a:spcAft>
                        <a:buFont typeface="Arial" panose="020B0604020202020204" pitchFamily="34" charset="0"/>
                        <a:buChar char="•"/>
                      </a:pPr>
                      <a:r>
                        <a:rPr lang="fr-FR" sz="1700" baseline="0" dirty="0" smtClean="0">
                          <a:latin typeface="Arial Narrow" panose="020B0606020202030204" pitchFamily="34" charset="0"/>
                        </a:rPr>
                        <a:t>Campagnes médiatiques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700" b="0" i="0" dirty="0" smtClean="0">
                          <a:latin typeface="Arial Narrow" panose="020B0606020202030204" pitchFamily="34" charset="0"/>
                        </a:rPr>
                        <a:t>Dispositifs incitatifs</a:t>
                      </a: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algn="l">
                        <a:lnSpc>
                          <a:spcPct val="100000"/>
                        </a:lnSpc>
                        <a:spcBef>
                          <a:spcPts val="0"/>
                        </a:spcBef>
                        <a:spcAft>
                          <a:spcPts val="0"/>
                        </a:spcAft>
                      </a:pPr>
                      <a:endParaRPr lang="fr-FR" sz="17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algn="l">
                        <a:lnSpc>
                          <a:spcPct val="100000"/>
                        </a:lnSpc>
                        <a:spcBef>
                          <a:spcPts val="0"/>
                        </a:spcBef>
                        <a:spcAft>
                          <a:spcPts val="0"/>
                        </a:spcAft>
                      </a:pPr>
                      <a:endParaRPr lang="fr-FR" sz="17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extLst>
                  <a:ext uri="{0D108BD9-81ED-4DB2-BD59-A6C34878D82A}">
                    <a16:rowId xmlns:a16="http://schemas.microsoft.com/office/drawing/2014/main" xmlns="" val="10003"/>
                  </a:ext>
                </a:extLst>
              </a:tr>
              <a:tr h="6959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700" b="0" i="0" dirty="0" smtClean="0">
                          <a:solidFill>
                            <a:srgbClr val="FF0000"/>
                          </a:solidFill>
                          <a:latin typeface="Arial Narrow" panose="020B0606020202030204" pitchFamily="34" charset="0"/>
                        </a:rPr>
                        <a:t>►</a:t>
                      </a:r>
                      <a:r>
                        <a:rPr lang="fr-FR" sz="1700" b="0" i="0" dirty="0" smtClean="0">
                          <a:solidFill>
                            <a:schemeClr val="dk1"/>
                          </a:solidFill>
                          <a:latin typeface="Arial Narrow" panose="020B0606020202030204" pitchFamily="34" charset="0"/>
                        </a:rPr>
                        <a:t>I</a:t>
                      </a:r>
                      <a:r>
                        <a:rPr lang="fr-FR" sz="1700" b="0" i="0" dirty="0" smtClean="0">
                          <a:latin typeface="Arial Narrow" panose="020B0606020202030204" pitchFamily="34" charset="0"/>
                        </a:rPr>
                        <a:t>nefficacité prouvée</a:t>
                      </a: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700" b="0" i="0" dirty="0" smtClean="0">
                          <a:latin typeface="Arial Narrow" panose="020B0606020202030204" pitchFamily="34" charset="0"/>
                        </a:rPr>
                        <a:t>Mise à disposition de documentation seule </a:t>
                      </a: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algn="l">
                        <a:lnSpc>
                          <a:spcPct val="100000"/>
                        </a:lnSpc>
                        <a:spcBef>
                          <a:spcPts val="0"/>
                        </a:spcBef>
                        <a:spcAft>
                          <a:spcPts val="0"/>
                        </a:spcAft>
                      </a:pPr>
                      <a:endParaRPr lang="fr-FR" sz="17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tc>
                  <a:txBody>
                    <a:bodyPr/>
                    <a:lstStyle/>
                    <a:p>
                      <a:pPr algn="l">
                        <a:lnSpc>
                          <a:spcPct val="100000"/>
                        </a:lnSpc>
                        <a:spcBef>
                          <a:spcPts val="0"/>
                        </a:spcBef>
                        <a:spcAft>
                          <a:spcPts val="0"/>
                        </a:spcAft>
                      </a:pPr>
                      <a:endParaRPr lang="fr-FR" sz="1700" dirty="0">
                        <a:latin typeface="Arial Narrow" panose="020B0606020202030204" pitchFamily="34" charset="0"/>
                      </a:endParaRPr>
                    </a:p>
                  </a:txBody>
                  <a:tcPr marT="45674" marB="45674">
                    <a:lnL w="12700" cap="flat" cmpd="sng" algn="ctr">
                      <a:solidFill>
                        <a:srgbClr val="EE8E00"/>
                      </a:solidFill>
                      <a:prstDash val="solid"/>
                      <a:round/>
                      <a:headEnd type="none" w="med" len="med"/>
                      <a:tailEnd type="none" w="med" len="med"/>
                    </a:lnL>
                    <a:lnR w="12700" cap="flat" cmpd="sng" algn="ctr">
                      <a:solidFill>
                        <a:srgbClr val="EE8E00"/>
                      </a:solidFill>
                      <a:prstDash val="solid"/>
                      <a:round/>
                      <a:headEnd type="none" w="med" len="med"/>
                      <a:tailEnd type="none" w="med" len="med"/>
                    </a:lnR>
                    <a:lnT w="12700" cap="flat" cmpd="sng" algn="ctr">
                      <a:solidFill>
                        <a:srgbClr val="EE8E00"/>
                      </a:solidFill>
                      <a:prstDash val="solid"/>
                      <a:round/>
                      <a:headEnd type="none" w="med" len="med"/>
                      <a:tailEnd type="none" w="med" len="med"/>
                    </a:lnT>
                    <a:lnB w="12700" cap="flat" cmpd="sng" algn="ctr">
                      <a:solidFill>
                        <a:srgbClr val="EE8E00"/>
                      </a:solidFill>
                      <a:prstDash val="solid"/>
                      <a:round/>
                      <a:headEnd type="none" w="med" len="med"/>
                      <a:tailEnd type="none" w="med" len="med"/>
                    </a:lnB>
                    <a:lnTlToBr w="12700" cmpd="sng">
                      <a:noFill/>
                      <a:prstDash val="solid"/>
                    </a:lnTlToBr>
                    <a:lnBlToTr w="12700" cmpd="sng">
                      <a:noFill/>
                      <a:prstDash val="solid"/>
                    </a:lnBlToTr>
                    <a:solidFill>
                      <a:srgbClr val="FFFBEB"/>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7829557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t>Illustration des questions de perception sur la grippe et son vaccin : données provisoires du baromètre santé (juin 2016)</a:t>
            </a:r>
            <a:br>
              <a:rPr lang="fr-FR" sz="2800" dirty="0" smtClean="0"/>
            </a:br>
            <a:r>
              <a:rPr lang="fr-FR" sz="2800" dirty="0" smtClean="0"/>
              <a:t>Santé Publique France</a:t>
            </a:r>
            <a:endParaRPr lang="fr-FR" sz="2800" dirty="0"/>
          </a:p>
        </p:txBody>
      </p:sp>
      <p:graphicFrame>
        <p:nvGraphicFramePr>
          <p:cNvPr id="8" name="Espace réservé du contenu 7"/>
          <p:cNvGraphicFramePr>
            <a:graphicFrameLocks noGrp="1"/>
          </p:cNvGraphicFramePr>
          <p:nvPr>
            <p:ph idx="1"/>
            <p:extLst/>
          </p:nvPr>
        </p:nvGraphicFramePr>
        <p:xfrm>
          <a:off x="609600" y="1600200"/>
          <a:ext cx="109728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7470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de l’intervention</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Définition de l’hésitation vaccinale</a:t>
            </a:r>
          </a:p>
          <a:p>
            <a:r>
              <a:rPr lang="fr-FR" dirty="0" smtClean="0"/>
              <a:t>Processus cognitifs sous-jacents à l’hésitation vaccinale </a:t>
            </a:r>
          </a:p>
          <a:p>
            <a:r>
              <a:rPr lang="fr-FR" dirty="0" smtClean="0"/>
              <a:t>Perspective sociologique : culture du risque</a:t>
            </a:r>
          </a:p>
          <a:p>
            <a:r>
              <a:rPr lang="fr-FR" dirty="0" smtClean="0"/>
              <a:t>Hésitation vaccinale dans la population </a:t>
            </a:r>
          </a:p>
          <a:p>
            <a:pPr lvl="1"/>
            <a:r>
              <a:rPr lang="fr-FR" dirty="0" smtClean="0"/>
              <a:t>Quanti (baromètre santé 2016) &amp; </a:t>
            </a:r>
            <a:r>
              <a:rPr lang="fr-FR" dirty="0" err="1" smtClean="0"/>
              <a:t>quali</a:t>
            </a:r>
            <a:endParaRPr lang="fr-FR" dirty="0" smtClean="0"/>
          </a:p>
          <a:p>
            <a:r>
              <a:rPr lang="fr-FR" dirty="0" smtClean="0"/>
              <a:t>Hésitation vaccinale chez les médecins (panel de MG de ville)</a:t>
            </a:r>
          </a:p>
          <a:p>
            <a:r>
              <a:rPr lang="fr-FR" dirty="0" smtClean="0"/>
              <a:t>Comment convaincre de l’utilité des vaccins ?</a:t>
            </a:r>
          </a:p>
          <a:p>
            <a:r>
              <a:rPr lang="fr-FR" dirty="0" smtClean="0"/>
              <a:t>La question centrale de la confiance du public &amp; des médecins</a:t>
            </a:r>
          </a:p>
          <a:p>
            <a:r>
              <a:rPr lang="fr-FR" dirty="0" smtClean="0"/>
              <a:t>Quelques réflexions sur l’extension des obligations en France</a:t>
            </a:r>
          </a:p>
          <a:p>
            <a:r>
              <a:rPr lang="fr-FR" dirty="0" smtClean="0"/>
              <a:t>Conclusion : pour préparer l’avenir… </a:t>
            </a:r>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1939896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isocèle 4"/>
          <p:cNvSpPr/>
          <p:nvPr/>
        </p:nvSpPr>
        <p:spPr>
          <a:xfrm rot="5400000">
            <a:off x="5555940" y="2816932"/>
            <a:ext cx="1512168" cy="3888432"/>
          </a:xfrm>
          <a:prstGeom prst="triangle">
            <a:avLst>
              <a:gd name="adj" fmla="val 5127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Autofit/>
          </a:bodyPr>
          <a:lstStyle/>
          <a:p>
            <a:r>
              <a:rPr lang="fr-FR" sz="3600" dirty="0" smtClean="0">
                <a:latin typeface="Arial" panose="020B0604020202020204" pitchFamily="34" charset="0"/>
                <a:cs typeface="Arial" panose="020B0604020202020204" pitchFamily="34" charset="0"/>
              </a:rPr>
              <a:t>Hésitation vaccinale (HV) : une notion empirique reflétant un </a:t>
            </a:r>
            <a:r>
              <a:rPr lang="fr-FR" sz="3600" dirty="0">
                <a:latin typeface="Arial" panose="020B0604020202020204" pitchFamily="34" charset="0"/>
                <a:cs typeface="Arial" panose="020B0604020202020204" pitchFamily="34" charset="0"/>
              </a:rPr>
              <a:t>processus </a:t>
            </a:r>
            <a:r>
              <a:rPr lang="fr-FR" sz="3600" dirty="0" smtClean="0">
                <a:latin typeface="Arial" panose="020B0604020202020204" pitchFamily="34" charset="0"/>
                <a:cs typeface="Arial" panose="020B0604020202020204" pitchFamily="34" charset="0"/>
              </a:rPr>
              <a:t>décisionnel</a:t>
            </a:r>
            <a:endParaRPr lang="fr-FR" sz="24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2118167" y="1767112"/>
            <a:ext cx="8229600" cy="1357611"/>
          </a:xfrm>
        </p:spPr>
        <p:txBody>
          <a:bodyPr>
            <a:normAutofit fontScale="92500" lnSpcReduction="10000"/>
          </a:bodyPr>
          <a:lstStyle/>
          <a:p>
            <a:r>
              <a:rPr lang="fr-FR" b="1" dirty="0"/>
              <a:t>« </a:t>
            </a:r>
            <a:r>
              <a:rPr lang="fr-FR" b="1" i="1" dirty="0"/>
              <a:t>Vaccine </a:t>
            </a:r>
            <a:r>
              <a:rPr lang="fr-FR" b="1" i="1" dirty="0" err="1"/>
              <a:t>hesitancy</a:t>
            </a:r>
            <a:r>
              <a:rPr lang="fr-FR" b="1" i="1" dirty="0"/>
              <a:t> </a:t>
            </a:r>
            <a:r>
              <a:rPr lang="fr-FR" b="1" i="1" dirty="0" err="1"/>
              <a:t>refers</a:t>
            </a:r>
            <a:r>
              <a:rPr lang="fr-FR" b="1" i="1" dirty="0"/>
              <a:t> to </a:t>
            </a:r>
            <a:r>
              <a:rPr lang="fr-FR" b="1" i="1" dirty="0" err="1"/>
              <a:t>delay</a:t>
            </a:r>
            <a:r>
              <a:rPr lang="fr-FR" b="1" i="1" dirty="0"/>
              <a:t> in </a:t>
            </a:r>
            <a:r>
              <a:rPr lang="fr-FR" b="1" i="1" dirty="0" err="1"/>
              <a:t>acceptance</a:t>
            </a:r>
            <a:r>
              <a:rPr lang="fr-FR" b="1" i="1" dirty="0"/>
              <a:t> or </a:t>
            </a:r>
            <a:r>
              <a:rPr lang="fr-FR" b="1" i="1" dirty="0" err="1"/>
              <a:t>refusal</a:t>
            </a:r>
            <a:r>
              <a:rPr lang="fr-FR" b="1" i="1" dirty="0"/>
              <a:t> of vaccines </a:t>
            </a:r>
            <a:r>
              <a:rPr lang="fr-FR" b="1" i="1" dirty="0" err="1"/>
              <a:t>despite</a:t>
            </a:r>
            <a:r>
              <a:rPr lang="fr-FR" b="1" i="1" dirty="0"/>
              <a:t> </a:t>
            </a:r>
            <a:r>
              <a:rPr lang="fr-FR" b="1" i="1" dirty="0" err="1"/>
              <a:t>availability</a:t>
            </a:r>
            <a:r>
              <a:rPr lang="fr-FR" b="1" i="1" dirty="0"/>
              <a:t> of vaccine services</a:t>
            </a:r>
            <a:r>
              <a:rPr lang="fr-FR" b="1" dirty="0"/>
              <a:t>. </a:t>
            </a:r>
            <a:r>
              <a:rPr lang="fr-FR" b="1" dirty="0" smtClean="0"/>
              <a:t>» </a:t>
            </a:r>
            <a:r>
              <a:rPr lang="fr-FR" dirty="0">
                <a:latin typeface="Arial" panose="020B0604020202020204" pitchFamily="34" charset="0"/>
                <a:cs typeface="Arial" panose="020B0604020202020204" pitchFamily="34" charset="0"/>
              </a:rPr>
              <a:t>(Groupe S.A.G.E. OMS)</a:t>
            </a:r>
            <a:endParaRPr lang="fr-FR" b="1" dirty="0"/>
          </a:p>
        </p:txBody>
      </p:sp>
      <p:sp>
        <p:nvSpPr>
          <p:cNvPr id="4" name="Rectangle 3"/>
          <p:cNvSpPr/>
          <p:nvPr/>
        </p:nvSpPr>
        <p:spPr>
          <a:xfrm>
            <a:off x="2334409" y="3601992"/>
            <a:ext cx="2033399" cy="2232248"/>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000" b="1" dirty="0" smtClean="0"/>
              <a:t>Accepte de façon inconditionnelle</a:t>
            </a:r>
            <a:endParaRPr lang="fr-FR" sz="2000" b="1" dirty="0"/>
          </a:p>
          <a:p>
            <a:pPr algn="ctr"/>
            <a:r>
              <a:rPr lang="fr-FR" sz="2000" b="1" dirty="0"/>
              <a:t>toute</a:t>
            </a:r>
          </a:p>
          <a:p>
            <a:pPr algn="ctr"/>
            <a:r>
              <a:rPr lang="fr-FR" sz="2000" b="1" dirty="0"/>
              <a:t>vaccination</a:t>
            </a:r>
          </a:p>
        </p:txBody>
      </p:sp>
      <p:sp>
        <p:nvSpPr>
          <p:cNvPr id="6" name="Ellipse 5"/>
          <p:cNvSpPr/>
          <p:nvPr/>
        </p:nvSpPr>
        <p:spPr>
          <a:xfrm>
            <a:off x="7902796" y="3798935"/>
            <a:ext cx="2088232" cy="1944215"/>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000" b="1" dirty="0" smtClean="0"/>
              <a:t>Refuse de façon radicale </a:t>
            </a:r>
            <a:r>
              <a:rPr lang="fr-FR" sz="2000" b="1" dirty="0"/>
              <a:t>toute vaccination</a:t>
            </a:r>
          </a:p>
        </p:txBody>
      </p:sp>
      <p:sp>
        <p:nvSpPr>
          <p:cNvPr id="7" name="ZoneTexte 6"/>
          <p:cNvSpPr txBox="1"/>
          <p:nvPr/>
        </p:nvSpPr>
        <p:spPr>
          <a:xfrm>
            <a:off x="4367809" y="4437113"/>
            <a:ext cx="2750197" cy="646331"/>
          </a:xfrm>
          <a:prstGeom prst="rect">
            <a:avLst/>
          </a:prstGeom>
          <a:noFill/>
        </p:spPr>
        <p:txBody>
          <a:bodyPr wrap="none" rtlCol="0">
            <a:spAutoFit/>
          </a:bodyPr>
          <a:lstStyle/>
          <a:p>
            <a:r>
              <a:rPr lang="fr-FR" b="1" dirty="0">
                <a:solidFill>
                  <a:schemeClr val="bg1"/>
                </a:solidFill>
              </a:rPr>
              <a:t>Accepte certains vaccins,</a:t>
            </a:r>
          </a:p>
          <a:p>
            <a:r>
              <a:rPr lang="fr-FR" b="1" dirty="0">
                <a:solidFill>
                  <a:schemeClr val="bg1"/>
                </a:solidFill>
              </a:rPr>
              <a:t>en retarde, refuse d’autres</a:t>
            </a:r>
          </a:p>
        </p:txBody>
      </p:sp>
      <p:sp>
        <p:nvSpPr>
          <p:cNvPr id="8" name="ZoneTexte 7"/>
          <p:cNvSpPr txBox="1"/>
          <p:nvPr/>
        </p:nvSpPr>
        <p:spPr>
          <a:xfrm>
            <a:off x="3502030" y="5963336"/>
            <a:ext cx="2851871" cy="461665"/>
          </a:xfrm>
          <a:prstGeom prst="rect">
            <a:avLst/>
          </a:prstGeom>
          <a:solidFill>
            <a:schemeClr val="tx1"/>
          </a:solidFill>
        </p:spPr>
        <p:txBody>
          <a:bodyPr wrap="none" rtlCol="0">
            <a:spAutoFit/>
          </a:bodyPr>
          <a:lstStyle/>
          <a:p>
            <a:r>
              <a:rPr lang="fr-FR" sz="2400" b="1" dirty="0">
                <a:solidFill>
                  <a:srgbClr val="00B700"/>
                </a:solidFill>
              </a:rPr>
              <a:t>Accepte mais pas sûr</a:t>
            </a:r>
          </a:p>
        </p:txBody>
      </p:sp>
      <p:sp>
        <p:nvSpPr>
          <p:cNvPr id="9" name="ZoneTexte 8"/>
          <p:cNvSpPr txBox="1"/>
          <p:nvPr/>
        </p:nvSpPr>
        <p:spPr>
          <a:xfrm>
            <a:off x="6667582" y="5963336"/>
            <a:ext cx="2694648" cy="461665"/>
          </a:xfrm>
          <a:prstGeom prst="rect">
            <a:avLst/>
          </a:prstGeom>
          <a:solidFill>
            <a:schemeClr val="tx1"/>
          </a:solidFill>
        </p:spPr>
        <p:txBody>
          <a:bodyPr wrap="none" rtlCol="0">
            <a:spAutoFit/>
          </a:bodyPr>
          <a:lstStyle/>
          <a:p>
            <a:r>
              <a:rPr lang="fr-FR" sz="2400" b="1" dirty="0">
                <a:solidFill>
                  <a:srgbClr val="FF0000"/>
                </a:solidFill>
              </a:rPr>
              <a:t>Refuse mais pas sûr</a:t>
            </a:r>
          </a:p>
        </p:txBody>
      </p:sp>
      <p:sp>
        <p:nvSpPr>
          <p:cNvPr id="12" name="Accolade fermante 11"/>
          <p:cNvSpPr/>
          <p:nvPr/>
        </p:nvSpPr>
        <p:spPr>
          <a:xfrm rot="5400000">
            <a:off x="6009072" y="2060848"/>
            <a:ext cx="504056" cy="3096344"/>
          </a:xfrm>
          <a:prstGeom prst="rightBrac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3" name="ZoneTexte 12"/>
          <p:cNvSpPr txBox="1"/>
          <p:nvPr/>
        </p:nvSpPr>
        <p:spPr>
          <a:xfrm>
            <a:off x="4961226" y="3111352"/>
            <a:ext cx="2686402" cy="461665"/>
          </a:xfrm>
          <a:prstGeom prst="rect">
            <a:avLst/>
          </a:prstGeom>
          <a:noFill/>
        </p:spPr>
        <p:txBody>
          <a:bodyPr wrap="none" rtlCol="0">
            <a:spAutoFit/>
          </a:bodyPr>
          <a:lstStyle/>
          <a:p>
            <a:r>
              <a:rPr lang="fr-FR" sz="2400" dirty="0"/>
              <a:t>Hésitation vaccinale</a:t>
            </a:r>
          </a:p>
        </p:txBody>
      </p:sp>
    </p:spTree>
    <p:extLst>
      <p:ext uri="{BB962C8B-B14F-4D97-AF65-F5344CB8AC3E}">
        <p14:creationId xmlns:p14="http://schemas.microsoft.com/office/powerpoint/2010/main" val="1742116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3200" dirty="0" err="1" smtClean="0">
                <a:latin typeface="Arial" panose="020B0604020202020204" pitchFamily="34" charset="0"/>
                <a:cs typeface="Arial" panose="020B0604020202020204" pitchFamily="34" charset="0"/>
              </a:rPr>
              <a:t>Processus</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cognitifs</a:t>
            </a:r>
            <a:r>
              <a:rPr lang="en-US" sz="3200" dirty="0" smtClean="0">
                <a:latin typeface="Arial" panose="020B0604020202020204" pitchFamily="34" charset="0"/>
                <a:cs typeface="Arial" panose="020B0604020202020204" pitchFamily="34" charset="0"/>
              </a:rPr>
              <a:t> sous-</a:t>
            </a:r>
            <a:r>
              <a:rPr lang="en-US" sz="3200" dirty="0" err="1" smtClean="0">
                <a:latin typeface="Arial" panose="020B0604020202020204" pitchFamily="34" charset="0"/>
                <a:cs typeface="Arial" panose="020B0604020202020204" pitchFamily="34" charset="0"/>
              </a:rPr>
              <a:t>jacents</a:t>
            </a:r>
            <a:r>
              <a:rPr lang="en-US" sz="3200" dirty="0" smtClean="0">
                <a:latin typeface="Arial" panose="020B0604020202020204" pitchFamily="34" charset="0"/>
                <a:cs typeface="Arial" panose="020B0604020202020204" pitchFamily="34" charset="0"/>
              </a:rPr>
              <a:t> à la </a:t>
            </a:r>
            <a:r>
              <a:rPr lang="en-US" sz="3200" dirty="0" err="1" smtClean="0">
                <a:latin typeface="Arial" panose="020B0604020202020204" pitchFamily="34" charset="0"/>
                <a:cs typeface="Arial" panose="020B0604020202020204" pitchFamily="34" charset="0"/>
              </a:rPr>
              <a:t>décision</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vaccinale</a:t>
            </a:r>
            <a:r>
              <a:rPr lang="en-US" sz="3200" dirty="0" smtClean="0">
                <a:latin typeface="Arial" panose="020B0604020202020204" pitchFamily="34" charset="0"/>
                <a:cs typeface="Arial" panose="020B0604020202020204" pitchFamily="34" charset="0"/>
              </a:rPr>
              <a:t> : Health </a:t>
            </a:r>
            <a:r>
              <a:rPr lang="en-US" sz="3200" dirty="0">
                <a:latin typeface="Arial" panose="020B0604020202020204" pitchFamily="34" charset="0"/>
                <a:cs typeface="Arial" panose="020B0604020202020204" pitchFamily="34" charset="0"/>
              </a:rPr>
              <a:t>B</a:t>
            </a:r>
            <a:r>
              <a:rPr lang="en-US" sz="3200" dirty="0" smtClean="0">
                <a:latin typeface="Arial" panose="020B0604020202020204" pitchFamily="34" charset="0"/>
                <a:cs typeface="Arial" panose="020B0604020202020204" pitchFamily="34" charset="0"/>
              </a:rPr>
              <a:t>elief </a:t>
            </a:r>
            <a:r>
              <a:rPr lang="en-US" sz="3200" dirty="0">
                <a:latin typeface="Arial" panose="020B0604020202020204" pitchFamily="34" charset="0"/>
                <a:cs typeface="Arial" panose="020B0604020202020204" pitchFamily="34" charset="0"/>
              </a:rPr>
              <a:t>M</a:t>
            </a:r>
            <a:r>
              <a:rPr lang="en-US" sz="3200" dirty="0" smtClean="0">
                <a:latin typeface="Arial" panose="020B0604020202020204" pitchFamily="34" charset="0"/>
                <a:cs typeface="Arial" panose="020B0604020202020204" pitchFamily="34" charset="0"/>
              </a:rPr>
              <a:t>odel</a:t>
            </a:r>
            <a:endParaRPr lang="fr-FR" sz="32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199" y="1678797"/>
            <a:ext cx="10435815" cy="4915641"/>
          </a:xfrm>
        </p:spPr>
        <p:txBody>
          <a:bodyPr>
            <a:normAutofit fontScale="70000" lnSpcReduction="20000"/>
          </a:bodyPr>
          <a:lstStyle/>
          <a:p>
            <a:pPr>
              <a:lnSpc>
                <a:spcPct val="110000"/>
              </a:lnSpc>
            </a:pPr>
            <a:r>
              <a:rPr lang="fr-FR" sz="3800" dirty="0" smtClean="0"/>
              <a:t>Arbitrage </a:t>
            </a:r>
            <a:r>
              <a:rPr lang="fr-FR" sz="3800" dirty="0"/>
              <a:t>intuitif entre risques et bénéfices </a:t>
            </a:r>
            <a:r>
              <a:rPr lang="fr-FR" sz="3800" dirty="0" smtClean="0"/>
              <a:t>perçus</a:t>
            </a:r>
          </a:p>
          <a:p>
            <a:pPr marL="857250" lvl="1" indent="-457200" algn="just">
              <a:lnSpc>
                <a:spcPct val="110000"/>
              </a:lnSpc>
              <a:spcAft>
                <a:spcPts val="1200"/>
              </a:spcAft>
              <a:buSzPct val="75000"/>
              <a:buFont typeface="Symbol" panose="05050102010706020507" pitchFamily="18"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fr-FR" sz="3200" dirty="0" smtClean="0"/>
              <a:t>Les </a:t>
            </a:r>
            <a:r>
              <a:rPr lang="fr-FR" sz="3200" dirty="0"/>
              <a:t>risques perçus : effets secondaires potentiels (documentés ou imaginaires) des vaccins, mais aussi leurs coûts (temps, argent, douleur, etc.). </a:t>
            </a:r>
          </a:p>
          <a:p>
            <a:pPr marL="857250" lvl="1" indent="-457200" algn="just">
              <a:lnSpc>
                <a:spcPct val="110000"/>
              </a:lnSpc>
              <a:spcAft>
                <a:spcPts val="1200"/>
              </a:spcAft>
              <a:buSzPct val="75000"/>
              <a:buFont typeface="Symbol" panose="05050102010706020507" pitchFamily="18"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fr-FR" sz="3200" dirty="0"/>
              <a:t>Les bénéfices perçus </a:t>
            </a:r>
            <a:r>
              <a:rPr lang="fr-FR" sz="3200" dirty="0" smtClean="0"/>
              <a:t>sont fonction de :</a:t>
            </a:r>
            <a:endParaRPr lang="fr-FR" sz="3200" dirty="0"/>
          </a:p>
          <a:p>
            <a:pPr marL="1257300" lvl="2" indent="-457200" algn="just">
              <a:lnSpc>
                <a:spcPct val="120000"/>
              </a:lnSpc>
              <a:spcBef>
                <a:spcPts val="0"/>
              </a:spcBef>
              <a:spcAft>
                <a:spcPts val="600"/>
              </a:spcAft>
              <a:buSzPct val="75000"/>
              <a:buFont typeface="Courier New"/>
              <a:buChar char="o"/>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fr-FR" sz="3200" dirty="0" smtClean="0"/>
              <a:t>L’efficacité </a:t>
            </a:r>
            <a:r>
              <a:rPr lang="fr-FR" sz="3200" dirty="0"/>
              <a:t>et utilité perçue du vaccin</a:t>
            </a:r>
          </a:p>
          <a:p>
            <a:pPr marL="1257300" lvl="2" indent="-457200" algn="just">
              <a:lnSpc>
                <a:spcPct val="120000"/>
              </a:lnSpc>
              <a:spcBef>
                <a:spcPts val="0"/>
              </a:spcBef>
              <a:spcAft>
                <a:spcPts val="600"/>
              </a:spcAft>
              <a:buSzPct val="75000"/>
              <a:buFont typeface="Courier New"/>
              <a:buChar char="o"/>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fr-FR" sz="3200" dirty="0"/>
              <a:t>l</a:t>
            </a:r>
            <a:r>
              <a:rPr lang="fr-FR" sz="3200" dirty="0" smtClean="0"/>
              <a:t>a </a:t>
            </a:r>
            <a:r>
              <a:rPr lang="fr-FR" sz="3200" dirty="0"/>
              <a:t>gravité et fréquence perçue de la </a:t>
            </a:r>
            <a:r>
              <a:rPr lang="fr-FR" sz="3200" dirty="0" smtClean="0"/>
              <a:t>maladie et du </a:t>
            </a:r>
            <a:r>
              <a:rPr lang="fr-FR" sz="3200" dirty="0"/>
              <a:t>sentiment de vulnérabilité vis-à-vis de cette maladie y compris risque perçu </a:t>
            </a:r>
            <a:r>
              <a:rPr lang="fr-FR" sz="3200" dirty="0" smtClean="0"/>
              <a:t>d’exposition</a:t>
            </a:r>
          </a:p>
          <a:p>
            <a:pPr algn="just">
              <a:lnSpc>
                <a:spcPct val="110000"/>
              </a:lnSpc>
              <a:spcAft>
                <a:spcPts val="1200"/>
              </a:spcAft>
              <a:buSzPct val="75000"/>
              <a:buFont typeface="Arial" panose="020B060402020202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fr-FR" sz="3800" dirty="0"/>
              <a:t>Mais distorsions cognitives dans la perception des </a:t>
            </a:r>
            <a:r>
              <a:rPr lang="fr-FR" sz="3800" dirty="0" smtClean="0"/>
              <a:t>risques</a:t>
            </a:r>
          </a:p>
          <a:p>
            <a:pPr lvl="1" algn="just">
              <a:lnSpc>
                <a:spcPct val="110000"/>
              </a:lnSpc>
              <a:spcAft>
                <a:spcPts val="1200"/>
              </a:spcAft>
              <a:buSzPct val="75000"/>
              <a:buFont typeface="Calibri" panose="020F0502020204030204" pitchFamily="34" charset="0"/>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fr-FR" sz="3100" dirty="0" smtClean="0"/>
              <a:t>Surestimation des faibles risques &amp; sous-estimation des risques élevés [</a:t>
            </a:r>
            <a:r>
              <a:rPr lang="fr-FR" sz="3100" dirty="0" err="1" smtClean="0"/>
              <a:t>Slovic</a:t>
            </a:r>
            <a:r>
              <a:rPr lang="fr-FR" sz="3100" dirty="0" smtClean="0"/>
              <a:t> 1979]</a:t>
            </a:r>
            <a:endParaRPr lang="fr-FR" sz="3100" dirty="0"/>
          </a:p>
          <a:p>
            <a:pPr marL="1257300" lvl="2" indent="-457200" algn="just">
              <a:lnSpc>
                <a:spcPct val="110000"/>
              </a:lnSpc>
              <a:spcAft>
                <a:spcPts val="1200"/>
              </a:spcAft>
              <a:buSzPct val="75000"/>
              <a:buFont typeface="Courier New"/>
              <a:buChar char="o"/>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endParaRPr lang="fr-FR" sz="3400" dirty="0" smtClean="0"/>
          </a:p>
        </p:txBody>
      </p:sp>
    </p:spTree>
    <p:extLst>
      <p:ext uri="{BB962C8B-B14F-4D97-AF65-F5344CB8AC3E}">
        <p14:creationId xmlns:p14="http://schemas.microsoft.com/office/powerpoint/2010/main" val="1632658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latin typeface="Arial" panose="020B0604020202020204" pitchFamily="34" charset="0"/>
                <a:cs typeface="Arial" panose="020B0604020202020204" pitchFamily="34" charset="0"/>
              </a:rPr>
              <a:t>Mise en perspective du  point de vue de la sociologie du risque</a:t>
            </a:r>
            <a:endParaRPr lang="fr-FR" sz="32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normAutofit fontScale="92500" lnSpcReduction="10000"/>
          </a:bodyPr>
          <a:lstStyle/>
          <a:p>
            <a:r>
              <a:rPr lang="fr-FR" dirty="0" smtClean="0"/>
              <a:t>Discours de santé publique incite les gens à devenir responsables et autonomes dans gestion de leur propre santé : </a:t>
            </a:r>
          </a:p>
          <a:p>
            <a:pPr lvl="1"/>
            <a:r>
              <a:rPr lang="fr-FR" dirty="0" smtClean="0"/>
              <a:t>Devenir les entrepreneurs de leur propre santé (A. </a:t>
            </a:r>
            <a:r>
              <a:rPr lang="fr-FR" dirty="0" err="1" smtClean="0"/>
              <a:t>Giddens</a:t>
            </a:r>
            <a:r>
              <a:rPr lang="fr-FR" dirty="0" smtClean="0"/>
              <a:t> </a:t>
            </a:r>
            <a:r>
              <a:rPr lang="fr-FR" dirty="0"/>
              <a:t>1991) </a:t>
            </a:r>
          </a:p>
          <a:p>
            <a:pPr lvl="1"/>
            <a:r>
              <a:rPr lang="fr-FR" dirty="0" smtClean="0"/>
              <a:t>Dimension de l’engagement dans les décisions relatives à leur santé</a:t>
            </a:r>
          </a:p>
          <a:p>
            <a:r>
              <a:rPr lang="fr-FR" dirty="0" smtClean="0"/>
              <a:t>Désenchantement vis-à-vis de la science :</a:t>
            </a:r>
          </a:p>
          <a:p>
            <a:pPr lvl="1"/>
            <a:r>
              <a:rPr lang="fr-FR" dirty="0" smtClean="0"/>
              <a:t>Face à la dispersion des savoirs (« balkanisation »)</a:t>
            </a:r>
          </a:p>
          <a:p>
            <a:pPr lvl="1"/>
            <a:r>
              <a:rPr lang="fr-FR" dirty="0"/>
              <a:t>C</a:t>
            </a:r>
            <a:r>
              <a:rPr lang="fr-FR" dirty="0" smtClean="0"/>
              <a:t>ritique de la science et du progrès technologique (U. Beck 1991)</a:t>
            </a:r>
          </a:p>
          <a:p>
            <a:pPr lvl="1"/>
            <a:r>
              <a:rPr lang="fr-FR" dirty="0" smtClean="0"/>
              <a:t>Dimension de la confiance dans la science, la médecine</a:t>
            </a:r>
          </a:p>
          <a:p>
            <a:pPr lvl="1"/>
            <a:r>
              <a:rPr lang="fr-FR" dirty="0"/>
              <a:t>Besoin de se rassurer dans une relation en face à face avec des représentants des savoirs expert (médecin</a:t>
            </a:r>
            <a:r>
              <a:rPr lang="fr-FR" dirty="0" smtClean="0"/>
              <a:t>)</a:t>
            </a:r>
            <a:endParaRPr lang="fr-FR" dirty="0"/>
          </a:p>
        </p:txBody>
      </p:sp>
    </p:spTree>
    <p:extLst>
      <p:ext uri="{BB962C8B-B14F-4D97-AF65-F5344CB8AC3E}">
        <p14:creationId xmlns:p14="http://schemas.microsoft.com/office/powerpoint/2010/main" val="1862668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Mesure de l’HV : pour quoi faire ?</a:t>
            </a:r>
            <a:endParaRPr lang="fr-FR" dirty="0"/>
          </a:p>
        </p:txBody>
      </p:sp>
      <p:sp>
        <p:nvSpPr>
          <p:cNvPr id="3" name="Espace réservé du contenu 2"/>
          <p:cNvSpPr>
            <a:spLocks noGrp="1"/>
          </p:cNvSpPr>
          <p:nvPr>
            <p:ph idx="1"/>
          </p:nvPr>
        </p:nvSpPr>
        <p:spPr/>
        <p:txBody>
          <a:bodyPr/>
          <a:lstStyle/>
          <a:p>
            <a:r>
              <a:rPr lang="fr-FR" dirty="0" smtClean="0"/>
              <a:t>Quantifier, suivre des variations temporelles et spatiales</a:t>
            </a:r>
          </a:p>
          <a:p>
            <a:r>
              <a:rPr lang="fr-FR" dirty="0" smtClean="0"/>
              <a:t>Mais aussi caractériser les degrés, formes d’hésitation vaccinale</a:t>
            </a:r>
          </a:p>
          <a:p>
            <a:r>
              <a:rPr lang="fr-FR" dirty="0" smtClean="0"/>
              <a:t>Et comprendre les déterminants</a:t>
            </a:r>
            <a:r>
              <a:rPr lang="is-IS" dirty="0" smtClean="0"/>
              <a:t>…</a:t>
            </a:r>
            <a:endParaRPr lang="fr-FR" dirty="0" smtClean="0"/>
          </a:p>
          <a:p>
            <a:pPr lvl="1">
              <a:lnSpc>
                <a:spcPct val="130000"/>
              </a:lnSpc>
            </a:pPr>
            <a:r>
              <a:rPr lang="fr-FR" dirty="0"/>
              <a:t>D</a:t>
            </a:r>
            <a:r>
              <a:rPr lang="fr-FR" dirty="0" smtClean="0"/>
              <a:t>ans la population générale</a:t>
            </a:r>
          </a:p>
          <a:p>
            <a:pPr lvl="1">
              <a:lnSpc>
                <a:spcPct val="130000"/>
              </a:lnSpc>
            </a:pPr>
            <a:r>
              <a:rPr lang="fr-FR" dirty="0" smtClean="0"/>
              <a:t>Dans les populations dites particulières</a:t>
            </a:r>
          </a:p>
          <a:p>
            <a:pPr lvl="1">
              <a:lnSpc>
                <a:spcPct val="130000"/>
              </a:lnSpc>
            </a:pPr>
            <a:r>
              <a:rPr lang="fr-FR" dirty="0"/>
              <a:t>C</a:t>
            </a:r>
            <a:r>
              <a:rPr lang="fr-FR" dirty="0" smtClean="0"/>
              <a:t>hez les professionnels de santé et notamment les médecins</a:t>
            </a:r>
            <a:endParaRPr lang="fr-FR" dirty="0"/>
          </a:p>
        </p:txBody>
      </p:sp>
    </p:spTree>
    <p:extLst>
      <p:ext uri="{BB962C8B-B14F-4D97-AF65-F5344CB8AC3E}">
        <p14:creationId xmlns:p14="http://schemas.microsoft.com/office/powerpoint/2010/main" val="3887921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HV en population : module vaccination du                      baromètre santé 2016</a:t>
            </a:r>
            <a:endParaRPr lang="fr-FR" sz="3600" dirty="0"/>
          </a:p>
        </p:txBody>
      </p:sp>
      <p:sp>
        <p:nvSpPr>
          <p:cNvPr id="3" name="Espace réservé du contenu 2"/>
          <p:cNvSpPr>
            <a:spLocks noGrp="1"/>
          </p:cNvSpPr>
          <p:nvPr>
            <p:ph idx="1"/>
          </p:nvPr>
        </p:nvSpPr>
        <p:spPr/>
        <p:txBody>
          <a:bodyPr>
            <a:normAutofit fontScale="92500" lnSpcReduction="20000"/>
          </a:bodyPr>
          <a:lstStyle/>
          <a:p>
            <a:r>
              <a:rPr lang="fr-FR" dirty="0" smtClean="0"/>
              <a:t>3 groupes de population distingués :</a:t>
            </a:r>
          </a:p>
          <a:p>
            <a:pPr lvl="1"/>
            <a:r>
              <a:rPr lang="fr-FR" dirty="0" smtClean="0"/>
              <a:t>Parents d’enfants de 1-15 ans, adultes de 18-64 &amp; personnes de 65-75 ans</a:t>
            </a:r>
          </a:p>
          <a:p>
            <a:r>
              <a:rPr lang="fr-FR" dirty="0" smtClean="0"/>
              <a:t>Des questions de perception :</a:t>
            </a:r>
          </a:p>
          <a:p>
            <a:pPr lvl="1"/>
            <a:r>
              <a:rPr lang="fr-FR" dirty="0" smtClean="0"/>
              <a:t>Gravité, fréquence : hépatite B, rougeole, infections à </a:t>
            </a:r>
            <a:r>
              <a:rPr lang="fr-FR" dirty="0" err="1" smtClean="0"/>
              <a:t>papilloma</a:t>
            </a:r>
            <a:r>
              <a:rPr lang="fr-FR" dirty="0" smtClean="0"/>
              <a:t> virus, grippe saisonnière</a:t>
            </a:r>
          </a:p>
          <a:p>
            <a:pPr lvl="1"/>
            <a:r>
              <a:rPr lang="fr-FR" dirty="0" smtClean="0"/>
              <a:t>Efficacité, sécurité des vaccins correspondants</a:t>
            </a:r>
          </a:p>
          <a:p>
            <a:pPr lvl="1"/>
            <a:r>
              <a:rPr lang="fr-FR" dirty="0" smtClean="0"/>
              <a:t>Et comportements vis-à-vis de ces vaccins</a:t>
            </a:r>
          </a:p>
          <a:p>
            <a:r>
              <a:rPr lang="fr-FR" dirty="0" smtClean="0"/>
              <a:t>Trois questions centrales pour évaluer l’hésitation vaccinale :</a:t>
            </a:r>
          </a:p>
          <a:p>
            <a:pPr lvl="1"/>
            <a:r>
              <a:rPr lang="fr-FR" dirty="0" smtClean="0"/>
              <a:t>Déjà refusé un vaccin le jugeant inutile ou dangereux</a:t>
            </a:r>
          </a:p>
          <a:p>
            <a:pPr lvl="1"/>
            <a:r>
              <a:rPr lang="fr-FR" dirty="0" smtClean="0"/>
              <a:t>Déjà retardé un vaccin tout en hésitant à le faire</a:t>
            </a:r>
          </a:p>
          <a:p>
            <a:pPr lvl="1"/>
            <a:r>
              <a:rPr lang="fr-FR" dirty="0" smtClean="0"/>
              <a:t>Déjà accepté un vaccin tout en ayant des doutes sur son efficacité</a:t>
            </a:r>
          </a:p>
        </p:txBody>
      </p:sp>
    </p:spTree>
    <p:extLst>
      <p:ext uri="{BB962C8B-B14F-4D97-AF65-F5344CB8AC3E}">
        <p14:creationId xmlns:p14="http://schemas.microsoft.com/office/powerpoint/2010/main" val="4059785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Illustration des questions VH : données provisoires du baromètre santé 2016, Santé Publique France</a:t>
            </a:r>
            <a:endParaRPr lang="fr-FR" sz="32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478115042"/>
              </p:ext>
            </p:extLst>
          </p:nvPr>
        </p:nvGraphicFramePr>
        <p:xfrm>
          <a:off x="838200" y="1825625"/>
          <a:ext cx="10515600" cy="47365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06911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Que nous apprennent des entretiens qualitatifs sur l’HV de parents de jeunes enfants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Refuser ou retarder un vaccin est un choix difficile &amp; murement pesé [Opel 2013, Dubé 2016, Wang 2016]</a:t>
            </a:r>
          </a:p>
          <a:p>
            <a:r>
              <a:rPr lang="fr-FR" dirty="0" smtClean="0"/>
              <a:t>Vacciner ses enfants malgré des doutes est fréquent et s’explique par la pression sociale et des « regrets anticipés » </a:t>
            </a:r>
          </a:p>
          <a:p>
            <a:r>
              <a:rPr lang="fr-FR" dirty="0" smtClean="0"/>
              <a:t>Très faible confiance dans internet ; source très souvent combinée à  d’autres</a:t>
            </a:r>
          </a:p>
          <a:p>
            <a:r>
              <a:rPr lang="fr-FR" dirty="0" smtClean="0"/>
              <a:t>Décisions relatives aux vaccins : un processus « </a:t>
            </a:r>
            <a:r>
              <a:rPr lang="fr-FR" dirty="0" err="1" smtClean="0"/>
              <a:t>genré</a:t>
            </a:r>
            <a:r>
              <a:rPr lang="fr-FR" dirty="0" smtClean="0"/>
              <a:t> » et social [</a:t>
            </a:r>
            <a:r>
              <a:rPr lang="fr-FR" dirty="0" err="1" smtClean="0"/>
              <a:t>Fadda</a:t>
            </a:r>
            <a:r>
              <a:rPr lang="fr-FR" dirty="0" smtClean="0"/>
              <a:t> 2017] (mères, consultant d’autres mères et femmes parmi les proches et les amies)</a:t>
            </a:r>
          </a:p>
          <a:p>
            <a:r>
              <a:rPr lang="fr-FR" dirty="0" smtClean="0"/>
              <a:t>Inertie vaccinale : reproduction des comportements des parents, de ses propres décisions pour ses enfants</a:t>
            </a:r>
          </a:p>
          <a:p>
            <a:endParaRPr lang="fr-FR" dirty="0" smtClean="0"/>
          </a:p>
          <a:p>
            <a:endParaRPr lang="fr-FR" dirty="0"/>
          </a:p>
        </p:txBody>
      </p:sp>
    </p:spTree>
    <p:extLst>
      <p:ext uri="{BB962C8B-B14F-4D97-AF65-F5344CB8AC3E}">
        <p14:creationId xmlns:p14="http://schemas.microsoft.com/office/powerpoint/2010/main" val="105433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Personnalisée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1051</TotalTime>
  <Words>1313</Words>
  <Application>Microsoft Office PowerPoint</Application>
  <PresentationFormat>Grand écran</PresentationFormat>
  <Paragraphs>199</Paragraphs>
  <Slides>19</Slides>
  <Notes>19</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19</vt:i4>
      </vt:variant>
    </vt:vector>
  </HeadingPairs>
  <TitlesOfParts>
    <vt:vector size="28" baseType="lpstr">
      <vt:lpstr>ＭＳ Ｐゴシック</vt:lpstr>
      <vt:lpstr>Arial</vt:lpstr>
      <vt:lpstr>Arial Narrow</vt:lpstr>
      <vt:lpstr>Calibri</vt:lpstr>
      <vt:lpstr>Courier New</vt:lpstr>
      <vt:lpstr>Symbol</vt:lpstr>
      <vt:lpstr>Wingdings</vt:lpstr>
      <vt:lpstr>Thème Office</vt:lpstr>
      <vt:lpstr>Conception personnalisée</vt:lpstr>
      <vt:lpstr>Hésitation vaccinale en population et chez les médecins</vt:lpstr>
      <vt:lpstr>Plan de l’intervention</vt:lpstr>
      <vt:lpstr>Hésitation vaccinale (HV) : une notion empirique reflétant un processus décisionnel</vt:lpstr>
      <vt:lpstr>Processus cognitifs sous-jacents à la décision vaccinale : Health Belief Model</vt:lpstr>
      <vt:lpstr>Mise en perspective du  point de vue de la sociologie du risque</vt:lpstr>
      <vt:lpstr>Mesure de l’HV : pour quoi faire ?</vt:lpstr>
      <vt:lpstr>HV en population : module vaccination du                      baromètre santé 2016</vt:lpstr>
      <vt:lpstr>Illustration des questions VH : données provisoires du baromètre santé 2016, Santé Publique France</vt:lpstr>
      <vt:lpstr>Que nous apprennent des entretiens qualitatifs sur l’HV de parents de jeunes enfants</vt:lpstr>
      <vt:lpstr>PRÉVALENCE DE L’HÉSITATION VACCINALE CHEZ LES MÉDECINS GÉNÉRALISTES DE VILLE (Panel national de MG (N=1500), Classification ascendante hiérarchique)</vt:lpstr>
      <vt:lpstr>Comment convaincre de l’utilité des vaccins ?</vt:lpstr>
      <vt:lpstr>La question centrale de la confiance du public</vt:lpstr>
      <vt:lpstr>La question de la confiance aussi centrale chez les médecins [Raude 2016]</vt:lpstr>
      <vt:lpstr>Ce que des entretiens qualitatifs illustrent…</vt:lpstr>
      <vt:lpstr>Quelques réflexions sur l’extension des obligations</vt:lpstr>
      <vt:lpstr>Conclusion : pour préparer l’avenir…</vt:lpstr>
      <vt:lpstr>Présentation PowerPoint</vt:lpstr>
      <vt:lpstr>Présentation PowerPoint</vt:lpstr>
      <vt:lpstr>Illustration des questions de perception sur la grippe et son vaccin : données provisoires du baromètre santé (juin 2016) Santé Publique France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Mesure de l’hésitation vaccinale en France</dc:title>
  <dc:creator>utilisateur</dc:creator>
  <cp:lastModifiedBy>Pierre Verger</cp:lastModifiedBy>
  <cp:revision>111</cp:revision>
  <cp:lastPrinted>2017-09-20T15:31:50Z</cp:lastPrinted>
  <dcterms:created xsi:type="dcterms:W3CDTF">2016-06-02T15:53:41Z</dcterms:created>
  <dcterms:modified xsi:type="dcterms:W3CDTF">2017-09-20T15:33:07Z</dcterms:modified>
</cp:coreProperties>
</file>