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7"/>
  </p:notesMasterIdLst>
  <p:sldIdLst>
    <p:sldId id="298" r:id="rId3"/>
    <p:sldId id="299" r:id="rId4"/>
    <p:sldId id="300" r:id="rId5"/>
    <p:sldId id="301" r:id="rId6"/>
    <p:sldId id="295" r:id="rId7"/>
    <p:sldId id="303" r:id="rId8"/>
    <p:sldId id="296" r:id="rId9"/>
    <p:sldId id="304" r:id="rId10"/>
    <p:sldId id="305" r:id="rId11"/>
    <p:sldId id="302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256" r:id="rId21"/>
    <p:sldId id="291" r:id="rId22"/>
    <p:sldId id="292" r:id="rId23"/>
    <p:sldId id="293" r:id="rId24"/>
    <p:sldId id="294" r:id="rId25"/>
    <p:sldId id="297" r:id="rId26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ROTEAM 2017" id="{5C984255-D128-B847-B47A-F1D89C46DB0F}">
          <p14:sldIdLst>
            <p14:sldId id="298"/>
            <p14:sldId id="299"/>
            <p14:sldId id="300"/>
            <p14:sldId id="301"/>
            <p14:sldId id="295"/>
            <p14:sldId id="303"/>
            <p14:sldId id="296"/>
            <p14:sldId id="304"/>
            <p14:sldId id="305"/>
            <p14:sldId id="302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Recommandations Morlat 2015" id="{A1EE1AB6-D238-4B48-954B-75176D80102B}">
          <p14:sldIdLst>
            <p14:sldId id="256"/>
            <p14:sldId id="291"/>
            <p14:sldId id="292"/>
            <p14:sldId id="293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4"/>
    <p:restoredTop sz="52957"/>
  </p:normalViewPr>
  <p:slideViewPr>
    <p:cSldViewPr>
      <p:cViewPr>
        <p:scale>
          <a:sx n="122" d="100"/>
          <a:sy n="122" d="100"/>
        </p:scale>
        <p:origin x="168" y="-6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B9B8D-399D-8742-BD90-0C752C1B0352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26588-2240-1345-AED1-BCDCA6737C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3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6588-2240-1345-AED1-BCDCA6737C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1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6588-2240-1345-AED1-BCDCA6737CE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05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L’utilisation d’atazanavir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boostée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augmente fortement la concentration du progestatif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norgestimate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mais diminue celle de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éthinyl-estradiol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(EE). Concernant la combinaison fixe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elvitegravir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cobicistat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tenofovir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/emtricitabine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Stribild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°), il y a une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réduction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concentration d’EE et une forte augmentation de celle du progestatif 17-deacetyl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norgestimate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Une option envisageable est d’associer ces associations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antirétrovirales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une pilule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oestroprogestative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contenant 30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ethinyl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estradiol (15). 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publiées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les interactions entre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éthinylestradiol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progestatifs et ARV sont des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pharmacocinétique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portant sur de faibles effectifs et aucune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évalue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le retentissement de la diminution des taux d’hormones sur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efficacite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clinique des contraceptifs.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6588-2240-1345-AED1-BCDCA6737CE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27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4F7F-FEC6-EE41-AC8D-000234A00C79}" type="datetime1">
              <a:rPr lang="fr-FR" smtClean="0"/>
              <a:t>22/09/2017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598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4076"/>
            <a:ext cx="4330827" cy="81127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4" b="0" cap="all" baseline="0">
                <a:solidFill>
                  <a:schemeClr val="tx2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5349"/>
            <a:ext cx="4330827" cy="3621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4076"/>
            <a:ext cx="4330827" cy="81127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4" b="0" cap="all" baseline="0">
                <a:solidFill>
                  <a:schemeClr val="tx2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5349"/>
            <a:ext cx="4330827" cy="3621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9361-C764-9F47-91DB-6F7F21177026}" type="datetime1">
              <a:rPr lang="fr-FR" smtClean="0"/>
              <a:t>22/09/2017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3185-C65A-5340-9D48-9B4DB521E8E4}" type="datetime1">
              <a:rPr lang="fr-FR" smtClean="0"/>
              <a:t>22/09/2017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CAA8-6E72-8740-99D5-31D8C742F3DA}" type="datetime1">
              <a:rPr lang="fr-FR" smtClean="0"/>
              <a:t>22/09/2017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5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4896"/>
            <a:ext cx="2807018" cy="2518833"/>
          </a:xfrm>
        </p:spPr>
        <p:txBody>
          <a:bodyPr anchor="b">
            <a:normAutofit/>
          </a:bodyPr>
          <a:lstStyle>
            <a:lvl1pPr>
              <a:defRPr sz="3967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55" y="806027"/>
            <a:ext cx="5858207" cy="579331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4107"/>
            <a:ext cx="2807018" cy="372329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17728"/>
            <a:ext cx="2296652" cy="402314"/>
          </a:xfrm>
        </p:spPr>
        <p:txBody>
          <a:bodyPr/>
          <a:lstStyle>
            <a:lvl1pPr algn="l">
              <a:defRPr/>
            </a:lvl1pPr>
          </a:lstStyle>
          <a:p>
            <a:fld id="{804860FF-BA01-CD4B-B92D-07D0A7DF4D59}" type="datetime1">
              <a:rPr lang="fr-FR" smtClean="0"/>
              <a:t>22/09/2017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17728"/>
            <a:ext cx="4076859" cy="40231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57472"/>
            <a:ext cx="10690616" cy="2099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5686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1810"/>
            <a:ext cx="8875522" cy="906780"/>
          </a:xfrm>
        </p:spPr>
        <p:txBody>
          <a:bodyPr tIns="0" bIns="0" anchor="b">
            <a:noAutofit/>
          </a:bodyPr>
          <a:lstStyle>
            <a:lvl1pPr>
              <a:defRPr sz="3967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1568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526">
                <a:solidFill>
                  <a:schemeClr val="bg1"/>
                </a:solidFill>
              </a:defRPr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5" y="6508665"/>
            <a:ext cx="8875522" cy="65489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49B-76C5-4742-923F-50DD394785A7}" type="datetime1">
              <a:rPr lang="fr-FR" smtClean="0"/>
              <a:t>22/09/2017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0EE-D546-3440-9BE5-3624F4EB7572}" type="datetime1">
              <a:rPr lang="fr-FR" smtClean="0"/>
              <a:t>22/09/2017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7026"/>
            <a:ext cx="2305764" cy="63438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7025"/>
            <a:ext cx="6783626" cy="6343824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139-DE56-4644-B2AC-64476B11313F}" type="datetime1">
              <a:rPr lang="fr-FR" smtClean="0"/>
              <a:t>22/09/2017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A6C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A6C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3E4E-992A-AD46-9C21-BD472142A460}" type="datetime1">
              <a:rPr lang="fr-FR" smtClean="0"/>
              <a:t>22/09/2017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A6C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2F891-5224-7F4D-9117-B2CE939EBD9A}" type="datetime1">
              <a:rPr lang="fr-FR" smtClean="0"/>
              <a:t>22/09/2017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6"/>
            <a:ext cx="9144000" cy="171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A6C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0904-250F-AF4B-8A3D-DBEFC9EF2D7C}" type="datetime1">
              <a:rPr lang="fr-FR" smtClean="0"/>
              <a:t>22/09/2017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6"/>
            <a:ext cx="9144000" cy="171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839" y="1206246"/>
            <a:ext cx="91440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4839" y="2063495"/>
            <a:ext cx="9144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4839" y="2920745"/>
            <a:ext cx="9144000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4839" y="3777996"/>
            <a:ext cx="9144000" cy="171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4839" y="4635246"/>
            <a:ext cx="9144000" cy="171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4839" y="5492496"/>
            <a:ext cx="9143999" cy="1714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3AB5-28A3-EE46-8E23-7D9614A24CD6}" type="datetime1">
              <a:rPr lang="fr-FR" smtClean="0"/>
              <a:t>22/09/2017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253"/>
            <a:ext cx="8822055" cy="39293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5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09434"/>
            <a:ext cx="8822055" cy="125941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5" cap="all" spc="220" baseline="0">
                <a:solidFill>
                  <a:schemeClr val="tx2"/>
                </a:solidFill>
                <a:latin typeface="+mj-lt"/>
              </a:defRPr>
            </a:lvl1pPr>
            <a:lvl2pPr marL="503789" indent="0" algn="ctr">
              <a:buNone/>
              <a:defRPr sz="2645"/>
            </a:lvl2pPr>
            <a:lvl3pPr marL="1007577" indent="0" algn="ctr">
              <a:buNone/>
              <a:defRPr sz="2645"/>
            </a:lvl3pPr>
            <a:lvl4pPr marL="1511366" indent="0" algn="ctr">
              <a:buNone/>
              <a:defRPr sz="2204"/>
            </a:lvl4pPr>
            <a:lvl5pPr marL="2015155" indent="0" algn="ctr">
              <a:buNone/>
              <a:defRPr sz="2204"/>
            </a:lvl5pPr>
            <a:lvl6pPr marL="2518943" indent="0" algn="ctr">
              <a:buNone/>
              <a:defRPr sz="2204"/>
            </a:lvl6pPr>
            <a:lvl7pPr marL="3022732" indent="0" algn="ctr">
              <a:buNone/>
              <a:defRPr sz="2204"/>
            </a:lvl7pPr>
            <a:lvl8pPr marL="3526521" indent="0" algn="ctr">
              <a:buNone/>
              <a:defRPr sz="2204"/>
            </a:lvl8pPr>
            <a:lvl9pPr marL="4030309" indent="0" algn="ctr">
              <a:buNone/>
              <a:defRPr sz="2204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2BDF-B8E7-8644-B45F-6A37D87A71F4}" type="datetime1">
              <a:rPr lang="fr-FR" smtClean="0"/>
              <a:t>22/09/2017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5783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D4C2-F377-8844-A925-E3539A6D5702}" type="datetime1">
              <a:rPr lang="fr-FR" smtClean="0"/>
              <a:t>22/09/2017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253"/>
            <a:ext cx="8822055" cy="39293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06687"/>
            <a:ext cx="8822055" cy="1259417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5" cap="all" spc="220" baseline="0">
                <a:solidFill>
                  <a:schemeClr val="tx2"/>
                </a:solidFill>
                <a:latin typeface="+mj-lt"/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8F-DC08-3045-BEFB-9F662B9ECA67}" type="datetime1">
              <a:rPr lang="fr-FR" smtClean="0"/>
              <a:t>22/09/2017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5783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598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3725"/>
            <a:ext cx="4330827" cy="443314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3728"/>
            <a:ext cx="4330827" cy="443314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247-5A07-534C-85C6-28D651B8B456}" type="datetime1">
              <a:rPr lang="fr-FR" smtClean="0"/>
              <a:t>22/09/2017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386" y="501650"/>
            <a:ext cx="7198626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DA6C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8877" y="1438605"/>
            <a:ext cx="8215645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DA6C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CCA3-430B-EC4C-883C-92820E4AD6FF}" type="datetime1">
              <a:rPr lang="fr-FR" smtClean="0"/>
              <a:t>22/09/2017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2733"/>
            <a:ext cx="10693401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79477"/>
            <a:ext cx="10693401" cy="7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59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3725"/>
            <a:ext cx="8822056" cy="44331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17728"/>
            <a:ext cx="216838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fld id="{CD8B7EA1-D30E-3F4F-A97A-6790AF169D71}" type="datetime1">
              <a:rPr lang="fr-FR" smtClean="0"/>
              <a:t>22/09/2017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17728"/>
            <a:ext cx="4230001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17728"/>
            <a:ext cx="1150756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4848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4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1007577" rtl="0" eaLnBrk="1" latinLnBrk="0" hangingPunct="1">
        <a:lnSpc>
          <a:spcPct val="85000"/>
        </a:lnSpc>
        <a:spcBef>
          <a:spcPct val="0"/>
        </a:spcBef>
        <a:buNone/>
        <a:defRPr sz="5289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58" indent="-100758" algn="l" defTabSz="1007577" rtl="0" eaLnBrk="1" latinLnBrk="0" hangingPunct="1">
        <a:lnSpc>
          <a:spcPct val="90000"/>
        </a:lnSpc>
        <a:spcBef>
          <a:spcPts val="1322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182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698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213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7729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09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47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285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23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12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ATELIERS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962406" y="4921250"/>
            <a:ext cx="8822055" cy="125941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« Femme enceinte et VIH »</a:t>
            </a:r>
          </a:p>
          <a:p>
            <a:endParaRPr lang="fr-FR" sz="2800" b="1" dirty="0"/>
          </a:p>
          <a:p>
            <a:r>
              <a:rPr lang="fr-FR" sz="2800" dirty="0"/>
              <a:t/>
            </a:r>
            <a:br>
              <a:rPr lang="fr-FR" sz="2800" dirty="0"/>
            </a:br>
            <a:endParaRPr lang="fr-FR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5100" y="5988050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Laurence Morand-Joubert</a:t>
            </a:r>
            <a:b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200" i="1" smtClean="0">
                <a:solidFill>
                  <a:schemeClr val="bg1">
                    <a:lumMod val="50000"/>
                  </a:schemeClr>
                </a:solidFill>
              </a:rPr>
              <a:t>Isabelle Pellegrin</a:t>
            </a:r>
          </a:p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Cédric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Arvieux</a:t>
            </a:r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4056"/>
            <a:ext cx="6096000" cy="117413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382539"/>
            <a:ext cx="1569720" cy="119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38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62406" y="120650"/>
            <a:ext cx="8822055" cy="838201"/>
          </a:xfrm>
        </p:spPr>
        <p:txBody>
          <a:bodyPr>
            <a:normAutofit/>
          </a:bodyPr>
          <a:lstStyle/>
          <a:p>
            <a:r>
              <a:rPr lang="fr-FR" dirty="0" smtClean="0"/>
              <a:t>Evolution charge virale et CD4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23693" r="41773" b="14704"/>
          <a:stretch/>
        </p:blipFill>
        <p:spPr>
          <a:xfrm>
            <a:off x="165100" y="2482850"/>
            <a:ext cx="5105400" cy="386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29037" r="41373" b="28182"/>
          <a:stretch/>
        </p:blipFill>
        <p:spPr>
          <a:xfrm>
            <a:off x="5422900" y="2515010"/>
            <a:ext cx="4953000" cy="36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3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Charge virale un peu fluctuante, mais basse en dehors de quelques arrêts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Consultation 14/09/2015</a:t>
            </a:r>
          </a:p>
          <a:p>
            <a:pPr lvl="1"/>
            <a:r>
              <a:rPr lang="fr-FR" dirty="0" smtClean="0"/>
              <a:t>Nausées, vomissement, tension mammaire: </a:t>
            </a:r>
            <a:r>
              <a:rPr lang="fr-FR" b="1" dirty="0" smtClean="0"/>
              <a:t>nouvelle grossesse (9 SA)</a:t>
            </a:r>
          </a:p>
          <a:p>
            <a:pPr lvl="1"/>
            <a:r>
              <a:rPr lang="fr-FR" b="1" dirty="0" smtClean="0"/>
              <a:t>A arrêté son traitement, car pensait que les symptômes de grossesse étaient des effets secondaires des ARV : CV 214 100 cop/mL, CD4 </a:t>
            </a:r>
            <a:r>
              <a:rPr lang="mr-IN" b="1" dirty="0" smtClean="0"/>
              <a:t>–</a:t>
            </a:r>
            <a:r>
              <a:rPr lang="fr-FR" b="1" dirty="0" smtClean="0"/>
              <a:t> 192/mm</a:t>
            </a:r>
            <a:r>
              <a:rPr lang="fr-FR" b="1" baseline="30000" dirty="0" smtClean="0"/>
              <a:t>3</a:t>
            </a:r>
          </a:p>
          <a:p>
            <a:pPr lvl="1"/>
            <a:r>
              <a:rPr lang="fr-FR" dirty="0" smtClean="0"/>
              <a:t>Entre temps sa fille de 4 ans est arrivée en France (donc déjà 3 enfants à charge)</a:t>
            </a:r>
          </a:p>
          <a:p>
            <a:pPr lvl="1"/>
            <a:r>
              <a:rPr lang="fr-FR" dirty="0" smtClean="0"/>
              <a:t>Souhaite poursuivre la grossesse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Que proposez-vous ?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7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4700" y="1720850"/>
            <a:ext cx="9372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406" y="315797"/>
            <a:ext cx="8822055" cy="795454"/>
          </a:xfrm>
        </p:spPr>
        <p:txBody>
          <a:bodyPr/>
          <a:lstStyle/>
          <a:p>
            <a:r>
              <a:rPr lang="fr-FR" dirty="0" smtClean="0"/>
              <a:t>Choix de l’équipe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2405" y="1111251"/>
            <a:ext cx="8822056" cy="5355621"/>
          </a:xfrm>
        </p:spPr>
        <p:txBody>
          <a:bodyPr/>
          <a:lstStyle/>
          <a:p>
            <a:r>
              <a:rPr lang="fr-FR" dirty="0" smtClean="0"/>
              <a:t>Renforcement ETP +++</a:t>
            </a:r>
          </a:p>
          <a:p>
            <a:r>
              <a:rPr lang="fr-FR" dirty="0" smtClean="0"/>
              <a:t>Choix thérapeutique</a:t>
            </a:r>
          </a:p>
          <a:p>
            <a:pPr lvl="1"/>
            <a:r>
              <a:rPr lang="fr-FR" dirty="0" smtClean="0"/>
              <a:t>Darunavir/r  (</a:t>
            </a:r>
            <a:r>
              <a:rPr lang="fr-FR" dirty="0" err="1" smtClean="0"/>
              <a:t>Prezista</a:t>
            </a:r>
            <a:r>
              <a:rPr lang="fr-FR" dirty="0" smtClean="0"/>
              <a:t>® et </a:t>
            </a:r>
            <a:r>
              <a:rPr lang="fr-FR" dirty="0" err="1" smtClean="0"/>
              <a:t>Norvir</a:t>
            </a:r>
            <a:r>
              <a:rPr lang="fr-FR" dirty="0" smtClean="0"/>
              <a:t>®) et </a:t>
            </a:r>
            <a:r>
              <a:rPr lang="fr-FR" dirty="0" err="1" smtClean="0"/>
              <a:t>tenofovir</a:t>
            </a:r>
            <a:r>
              <a:rPr lang="fr-FR" dirty="0" smtClean="0"/>
              <a:t>/emtricitabine (Truvada®)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23693" r="17770" b="14704"/>
          <a:stretch/>
        </p:blipFill>
        <p:spPr>
          <a:xfrm>
            <a:off x="297052" y="2579731"/>
            <a:ext cx="8021447" cy="422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>
          <a:xfrm>
            <a:off x="6162256" y="3859681"/>
            <a:ext cx="1905000" cy="2808032"/>
          </a:xfrm>
          <a:prstGeom prst="frame">
            <a:avLst>
              <a:gd name="adj1" fmla="val 2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91943" y="3328451"/>
            <a:ext cx="1657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Accouchement 16/04/2016</a:t>
            </a:r>
          </a:p>
          <a:p>
            <a:endParaRPr lang="fr-FR" dirty="0"/>
          </a:p>
          <a:p>
            <a:r>
              <a:rPr lang="fr-FR" dirty="0" smtClean="0"/>
              <a:t>Voie basse ou césarienne ?</a:t>
            </a:r>
          </a:p>
          <a:p>
            <a:r>
              <a:rPr lang="fr-FR" dirty="0" smtClean="0"/>
              <a:t>Perfusion AZT ?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632700" y="3717738"/>
            <a:ext cx="1114358" cy="871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12</a:t>
            </a:fld>
            <a:endParaRPr lang="uk-UA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6881115" y="4149279"/>
            <a:ext cx="1109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58 </a:t>
            </a:r>
            <a:r>
              <a:rPr lang="fr-FR" sz="1000" dirty="0" err="1" smtClean="0"/>
              <a:t>cp</a:t>
            </a:r>
            <a:r>
              <a:rPr lang="fr-FR" sz="1000" dirty="0" smtClean="0"/>
              <a:t>/</a:t>
            </a:r>
            <a:r>
              <a:rPr lang="fr-FR" sz="1000" dirty="0" err="1" smtClean="0"/>
              <a:t>mL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698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Autour de l’accouchement n°2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Décision de césarienne obstétricale</a:t>
            </a:r>
          </a:p>
          <a:p>
            <a:r>
              <a:rPr lang="fr-FR" dirty="0" smtClean="0"/>
              <a:t>Charge virale indétectable (&lt;35 cop/</a:t>
            </a:r>
            <a:r>
              <a:rPr lang="fr-FR" dirty="0" err="1" smtClean="0"/>
              <a:t>mL</a:t>
            </a:r>
            <a:r>
              <a:rPr lang="fr-FR" dirty="0" smtClean="0"/>
              <a:t>) une semaine avant l’accouchement</a:t>
            </a:r>
          </a:p>
          <a:p>
            <a:pPr lvl="1"/>
            <a:r>
              <a:rPr lang="fr-FR" dirty="0" smtClean="0"/>
              <a:t>Pas de perfusion d’AZT</a:t>
            </a:r>
          </a:p>
          <a:p>
            <a:pPr lvl="1"/>
            <a:r>
              <a:rPr lang="fr-FR" dirty="0" smtClean="0"/>
              <a:t>Prophylaxie du nouveau-né « standard »</a:t>
            </a:r>
          </a:p>
          <a:p>
            <a:r>
              <a:rPr lang="fr-FR" dirty="0" smtClean="0"/>
              <a:t>Contraception</a:t>
            </a:r>
          </a:p>
          <a:p>
            <a:pPr lvl="1"/>
            <a:r>
              <a:rPr lang="fr-FR" dirty="0" smtClean="0"/>
              <a:t>Ne veut pas d’implant « parce que ça fait grossir » </a:t>
            </a:r>
            <a:r>
              <a:rPr lang="fr-FR" dirty="0" smtClean="0">
                <a:sym typeface="Wingdings"/>
              </a:rPr>
              <a:t> pilule contraceptive</a:t>
            </a:r>
            <a:endParaRPr lang="fr-FR" dirty="0" smtClean="0"/>
          </a:p>
          <a:p>
            <a:r>
              <a:rPr lang="fr-FR" dirty="0" smtClean="0"/>
              <a:t>Forte demande de repasser à un comprimé/j, CV &lt; 35 cop/</a:t>
            </a:r>
            <a:r>
              <a:rPr lang="fr-FR" dirty="0" err="1" smtClean="0"/>
              <a:t>mL</a:t>
            </a:r>
            <a:endParaRPr lang="fr-FR" dirty="0" smtClean="0"/>
          </a:p>
          <a:p>
            <a:pPr lvl="1"/>
            <a:r>
              <a:rPr lang="fr-FR" dirty="0" smtClean="0"/>
              <a:t>Reprise Eviplera® le 24/08/2016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23693" r="5994" b="14704"/>
          <a:stretch/>
        </p:blipFill>
        <p:spPr>
          <a:xfrm>
            <a:off x="2679700" y="5295926"/>
            <a:ext cx="5105400" cy="234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t="38777" r="24432" b="30326"/>
          <a:stretch/>
        </p:blipFill>
        <p:spPr>
          <a:xfrm>
            <a:off x="561842" y="1213309"/>
            <a:ext cx="9256340" cy="351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28/08/2017 : Surprise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Hospitalisée pour métrorragies</a:t>
            </a:r>
          </a:p>
          <a:p>
            <a:pPr lvl="1"/>
            <a:r>
              <a:rPr lang="fr-FR" dirty="0" smtClean="0"/>
              <a:t>Grossesse en cours de 16 SA</a:t>
            </a:r>
          </a:p>
          <a:p>
            <a:r>
              <a:rPr lang="fr-FR" dirty="0" smtClean="0"/>
              <a:t>Ne souhaitait pas garder l’enfant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Charge virale : 3 700 cop/</a:t>
            </a:r>
            <a:r>
              <a:rPr lang="fr-FR" dirty="0" err="1" smtClean="0"/>
              <a:t>mL</a:t>
            </a:r>
            <a:endParaRPr lang="fr-FR" dirty="0" smtClean="0"/>
          </a:p>
          <a:p>
            <a:r>
              <a:rPr lang="fr-FR" dirty="0" smtClean="0"/>
              <a:t>Toujours sous Eviplera</a:t>
            </a:r>
          </a:p>
          <a:p>
            <a:endParaRPr lang="fr-FR" dirty="0"/>
          </a:p>
          <a:p>
            <a:r>
              <a:rPr lang="fr-FR" b="1" dirty="0" smtClean="0"/>
              <a:t>Que lui proposez-vous ?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9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l’équipe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nouveau renforcement +++ de l’ETP</a:t>
            </a:r>
          </a:p>
          <a:p>
            <a:r>
              <a:rPr lang="fr-FR" dirty="0" smtClean="0"/>
              <a:t>Choix thérapeutique : </a:t>
            </a:r>
          </a:p>
          <a:p>
            <a:pPr lvl="1"/>
            <a:r>
              <a:rPr lang="fr-FR" dirty="0" err="1" smtClean="0"/>
              <a:t>Prezista</a:t>
            </a:r>
            <a:r>
              <a:rPr lang="fr-FR" dirty="0" smtClean="0"/>
              <a:t>®/</a:t>
            </a:r>
            <a:r>
              <a:rPr lang="fr-FR" dirty="0" err="1" smtClean="0"/>
              <a:t>Norvir</a:t>
            </a:r>
            <a:r>
              <a:rPr lang="fr-FR" dirty="0" smtClean="0"/>
              <a:t>® et Truvada®</a:t>
            </a:r>
          </a:p>
          <a:p>
            <a:r>
              <a:rPr lang="fr-FR" dirty="0" smtClean="0"/>
              <a:t>Et après la grossesse : stérilet 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5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406" y="315797"/>
            <a:ext cx="8822055" cy="947854"/>
          </a:xfrm>
        </p:spPr>
        <p:txBody>
          <a:bodyPr/>
          <a:lstStyle/>
          <a:p>
            <a:r>
              <a:rPr lang="fr-FR" dirty="0" smtClean="0"/>
              <a:t>Contraception et VIH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29" y="1291168"/>
            <a:ext cx="7779408" cy="55308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8900" y="7131050"/>
            <a:ext cx="29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bg1"/>
                </a:solidFill>
              </a:rPr>
              <a:t>Courtesy</a:t>
            </a:r>
            <a:r>
              <a:rPr lang="fr-FR" i="1" dirty="0" smtClean="0">
                <a:solidFill>
                  <a:schemeClr val="bg1"/>
                </a:solidFill>
              </a:rPr>
              <a:t> Laurent Mandelbrot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18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406" y="315797"/>
            <a:ext cx="8822055" cy="795454"/>
          </a:xfrm>
        </p:spPr>
        <p:txBody>
          <a:bodyPr/>
          <a:lstStyle/>
          <a:p>
            <a:r>
              <a:rPr lang="fr-FR" dirty="0" smtClean="0"/>
              <a:t>Contraception (2)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147234"/>
            <a:ext cx="9448800" cy="55639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8900" y="7131050"/>
            <a:ext cx="29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bg1"/>
                </a:solidFill>
              </a:rPr>
              <a:t>Courtesy</a:t>
            </a:r>
            <a:r>
              <a:rPr lang="fr-FR" i="1" dirty="0" smtClean="0">
                <a:solidFill>
                  <a:schemeClr val="bg1"/>
                </a:solidFill>
              </a:rPr>
              <a:t> Laurent Mandelbrot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4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18</a:t>
            </a:fld>
            <a:endParaRPr lang="uk-UA"/>
          </a:p>
        </p:txBody>
      </p:sp>
      <p:pic>
        <p:nvPicPr>
          <p:cNvPr id="1026" name="Picture 2" descr="ésultat de recherche d'images pour &quot;femme enceinte no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33" y="1390533"/>
            <a:ext cx="39624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3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71" y="6328220"/>
            <a:ext cx="391096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1800" b="1" spc="-5" dirty="0">
                <a:solidFill>
                  <a:srgbClr val="DA6C27"/>
                </a:solidFill>
                <a:latin typeface="Arial"/>
                <a:cs typeface="Arial"/>
              </a:rPr>
              <a:t>Congrès </a:t>
            </a:r>
            <a:r>
              <a:rPr sz="1800" b="1" dirty="0">
                <a:solidFill>
                  <a:srgbClr val="DA6C27"/>
                </a:solidFill>
                <a:latin typeface="Arial"/>
                <a:cs typeface="Arial"/>
              </a:rPr>
              <a:t>de la </a:t>
            </a:r>
            <a:r>
              <a:rPr sz="1800" b="1" spc="-5" dirty="0">
                <a:solidFill>
                  <a:srgbClr val="DA6C27"/>
                </a:solidFill>
                <a:latin typeface="Arial"/>
                <a:cs typeface="Arial"/>
              </a:rPr>
              <a:t>SFLS </a:t>
            </a:r>
            <a:r>
              <a:rPr sz="1800" dirty="0">
                <a:solidFill>
                  <a:srgbClr val="DA6C27"/>
                </a:solidFill>
                <a:latin typeface="Arial"/>
                <a:cs typeface="Arial"/>
              </a:rPr>
              <a:t>- 9 </a:t>
            </a:r>
            <a:r>
              <a:rPr sz="1800" spc="-5" dirty="0">
                <a:solidFill>
                  <a:srgbClr val="DA6C27"/>
                </a:solidFill>
                <a:latin typeface="Arial"/>
                <a:cs typeface="Arial"/>
              </a:rPr>
              <a:t>octobre</a:t>
            </a:r>
            <a:r>
              <a:rPr sz="1800" spc="-105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A6C27"/>
                </a:solidFill>
                <a:latin typeface="Arial"/>
                <a:cs typeface="Arial"/>
              </a:rPr>
              <a:t>2015 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Ph Morlat pour le groupe</a:t>
            </a:r>
            <a:r>
              <a:rPr sz="1800" spc="-10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d’experts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Mme Mam M.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Officiellement née en 1993</a:t>
            </a:r>
            <a:br>
              <a:rPr lang="fr-FR" dirty="0" smtClean="0"/>
            </a:br>
            <a:r>
              <a:rPr lang="fr-FR" dirty="0" smtClean="0"/>
              <a:t>Deux enfants de 2 et 5 ans</a:t>
            </a:r>
          </a:p>
          <a:p>
            <a:r>
              <a:rPr lang="fr-FR" dirty="0" smtClean="0"/>
              <a:t>Arrivée en France en 2013 (Congo) avec l’enfant le plus âgé, la plus jeune restée au pays, parcours migratoire compliqué</a:t>
            </a:r>
          </a:p>
          <a:p>
            <a:r>
              <a:rPr lang="fr-FR" dirty="0" smtClean="0"/>
              <a:t>Hébergement centre </a:t>
            </a:r>
            <a:r>
              <a:rPr lang="fr-FR" dirty="0"/>
              <a:t>de </a:t>
            </a:r>
            <a:r>
              <a:rPr lang="fr-FR" dirty="0" smtClean="0"/>
              <a:t>rétention, foyer, 115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Peu de maitrise de la langue française</a:t>
            </a:r>
          </a:p>
          <a:p>
            <a:r>
              <a:rPr lang="fr-FR" dirty="0" smtClean="0"/>
              <a:t>Envoyé par médecin traitant pour découverte infection VIH, vue à </a:t>
            </a:r>
            <a:r>
              <a:rPr lang="fr-FR" b="1" dirty="0" smtClean="0"/>
              <a:t>9 SA </a:t>
            </a:r>
            <a:r>
              <a:rPr lang="fr-FR" dirty="0" smtClean="0"/>
              <a:t>le 13/06/2013.</a:t>
            </a:r>
          </a:p>
          <a:p>
            <a:r>
              <a:rPr lang="fr-FR" dirty="0" smtClean="0"/>
              <a:t>DDR : 12/04/2013, terme estimé 17/01/2014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4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913" y="1433575"/>
            <a:ext cx="7353934" cy="98869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24460">
              <a:lnSpc>
                <a:spcPts val="3740"/>
              </a:lnSpc>
              <a:spcBef>
                <a:spcPts val="305"/>
              </a:spcBef>
            </a:pPr>
            <a:r>
              <a:rPr sz="3200" spc="-10" dirty="0"/>
              <a:t>Désir d’enfant, grossesse </a:t>
            </a:r>
            <a:r>
              <a:rPr sz="3200" spc="-5" dirty="0"/>
              <a:t>et prise </a:t>
            </a:r>
            <a:r>
              <a:rPr sz="3200" spc="-10" dirty="0"/>
              <a:t>en  </a:t>
            </a:r>
            <a:r>
              <a:rPr sz="3200" spc="-5" dirty="0"/>
              <a:t>charge du nouveau-né de mère</a:t>
            </a:r>
            <a:r>
              <a:rPr sz="3200" spc="-80" dirty="0"/>
              <a:t> </a:t>
            </a:r>
            <a:r>
              <a:rPr sz="3200" spc="-5" dirty="0"/>
              <a:t>PVVIH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74839" y="348996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4440" y="6174495"/>
            <a:ext cx="4384675" cy="9245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Actualisation 2015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désir d’enfant, grossesse et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prise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charge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 nouveau-né de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mère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PVVIH  </a:t>
            </a:r>
            <a:r>
              <a:rPr sz="1500" b="1" spc="-5" dirty="0">
                <a:solidFill>
                  <a:srgbClr val="1E1C11"/>
                </a:solidFill>
                <a:latin typeface="Arial"/>
                <a:cs typeface="Arial"/>
              </a:rPr>
              <a:t>Congrès </a:t>
            </a:r>
            <a:r>
              <a:rPr sz="1500" b="1" dirty="0">
                <a:solidFill>
                  <a:srgbClr val="1E1C11"/>
                </a:solidFill>
                <a:latin typeface="Arial"/>
                <a:cs typeface="Arial"/>
              </a:rPr>
              <a:t>de la SFLS </a:t>
            </a:r>
            <a:r>
              <a:rPr sz="1500" dirty="0">
                <a:solidFill>
                  <a:srgbClr val="1E1C11"/>
                </a:solidFill>
                <a:latin typeface="Arial"/>
                <a:cs typeface="Arial"/>
              </a:rPr>
              <a:t>- 9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octobre</a:t>
            </a:r>
            <a:r>
              <a:rPr sz="1500" spc="-12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2015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1E1C11"/>
                </a:solidFill>
                <a:latin typeface="Arial"/>
                <a:cs typeface="Arial"/>
              </a:rPr>
              <a:t>L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Mandelbrot et </a:t>
            </a:r>
            <a:r>
              <a:rPr sz="1500" dirty="0">
                <a:solidFill>
                  <a:srgbClr val="1E1C11"/>
                </a:solidFill>
                <a:latin typeface="Arial"/>
                <a:cs typeface="Arial"/>
              </a:rPr>
              <a:t>A Faye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pour le groupe</a:t>
            </a:r>
            <a:r>
              <a:rPr sz="1500" spc="-27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d’experts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81" y="616712"/>
            <a:ext cx="642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Commission </a:t>
            </a:r>
            <a:r>
              <a:rPr sz="2400" dirty="0"/>
              <a:t>« </a:t>
            </a:r>
            <a:r>
              <a:rPr sz="2400" spc="-5" dirty="0"/>
              <a:t>Désir d’enfant et grossesse</a:t>
            </a:r>
            <a:r>
              <a:rPr sz="2400" spc="-45" dirty="0"/>
              <a:t> </a:t>
            </a:r>
            <a:r>
              <a:rPr sz="2400" dirty="0"/>
              <a:t>»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04271" y="1137158"/>
            <a:ext cx="8289290" cy="462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1E1C11"/>
                </a:solidFill>
                <a:latin typeface="Arial-BoldItalicMT"/>
                <a:cs typeface="Arial-BoldItalicMT"/>
              </a:rPr>
              <a:t>Sous </a:t>
            </a:r>
            <a:r>
              <a:rPr sz="1800" b="1" i="1" dirty="0">
                <a:solidFill>
                  <a:srgbClr val="1E1C11"/>
                </a:solidFill>
                <a:latin typeface="Arial-BoldItalicMT"/>
                <a:cs typeface="Arial-BoldItalicMT"/>
              </a:rPr>
              <a:t>la direction du </a:t>
            </a:r>
            <a:r>
              <a:rPr sz="1800" b="1" i="1" spc="-5" dirty="0">
                <a:solidFill>
                  <a:srgbClr val="1E1C11"/>
                </a:solidFill>
                <a:latin typeface="Arial-BoldItalicMT"/>
                <a:cs typeface="Arial-BoldItalicMT"/>
              </a:rPr>
              <a:t>Professeur </a:t>
            </a:r>
            <a:r>
              <a:rPr sz="1800" b="1" i="1" dirty="0">
                <a:solidFill>
                  <a:srgbClr val="1E1C11"/>
                </a:solidFill>
                <a:latin typeface="Arial-BoldItalicMT"/>
                <a:cs typeface="Arial-BoldItalicMT"/>
              </a:rPr>
              <a:t>Laurent </a:t>
            </a:r>
            <a:r>
              <a:rPr sz="1800" b="1" i="1" spc="-20" dirty="0">
                <a:solidFill>
                  <a:srgbClr val="1E1C11"/>
                </a:solidFill>
                <a:latin typeface="Arial-BoldItalicMT"/>
                <a:cs typeface="Arial-BoldItalicMT"/>
              </a:rPr>
              <a:t>MANDELBROT, </a:t>
            </a:r>
            <a:r>
              <a:rPr sz="1800" b="1" i="1" spc="-5" dirty="0">
                <a:solidFill>
                  <a:srgbClr val="1E1C11"/>
                </a:solidFill>
                <a:latin typeface="Arial-BoldItalicMT"/>
                <a:cs typeface="Arial-BoldItalicMT"/>
              </a:rPr>
              <a:t>CHU </a:t>
            </a:r>
            <a:r>
              <a:rPr sz="1800" b="1" i="1" dirty="0">
                <a:solidFill>
                  <a:srgbClr val="1E1C11"/>
                </a:solidFill>
                <a:latin typeface="Arial-BoldItalicMT"/>
                <a:cs typeface="Arial-BoldItalicMT"/>
              </a:rPr>
              <a:t>Louis </a:t>
            </a:r>
            <a:r>
              <a:rPr sz="1800" b="1" i="1" spc="-20" dirty="0">
                <a:solidFill>
                  <a:srgbClr val="1E1C11"/>
                </a:solidFill>
                <a:latin typeface="Arial-BoldItalicMT"/>
                <a:cs typeface="Arial-BoldItalicMT"/>
              </a:rPr>
              <a:t>Mourier,  </a:t>
            </a:r>
            <a:r>
              <a:rPr sz="1800" b="1" i="1" spc="-5" dirty="0">
                <a:solidFill>
                  <a:srgbClr val="1E1C11"/>
                </a:solidFill>
                <a:latin typeface="Arial-BoldItalicMT"/>
                <a:cs typeface="Arial-BoldItalicMT"/>
              </a:rPr>
              <a:t>Colombes</a:t>
            </a:r>
            <a:endParaRPr sz="1800">
              <a:latin typeface="Arial-BoldItalicMT"/>
              <a:cs typeface="Arial-BoldItalicMT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Dr </a:t>
            </a: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A. BERREBI,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CHU</a:t>
            </a:r>
            <a:r>
              <a:rPr sz="1800" i="1" spc="-18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1E1C11"/>
                </a:solidFill>
                <a:latin typeface="Arial"/>
                <a:cs typeface="Arial"/>
              </a:rPr>
              <a:t>Toulouse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Pr S. BLANCHE, </a:t>
            </a:r>
            <a:r>
              <a:rPr sz="1800" i="1" spc="-5" dirty="0">
                <a:solidFill>
                  <a:srgbClr val="1E1C11"/>
                </a:solidFill>
                <a:latin typeface="Arial"/>
                <a:cs typeface="Arial"/>
              </a:rPr>
              <a:t>CHU Necker-Enfants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malades,</a:t>
            </a:r>
            <a:r>
              <a:rPr sz="1800" i="1" spc="-9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Paris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Mme </a:t>
            </a:r>
            <a:r>
              <a:rPr sz="1800" spc="-85" dirty="0">
                <a:solidFill>
                  <a:srgbClr val="1E1C11"/>
                </a:solidFill>
                <a:latin typeface="Arial"/>
                <a:cs typeface="Arial"/>
              </a:rPr>
              <a:t>V.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BOYER,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AIDES, Paris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Dr L. </a:t>
            </a: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BUJAN,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CHU</a:t>
            </a:r>
            <a:r>
              <a:rPr sz="1800" i="1" spc="-7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1E1C11"/>
                </a:solidFill>
                <a:latin typeface="Arial"/>
                <a:cs typeface="Arial"/>
              </a:rPr>
              <a:t>Toulouse</a:t>
            </a:r>
            <a:endParaRPr sz="1800">
              <a:latin typeface="Arial"/>
              <a:cs typeface="Arial"/>
            </a:endParaRPr>
          </a:p>
          <a:p>
            <a:pPr marL="12700" marR="2861310" algn="just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Pr </a:t>
            </a:r>
            <a:r>
              <a:rPr sz="1800" spc="-100" dirty="0">
                <a:solidFill>
                  <a:srgbClr val="1E1C11"/>
                </a:solidFill>
                <a:latin typeface="Arial"/>
                <a:cs typeface="Arial"/>
              </a:rPr>
              <a:t>F.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DABIS,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INSERM </a:t>
            </a:r>
            <a:r>
              <a:rPr sz="1800" i="1" spc="-5" dirty="0">
                <a:solidFill>
                  <a:srgbClr val="1E1C11"/>
                </a:solidFill>
                <a:latin typeface="Arial"/>
                <a:cs typeface="Arial"/>
              </a:rPr>
              <a:t>U897 et Université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Bordeaux 2  </a:t>
            </a: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Dr </a:t>
            </a:r>
            <a:r>
              <a:rPr sz="1800" spc="-120" dirty="0">
                <a:solidFill>
                  <a:srgbClr val="1E1C11"/>
                </a:solidFill>
                <a:latin typeface="Arial"/>
                <a:cs typeface="Arial"/>
              </a:rPr>
              <a:t>P. </a:t>
            </a:r>
            <a:r>
              <a:rPr sz="1800" spc="-15" dirty="0">
                <a:solidFill>
                  <a:srgbClr val="1E1C11"/>
                </a:solidFill>
                <a:latin typeface="Arial"/>
                <a:cs typeface="Arial"/>
              </a:rPr>
              <a:t>FAUCHER,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CHU Bichat-Claude-Bernard, Paris 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Pr A. </a:t>
            </a:r>
            <a:r>
              <a:rPr sz="1800" spc="-50" dirty="0">
                <a:solidFill>
                  <a:srgbClr val="1E1C11"/>
                </a:solidFill>
                <a:latin typeface="Arial"/>
                <a:cs typeface="Arial"/>
              </a:rPr>
              <a:t>FAYE,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CHU </a:t>
            </a:r>
            <a:r>
              <a:rPr sz="1800" i="1" spc="-5" dirty="0">
                <a:solidFill>
                  <a:srgbClr val="1E1C11"/>
                </a:solidFill>
                <a:latin typeface="Arial"/>
                <a:cs typeface="Arial"/>
              </a:rPr>
              <a:t>Rober-Debré,</a:t>
            </a:r>
            <a:r>
              <a:rPr sz="1800" i="1" spc="-13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Paris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Pr S. </a:t>
            </a:r>
            <a:r>
              <a:rPr sz="1800" spc="-20" dirty="0">
                <a:solidFill>
                  <a:srgbClr val="1E1C11"/>
                </a:solidFill>
                <a:latin typeface="Arial"/>
                <a:cs typeface="Arial"/>
              </a:rPr>
              <a:t>MATHERON,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CHU </a:t>
            </a:r>
            <a:r>
              <a:rPr sz="1800" i="1" spc="-5" dirty="0">
                <a:solidFill>
                  <a:srgbClr val="1E1C11"/>
                </a:solidFill>
                <a:latin typeface="Arial"/>
                <a:cs typeface="Arial"/>
              </a:rPr>
              <a:t>Bichat-Claude-Bernard,</a:t>
            </a:r>
            <a:r>
              <a:rPr sz="1800" i="1" spc="4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E1C11"/>
                </a:solidFill>
                <a:latin typeface="Arial"/>
                <a:cs typeface="Arial"/>
              </a:rPr>
              <a:t>Paris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Dr M. </a:t>
            </a:r>
            <a:r>
              <a:rPr sz="1800" spc="-20" dirty="0">
                <a:solidFill>
                  <a:srgbClr val="1E1C11"/>
                </a:solidFill>
                <a:latin typeface="Arial"/>
                <a:cs typeface="Arial"/>
              </a:rPr>
              <a:t>PARTISANI,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CHU</a:t>
            </a:r>
            <a:r>
              <a:rPr sz="1800" i="1" spc="-8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Strasbourg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Pr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C. ROUZIOUX, </a:t>
            </a:r>
            <a:r>
              <a:rPr sz="1800" i="1" spc="-5" dirty="0">
                <a:solidFill>
                  <a:srgbClr val="1E1C11"/>
                </a:solidFill>
                <a:latin typeface="Arial"/>
                <a:cs typeface="Arial"/>
              </a:rPr>
              <a:t>CHU Necker-Enfants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malades,</a:t>
            </a:r>
            <a:r>
              <a:rPr sz="1800" i="1" spc="-6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Paris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Mme C. </a:t>
            </a:r>
            <a:r>
              <a:rPr sz="1800" spc="-25" dirty="0">
                <a:solidFill>
                  <a:srgbClr val="1E1C11"/>
                </a:solidFill>
                <a:latin typeface="Arial"/>
                <a:cs typeface="Arial"/>
              </a:rPr>
              <a:t>TAERON, </a:t>
            </a:r>
            <a:r>
              <a:rPr sz="1800" i="1" spc="-55" dirty="0">
                <a:solidFill>
                  <a:srgbClr val="1E1C11"/>
                </a:solidFill>
                <a:latin typeface="Arial"/>
                <a:cs typeface="Arial"/>
              </a:rPr>
              <a:t>ARCAT,</a:t>
            </a:r>
            <a:r>
              <a:rPr sz="1800" i="1" spc="-8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Paris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Dr R. TUBIANA,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CHU Pitié-Salpêtrière,</a:t>
            </a:r>
            <a:r>
              <a:rPr sz="1800" i="1" spc="-1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Paris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Dr J. </a:t>
            </a:r>
            <a:r>
              <a:rPr sz="1800" spc="-15" dirty="0">
                <a:solidFill>
                  <a:srgbClr val="1E1C11"/>
                </a:solidFill>
                <a:latin typeface="Arial"/>
                <a:cs typeface="Arial"/>
              </a:rPr>
              <a:t>WARSZAWSKI,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INSERM </a:t>
            </a:r>
            <a:r>
              <a:rPr sz="1800" i="1" spc="-5" dirty="0">
                <a:solidFill>
                  <a:srgbClr val="1E1C11"/>
                </a:solidFill>
                <a:latin typeface="Arial"/>
                <a:cs typeface="Arial"/>
              </a:rPr>
              <a:t>U1022,</a:t>
            </a:r>
            <a:r>
              <a:rPr sz="1800" i="1" spc="-8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E1C11"/>
                </a:solidFill>
                <a:latin typeface="Arial"/>
                <a:cs typeface="Arial"/>
              </a:rPr>
              <a:t>Kremlin-Bicêtre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1700" b="1" spc="-10" dirty="0">
                <a:solidFill>
                  <a:srgbClr val="1E1C11"/>
                </a:solidFill>
                <a:latin typeface="Arial"/>
                <a:cs typeface="Arial"/>
              </a:rPr>
              <a:t>Audition </a:t>
            </a:r>
            <a:r>
              <a:rPr sz="1700" b="1" spc="-5" dirty="0">
                <a:solidFill>
                  <a:srgbClr val="1E1C11"/>
                </a:solidFill>
                <a:latin typeface="Arial"/>
                <a:cs typeface="Arial"/>
              </a:rPr>
              <a:t>: </a:t>
            </a:r>
            <a:r>
              <a:rPr sz="1700" spc="-5" dirty="0">
                <a:solidFill>
                  <a:srgbClr val="1E1C11"/>
                </a:solidFill>
                <a:latin typeface="Arial"/>
                <a:cs typeface="Arial"/>
              </a:rPr>
              <a:t>Pr J-M. TRELUYER, </a:t>
            </a:r>
            <a:r>
              <a:rPr sz="1700" i="1" spc="-5" dirty="0">
                <a:solidFill>
                  <a:srgbClr val="1E1C11"/>
                </a:solidFill>
                <a:latin typeface="Arial"/>
                <a:cs typeface="Arial"/>
              </a:rPr>
              <a:t>CHU </a:t>
            </a:r>
            <a:r>
              <a:rPr sz="1700" i="1" spc="-10" dirty="0">
                <a:solidFill>
                  <a:srgbClr val="1E1C11"/>
                </a:solidFill>
                <a:latin typeface="Arial"/>
                <a:cs typeface="Arial"/>
              </a:rPr>
              <a:t>Cochin,</a:t>
            </a:r>
            <a:r>
              <a:rPr sz="1700" i="1" spc="8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1E1C11"/>
                </a:solidFill>
                <a:latin typeface="Arial"/>
                <a:cs typeface="Arial"/>
              </a:rPr>
              <a:t>Paris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0900" y="5894959"/>
            <a:ext cx="9144000" cy="1441322"/>
          </a:xfrm>
          <a:prstGeom prst="rect">
            <a:avLst/>
          </a:prstGeom>
          <a:blipFill>
            <a:blip r:embed="rId2" cstate="print"/>
            <a:srcRect/>
            <a:stretch>
              <a:fillRect t="-375813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4440" y="6174495"/>
            <a:ext cx="4384675" cy="9245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Actualisation 2015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désir d’enfant, grossesse et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prise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charge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 nouveau-né de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mère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PVVIH  </a:t>
            </a:r>
            <a:r>
              <a:rPr sz="1500" b="1" spc="-5" dirty="0">
                <a:solidFill>
                  <a:srgbClr val="1E1C11"/>
                </a:solidFill>
                <a:latin typeface="Arial"/>
                <a:cs typeface="Arial"/>
              </a:rPr>
              <a:t>Congrès </a:t>
            </a:r>
            <a:r>
              <a:rPr sz="1500" b="1" dirty="0">
                <a:solidFill>
                  <a:srgbClr val="1E1C11"/>
                </a:solidFill>
                <a:latin typeface="Arial"/>
                <a:cs typeface="Arial"/>
              </a:rPr>
              <a:t>de la SFLS </a:t>
            </a:r>
            <a:r>
              <a:rPr sz="1500" dirty="0">
                <a:solidFill>
                  <a:srgbClr val="1E1C11"/>
                </a:solidFill>
                <a:latin typeface="Arial"/>
                <a:cs typeface="Arial"/>
              </a:rPr>
              <a:t>- 9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octobre</a:t>
            </a:r>
            <a:r>
              <a:rPr sz="1500" spc="-12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2015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1E1C11"/>
                </a:solidFill>
                <a:latin typeface="Arial"/>
                <a:cs typeface="Arial"/>
              </a:rPr>
              <a:t>L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Mandelbrot et </a:t>
            </a:r>
            <a:r>
              <a:rPr sz="1500" dirty="0">
                <a:solidFill>
                  <a:srgbClr val="1E1C11"/>
                </a:solidFill>
                <a:latin typeface="Arial"/>
                <a:cs typeface="Arial"/>
              </a:rPr>
              <a:t>A Faye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pour le groupe</a:t>
            </a:r>
            <a:r>
              <a:rPr sz="1500" spc="-27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E1C11"/>
                </a:solidFill>
                <a:latin typeface="Arial"/>
                <a:cs typeface="Arial"/>
              </a:rPr>
              <a:t>d’experts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774839" y="5492496"/>
            <a:ext cx="9143999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74839" y="348996"/>
            <a:ext cx="9144000" cy="857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2361" y="649477"/>
            <a:ext cx="8565515" cy="7232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74320" marR="5080" indent="-262255">
              <a:lnSpc>
                <a:spcPts val="2740"/>
              </a:lnSpc>
              <a:spcBef>
                <a:spcPts val="204"/>
              </a:spcBef>
            </a:pPr>
            <a:r>
              <a:rPr sz="2300" spc="-45" dirty="0"/>
              <a:t>Taux </a:t>
            </a:r>
            <a:r>
              <a:rPr sz="2300" spc="-5" dirty="0"/>
              <a:t>de TME sous </a:t>
            </a:r>
            <a:r>
              <a:rPr sz="2300" spc="-10" dirty="0"/>
              <a:t>multithérapie selon </a:t>
            </a:r>
            <a:r>
              <a:rPr sz="2300" spc="-5" dirty="0"/>
              <a:t>le </a:t>
            </a:r>
            <a:r>
              <a:rPr sz="2300" spc="-10" dirty="0"/>
              <a:t>moment </a:t>
            </a:r>
            <a:r>
              <a:rPr sz="2300" spc="-5" dirty="0"/>
              <a:t>de début de  </a:t>
            </a:r>
            <a:r>
              <a:rPr sz="2300" spc="-10" dirty="0"/>
              <a:t>traitement </a:t>
            </a:r>
            <a:r>
              <a:rPr sz="2300" spc="-5" dirty="0"/>
              <a:t>et la </a:t>
            </a:r>
            <a:r>
              <a:rPr sz="2300" spc="-10" dirty="0"/>
              <a:t>charge virale </a:t>
            </a:r>
            <a:r>
              <a:rPr sz="2300" spc="-5" dirty="0"/>
              <a:t>à l</a:t>
            </a:r>
            <a:r>
              <a:rPr sz="2300" b="0" spc="-5" dirty="0">
                <a:latin typeface="Arial Unicode MS"/>
                <a:cs typeface="Arial Unicode MS"/>
              </a:rPr>
              <a:t>’</a:t>
            </a:r>
            <a:r>
              <a:rPr sz="2300" spc="-5" dirty="0"/>
              <a:t>accouchement,</a:t>
            </a:r>
            <a:r>
              <a:rPr sz="2300" spc="-10" dirty="0"/>
              <a:t> </a:t>
            </a:r>
            <a:r>
              <a:rPr sz="2300" spc="-5" dirty="0"/>
              <a:t>2000-2010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0841" y="2322576"/>
            <a:ext cx="374878" cy="185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10505" y="2543810"/>
            <a:ext cx="62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solidFill>
                  <a:srgbClr val="030404"/>
                </a:solidFill>
                <a:latin typeface="Arial-BoldItalicMT"/>
                <a:cs typeface="Arial-BoldItalicMT"/>
              </a:rPr>
              <a:t>INSERM  CESP</a:t>
            </a:r>
            <a:r>
              <a:rPr sz="900" b="1" i="1" spc="-105" dirty="0">
                <a:solidFill>
                  <a:srgbClr val="030404"/>
                </a:solidFill>
                <a:latin typeface="Arial-BoldItalicMT"/>
                <a:cs typeface="Arial-BoldItalicMT"/>
              </a:rPr>
              <a:t> </a:t>
            </a:r>
            <a:r>
              <a:rPr sz="900" b="1" i="1" spc="-5" dirty="0">
                <a:solidFill>
                  <a:srgbClr val="030404"/>
                </a:solidFill>
                <a:latin typeface="Arial-BoldItalicMT"/>
                <a:cs typeface="Arial-BoldItalicMT"/>
              </a:rPr>
              <a:t>1018</a:t>
            </a:r>
            <a:endParaRPr sz="900">
              <a:latin typeface="Arial-BoldItalicMT"/>
              <a:cs typeface="Arial-BoldItalic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6329" y="2150617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30404"/>
                </a:solidFill>
                <a:latin typeface="Arial-BoldItalicMT"/>
                <a:cs typeface="Arial-BoldItalicMT"/>
              </a:rPr>
              <a:t>EPF</a:t>
            </a:r>
            <a:endParaRPr sz="1200">
              <a:latin typeface="Arial-BoldItalicMT"/>
              <a:cs typeface="Arial-BoldItalic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7695" y="2647950"/>
            <a:ext cx="890905" cy="273685"/>
          </a:xfrm>
          <a:custGeom>
            <a:avLst/>
            <a:gdLst/>
            <a:ahLst/>
            <a:cxnLst/>
            <a:rect l="l" t="t" r="r" b="b"/>
            <a:pathLst>
              <a:path w="890905" h="273685">
                <a:moveTo>
                  <a:pt x="0" y="0"/>
                </a:moveTo>
                <a:lnTo>
                  <a:pt x="0" y="273176"/>
                </a:lnTo>
                <a:lnTo>
                  <a:pt x="890777" y="273176"/>
                </a:lnTo>
                <a:lnTo>
                  <a:pt x="8907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7695" y="2667254"/>
            <a:ext cx="890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solidFill>
                  <a:srgbClr val="ED2224"/>
                </a:solidFill>
                <a:latin typeface="Calibri-BoldItalic"/>
                <a:cs typeface="Calibri-BoldItalic"/>
              </a:rPr>
              <a:t>N=2676</a:t>
            </a:r>
            <a:endParaRPr sz="1600">
              <a:latin typeface="Calibri-BoldItalic"/>
              <a:cs typeface="Calibri-BoldIt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56829" y="2404110"/>
            <a:ext cx="11429" cy="516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6389" y="2480310"/>
            <a:ext cx="335280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1015" y="286397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1015" y="263690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1015" y="240906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6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2307" y="207416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0" y="89154"/>
                </a:lnTo>
                <a:lnTo>
                  <a:pt x="89154" y="89154"/>
                </a:lnTo>
                <a:lnTo>
                  <a:pt x="89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ED2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68379" y="1990598"/>
            <a:ext cx="90931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10202"/>
                </a:solidFill>
                <a:latin typeface="Arial"/>
                <a:cs typeface="Arial"/>
              </a:rPr>
              <a:t>&lt; 50</a:t>
            </a:r>
            <a:r>
              <a:rPr sz="14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0202"/>
                </a:solidFill>
                <a:latin typeface="Arial"/>
                <a:cs typeface="Arial"/>
              </a:rPr>
              <a:t>cp/mL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87509" y="207416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0" y="89154"/>
                </a:lnTo>
                <a:lnTo>
                  <a:pt x="89154" y="89154"/>
                </a:lnTo>
                <a:lnTo>
                  <a:pt x="89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1E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03581" y="1990598"/>
            <a:ext cx="11118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10202"/>
                </a:solidFill>
                <a:latin typeface="Arial"/>
                <a:cs typeface="Arial"/>
              </a:rPr>
              <a:t>50-400</a:t>
            </a:r>
            <a:r>
              <a:rPr sz="14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0202"/>
                </a:solidFill>
                <a:latin typeface="Arial"/>
                <a:cs typeface="Arial"/>
              </a:rPr>
              <a:t>cp/mL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25403" y="207416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0" y="89154"/>
                </a:lnTo>
                <a:lnTo>
                  <a:pt x="89153" y="89154"/>
                </a:lnTo>
                <a:lnTo>
                  <a:pt x="89153" y="0"/>
                </a:lnTo>
                <a:lnTo>
                  <a:pt x="0" y="0"/>
                </a:lnTo>
                <a:close/>
              </a:path>
            </a:pathLst>
          </a:custGeom>
          <a:solidFill>
            <a:srgbClr val="B3D3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41475" y="1990598"/>
            <a:ext cx="9588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10202"/>
                </a:solidFill>
                <a:latin typeface="Arial"/>
                <a:cs typeface="Arial"/>
              </a:rPr>
              <a:t>&gt;400</a:t>
            </a:r>
            <a:r>
              <a:rPr sz="14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0202"/>
                </a:solidFill>
                <a:latin typeface="Arial"/>
                <a:cs typeface="Arial"/>
              </a:rPr>
              <a:t>cp/mL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83565" y="2769870"/>
            <a:ext cx="118110" cy="151130"/>
          </a:xfrm>
          <a:custGeom>
            <a:avLst/>
            <a:gdLst/>
            <a:ahLst/>
            <a:cxnLst/>
            <a:rect l="l" t="t" r="r" b="b"/>
            <a:pathLst>
              <a:path w="118109" h="151130">
                <a:moveTo>
                  <a:pt x="118097" y="100584"/>
                </a:moveTo>
                <a:lnTo>
                  <a:pt x="114300" y="94487"/>
                </a:lnTo>
                <a:lnTo>
                  <a:pt x="59423" y="0"/>
                </a:lnTo>
                <a:lnTo>
                  <a:pt x="3797" y="94487"/>
                </a:lnTo>
                <a:lnTo>
                  <a:pt x="0" y="100584"/>
                </a:lnTo>
                <a:lnTo>
                  <a:pt x="2273" y="108966"/>
                </a:lnTo>
                <a:lnTo>
                  <a:pt x="8369" y="112013"/>
                </a:lnTo>
                <a:lnTo>
                  <a:pt x="14477" y="115824"/>
                </a:lnTo>
                <a:lnTo>
                  <a:pt x="22085" y="113537"/>
                </a:lnTo>
                <a:lnTo>
                  <a:pt x="25895" y="107442"/>
                </a:lnTo>
                <a:lnTo>
                  <a:pt x="46469" y="71979"/>
                </a:lnTo>
                <a:lnTo>
                  <a:pt x="46469" y="25145"/>
                </a:lnTo>
                <a:lnTo>
                  <a:pt x="71615" y="25145"/>
                </a:lnTo>
                <a:lnTo>
                  <a:pt x="71615" y="71257"/>
                </a:lnTo>
                <a:lnTo>
                  <a:pt x="92964" y="107442"/>
                </a:lnTo>
                <a:lnTo>
                  <a:pt x="96012" y="113537"/>
                </a:lnTo>
                <a:lnTo>
                  <a:pt x="103619" y="115824"/>
                </a:lnTo>
                <a:lnTo>
                  <a:pt x="109727" y="112013"/>
                </a:lnTo>
                <a:lnTo>
                  <a:pt x="115811" y="108966"/>
                </a:lnTo>
                <a:lnTo>
                  <a:pt x="118097" y="100584"/>
                </a:lnTo>
                <a:close/>
              </a:path>
              <a:path w="118109" h="151130">
                <a:moveTo>
                  <a:pt x="71615" y="71257"/>
                </a:moveTo>
                <a:lnTo>
                  <a:pt x="71615" y="25145"/>
                </a:lnTo>
                <a:lnTo>
                  <a:pt x="46469" y="25145"/>
                </a:lnTo>
                <a:lnTo>
                  <a:pt x="46469" y="71979"/>
                </a:lnTo>
                <a:lnTo>
                  <a:pt x="48006" y="69331"/>
                </a:lnTo>
                <a:lnTo>
                  <a:pt x="48006" y="31242"/>
                </a:lnTo>
                <a:lnTo>
                  <a:pt x="70103" y="31242"/>
                </a:lnTo>
                <a:lnTo>
                  <a:pt x="70103" y="68696"/>
                </a:lnTo>
                <a:lnTo>
                  <a:pt x="71615" y="71257"/>
                </a:lnTo>
                <a:close/>
              </a:path>
              <a:path w="118109" h="151130">
                <a:moveTo>
                  <a:pt x="71615" y="150875"/>
                </a:moveTo>
                <a:lnTo>
                  <a:pt x="71615" y="71257"/>
                </a:lnTo>
                <a:lnTo>
                  <a:pt x="59147" y="50126"/>
                </a:lnTo>
                <a:lnTo>
                  <a:pt x="46469" y="71979"/>
                </a:lnTo>
                <a:lnTo>
                  <a:pt x="46469" y="150875"/>
                </a:lnTo>
                <a:lnTo>
                  <a:pt x="71615" y="150875"/>
                </a:lnTo>
                <a:close/>
              </a:path>
              <a:path w="118109" h="151130">
                <a:moveTo>
                  <a:pt x="70103" y="31242"/>
                </a:moveTo>
                <a:lnTo>
                  <a:pt x="48006" y="31242"/>
                </a:lnTo>
                <a:lnTo>
                  <a:pt x="59147" y="50126"/>
                </a:lnTo>
                <a:lnTo>
                  <a:pt x="70103" y="31242"/>
                </a:lnTo>
                <a:close/>
              </a:path>
              <a:path w="118109" h="151130">
                <a:moveTo>
                  <a:pt x="59147" y="50126"/>
                </a:moveTo>
                <a:lnTo>
                  <a:pt x="48006" y="31242"/>
                </a:lnTo>
                <a:lnTo>
                  <a:pt x="48006" y="69331"/>
                </a:lnTo>
                <a:lnTo>
                  <a:pt x="59147" y="50126"/>
                </a:lnTo>
                <a:close/>
              </a:path>
              <a:path w="118109" h="151130">
                <a:moveTo>
                  <a:pt x="70103" y="68696"/>
                </a:moveTo>
                <a:lnTo>
                  <a:pt x="70103" y="31242"/>
                </a:lnTo>
                <a:lnTo>
                  <a:pt x="59147" y="50126"/>
                </a:lnTo>
                <a:lnTo>
                  <a:pt x="70103" y="68696"/>
                </a:lnTo>
                <a:close/>
              </a:path>
            </a:pathLst>
          </a:custGeom>
          <a:solidFill>
            <a:srgbClr val="4E7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83565" y="2769870"/>
            <a:ext cx="118110" cy="151130"/>
          </a:xfrm>
          <a:custGeom>
            <a:avLst/>
            <a:gdLst/>
            <a:ahLst/>
            <a:cxnLst/>
            <a:rect l="l" t="t" r="r" b="b"/>
            <a:pathLst>
              <a:path w="118109" h="151130">
                <a:moveTo>
                  <a:pt x="118097" y="100584"/>
                </a:moveTo>
                <a:lnTo>
                  <a:pt x="114300" y="94487"/>
                </a:lnTo>
                <a:lnTo>
                  <a:pt x="59423" y="0"/>
                </a:lnTo>
                <a:lnTo>
                  <a:pt x="3797" y="94487"/>
                </a:lnTo>
                <a:lnTo>
                  <a:pt x="0" y="100584"/>
                </a:lnTo>
                <a:lnTo>
                  <a:pt x="2273" y="108966"/>
                </a:lnTo>
                <a:lnTo>
                  <a:pt x="8369" y="112013"/>
                </a:lnTo>
                <a:lnTo>
                  <a:pt x="14477" y="115824"/>
                </a:lnTo>
                <a:lnTo>
                  <a:pt x="22085" y="113537"/>
                </a:lnTo>
                <a:lnTo>
                  <a:pt x="25895" y="107442"/>
                </a:lnTo>
                <a:lnTo>
                  <a:pt x="46469" y="71979"/>
                </a:lnTo>
                <a:lnTo>
                  <a:pt x="46469" y="25145"/>
                </a:lnTo>
                <a:lnTo>
                  <a:pt x="71615" y="25145"/>
                </a:lnTo>
                <a:lnTo>
                  <a:pt x="71615" y="71257"/>
                </a:lnTo>
                <a:lnTo>
                  <a:pt x="92964" y="107442"/>
                </a:lnTo>
                <a:lnTo>
                  <a:pt x="96012" y="113537"/>
                </a:lnTo>
                <a:lnTo>
                  <a:pt x="103619" y="115824"/>
                </a:lnTo>
                <a:lnTo>
                  <a:pt x="109727" y="112013"/>
                </a:lnTo>
                <a:lnTo>
                  <a:pt x="115811" y="108966"/>
                </a:lnTo>
                <a:lnTo>
                  <a:pt x="118097" y="100584"/>
                </a:lnTo>
                <a:close/>
              </a:path>
              <a:path w="118109" h="151130">
                <a:moveTo>
                  <a:pt x="71615" y="71257"/>
                </a:moveTo>
                <a:lnTo>
                  <a:pt x="71615" y="25145"/>
                </a:lnTo>
                <a:lnTo>
                  <a:pt x="46469" y="25145"/>
                </a:lnTo>
                <a:lnTo>
                  <a:pt x="46469" y="71979"/>
                </a:lnTo>
                <a:lnTo>
                  <a:pt x="48006" y="69331"/>
                </a:lnTo>
                <a:lnTo>
                  <a:pt x="48006" y="31242"/>
                </a:lnTo>
                <a:lnTo>
                  <a:pt x="70103" y="31242"/>
                </a:lnTo>
                <a:lnTo>
                  <a:pt x="70103" y="68696"/>
                </a:lnTo>
                <a:lnTo>
                  <a:pt x="71615" y="71257"/>
                </a:lnTo>
                <a:close/>
              </a:path>
              <a:path w="118109" h="151130">
                <a:moveTo>
                  <a:pt x="71615" y="150875"/>
                </a:moveTo>
                <a:lnTo>
                  <a:pt x="71615" y="71257"/>
                </a:lnTo>
                <a:lnTo>
                  <a:pt x="59147" y="50126"/>
                </a:lnTo>
                <a:lnTo>
                  <a:pt x="46469" y="71979"/>
                </a:lnTo>
                <a:lnTo>
                  <a:pt x="46469" y="150875"/>
                </a:lnTo>
                <a:lnTo>
                  <a:pt x="71615" y="150875"/>
                </a:lnTo>
                <a:close/>
              </a:path>
              <a:path w="118109" h="151130">
                <a:moveTo>
                  <a:pt x="70103" y="31242"/>
                </a:moveTo>
                <a:lnTo>
                  <a:pt x="48006" y="31242"/>
                </a:lnTo>
                <a:lnTo>
                  <a:pt x="59147" y="50126"/>
                </a:lnTo>
                <a:lnTo>
                  <a:pt x="70103" y="31242"/>
                </a:lnTo>
                <a:close/>
              </a:path>
              <a:path w="118109" h="151130">
                <a:moveTo>
                  <a:pt x="59147" y="50126"/>
                </a:moveTo>
                <a:lnTo>
                  <a:pt x="48006" y="31242"/>
                </a:lnTo>
                <a:lnTo>
                  <a:pt x="48006" y="69331"/>
                </a:lnTo>
                <a:lnTo>
                  <a:pt x="59147" y="50126"/>
                </a:lnTo>
                <a:close/>
              </a:path>
              <a:path w="118109" h="151130">
                <a:moveTo>
                  <a:pt x="70103" y="68696"/>
                </a:moveTo>
                <a:lnTo>
                  <a:pt x="70103" y="31242"/>
                </a:lnTo>
                <a:lnTo>
                  <a:pt x="59147" y="50126"/>
                </a:lnTo>
                <a:lnTo>
                  <a:pt x="70103" y="68696"/>
                </a:lnTo>
                <a:close/>
              </a:path>
            </a:pathLst>
          </a:custGeom>
          <a:solidFill>
            <a:srgbClr val="4E7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7695" y="2942272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5">
                <a:moveTo>
                  <a:pt x="0" y="0"/>
                </a:moveTo>
                <a:lnTo>
                  <a:pt x="890778" y="0"/>
                </a:lnTo>
              </a:path>
            </a:pathLst>
          </a:custGeom>
          <a:ln w="43814">
            <a:solidFill>
              <a:srgbClr val="FF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5449" y="2985516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479"/>
                </a:lnTo>
              </a:path>
            </a:pathLst>
          </a:custGeom>
          <a:ln w="914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6829" y="2920745"/>
            <a:ext cx="11429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7399" y="3341370"/>
            <a:ext cx="339090" cy="436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3729" y="3524250"/>
            <a:ext cx="335280" cy="2537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0059" y="3295650"/>
            <a:ext cx="339090" cy="482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08739" y="2920745"/>
            <a:ext cx="582930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1015" y="377380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8382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1015" y="354672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1015" y="331965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1015" y="309181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6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30034" y="2920745"/>
            <a:ext cx="25400" cy="714375"/>
          </a:xfrm>
          <a:custGeom>
            <a:avLst/>
            <a:gdLst/>
            <a:ahLst/>
            <a:cxnLst/>
            <a:rect l="l" t="t" r="r" b="b"/>
            <a:pathLst>
              <a:path w="25400" h="714375">
                <a:moveTo>
                  <a:pt x="0" y="713993"/>
                </a:moveTo>
                <a:lnTo>
                  <a:pt x="25146" y="713993"/>
                </a:lnTo>
                <a:lnTo>
                  <a:pt x="25146" y="0"/>
                </a:lnTo>
                <a:lnTo>
                  <a:pt x="0" y="0"/>
                </a:lnTo>
                <a:lnTo>
                  <a:pt x="0" y="713993"/>
                </a:lnTo>
                <a:close/>
              </a:path>
            </a:pathLst>
          </a:custGeom>
          <a:solidFill>
            <a:srgbClr val="4E7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0034" y="2920745"/>
            <a:ext cx="25400" cy="714375"/>
          </a:xfrm>
          <a:custGeom>
            <a:avLst/>
            <a:gdLst/>
            <a:ahLst/>
            <a:cxnLst/>
            <a:rect l="l" t="t" r="r" b="b"/>
            <a:pathLst>
              <a:path w="25400" h="714375">
                <a:moveTo>
                  <a:pt x="0" y="713993"/>
                </a:moveTo>
                <a:lnTo>
                  <a:pt x="25146" y="713993"/>
                </a:lnTo>
                <a:lnTo>
                  <a:pt x="25146" y="0"/>
                </a:lnTo>
                <a:lnTo>
                  <a:pt x="0" y="0"/>
                </a:lnTo>
                <a:lnTo>
                  <a:pt x="0" y="713993"/>
                </a:lnTo>
                <a:close/>
              </a:path>
            </a:pathLst>
          </a:custGeom>
          <a:solidFill>
            <a:srgbClr val="4E7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95919" y="3777996"/>
            <a:ext cx="98425" cy="488950"/>
          </a:xfrm>
          <a:custGeom>
            <a:avLst/>
            <a:gdLst/>
            <a:ahLst/>
            <a:cxnLst/>
            <a:rect l="l" t="t" r="r" b="b"/>
            <a:pathLst>
              <a:path w="98425" h="488950">
                <a:moveTo>
                  <a:pt x="49184" y="469847"/>
                </a:moveTo>
                <a:lnTo>
                  <a:pt x="9143" y="400812"/>
                </a:lnTo>
                <a:lnTo>
                  <a:pt x="6095" y="398525"/>
                </a:lnTo>
                <a:lnTo>
                  <a:pt x="2286" y="399288"/>
                </a:lnTo>
                <a:lnTo>
                  <a:pt x="0" y="401574"/>
                </a:lnTo>
                <a:lnTo>
                  <a:pt x="762" y="405383"/>
                </a:lnTo>
                <a:lnTo>
                  <a:pt x="44957" y="480655"/>
                </a:lnTo>
                <a:lnTo>
                  <a:pt x="44958" y="477011"/>
                </a:lnTo>
                <a:lnTo>
                  <a:pt x="49184" y="469847"/>
                </a:lnTo>
                <a:close/>
              </a:path>
              <a:path w="98425" h="488950">
                <a:moveTo>
                  <a:pt x="53339" y="477012"/>
                </a:moveTo>
                <a:lnTo>
                  <a:pt x="49184" y="469847"/>
                </a:lnTo>
                <a:lnTo>
                  <a:pt x="44957" y="477012"/>
                </a:lnTo>
                <a:lnTo>
                  <a:pt x="53339" y="477012"/>
                </a:lnTo>
                <a:close/>
              </a:path>
              <a:path w="98425" h="488950">
                <a:moveTo>
                  <a:pt x="53339" y="479298"/>
                </a:moveTo>
                <a:lnTo>
                  <a:pt x="53339" y="477012"/>
                </a:lnTo>
                <a:lnTo>
                  <a:pt x="44957" y="477012"/>
                </a:lnTo>
                <a:lnTo>
                  <a:pt x="44958" y="480655"/>
                </a:lnTo>
                <a:lnTo>
                  <a:pt x="44958" y="479298"/>
                </a:lnTo>
                <a:lnTo>
                  <a:pt x="53339" y="479298"/>
                </a:lnTo>
                <a:close/>
              </a:path>
              <a:path w="98425" h="488950">
                <a:moveTo>
                  <a:pt x="54101" y="461513"/>
                </a:moveTo>
                <a:lnTo>
                  <a:pt x="54101" y="0"/>
                </a:lnTo>
                <a:lnTo>
                  <a:pt x="44958" y="0"/>
                </a:lnTo>
                <a:lnTo>
                  <a:pt x="44958" y="462560"/>
                </a:lnTo>
                <a:lnTo>
                  <a:pt x="49184" y="469847"/>
                </a:lnTo>
                <a:lnTo>
                  <a:pt x="54101" y="461513"/>
                </a:lnTo>
                <a:close/>
              </a:path>
              <a:path w="98425" h="488950">
                <a:moveTo>
                  <a:pt x="54101" y="480655"/>
                </a:moveTo>
                <a:lnTo>
                  <a:pt x="54101" y="479298"/>
                </a:lnTo>
                <a:lnTo>
                  <a:pt x="44958" y="479298"/>
                </a:lnTo>
                <a:lnTo>
                  <a:pt x="44958" y="480655"/>
                </a:lnTo>
                <a:lnTo>
                  <a:pt x="49530" y="488441"/>
                </a:lnTo>
                <a:lnTo>
                  <a:pt x="54101" y="480655"/>
                </a:lnTo>
                <a:close/>
              </a:path>
              <a:path w="98425" h="488950">
                <a:moveTo>
                  <a:pt x="98298" y="405383"/>
                </a:moveTo>
                <a:lnTo>
                  <a:pt x="98298" y="401574"/>
                </a:lnTo>
                <a:lnTo>
                  <a:pt x="96012" y="399288"/>
                </a:lnTo>
                <a:lnTo>
                  <a:pt x="92963" y="398525"/>
                </a:lnTo>
                <a:lnTo>
                  <a:pt x="89916" y="400812"/>
                </a:lnTo>
                <a:lnTo>
                  <a:pt x="49184" y="469847"/>
                </a:lnTo>
                <a:lnTo>
                  <a:pt x="53339" y="477012"/>
                </a:lnTo>
                <a:lnTo>
                  <a:pt x="53339" y="479298"/>
                </a:lnTo>
                <a:lnTo>
                  <a:pt x="54101" y="479298"/>
                </a:lnTo>
                <a:lnTo>
                  <a:pt x="54101" y="480655"/>
                </a:lnTo>
                <a:lnTo>
                  <a:pt x="98298" y="40538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6829" y="3777996"/>
            <a:ext cx="4693920" cy="687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1015" y="445731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1015" y="422948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1015" y="400240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990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1015" y="377875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9" y="0"/>
                </a:lnTo>
              </a:path>
            </a:pathLst>
          </a:custGeom>
          <a:ln w="3175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34752" y="1892488"/>
            <a:ext cx="220345" cy="26562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800" i="1" dirty="0">
                <a:solidFill>
                  <a:srgbClr val="010202"/>
                </a:solidFill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4,5</a:t>
            </a:r>
            <a:endParaRPr sz="1100">
              <a:latin typeface="Arial"/>
              <a:cs typeface="Arial"/>
            </a:endParaRPr>
          </a:p>
          <a:p>
            <a:pPr marL="116839" algn="ctr">
              <a:lnSpc>
                <a:spcPct val="100000"/>
              </a:lnSpc>
              <a:spcBef>
                <a:spcPts val="465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3,5</a:t>
            </a:r>
            <a:endParaRPr sz="1100">
              <a:latin typeface="Arial"/>
              <a:cs typeface="Arial"/>
            </a:endParaRPr>
          </a:p>
          <a:p>
            <a:pPr marL="116839" algn="ctr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2,5</a:t>
            </a:r>
            <a:endParaRPr sz="1100">
              <a:latin typeface="Arial"/>
              <a:cs typeface="Arial"/>
            </a:endParaRPr>
          </a:p>
          <a:p>
            <a:pPr marL="116839" algn="ctr">
              <a:lnSpc>
                <a:spcPct val="100000"/>
              </a:lnSpc>
              <a:spcBef>
                <a:spcPts val="465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1,5</a:t>
            </a:r>
            <a:endParaRPr sz="1100">
              <a:latin typeface="Arial"/>
              <a:cs typeface="Arial"/>
            </a:endParaRPr>
          </a:p>
          <a:p>
            <a:pPr marL="116839" algn="ctr">
              <a:lnSpc>
                <a:spcPct val="100000"/>
              </a:lnSpc>
              <a:spcBef>
                <a:spcPts val="465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0,5</a:t>
            </a:r>
            <a:endParaRPr sz="1100">
              <a:latin typeface="Arial"/>
              <a:cs typeface="Arial"/>
            </a:endParaRPr>
          </a:p>
          <a:p>
            <a:pPr marL="116839" algn="ctr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58353" y="44809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46482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4683" y="44809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46482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90251" y="44809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6482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06581" y="44809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6482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22149" y="44809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5" y="0"/>
                </a:lnTo>
              </a:path>
            </a:pathLst>
          </a:custGeom>
          <a:ln w="46482">
            <a:solidFill>
              <a:srgbClr val="85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144901" y="3661664"/>
            <a:ext cx="186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10202"/>
                </a:solidFill>
                <a:latin typeface="Arial"/>
                <a:cs typeface="Arial"/>
              </a:rPr>
              <a:t>Effet charge</a:t>
            </a:r>
            <a:r>
              <a:rPr sz="1800" i="1" spc="-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10202"/>
                </a:solidFill>
                <a:latin typeface="Arial"/>
                <a:cs typeface="Arial"/>
              </a:rPr>
              <a:t>virale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62357" y="4781550"/>
            <a:ext cx="3645535" cy="694690"/>
          </a:xfrm>
          <a:custGeom>
            <a:avLst/>
            <a:gdLst/>
            <a:ahLst/>
            <a:cxnLst/>
            <a:rect l="l" t="t" r="r" b="b"/>
            <a:pathLst>
              <a:path w="3645534" h="694689">
                <a:moveTo>
                  <a:pt x="3645408" y="689610"/>
                </a:moveTo>
                <a:lnTo>
                  <a:pt x="3645408" y="4571"/>
                </a:lnTo>
                <a:lnTo>
                  <a:pt x="3643884" y="1523"/>
                </a:lnTo>
                <a:lnTo>
                  <a:pt x="3640074" y="0"/>
                </a:lnTo>
                <a:lnTo>
                  <a:pt x="4572" y="0"/>
                </a:lnTo>
                <a:lnTo>
                  <a:pt x="1523" y="1524"/>
                </a:lnTo>
                <a:lnTo>
                  <a:pt x="0" y="4572"/>
                </a:lnTo>
                <a:lnTo>
                  <a:pt x="0" y="689610"/>
                </a:lnTo>
                <a:lnTo>
                  <a:pt x="1524" y="693420"/>
                </a:lnTo>
                <a:lnTo>
                  <a:pt x="4572" y="694182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635502" y="9905"/>
                </a:lnTo>
                <a:lnTo>
                  <a:pt x="3635502" y="4571"/>
                </a:lnTo>
                <a:lnTo>
                  <a:pt x="3640074" y="9905"/>
                </a:lnTo>
                <a:lnTo>
                  <a:pt x="3640074" y="694182"/>
                </a:lnTo>
                <a:lnTo>
                  <a:pt x="3643884" y="693420"/>
                </a:lnTo>
                <a:lnTo>
                  <a:pt x="3645408" y="689610"/>
                </a:lnTo>
                <a:close/>
              </a:path>
              <a:path w="3645534" h="694689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645534" h="694689">
                <a:moveTo>
                  <a:pt x="9905" y="685038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685038"/>
                </a:lnTo>
                <a:lnTo>
                  <a:pt x="9905" y="685038"/>
                </a:lnTo>
                <a:close/>
              </a:path>
              <a:path w="3645534" h="694689">
                <a:moveTo>
                  <a:pt x="3640074" y="685038"/>
                </a:moveTo>
                <a:lnTo>
                  <a:pt x="4572" y="685038"/>
                </a:lnTo>
                <a:lnTo>
                  <a:pt x="9905" y="689609"/>
                </a:lnTo>
                <a:lnTo>
                  <a:pt x="9905" y="694182"/>
                </a:lnTo>
                <a:lnTo>
                  <a:pt x="3635502" y="694182"/>
                </a:lnTo>
                <a:lnTo>
                  <a:pt x="3635502" y="689610"/>
                </a:lnTo>
                <a:lnTo>
                  <a:pt x="3640074" y="685038"/>
                </a:lnTo>
                <a:close/>
              </a:path>
              <a:path w="3645534" h="694689">
                <a:moveTo>
                  <a:pt x="9905" y="694182"/>
                </a:moveTo>
                <a:lnTo>
                  <a:pt x="9905" y="689609"/>
                </a:lnTo>
                <a:lnTo>
                  <a:pt x="4572" y="685038"/>
                </a:lnTo>
                <a:lnTo>
                  <a:pt x="4572" y="694182"/>
                </a:lnTo>
                <a:lnTo>
                  <a:pt x="9905" y="694182"/>
                </a:lnTo>
                <a:close/>
              </a:path>
              <a:path w="3645534" h="694689">
                <a:moveTo>
                  <a:pt x="3640074" y="9905"/>
                </a:moveTo>
                <a:lnTo>
                  <a:pt x="3635502" y="4571"/>
                </a:lnTo>
                <a:lnTo>
                  <a:pt x="3635502" y="9905"/>
                </a:lnTo>
                <a:lnTo>
                  <a:pt x="3640074" y="9905"/>
                </a:lnTo>
                <a:close/>
              </a:path>
              <a:path w="3645534" h="694689">
                <a:moveTo>
                  <a:pt x="3640074" y="685038"/>
                </a:moveTo>
                <a:lnTo>
                  <a:pt x="3640074" y="9905"/>
                </a:lnTo>
                <a:lnTo>
                  <a:pt x="3635502" y="9905"/>
                </a:lnTo>
                <a:lnTo>
                  <a:pt x="3635502" y="685038"/>
                </a:lnTo>
                <a:lnTo>
                  <a:pt x="3640074" y="685038"/>
                </a:lnTo>
                <a:close/>
              </a:path>
              <a:path w="3645534" h="694689">
                <a:moveTo>
                  <a:pt x="3640074" y="694182"/>
                </a:moveTo>
                <a:lnTo>
                  <a:pt x="3640074" y="685038"/>
                </a:lnTo>
                <a:lnTo>
                  <a:pt x="3635502" y="689610"/>
                </a:lnTo>
                <a:lnTo>
                  <a:pt x="3635502" y="694182"/>
                </a:lnTo>
                <a:lnTo>
                  <a:pt x="3640074" y="694182"/>
                </a:lnTo>
                <a:close/>
              </a:path>
            </a:pathLst>
          </a:custGeom>
          <a:solidFill>
            <a:srgbClr val="DA6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16536" y="4813046"/>
            <a:ext cx="3335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E1C11"/>
                </a:solidFill>
                <a:latin typeface="Arial"/>
                <a:cs typeface="Arial"/>
              </a:rPr>
              <a:t>ART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débuté avant </a:t>
            </a: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conception 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et CV &lt;50 </a:t>
            </a: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TME </a:t>
            </a: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0% [0.0 </a:t>
            </a:r>
            <a:r>
              <a:rPr sz="1800" dirty="0">
                <a:solidFill>
                  <a:srgbClr val="1E1C11"/>
                </a:solidFill>
                <a:latin typeface="Arial"/>
                <a:cs typeface="Arial"/>
              </a:rPr>
              <a:t>-</a:t>
            </a:r>
            <a:r>
              <a:rPr sz="1800" spc="-10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E1C11"/>
                </a:solidFill>
                <a:latin typeface="Arial"/>
                <a:cs typeface="Arial"/>
              </a:rPr>
              <a:t>0.1]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01857" y="4528058"/>
            <a:ext cx="83756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7310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solidFill>
                  <a:srgbClr val="010202"/>
                </a:solidFill>
                <a:latin typeface="Arial"/>
                <a:cs typeface="Arial"/>
              </a:rPr>
              <a:t>Depuis </a:t>
            </a:r>
            <a:r>
              <a:rPr sz="1200" b="1" dirty="0">
                <a:solidFill>
                  <a:srgbClr val="010202"/>
                </a:solidFill>
                <a:latin typeface="Arial"/>
                <a:cs typeface="Arial"/>
              </a:rPr>
              <a:t>la  </a:t>
            </a:r>
            <a:r>
              <a:rPr sz="1200" b="1" spc="-5" dirty="0">
                <a:solidFill>
                  <a:srgbClr val="010202"/>
                </a:solidFill>
                <a:latin typeface="Arial"/>
                <a:cs typeface="Arial"/>
              </a:rPr>
              <a:t>conception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62561" y="4528058"/>
            <a:ext cx="94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10202"/>
                </a:solidFill>
                <a:latin typeface="Arial"/>
                <a:cs typeface="Arial"/>
              </a:rPr>
              <a:t>1er</a:t>
            </a:r>
            <a:r>
              <a:rPr sz="1200" b="1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10202"/>
                </a:solidFill>
                <a:latin typeface="Arial"/>
                <a:cs typeface="Arial"/>
              </a:rPr>
              <a:t>trimestre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13003" y="4528058"/>
            <a:ext cx="67881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31445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solidFill>
                  <a:srgbClr val="010202"/>
                </a:solidFill>
                <a:latin typeface="Arial"/>
                <a:cs typeface="Arial"/>
              </a:rPr>
              <a:t>2ème  </a:t>
            </a:r>
            <a:r>
              <a:rPr sz="1200" b="1" dirty="0">
                <a:solidFill>
                  <a:srgbClr val="010202"/>
                </a:solidFill>
                <a:latin typeface="Arial"/>
                <a:cs typeface="Arial"/>
              </a:rPr>
              <a:t>trimestre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29333" y="4528058"/>
            <a:ext cx="67881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31445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solidFill>
                  <a:srgbClr val="010202"/>
                </a:solidFill>
                <a:latin typeface="Arial"/>
                <a:cs typeface="Arial"/>
              </a:rPr>
              <a:t>3ème  </a:t>
            </a:r>
            <a:r>
              <a:rPr sz="1200" b="1" dirty="0">
                <a:solidFill>
                  <a:srgbClr val="010202"/>
                </a:solidFill>
                <a:latin typeface="Arial"/>
                <a:cs typeface="Arial"/>
              </a:rPr>
              <a:t>trimestre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64443" y="5303520"/>
            <a:ext cx="719455" cy="117475"/>
          </a:xfrm>
          <a:custGeom>
            <a:avLst/>
            <a:gdLst/>
            <a:ahLst/>
            <a:cxnLst/>
            <a:rect l="l" t="t" r="r" b="b"/>
            <a:pathLst>
              <a:path w="719454" h="117475">
                <a:moveTo>
                  <a:pt x="669692" y="58674"/>
                </a:moveTo>
                <a:lnTo>
                  <a:pt x="647358" y="45719"/>
                </a:lnTo>
                <a:lnTo>
                  <a:pt x="0" y="45719"/>
                </a:lnTo>
                <a:lnTo>
                  <a:pt x="0" y="71627"/>
                </a:lnTo>
                <a:lnTo>
                  <a:pt x="647358" y="71627"/>
                </a:lnTo>
                <a:lnTo>
                  <a:pt x="669692" y="58674"/>
                </a:lnTo>
                <a:close/>
              </a:path>
              <a:path w="719454" h="117475">
                <a:moveTo>
                  <a:pt x="719327" y="58674"/>
                </a:moveTo>
                <a:lnTo>
                  <a:pt x="624077" y="3047"/>
                </a:lnTo>
                <a:lnTo>
                  <a:pt x="617981" y="0"/>
                </a:lnTo>
                <a:lnTo>
                  <a:pt x="610362" y="1524"/>
                </a:lnTo>
                <a:lnTo>
                  <a:pt x="607313" y="7619"/>
                </a:lnTo>
                <a:lnTo>
                  <a:pt x="603503" y="13715"/>
                </a:lnTo>
                <a:lnTo>
                  <a:pt x="605789" y="21335"/>
                </a:lnTo>
                <a:lnTo>
                  <a:pt x="611886" y="25145"/>
                </a:lnTo>
                <a:lnTo>
                  <a:pt x="647358" y="45719"/>
                </a:lnTo>
                <a:lnTo>
                  <a:pt x="694182" y="45719"/>
                </a:lnTo>
                <a:lnTo>
                  <a:pt x="694182" y="73359"/>
                </a:lnTo>
                <a:lnTo>
                  <a:pt x="719327" y="58674"/>
                </a:lnTo>
                <a:close/>
              </a:path>
              <a:path w="719454" h="117475">
                <a:moveTo>
                  <a:pt x="694182" y="73359"/>
                </a:moveTo>
                <a:lnTo>
                  <a:pt x="694182" y="71627"/>
                </a:lnTo>
                <a:lnTo>
                  <a:pt x="647358" y="71627"/>
                </a:lnTo>
                <a:lnTo>
                  <a:pt x="611886" y="92201"/>
                </a:lnTo>
                <a:lnTo>
                  <a:pt x="605789" y="95250"/>
                </a:lnTo>
                <a:lnTo>
                  <a:pt x="603503" y="103631"/>
                </a:lnTo>
                <a:lnTo>
                  <a:pt x="607313" y="109727"/>
                </a:lnTo>
                <a:lnTo>
                  <a:pt x="610362" y="115824"/>
                </a:lnTo>
                <a:lnTo>
                  <a:pt x="617981" y="117347"/>
                </a:lnTo>
                <a:lnTo>
                  <a:pt x="624077" y="114300"/>
                </a:lnTo>
                <a:lnTo>
                  <a:pt x="694182" y="73359"/>
                </a:lnTo>
                <a:close/>
              </a:path>
              <a:path w="719454" h="117475">
                <a:moveTo>
                  <a:pt x="694182" y="71627"/>
                </a:moveTo>
                <a:lnTo>
                  <a:pt x="694182" y="45719"/>
                </a:lnTo>
                <a:lnTo>
                  <a:pt x="647358" y="45719"/>
                </a:lnTo>
                <a:lnTo>
                  <a:pt x="669692" y="58674"/>
                </a:lnTo>
                <a:lnTo>
                  <a:pt x="688086" y="48005"/>
                </a:lnTo>
                <a:lnTo>
                  <a:pt x="688086" y="71627"/>
                </a:lnTo>
                <a:lnTo>
                  <a:pt x="694182" y="71627"/>
                </a:lnTo>
                <a:close/>
              </a:path>
              <a:path w="719454" h="117475">
                <a:moveTo>
                  <a:pt x="688086" y="71627"/>
                </a:moveTo>
                <a:lnTo>
                  <a:pt x="688086" y="69341"/>
                </a:lnTo>
                <a:lnTo>
                  <a:pt x="669692" y="58674"/>
                </a:lnTo>
                <a:lnTo>
                  <a:pt x="647358" y="71627"/>
                </a:lnTo>
                <a:lnTo>
                  <a:pt x="688086" y="71627"/>
                </a:lnTo>
                <a:close/>
              </a:path>
              <a:path w="719454" h="117475">
                <a:moveTo>
                  <a:pt x="688086" y="69341"/>
                </a:moveTo>
                <a:lnTo>
                  <a:pt x="688086" y="48005"/>
                </a:lnTo>
                <a:lnTo>
                  <a:pt x="669692" y="58674"/>
                </a:lnTo>
                <a:lnTo>
                  <a:pt x="688086" y="69341"/>
                </a:lnTo>
                <a:close/>
              </a:path>
            </a:pathLst>
          </a:custGeom>
          <a:solidFill>
            <a:srgbClr val="4E7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64443" y="5303520"/>
            <a:ext cx="719455" cy="117475"/>
          </a:xfrm>
          <a:custGeom>
            <a:avLst/>
            <a:gdLst/>
            <a:ahLst/>
            <a:cxnLst/>
            <a:rect l="l" t="t" r="r" b="b"/>
            <a:pathLst>
              <a:path w="719454" h="117475">
                <a:moveTo>
                  <a:pt x="669692" y="58674"/>
                </a:moveTo>
                <a:lnTo>
                  <a:pt x="647358" y="45719"/>
                </a:lnTo>
                <a:lnTo>
                  <a:pt x="0" y="45719"/>
                </a:lnTo>
                <a:lnTo>
                  <a:pt x="0" y="71627"/>
                </a:lnTo>
                <a:lnTo>
                  <a:pt x="647358" y="71627"/>
                </a:lnTo>
                <a:lnTo>
                  <a:pt x="669692" y="58674"/>
                </a:lnTo>
                <a:close/>
              </a:path>
              <a:path w="719454" h="117475">
                <a:moveTo>
                  <a:pt x="719327" y="58674"/>
                </a:moveTo>
                <a:lnTo>
                  <a:pt x="624077" y="3047"/>
                </a:lnTo>
                <a:lnTo>
                  <a:pt x="617981" y="0"/>
                </a:lnTo>
                <a:lnTo>
                  <a:pt x="610362" y="1524"/>
                </a:lnTo>
                <a:lnTo>
                  <a:pt x="607313" y="7619"/>
                </a:lnTo>
                <a:lnTo>
                  <a:pt x="603503" y="13715"/>
                </a:lnTo>
                <a:lnTo>
                  <a:pt x="605789" y="21335"/>
                </a:lnTo>
                <a:lnTo>
                  <a:pt x="611886" y="25145"/>
                </a:lnTo>
                <a:lnTo>
                  <a:pt x="647358" y="45719"/>
                </a:lnTo>
                <a:lnTo>
                  <a:pt x="694182" y="45719"/>
                </a:lnTo>
                <a:lnTo>
                  <a:pt x="694182" y="73359"/>
                </a:lnTo>
                <a:lnTo>
                  <a:pt x="719327" y="58674"/>
                </a:lnTo>
                <a:close/>
              </a:path>
              <a:path w="719454" h="117475">
                <a:moveTo>
                  <a:pt x="694182" y="73359"/>
                </a:moveTo>
                <a:lnTo>
                  <a:pt x="694182" y="71627"/>
                </a:lnTo>
                <a:lnTo>
                  <a:pt x="647358" y="71627"/>
                </a:lnTo>
                <a:lnTo>
                  <a:pt x="611886" y="92201"/>
                </a:lnTo>
                <a:lnTo>
                  <a:pt x="605789" y="95250"/>
                </a:lnTo>
                <a:lnTo>
                  <a:pt x="603503" y="103631"/>
                </a:lnTo>
                <a:lnTo>
                  <a:pt x="607313" y="109727"/>
                </a:lnTo>
                <a:lnTo>
                  <a:pt x="610362" y="115824"/>
                </a:lnTo>
                <a:lnTo>
                  <a:pt x="617981" y="117347"/>
                </a:lnTo>
                <a:lnTo>
                  <a:pt x="624077" y="114300"/>
                </a:lnTo>
                <a:lnTo>
                  <a:pt x="694182" y="73359"/>
                </a:lnTo>
                <a:close/>
              </a:path>
              <a:path w="719454" h="117475">
                <a:moveTo>
                  <a:pt x="694182" y="71627"/>
                </a:moveTo>
                <a:lnTo>
                  <a:pt x="694182" y="45719"/>
                </a:lnTo>
                <a:lnTo>
                  <a:pt x="647358" y="45719"/>
                </a:lnTo>
                <a:lnTo>
                  <a:pt x="669692" y="58674"/>
                </a:lnTo>
                <a:lnTo>
                  <a:pt x="688086" y="48005"/>
                </a:lnTo>
                <a:lnTo>
                  <a:pt x="688086" y="71627"/>
                </a:lnTo>
                <a:lnTo>
                  <a:pt x="694182" y="71627"/>
                </a:lnTo>
                <a:close/>
              </a:path>
              <a:path w="719454" h="117475">
                <a:moveTo>
                  <a:pt x="688086" y="71627"/>
                </a:moveTo>
                <a:lnTo>
                  <a:pt x="688086" y="69341"/>
                </a:lnTo>
                <a:lnTo>
                  <a:pt x="669692" y="58674"/>
                </a:lnTo>
                <a:lnTo>
                  <a:pt x="647358" y="71627"/>
                </a:lnTo>
                <a:lnTo>
                  <a:pt x="688086" y="71627"/>
                </a:lnTo>
                <a:close/>
              </a:path>
              <a:path w="719454" h="117475">
                <a:moveTo>
                  <a:pt x="688086" y="69341"/>
                </a:moveTo>
                <a:lnTo>
                  <a:pt x="688086" y="48005"/>
                </a:lnTo>
                <a:lnTo>
                  <a:pt x="669692" y="58674"/>
                </a:lnTo>
                <a:lnTo>
                  <a:pt x="688086" y="69341"/>
                </a:lnTo>
                <a:close/>
              </a:path>
            </a:pathLst>
          </a:custGeom>
          <a:solidFill>
            <a:srgbClr val="4E7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662055" y="5172709"/>
            <a:ext cx="243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10202"/>
                </a:solidFill>
                <a:latin typeface="Arial"/>
                <a:cs typeface="Arial"/>
              </a:rPr>
              <a:t>Effet délai de</a:t>
            </a:r>
            <a:r>
              <a:rPr sz="1800" i="1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10202"/>
                </a:solidFill>
                <a:latin typeface="Arial"/>
                <a:cs typeface="Arial"/>
              </a:rPr>
              <a:t>traitement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24440" y="6174495"/>
            <a:ext cx="586676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Actualisation 2015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désir d’enfant, grossesse </a:t>
            </a:r>
            <a:r>
              <a:rPr sz="15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i="1" spc="-150" baseline="1010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00" b="1" spc="-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50" i="1" spc="-150" baseline="10101" dirty="0">
                <a:solidFill>
                  <a:srgbClr val="FFFFFF"/>
                </a:solidFill>
                <a:latin typeface="Arial"/>
                <a:cs typeface="Arial"/>
              </a:rPr>
              <a:t>andelbrot  </a:t>
            </a:r>
            <a:r>
              <a:rPr sz="1650" i="1" spc="-7" baseline="10101" dirty="0">
                <a:solidFill>
                  <a:srgbClr val="FFFFFF"/>
                </a:solidFill>
                <a:latin typeface="Arial"/>
                <a:cs typeface="Arial"/>
              </a:rPr>
              <a:t>et al.CID</a:t>
            </a:r>
            <a:r>
              <a:rPr sz="1650" i="1" spc="-157" baseline="10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i="1" spc="-7" baseline="10101" dirty="0" smtClean="0">
                <a:solidFill>
                  <a:srgbClr val="FFFFFF"/>
                </a:solidFill>
                <a:latin typeface="Arial"/>
                <a:cs typeface="Arial"/>
              </a:rPr>
              <a:t>2015</a:t>
            </a:r>
          </a:p>
          <a:p>
            <a:pPr marL="12700" marR="1623695">
              <a:lnSpc>
                <a:spcPct val="100000"/>
              </a:lnSpc>
            </a:pP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prise </a:t>
            </a: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en charge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du nouveau-né de </a:t>
            </a: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mère</a:t>
            </a:r>
            <a:r>
              <a:rPr sz="150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PVVIH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4839" y="5739597"/>
            <a:ext cx="9144000" cy="1468980"/>
          </a:xfrm>
          <a:prstGeom prst="rect">
            <a:avLst/>
          </a:prstGeom>
          <a:blipFill>
            <a:blip r:embed="rId2" cstate="print"/>
            <a:srcRect/>
            <a:stretch>
              <a:fillRect t="-19181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839" y="348996"/>
            <a:ext cx="9144000" cy="2571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1441" y="1294597"/>
            <a:ext cx="7927340" cy="4445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Prise en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charge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préconceptionnelle du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couple</a:t>
            </a:r>
            <a:r>
              <a:rPr sz="2000" b="1" spc="80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730250" marR="368935" lvl="1" indent="-2355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30885" algn="l"/>
              </a:tabLst>
            </a:pP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Débuter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un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traitement </a:t>
            </a:r>
            <a:r>
              <a:rPr sz="2000" b="1" spc="-20" dirty="0">
                <a:solidFill>
                  <a:srgbClr val="DA6C27"/>
                </a:solidFill>
                <a:latin typeface="Arial"/>
                <a:cs typeface="Arial"/>
              </a:rPr>
              <a:t>ARV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et chez la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femme l’adapter en 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vue de la</a:t>
            </a:r>
            <a:r>
              <a:rPr sz="2000" b="1" spc="-60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grossesse</a:t>
            </a:r>
            <a:endParaRPr sz="2000">
              <a:latin typeface="Arial"/>
              <a:cs typeface="Arial"/>
            </a:endParaRPr>
          </a:p>
          <a:p>
            <a:pPr marL="730250" marR="962025" lvl="1" indent="-235585">
              <a:lnSpc>
                <a:spcPct val="100000"/>
              </a:lnSpc>
              <a:spcBef>
                <a:spcPts val="480"/>
              </a:spcBef>
              <a:buChar char="–"/>
              <a:tabLst>
                <a:tab pos="730885" algn="l"/>
              </a:tabLst>
            </a:pPr>
            <a:r>
              <a:rPr sz="2000" spc="-20" dirty="0">
                <a:solidFill>
                  <a:srgbClr val="1E1C11"/>
                </a:solidFill>
                <a:latin typeface="Arial"/>
                <a:cs typeface="Arial"/>
              </a:rPr>
              <a:t>Vaccinations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à </a:t>
            </a:r>
            <a:r>
              <a:rPr sz="2000" spc="-30" dirty="0">
                <a:solidFill>
                  <a:srgbClr val="1E1C11"/>
                </a:solidFill>
                <a:latin typeface="Arial"/>
                <a:cs typeface="Arial"/>
              </a:rPr>
              <a:t>jour,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notamment rubéole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chez la femme, 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coqueluche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chez le</a:t>
            </a:r>
            <a:r>
              <a:rPr sz="2000" spc="-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couple</a:t>
            </a:r>
            <a:endParaRPr sz="2000">
              <a:latin typeface="Arial"/>
              <a:cs typeface="Arial"/>
            </a:endParaRPr>
          </a:p>
          <a:p>
            <a:pPr marL="730250" lvl="1" indent="-235585">
              <a:lnSpc>
                <a:spcPct val="100000"/>
              </a:lnSpc>
              <a:spcBef>
                <a:spcPts val="480"/>
              </a:spcBef>
              <a:buChar char="–"/>
              <a:tabLst>
                <a:tab pos="730885" algn="l"/>
              </a:tabLst>
            </a:pP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Supplémentation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acide folique chez la</a:t>
            </a:r>
            <a:r>
              <a:rPr sz="2000" spc="5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femme</a:t>
            </a:r>
            <a:endParaRPr sz="2000">
              <a:latin typeface="Arial"/>
              <a:cs typeface="Arial"/>
            </a:endParaRPr>
          </a:p>
          <a:p>
            <a:pPr marL="730250" marR="508000" lvl="1" indent="-2355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30885" algn="l"/>
              </a:tabLst>
            </a:pPr>
            <a:r>
              <a:rPr sz="2000" b="1" spc="-20" dirty="0">
                <a:solidFill>
                  <a:srgbClr val="DA6C27"/>
                </a:solidFill>
                <a:latin typeface="Arial"/>
                <a:cs typeface="Arial"/>
              </a:rPr>
              <a:t>Traitement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anti-VHC avant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la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grossesse (contre-indiqué  pendant)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Procréation naturelle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: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Lorsque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le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couple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opte pour la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procréation  naturelle, la principale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recommandation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est d’obtenir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une  charge virale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plasmatique indétectable au long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cours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(plus de  6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mois)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chez le/la partenaire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vivant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avec le VIH, par un 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traitement</a:t>
            </a:r>
            <a:r>
              <a:rPr sz="2000" b="1" spc="-50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antirétroviral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4440" y="6174495"/>
            <a:ext cx="4384675" cy="4635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Actualisation 2015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désir d’enfant, grossesse et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prise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charge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 nouveau-né de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mère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PVVIH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7605" y="727201"/>
            <a:ext cx="23977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Désir</a:t>
            </a:r>
            <a:r>
              <a:rPr sz="2800" spc="-95" dirty="0"/>
              <a:t> </a:t>
            </a:r>
            <a:r>
              <a:rPr sz="2800" dirty="0"/>
              <a:t>d’enfant</a:t>
            </a:r>
            <a:endParaRPr sz="2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74839" y="5683250"/>
            <a:ext cx="9144000" cy="1523745"/>
          </a:xfrm>
          <a:prstGeom prst="rect">
            <a:avLst/>
          </a:prstGeom>
          <a:blipFill>
            <a:blip r:embed="rId2" cstate="print"/>
            <a:srcRect/>
            <a:stretch>
              <a:fillRect t="-350076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4397" y="551179"/>
            <a:ext cx="5305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Prise </a:t>
            </a:r>
            <a:r>
              <a:rPr sz="2800" spc="-5" dirty="0"/>
              <a:t>en charge </a:t>
            </a:r>
            <a:r>
              <a:rPr sz="2800" dirty="0"/>
              <a:t>du</a:t>
            </a:r>
            <a:r>
              <a:rPr sz="2800" spc="-75" dirty="0"/>
              <a:t> </a:t>
            </a:r>
            <a:r>
              <a:rPr sz="2800" dirty="0"/>
              <a:t>nouveau-né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49052" y="1223263"/>
            <a:ext cx="7925434" cy="45669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965" marR="5080" indent="-342265">
              <a:lnSpc>
                <a:spcPts val="192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Névirapine proposée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pour la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PTME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au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même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titre que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la  zidovudine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chez le nouveau-né à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faible risque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d’infection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(BIII). 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Posologie adaptée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au poids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(OMS). Pendant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15</a:t>
            </a:r>
            <a:r>
              <a:rPr sz="2000" b="1" spc="110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jours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4965" marR="257810" indent="-342265">
              <a:lnSpc>
                <a:spcPct val="100000"/>
              </a:lnSpc>
              <a:spcBef>
                <a:spcPts val="168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Abaissement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du seuil de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renforcement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de la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prophylaxie du 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nouveau-né à 400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copies/ml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à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l’accouchement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(au lieu de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1000 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copies/ml)</a:t>
            </a:r>
            <a:endParaRPr sz="2000">
              <a:latin typeface="Arial"/>
              <a:cs typeface="Arial"/>
            </a:endParaRPr>
          </a:p>
          <a:p>
            <a:pPr marL="354965" marR="205104" indent="-342265">
              <a:lnSpc>
                <a:spcPct val="100000"/>
              </a:lnSpc>
              <a:spcBef>
                <a:spcPts val="191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Mise en place du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calendrier vaccinal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en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vigueur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sans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retard </a:t>
            </a:r>
            <a:r>
              <a:rPr sz="2000" b="1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(excepté pour le BCG réalisé après le diagnostic de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non  contamination)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et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renforcé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pour le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vaccin anti-pneumococique  conjugué (schéma</a:t>
            </a:r>
            <a:r>
              <a:rPr sz="2000" b="1" spc="5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3+1)</a:t>
            </a:r>
            <a:endParaRPr sz="2000">
              <a:latin typeface="Arial"/>
              <a:cs typeface="Arial"/>
            </a:endParaRPr>
          </a:p>
          <a:p>
            <a:pPr marL="354965" marR="78740" indent="-342265">
              <a:lnSpc>
                <a:spcPct val="100000"/>
              </a:lnSpc>
              <a:spcBef>
                <a:spcPts val="191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Poursuite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de la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vigilance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du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suivi de la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toxicité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potentielle des  inhibiteurs nucléosidiques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de la </a:t>
            </a:r>
            <a:r>
              <a:rPr sz="2000" spc="-25" dirty="0">
                <a:solidFill>
                  <a:srgbClr val="010202"/>
                </a:solidFill>
                <a:latin typeface="Arial"/>
                <a:cs typeface="Arial"/>
              </a:rPr>
              <a:t>RT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(neurologique,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cardiaque...).  Importance de la </a:t>
            </a:r>
            <a:r>
              <a:rPr sz="2000" spc="-10" dirty="0">
                <a:solidFill>
                  <a:srgbClr val="010202"/>
                </a:solidFill>
                <a:latin typeface="Arial"/>
                <a:cs typeface="Arial"/>
              </a:rPr>
              <a:t>pharmacovigilance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4440" y="6174495"/>
            <a:ext cx="4384675" cy="4635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Actualisation 2015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désir d’enfant, grossesse et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prise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charge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 nouveau-né de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mère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PVVIH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charset="0"/>
              <a:buChar char="o"/>
            </a:pPr>
            <a:r>
              <a:rPr lang="fr-FR" b="1" dirty="0" smtClean="0"/>
              <a:t>Clinique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RAS, 59 kg pour 155 cm</a:t>
            </a:r>
          </a:p>
          <a:p>
            <a:pPr>
              <a:buFont typeface="Courier New" charset="0"/>
              <a:buChar char="o"/>
            </a:pPr>
            <a:r>
              <a:rPr lang="fr-FR" b="1" dirty="0" smtClean="0"/>
              <a:t>Biologie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CV = 131 200 cop/</a:t>
            </a:r>
            <a:r>
              <a:rPr lang="fr-FR" dirty="0" err="1" smtClean="0"/>
              <a:t>mL</a:t>
            </a:r>
            <a:r>
              <a:rPr lang="fr-FR" dirty="0" smtClean="0"/>
              <a:t>. Génotype sauvage non-B mais non-</a:t>
            </a:r>
            <a:r>
              <a:rPr lang="fr-FR" dirty="0" err="1" smtClean="0"/>
              <a:t>typable</a:t>
            </a:r>
            <a:endParaRPr lang="fr-FR" dirty="0" smtClean="0"/>
          </a:p>
          <a:p>
            <a:pPr lvl="1">
              <a:buFont typeface="Courier New" charset="0"/>
              <a:buChar char="o"/>
            </a:pPr>
            <a:r>
              <a:rPr lang="fr-FR" dirty="0" smtClean="0"/>
              <a:t>CD4 = 180/mm</a:t>
            </a:r>
            <a:r>
              <a:rPr lang="fr-FR" baseline="30000" dirty="0" smtClean="0"/>
              <a:t>3</a:t>
            </a:r>
            <a:r>
              <a:rPr lang="fr-FR" dirty="0" smtClean="0"/>
              <a:t> (9%), rapport CD4/CD8 = 0,12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Sérologies :</a:t>
            </a:r>
          </a:p>
          <a:p>
            <a:pPr lvl="2">
              <a:buFont typeface="Courier New" charset="0"/>
              <a:buChar char="o"/>
            </a:pPr>
            <a:r>
              <a:rPr lang="fr-FR" dirty="0" smtClean="0"/>
              <a:t>TPHA/VDRL-</a:t>
            </a:r>
          </a:p>
          <a:p>
            <a:pPr lvl="2">
              <a:buFont typeface="Courier New" charset="0"/>
              <a:buChar char="o"/>
            </a:pP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HBs</a:t>
            </a:r>
            <a:r>
              <a:rPr lang="fr-FR" dirty="0" smtClean="0"/>
              <a:t> +, </a:t>
            </a:r>
            <a:r>
              <a:rPr lang="fr-FR" dirty="0" err="1" smtClean="0"/>
              <a:t>AcHBc</a:t>
            </a:r>
            <a:r>
              <a:rPr lang="fr-FR" dirty="0" smtClean="0"/>
              <a:t>+, </a:t>
            </a:r>
            <a:r>
              <a:rPr lang="fr-FR" dirty="0" err="1" smtClean="0"/>
              <a:t>AgHBs</a:t>
            </a:r>
            <a:r>
              <a:rPr lang="fr-FR" dirty="0" smtClean="0"/>
              <a:t>-</a:t>
            </a:r>
          </a:p>
          <a:p>
            <a:pPr lvl="2">
              <a:buFont typeface="Courier New" charset="0"/>
              <a:buChar char="o"/>
            </a:pPr>
            <a:r>
              <a:rPr lang="fr-FR" dirty="0" smtClean="0"/>
              <a:t>HCV-</a:t>
            </a:r>
          </a:p>
          <a:p>
            <a:pPr lvl="2">
              <a:buFont typeface="Courier New" charset="0"/>
              <a:buChar char="o"/>
            </a:pPr>
            <a:r>
              <a:rPr lang="fr-FR" dirty="0" err="1" smtClean="0"/>
              <a:t>Toxo</a:t>
            </a:r>
            <a:r>
              <a:rPr lang="fr-FR" dirty="0" smtClean="0"/>
              <a:t> +</a:t>
            </a:r>
          </a:p>
          <a:p>
            <a:pPr>
              <a:buFont typeface="Courier New" charset="0"/>
              <a:buChar char="o"/>
            </a:pPr>
            <a:r>
              <a:rPr lang="fr-FR" b="1" dirty="0" smtClean="0"/>
              <a:t>Social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Difficultés ++ compréhension du français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Isolement important (ne connaît personne à Rennes)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Logement précaire (115, église)</a:t>
            </a:r>
            <a:endParaRPr lang="fr-FR" dirty="0"/>
          </a:p>
          <a:p>
            <a:pPr marL="0" indent="0">
              <a:buNone/>
            </a:pPr>
            <a:r>
              <a:rPr lang="fr-FR" sz="3500" b="1" dirty="0" smtClean="0"/>
              <a:t>Indépendamment de la question du choix du traitement ARV, que proposez-vous comme prise en charge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Stabilisation sociale +++</a:t>
            </a:r>
          </a:p>
          <a:p>
            <a:pPr lvl="1"/>
            <a:r>
              <a:rPr lang="fr-FR" dirty="0" smtClean="0"/>
              <a:t>RDV assistante sociale le jour même, démarche pour foyer spécialisé</a:t>
            </a:r>
          </a:p>
          <a:p>
            <a:pPr lvl="1"/>
            <a:r>
              <a:rPr lang="fr-FR" dirty="0" smtClean="0"/>
              <a:t>Recours à l’interprétariat en santé +++</a:t>
            </a:r>
            <a:endParaRPr lang="fr-FR" dirty="0"/>
          </a:p>
          <a:p>
            <a:r>
              <a:rPr lang="fr-FR" dirty="0" smtClean="0"/>
              <a:t>Education thérapeutique</a:t>
            </a:r>
          </a:p>
          <a:p>
            <a:pPr lvl="1"/>
            <a:r>
              <a:rPr lang="fr-FR" dirty="0" smtClean="0"/>
              <a:t>Avec interprète</a:t>
            </a:r>
          </a:p>
          <a:p>
            <a:pPr lvl="1"/>
            <a:r>
              <a:rPr lang="fr-FR" dirty="0" smtClean="0"/>
              <a:t>Les rudiments</a:t>
            </a:r>
            <a:r>
              <a:rPr lang="mr-IN" dirty="0" smtClean="0"/>
              <a:t>…</a:t>
            </a:r>
            <a:endParaRPr lang="fr-FR" dirty="0" smtClean="0"/>
          </a:p>
          <a:p>
            <a:pPr lvl="1"/>
            <a:r>
              <a:rPr lang="fr-FR" dirty="0" smtClean="0"/>
              <a:t>Suivi une fois par semaine, début du traitement après la 1</a:t>
            </a:r>
            <a:r>
              <a:rPr lang="fr-FR" baseline="30000" dirty="0" smtClean="0"/>
              <a:t>ère</a:t>
            </a:r>
            <a:r>
              <a:rPr lang="fr-FR" dirty="0" smtClean="0"/>
              <a:t> séance d’ETP</a:t>
            </a:r>
          </a:p>
          <a:p>
            <a:r>
              <a:rPr lang="fr-FR" dirty="0" smtClean="0"/>
              <a:t>Dosage sanguin des ARV</a:t>
            </a:r>
            <a:r>
              <a:rPr lang="mr-IN" dirty="0" smtClean="0"/>
              <a:t>…</a:t>
            </a:r>
            <a:r>
              <a:rPr lang="fr-FR" dirty="0" smtClean="0"/>
              <a:t> négatif</a:t>
            </a:r>
          </a:p>
          <a:p>
            <a:r>
              <a:rPr lang="fr-FR" dirty="0" smtClean="0"/>
              <a:t>Traitement antirétroviral</a:t>
            </a:r>
          </a:p>
          <a:p>
            <a:pPr lvl="1"/>
            <a:r>
              <a:rPr lang="fr-FR" dirty="0" smtClean="0"/>
              <a:t>Quand ?</a:t>
            </a:r>
          </a:p>
          <a:p>
            <a:pPr lvl="1"/>
            <a:r>
              <a:rPr lang="fr-FR" dirty="0" smtClean="0"/>
              <a:t>Avec quoi ?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74839" y="2063114"/>
            <a:ext cx="9144000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364"/>
            <a:ext cx="9144000" cy="428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727" y="574040"/>
            <a:ext cx="6400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Grossesse : choix des</a:t>
            </a:r>
            <a:r>
              <a:rPr sz="2800" spc="-70" dirty="0"/>
              <a:t> </a:t>
            </a:r>
            <a:r>
              <a:rPr sz="2800" dirty="0"/>
              <a:t>antirétroviraux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74839" y="348996"/>
            <a:ext cx="9144000" cy="1714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4440" y="2071125"/>
            <a:ext cx="846328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Premier choix :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2INTI + IP/ritonavir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(AII)</a:t>
            </a:r>
            <a:endParaRPr sz="2000" dirty="0">
              <a:latin typeface="Arial"/>
              <a:cs typeface="Arial"/>
            </a:endParaRPr>
          </a:p>
          <a:p>
            <a:pPr marL="755650" marR="188595" lvl="1" indent="-285750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INTI :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abacavir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+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lamivudine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(AII), ou ténofovir +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emtricitabine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(AII),  ou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zidovudine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+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lamivudine</a:t>
            </a:r>
            <a:r>
              <a:rPr sz="2000" spc="3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(BI)</a:t>
            </a:r>
            <a:endParaRPr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har char="–"/>
              <a:tabLst>
                <a:tab pos="755015" algn="l"/>
                <a:tab pos="755650" algn="l"/>
                <a:tab pos="1358900" algn="l"/>
              </a:tabLst>
            </a:pP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IP/r:	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darunavir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(AII),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atazanavir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(AII) ou en </a:t>
            </a:r>
            <a:r>
              <a:rPr sz="2000" spc="-10" dirty="0">
                <a:solidFill>
                  <a:srgbClr val="1E1C11"/>
                </a:solidFill>
                <a:latin typeface="Arial"/>
                <a:cs typeface="Arial"/>
              </a:rPr>
              <a:t>alternative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lopinavir</a:t>
            </a:r>
            <a:r>
              <a:rPr sz="2000" spc="10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(BII)</a:t>
            </a:r>
            <a:endParaRPr sz="20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  <a:tab pos="2076450" algn="l"/>
              </a:tabLst>
            </a:pP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Alternatives</a:t>
            </a:r>
            <a:r>
              <a:rPr sz="2000" spc="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:	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efavirenz après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12 SA (BI), nevirapine</a:t>
            </a:r>
            <a:r>
              <a:rPr sz="2000" b="1" spc="-25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(BII),</a:t>
            </a:r>
            <a:r>
              <a:rPr sz="2000" b="1" spc="-20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saquinavir  (BIII), enfuvirtide (BIII),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raltégravir</a:t>
            </a:r>
            <a:r>
              <a:rPr sz="2000" b="1" spc="-15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(BIII)</a:t>
            </a:r>
            <a:endParaRPr sz="2000" dirty="0">
              <a:latin typeface="Arial"/>
              <a:cs typeface="Arial"/>
            </a:endParaRPr>
          </a:p>
          <a:p>
            <a:pPr marL="469900" marR="60769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Femmes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pas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encore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sous </a:t>
            </a:r>
            <a:r>
              <a:rPr sz="2000" b="1" spc="-15" dirty="0">
                <a:solidFill>
                  <a:srgbClr val="DA6C27"/>
                </a:solidFill>
                <a:latin typeface="Arial"/>
                <a:cs typeface="Arial"/>
              </a:rPr>
              <a:t>ARV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: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débuter </a:t>
            </a:r>
            <a:r>
              <a:rPr sz="2000" b="1" spc="-5" dirty="0">
                <a:solidFill>
                  <a:srgbClr val="DA6C27"/>
                </a:solidFill>
                <a:latin typeface="Arial"/>
                <a:cs typeface="Arial"/>
              </a:rPr>
              <a:t>le plus </a:t>
            </a:r>
            <a:r>
              <a:rPr sz="2000" b="1" spc="-10" dirty="0">
                <a:solidFill>
                  <a:srgbClr val="DA6C27"/>
                </a:solidFill>
                <a:latin typeface="Arial"/>
                <a:cs typeface="Arial"/>
              </a:rPr>
              <a:t>précocement  possible</a:t>
            </a:r>
            <a:r>
              <a:rPr sz="2000" b="1" spc="-50" dirty="0">
                <a:solidFill>
                  <a:srgbClr val="DA6C2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E1C11"/>
                </a:solidFill>
                <a:latin typeface="Arial"/>
                <a:cs typeface="Arial"/>
              </a:rPr>
              <a:t>(AII</a:t>
            </a:r>
            <a:r>
              <a:rPr sz="2000" spc="-5" dirty="0" smtClean="0">
                <a:solidFill>
                  <a:srgbClr val="1E1C11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4440" y="6174495"/>
            <a:ext cx="4384675" cy="4635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Actualisation 2015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désir d’enfant, grossesse et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prise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charge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 nouveau-né de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mère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PVVIH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choix de l’équipe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Association 2 INTI et une IP/r</a:t>
            </a:r>
          </a:p>
          <a:p>
            <a:pPr lvl="1"/>
            <a:r>
              <a:rPr lang="fr-FR" dirty="0" err="1" smtClean="0"/>
              <a:t>Ténofovir</a:t>
            </a:r>
            <a:r>
              <a:rPr lang="fr-FR" dirty="0" smtClean="0"/>
              <a:t>/emtricitabine (Truvada®) et Atazanavir/</a:t>
            </a:r>
            <a:r>
              <a:rPr lang="fr-FR" dirty="0" err="1" smtClean="0"/>
              <a:t>ritonavir</a:t>
            </a:r>
            <a:endParaRPr lang="fr-FR" dirty="0" smtClean="0"/>
          </a:p>
          <a:p>
            <a:pPr lvl="1"/>
            <a:r>
              <a:rPr lang="fr-FR" dirty="0" smtClean="0"/>
              <a:t>J0 : 05/07/2013 (S3 de la 1</a:t>
            </a:r>
            <a:r>
              <a:rPr lang="fr-FR" baseline="30000" dirty="0" smtClean="0"/>
              <a:t>ère</a:t>
            </a:r>
            <a:r>
              <a:rPr lang="fr-FR" dirty="0" smtClean="0"/>
              <a:t> consultation)</a:t>
            </a:r>
          </a:p>
          <a:p>
            <a:r>
              <a:rPr lang="fr-FR" dirty="0" smtClean="0"/>
              <a:t>Evolution</a:t>
            </a:r>
          </a:p>
          <a:p>
            <a:pPr lvl="1"/>
            <a:r>
              <a:rPr lang="fr-FR" dirty="0" smtClean="0"/>
              <a:t>Tolérance clinique et biologique correcte</a:t>
            </a:r>
          </a:p>
          <a:p>
            <a:pPr lvl="1"/>
            <a:r>
              <a:rPr lang="fr-FR" dirty="0" smtClean="0"/>
              <a:t>Précarité (change de logement au moins une fois par semaine)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25291" r="70328" b="19833"/>
          <a:stretch/>
        </p:blipFill>
        <p:spPr>
          <a:xfrm>
            <a:off x="3760569" y="4388016"/>
            <a:ext cx="1890931" cy="264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54793" y="5527001"/>
            <a:ext cx="31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Evolution de la charge virale :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32500" y="478833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Accouchement : voie basse ou césarienne ?</a:t>
            </a:r>
          </a:p>
          <a:p>
            <a:r>
              <a:rPr lang="fr-FR" b="1" dirty="0" smtClean="0"/>
              <a:t>Perfusion d’AZT ou non ?</a:t>
            </a:r>
          </a:p>
          <a:p>
            <a:r>
              <a:rPr lang="fr-FR" b="1" dirty="0" smtClean="0"/>
              <a:t>Quel traitement pour l’enfant ?</a:t>
            </a:r>
          </a:p>
          <a:p>
            <a:r>
              <a:rPr lang="fr-FR" b="1" dirty="0" smtClean="0"/>
              <a:t>Allaitement maternel ou artificiel ?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8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4839" y="5683250"/>
            <a:ext cx="9144000" cy="1523746"/>
          </a:xfrm>
          <a:prstGeom prst="rect">
            <a:avLst/>
          </a:prstGeom>
          <a:blipFill>
            <a:blip r:embed="rId2" cstate="print"/>
            <a:srcRect/>
            <a:stretch>
              <a:fillRect t="-12506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4440" y="6174495"/>
            <a:ext cx="4384675" cy="4635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Actualisation 2015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désir d’enfant, grossesse et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prise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charge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 nouveau-né de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mère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PVVIH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8451" y="684529"/>
            <a:ext cx="25755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Accouchement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74839" y="348996"/>
            <a:ext cx="9144000" cy="1714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3114"/>
            <a:ext cx="9144000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20364"/>
            <a:ext cx="9144000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6512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65125" algn="l"/>
                <a:tab pos="365760" algn="l"/>
              </a:tabLst>
            </a:pPr>
            <a:r>
              <a:rPr spc="-45" dirty="0"/>
              <a:t>Voie </a:t>
            </a:r>
            <a:r>
              <a:rPr spc="-10" dirty="0"/>
              <a:t>basse lorsque </a:t>
            </a:r>
            <a:r>
              <a:rPr spc="-5" dirty="0"/>
              <a:t>CV&lt; 50 c/mL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autour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de 36 SA</a:t>
            </a:r>
            <a:r>
              <a:rPr b="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(AII)</a:t>
            </a:r>
          </a:p>
          <a:p>
            <a:pPr marL="36512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65125" algn="l"/>
                <a:tab pos="365760" algn="l"/>
              </a:tabLst>
            </a:pPr>
            <a:r>
              <a:rPr spc="-10" dirty="0"/>
              <a:t>Césarienne prophylactique </a:t>
            </a:r>
            <a:r>
              <a:rPr spc="-5" dirty="0"/>
              <a:t>à 38-39 SA </a:t>
            </a:r>
            <a:r>
              <a:rPr spc="-10" dirty="0"/>
              <a:t>lorsque </a:t>
            </a:r>
            <a:r>
              <a:rPr spc="-5" dirty="0"/>
              <a:t>CV&gt; 400 c/mL</a:t>
            </a:r>
            <a:r>
              <a:rPr spc="25" dirty="0"/>
              <a:t>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(AI)</a:t>
            </a:r>
          </a:p>
          <a:p>
            <a:pPr marL="365125" marR="826135" indent="-342265">
              <a:lnSpc>
                <a:spcPct val="100000"/>
              </a:lnSpc>
              <a:spcBef>
                <a:spcPts val="1920"/>
              </a:spcBef>
              <a:buChar char="•"/>
              <a:tabLst>
                <a:tab pos="365125" algn="l"/>
                <a:tab pos="365760" algn="l"/>
              </a:tabLst>
            </a:pP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Évaluer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au cas par cas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lorsque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CV entre 50 et 400 c/mL,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en  envisageant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un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renforcement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du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traitement </a:t>
            </a:r>
            <a:r>
              <a:rPr b="0" spc="-20" dirty="0">
                <a:solidFill>
                  <a:srgbClr val="010202"/>
                </a:solidFill>
                <a:latin typeface="Arial"/>
                <a:cs typeface="Arial"/>
              </a:rPr>
              <a:t>ARV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et un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contrôle 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rapproché</a:t>
            </a:r>
            <a:r>
              <a:rPr b="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(BIII)</a:t>
            </a:r>
          </a:p>
          <a:p>
            <a:pPr marL="365125" marR="354965" indent="-34226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65125" algn="l"/>
                <a:tab pos="365760" algn="l"/>
              </a:tabLst>
            </a:pPr>
            <a:r>
              <a:rPr spc="-10" dirty="0"/>
              <a:t>Perfusion </a:t>
            </a:r>
            <a:r>
              <a:rPr spc="-5" dirty="0"/>
              <a:t>de </a:t>
            </a:r>
            <a:r>
              <a:rPr spc="-10" dirty="0"/>
              <a:t>zidovudine seulement </a:t>
            </a:r>
            <a:r>
              <a:rPr spc="-5" dirty="0"/>
              <a:t>si CV &gt; 50 c/mL </a:t>
            </a:r>
            <a:r>
              <a:rPr b="0" spc="-5" dirty="0">
                <a:latin typeface="Arial"/>
                <a:cs typeface="Arial"/>
              </a:rPr>
              <a:t>(BII) </a:t>
            </a:r>
            <a:r>
              <a:rPr spc="-5" dirty="0"/>
              <a:t>ou </a:t>
            </a:r>
            <a:r>
              <a:rPr spc="-10" dirty="0"/>
              <a:t>en  </a:t>
            </a:r>
            <a:r>
              <a:rPr spc="-5" dirty="0"/>
              <a:t>cas de </a:t>
            </a:r>
            <a:r>
              <a:rPr spc="-10" dirty="0"/>
              <a:t>complication </a:t>
            </a:r>
            <a:r>
              <a:rPr spc="-5" dirty="0"/>
              <a:t>obstétricale, telle qu’un </a:t>
            </a:r>
            <a:r>
              <a:rPr spc="-10" dirty="0"/>
              <a:t>accouchement  prématuré, </a:t>
            </a:r>
            <a:r>
              <a:rPr spc="-5" dirty="0"/>
              <a:t>une </a:t>
            </a:r>
            <a:r>
              <a:rPr spc="-10" dirty="0"/>
              <a:t>hémorragie </a:t>
            </a:r>
            <a:r>
              <a:rPr spc="-5" dirty="0"/>
              <a:t>ou une </a:t>
            </a:r>
            <a:r>
              <a:rPr spc="-10" dirty="0"/>
              <a:t>chorio-amniotite</a:t>
            </a:r>
            <a:r>
              <a:rPr spc="114" dirty="0"/>
              <a:t> </a:t>
            </a:r>
            <a:r>
              <a:rPr b="0" spc="-5" dirty="0">
                <a:latin typeface="Arial"/>
                <a:cs typeface="Arial"/>
              </a:rPr>
              <a:t>(BIII)</a:t>
            </a:r>
          </a:p>
          <a:p>
            <a:pPr marL="365125" marR="5080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65125" algn="l"/>
                <a:tab pos="365760" algn="l"/>
              </a:tabLst>
            </a:pPr>
            <a:r>
              <a:rPr spc="-5" dirty="0"/>
              <a:t>Débit de perfusion </a:t>
            </a:r>
            <a:r>
              <a:rPr spc="-10" dirty="0"/>
              <a:t>d’AZT </a:t>
            </a:r>
            <a:r>
              <a:rPr spc="-5" dirty="0"/>
              <a:t>diminué de moitié par </a:t>
            </a:r>
            <a:r>
              <a:rPr spc="-10" dirty="0"/>
              <a:t>rapport </a:t>
            </a:r>
            <a:r>
              <a:rPr spc="-5" dirty="0"/>
              <a:t>à la  </a:t>
            </a:r>
            <a:r>
              <a:rPr spc="-10" dirty="0"/>
              <a:t>posologie classique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: dose de charge 1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mg/kg,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puis dose </a:t>
            </a:r>
            <a:r>
              <a:rPr b="0" spc="-10" dirty="0">
                <a:solidFill>
                  <a:srgbClr val="010202"/>
                </a:solidFill>
                <a:latin typeface="Arial"/>
                <a:cs typeface="Arial"/>
              </a:rPr>
              <a:t>d’entretien 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0,5 mg/kg/h</a:t>
            </a:r>
            <a:r>
              <a:rPr b="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10202"/>
                </a:solidFill>
                <a:latin typeface="Arial"/>
                <a:cs typeface="Arial"/>
              </a:rPr>
              <a:t>(AII)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période péri-accouchement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2405" y="2033725"/>
            <a:ext cx="6594095" cy="443314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Accouchement par voie basse le 19/01/2014</a:t>
            </a:r>
          </a:p>
          <a:p>
            <a:r>
              <a:rPr lang="fr-FR" dirty="0" smtClean="0"/>
              <a:t>Traitement de l’enfant</a:t>
            </a:r>
          </a:p>
          <a:p>
            <a:pPr lvl="1"/>
            <a:r>
              <a:rPr lang="fr-FR" dirty="0" smtClean="0"/>
              <a:t>Monothérapie AZT 4 semaines</a:t>
            </a:r>
          </a:p>
          <a:p>
            <a:r>
              <a:rPr lang="fr-FR" dirty="0" smtClean="0"/>
              <a:t>Sortie de la maternité à J5</a:t>
            </a:r>
          </a:p>
          <a:p>
            <a:pPr lvl="1"/>
            <a:r>
              <a:rPr lang="fr-FR" dirty="0" smtClean="0"/>
              <a:t>Hébergement « stabilisé » en hôtel</a:t>
            </a:r>
          </a:p>
          <a:p>
            <a:pPr lvl="1"/>
            <a:r>
              <a:rPr lang="fr-FR" dirty="0" smtClean="0"/>
              <a:t>Suivi PMI intensifié</a:t>
            </a:r>
          </a:p>
          <a:p>
            <a:pPr lvl="1"/>
            <a:r>
              <a:rPr lang="fr-FR" dirty="0" smtClean="0"/>
              <a:t>Anémie : prescription de tardyféron 2/j</a:t>
            </a:r>
          </a:p>
          <a:p>
            <a:r>
              <a:rPr lang="fr-FR" dirty="0" smtClean="0"/>
              <a:t>Revue tous les mois</a:t>
            </a:r>
          </a:p>
          <a:p>
            <a:r>
              <a:rPr lang="fr-FR" dirty="0" smtClean="0"/>
              <a:t>Consultation 20/03/2014</a:t>
            </a:r>
          </a:p>
          <a:p>
            <a:pPr lvl="1"/>
            <a:r>
              <a:rPr lang="fr-FR" dirty="0" smtClean="0"/>
              <a:t>Simplification de traitement</a:t>
            </a:r>
          </a:p>
          <a:p>
            <a:pPr lvl="2"/>
            <a:r>
              <a:rPr lang="fr-FR" dirty="0" smtClean="0"/>
              <a:t>rilpivirine, emtricitabine, ténofovir (Eviplera®)</a:t>
            </a:r>
          </a:p>
          <a:p>
            <a:pPr lvl="1"/>
            <a:r>
              <a:rPr lang="fr-FR" dirty="0" smtClean="0"/>
              <a:t>Réception CV : 3,5 log</a:t>
            </a:r>
            <a:r>
              <a:rPr lang="fr-FR" baseline="-25000" dirty="0" smtClean="0"/>
              <a:t>10</a:t>
            </a:r>
            <a:r>
              <a:rPr lang="fr-FR" dirty="0" smtClean="0"/>
              <a:t>, que faire ? (CD4 = 200/mm</a:t>
            </a:r>
            <a:r>
              <a:rPr lang="fr-FR" baseline="30000" dirty="0" smtClean="0"/>
              <a:t>3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25291" r="59445" b="19833"/>
          <a:stretch/>
        </p:blipFill>
        <p:spPr>
          <a:xfrm>
            <a:off x="7632700" y="4159250"/>
            <a:ext cx="2667000" cy="264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5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 l’équipe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Patiente très réticente à repasser à 3 </a:t>
            </a:r>
            <a:r>
              <a:rPr lang="fr-FR" dirty="0" err="1" smtClean="0"/>
              <a:t>cps</a:t>
            </a:r>
            <a:r>
              <a:rPr lang="fr-FR" dirty="0" smtClean="0"/>
              <a:t>/j</a:t>
            </a:r>
          </a:p>
          <a:p>
            <a:pPr lvl="1"/>
            <a:r>
              <a:rPr lang="fr-FR" dirty="0" smtClean="0"/>
              <a:t>Renforcement de l’observance</a:t>
            </a:r>
          </a:p>
          <a:p>
            <a:pPr lvl="1"/>
            <a:r>
              <a:rPr lang="fr-FR" dirty="0" smtClean="0"/>
              <a:t>Génotype (avant intro Eviplera®) : sauvage</a:t>
            </a:r>
          </a:p>
          <a:p>
            <a:pPr lvl="1"/>
            <a:endParaRPr lang="fr-FR" dirty="0"/>
          </a:p>
          <a:p>
            <a:pPr lvl="1"/>
            <a:r>
              <a:rPr lang="fr-FR" dirty="0" smtClean="0">
                <a:sym typeface="Wingdings"/>
              </a:rPr>
              <a:t> Poursuite de l’Eviplera® et surveillance rapprochée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75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44E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étrospection">
  <a:themeElements>
    <a:clrScheme name="Rétrospectio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729</TotalTime>
  <Words>1398</Words>
  <Application>Microsoft Macintosh PowerPoint</Application>
  <PresentationFormat>Personnalisé</PresentationFormat>
  <Paragraphs>228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 Unicode MS</vt:lpstr>
      <vt:lpstr>Arial-BoldItalicMT</vt:lpstr>
      <vt:lpstr>Calibri</vt:lpstr>
      <vt:lpstr>Calibri Light</vt:lpstr>
      <vt:lpstr>Calibri-BoldItalic</vt:lpstr>
      <vt:lpstr>Courier New</vt:lpstr>
      <vt:lpstr>Mangal</vt:lpstr>
      <vt:lpstr>Wingdings</vt:lpstr>
      <vt:lpstr>Arial</vt:lpstr>
      <vt:lpstr>Office Theme</vt:lpstr>
      <vt:lpstr>Rétrospection</vt:lpstr>
      <vt:lpstr>ATELIERS</vt:lpstr>
      <vt:lpstr>Mme Mam M.</vt:lpstr>
      <vt:lpstr>1er bilan</vt:lpstr>
      <vt:lpstr>Propositions</vt:lpstr>
      <vt:lpstr>Grossesse : choix des antirétroviraux</vt:lpstr>
      <vt:lpstr>Le choix de l’équipe</vt:lpstr>
      <vt:lpstr>Accouchement</vt:lpstr>
      <vt:lpstr>La période péri-accouchement</vt:lpstr>
      <vt:lpstr>Choix de l’équipe</vt:lpstr>
      <vt:lpstr>Evolution charge virale et CD4</vt:lpstr>
      <vt:lpstr>Evolution</vt:lpstr>
      <vt:lpstr>Choix de l’équipe</vt:lpstr>
      <vt:lpstr>Autour de l’accouchement n°2</vt:lpstr>
      <vt:lpstr>28/08/2017 : Surprise !</vt:lpstr>
      <vt:lpstr>Proposition de l’équipe</vt:lpstr>
      <vt:lpstr>Contraception et VIH</vt:lpstr>
      <vt:lpstr>Contraception (2)</vt:lpstr>
      <vt:lpstr>Merci !</vt:lpstr>
      <vt:lpstr>Présentation PowerPoint</vt:lpstr>
      <vt:lpstr>Désir d’enfant, grossesse et prise en  charge du nouveau-né de mère PVVIH</vt:lpstr>
      <vt:lpstr>Commission « Désir d’enfant et grossesse »</vt:lpstr>
      <vt:lpstr>Taux de TME sous multithérapie selon le moment de début de  traitement et la charge virale à l’accouchement, 2000-2010</vt:lpstr>
      <vt:lpstr>Désir d’enfant</vt:lpstr>
      <vt:lpstr>Prise en charge du nouveau-né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dias_experts-vih_2015.pptx</dc:title>
  <dc:creator>JBRESSY</dc:creator>
  <cp:lastModifiedBy>Cedric Arvieux</cp:lastModifiedBy>
  <cp:revision>20</cp:revision>
  <dcterms:created xsi:type="dcterms:W3CDTF">2017-09-17T19:31:30Z</dcterms:created>
  <dcterms:modified xsi:type="dcterms:W3CDTF">2017-09-22T07:20:48Z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2015-11-30T00:00:00Z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2017-09-17T00:00:00Z</vt:filetime>
  </property>
</Properties>
</file>