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80" r:id="rId7"/>
    <p:sldId id="270" r:id="rId8"/>
    <p:sldId id="278" r:id="rId9"/>
    <p:sldId id="279" r:id="rId10"/>
    <p:sldId id="262" r:id="rId11"/>
    <p:sldId id="263" r:id="rId12"/>
    <p:sldId id="264" r:id="rId13"/>
    <p:sldId id="265" r:id="rId14"/>
    <p:sldId id="266" r:id="rId15"/>
    <p:sldId id="269" r:id="rId16"/>
    <p:sldId id="272" r:id="rId17"/>
    <p:sldId id="275" r:id="rId18"/>
    <p:sldId id="277" r:id="rId19"/>
    <p:sldId id="274" r:id="rId20"/>
    <p:sldId id="273" r:id="rId21"/>
    <p:sldId id="276" r:id="rId22"/>
    <p:sldId id="267"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r-FR"/>
              <a:t>Modifiez le style du titre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dirty="0"/>
              <a:t>5/30/2018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r-FR"/>
              <a:t>Modifiez le style du titre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r-FR"/>
              <a:t>Modifiez le style du titre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609285" y="2851331"/>
            <a:ext cx="3893623" cy="307143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66635" y="2851331"/>
            <a:ext cx="3899798" cy="307143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5/30/2018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5/30/2018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7D525BB-DA17-4BA0-B3C8-3AC3ABC827E6}" type="datetimeFigureOut">
              <a:rPr lang="en-US" dirty="0"/>
              <a:t>5/30/2018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16C4C9A-3960-41CF-A4E9-2A8FB932454B}" type="datetimeFigureOut">
              <a:rPr lang="en-US" dirty="0"/>
              <a:t>5/30/2018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5/30/2018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D32229-8BFD-47E6-867C-649E092EF2A8}"/>
              </a:ext>
            </a:extLst>
          </p:cNvPr>
          <p:cNvSpPr>
            <a:spLocks noGrp="1"/>
          </p:cNvSpPr>
          <p:nvPr>
            <p:ph type="ctrTitle"/>
          </p:nvPr>
        </p:nvSpPr>
        <p:spPr>
          <a:xfrm>
            <a:off x="2611808" y="2505808"/>
            <a:ext cx="5518066" cy="3191749"/>
          </a:xfrm>
        </p:spPr>
        <p:txBody>
          <a:bodyPr>
            <a:normAutofit fontScale="90000"/>
          </a:bodyPr>
          <a:lstStyle/>
          <a:p>
            <a:pPr algn="ctr"/>
            <a:r>
              <a:rPr lang="fr-FR" sz="4400" dirty="0"/>
              <a:t>Comment dépister les pères? </a:t>
            </a:r>
            <a:br>
              <a:rPr lang="fr-FR" dirty="0"/>
            </a:br>
            <a:r>
              <a:rPr lang="fr-FR" sz="3100" dirty="0"/>
              <a:t>expérience de la maternité de Montreuil </a:t>
            </a:r>
            <a:br>
              <a:rPr lang="fr-FR" sz="3100" dirty="0"/>
            </a:br>
            <a:br>
              <a:rPr lang="fr-FR" sz="3100" dirty="0"/>
            </a:br>
            <a:br>
              <a:rPr lang="fr-FR" sz="3100" dirty="0"/>
            </a:br>
            <a:r>
              <a:rPr lang="fr-FR" sz="2000" dirty="0"/>
              <a:t>Dre PENOT Pauline/SF BOUALI </a:t>
            </a:r>
            <a:r>
              <a:rPr lang="fr-FR" sz="2000" dirty="0" err="1"/>
              <a:t>Sakina</a:t>
            </a:r>
            <a:br>
              <a:rPr lang="fr-FR" sz="2000" dirty="0"/>
            </a:br>
            <a:r>
              <a:rPr lang="fr-FR" sz="2000" dirty="0" err="1"/>
              <a:t>CéGIDD</a:t>
            </a:r>
            <a:r>
              <a:rPr lang="fr-FR" sz="2000" dirty="0"/>
              <a:t>/maternité</a:t>
            </a:r>
          </a:p>
        </p:txBody>
      </p:sp>
      <p:sp>
        <p:nvSpPr>
          <p:cNvPr id="3" name="Sous-titre 2">
            <a:extLst>
              <a:ext uri="{FF2B5EF4-FFF2-40B4-BE49-F238E27FC236}">
                <a16:creationId xmlns:a16="http://schemas.microsoft.com/office/drawing/2014/main" id="{83F8C377-674C-4C97-A22F-54A3E4452E78}"/>
              </a:ext>
            </a:extLst>
          </p:cNvPr>
          <p:cNvSpPr>
            <a:spLocks noGrp="1"/>
          </p:cNvSpPr>
          <p:nvPr>
            <p:ph type="subTitle" idx="1"/>
          </p:nvPr>
        </p:nvSpPr>
        <p:spPr>
          <a:xfrm>
            <a:off x="2772274" y="1011116"/>
            <a:ext cx="5357600" cy="1099038"/>
          </a:xfrm>
        </p:spPr>
        <p:txBody>
          <a:bodyPr>
            <a:normAutofit/>
          </a:bodyPr>
          <a:lstStyle/>
          <a:p>
            <a:pPr algn="ctr"/>
            <a:r>
              <a:rPr lang="fr-FR" sz="6000" dirty="0"/>
              <a:t>PROJET PAPA </a:t>
            </a:r>
          </a:p>
        </p:txBody>
      </p:sp>
    </p:spTree>
    <p:extLst>
      <p:ext uri="{BB962C8B-B14F-4D97-AF65-F5344CB8AC3E}">
        <p14:creationId xmlns:p14="http://schemas.microsoft.com/office/powerpoint/2010/main" val="387843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496FF-ADF8-4539-B6D3-080CB8353137}"/>
              </a:ext>
            </a:extLst>
          </p:cNvPr>
          <p:cNvSpPr>
            <a:spLocks noGrp="1"/>
          </p:cNvSpPr>
          <p:nvPr>
            <p:ph type="title"/>
          </p:nvPr>
        </p:nvSpPr>
        <p:spPr/>
        <p:txBody>
          <a:bodyPr/>
          <a:lstStyle/>
          <a:p>
            <a:pPr algn="ctr"/>
            <a:r>
              <a:rPr lang="fr-FR" dirty="0"/>
              <a:t>MONTREUIL </a:t>
            </a:r>
            <a:br>
              <a:rPr lang="fr-FR" dirty="0"/>
            </a:br>
            <a:r>
              <a:rPr lang="fr-FR" sz="1800" dirty="0"/>
              <a:t>CHI André Grégoire </a:t>
            </a:r>
            <a:endParaRPr lang="fr-FR" dirty="0"/>
          </a:p>
        </p:txBody>
      </p:sp>
      <p:sp>
        <p:nvSpPr>
          <p:cNvPr id="3" name="Espace réservé du contenu 2">
            <a:extLst>
              <a:ext uri="{FF2B5EF4-FFF2-40B4-BE49-F238E27FC236}">
                <a16:creationId xmlns:a16="http://schemas.microsoft.com/office/drawing/2014/main" id="{C197F255-8DA4-4932-A8BE-0AEDA27EA1EE}"/>
              </a:ext>
            </a:extLst>
          </p:cNvPr>
          <p:cNvSpPr>
            <a:spLocks noGrp="1"/>
          </p:cNvSpPr>
          <p:nvPr>
            <p:ph idx="1"/>
          </p:nvPr>
        </p:nvSpPr>
        <p:spPr/>
        <p:txBody>
          <a:bodyPr/>
          <a:lstStyle/>
          <a:p>
            <a:r>
              <a:rPr lang="fr-FR" dirty="0"/>
              <a:t>800 adultes sont suivis au service de médecine par des infectiologues dont une grande majorité originaire d’ASS </a:t>
            </a:r>
          </a:p>
          <a:p>
            <a:r>
              <a:rPr lang="fr-FR" dirty="0"/>
              <a:t>Maternité : + 4100 naissances par an, avec 31 femmes enceintes séropositive suivies en 2017, dont 10 découvertes lors de la grossesse en cours (staff mensuel médecine, obstétrique, pédiatrie) </a:t>
            </a:r>
          </a:p>
          <a:p>
            <a:r>
              <a:rPr lang="fr-FR" dirty="0"/>
              <a:t>CEGIDD : 1000 testes annuels, 8 découvertes en 2016, 5 en 2017 : les limites du dépistage à l’initiative des personnes</a:t>
            </a:r>
          </a:p>
        </p:txBody>
      </p:sp>
    </p:spTree>
    <p:extLst>
      <p:ext uri="{BB962C8B-B14F-4D97-AF65-F5344CB8AC3E}">
        <p14:creationId xmlns:p14="http://schemas.microsoft.com/office/powerpoint/2010/main" val="25576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9C021-6EC8-442A-B57B-FF8D2FE8BDEB}"/>
              </a:ext>
            </a:extLst>
          </p:cNvPr>
          <p:cNvSpPr>
            <a:spLocks noGrp="1"/>
          </p:cNvSpPr>
          <p:nvPr>
            <p:ph type="title"/>
          </p:nvPr>
        </p:nvSpPr>
        <p:spPr/>
        <p:txBody>
          <a:bodyPr/>
          <a:lstStyle/>
          <a:p>
            <a:pPr algn="ctr"/>
            <a:r>
              <a:rPr lang="fr-FR" dirty="0"/>
              <a:t>2017 : Cas clinique</a:t>
            </a:r>
            <a:br>
              <a:rPr lang="fr-FR" dirty="0"/>
            </a:br>
            <a:r>
              <a:rPr lang="fr-FR" sz="2000" i="1" dirty="0"/>
              <a:t>effet gâchette </a:t>
            </a:r>
            <a:r>
              <a:rPr lang="fr-FR" i="1" dirty="0"/>
              <a:t> </a:t>
            </a:r>
          </a:p>
        </p:txBody>
      </p:sp>
      <p:sp>
        <p:nvSpPr>
          <p:cNvPr id="3" name="Espace réservé du contenu 2">
            <a:extLst>
              <a:ext uri="{FF2B5EF4-FFF2-40B4-BE49-F238E27FC236}">
                <a16:creationId xmlns:a16="http://schemas.microsoft.com/office/drawing/2014/main" id="{45AD380D-23AB-428B-A6F3-17ABE8114487}"/>
              </a:ext>
            </a:extLst>
          </p:cNvPr>
          <p:cNvSpPr>
            <a:spLocks noGrp="1"/>
          </p:cNvSpPr>
          <p:nvPr>
            <p:ph idx="1"/>
          </p:nvPr>
        </p:nvSpPr>
        <p:spPr/>
        <p:txBody>
          <a:bodyPr/>
          <a:lstStyle/>
          <a:p>
            <a:r>
              <a:rPr lang="fr-FR" dirty="0"/>
              <a:t>Découverte d’une séropositivité VIH chez une 4eme pare, ayant eu 3 sérologies négatives au cours des grossesses précédentes</a:t>
            </a:r>
          </a:p>
          <a:p>
            <a:r>
              <a:rPr lang="fr-FR" dirty="0"/>
              <a:t>Conjoint positif avec 28 CD4/mm3</a:t>
            </a:r>
          </a:p>
          <a:p>
            <a:r>
              <a:rPr lang="fr-FR" dirty="0"/>
              <a:t>Couple stable bien inséré, contamination ancienne du père et primo-infection gravidique</a:t>
            </a:r>
          </a:p>
          <a:p>
            <a:r>
              <a:rPr lang="fr-FR" dirty="0"/>
              <a:t>Naissance d’une fille nommée «</a:t>
            </a:r>
            <a:r>
              <a:rPr lang="fr-FR" i="1" dirty="0"/>
              <a:t>Oracle» </a:t>
            </a:r>
            <a:endParaRPr lang="fr-FR" dirty="0"/>
          </a:p>
        </p:txBody>
      </p:sp>
    </p:spTree>
    <p:extLst>
      <p:ext uri="{BB962C8B-B14F-4D97-AF65-F5344CB8AC3E}">
        <p14:creationId xmlns:p14="http://schemas.microsoft.com/office/powerpoint/2010/main" val="392313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17D37-BD1F-476D-BBC5-4EFDF4FEFB43}"/>
              </a:ext>
            </a:extLst>
          </p:cNvPr>
          <p:cNvSpPr>
            <a:spLocks noGrp="1"/>
          </p:cNvSpPr>
          <p:nvPr>
            <p:ph type="title"/>
          </p:nvPr>
        </p:nvSpPr>
        <p:spPr/>
        <p:txBody>
          <a:bodyPr/>
          <a:lstStyle/>
          <a:p>
            <a:pPr algn="ctr"/>
            <a:r>
              <a:rPr lang="fr-FR" dirty="0"/>
              <a:t>2017 : Cas clinique </a:t>
            </a:r>
            <a:br>
              <a:rPr lang="fr-FR" dirty="0"/>
            </a:br>
            <a:r>
              <a:rPr lang="fr-FR" sz="2000" i="1" dirty="0"/>
              <a:t>effet gâchette </a:t>
            </a:r>
            <a:endParaRPr lang="fr-FR" dirty="0"/>
          </a:p>
        </p:txBody>
      </p:sp>
      <p:sp>
        <p:nvSpPr>
          <p:cNvPr id="3" name="Espace réservé du contenu 2">
            <a:extLst>
              <a:ext uri="{FF2B5EF4-FFF2-40B4-BE49-F238E27FC236}">
                <a16:creationId xmlns:a16="http://schemas.microsoft.com/office/drawing/2014/main" id="{8D10B049-9988-4DCD-8CCB-5964963DA528}"/>
              </a:ext>
            </a:extLst>
          </p:cNvPr>
          <p:cNvSpPr>
            <a:spLocks noGrp="1"/>
          </p:cNvSpPr>
          <p:nvPr>
            <p:ph idx="1"/>
          </p:nvPr>
        </p:nvSpPr>
        <p:spPr/>
        <p:txBody>
          <a:bodyPr>
            <a:normAutofit fontScale="77500" lnSpcReduction="20000"/>
          </a:bodyPr>
          <a:lstStyle/>
          <a:p>
            <a:r>
              <a:rPr lang="fr-FR" dirty="0"/>
              <a:t>On a raté 3 occasions de dépister et de traiter ce père</a:t>
            </a:r>
          </a:p>
          <a:p>
            <a:r>
              <a:rPr lang="fr-FR" dirty="0"/>
              <a:t>On aurait pu éviter la contamination de la mère</a:t>
            </a:r>
          </a:p>
          <a:p>
            <a:r>
              <a:rPr lang="fr-FR" dirty="0"/>
              <a:t>Les recommandations HAS pour effectuer un dépistage du couple en pré conceptionnel ou au cours de la grossesse (4eme mois) sont  peu ou pas appliquées </a:t>
            </a:r>
          </a:p>
          <a:p>
            <a:r>
              <a:rPr lang="fr-FR" dirty="0"/>
              <a:t>On a évité une transmission à «</a:t>
            </a:r>
            <a:r>
              <a:rPr lang="fr-FR" i="1" dirty="0"/>
              <a:t>Oracle»</a:t>
            </a:r>
            <a:r>
              <a:rPr lang="fr-FR" dirty="0"/>
              <a:t> grâce au dépistage systématique et répété à chaque grossesse de la mère </a:t>
            </a:r>
          </a:p>
          <a:p>
            <a:r>
              <a:rPr lang="fr-FR" dirty="0"/>
              <a:t>Très bonne ou trop bonne acceptabilité du test VIH par les femmes lors de la grossesse (&gt;99% des femmes sont dépistées) </a:t>
            </a:r>
          </a:p>
          <a:p>
            <a:r>
              <a:rPr lang="fr-FR" dirty="0"/>
              <a:t>Implication des professionnels de santé très importante</a:t>
            </a:r>
          </a:p>
          <a:p>
            <a:r>
              <a:rPr lang="fr-FR" dirty="0"/>
              <a:t>Objectif : étendre la culture du dépistage systématique du VIH aux pères à l’occasion d’une grossesse comme pour les mères </a:t>
            </a:r>
          </a:p>
        </p:txBody>
      </p:sp>
    </p:spTree>
    <p:extLst>
      <p:ext uri="{BB962C8B-B14F-4D97-AF65-F5344CB8AC3E}">
        <p14:creationId xmlns:p14="http://schemas.microsoft.com/office/powerpoint/2010/main" val="3431463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31D52-7979-4B3D-B052-A3451897C2D3}"/>
              </a:ext>
            </a:extLst>
          </p:cNvPr>
          <p:cNvSpPr>
            <a:spLocks noGrp="1"/>
          </p:cNvSpPr>
          <p:nvPr>
            <p:ph type="title"/>
          </p:nvPr>
        </p:nvSpPr>
        <p:spPr/>
        <p:txBody>
          <a:bodyPr/>
          <a:lstStyle/>
          <a:p>
            <a:pPr algn="ctr"/>
            <a:r>
              <a:rPr lang="fr-FR" dirty="0"/>
              <a:t>Evolution des mentalités </a:t>
            </a:r>
          </a:p>
        </p:txBody>
      </p:sp>
      <p:sp>
        <p:nvSpPr>
          <p:cNvPr id="3" name="Espace réservé du contenu 2">
            <a:extLst>
              <a:ext uri="{FF2B5EF4-FFF2-40B4-BE49-F238E27FC236}">
                <a16:creationId xmlns:a16="http://schemas.microsoft.com/office/drawing/2014/main" id="{6A1E617D-D461-4EA7-9E78-E5F889E3D677}"/>
              </a:ext>
            </a:extLst>
          </p:cNvPr>
          <p:cNvSpPr>
            <a:spLocks noGrp="1"/>
          </p:cNvSpPr>
          <p:nvPr>
            <p:ph idx="1"/>
          </p:nvPr>
        </p:nvSpPr>
        <p:spPr/>
        <p:txBody>
          <a:bodyPr/>
          <a:lstStyle/>
          <a:p>
            <a:r>
              <a:rPr lang="fr-FR" dirty="0"/>
              <a:t>Passe par des décisions politiques : autoriser les sages-femmes à prescrire des sérologies aux pères et à les prélever </a:t>
            </a:r>
          </a:p>
          <a:p>
            <a:r>
              <a:rPr lang="fr-FR" dirty="0"/>
              <a:t>Passe par une mobilisation des professionnels de la périnatalité </a:t>
            </a:r>
          </a:p>
          <a:p>
            <a:r>
              <a:rPr lang="fr-FR" dirty="0"/>
              <a:t>Responsabiliser les pères tout en les valorisant</a:t>
            </a:r>
          </a:p>
          <a:p>
            <a:r>
              <a:rPr lang="fr-FR" dirty="0"/>
              <a:t>Diminuer le fardeau sur les femmes du secret de la découverte de la séropositivité  et leur stigmatisation </a:t>
            </a:r>
          </a:p>
        </p:txBody>
      </p:sp>
    </p:spTree>
    <p:extLst>
      <p:ext uri="{BB962C8B-B14F-4D97-AF65-F5344CB8AC3E}">
        <p14:creationId xmlns:p14="http://schemas.microsoft.com/office/powerpoint/2010/main" val="89503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7BD84-A063-4165-B04F-7CC5B606F352}"/>
              </a:ext>
            </a:extLst>
          </p:cNvPr>
          <p:cNvSpPr>
            <a:spLocks noGrp="1"/>
          </p:cNvSpPr>
          <p:nvPr>
            <p:ph type="title"/>
          </p:nvPr>
        </p:nvSpPr>
        <p:spPr/>
        <p:txBody>
          <a:bodyPr/>
          <a:lstStyle/>
          <a:p>
            <a:pPr algn="ctr"/>
            <a:r>
              <a:rPr lang="fr-FR" dirty="0"/>
              <a:t>Projet papa </a:t>
            </a:r>
          </a:p>
        </p:txBody>
      </p:sp>
      <p:sp>
        <p:nvSpPr>
          <p:cNvPr id="3" name="Espace réservé du contenu 2">
            <a:extLst>
              <a:ext uri="{FF2B5EF4-FFF2-40B4-BE49-F238E27FC236}">
                <a16:creationId xmlns:a16="http://schemas.microsoft.com/office/drawing/2014/main" id="{4FF02393-79FD-4CC7-B92D-CE3CD794E2F7}"/>
              </a:ext>
            </a:extLst>
          </p:cNvPr>
          <p:cNvSpPr>
            <a:spLocks noGrp="1"/>
          </p:cNvSpPr>
          <p:nvPr>
            <p:ph idx="1"/>
          </p:nvPr>
        </p:nvSpPr>
        <p:spPr/>
        <p:txBody>
          <a:bodyPr/>
          <a:lstStyle/>
          <a:p>
            <a:r>
              <a:rPr lang="fr-FR" dirty="0"/>
              <a:t>Distribution d’un flyer dès la première consultation préconisant un dépistage des pères gratuit sans RDV au CEGIDD ou au centre de prélèvement de l’hôpital, gratuit, avec rendu confidentiel du résultat par un médecin du CEGIDD sous 48 heures</a:t>
            </a:r>
          </a:p>
          <a:p>
            <a:r>
              <a:rPr lang="fr-FR" dirty="0"/>
              <a:t>TROD et counseling par les partenaires associatifs: info par affiche dans toutes les sales d’attentes et boxes de consultations, plus un rappel par les soignants (les consultants, maraudes par conseillères conjugales)</a:t>
            </a:r>
          </a:p>
          <a:p>
            <a:r>
              <a:rPr lang="fr-FR" dirty="0"/>
              <a:t>Convivialité : café ou thé offert, bonbons, biscuits </a:t>
            </a:r>
          </a:p>
        </p:txBody>
      </p:sp>
    </p:spTree>
    <p:extLst>
      <p:ext uri="{BB962C8B-B14F-4D97-AF65-F5344CB8AC3E}">
        <p14:creationId xmlns:p14="http://schemas.microsoft.com/office/powerpoint/2010/main" val="383015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E96AB-5F1B-499E-8815-E2628EF98C08}"/>
              </a:ext>
            </a:extLst>
          </p:cNvPr>
          <p:cNvSpPr>
            <a:spLocks noGrp="1"/>
          </p:cNvSpPr>
          <p:nvPr>
            <p:ph type="title"/>
          </p:nvPr>
        </p:nvSpPr>
        <p:spPr/>
        <p:txBody>
          <a:bodyPr/>
          <a:lstStyle/>
          <a:p>
            <a:pPr algn="ctr"/>
            <a:r>
              <a:rPr lang="fr-FR" dirty="0"/>
              <a:t>Projet papa</a:t>
            </a:r>
          </a:p>
        </p:txBody>
      </p:sp>
      <p:sp>
        <p:nvSpPr>
          <p:cNvPr id="3" name="Espace réservé du contenu 2">
            <a:extLst>
              <a:ext uri="{FF2B5EF4-FFF2-40B4-BE49-F238E27FC236}">
                <a16:creationId xmlns:a16="http://schemas.microsoft.com/office/drawing/2014/main" id="{8DA0682A-C587-48A1-B18D-F61CBE2F9444}"/>
              </a:ext>
            </a:extLst>
          </p:cNvPr>
          <p:cNvSpPr>
            <a:spLocks noGrp="1"/>
          </p:cNvSpPr>
          <p:nvPr>
            <p:ph idx="1"/>
          </p:nvPr>
        </p:nvSpPr>
        <p:spPr/>
        <p:txBody>
          <a:bodyPr>
            <a:normAutofit/>
          </a:bodyPr>
          <a:lstStyle/>
          <a:p>
            <a:r>
              <a:rPr lang="fr-FR" dirty="0"/>
              <a:t>Flyer sert de </a:t>
            </a:r>
            <a:r>
              <a:rPr lang="fr-FR" i="1" dirty="0"/>
              <a:t>coupe-file</a:t>
            </a:r>
            <a:r>
              <a:rPr lang="fr-FR" dirty="0"/>
              <a:t> : pas de passage en caisse ni d’enregistrement par les agents d’accueil, prise en charge directement par infirmière ou médecin du </a:t>
            </a:r>
            <a:r>
              <a:rPr lang="fr-FR" dirty="0" err="1"/>
              <a:t>CéGIDD</a:t>
            </a:r>
            <a:r>
              <a:rPr lang="fr-FR" dirty="0"/>
              <a:t> </a:t>
            </a:r>
          </a:p>
          <a:p>
            <a:r>
              <a:rPr lang="fr-FR" dirty="0"/>
              <a:t>Création d’une interface  «projet papa» sur le SIL : enregistrement sous pseudonyme possible comme pour tout dépistage CEGIDD, numéro de téléphone du père, identité de la mère pour évaluation (pas pour communication du résultat)</a:t>
            </a:r>
          </a:p>
          <a:p>
            <a:r>
              <a:rPr lang="fr-FR" dirty="0"/>
              <a:t>Application des protocoles du CEGIDD pour effectuer sérologies VHB VHC pour les pères originaires de zones endémiques (délégation de tache pour une IDE du CEGIDD) </a:t>
            </a:r>
          </a:p>
        </p:txBody>
      </p:sp>
    </p:spTree>
    <p:extLst>
      <p:ext uri="{BB962C8B-B14F-4D97-AF65-F5344CB8AC3E}">
        <p14:creationId xmlns:p14="http://schemas.microsoft.com/office/powerpoint/2010/main" val="2281519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95988-28F7-4087-958B-5339A78ED70B}"/>
              </a:ext>
            </a:extLst>
          </p:cNvPr>
          <p:cNvSpPr>
            <a:spLocks noGrp="1"/>
          </p:cNvSpPr>
          <p:nvPr>
            <p:ph type="title"/>
          </p:nvPr>
        </p:nvSpPr>
        <p:spPr>
          <a:xfrm>
            <a:off x="2611808" y="808056"/>
            <a:ext cx="7958331" cy="908777"/>
          </a:xfrm>
        </p:spPr>
        <p:txBody>
          <a:bodyPr>
            <a:normAutofit/>
          </a:bodyPr>
          <a:lstStyle/>
          <a:p>
            <a:pPr algn="ctr"/>
            <a:r>
              <a:rPr lang="fr-FR" dirty="0"/>
              <a:t>Projet papa </a:t>
            </a:r>
            <a:br>
              <a:rPr lang="fr-FR" dirty="0"/>
            </a:br>
            <a:r>
              <a:rPr lang="fr-FR" sz="1800" dirty="0"/>
              <a:t>les difficultés </a:t>
            </a:r>
            <a:endParaRPr lang="fr-FR" dirty="0"/>
          </a:p>
        </p:txBody>
      </p:sp>
      <p:sp>
        <p:nvSpPr>
          <p:cNvPr id="3" name="Espace réservé du contenu 2">
            <a:extLst>
              <a:ext uri="{FF2B5EF4-FFF2-40B4-BE49-F238E27FC236}">
                <a16:creationId xmlns:a16="http://schemas.microsoft.com/office/drawing/2014/main" id="{8A018D04-D076-4A13-9F63-2DC9DC1200AB}"/>
              </a:ext>
            </a:extLst>
          </p:cNvPr>
          <p:cNvSpPr>
            <a:spLocks noGrp="1"/>
          </p:cNvSpPr>
          <p:nvPr>
            <p:ph idx="1"/>
          </p:nvPr>
        </p:nvSpPr>
        <p:spPr>
          <a:xfrm>
            <a:off x="2773599" y="1884783"/>
            <a:ext cx="7796540" cy="4410913"/>
          </a:xfrm>
        </p:spPr>
        <p:txBody>
          <a:bodyPr>
            <a:normAutofit fontScale="92500" lnSpcReduction="20000"/>
          </a:bodyPr>
          <a:lstStyle/>
          <a:p>
            <a:r>
              <a:rPr lang="fr-FR" dirty="0"/>
              <a:t>La sage-femme ne peut pas prélever le père : demande de dérogation au conseil de l’ordre refusée</a:t>
            </a:r>
          </a:p>
          <a:p>
            <a:r>
              <a:rPr lang="fr-FR" dirty="0"/>
              <a:t>Convaincre les équipes (SF GYNECO-OBS INTERNES) : temps de consultation limité, maternité de niveau 3 avec beaucoup de pathologies                informer des nouvelles données, simplifier l’information à donner, relais opérant à proximité </a:t>
            </a:r>
          </a:p>
          <a:p>
            <a:r>
              <a:rPr lang="fr-FR" dirty="0"/>
              <a:t>Charge de travail de l’IDE de maternité : impossible de prélever les pères sur place : créer du Hors les murs du </a:t>
            </a:r>
            <a:r>
              <a:rPr lang="fr-FR" dirty="0" err="1"/>
              <a:t>CeGIDD</a:t>
            </a:r>
            <a:r>
              <a:rPr lang="fr-FR" dirty="0"/>
              <a:t> en maternité, multiplier les portes d’entrée (dépistage immédiat sur place, dépistage discret dans un lieu distinct)</a:t>
            </a:r>
          </a:p>
          <a:p>
            <a:r>
              <a:rPr lang="fr-FR" dirty="0"/>
              <a:t>Diffuser l’information : affiches, dessins, bandes dessinées</a:t>
            </a:r>
          </a:p>
          <a:p>
            <a:r>
              <a:rPr lang="fr-FR" dirty="0"/>
              <a:t>Problématique du secret/double secret </a:t>
            </a:r>
          </a:p>
          <a:p>
            <a:pPr marL="6160" indent="0">
              <a:buNone/>
            </a:pPr>
            <a:endParaRPr lang="fr-FR" dirty="0"/>
          </a:p>
        </p:txBody>
      </p:sp>
      <p:sp>
        <p:nvSpPr>
          <p:cNvPr id="4" name="Flèche : droite 3">
            <a:extLst>
              <a:ext uri="{FF2B5EF4-FFF2-40B4-BE49-F238E27FC236}">
                <a16:creationId xmlns:a16="http://schemas.microsoft.com/office/drawing/2014/main" id="{5A49AC95-2672-4BC7-932C-7E425B8C2D05}"/>
              </a:ext>
            </a:extLst>
          </p:cNvPr>
          <p:cNvSpPr/>
          <p:nvPr/>
        </p:nvSpPr>
        <p:spPr>
          <a:xfrm>
            <a:off x="4655976" y="3139071"/>
            <a:ext cx="699796" cy="316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505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C95F854-2C62-40D6-B658-D11D34876F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90161D53-4A9C-4725-9E3C-064E8B3A0C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70C80B70-9A5C-46A1-BA7D-690BADB59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82602C6A-CE3E-40EA-BA03-E7FA0CA89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2D7B6A82-8EFE-45A2-BAA4-0A623AC30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A2A5DC14-305D-43A2-85F8-E815E4178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TextBox 26">
            <a:extLst>
              <a:ext uri="{FF2B5EF4-FFF2-40B4-BE49-F238E27FC236}">
                <a16:creationId xmlns:a16="http://schemas.microsoft.com/office/drawing/2014/main" id="{BE52F9F2-F269-40F0-A3F4-18E2A7990CB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9" name="Rectangle 28">
            <a:extLst>
              <a:ext uri="{FF2B5EF4-FFF2-40B4-BE49-F238E27FC236}">
                <a16:creationId xmlns:a16="http://schemas.microsoft.com/office/drawing/2014/main" id="{8AAC8ED2-419C-4368-BB65-63AE6C483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567D373-1AD0-4044-AFE0-F400C035B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3" name="Picture 32">
            <a:extLst>
              <a:ext uri="{FF2B5EF4-FFF2-40B4-BE49-F238E27FC236}">
                <a16:creationId xmlns:a16="http://schemas.microsoft.com/office/drawing/2014/main" id="{3E2AD058-E62B-4544-A38A-746F229F21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5" name="Rectangle 34">
            <a:extLst>
              <a:ext uri="{FF2B5EF4-FFF2-40B4-BE49-F238E27FC236}">
                <a16:creationId xmlns:a16="http://schemas.microsoft.com/office/drawing/2014/main" id="{3E88271C-3F36-4056-AF1B-0674E46B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EFAC889-DCD2-4012-8A72-00CB59205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CD245BE-0F6C-420A-A970-888EDD52E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374534A-4BA0-4387-94E7-0C3BC4BC3657}"/>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pic>
        <p:nvPicPr>
          <p:cNvPr id="10" name="Picture 2">
            <a:extLst>
              <a:ext uri="{FF2B5EF4-FFF2-40B4-BE49-F238E27FC236}">
                <a16:creationId xmlns:a16="http://schemas.microsoft.com/office/drawing/2014/main" id="{68CBC03F-9F89-4282-8D67-3C8F9A0CD4ED}"/>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7559"/>
          <a:stretch/>
        </p:blipFill>
        <p:spPr bwMode="auto">
          <a:xfrm>
            <a:off x="5162551" y="647191"/>
            <a:ext cx="6181528" cy="6048884"/>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chemeClr val="accent1"/>
                </a:solidFill>
              </a14:hiddenFill>
            </a:ext>
          </a:extLst>
        </p:spPr>
      </p:pic>
      <p:sp>
        <p:nvSpPr>
          <p:cNvPr id="43" name="Rectangle 42">
            <a:extLst>
              <a:ext uri="{FF2B5EF4-FFF2-40B4-BE49-F238E27FC236}">
                <a16:creationId xmlns:a16="http://schemas.microsoft.com/office/drawing/2014/main" id="{98F99A08-A8D9-4015-81BD-C11DE586C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08FBA3F-ED19-4EB9-B74A-B5E115F29378}"/>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a:t>Les affiches </a:t>
            </a:r>
          </a:p>
        </p:txBody>
      </p:sp>
    </p:spTree>
    <p:extLst>
      <p:ext uri="{BB962C8B-B14F-4D97-AF65-F5344CB8AC3E}">
        <p14:creationId xmlns:p14="http://schemas.microsoft.com/office/powerpoint/2010/main" val="240157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95F854-2C62-40D6-B658-D11D34876F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90161D53-4A9C-4725-9E3C-064E8B3A0C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70C80B70-9A5C-46A1-BA7D-690BADB59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602C6A-CE3E-40EA-BA03-E7FA0CA89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D7B6A82-8EFE-45A2-BAA4-0A623AC30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2A5DC14-305D-43A2-85F8-E815E4178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BE52F9F2-F269-40F0-A3F4-18E2A7990CB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5F67B154-4234-442F-82DC-CC478CC4E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CC748C5-E544-45B7-8BE8-AE968E18B8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A4C2D794-2369-4DBF-B170-50F7AF8879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7473E540-26A1-4015-948C-15859E482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494FCF0-22D6-40C3-A1BF-94D39C775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88B40A6-7DFB-48B0-8796-213A4EF4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442832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A90386F-D751-4DA3-9A0A-D8036B6D757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939" y="3265639"/>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37" name="Rectangle 36">
            <a:extLst>
              <a:ext uri="{FF2B5EF4-FFF2-40B4-BE49-F238E27FC236}">
                <a16:creationId xmlns:a16="http://schemas.microsoft.com/office/drawing/2014/main" id="{6B502904-54E8-4DCC-9DE1-B62650779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113" y="0"/>
            <a:ext cx="59485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1BD3089E-7AA6-43D5-A14A-EF0EF4C0D8EB}"/>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333"/>
          <a:stretch/>
        </p:blipFill>
        <p:spPr bwMode="auto">
          <a:xfrm>
            <a:off x="6204544" y="316485"/>
            <a:ext cx="4414437" cy="6225029"/>
          </a:xfrm>
          <a:prstGeom prst="rect">
            <a:avLst/>
          </a:prstGeom>
          <a:noFill/>
          <a:ln w="12700">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a:extLst>
              <a:ext uri="{FF2B5EF4-FFF2-40B4-BE49-F238E27FC236}">
                <a16:creationId xmlns:a16="http://schemas.microsoft.com/office/drawing/2014/main" id="{36306896-26CF-4ABB-BF40-7ABA5B586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7920" y="236475"/>
            <a:ext cx="5439984" cy="6385049"/>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22D55EB-EF5E-4C17-B2E0-BB1F53C71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CD58E3E-9C11-47A7-B685-09595066B9E5}"/>
              </a:ext>
            </a:extLst>
          </p:cNvPr>
          <p:cNvSpPr>
            <a:spLocks noGrp="1"/>
          </p:cNvSpPr>
          <p:nvPr>
            <p:ph type="title"/>
          </p:nvPr>
        </p:nvSpPr>
        <p:spPr>
          <a:xfrm>
            <a:off x="1969804" y="3428998"/>
            <a:ext cx="2658856" cy="2268559"/>
          </a:xfrm>
        </p:spPr>
        <p:txBody>
          <a:bodyPr vert="horz" lIns="91440" tIns="45720" rIns="91440" bIns="45720" rtlCol="0" anchor="t">
            <a:normAutofit/>
          </a:bodyPr>
          <a:lstStyle/>
          <a:p>
            <a:r>
              <a:rPr lang="en-US" sz="3200"/>
              <a:t>Les affiches </a:t>
            </a:r>
          </a:p>
        </p:txBody>
      </p:sp>
    </p:spTree>
    <p:extLst>
      <p:ext uri="{BB962C8B-B14F-4D97-AF65-F5344CB8AC3E}">
        <p14:creationId xmlns:p14="http://schemas.microsoft.com/office/powerpoint/2010/main" val="396182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FF511-8925-4478-8F60-AD3D479DBC61}"/>
              </a:ext>
            </a:extLst>
          </p:cNvPr>
          <p:cNvSpPr>
            <a:spLocks noGrp="1"/>
          </p:cNvSpPr>
          <p:nvPr>
            <p:ph type="title"/>
          </p:nvPr>
        </p:nvSpPr>
        <p:spPr/>
        <p:txBody>
          <a:bodyPr/>
          <a:lstStyle/>
          <a:p>
            <a:pPr algn="ctr"/>
            <a:r>
              <a:rPr lang="fr-FR" dirty="0"/>
              <a:t>Projet papa </a:t>
            </a:r>
            <a:br>
              <a:rPr lang="fr-FR" dirty="0"/>
            </a:br>
            <a:r>
              <a:rPr lang="fr-FR" sz="2000" i="1" dirty="0"/>
              <a:t>les appréhensions </a:t>
            </a:r>
          </a:p>
        </p:txBody>
      </p:sp>
      <p:sp>
        <p:nvSpPr>
          <p:cNvPr id="3" name="Espace réservé du contenu 2">
            <a:extLst>
              <a:ext uri="{FF2B5EF4-FFF2-40B4-BE49-F238E27FC236}">
                <a16:creationId xmlns:a16="http://schemas.microsoft.com/office/drawing/2014/main" id="{2E6175A0-574E-401B-90C9-4394845C37F8}"/>
              </a:ext>
            </a:extLst>
          </p:cNvPr>
          <p:cNvSpPr>
            <a:spLocks noGrp="1"/>
          </p:cNvSpPr>
          <p:nvPr>
            <p:ph idx="1"/>
          </p:nvPr>
        </p:nvSpPr>
        <p:spPr>
          <a:xfrm>
            <a:off x="2773599" y="2052116"/>
            <a:ext cx="7796540" cy="4401236"/>
          </a:xfrm>
        </p:spPr>
        <p:txBody>
          <a:bodyPr>
            <a:normAutofit fontScale="92500" lnSpcReduction="10000"/>
          </a:bodyPr>
          <a:lstStyle/>
          <a:p>
            <a:r>
              <a:rPr lang="fr-FR" dirty="0"/>
              <a:t>Population cible difficile à atteindre : les pères les plus à risque pourraient ne pas venir</a:t>
            </a:r>
          </a:p>
          <a:p>
            <a:r>
              <a:rPr lang="fr-FR" dirty="0"/>
              <a:t>Pères absents de la consultation</a:t>
            </a:r>
          </a:p>
          <a:p>
            <a:r>
              <a:rPr lang="fr-FR" dirty="0"/>
              <a:t>Réticence des pères et des hommes en général a effectuer les  examens </a:t>
            </a:r>
          </a:p>
          <a:p>
            <a:r>
              <a:rPr lang="fr-FR" dirty="0"/>
              <a:t>Mise en danger des femmes séropositives suivies qui pourraient voir ébruiter leur statut</a:t>
            </a:r>
          </a:p>
          <a:p>
            <a:r>
              <a:rPr lang="fr-FR" dirty="0"/>
              <a:t>Convaincre les pères, en expliquant le principe sans laisser place à la suspicion du père infidèle (comme pour les femmes enceintes) </a:t>
            </a:r>
          </a:p>
          <a:p>
            <a:r>
              <a:rPr lang="fr-FR" dirty="0"/>
              <a:t>L’évaluation implique de faire le lien avec la mère concernée mais respect du secret pour chaque partenaire</a:t>
            </a:r>
          </a:p>
          <a:p>
            <a:endParaRPr lang="fr-FR" dirty="0"/>
          </a:p>
        </p:txBody>
      </p:sp>
    </p:spTree>
    <p:extLst>
      <p:ext uri="{BB962C8B-B14F-4D97-AF65-F5344CB8AC3E}">
        <p14:creationId xmlns:p14="http://schemas.microsoft.com/office/powerpoint/2010/main" val="283786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22B41F-70B9-421E-A2BC-135ED3576EAD}"/>
              </a:ext>
            </a:extLst>
          </p:cNvPr>
          <p:cNvSpPr>
            <a:spLocks noGrp="1"/>
          </p:cNvSpPr>
          <p:nvPr>
            <p:ph type="title"/>
          </p:nvPr>
        </p:nvSpPr>
        <p:spPr/>
        <p:txBody>
          <a:bodyPr/>
          <a:lstStyle/>
          <a:p>
            <a:pPr algn="l"/>
            <a:r>
              <a:rPr lang="fr-FR" dirty="0"/>
              <a:t>Contexte : Monde/France</a:t>
            </a:r>
          </a:p>
        </p:txBody>
      </p:sp>
      <p:sp>
        <p:nvSpPr>
          <p:cNvPr id="3" name="Espace réservé du contenu 2">
            <a:extLst>
              <a:ext uri="{FF2B5EF4-FFF2-40B4-BE49-F238E27FC236}">
                <a16:creationId xmlns:a16="http://schemas.microsoft.com/office/drawing/2014/main" id="{17026B64-BEAF-49E6-8392-0CBA80A348C9}"/>
              </a:ext>
            </a:extLst>
          </p:cNvPr>
          <p:cNvSpPr>
            <a:spLocks noGrp="1"/>
          </p:cNvSpPr>
          <p:nvPr>
            <p:ph idx="1"/>
          </p:nvPr>
        </p:nvSpPr>
        <p:spPr>
          <a:xfrm>
            <a:off x="2611808" y="1709216"/>
            <a:ext cx="7796540" cy="3997828"/>
          </a:xfrm>
        </p:spPr>
        <p:txBody>
          <a:bodyPr>
            <a:normAutofit/>
          </a:bodyPr>
          <a:lstStyle/>
          <a:p>
            <a:pPr marL="6160" indent="0">
              <a:buNone/>
            </a:pPr>
            <a:r>
              <a:rPr lang="fr-FR" dirty="0"/>
              <a:t>Constat général : les hommes se font moins dépister, ils sont souvent diagnostiqués tardivement (seuil critique &lt;200CD4/mm3 ou au stade SIDA)</a:t>
            </a:r>
          </a:p>
          <a:p>
            <a:r>
              <a:rPr lang="fr-FR" dirty="0"/>
              <a:t> Selon l’OMS les hommes ne représentent que 30% des individus dépistés dans le monde</a:t>
            </a:r>
          </a:p>
          <a:p>
            <a:r>
              <a:rPr lang="fr-FR" dirty="0"/>
              <a:t>En France :  60% des infections non diagnostiquées concernent des personnes hétérosexuelles (Marty et JIAS 2018) </a:t>
            </a:r>
            <a:r>
              <a:rPr lang="fr-FR" dirty="0">
                <a:solidFill>
                  <a:schemeClr val="accent1"/>
                </a:solidFill>
              </a:rPr>
              <a:t>(moins de dépistage spontané car ne se considèrent pas à risque) </a:t>
            </a:r>
          </a:p>
        </p:txBody>
      </p:sp>
    </p:spTree>
    <p:extLst>
      <p:ext uri="{BB962C8B-B14F-4D97-AF65-F5344CB8AC3E}">
        <p14:creationId xmlns:p14="http://schemas.microsoft.com/office/powerpoint/2010/main" val="3703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06703-F775-4F46-AF36-3B015191F4DE}"/>
              </a:ext>
            </a:extLst>
          </p:cNvPr>
          <p:cNvSpPr>
            <a:spLocks noGrp="1"/>
          </p:cNvSpPr>
          <p:nvPr>
            <p:ph type="title"/>
          </p:nvPr>
        </p:nvSpPr>
        <p:spPr/>
        <p:txBody>
          <a:bodyPr/>
          <a:lstStyle/>
          <a:p>
            <a:pPr algn="ctr"/>
            <a:r>
              <a:rPr lang="fr-FR" dirty="0"/>
              <a:t>Projet papa</a:t>
            </a:r>
            <a:br>
              <a:rPr lang="fr-FR" dirty="0"/>
            </a:br>
            <a:r>
              <a:rPr lang="fr-FR" sz="2000" dirty="0"/>
              <a:t>premiers résultats </a:t>
            </a:r>
          </a:p>
        </p:txBody>
      </p:sp>
      <p:sp>
        <p:nvSpPr>
          <p:cNvPr id="3" name="Espace réservé du contenu 2">
            <a:extLst>
              <a:ext uri="{FF2B5EF4-FFF2-40B4-BE49-F238E27FC236}">
                <a16:creationId xmlns:a16="http://schemas.microsoft.com/office/drawing/2014/main" id="{83F569F8-270F-4B19-986D-DC6BDF04063C}"/>
              </a:ext>
            </a:extLst>
          </p:cNvPr>
          <p:cNvSpPr>
            <a:spLocks noGrp="1"/>
          </p:cNvSpPr>
          <p:nvPr>
            <p:ph idx="1"/>
          </p:nvPr>
        </p:nvSpPr>
        <p:spPr/>
        <p:txBody>
          <a:bodyPr>
            <a:normAutofit fontScale="70000" lnSpcReduction="20000"/>
          </a:bodyPr>
          <a:lstStyle/>
          <a:p>
            <a:pPr marL="0" indent="0">
              <a:buNone/>
            </a:pPr>
            <a:r>
              <a:rPr lang="fr-FR" dirty="0"/>
              <a:t>A l’encontre des idées reçues : les futurs pères sont présents en consultation prénatale</a:t>
            </a:r>
          </a:p>
          <a:p>
            <a:pPr marL="0" indent="0">
              <a:buNone/>
            </a:pPr>
            <a:r>
              <a:rPr lang="fr-FR" dirty="0"/>
              <a:t>Etude sur 3 jours à l’accueil : 26 %</a:t>
            </a:r>
          </a:p>
          <a:p>
            <a:pPr marL="6160" indent="0">
              <a:buNone/>
            </a:pPr>
            <a:r>
              <a:rPr lang="fr-FR" dirty="0"/>
              <a:t>Recueil de données systématique à l’ouverture des dossiers : 29 %</a:t>
            </a:r>
          </a:p>
          <a:p>
            <a:r>
              <a:rPr lang="fr-FR" dirty="0"/>
              <a:t>Nombre de pères prélevés depuis le début : = 31 (</a:t>
            </a:r>
            <a:r>
              <a:rPr lang="fr-FR" dirty="0" err="1"/>
              <a:t>CeGIDD</a:t>
            </a:r>
            <a:r>
              <a:rPr lang="fr-FR" dirty="0"/>
              <a:t> et prélèvements externes) </a:t>
            </a:r>
          </a:p>
          <a:p>
            <a:r>
              <a:rPr lang="fr-FR" dirty="0"/>
              <a:t>Découverte VIH=0 (un faux positif !)</a:t>
            </a:r>
          </a:p>
          <a:p>
            <a:r>
              <a:rPr lang="fr-FR" dirty="0"/>
              <a:t>1 découverte hépatite B, 1 hépatite C (guérison spontanée), 2 hépatites B guéries (sur les 10 premiers) </a:t>
            </a:r>
          </a:p>
          <a:p>
            <a:r>
              <a:rPr lang="fr-FR" dirty="0"/>
              <a:t>TRODS = 33 (voir tableau)     </a:t>
            </a:r>
          </a:p>
          <a:p>
            <a:r>
              <a:rPr lang="fr-FR" dirty="0"/>
              <a:t>Population touchée majoritairement migrante :  Malien, Ivoiriens, Sénégalais, Gabonais, Afghan, Moldave, Chinois, Sri Lankais, Indien ( sur les 10 premiers) </a:t>
            </a:r>
          </a:p>
          <a:p>
            <a:r>
              <a:rPr lang="fr-FR" dirty="0"/>
              <a:t>Vaccinations (VHB, DTPC), assistante sociale (recours droit d’asile)</a:t>
            </a:r>
          </a:p>
          <a:p>
            <a:endParaRPr lang="fr-FR" dirty="0"/>
          </a:p>
        </p:txBody>
      </p:sp>
    </p:spTree>
    <p:extLst>
      <p:ext uri="{BB962C8B-B14F-4D97-AF65-F5344CB8AC3E}">
        <p14:creationId xmlns:p14="http://schemas.microsoft.com/office/powerpoint/2010/main" val="217782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D8A36-1038-4EB7-B222-744F310E7663}"/>
              </a:ext>
            </a:extLst>
          </p:cNvPr>
          <p:cNvSpPr>
            <a:spLocks noGrp="1"/>
          </p:cNvSpPr>
          <p:nvPr>
            <p:ph type="title"/>
          </p:nvPr>
        </p:nvSpPr>
        <p:spPr/>
        <p:txBody>
          <a:bodyPr/>
          <a:lstStyle/>
          <a:p>
            <a:pPr algn="ctr"/>
            <a:r>
              <a:rPr lang="fr-FR" dirty="0"/>
              <a:t>Projet papa </a:t>
            </a:r>
            <a:br>
              <a:rPr lang="fr-FR" dirty="0"/>
            </a:br>
            <a:r>
              <a:rPr lang="fr-FR" sz="2000" i="1" dirty="0"/>
              <a:t>premiers résultats </a:t>
            </a:r>
          </a:p>
        </p:txBody>
      </p:sp>
      <p:graphicFrame>
        <p:nvGraphicFramePr>
          <p:cNvPr id="4" name="Espace réservé du contenu 3">
            <a:extLst>
              <a:ext uri="{FF2B5EF4-FFF2-40B4-BE49-F238E27FC236}">
                <a16:creationId xmlns:a16="http://schemas.microsoft.com/office/drawing/2014/main" id="{EF3893C0-1430-4350-A1DA-5FD62925DCAD}"/>
              </a:ext>
            </a:extLst>
          </p:cNvPr>
          <p:cNvGraphicFramePr>
            <a:graphicFrameLocks noGrp="1"/>
          </p:cNvGraphicFramePr>
          <p:nvPr>
            <p:ph idx="1"/>
            <p:extLst>
              <p:ext uri="{D42A27DB-BD31-4B8C-83A1-F6EECF244321}">
                <p14:modId xmlns:p14="http://schemas.microsoft.com/office/powerpoint/2010/main" val="2030531998"/>
              </p:ext>
            </p:extLst>
          </p:nvPr>
        </p:nvGraphicFramePr>
        <p:xfrm>
          <a:off x="3666392" y="1635368"/>
          <a:ext cx="4022913" cy="4501667"/>
        </p:xfrm>
        <a:graphic>
          <a:graphicData uri="http://schemas.openxmlformats.org/drawingml/2006/table">
            <a:tbl>
              <a:tblPr/>
              <a:tblGrid>
                <a:gridCol w="1280019">
                  <a:extLst>
                    <a:ext uri="{9D8B030D-6E8A-4147-A177-3AD203B41FA5}">
                      <a16:colId xmlns:a16="http://schemas.microsoft.com/office/drawing/2014/main" val="526993463"/>
                    </a:ext>
                  </a:extLst>
                </a:gridCol>
                <a:gridCol w="914298">
                  <a:extLst>
                    <a:ext uri="{9D8B030D-6E8A-4147-A177-3AD203B41FA5}">
                      <a16:colId xmlns:a16="http://schemas.microsoft.com/office/drawing/2014/main" val="462964476"/>
                    </a:ext>
                  </a:extLst>
                </a:gridCol>
                <a:gridCol w="914298">
                  <a:extLst>
                    <a:ext uri="{9D8B030D-6E8A-4147-A177-3AD203B41FA5}">
                      <a16:colId xmlns:a16="http://schemas.microsoft.com/office/drawing/2014/main" val="3882108237"/>
                    </a:ext>
                  </a:extLst>
                </a:gridCol>
                <a:gridCol w="914298">
                  <a:extLst>
                    <a:ext uri="{9D8B030D-6E8A-4147-A177-3AD203B41FA5}">
                      <a16:colId xmlns:a16="http://schemas.microsoft.com/office/drawing/2014/main" val="2112897301"/>
                    </a:ext>
                  </a:extLst>
                </a:gridCol>
              </a:tblGrid>
              <a:tr h="376051">
                <a:tc>
                  <a:txBody>
                    <a:bodyPr/>
                    <a:lstStyle/>
                    <a:p>
                      <a:pPr marL="0" marR="0">
                        <a:spcBef>
                          <a:spcPts val="0"/>
                        </a:spcBef>
                        <a:spcAft>
                          <a:spcPts val="0"/>
                        </a:spcAft>
                      </a:pPr>
                      <a:br>
                        <a:rPr lang="fr-FR" sz="1100">
                          <a:effectLst/>
                          <a:latin typeface="Helvetica Neue"/>
                        </a:rPr>
                      </a:br>
                      <a:endParaRPr lang="fr-FR" sz="1100">
                        <a:effectLst/>
                        <a:latin typeface="Helvetica Neue"/>
                      </a:endParaRPr>
                    </a:p>
                  </a:txBody>
                  <a:tcPr marL="0" marR="0" marT="0" marB="0" anchor="ctr">
                    <a:lnL>
                      <a:noFill/>
                    </a:lnL>
                    <a:lnR>
                      <a:noFill/>
                    </a:lnR>
                    <a:lnT>
                      <a:noFill/>
                    </a:lnT>
                    <a:lnB>
                      <a:noFill/>
                    </a:lnB>
                    <a:solidFill>
                      <a:srgbClr val="FFFFFF"/>
                    </a:solidFill>
                  </a:tcPr>
                </a:tc>
                <a:tc>
                  <a:txBody>
                    <a:bodyPr/>
                    <a:lstStyle/>
                    <a:p>
                      <a:endParaRPr lang="fr-FR" sz="1100"/>
                    </a:p>
                  </a:txBody>
                  <a:tcPr marL="55518" marR="55518" marT="27759" marB="27759">
                    <a:lnL>
                      <a:noFill/>
                    </a:lnL>
                  </a:tcPr>
                </a:tc>
                <a:tc>
                  <a:txBody>
                    <a:bodyPr/>
                    <a:lstStyle/>
                    <a:p>
                      <a:endParaRPr lang="fr-FR" sz="1100"/>
                    </a:p>
                  </a:txBody>
                  <a:tcPr marL="55518" marR="55518" marT="27759" marB="27759"/>
                </a:tc>
                <a:tc>
                  <a:txBody>
                    <a:bodyPr/>
                    <a:lstStyle/>
                    <a:p>
                      <a:endParaRPr lang="fr-FR" sz="1100"/>
                    </a:p>
                  </a:txBody>
                  <a:tcPr marL="55518" marR="55518" marT="27759" marB="27759"/>
                </a:tc>
                <a:extLst>
                  <a:ext uri="{0D108BD9-81ED-4DB2-BD59-A6C34878D82A}">
                    <a16:rowId xmlns:a16="http://schemas.microsoft.com/office/drawing/2014/main" val="2637315353"/>
                  </a:ext>
                </a:extLst>
              </a:tr>
              <a:tr h="560427">
                <a:tc>
                  <a:txBody>
                    <a:bodyPr/>
                    <a:lstStyle/>
                    <a:p>
                      <a:pPr marL="0" marR="0" algn="ctr">
                        <a:spcBef>
                          <a:spcPts val="0"/>
                        </a:spcBef>
                        <a:spcAft>
                          <a:spcPts val="0"/>
                        </a:spcAft>
                      </a:pPr>
                      <a:r>
                        <a:rPr lang="fr-FR" sz="1100" b="1">
                          <a:solidFill>
                            <a:srgbClr val="000000"/>
                          </a:solidFill>
                          <a:effectLst/>
                          <a:latin typeface="arial" panose="020B0604020202020204" pitchFamily="34" charset="0"/>
                        </a:rPr>
                        <a:t>Pays de naissance</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b="1">
                          <a:solidFill>
                            <a:srgbClr val="000000"/>
                          </a:solidFill>
                          <a:effectLst/>
                          <a:latin typeface="arial" panose="020B0604020202020204" pitchFamily="34" charset="0"/>
                        </a:rPr>
                        <a:t>Femme</a:t>
                      </a:r>
                      <a:endParaRPr lang="fr-FR" sz="1100">
                        <a:effectLst/>
                        <a:latin typeface="arial" panose="020B0604020202020204" pitchFamily="34" charset="0"/>
                      </a:endParaRPr>
                    </a:p>
                  </a:txBody>
                  <a:tcPr marL="26988" marR="26988" marT="0" marB="0" anchor="b">
                    <a:lnL>
                      <a:noFill/>
                    </a:lnL>
                    <a:lnR>
                      <a:noFill/>
                    </a:lnR>
                    <a:lnB>
                      <a:noFill/>
                    </a:lnB>
                    <a:solidFill>
                      <a:srgbClr val="FFFFFF"/>
                    </a:solidFill>
                  </a:tcPr>
                </a:tc>
                <a:tc>
                  <a:txBody>
                    <a:bodyPr/>
                    <a:lstStyle/>
                    <a:p>
                      <a:pPr marL="0" marR="0" algn="ctr">
                        <a:spcBef>
                          <a:spcPts val="0"/>
                        </a:spcBef>
                        <a:spcAft>
                          <a:spcPts val="0"/>
                        </a:spcAft>
                      </a:pPr>
                      <a:r>
                        <a:rPr lang="fr-FR" sz="1100" b="1">
                          <a:solidFill>
                            <a:srgbClr val="000000"/>
                          </a:solidFill>
                          <a:effectLst/>
                          <a:latin typeface="arial" panose="020B0604020202020204" pitchFamily="34" charset="0"/>
                        </a:rPr>
                        <a:t>Homme</a:t>
                      </a:r>
                      <a:endParaRPr lang="fr-FR" sz="1100">
                        <a:effectLst/>
                        <a:latin typeface="arial" panose="020B0604020202020204" pitchFamily="34" charset="0"/>
                      </a:endParaRPr>
                    </a:p>
                  </a:txBody>
                  <a:tcPr marL="26988" marR="26988" marT="0" marB="0" anchor="b">
                    <a:lnL>
                      <a:noFill/>
                    </a:lnL>
                    <a:lnR>
                      <a:noFill/>
                    </a:lnR>
                    <a:lnB>
                      <a:noFill/>
                    </a:lnB>
                    <a:solidFill>
                      <a:srgbClr val="FFFFFF"/>
                    </a:solidFill>
                  </a:tcPr>
                </a:tc>
                <a:tc>
                  <a:txBody>
                    <a:bodyPr/>
                    <a:lstStyle/>
                    <a:p>
                      <a:pPr marL="0" marR="0" algn="ctr">
                        <a:spcBef>
                          <a:spcPts val="0"/>
                        </a:spcBef>
                        <a:spcAft>
                          <a:spcPts val="0"/>
                        </a:spcAft>
                      </a:pPr>
                      <a:r>
                        <a:rPr lang="fr-FR" sz="1100" b="1">
                          <a:solidFill>
                            <a:srgbClr val="000000"/>
                          </a:solidFill>
                          <a:effectLst/>
                          <a:latin typeface="arial" panose="020B0604020202020204" pitchFamily="34" charset="0"/>
                        </a:rPr>
                        <a:t>Total </a:t>
                      </a:r>
                      <a:endParaRPr lang="fr-FR" sz="1100">
                        <a:effectLst/>
                        <a:latin typeface="arial" panose="020B0604020202020204" pitchFamily="34" charset="0"/>
                      </a:endParaRPr>
                    </a:p>
                  </a:txBody>
                  <a:tcPr marL="26988" marR="26988" marT="0" marB="0" anchor="b">
                    <a:lnL>
                      <a:noFill/>
                    </a:lnL>
                    <a:lnR>
                      <a:noFill/>
                    </a:lnR>
                    <a:lnB>
                      <a:noFill/>
                    </a:lnB>
                    <a:solidFill>
                      <a:srgbClr val="FFFFFF"/>
                    </a:solidFill>
                  </a:tcPr>
                </a:tc>
                <a:extLst>
                  <a:ext uri="{0D108BD9-81ED-4DB2-BD59-A6C34878D82A}">
                    <a16:rowId xmlns:a16="http://schemas.microsoft.com/office/drawing/2014/main" val="722872521"/>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Algérie</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2</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4</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6</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3712601325"/>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Belgique</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263407975"/>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Haïti</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2980583363"/>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Mali</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2001693804"/>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Togo</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1177488521"/>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Tunisie</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3</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3</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2059031173"/>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France</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6</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5</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1123395232"/>
                  </a:ext>
                </a:extLst>
              </a:tr>
              <a:tr h="373617">
                <a:tc>
                  <a:txBody>
                    <a:bodyPr/>
                    <a:lstStyle/>
                    <a:p>
                      <a:pPr marL="0" marR="0" algn="ctr">
                        <a:spcBef>
                          <a:spcPts val="0"/>
                        </a:spcBef>
                        <a:spcAft>
                          <a:spcPts val="0"/>
                        </a:spcAft>
                      </a:pPr>
                      <a:r>
                        <a:rPr lang="fr-FR" sz="1100">
                          <a:solidFill>
                            <a:srgbClr val="000000"/>
                          </a:solidFill>
                          <a:effectLst/>
                          <a:latin typeface="arial" panose="020B0604020202020204" pitchFamily="34" charset="0"/>
                        </a:rPr>
                        <a:t>Cameroun</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3383082441"/>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Tchad</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4163154406"/>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Maroc</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2</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2</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1876294513"/>
                  </a:ext>
                </a:extLst>
              </a:tr>
              <a:tr h="373617">
                <a:tc>
                  <a:txBody>
                    <a:bodyPr/>
                    <a:lstStyle/>
                    <a:p>
                      <a:pPr marL="0" marR="0" algn="ctr">
                        <a:spcBef>
                          <a:spcPts val="0"/>
                        </a:spcBef>
                        <a:spcAft>
                          <a:spcPts val="0"/>
                        </a:spcAft>
                      </a:pPr>
                      <a:r>
                        <a:rPr lang="fr-FR" sz="1100">
                          <a:solidFill>
                            <a:srgbClr val="000000"/>
                          </a:solidFill>
                          <a:effectLst/>
                          <a:latin typeface="arial" panose="020B0604020202020204" pitchFamily="34" charset="0"/>
                        </a:rPr>
                        <a:t>Roumanie</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2220139376"/>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Inde</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1483131020"/>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RDC</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2578499429"/>
                  </a:ext>
                </a:extLst>
              </a:tr>
              <a:tr h="188026">
                <a:tc>
                  <a:txBody>
                    <a:bodyPr/>
                    <a:lstStyle/>
                    <a:p>
                      <a:pPr marL="0" marR="0" algn="ctr">
                        <a:spcBef>
                          <a:spcPts val="0"/>
                        </a:spcBef>
                        <a:spcAft>
                          <a:spcPts val="0"/>
                        </a:spcAft>
                      </a:pPr>
                      <a:r>
                        <a:rPr lang="fr-FR" sz="1100">
                          <a:solidFill>
                            <a:srgbClr val="000000"/>
                          </a:solidFill>
                          <a:effectLst/>
                          <a:latin typeface="arial" panose="020B0604020202020204" pitchFamily="34" charset="0"/>
                        </a:rPr>
                        <a:t>Sénégal</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1578829285"/>
                  </a:ext>
                </a:extLst>
              </a:tr>
              <a:tr h="373617">
                <a:tc>
                  <a:txBody>
                    <a:bodyPr/>
                    <a:lstStyle/>
                    <a:p>
                      <a:pPr marL="0" marR="0" algn="ctr">
                        <a:spcBef>
                          <a:spcPts val="0"/>
                        </a:spcBef>
                        <a:spcAft>
                          <a:spcPts val="0"/>
                        </a:spcAft>
                      </a:pPr>
                      <a:r>
                        <a:rPr lang="fr-FR" sz="1100">
                          <a:solidFill>
                            <a:srgbClr val="000000"/>
                          </a:solidFill>
                          <a:effectLst/>
                          <a:latin typeface="arial" panose="020B0604020202020204" pitchFamily="34" charset="0"/>
                        </a:rPr>
                        <a:t>Côte d'Ivoire</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a:solidFill>
                            <a:srgbClr val="000000"/>
                          </a:solidFill>
                          <a:effectLst/>
                          <a:latin typeface="arial" panose="020B0604020202020204" pitchFamily="34" charset="0"/>
                        </a:rPr>
                        <a:t>1</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3803220084"/>
                  </a:ext>
                </a:extLst>
              </a:tr>
              <a:tr h="188026">
                <a:tc>
                  <a:txBody>
                    <a:bodyPr/>
                    <a:lstStyle/>
                    <a:p>
                      <a:pPr marL="0" marR="0" algn="ctr">
                        <a:spcBef>
                          <a:spcPts val="0"/>
                        </a:spcBef>
                        <a:spcAft>
                          <a:spcPts val="0"/>
                        </a:spcAft>
                      </a:pPr>
                      <a:r>
                        <a:rPr lang="fr-FR" sz="1100" b="1">
                          <a:solidFill>
                            <a:srgbClr val="000000"/>
                          </a:solidFill>
                          <a:effectLst/>
                          <a:latin typeface="arial" panose="020B0604020202020204" pitchFamily="34" charset="0"/>
                        </a:rPr>
                        <a:t>Total</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b="1">
                          <a:solidFill>
                            <a:srgbClr val="000000"/>
                          </a:solidFill>
                          <a:effectLst/>
                          <a:latin typeface="arial" panose="020B0604020202020204" pitchFamily="34" charset="0"/>
                        </a:rPr>
                        <a:t>13</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b="1">
                          <a:solidFill>
                            <a:srgbClr val="000000"/>
                          </a:solidFill>
                          <a:effectLst/>
                          <a:latin typeface="arial" panose="020B0604020202020204" pitchFamily="34" charset="0"/>
                        </a:rPr>
                        <a:t>20</a:t>
                      </a:r>
                      <a:endParaRPr lang="fr-FR" sz="1100">
                        <a:effectLst/>
                        <a:latin typeface="arial" panose="020B0604020202020204" pitchFamily="34" charset="0"/>
                      </a:endParaRPr>
                    </a:p>
                  </a:txBody>
                  <a:tcPr marL="26988" marR="26988" marT="0" marB="0" anchor="b">
                    <a:lnL>
                      <a:noFill/>
                    </a:lnL>
                    <a:lnR>
                      <a:noFill/>
                    </a:lnR>
                    <a:lnT>
                      <a:noFill/>
                    </a:lnT>
                    <a:lnB>
                      <a:noFill/>
                    </a:lnB>
                    <a:solidFill>
                      <a:srgbClr val="FFFFFF"/>
                    </a:solidFill>
                  </a:tcPr>
                </a:tc>
                <a:tc>
                  <a:txBody>
                    <a:bodyPr/>
                    <a:lstStyle/>
                    <a:p>
                      <a:pPr marL="0" marR="0" algn="ctr">
                        <a:spcBef>
                          <a:spcPts val="0"/>
                        </a:spcBef>
                        <a:spcAft>
                          <a:spcPts val="0"/>
                        </a:spcAft>
                      </a:pPr>
                      <a:r>
                        <a:rPr lang="fr-FR" sz="1100" b="1" dirty="0">
                          <a:solidFill>
                            <a:srgbClr val="000000"/>
                          </a:solidFill>
                          <a:effectLst/>
                          <a:latin typeface="arial" panose="020B0604020202020204" pitchFamily="34" charset="0"/>
                        </a:rPr>
                        <a:t>33</a:t>
                      </a:r>
                      <a:endParaRPr lang="fr-FR" sz="1100" dirty="0">
                        <a:effectLst/>
                        <a:latin typeface="arial" panose="020B0604020202020204" pitchFamily="34" charset="0"/>
                      </a:endParaRPr>
                    </a:p>
                  </a:txBody>
                  <a:tcPr marL="26988" marR="26988" marT="0" marB="0" anchor="b">
                    <a:lnL>
                      <a:noFill/>
                    </a:lnL>
                    <a:lnR>
                      <a:noFill/>
                    </a:lnR>
                    <a:lnT>
                      <a:noFill/>
                    </a:lnT>
                    <a:lnB>
                      <a:noFill/>
                    </a:lnB>
                    <a:solidFill>
                      <a:srgbClr val="FFFFFF"/>
                    </a:solidFill>
                  </a:tcPr>
                </a:tc>
                <a:extLst>
                  <a:ext uri="{0D108BD9-81ED-4DB2-BD59-A6C34878D82A}">
                    <a16:rowId xmlns:a16="http://schemas.microsoft.com/office/drawing/2014/main" val="1790930242"/>
                  </a:ext>
                </a:extLst>
              </a:tr>
            </a:tbl>
          </a:graphicData>
        </a:graphic>
      </p:graphicFrame>
      <p:sp>
        <p:nvSpPr>
          <p:cNvPr id="5" name="Rectangle 1">
            <a:extLst>
              <a:ext uri="{FF2B5EF4-FFF2-40B4-BE49-F238E27FC236}">
                <a16:creationId xmlns:a16="http://schemas.microsoft.com/office/drawing/2014/main" id="{1B713E21-7184-4DFE-B07E-34E4F30DDEB6}"/>
              </a:ext>
            </a:extLst>
          </p:cNvPr>
          <p:cNvSpPr>
            <a:spLocks noChangeArrowheads="1"/>
          </p:cNvSpPr>
          <p:nvPr/>
        </p:nvSpPr>
        <p:spPr bwMode="auto">
          <a:xfrm>
            <a:off x="-917440" y="-461665"/>
            <a:ext cx="1857240" cy="92333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375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2DFBA-8972-4E56-9394-90945DF8B183}"/>
              </a:ext>
            </a:extLst>
          </p:cNvPr>
          <p:cNvSpPr>
            <a:spLocks noGrp="1"/>
          </p:cNvSpPr>
          <p:nvPr>
            <p:ph type="title"/>
          </p:nvPr>
        </p:nvSpPr>
        <p:spPr/>
        <p:txBody>
          <a:bodyPr/>
          <a:lstStyle/>
          <a:p>
            <a:pPr algn="ctr"/>
            <a:r>
              <a:rPr lang="fr-FR" dirty="0"/>
              <a:t>Évolution du projet</a:t>
            </a:r>
            <a:br>
              <a:rPr lang="fr-FR" dirty="0"/>
            </a:br>
            <a:r>
              <a:rPr lang="fr-FR" sz="2000" i="1" dirty="0" err="1"/>
              <a:t>Projet</a:t>
            </a:r>
            <a:r>
              <a:rPr lang="fr-FR" sz="2000" i="1" dirty="0"/>
              <a:t> de recherche ANRS  </a:t>
            </a:r>
            <a:endParaRPr lang="fr-FR" i="1" dirty="0"/>
          </a:p>
        </p:txBody>
      </p:sp>
      <p:sp>
        <p:nvSpPr>
          <p:cNvPr id="3" name="Espace réservé du contenu 2">
            <a:extLst>
              <a:ext uri="{FF2B5EF4-FFF2-40B4-BE49-F238E27FC236}">
                <a16:creationId xmlns:a16="http://schemas.microsoft.com/office/drawing/2014/main" id="{8B1C8BE8-C5FB-41FE-A702-9CE472B91678}"/>
              </a:ext>
            </a:extLst>
          </p:cNvPr>
          <p:cNvSpPr>
            <a:spLocks noGrp="1"/>
          </p:cNvSpPr>
          <p:nvPr>
            <p:ph idx="1"/>
          </p:nvPr>
        </p:nvSpPr>
        <p:spPr/>
        <p:txBody>
          <a:bodyPr/>
          <a:lstStyle/>
          <a:p>
            <a:r>
              <a:rPr lang="fr-FR" dirty="0"/>
              <a:t>Former du personnel à effectuer le TROD, dès que l’occasion se </a:t>
            </a:r>
            <a:r>
              <a:rPr lang="fr-FR" dirty="0" err="1"/>
              <a:t>presente</a:t>
            </a:r>
            <a:r>
              <a:rPr lang="fr-FR" dirty="0"/>
              <a:t> VIH VHB VHC et à faire les entretiens pré et post test</a:t>
            </a:r>
          </a:p>
          <a:p>
            <a:r>
              <a:rPr lang="fr-FR" dirty="0"/>
              <a:t>Dédier un local bien identifié à cette activité, au sein de la maternité, pour multiplier les permanences associatives :  </a:t>
            </a:r>
            <a:r>
              <a:rPr lang="fr-FR" i="1" dirty="0" err="1"/>
              <a:t>Ikamberé</a:t>
            </a:r>
            <a:r>
              <a:rPr lang="fr-FR" dirty="0"/>
              <a:t> et </a:t>
            </a:r>
            <a:r>
              <a:rPr lang="fr-FR" i="1" dirty="0" err="1"/>
              <a:t>Bamesso</a:t>
            </a:r>
            <a:r>
              <a:rPr lang="fr-FR" i="1" dirty="0"/>
              <a:t> et ses amis, </a:t>
            </a:r>
            <a:r>
              <a:rPr lang="fr-FR" dirty="0"/>
              <a:t>puis</a:t>
            </a:r>
            <a:r>
              <a:rPr lang="fr-FR" i="1" dirty="0"/>
              <a:t> AIDES, conseillères conjugales par un partenariat avec le PF départemental</a:t>
            </a:r>
          </a:p>
          <a:p>
            <a:r>
              <a:rPr lang="fr-FR" dirty="0"/>
              <a:t>Dédier du temps d’infirmière (maternité et </a:t>
            </a:r>
            <a:r>
              <a:rPr lang="fr-FR" dirty="0" err="1"/>
              <a:t>CeGIDD</a:t>
            </a:r>
            <a:r>
              <a:rPr lang="fr-FR" dirty="0"/>
              <a:t>) pour prélever les pères en maternité </a:t>
            </a:r>
          </a:p>
        </p:txBody>
      </p:sp>
    </p:spTree>
    <p:extLst>
      <p:ext uri="{BB962C8B-B14F-4D97-AF65-F5344CB8AC3E}">
        <p14:creationId xmlns:p14="http://schemas.microsoft.com/office/powerpoint/2010/main" val="70865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B0B0A-14D5-46C0-A3DE-6A674CC1B467}"/>
              </a:ext>
            </a:extLst>
          </p:cNvPr>
          <p:cNvSpPr>
            <a:spLocks noGrp="1"/>
          </p:cNvSpPr>
          <p:nvPr>
            <p:ph type="title"/>
          </p:nvPr>
        </p:nvSpPr>
        <p:spPr/>
        <p:txBody>
          <a:bodyPr/>
          <a:lstStyle/>
          <a:p>
            <a:pPr algn="ctr"/>
            <a:r>
              <a:rPr lang="fr-FR" dirty="0"/>
              <a:t>Projet de recherche </a:t>
            </a:r>
          </a:p>
        </p:txBody>
      </p:sp>
      <p:sp>
        <p:nvSpPr>
          <p:cNvPr id="3" name="Espace réservé du contenu 2">
            <a:extLst>
              <a:ext uri="{FF2B5EF4-FFF2-40B4-BE49-F238E27FC236}">
                <a16:creationId xmlns:a16="http://schemas.microsoft.com/office/drawing/2014/main" id="{3AD8C8A8-C592-4BBD-88BD-69FA926FCE91}"/>
              </a:ext>
            </a:extLst>
          </p:cNvPr>
          <p:cNvSpPr>
            <a:spLocks noGrp="1"/>
          </p:cNvSpPr>
          <p:nvPr>
            <p:ph idx="1"/>
          </p:nvPr>
        </p:nvSpPr>
        <p:spPr/>
        <p:txBody>
          <a:bodyPr/>
          <a:lstStyle/>
          <a:p>
            <a:r>
              <a:rPr lang="fr-FR" dirty="0"/>
              <a:t>ANRS étude sur un an sur la faisabilité d’un dépistage des pères</a:t>
            </a:r>
          </a:p>
          <a:p>
            <a:pPr marL="6160" indent="0" algn="ctr">
              <a:buNone/>
            </a:pPr>
            <a:r>
              <a:rPr lang="fr-FR" dirty="0"/>
              <a:t>Dre Penot/SF Bouali/ SF Jacob /Dre </a:t>
            </a:r>
            <a:r>
              <a:rPr lang="fr-FR" dirty="0" err="1"/>
              <a:t>Abramowicz</a:t>
            </a:r>
            <a:r>
              <a:rPr lang="fr-FR" dirty="0"/>
              <a:t> /Dre </a:t>
            </a:r>
            <a:r>
              <a:rPr lang="fr-FR" dirty="0" err="1"/>
              <a:t>Sanyan</a:t>
            </a:r>
            <a:endParaRPr lang="fr-FR" dirty="0"/>
          </a:p>
          <a:p>
            <a:pPr marL="6160" indent="0" algn="ctr">
              <a:buNone/>
            </a:pPr>
            <a:r>
              <a:rPr lang="fr-FR" dirty="0"/>
              <a:t>Cadres et chefs de service de maternité et de médecine   </a:t>
            </a:r>
          </a:p>
        </p:txBody>
      </p:sp>
    </p:spTree>
    <p:extLst>
      <p:ext uri="{BB962C8B-B14F-4D97-AF65-F5344CB8AC3E}">
        <p14:creationId xmlns:p14="http://schemas.microsoft.com/office/powerpoint/2010/main" val="401200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F257A-1A8C-4CA0-A8C7-CC343EB7F427}"/>
              </a:ext>
            </a:extLst>
          </p:cNvPr>
          <p:cNvSpPr>
            <a:spLocks noGrp="1"/>
          </p:cNvSpPr>
          <p:nvPr>
            <p:ph type="title"/>
          </p:nvPr>
        </p:nvSpPr>
        <p:spPr/>
        <p:txBody>
          <a:bodyPr/>
          <a:lstStyle/>
          <a:p>
            <a:pPr algn="ctr"/>
            <a:r>
              <a:rPr lang="fr-FR" dirty="0"/>
              <a:t>Contexte : Monde/ France </a:t>
            </a:r>
          </a:p>
        </p:txBody>
      </p:sp>
      <p:sp>
        <p:nvSpPr>
          <p:cNvPr id="3" name="Espace réservé du contenu 2">
            <a:extLst>
              <a:ext uri="{FF2B5EF4-FFF2-40B4-BE49-F238E27FC236}">
                <a16:creationId xmlns:a16="http://schemas.microsoft.com/office/drawing/2014/main" id="{24B17B08-DDA4-4689-BF19-4E773895597D}"/>
              </a:ext>
            </a:extLst>
          </p:cNvPr>
          <p:cNvSpPr>
            <a:spLocks noGrp="1"/>
          </p:cNvSpPr>
          <p:nvPr>
            <p:ph idx="1"/>
          </p:nvPr>
        </p:nvSpPr>
        <p:spPr/>
        <p:txBody>
          <a:bodyPr/>
          <a:lstStyle/>
          <a:p>
            <a:r>
              <a:rPr lang="fr-FR" dirty="0"/>
              <a:t>Afrique subsaharienne : PEC  tardive chez 42% des hommes versus 34% des femmes : différentiel = grossesse  (Almeida et al, Antiviral T 2016 d’après VESPA-2)</a:t>
            </a:r>
          </a:p>
          <a:p>
            <a:r>
              <a:rPr lang="fr-FR" dirty="0"/>
              <a:t>France : La moitié des hommes hétérosexuels découvrent leur séropositivité plus de 4 ans après leur contamination, alors que la médiane est à 3 ans pour les femmes et 2,8 ans pour les HSH  (</a:t>
            </a:r>
            <a:r>
              <a:rPr lang="fr-FR" dirty="0" err="1"/>
              <a:t>Ndawinz</a:t>
            </a:r>
            <a:r>
              <a:rPr lang="fr-FR" dirty="0"/>
              <a:t>, </a:t>
            </a:r>
            <a:r>
              <a:rPr lang="fr-FR" dirty="0" err="1"/>
              <a:t>Costagliola</a:t>
            </a:r>
            <a:r>
              <a:rPr lang="fr-FR" dirty="0"/>
              <a:t> and </a:t>
            </a:r>
            <a:r>
              <a:rPr lang="fr-FR" dirty="0" err="1"/>
              <a:t>Supervie</a:t>
            </a:r>
            <a:r>
              <a:rPr lang="fr-FR" dirty="0"/>
              <a:t> 2011)</a:t>
            </a:r>
          </a:p>
        </p:txBody>
      </p:sp>
    </p:spTree>
    <p:extLst>
      <p:ext uri="{BB962C8B-B14F-4D97-AF65-F5344CB8AC3E}">
        <p14:creationId xmlns:p14="http://schemas.microsoft.com/office/powerpoint/2010/main" val="94536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1F78C-FD16-4F14-937E-37875C9211F6}"/>
              </a:ext>
            </a:extLst>
          </p:cNvPr>
          <p:cNvSpPr>
            <a:spLocks noGrp="1"/>
          </p:cNvSpPr>
          <p:nvPr>
            <p:ph type="title"/>
          </p:nvPr>
        </p:nvSpPr>
        <p:spPr>
          <a:xfrm>
            <a:off x="2611808" y="534787"/>
            <a:ext cx="7958331" cy="610197"/>
          </a:xfrm>
        </p:spPr>
        <p:txBody>
          <a:bodyPr/>
          <a:lstStyle/>
          <a:p>
            <a:pPr algn="ctr"/>
            <a:r>
              <a:rPr lang="fr-FR" dirty="0"/>
              <a:t>IDF</a:t>
            </a:r>
          </a:p>
        </p:txBody>
      </p:sp>
      <p:sp>
        <p:nvSpPr>
          <p:cNvPr id="3" name="Espace réservé du contenu 2">
            <a:extLst>
              <a:ext uri="{FF2B5EF4-FFF2-40B4-BE49-F238E27FC236}">
                <a16:creationId xmlns:a16="http://schemas.microsoft.com/office/drawing/2014/main" id="{328A05FC-C5C2-455C-98D8-113245EFEE52}"/>
              </a:ext>
            </a:extLst>
          </p:cNvPr>
          <p:cNvSpPr>
            <a:spLocks noGrp="1"/>
          </p:cNvSpPr>
          <p:nvPr>
            <p:ph idx="1"/>
          </p:nvPr>
        </p:nvSpPr>
        <p:spPr>
          <a:xfrm>
            <a:off x="2437268" y="1342214"/>
            <a:ext cx="7796540" cy="4529054"/>
          </a:xfrm>
        </p:spPr>
        <p:txBody>
          <a:bodyPr>
            <a:normAutofit fontScale="85000" lnSpcReduction="20000"/>
          </a:bodyPr>
          <a:lstStyle/>
          <a:p>
            <a:pPr marL="6160" indent="0">
              <a:buNone/>
            </a:pPr>
            <a:endParaRPr lang="fr-FR" dirty="0"/>
          </a:p>
          <a:p>
            <a:pPr marL="6160" indent="0">
              <a:buNone/>
            </a:pPr>
            <a:endParaRPr lang="fr-FR" dirty="0"/>
          </a:p>
          <a:p>
            <a:pPr marL="6160" indent="0">
              <a:buNone/>
            </a:pPr>
            <a:r>
              <a:rPr lang="fr-FR" dirty="0"/>
              <a:t>Forte concentration de l’épidémie et de l’épidémie cachée</a:t>
            </a:r>
          </a:p>
          <a:p>
            <a:pPr marL="6160" indent="0">
              <a:buNone/>
            </a:pPr>
            <a:r>
              <a:rPr lang="fr-FR" dirty="0"/>
              <a:t>10 300 personnes ignorent qu’elles </a:t>
            </a:r>
          </a:p>
          <a:p>
            <a:pPr marL="6160" indent="0">
              <a:buNone/>
            </a:pPr>
            <a:r>
              <a:rPr lang="fr-FR" dirty="0"/>
              <a:t>sont séropositives </a:t>
            </a:r>
          </a:p>
          <a:p>
            <a:pPr marL="6160" indent="0">
              <a:buNone/>
            </a:pPr>
            <a:r>
              <a:rPr lang="fr-FR" dirty="0"/>
              <a:t>Contaminent à leur insu</a:t>
            </a:r>
          </a:p>
          <a:p>
            <a:pPr marL="6160" indent="0">
              <a:buNone/>
            </a:pPr>
            <a:r>
              <a:rPr lang="fr-FR" dirty="0"/>
              <a:t>Mettent en danger leur santé</a:t>
            </a:r>
          </a:p>
          <a:p>
            <a:pPr marL="6160" indent="0">
              <a:buNone/>
            </a:pPr>
            <a:r>
              <a:rPr lang="fr-FR" dirty="0"/>
              <a:t>Etude PARCOURS : près d’une </a:t>
            </a:r>
          </a:p>
          <a:p>
            <a:pPr marL="6160" indent="0">
              <a:buNone/>
            </a:pPr>
            <a:r>
              <a:rPr lang="fr-FR" dirty="0"/>
              <a:t>contamination sur 2 de personnes</a:t>
            </a:r>
          </a:p>
          <a:p>
            <a:pPr marL="6160" indent="0">
              <a:buNone/>
            </a:pPr>
            <a:r>
              <a:rPr lang="fr-FR" dirty="0"/>
              <a:t>Nées en Afrique subsaharienne</a:t>
            </a:r>
          </a:p>
          <a:p>
            <a:pPr marL="6160" indent="0">
              <a:buNone/>
            </a:pPr>
            <a:r>
              <a:rPr lang="fr-FR" dirty="0"/>
              <a:t>serait survenue sur le sol français</a:t>
            </a:r>
          </a:p>
          <a:p>
            <a:pPr marL="6160" indent="0">
              <a:buNone/>
            </a:pPr>
            <a:endParaRPr lang="fr-FR" dirty="0"/>
          </a:p>
          <a:p>
            <a:pPr marL="6160" indent="0">
              <a:buNone/>
            </a:pPr>
            <a:endParaRPr lang="fr-FR" dirty="0"/>
          </a:p>
          <a:p>
            <a:pPr marL="6160" indent="0">
              <a:buNone/>
            </a:pPr>
            <a:endParaRPr lang="fr-FR" dirty="0"/>
          </a:p>
          <a:p>
            <a:pPr marL="6160" indent="0">
              <a:buNone/>
            </a:pPr>
            <a:endParaRPr lang="fr-FR" dirty="0"/>
          </a:p>
        </p:txBody>
      </p:sp>
      <p:grpSp>
        <p:nvGrpSpPr>
          <p:cNvPr id="4" name="Groupe 3">
            <a:extLst>
              <a:ext uri="{FF2B5EF4-FFF2-40B4-BE49-F238E27FC236}">
                <a16:creationId xmlns:a16="http://schemas.microsoft.com/office/drawing/2014/main" id="{F2EE0717-C660-4B9B-B754-C443B533D8F6}"/>
              </a:ext>
            </a:extLst>
          </p:cNvPr>
          <p:cNvGrpSpPr/>
          <p:nvPr/>
        </p:nvGrpSpPr>
        <p:grpSpPr>
          <a:xfrm>
            <a:off x="6810703" y="2219613"/>
            <a:ext cx="4311387" cy="3702337"/>
            <a:chOff x="5940152" y="3022434"/>
            <a:chExt cx="3123858" cy="2864291"/>
          </a:xfrm>
        </p:grpSpPr>
        <p:pic>
          <p:nvPicPr>
            <p:cNvPr id="5" name="Picture 2">
              <a:extLst>
                <a:ext uri="{FF2B5EF4-FFF2-40B4-BE49-F238E27FC236}">
                  <a16:creationId xmlns:a16="http://schemas.microsoft.com/office/drawing/2014/main" id="{B59F130C-A2DE-4A00-84E5-F60599DC50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030367"/>
              <a:ext cx="3123858" cy="285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a:extLst>
                <a:ext uri="{FF2B5EF4-FFF2-40B4-BE49-F238E27FC236}">
                  <a16:creationId xmlns:a16="http://schemas.microsoft.com/office/drawing/2014/main" id="{C5B2B2BC-6924-41C6-BD2E-E3C728A718E4}"/>
                </a:ext>
              </a:extLst>
            </p:cNvPr>
            <p:cNvSpPr txBox="1"/>
            <p:nvPr/>
          </p:nvSpPr>
          <p:spPr>
            <a:xfrm>
              <a:off x="7502081" y="3022434"/>
              <a:ext cx="1561929" cy="646331"/>
            </a:xfrm>
            <a:prstGeom prst="rect">
              <a:avLst/>
            </a:prstGeom>
            <a:noFill/>
          </p:spPr>
          <p:txBody>
            <a:bodyPr wrap="square" rtlCol="0">
              <a:spAutoFit/>
            </a:bodyPr>
            <a:lstStyle/>
            <a:p>
              <a:r>
                <a:rPr lang="fr-FR" b="1" dirty="0">
                  <a:solidFill>
                    <a:schemeClr val="tx2">
                      <a:lumMod val="75000"/>
                    </a:schemeClr>
                  </a:solidFill>
                </a:rPr>
                <a:t>IDF : 42 % des découvertes</a:t>
              </a:r>
            </a:p>
          </p:txBody>
        </p:sp>
        <p:pic>
          <p:nvPicPr>
            <p:cNvPr id="7" name="Picture 2">
              <a:extLst>
                <a:ext uri="{FF2B5EF4-FFF2-40B4-BE49-F238E27FC236}">
                  <a16:creationId xmlns:a16="http://schemas.microsoft.com/office/drawing/2014/main" id="{20006CAB-DAC6-4311-9C30-483EAC71D4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022434"/>
              <a:ext cx="3123858" cy="285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8307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FB49C-3321-4971-B56E-0D622E5E7AAB}"/>
              </a:ext>
            </a:extLst>
          </p:cNvPr>
          <p:cNvSpPr>
            <a:spLocks noGrp="1"/>
          </p:cNvSpPr>
          <p:nvPr>
            <p:ph type="title"/>
          </p:nvPr>
        </p:nvSpPr>
        <p:spPr>
          <a:xfrm>
            <a:off x="2611808" y="808056"/>
            <a:ext cx="7958331" cy="852793"/>
          </a:xfrm>
        </p:spPr>
        <p:txBody>
          <a:bodyPr>
            <a:noAutofit/>
          </a:bodyPr>
          <a:lstStyle/>
          <a:p>
            <a:pPr algn="ctr"/>
            <a:r>
              <a:rPr lang="fr-FR" sz="3200" dirty="0"/>
              <a:t>Le parallèle entre l'épidémie en ASS et en SSD </a:t>
            </a:r>
          </a:p>
        </p:txBody>
      </p:sp>
      <p:pic>
        <p:nvPicPr>
          <p:cNvPr id="4" name="Picture 2">
            <a:extLst>
              <a:ext uri="{FF2B5EF4-FFF2-40B4-BE49-F238E27FC236}">
                <a16:creationId xmlns:a16="http://schemas.microsoft.com/office/drawing/2014/main" id="{BFAD4441-1346-4B5E-A9D3-F9C7FA9B32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2742" y="1660850"/>
            <a:ext cx="6667500" cy="268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30104B61-73A3-4500-BFE4-00422509A2F2}"/>
              </a:ext>
            </a:extLst>
          </p:cNvPr>
          <p:cNvSpPr/>
          <p:nvPr/>
        </p:nvSpPr>
        <p:spPr>
          <a:xfrm>
            <a:off x="3061799" y="2551837"/>
            <a:ext cx="6781800" cy="3693319"/>
          </a:xfrm>
          <a:prstGeom prst="rect">
            <a:avLst/>
          </a:prstGeom>
        </p:spPr>
        <p:txBody>
          <a:bodyPr wrap="square">
            <a:spAutoFit/>
          </a:bodyPr>
          <a:lstStyle/>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a:p>
            <a:endParaRPr lang="fr-FR" b="1" dirty="0">
              <a:solidFill>
                <a:schemeClr val="accent1"/>
              </a:solidFill>
            </a:endParaRPr>
          </a:p>
          <a:p>
            <a:r>
              <a:rPr lang="fr-FR" b="1" dirty="0">
                <a:solidFill>
                  <a:schemeClr val="accent1"/>
                </a:solidFill>
              </a:rPr>
              <a:t>                      </a:t>
            </a:r>
          </a:p>
          <a:p>
            <a:endParaRPr lang="fr-FR" b="1" dirty="0">
              <a:solidFill>
                <a:schemeClr val="accent1"/>
              </a:solidFill>
            </a:endParaRPr>
          </a:p>
          <a:p>
            <a:r>
              <a:rPr lang="fr-FR" b="1" dirty="0">
                <a:solidFill>
                  <a:schemeClr val="accent1"/>
                </a:solidFill>
              </a:rPr>
              <a:t>                   Incidence                                  Prévalence </a:t>
            </a:r>
          </a:p>
          <a:p>
            <a:endParaRPr lang="fr-FR" b="1" dirty="0">
              <a:solidFill>
                <a:schemeClr val="accent1"/>
              </a:solidFill>
            </a:endParaRPr>
          </a:p>
          <a:p>
            <a:pPr algn="ctr"/>
            <a:r>
              <a:rPr lang="fr-FR" dirty="0"/>
              <a:t>Epidémie majoritairement hétérosexuelle qui touche surtout les femmes, </a:t>
            </a:r>
            <a:r>
              <a:rPr lang="fr-FR" dirty="0" err="1"/>
              <a:t>sérodiscordance</a:t>
            </a:r>
            <a:r>
              <a:rPr lang="fr-FR" dirty="0"/>
              <a:t> fréquente, contamination couple stable, femmes s’infectent + tôt et + souvent, hommes diagnostiqués + tard</a:t>
            </a:r>
          </a:p>
        </p:txBody>
      </p:sp>
    </p:spTree>
    <p:extLst>
      <p:ext uri="{BB962C8B-B14F-4D97-AF65-F5344CB8AC3E}">
        <p14:creationId xmlns:p14="http://schemas.microsoft.com/office/powerpoint/2010/main" val="348398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807776-5E48-499E-9912-CDCCB3929269}"/>
              </a:ext>
            </a:extLst>
          </p:cNvPr>
          <p:cNvSpPr>
            <a:spLocks noGrp="1"/>
          </p:cNvSpPr>
          <p:nvPr>
            <p:ph type="title"/>
          </p:nvPr>
        </p:nvSpPr>
        <p:spPr>
          <a:xfrm>
            <a:off x="2611808" y="808056"/>
            <a:ext cx="7958331" cy="774559"/>
          </a:xfrm>
        </p:spPr>
        <p:txBody>
          <a:bodyPr/>
          <a:lstStyle/>
          <a:p>
            <a:r>
              <a:rPr lang="fr-FR" dirty="0"/>
              <a:t>Population migrante et Seine St Denis</a:t>
            </a:r>
          </a:p>
        </p:txBody>
      </p:sp>
      <p:sp>
        <p:nvSpPr>
          <p:cNvPr id="3" name="Espace réservé du contenu 2">
            <a:extLst>
              <a:ext uri="{FF2B5EF4-FFF2-40B4-BE49-F238E27FC236}">
                <a16:creationId xmlns:a16="http://schemas.microsoft.com/office/drawing/2014/main" id="{C1B2D413-3DFA-463D-8822-3B1FDC1EEDD7}"/>
              </a:ext>
            </a:extLst>
          </p:cNvPr>
          <p:cNvSpPr>
            <a:spLocks noGrp="1"/>
          </p:cNvSpPr>
          <p:nvPr>
            <p:ph idx="1"/>
          </p:nvPr>
        </p:nvSpPr>
        <p:spPr>
          <a:xfrm>
            <a:off x="2773599" y="1582615"/>
            <a:ext cx="7796540" cy="4467329"/>
          </a:xfrm>
        </p:spPr>
        <p:txBody>
          <a:bodyPr/>
          <a:lstStyle/>
          <a:p>
            <a:pPr marL="457200" lvl="1" indent="0">
              <a:buNone/>
            </a:pPr>
            <a:r>
              <a:rPr lang="fr-FR" dirty="0"/>
              <a:t>93 : 1/5 personnes de nationalité étrangère et contribution croissante à l’accueil de primo-arrivants</a:t>
            </a:r>
          </a:p>
          <a:p>
            <a:pPr marL="457200" lvl="1" indent="0">
              <a:buNone/>
            </a:pPr>
            <a:r>
              <a:rPr lang="fr-FR" dirty="0"/>
              <a:t>Logique d’implantation par nationalité facilitatrice d’intégration : Montreuil ++ mais conditions d’arrivée de + en + difficiles</a:t>
            </a:r>
          </a:p>
          <a:p>
            <a:pPr marL="457200" lvl="1" indent="0">
              <a:buNone/>
            </a:pPr>
            <a:r>
              <a:rPr lang="fr-FR" dirty="0"/>
              <a:t>Féminisation et niveau d’étude croissant (AFD)</a:t>
            </a:r>
          </a:p>
          <a:p>
            <a:pPr marL="457200" lvl="1" indent="0">
              <a:buNone/>
            </a:pPr>
            <a:r>
              <a:rPr lang="fr-FR" dirty="0"/>
              <a:t>Instabilité résidentielle initiale malgré concentration des populations</a:t>
            </a:r>
          </a:p>
          <a:p>
            <a:pPr marL="457200" lvl="1" indent="0">
              <a:buNone/>
            </a:pPr>
            <a:r>
              <a:rPr lang="fr-FR" dirty="0"/>
              <a:t>Violences migratoires qui déstructurent la sexualité ultérieure</a:t>
            </a:r>
          </a:p>
          <a:p>
            <a:endParaRPr lang="fr-FR" dirty="0"/>
          </a:p>
        </p:txBody>
      </p:sp>
    </p:spTree>
    <p:extLst>
      <p:ext uri="{BB962C8B-B14F-4D97-AF65-F5344CB8AC3E}">
        <p14:creationId xmlns:p14="http://schemas.microsoft.com/office/powerpoint/2010/main" val="196347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BA61C-F61D-4CF8-A5DA-F9175713A685}"/>
              </a:ext>
            </a:extLst>
          </p:cNvPr>
          <p:cNvSpPr>
            <a:spLocks noGrp="1"/>
          </p:cNvSpPr>
          <p:nvPr>
            <p:ph type="title"/>
          </p:nvPr>
        </p:nvSpPr>
        <p:spPr>
          <a:xfrm>
            <a:off x="2943225" y="190501"/>
            <a:ext cx="5562600" cy="800100"/>
          </a:xfrm>
        </p:spPr>
        <p:txBody>
          <a:bodyPr>
            <a:normAutofit/>
          </a:bodyPr>
          <a:lstStyle/>
          <a:p>
            <a:pPr algn="ctr"/>
            <a:r>
              <a:rPr lang="fr-FR" sz="2800" dirty="0" err="1"/>
              <a:t>Instabilité+endogamie</a:t>
            </a:r>
            <a:r>
              <a:rPr lang="fr-FR" sz="2800" dirty="0"/>
              <a:t>=FR VIH</a:t>
            </a:r>
          </a:p>
        </p:txBody>
      </p:sp>
      <p:pic>
        <p:nvPicPr>
          <p:cNvPr id="4" name="Picture 2">
            <a:extLst>
              <a:ext uri="{FF2B5EF4-FFF2-40B4-BE49-F238E27FC236}">
                <a16:creationId xmlns:a16="http://schemas.microsoft.com/office/drawing/2014/main" id="{2E69F3E1-9FCB-4281-A541-E87B73A8C6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2075" y="1123950"/>
            <a:ext cx="8298492" cy="554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41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4AFC8-A6D6-4FD5-AF1B-67B61629EF63}"/>
              </a:ext>
            </a:extLst>
          </p:cNvPr>
          <p:cNvSpPr>
            <a:spLocks noGrp="1"/>
          </p:cNvSpPr>
          <p:nvPr>
            <p:ph type="title"/>
          </p:nvPr>
        </p:nvSpPr>
        <p:spPr/>
        <p:txBody>
          <a:bodyPr>
            <a:noAutofit/>
          </a:bodyPr>
          <a:lstStyle/>
          <a:p>
            <a:pPr algn="ctr"/>
            <a:r>
              <a:rPr lang="fr-FR" sz="3600" dirty="0"/>
              <a:t>En Seine Saint Denis</a:t>
            </a:r>
            <a:br>
              <a:rPr lang="fr-FR" sz="3600" dirty="0"/>
            </a:br>
            <a:r>
              <a:rPr lang="fr-FR" sz="2400" dirty="0"/>
              <a:t>1,5 M d’habitants (2,3% pop)</a:t>
            </a:r>
          </a:p>
        </p:txBody>
      </p:sp>
      <p:sp>
        <p:nvSpPr>
          <p:cNvPr id="3" name="Espace réservé du contenu 2">
            <a:extLst>
              <a:ext uri="{FF2B5EF4-FFF2-40B4-BE49-F238E27FC236}">
                <a16:creationId xmlns:a16="http://schemas.microsoft.com/office/drawing/2014/main" id="{AD1EA533-AFD4-4A69-967B-FD13E88DBF2F}"/>
              </a:ext>
            </a:extLst>
          </p:cNvPr>
          <p:cNvSpPr>
            <a:spLocks noGrp="1"/>
          </p:cNvSpPr>
          <p:nvPr>
            <p:ph idx="1"/>
          </p:nvPr>
        </p:nvSpPr>
        <p:spPr/>
        <p:txBody>
          <a:bodyPr/>
          <a:lstStyle/>
          <a:p>
            <a:r>
              <a:rPr lang="fr-FR" dirty="0"/>
              <a:t>La SSD est le 2eme département touché par l’épidémie : 9000 personnes suivies, et 600 découvertes par an (incidence 3 fois plus élevée par rapport à la moyenne nationale), elle est hétérosexuelle à  74% (France </a:t>
            </a:r>
            <a:r>
              <a:rPr lang="fr-FR" dirty="0" err="1"/>
              <a:t>Leret</a:t>
            </a:r>
            <a:r>
              <a:rPr lang="fr-FR" dirty="0"/>
              <a:t> 2017)</a:t>
            </a:r>
          </a:p>
          <a:p>
            <a:r>
              <a:rPr lang="fr-FR" dirty="0"/>
              <a:t>Le plus souvent, ils sont nés en Afrique subsaharienne (71%) </a:t>
            </a:r>
          </a:p>
          <a:p>
            <a:r>
              <a:rPr lang="fr-FR" dirty="0"/>
              <a:t>Schématisation : 500 hommes et 600 femmes originaires d’ASS sont </a:t>
            </a:r>
            <a:r>
              <a:rPr lang="fr-FR" dirty="0" err="1"/>
              <a:t>séroignorants</a:t>
            </a:r>
            <a:r>
              <a:rPr lang="fr-FR" dirty="0"/>
              <a:t> en SSD </a:t>
            </a:r>
          </a:p>
        </p:txBody>
      </p:sp>
    </p:spTree>
    <p:extLst>
      <p:ext uri="{BB962C8B-B14F-4D97-AF65-F5344CB8AC3E}">
        <p14:creationId xmlns:p14="http://schemas.microsoft.com/office/powerpoint/2010/main" val="402521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905CF-313E-484F-8094-E22E8B99A4AA}"/>
              </a:ext>
            </a:extLst>
          </p:cNvPr>
          <p:cNvSpPr>
            <a:spLocks noGrp="1"/>
          </p:cNvSpPr>
          <p:nvPr>
            <p:ph type="title"/>
          </p:nvPr>
        </p:nvSpPr>
        <p:spPr/>
        <p:txBody>
          <a:bodyPr/>
          <a:lstStyle/>
          <a:p>
            <a:pPr algn="ctr"/>
            <a:r>
              <a:rPr lang="fr-FR" dirty="0"/>
              <a:t>SEINE SAINT DENIS </a:t>
            </a:r>
          </a:p>
        </p:txBody>
      </p:sp>
      <p:sp>
        <p:nvSpPr>
          <p:cNvPr id="3" name="Espace réservé du contenu 2">
            <a:extLst>
              <a:ext uri="{FF2B5EF4-FFF2-40B4-BE49-F238E27FC236}">
                <a16:creationId xmlns:a16="http://schemas.microsoft.com/office/drawing/2014/main" id="{615BE050-CEE2-4BB7-AE42-813A952EA8D0}"/>
              </a:ext>
            </a:extLst>
          </p:cNvPr>
          <p:cNvSpPr>
            <a:spLocks noGrp="1"/>
          </p:cNvSpPr>
          <p:nvPr>
            <p:ph idx="1"/>
          </p:nvPr>
        </p:nvSpPr>
        <p:spPr/>
        <p:txBody>
          <a:bodyPr/>
          <a:lstStyle/>
          <a:p>
            <a:r>
              <a:rPr lang="fr-FR" dirty="0"/>
              <a:t>Schématisation : 200 hommes et 200 femmes nés à l’étranger découvrent leur séropositivité en SSD (Marty et al Accepted)</a:t>
            </a:r>
          </a:p>
          <a:p>
            <a:r>
              <a:rPr lang="fr-FR" dirty="0"/>
              <a:t>Plus de 50% des contaminations surviennent sur le sol français (</a:t>
            </a:r>
            <a:r>
              <a:rPr lang="fr-FR" dirty="0" err="1"/>
              <a:t>Degreesdu</a:t>
            </a:r>
            <a:r>
              <a:rPr lang="fr-FR" dirty="0"/>
              <a:t> Lou and </a:t>
            </a:r>
            <a:r>
              <a:rPr lang="fr-FR" dirty="0" err="1"/>
              <a:t>Lert</a:t>
            </a:r>
            <a:r>
              <a:rPr lang="fr-FR" dirty="0"/>
              <a:t> 2017) </a:t>
            </a:r>
          </a:p>
        </p:txBody>
      </p:sp>
    </p:spTree>
    <p:extLst>
      <p:ext uri="{BB962C8B-B14F-4D97-AF65-F5344CB8AC3E}">
        <p14:creationId xmlns:p14="http://schemas.microsoft.com/office/powerpoint/2010/main" val="3899898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TM16401375[[fn=Madison]]</Template>
  <TotalTime>519</TotalTime>
  <Words>1462</Words>
  <Application>Microsoft Office PowerPoint</Application>
  <PresentationFormat>Grand écran</PresentationFormat>
  <Paragraphs>187</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Arial</vt:lpstr>
      <vt:lpstr>Helvetica Neue</vt:lpstr>
      <vt:lpstr>MS Shell Dlg 2</vt:lpstr>
      <vt:lpstr>Wingdings</vt:lpstr>
      <vt:lpstr>Wingdings 3</vt:lpstr>
      <vt:lpstr>Madison</vt:lpstr>
      <vt:lpstr>Comment dépister les pères?  expérience de la maternité de Montreuil    Dre PENOT Pauline/SF BOUALI Sakina CéGIDD/maternité</vt:lpstr>
      <vt:lpstr>Contexte : Monde/France</vt:lpstr>
      <vt:lpstr>Contexte : Monde/ France </vt:lpstr>
      <vt:lpstr>IDF</vt:lpstr>
      <vt:lpstr>Le parallèle entre l'épidémie en ASS et en SSD </vt:lpstr>
      <vt:lpstr>Population migrante et Seine St Denis</vt:lpstr>
      <vt:lpstr>Instabilité+endogamie=FR VIH</vt:lpstr>
      <vt:lpstr>En Seine Saint Denis 1,5 M d’habitants (2,3% pop)</vt:lpstr>
      <vt:lpstr>SEINE SAINT DENIS </vt:lpstr>
      <vt:lpstr>MONTREUIL  CHI André Grégoire </vt:lpstr>
      <vt:lpstr>2017 : Cas clinique effet gâchette  </vt:lpstr>
      <vt:lpstr>2017 : Cas clinique  effet gâchette </vt:lpstr>
      <vt:lpstr>Evolution des mentalités </vt:lpstr>
      <vt:lpstr>Projet papa </vt:lpstr>
      <vt:lpstr>Projet papa</vt:lpstr>
      <vt:lpstr>Projet papa  les difficultés </vt:lpstr>
      <vt:lpstr>Les affiches </vt:lpstr>
      <vt:lpstr>Les affiches </vt:lpstr>
      <vt:lpstr>Projet papa  les appréhensions </vt:lpstr>
      <vt:lpstr>Projet papa premiers résultats </vt:lpstr>
      <vt:lpstr>Projet papa  premiers résultats </vt:lpstr>
      <vt:lpstr>Évolution du projet Projet de recherche ANRS  </vt:lpstr>
      <vt:lpstr>Projet de recherche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dépister les pères?  expérience de la maternité de Montreuil    Dre PENOT Pauline SF BOUALI Sakina</dc:title>
  <dc:creator>souad saoudi</dc:creator>
  <cp:lastModifiedBy>souad saoudi</cp:lastModifiedBy>
  <cp:revision>48</cp:revision>
  <dcterms:created xsi:type="dcterms:W3CDTF">2018-05-21T15:48:58Z</dcterms:created>
  <dcterms:modified xsi:type="dcterms:W3CDTF">2018-05-30T16:27:40Z</dcterms:modified>
</cp:coreProperties>
</file>