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58" r:id="rId5"/>
    <p:sldId id="274" r:id="rId6"/>
    <p:sldId id="261" r:id="rId7"/>
    <p:sldId id="262" r:id="rId8"/>
    <p:sldId id="264" r:id="rId9"/>
    <p:sldId id="260" r:id="rId10"/>
    <p:sldId id="265" r:id="rId11"/>
    <p:sldId id="266" r:id="rId12"/>
    <p:sldId id="267" r:id="rId13"/>
    <p:sldId id="277" r:id="rId14"/>
    <p:sldId id="268" r:id="rId15"/>
    <p:sldId id="263" r:id="rId16"/>
    <p:sldId id="269" r:id="rId17"/>
    <p:sldId id="273" r:id="rId18"/>
    <p:sldId id="270" r:id="rId19"/>
    <p:sldId id="272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9A6A7-6727-A24C-A4C2-6A5C19C8B488}" type="datetimeFigureOut">
              <a:rPr lang="fr-FR" smtClean="0"/>
              <a:t>29/05/18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ADA4-37DF-FB41-BB2D-345D8656357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2170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D57A7-66F7-2D46-8CEB-3D14085F286D}" type="datetimeFigureOut">
              <a:rPr lang="fr-FR" smtClean="0"/>
              <a:t>29/05/18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C1EB9-1CAC-3049-8518-0B835586FC4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730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1062CA06-1676-CB44-9431-CBB13705AC23}" type="slidenum">
              <a:rPr lang="fr-FR" smtClean="0"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2359225"/>
            <a:ext cx="6477000" cy="1914144"/>
          </a:xfrm>
        </p:spPr>
        <p:txBody>
          <a:bodyPr/>
          <a:lstStyle/>
          <a:p>
            <a:r>
              <a:rPr lang="fr-FR" dirty="0" smtClean="0"/>
              <a:t>HIV et contraception</a:t>
            </a:r>
            <a:br>
              <a:rPr lang="fr-FR" dirty="0" smtClean="0"/>
            </a:br>
            <a:r>
              <a:rPr lang="fr-FR" dirty="0" smtClean="0"/>
              <a:t>Contraception et HIV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lassel </a:t>
            </a:r>
            <a:r>
              <a:rPr lang="fr-FR" dirty="0" smtClean="0"/>
              <a:t>linda</a:t>
            </a:r>
            <a:endParaRPr lang="fr-FR" dirty="0" smtClean="0"/>
          </a:p>
          <a:p>
            <a:r>
              <a:rPr lang="fr-FR" dirty="0" smtClean="0"/>
              <a:t>Gynécologue obstétricienne</a:t>
            </a:r>
            <a:endParaRPr lang="fr-FR" dirty="0" smtClean="0"/>
          </a:p>
          <a:p>
            <a:r>
              <a:rPr lang="fr-FR" dirty="0" smtClean="0"/>
              <a:t>CHU Rennes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93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937419"/>
            <a:ext cx="7313613" cy="868362"/>
          </a:xfrm>
        </p:spPr>
        <p:txBody>
          <a:bodyPr/>
          <a:lstStyle/>
          <a:p>
            <a:r>
              <a:rPr lang="fr-FR" dirty="0"/>
              <a:t>L’accompagnement au choix et les femmes VIH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523488"/>
            <a:ext cx="7313613" cy="4056062"/>
          </a:xfrm>
        </p:spPr>
        <p:txBody>
          <a:bodyPr>
            <a:normAutofit/>
          </a:bodyPr>
          <a:lstStyle/>
          <a:p>
            <a:r>
              <a:rPr lang="fr-FR" dirty="0" smtClean="0"/>
              <a:t>Prévention </a:t>
            </a:r>
            <a:r>
              <a:rPr lang="fr-FR" dirty="0"/>
              <a:t>du VIH et des autres </a:t>
            </a:r>
            <a:r>
              <a:rPr lang="fr-FR" dirty="0" smtClean="0"/>
              <a:t>IST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Au </a:t>
            </a:r>
            <a:r>
              <a:rPr lang="fr-FR" dirty="0"/>
              <a:t>sein d’un couple </a:t>
            </a:r>
            <a:r>
              <a:rPr lang="fr-FR" dirty="0" smtClean="0"/>
              <a:t>hétérosexuel </a:t>
            </a:r>
            <a:r>
              <a:rPr lang="fr-FR" dirty="0"/>
              <a:t>stable, le risque de transmission du VIH lors de rapports sans </a:t>
            </a:r>
            <a:r>
              <a:rPr lang="fr-FR" dirty="0" smtClean="0"/>
              <a:t>préservatif </a:t>
            </a:r>
            <a:r>
              <a:rPr lang="fr-FR" dirty="0"/>
              <a:t>est </a:t>
            </a:r>
            <a:r>
              <a:rPr lang="fr-FR" dirty="0" smtClean="0"/>
              <a:t>très </a:t>
            </a:r>
            <a:r>
              <a:rPr lang="fr-FR" dirty="0"/>
              <a:t>faible (estimé à moins de 1/10 000) dans les conditions de charge virale plasmatique &lt; 50 copies/</a:t>
            </a:r>
            <a:r>
              <a:rPr lang="fr-FR" dirty="0"/>
              <a:t>mL</a:t>
            </a:r>
            <a:r>
              <a:rPr lang="fr-FR" dirty="0"/>
              <a:t> au long cours (&gt; 6 mois) sous traitement </a:t>
            </a:r>
            <a:r>
              <a:rPr lang="fr-FR" dirty="0" smtClean="0"/>
              <a:t>antirétroviral </a:t>
            </a:r>
            <a:r>
              <a:rPr lang="fr-FR" dirty="0"/>
              <a:t>et en l’absence d’inflammation du tractus </a:t>
            </a:r>
            <a:r>
              <a:rPr lang="fr-FR" dirty="0" smtClean="0"/>
              <a:t>génital </a:t>
            </a:r>
            <a:r>
              <a:rPr lang="fr-FR" dirty="0"/>
              <a:t>et d’IST.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52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678265"/>
            <a:ext cx="7313613" cy="868362"/>
          </a:xfrm>
        </p:spPr>
        <p:txBody>
          <a:bodyPr/>
          <a:lstStyle/>
          <a:p>
            <a:r>
              <a:rPr lang="fr-FR" dirty="0"/>
              <a:t>L’accompagnement au choix et les femmes VIH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1034" y="3301208"/>
            <a:ext cx="7313613" cy="1885322"/>
          </a:xfrm>
        </p:spPr>
        <p:txBody>
          <a:bodyPr/>
          <a:lstStyle/>
          <a:p>
            <a:r>
              <a:rPr lang="fr-FR" dirty="0"/>
              <a:t>Pas d’effet sur la progression de la maladie </a:t>
            </a:r>
          </a:p>
          <a:p>
            <a:r>
              <a:rPr lang="fr-FR" dirty="0"/>
              <a:t>Pas de </a:t>
            </a:r>
            <a:r>
              <a:rPr lang="fr-FR" dirty="0" smtClean="0"/>
              <a:t>réduction </a:t>
            </a:r>
            <a:r>
              <a:rPr lang="fr-FR" dirty="0"/>
              <a:t>de l’efficacité des </a:t>
            </a:r>
            <a:r>
              <a:rPr lang="fr-FR" dirty="0" smtClean="0"/>
              <a:t>ARV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28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11509"/>
            <a:ext cx="7313613" cy="868362"/>
          </a:xfrm>
        </p:spPr>
        <p:txBody>
          <a:bodyPr/>
          <a:lstStyle/>
          <a:p>
            <a:r>
              <a:rPr lang="fr-FR" dirty="0"/>
              <a:t>L’accompagnement au choix et les femmes VIH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728482"/>
            <a:ext cx="7313613" cy="2778214"/>
          </a:xfrm>
        </p:spPr>
        <p:txBody>
          <a:bodyPr/>
          <a:lstStyle/>
          <a:p>
            <a:r>
              <a:rPr lang="fr-FR" dirty="0" smtClean="0"/>
              <a:t>Connaître les interactions médicamenteuses avec les œstrogène et les progestatifs +++</a:t>
            </a:r>
          </a:p>
          <a:p>
            <a:r>
              <a:rPr lang="fr-FR" dirty="0" smtClean="0"/>
              <a:t>Cependant données pharmacologiques ne sont pas synonymes </a:t>
            </a:r>
            <a:r>
              <a:rPr lang="fr-FR" dirty="0" smtClean="0"/>
              <a:t>d’échec </a:t>
            </a:r>
            <a:r>
              <a:rPr lang="fr-FR" dirty="0" smtClean="0"/>
              <a:t>de contraception </a:t>
            </a:r>
          </a:p>
          <a:p>
            <a:pPr lvl="1"/>
            <a:r>
              <a:rPr lang="fr-FR" dirty="0" smtClean="0"/>
              <a:t>Peu de données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9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06366"/>
            <a:ext cx="7313613" cy="868362"/>
          </a:xfrm>
        </p:spPr>
        <p:txBody>
          <a:bodyPr/>
          <a:lstStyle/>
          <a:p>
            <a:r>
              <a:rPr lang="fr-FR" dirty="0" smtClean="0"/>
              <a:t>En pratique : guider leur choix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07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/>
              <a:t>préservatif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protège </a:t>
            </a:r>
            <a:r>
              <a:rPr lang="fr-FR" dirty="0"/>
              <a:t>contre la transmission du VIH et des autres </a:t>
            </a:r>
            <a:r>
              <a:rPr lang="fr-FR" dirty="0" smtClean="0"/>
              <a:t>IST</a:t>
            </a:r>
          </a:p>
          <a:p>
            <a:r>
              <a:rPr lang="fr-FR" dirty="0" smtClean="0"/>
              <a:t>prévention</a:t>
            </a:r>
            <a:r>
              <a:rPr lang="fr-FR" dirty="0" smtClean="0"/>
              <a:t> </a:t>
            </a:r>
            <a:r>
              <a:rPr lang="fr-FR" dirty="0"/>
              <a:t>combinée</a:t>
            </a:r>
            <a:r>
              <a:rPr lang="fr-FR" dirty="0"/>
              <a:t> avec un moyen contraceptif plus </a:t>
            </a:r>
            <a:r>
              <a:rPr lang="fr-FR" dirty="0" smtClean="0"/>
              <a:t>fiable</a:t>
            </a:r>
            <a:r>
              <a:rPr lang="fr-FR" dirty="0"/>
              <a:t> </a:t>
            </a:r>
            <a:r>
              <a:rPr lang="fr-FR" dirty="0" smtClean="0"/>
              <a:t>necessaire</a:t>
            </a:r>
            <a:endParaRPr lang="fr-FR" dirty="0" smtClean="0"/>
          </a:p>
          <a:p>
            <a:r>
              <a:rPr lang="fr-FR" dirty="0" smtClean="0"/>
              <a:t>Rattrapage avec </a:t>
            </a:r>
            <a:r>
              <a:rPr lang="fr-FR" dirty="0"/>
              <a:t>contraception d’urgence en cas d’oubli, de rupture ou de glissement du </a:t>
            </a:r>
            <a:r>
              <a:rPr lang="fr-FR" dirty="0"/>
              <a:t>préservatif</a:t>
            </a:r>
            <a:r>
              <a:rPr lang="fr-FR" dirty="0"/>
              <a:t>. </a:t>
            </a:r>
          </a:p>
          <a:p>
            <a:r>
              <a:rPr lang="fr-FR" dirty="0" smtClean="0"/>
              <a:t>Si rapports </a:t>
            </a:r>
            <a:r>
              <a:rPr lang="fr-FR" dirty="0"/>
              <a:t>sexuels pendant la </a:t>
            </a:r>
            <a:r>
              <a:rPr lang="fr-FR" dirty="0" smtClean="0"/>
              <a:t>menstruation </a:t>
            </a:r>
            <a:r>
              <a:rPr lang="fr-FR" dirty="0"/>
              <a:t>ou lors de saignements </a:t>
            </a:r>
            <a:r>
              <a:rPr lang="fr-FR" dirty="0" smtClean="0"/>
              <a:t>intermenstruels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76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contraception d’urgence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 </a:t>
            </a:r>
            <a:r>
              <a:rPr lang="fr-FR" dirty="0"/>
              <a:t>L</a:t>
            </a:r>
            <a:r>
              <a:rPr lang="fr-FR" dirty="0" smtClean="0"/>
              <a:t>evonorgestrel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/>
              <a:t>Norlevo</a:t>
            </a:r>
            <a:r>
              <a:rPr lang="fr-FR" dirty="0"/>
              <a:t>® ou </a:t>
            </a:r>
            <a:r>
              <a:rPr lang="fr-FR" dirty="0"/>
              <a:t>générique</a:t>
            </a:r>
            <a:r>
              <a:rPr lang="fr-FR" dirty="0"/>
              <a:t>) </a:t>
            </a:r>
            <a:endParaRPr lang="fr-FR" dirty="0" smtClean="0"/>
          </a:p>
          <a:p>
            <a:pPr lvl="1"/>
            <a:r>
              <a:rPr lang="fr-FR" dirty="0" smtClean="0"/>
              <a:t>Efficacité </a:t>
            </a:r>
            <a:r>
              <a:rPr lang="fr-FR" dirty="0" smtClean="0"/>
              <a:t>diminuée</a:t>
            </a:r>
            <a:r>
              <a:rPr lang="fr-FR" dirty="0" smtClean="0"/>
              <a:t> </a:t>
            </a:r>
            <a:r>
              <a:rPr lang="fr-FR" dirty="0"/>
              <a:t>en cas de prise </a:t>
            </a:r>
            <a:r>
              <a:rPr lang="fr-FR" dirty="0"/>
              <a:t>simultanée</a:t>
            </a:r>
            <a:r>
              <a:rPr lang="fr-FR" dirty="0"/>
              <a:t> d’</a:t>
            </a:r>
            <a:r>
              <a:rPr lang="fr-FR" dirty="0"/>
              <a:t>efavirenz</a:t>
            </a:r>
            <a:r>
              <a:rPr lang="fr-FR" dirty="0"/>
              <a:t>, de </a:t>
            </a:r>
            <a:r>
              <a:rPr lang="fr-FR" dirty="0"/>
              <a:t>névirapine</a:t>
            </a:r>
            <a:r>
              <a:rPr lang="fr-FR" dirty="0"/>
              <a:t> ou d’</a:t>
            </a:r>
            <a:r>
              <a:rPr lang="fr-FR" dirty="0"/>
              <a:t>étravirine</a:t>
            </a:r>
            <a:r>
              <a:rPr lang="fr-FR" dirty="0"/>
              <a:t>, inducteurs enzymatiques. </a:t>
            </a:r>
            <a:endParaRPr lang="fr-FR" dirty="0" smtClean="0"/>
          </a:p>
          <a:p>
            <a:pPr lvl="1"/>
            <a:r>
              <a:rPr lang="fr-FR" dirty="0" smtClean="0"/>
              <a:t>doubler </a:t>
            </a:r>
            <a:r>
              <a:rPr lang="fr-FR" dirty="0"/>
              <a:t>la dose de </a:t>
            </a:r>
            <a:r>
              <a:rPr lang="fr-FR" dirty="0"/>
              <a:t>Levonorgestrel</a:t>
            </a:r>
            <a:r>
              <a:rPr lang="fr-FR" dirty="0"/>
              <a:t> en donnant deux </a:t>
            </a:r>
            <a:r>
              <a:rPr lang="fr-FR" dirty="0"/>
              <a:t>comprimés</a:t>
            </a:r>
            <a:r>
              <a:rPr lang="fr-FR" dirty="0"/>
              <a:t> à 1,5 </a:t>
            </a:r>
            <a:r>
              <a:rPr lang="fr-FR" dirty="0" smtClean="0"/>
              <a:t>mg. </a:t>
            </a:r>
          </a:p>
          <a:p>
            <a:r>
              <a:rPr lang="fr-FR" dirty="0" smtClean="0"/>
              <a:t>Ulipristal</a:t>
            </a:r>
            <a:r>
              <a:rPr lang="fr-FR" dirty="0" smtClean="0"/>
              <a:t> (</a:t>
            </a:r>
            <a:r>
              <a:rPr lang="fr-FR" dirty="0"/>
              <a:t>Ellaone</a:t>
            </a:r>
            <a:r>
              <a:rPr lang="fr-FR" dirty="0"/>
              <a:t>®) </a:t>
            </a:r>
            <a:endParaRPr lang="fr-FR" dirty="0" smtClean="0"/>
          </a:p>
          <a:p>
            <a:pPr lvl="1"/>
            <a:r>
              <a:rPr lang="fr-FR" dirty="0" smtClean="0"/>
              <a:t>Efficacité diminuée </a:t>
            </a:r>
            <a:r>
              <a:rPr lang="fr-FR" dirty="0"/>
              <a:t>en cas de prise de </a:t>
            </a:r>
            <a:r>
              <a:rPr lang="fr-FR" dirty="0" smtClean="0"/>
              <a:t>médicaments </a:t>
            </a:r>
            <a:r>
              <a:rPr lang="fr-FR" dirty="0"/>
              <a:t>inducteurs </a:t>
            </a:r>
            <a:r>
              <a:rPr lang="fr-FR" dirty="0" smtClean="0"/>
              <a:t>enzymatiques</a:t>
            </a:r>
          </a:p>
          <a:p>
            <a:r>
              <a:rPr lang="fr-FR" dirty="0"/>
              <a:t>D</a:t>
            </a:r>
            <a:r>
              <a:rPr lang="fr-FR" dirty="0" smtClean="0"/>
              <a:t>ispositif </a:t>
            </a:r>
            <a:r>
              <a:rPr lang="fr-FR" dirty="0"/>
              <a:t>intra- </a:t>
            </a:r>
            <a:r>
              <a:rPr lang="fr-FR" dirty="0" smtClean="0"/>
              <a:t>utérin </a:t>
            </a:r>
            <a:r>
              <a:rPr lang="fr-FR" dirty="0"/>
              <a:t>(DIU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plus efficace des </a:t>
            </a:r>
            <a:r>
              <a:rPr lang="fr-FR" dirty="0" smtClean="0"/>
              <a:t>méthodes </a:t>
            </a:r>
            <a:r>
              <a:rPr lang="fr-FR" dirty="0"/>
              <a:t>de contraception d’urgence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Efficacité </a:t>
            </a:r>
            <a:r>
              <a:rPr lang="fr-FR" dirty="0" smtClean="0"/>
              <a:t>jusqu’à </a:t>
            </a:r>
            <a:r>
              <a:rPr lang="fr-FR" dirty="0"/>
              <a:t>5 jours </a:t>
            </a:r>
            <a:r>
              <a:rPr lang="fr-FR" dirty="0" smtClean="0"/>
              <a:t>apres </a:t>
            </a:r>
            <a:r>
              <a:rPr lang="fr-FR" dirty="0"/>
              <a:t>le rapport sexuel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4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878" y="503238"/>
            <a:ext cx="8783566" cy="868362"/>
          </a:xfrm>
        </p:spPr>
        <p:txBody>
          <a:bodyPr/>
          <a:lstStyle/>
          <a:p>
            <a:r>
              <a:rPr lang="fr-FR" dirty="0" smtClean="0"/>
              <a:t>Contraception </a:t>
            </a:r>
            <a:r>
              <a:rPr lang="fr-FR" dirty="0" smtClean="0"/>
              <a:t>oestroprogestative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634" y="1822356"/>
            <a:ext cx="8862204" cy="5035643"/>
          </a:xfrm>
        </p:spPr>
        <p:txBody>
          <a:bodyPr>
            <a:normAutofit/>
          </a:bodyPr>
          <a:lstStyle/>
          <a:p>
            <a:r>
              <a:rPr lang="fr-FR" dirty="0"/>
              <a:t>quel que soit son mode d’administration (pilule, patch, anneau vaginal), </a:t>
            </a:r>
            <a:r>
              <a:rPr lang="fr-FR" dirty="0" smtClean="0"/>
              <a:t> </a:t>
            </a:r>
            <a:r>
              <a:rPr lang="fr-FR" dirty="0"/>
              <a:t>utilisable sans qu’il n’y ait de contre-indication du seul fait de l’infection par le VIH. </a:t>
            </a:r>
          </a:p>
          <a:p>
            <a:r>
              <a:rPr lang="fr-FR" dirty="0" smtClean="0"/>
              <a:t>plusieurs ARV </a:t>
            </a:r>
            <a:r>
              <a:rPr lang="fr-FR" dirty="0"/>
              <a:t>en plus des INTI ne posent pas de </a:t>
            </a:r>
            <a:r>
              <a:rPr lang="fr-FR" dirty="0" smtClean="0"/>
              <a:t>problème </a:t>
            </a:r>
            <a:r>
              <a:rPr lang="fr-FR" dirty="0"/>
              <a:t>d’interactions quelle que soit la contraception </a:t>
            </a:r>
            <a:r>
              <a:rPr lang="fr-FR" dirty="0" smtClean="0"/>
              <a:t>hormonale </a:t>
            </a:r>
            <a:endParaRPr lang="fr-FR" dirty="0" smtClean="0"/>
          </a:p>
          <a:p>
            <a:r>
              <a:rPr lang="fr-FR" dirty="0"/>
              <a:t>En cas </a:t>
            </a:r>
            <a:r>
              <a:rPr lang="fr-FR" dirty="0" smtClean="0"/>
              <a:t>d’interaction : </a:t>
            </a:r>
            <a:endParaRPr lang="fr-FR" dirty="0"/>
          </a:p>
          <a:p>
            <a:pPr lvl="1"/>
            <a:r>
              <a:rPr lang="fr-FR" dirty="0"/>
              <a:t>maintenir le traitement </a:t>
            </a:r>
            <a:r>
              <a:rPr lang="fr-FR" dirty="0" smtClean="0"/>
              <a:t>antirétroviral </a:t>
            </a:r>
            <a:r>
              <a:rPr lang="fr-FR" dirty="0"/>
              <a:t>et choisir un moyen contraceptif non </a:t>
            </a:r>
            <a:r>
              <a:rPr lang="fr-FR" dirty="0" smtClean="0"/>
              <a:t>hormonal ?</a:t>
            </a:r>
            <a:endParaRPr lang="fr-FR" dirty="0"/>
          </a:p>
          <a:p>
            <a:pPr lvl="1"/>
            <a:r>
              <a:rPr lang="fr-FR" dirty="0"/>
              <a:t>changer de traitement </a:t>
            </a:r>
            <a:r>
              <a:rPr lang="fr-FR" dirty="0" smtClean="0"/>
              <a:t>antirétroviral ?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59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735138"/>
            <a:ext cx="7313613" cy="3003419"/>
          </a:xfrm>
        </p:spPr>
        <p:txBody>
          <a:bodyPr/>
          <a:lstStyle/>
          <a:p>
            <a:r>
              <a:rPr lang="fr-FR" dirty="0" smtClean="0"/>
              <a:t>interactions entre ARV et contraceptifs oraux</a:t>
            </a:r>
            <a:br>
              <a:rPr lang="fr-FR" dirty="0" smtClean="0"/>
            </a:br>
            <a:r>
              <a:rPr lang="fr-FR" sz="1400" b="1" dirty="0"/>
              <a:t>Prise en charge </a:t>
            </a:r>
            <a:r>
              <a:rPr lang="fr-FR" sz="1400" b="1" dirty="0" smtClean="0"/>
              <a:t>médicale </a:t>
            </a:r>
            <a:r>
              <a:rPr lang="fr-FR" sz="1400" b="1" dirty="0"/>
              <a:t>des personnes vivant avec le VIH 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b="1" dirty="0"/>
              <a:t>Annexe pharmacologie (mars 2018) 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>rapport </a:t>
            </a:r>
            <a:r>
              <a:rPr lang="fr-FR" sz="1400" dirty="0" smtClean="0"/>
              <a:t>morlat</a:t>
            </a:r>
            <a:endParaRPr lang="fr-FR" sz="1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62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 descr="Capture d’écran 2018-05-26 à 18.42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91" b="-13191"/>
          <a:stretch>
            <a:fillRect/>
          </a:stretch>
        </p:blipFill>
        <p:spPr>
          <a:xfrm>
            <a:off x="914400" y="299340"/>
            <a:ext cx="7313613" cy="405606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18</a:t>
            </a:fld>
            <a:endParaRPr lang="fr-FR" dirty="0"/>
          </a:p>
        </p:txBody>
      </p:sp>
      <p:pic>
        <p:nvPicPr>
          <p:cNvPr id="7" name="Espace réservé du contenu 5" descr="Capture d’écran 2018-05-26 à 18.43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82" b="-22382"/>
          <a:stretch>
            <a:fillRect/>
          </a:stretch>
        </p:blipFill>
        <p:spPr>
          <a:xfrm>
            <a:off x="914400" y="3308993"/>
            <a:ext cx="7313613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8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 descr="Capture d’écran 2018-05-26 à 18.44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52" b="-43752"/>
          <a:stretch>
            <a:fillRect/>
          </a:stretch>
        </p:blipFill>
        <p:spPr>
          <a:xfrm>
            <a:off x="0" y="2560520"/>
            <a:ext cx="9036497" cy="405606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19</a:t>
            </a:fld>
            <a:endParaRPr lang="fr-FR" dirty="0"/>
          </a:p>
        </p:txBody>
      </p:sp>
      <p:pic>
        <p:nvPicPr>
          <p:cNvPr id="7" name="Image 6" descr="Capture d’écran 2018-05-26 à 18.45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" y="1007946"/>
            <a:ext cx="9017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3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contraception </a:t>
            </a:r>
            <a:endParaRPr lang="fr-FR" dirty="0"/>
          </a:p>
        </p:txBody>
      </p:sp>
      <p:pic>
        <p:nvPicPr>
          <p:cNvPr id="5" name="Espace réservé du contenu 4" descr="Capture d’écran 2018-05-26 à 16.39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89" r="-13289"/>
          <a:stretch>
            <a:fillRect/>
          </a:stretch>
        </p:blipFill>
        <p:spPr/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48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556" y="1371600"/>
            <a:ext cx="8233432" cy="868362"/>
          </a:xfrm>
        </p:spPr>
        <p:txBody>
          <a:bodyPr/>
          <a:lstStyle/>
          <a:p>
            <a:r>
              <a:rPr lang="fr-FR" dirty="0"/>
              <a:t>Contraception </a:t>
            </a:r>
            <a:r>
              <a:rPr lang="fr-FR" dirty="0"/>
              <a:t>oestroprogestative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556" y="2925351"/>
            <a:ext cx="8448870" cy="2380427"/>
          </a:xfrm>
        </p:spPr>
        <p:txBody>
          <a:bodyPr>
            <a:normAutofit/>
          </a:bodyPr>
          <a:lstStyle/>
          <a:p>
            <a:r>
              <a:rPr lang="fr-FR" b="1" dirty="0" smtClean="0"/>
              <a:t>L’efficacité </a:t>
            </a:r>
            <a:r>
              <a:rPr lang="fr-FR" b="1" dirty="0"/>
              <a:t>des contraceptifs </a:t>
            </a:r>
            <a:r>
              <a:rPr lang="fr-FR" b="1" dirty="0" smtClean="0"/>
              <a:t>oestroprogestatifs est </a:t>
            </a:r>
            <a:r>
              <a:rPr lang="fr-FR" b="1" dirty="0"/>
              <a:t>potentiellement </a:t>
            </a:r>
            <a:r>
              <a:rPr lang="fr-FR" b="1" dirty="0" smtClean="0"/>
              <a:t>modifiée </a:t>
            </a:r>
            <a:r>
              <a:rPr lang="fr-FR" b="1" dirty="0"/>
              <a:t>chez les femmes </a:t>
            </a:r>
            <a:r>
              <a:rPr lang="fr-FR" b="1" dirty="0" smtClean="0"/>
              <a:t>traitées </a:t>
            </a:r>
            <a:r>
              <a:rPr lang="fr-FR" b="1" dirty="0"/>
              <a:t>par les ARV inducteurs et/ou inhibiteurs enzymatiques (IP, </a:t>
            </a:r>
            <a:r>
              <a:rPr lang="fr-FR" b="1" dirty="0"/>
              <a:t>ritonavir</a:t>
            </a:r>
            <a:r>
              <a:rPr lang="fr-FR" b="1" dirty="0"/>
              <a:t>, </a:t>
            </a:r>
            <a:r>
              <a:rPr lang="fr-FR" b="1" dirty="0"/>
              <a:t>cobicistat</a:t>
            </a:r>
            <a:r>
              <a:rPr lang="fr-FR" b="1" dirty="0"/>
              <a:t> et certains INNTI), ce qui </a:t>
            </a:r>
            <a:r>
              <a:rPr lang="fr-FR" b="1" dirty="0" smtClean="0"/>
              <a:t>nécessite </a:t>
            </a:r>
            <a:r>
              <a:rPr lang="fr-FR" b="1" dirty="0"/>
              <a:t>de </a:t>
            </a:r>
            <a:r>
              <a:rPr lang="fr-FR" b="1" dirty="0" smtClean="0"/>
              <a:t>vérifier </a:t>
            </a:r>
            <a:r>
              <a:rPr lang="fr-FR" b="1" dirty="0"/>
              <a:t>les interactions possibles au moment de leur </a:t>
            </a:r>
            <a:r>
              <a:rPr lang="fr-FR" b="1" dirty="0" smtClean="0"/>
              <a:t>prescription</a:t>
            </a:r>
            <a:r>
              <a:rPr lang="fr-FR" b="1" dirty="0"/>
              <a:t> </a:t>
            </a:r>
            <a:r>
              <a:rPr lang="fr-FR" b="1" dirty="0" smtClean="0"/>
              <a:t>+++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84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Progestatif voie orale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618" y="1116863"/>
            <a:ext cx="8078698" cy="546268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levonorgestrel</a:t>
            </a:r>
            <a:r>
              <a:rPr lang="fr-FR" dirty="0"/>
              <a:t>, </a:t>
            </a:r>
            <a:r>
              <a:rPr lang="fr-FR" dirty="0"/>
              <a:t>étonorgestrel</a:t>
            </a:r>
            <a:r>
              <a:rPr lang="fr-FR" dirty="0"/>
              <a:t> et </a:t>
            </a:r>
            <a:r>
              <a:rPr lang="fr-FR" dirty="0" smtClean="0"/>
              <a:t>norgestimate </a:t>
            </a:r>
          </a:p>
          <a:p>
            <a:pPr lvl="1"/>
            <a:r>
              <a:rPr lang="fr-FR" dirty="0" smtClean="0"/>
              <a:t> </a:t>
            </a:r>
            <a:r>
              <a:rPr lang="fr-FR" dirty="0" smtClean="0"/>
              <a:t>diminués</a:t>
            </a:r>
            <a:r>
              <a:rPr lang="fr-FR" dirty="0" smtClean="0"/>
              <a:t> avec </a:t>
            </a:r>
            <a:r>
              <a:rPr lang="fr-FR" dirty="0" smtClean="0"/>
              <a:t>efavirenz</a:t>
            </a:r>
            <a:r>
              <a:rPr lang="fr-FR" dirty="0" smtClean="0"/>
              <a:t> </a:t>
            </a:r>
            <a:r>
              <a:rPr lang="fr-FR" dirty="0"/>
              <a:t>(diminution de 83 %), </a:t>
            </a:r>
            <a:r>
              <a:rPr lang="fr-FR" dirty="0"/>
              <a:t>névirapine</a:t>
            </a:r>
            <a:r>
              <a:rPr lang="fr-FR" dirty="0"/>
              <a:t>, </a:t>
            </a:r>
            <a:r>
              <a:rPr lang="fr-FR" dirty="0"/>
              <a:t>lopinavir</a:t>
            </a:r>
            <a:r>
              <a:rPr lang="fr-FR" dirty="0"/>
              <a:t>/r et </a:t>
            </a:r>
            <a:r>
              <a:rPr lang="fr-FR" dirty="0"/>
              <a:t>darunavir</a:t>
            </a:r>
            <a:r>
              <a:rPr lang="fr-FR" dirty="0"/>
              <a:t>/</a:t>
            </a:r>
            <a:r>
              <a:rPr lang="fr-FR" dirty="0" smtClean="0"/>
              <a:t>r</a:t>
            </a:r>
          </a:p>
          <a:p>
            <a:pPr lvl="1"/>
            <a:r>
              <a:rPr lang="fr-FR" dirty="0" smtClean="0"/>
              <a:t> </a:t>
            </a:r>
            <a:r>
              <a:rPr lang="fr-FR" dirty="0"/>
              <a:t>compatible avec les INTI, l’</a:t>
            </a:r>
            <a:r>
              <a:rPr lang="fr-FR" dirty="0"/>
              <a:t>atazanavir</a:t>
            </a:r>
            <a:r>
              <a:rPr lang="fr-FR" dirty="0"/>
              <a:t> (avec ou sans </a:t>
            </a:r>
            <a:r>
              <a:rPr lang="fr-FR" dirty="0"/>
              <a:t>ritonavir</a:t>
            </a:r>
            <a:r>
              <a:rPr lang="fr-FR" dirty="0"/>
              <a:t>), les INNTI de </a:t>
            </a:r>
            <a:r>
              <a:rPr lang="fr-FR" dirty="0" smtClean="0"/>
              <a:t>deuxième génération </a:t>
            </a:r>
            <a:r>
              <a:rPr lang="fr-FR" dirty="0"/>
              <a:t>et les inhibiteurs </a:t>
            </a:r>
            <a:r>
              <a:rPr lang="fr-FR" dirty="0" smtClean="0"/>
              <a:t>d’entrée </a:t>
            </a:r>
            <a:r>
              <a:rPr lang="fr-FR" dirty="0"/>
              <a:t>et </a:t>
            </a:r>
            <a:r>
              <a:rPr lang="fr-FR" dirty="0"/>
              <a:t>anti-intégrases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/>
              <a:t>augmentation de la charge virale cellulaire dans les </a:t>
            </a:r>
            <a:r>
              <a:rPr lang="fr-FR" dirty="0" smtClean="0"/>
              <a:t>secrétions génitales </a:t>
            </a:r>
          </a:p>
          <a:p>
            <a:r>
              <a:rPr lang="fr-FR" dirty="0" smtClean="0"/>
              <a:t>spotting</a:t>
            </a:r>
            <a:r>
              <a:rPr lang="fr-FR" dirty="0" smtClean="0"/>
              <a:t> </a:t>
            </a:r>
            <a:r>
              <a:rPr lang="fr-FR" dirty="0"/>
              <a:t>et/ou </a:t>
            </a:r>
            <a:r>
              <a:rPr lang="fr-FR" dirty="0"/>
              <a:t>métrorragies</a:t>
            </a:r>
            <a:r>
              <a:rPr lang="fr-FR" dirty="0"/>
              <a:t> </a:t>
            </a:r>
            <a:r>
              <a:rPr lang="fr-FR" dirty="0" smtClean="0"/>
              <a:t>: risque </a:t>
            </a:r>
            <a:r>
              <a:rPr lang="fr-FR" dirty="0"/>
              <a:t>de transmission du </a:t>
            </a:r>
            <a:r>
              <a:rPr lang="fr-FR" dirty="0" smtClean="0"/>
              <a:t>VIH</a:t>
            </a:r>
          </a:p>
          <a:p>
            <a:r>
              <a:rPr lang="fr-FR" dirty="0"/>
              <a:t>P</a:t>
            </a:r>
            <a:r>
              <a:rPr lang="fr-FR" dirty="0" smtClean="0"/>
              <a:t>as d’étude pour les macro progestatifs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9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937419"/>
            <a:ext cx="7313613" cy="868362"/>
          </a:xfrm>
        </p:spPr>
        <p:txBody>
          <a:bodyPr/>
          <a:lstStyle/>
          <a:p>
            <a:r>
              <a:rPr lang="fr-FR" dirty="0" smtClean="0"/>
              <a:t>Implant contraceptif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311855"/>
            <a:ext cx="7313613" cy="4056062"/>
          </a:xfrm>
        </p:spPr>
        <p:txBody>
          <a:bodyPr/>
          <a:lstStyle/>
          <a:p>
            <a:r>
              <a:rPr lang="fr-FR" dirty="0" smtClean="0"/>
              <a:t>Interaction avec </a:t>
            </a:r>
          </a:p>
          <a:p>
            <a:pPr lvl="1"/>
            <a:r>
              <a:rPr lang="fr-FR" dirty="0" smtClean="0"/>
              <a:t>inhibiteurs </a:t>
            </a:r>
            <a:r>
              <a:rPr lang="fr-FR" dirty="0"/>
              <a:t>de </a:t>
            </a:r>
            <a:r>
              <a:rPr lang="fr-FR" dirty="0"/>
              <a:t>protéase</a:t>
            </a:r>
            <a:r>
              <a:rPr lang="fr-FR" dirty="0"/>
              <a:t>, </a:t>
            </a:r>
            <a:r>
              <a:rPr lang="fr-FR" dirty="0"/>
              <a:t>ritonavir</a:t>
            </a:r>
            <a:r>
              <a:rPr lang="fr-FR" dirty="0"/>
              <a:t>, </a:t>
            </a:r>
            <a:r>
              <a:rPr lang="fr-FR" dirty="0"/>
              <a:t>cobicistat</a:t>
            </a:r>
            <a:r>
              <a:rPr lang="fr-FR" dirty="0"/>
              <a:t>, </a:t>
            </a:r>
            <a:r>
              <a:rPr lang="fr-FR" dirty="0" smtClean="0"/>
              <a:t>efavirenz</a:t>
            </a:r>
            <a:endParaRPr lang="fr-FR" dirty="0"/>
          </a:p>
          <a:p>
            <a:pPr lvl="1"/>
            <a:r>
              <a:rPr lang="fr-FR" dirty="0" smtClean="0"/>
              <a:t>discutée pour </a:t>
            </a:r>
            <a:r>
              <a:rPr lang="fr-FR" dirty="0"/>
              <a:t>névirapine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Impact sur taux de grossesse ? Sauf </a:t>
            </a:r>
            <a:r>
              <a:rPr lang="fr-FR" dirty="0" smtClean="0"/>
              <a:t>efavirenz</a:t>
            </a:r>
            <a:r>
              <a:rPr lang="fr-FR" dirty="0" smtClean="0"/>
              <a:t> </a:t>
            </a:r>
          </a:p>
          <a:p>
            <a:r>
              <a:rPr lang="fr-FR" dirty="0" smtClean="0"/>
              <a:t>Peut etre </a:t>
            </a:r>
            <a:r>
              <a:rPr lang="fr-FR" dirty="0"/>
              <a:t>utilisé chez les femmes </a:t>
            </a:r>
            <a:r>
              <a:rPr lang="fr-FR" dirty="0" smtClean="0"/>
              <a:t>traitées </a:t>
            </a:r>
            <a:r>
              <a:rPr lang="fr-FR" dirty="0"/>
              <a:t>par les autres </a:t>
            </a:r>
            <a:r>
              <a:rPr lang="fr-FR" dirty="0" smtClean="0"/>
              <a:t>antirétroviraux </a:t>
            </a:r>
            <a:r>
              <a:rPr lang="fr-FR" dirty="0"/>
              <a:t>disponibles.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79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91715"/>
            <a:ext cx="7313613" cy="868362"/>
          </a:xfrm>
        </p:spPr>
        <p:txBody>
          <a:bodyPr/>
          <a:lstStyle/>
          <a:p>
            <a:r>
              <a:rPr lang="fr-FR" dirty="0" smtClean="0"/>
              <a:t>DIU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377717"/>
            <a:ext cx="7313613" cy="3359595"/>
          </a:xfrm>
        </p:spPr>
        <p:txBody>
          <a:bodyPr/>
          <a:lstStyle/>
          <a:p>
            <a:r>
              <a:rPr lang="fr-FR" dirty="0" smtClean="0"/>
              <a:t>Pas plus IGH</a:t>
            </a:r>
          </a:p>
          <a:p>
            <a:r>
              <a:rPr lang="fr-FR" dirty="0" smtClean="0"/>
              <a:t>Pas d’augmentation </a:t>
            </a:r>
            <a:r>
              <a:rPr lang="fr-FR" dirty="0"/>
              <a:t>de la charge virale VIH dans les </a:t>
            </a:r>
            <a:r>
              <a:rPr lang="fr-FR" dirty="0" smtClean="0"/>
              <a:t>secrétions génitales</a:t>
            </a:r>
            <a:endParaRPr lang="fr-FR" dirty="0"/>
          </a:p>
          <a:p>
            <a:r>
              <a:rPr lang="fr-FR" dirty="0" smtClean="0"/>
              <a:t>OMS : les </a:t>
            </a:r>
            <a:r>
              <a:rPr lang="fr-FR" dirty="0"/>
              <a:t>avantages de la contraception par DIU sont </a:t>
            </a:r>
            <a:r>
              <a:rPr lang="fr-FR" dirty="0" smtClean="0"/>
              <a:t>supérieurs </a:t>
            </a:r>
            <a:r>
              <a:rPr lang="fr-FR" dirty="0"/>
              <a:t>aux </a:t>
            </a:r>
            <a:r>
              <a:rPr lang="fr-FR" dirty="0" smtClean="0"/>
              <a:t>inconvénients </a:t>
            </a:r>
            <a:r>
              <a:rPr lang="fr-FR" dirty="0"/>
              <a:t>chez les femmes ayant un </a:t>
            </a:r>
            <a:r>
              <a:rPr lang="fr-FR" dirty="0" smtClean="0"/>
              <a:t>état </a:t>
            </a:r>
            <a:r>
              <a:rPr lang="fr-FR" dirty="0"/>
              <a:t>immunovirologique</a:t>
            </a:r>
            <a:r>
              <a:rPr lang="fr-FR" dirty="0"/>
              <a:t> satisfaisant.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70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9209" y="503238"/>
            <a:ext cx="7313613" cy="868362"/>
          </a:xfrm>
        </p:spPr>
        <p:txBody>
          <a:bodyPr/>
          <a:lstStyle/>
          <a:p>
            <a:r>
              <a:rPr lang="fr-FR" dirty="0" smtClean="0"/>
              <a:t>Recommandations groupes d’experts octobre 2017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6011" y="1735138"/>
            <a:ext cx="8430611" cy="4844412"/>
          </a:xfrm>
        </p:spPr>
        <p:txBody>
          <a:bodyPr>
            <a:normAutofit fontScale="92500" lnSpcReduction="10000"/>
          </a:bodyPr>
          <a:lstStyle/>
          <a:p>
            <a:r>
              <a:rPr lang="fr-FR" b="1" i="1" dirty="0"/>
              <a:t>de discuter avec la femme et si possible le couple de l’ensemble des options contraceptives en tenant compte de la santé sexuelle, des facteurs de risque, ainsi que des interactions </a:t>
            </a:r>
            <a:r>
              <a:rPr lang="fr-FR" b="1" i="1" dirty="0" smtClean="0"/>
              <a:t>médicamenteuses </a:t>
            </a:r>
            <a:r>
              <a:rPr lang="fr-FR" b="1" i="1" dirty="0"/>
              <a:t>entre ARV et contraceptifs hormonaux (AII) </a:t>
            </a:r>
            <a:endParaRPr lang="fr-FR" dirty="0"/>
          </a:p>
          <a:p>
            <a:r>
              <a:rPr lang="fr-FR" b="1" i="1" dirty="0" smtClean="0"/>
              <a:t> </a:t>
            </a:r>
            <a:r>
              <a:rPr lang="fr-FR" b="1" i="1" dirty="0"/>
              <a:t>de </a:t>
            </a:r>
            <a:r>
              <a:rPr lang="fr-FR" b="1" i="1" dirty="0"/>
              <a:t>privilégier</a:t>
            </a:r>
            <a:r>
              <a:rPr lang="fr-FR" b="1" i="1" dirty="0"/>
              <a:t> les dispositifs </a:t>
            </a:r>
            <a:r>
              <a:rPr lang="fr-FR" b="1" i="1" dirty="0"/>
              <a:t>intra-utérins</a:t>
            </a:r>
            <a:r>
              <a:rPr lang="fr-FR" b="1" i="1" dirty="0"/>
              <a:t> (DIU) en l’absence de contre-indication classique (BII) </a:t>
            </a:r>
            <a:r>
              <a:rPr lang="fr-FR" b="1" i="1" dirty="0" smtClean="0"/>
              <a:t> </a:t>
            </a:r>
            <a:endParaRPr lang="fr-FR" dirty="0"/>
          </a:p>
          <a:p>
            <a:r>
              <a:rPr lang="fr-FR" b="1" i="1" dirty="0" smtClean="0"/>
              <a:t> </a:t>
            </a:r>
            <a:r>
              <a:rPr lang="fr-FR" b="1" i="1" dirty="0"/>
              <a:t>d’utiliser les </a:t>
            </a:r>
            <a:r>
              <a:rPr lang="fr-FR" b="1" i="1" dirty="0"/>
              <a:t>œstroprogestatifs</a:t>
            </a:r>
            <a:r>
              <a:rPr lang="fr-FR" b="1" i="1" dirty="0"/>
              <a:t> et progestatifs, en l’absence de contre-indication notamment vasculaire ou </a:t>
            </a:r>
            <a:r>
              <a:rPr lang="fr-FR" b="1" i="1" dirty="0"/>
              <a:t>métabolique</a:t>
            </a:r>
            <a:r>
              <a:rPr lang="fr-FR" b="1" i="1" dirty="0"/>
              <a:t>, chez les femmes qui prennent un traitement </a:t>
            </a:r>
            <a:r>
              <a:rPr lang="fr-FR" b="1" i="1" dirty="0"/>
              <a:t>antirétroviral</a:t>
            </a:r>
            <a:r>
              <a:rPr lang="fr-FR" b="1" i="1" dirty="0"/>
              <a:t> ne comportant pas d’inducteurs enzymatiques (BIII) ; en cas d’interaction </a:t>
            </a:r>
            <a:r>
              <a:rPr lang="fr-FR" b="1" i="1" dirty="0"/>
              <a:t>médicamenteuse</a:t>
            </a:r>
            <a:r>
              <a:rPr lang="fr-FR" b="1" i="1" dirty="0"/>
              <a:t>, de proposer soit une contraception non hormonale ou d’adopter un </a:t>
            </a:r>
            <a:r>
              <a:rPr lang="fr-FR" b="1" i="1" dirty="0"/>
              <a:t>antirétroviral</a:t>
            </a:r>
            <a:r>
              <a:rPr lang="fr-FR" b="1" i="1" dirty="0"/>
              <a:t> sans interaction avec les </a:t>
            </a:r>
            <a:r>
              <a:rPr lang="fr-FR" b="1" i="1" dirty="0" err="1"/>
              <a:t>stéroïdes</a:t>
            </a:r>
            <a:r>
              <a:rPr lang="fr-FR" b="1" i="1" dirty="0"/>
              <a:t> </a:t>
            </a:r>
            <a:r>
              <a:rPr lang="fr-FR" b="1" i="1" dirty="0" smtClean="0"/>
              <a:t> </a:t>
            </a:r>
            <a:endParaRPr lang="fr-FR" dirty="0"/>
          </a:p>
          <a:p>
            <a:r>
              <a:rPr lang="fr-FR" b="1" i="1" dirty="0" smtClean="0"/>
              <a:t> </a:t>
            </a:r>
            <a:r>
              <a:rPr lang="fr-FR" b="1" i="1" dirty="0"/>
              <a:t>de doubler la posologie de la contraception d’urgence en cas de prise d’inducteurs enzymatiques ou d’orienter vers une pose de DIU en urgence (BII)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46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 descr="Capture d’écran 2018-05-29 à 21.07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01" b="-6701"/>
          <a:stretch>
            <a:fillRect/>
          </a:stretch>
        </p:blipFill>
        <p:spPr>
          <a:xfrm>
            <a:off x="914400" y="1314741"/>
            <a:ext cx="7313613" cy="405606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63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30333"/>
            <a:ext cx="8958838" cy="868362"/>
          </a:xfrm>
        </p:spPr>
        <p:txBody>
          <a:bodyPr/>
          <a:lstStyle/>
          <a:p>
            <a:r>
              <a:rPr lang="fr-FR" dirty="0" smtClean="0"/>
              <a:t>Le choix en fonction de …</a:t>
            </a:r>
            <a:r>
              <a:rPr lang="fr-FR" dirty="0"/>
              <a:t/>
            </a:r>
            <a:br>
              <a:rPr lang="fr-FR" dirty="0"/>
            </a:br>
            <a:r>
              <a:rPr lang="fr-FR" sz="3200" dirty="0"/>
              <a:t>http://</a:t>
            </a:r>
            <a:r>
              <a:rPr lang="fr-FR" sz="3200" dirty="0"/>
              <a:t>www.choisirsacontraception.fr</a:t>
            </a:r>
            <a:endParaRPr lang="fr-FR" sz="3200" dirty="0"/>
          </a:p>
        </p:txBody>
      </p:sp>
      <p:pic>
        <p:nvPicPr>
          <p:cNvPr id="4" name="Espace réservé du contenu 3" descr="Capture d’écran 2018-05-26 à 16.35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" b="1734"/>
          <a:stretch>
            <a:fillRect/>
          </a:stretch>
        </p:blipFill>
        <p:spPr>
          <a:xfrm>
            <a:off x="914400" y="2258399"/>
            <a:ext cx="7313613" cy="4056062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79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apture d’écran 2018-05-26 à 16.36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86" r="-8986"/>
          <a:stretch>
            <a:fillRect/>
          </a:stretch>
        </p:blipFill>
        <p:spPr>
          <a:xfrm>
            <a:off x="1273327" y="2801938"/>
            <a:ext cx="7313613" cy="4056062"/>
          </a:xfrm>
        </p:spPr>
      </p:pic>
      <p:pic>
        <p:nvPicPr>
          <p:cNvPr id="5" name="Image 4" descr="Capture d’écran 2018-05-26 à 16.36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43" y="1"/>
            <a:ext cx="6184581" cy="3559876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46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461574"/>
            <a:ext cx="7313613" cy="868362"/>
          </a:xfrm>
        </p:spPr>
        <p:txBody>
          <a:bodyPr/>
          <a:lstStyle/>
          <a:p>
            <a:r>
              <a:rPr lang="fr-FR" dirty="0" smtClean="0"/>
              <a:t>Critère efficacité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65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HAS 2017</a:t>
            </a:r>
            <a:endParaRPr lang="fr-FR" dirty="0"/>
          </a:p>
        </p:txBody>
      </p:sp>
      <p:pic>
        <p:nvPicPr>
          <p:cNvPr id="4" name="Espace réservé du contenu 3" descr="Capture d’écran 2018-05-26 à 16.57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779" b="-106779"/>
          <a:stretch>
            <a:fillRect/>
          </a:stretch>
        </p:blipFill>
        <p:spPr>
          <a:xfrm>
            <a:off x="914400" y="3888833"/>
            <a:ext cx="7313613" cy="4056062"/>
          </a:xfrm>
        </p:spPr>
      </p:pic>
      <p:pic>
        <p:nvPicPr>
          <p:cNvPr id="5" name="Image 4" descr="Capture d’écran 2018-05-26 à 16.56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588"/>
            <a:ext cx="9144000" cy="3603751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30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apture d’écran 2018-05-26 à 17.00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262" b="-160262"/>
          <a:stretch>
            <a:fillRect/>
          </a:stretch>
        </p:blipFill>
        <p:spPr>
          <a:xfrm>
            <a:off x="914400" y="133673"/>
            <a:ext cx="7313613" cy="4056062"/>
          </a:xfrm>
        </p:spPr>
      </p:pic>
      <p:pic>
        <p:nvPicPr>
          <p:cNvPr id="5" name="Image 4" descr="Capture d’écran 2018-05-26 à 17.00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28044"/>
            <a:ext cx="7313613" cy="2778853"/>
          </a:xfrm>
          <a:prstGeom prst="rect">
            <a:avLst/>
          </a:prstGeom>
        </p:spPr>
      </p:pic>
      <p:pic>
        <p:nvPicPr>
          <p:cNvPr id="6" name="Image 5" descr="Capture d’écran 2018-05-26 à 16.57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393091"/>
            <a:ext cx="7313613" cy="10818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37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choix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8"/>
            <a:ext cx="7506570" cy="4056062"/>
          </a:xfrm>
        </p:spPr>
        <p:txBody>
          <a:bodyPr>
            <a:normAutofit/>
          </a:bodyPr>
          <a:lstStyle/>
          <a:p>
            <a:r>
              <a:rPr lang="fr-FR" dirty="0" smtClean="0"/>
              <a:t>Efficacité</a:t>
            </a:r>
          </a:p>
          <a:p>
            <a:r>
              <a:rPr lang="fr-FR" dirty="0" smtClean="0"/>
              <a:t>Risques ou contre-indication</a:t>
            </a:r>
          </a:p>
          <a:p>
            <a:r>
              <a:rPr lang="fr-FR" dirty="0" smtClean="0"/>
              <a:t>Acceptabilité</a:t>
            </a:r>
          </a:p>
          <a:p>
            <a:r>
              <a:rPr lang="fr-FR" dirty="0" smtClean="0"/>
              <a:t>Prix</a:t>
            </a:r>
          </a:p>
          <a:p>
            <a:r>
              <a:rPr lang="fr-FR" dirty="0" smtClean="0"/>
              <a:t>Evolution avec l’âge, la vie affective et sexuelle</a:t>
            </a:r>
          </a:p>
          <a:p>
            <a:r>
              <a:rPr lang="fr-FR" dirty="0" smtClean="0"/>
              <a:t>BERCER </a:t>
            </a:r>
          </a:p>
          <a:p>
            <a:pPr lvl="3"/>
            <a:r>
              <a:rPr lang="fr-FR" dirty="0" smtClean="0"/>
              <a:t>Bienvenue Entretien Renseignement Choix Explication Retour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49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937419"/>
            <a:ext cx="7313613" cy="868362"/>
          </a:xfrm>
        </p:spPr>
        <p:txBody>
          <a:bodyPr/>
          <a:lstStyle/>
          <a:p>
            <a:r>
              <a:rPr lang="fr-FR" dirty="0" smtClean="0"/>
              <a:t>L’accompagnement au choix et les femmes VIH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500510"/>
            <a:ext cx="7971594" cy="4768217"/>
          </a:xfrm>
        </p:spPr>
        <p:txBody>
          <a:bodyPr>
            <a:normAutofit/>
          </a:bodyPr>
          <a:lstStyle/>
          <a:p>
            <a:r>
              <a:rPr lang="fr-FR" dirty="0" smtClean="0"/>
              <a:t>Eviter les grossesses non programmées et non </a:t>
            </a:r>
            <a:r>
              <a:rPr lang="fr-FR" dirty="0" smtClean="0"/>
              <a:t>désirées</a:t>
            </a:r>
            <a:endParaRPr lang="fr-FR" dirty="0" smtClean="0"/>
          </a:p>
          <a:p>
            <a:pPr lvl="1"/>
            <a:r>
              <a:rPr lang="fr-FR" dirty="0" smtClean="0"/>
              <a:t>Thérapie </a:t>
            </a:r>
            <a:r>
              <a:rPr lang="fr-FR" dirty="0" smtClean="0"/>
              <a:t>inadaptée pour le fœtus</a:t>
            </a:r>
          </a:p>
          <a:p>
            <a:pPr lvl="1"/>
            <a:r>
              <a:rPr lang="fr-FR" dirty="0" smtClean="0"/>
              <a:t>Transmission </a:t>
            </a:r>
            <a:r>
              <a:rPr lang="fr-FR" dirty="0" smtClean="0"/>
              <a:t>maternofoetale</a:t>
            </a:r>
            <a:endParaRPr lang="fr-FR" dirty="0" smtClean="0"/>
          </a:p>
          <a:p>
            <a:r>
              <a:rPr lang="fr-FR" dirty="0"/>
              <a:t>E</a:t>
            </a:r>
            <a:r>
              <a:rPr lang="fr-FR" dirty="0" smtClean="0"/>
              <a:t>tude Vespa2 : </a:t>
            </a:r>
            <a:r>
              <a:rPr lang="fr-FR" dirty="0"/>
              <a:t>la moitié des femmes vivant avec le VIH ont un besoin de contraception fiable et bien </a:t>
            </a:r>
            <a:r>
              <a:rPr lang="fr-FR" dirty="0" smtClean="0"/>
              <a:t>tolérée, </a:t>
            </a:r>
            <a:r>
              <a:rPr lang="fr-FR" dirty="0"/>
              <a:t>qui est insuffisamment couvert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30/05/18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A06-1676-CB44-9431-CBB13705AC2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61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284</TotalTime>
  <Words>944</Words>
  <Application>Microsoft Macintosh PowerPoint</Application>
  <PresentationFormat>Présentation à l'écran 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Encrier</vt:lpstr>
      <vt:lpstr>HIV et contraception Contraception et HIV</vt:lpstr>
      <vt:lpstr>La contraception </vt:lpstr>
      <vt:lpstr>Le choix en fonction de … http://www.choisirsacontraception.fr</vt:lpstr>
      <vt:lpstr>Présentation PowerPoint</vt:lpstr>
      <vt:lpstr>Critère efficacité</vt:lpstr>
      <vt:lpstr>HAS 2017</vt:lpstr>
      <vt:lpstr>Présentation PowerPoint</vt:lpstr>
      <vt:lpstr>Le choix </vt:lpstr>
      <vt:lpstr>L’accompagnement au choix et les femmes VIH</vt:lpstr>
      <vt:lpstr>L’accompagnement au choix et les femmes VIH</vt:lpstr>
      <vt:lpstr>L’accompagnement au choix et les femmes VIH</vt:lpstr>
      <vt:lpstr>L’accompagnement au choix et les femmes VIH</vt:lpstr>
      <vt:lpstr>En pratique : guider leur choix</vt:lpstr>
      <vt:lpstr>Le préservatif</vt:lpstr>
      <vt:lpstr>La contraception d’urgence</vt:lpstr>
      <vt:lpstr>Contraception oestroprogestative </vt:lpstr>
      <vt:lpstr>interactions entre ARV et contraceptifs oraux Prise en charge médicale des personnes vivant avec le VIH  Annexe pharmacologie (mars 2018)  rapport morlat</vt:lpstr>
      <vt:lpstr>Présentation PowerPoint</vt:lpstr>
      <vt:lpstr>Présentation PowerPoint</vt:lpstr>
      <vt:lpstr>Contraception oestroprogestative </vt:lpstr>
      <vt:lpstr>Progestatif voie orale </vt:lpstr>
      <vt:lpstr>Implant contraceptif</vt:lpstr>
      <vt:lpstr>DIU</vt:lpstr>
      <vt:lpstr>Recommandations groupes d’experts octobre 2017 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lassel</dc:creator>
  <cp:lastModifiedBy>lassel</cp:lastModifiedBy>
  <cp:revision>33</cp:revision>
  <dcterms:created xsi:type="dcterms:W3CDTF">2018-02-01T15:30:51Z</dcterms:created>
  <dcterms:modified xsi:type="dcterms:W3CDTF">2018-05-29T19:33:08Z</dcterms:modified>
</cp:coreProperties>
</file>